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1" r:id="rId1"/>
  </p:sldMasterIdLst>
  <p:notesMasterIdLst>
    <p:notesMasterId r:id="rId28"/>
  </p:notesMasterIdLst>
  <p:sldIdLst>
    <p:sldId id="328" r:id="rId2"/>
    <p:sldId id="329" r:id="rId3"/>
    <p:sldId id="330" r:id="rId4"/>
    <p:sldId id="308" r:id="rId5"/>
    <p:sldId id="331" r:id="rId6"/>
    <p:sldId id="332" r:id="rId7"/>
    <p:sldId id="333" r:id="rId8"/>
    <p:sldId id="311" r:id="rId9"/>
    <p:sldId id="334" r:id="rId10"/>
    <p:sldId id="335" r:id="rId11"/>
    <p:sldId id="336" r:id="rId12"/>
    <p:sldId id="315" r:id="rId13"/>
    <p:sldId id="337" r:id="rId14"/>
    <p:sldId id="338" r:id="rId15"/>
    <p:sldId id="339" r:id="rId16"/>
    <p:sldId id="340" r:id="rId17"/>
    <p:sldId id="344" r:id="rId18"/>
    <p:sldId id="346" r:id="rId19"/>
    <p:sldId id="345" r:id="rId20"/>
    <p:sldId id="348" r:id="rId21"/>
    <p:sldId id="347" r:id="rId22"/>
    <p:sldId id="349" r:id="rId23"/>
    <p:sldId id="325" r:id="rId24"/>
    <p:sldId id="341" r:id="rId25"/>
    <p:sldId id="343" r:id="rId26"/>
    <p:sldId id="342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3D7E-974C-4323-8638-B442B569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08BC6-7C51-43E0-9972-55F16DC6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B73A25-AE2F-4FCE-A10E-940129B1E3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17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7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2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9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02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8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17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5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0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8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19088"/>
            <a:ext cx="8640960" cy="12377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3400" b="1" dirty="0" smtClean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 </a:t>
            </a:r>
            <a:r>
              <a:rPr lang="en-US" sz="3400" b="1" dirty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ĐẠI HỌC THỦY LỢI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b="1" dirty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KHOA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CÔNG NGHỆ THÔNG TIN</a:t>
            </a:r>
            <a:endParaRPr 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610342"/>
            <a:ext cx="8640960" cy="524765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dirty="0" smtClean="0"/>
              <a:t>BÀI TẬP LỚN</a:t>
            </a:r>
          </a:p>
          <a:p>
            <a:pPr marL="0" indent="0" algn="ctr">
              <a:buNone/>
            </a:pPr>
            <a:r>
              <a:rPr lang="en-US" sz="3100" b="1" dirty="0" smtClean="0"/>
              <a:t>ỨNG DỤNG THỰC ĐƠN MỖI NGÀY TRÊN ANDROID</a:t>
            </a:r>
          </a:p>
          <a:p>
            <a:pPr marL="0" indent="0">
              <a:buNone/>
            </a:pPr>
            <a:r>
              <a:rPr lang="en-US" sz="2600" dirty="0" smtClean="0"/>
              <a:t>                      </a:t>
            </a:r>
          </a:p>
          <a:p>
            <a:pPr marL="0" indent="0">
              <a:buNone/>
            </a:pPr>
            <a:r>
              <a:rPr lang="en-US" sz="2400" dirty="0" err="1" smtClean="0"/>
              <a:t>Giảng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: </a:t>
            </a:r>
            <a:r>
              <a:rPr lang="en-US" sz="2400" dirty="0" err="1" smtClean="0"/>
              <a:t>ThS</a:t>
            </a:r>
            <a:r>
              <a:rPr lang="en-US" sz="2400" dirty="0" smtClean="0"/>
              <a:t>. </a:t>
            </a:r>
            <a:r>
              <a:rPr lang="en-US" sz="2400" dirty="0" err="1" smtClean="0"/>
              <a:t>Trần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Hà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 57TH2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						 </a:t>
            </a:r>
            <a:r>
              <a:rPr lang="en-US" sz="2400" dirty="0" err="1" smtClean="0"/>
              <a:t>Vũ</a:t>
            </a:r>
            <a:r>
              <a:rPr lang="en-US" sz="2400" dirty="0" smtClean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Hường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                      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Tuấn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</a:t>
            </a:r>
            <a:r>
              <a:rPr lang="en-US" sz="2400" dirty="0" err="1" smtClean="0"/>
              <a:t>Trương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Đức</a:t>
            </a:r>
            <a:r>
              <a:rPr lang="en-US" sz="2400" dirty="0" smtClean="0"/>
              <a:t> </a:t>
            </a:r>
            <a:r>
              <a:rPr lang="en-US" sz="2400" dirty="0" err="1" smtClean="0"/>
              <a:t>Khang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  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, 4/2018</a:t>
            </a:r>
          </a:p>
          <a:p>
            <a:pPr marL="0" indent="0" algn="ctr">
              <a:buNone/>
            </a:pPr>
            <a:endParaRPr lang="en-US" sz="3400" dirty="0"/>
          </a:p>
        </p:txBody>
      </p:sp>
      <p:pic>
        <p:nvPicPr>
          <p:cNvPr id="4" name="Picture 3" descr="C:\Users\Hung\Downloads\phot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2921"/>
            <a:ext cx="1152128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3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8138865" cy="151216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3. </a:t>
            </a:r>
            <a:r>
              <a:rPr lang="en-US" sz="4400" dirty="0" err="1" smtClean="0">
                <a:solidFill>
                  <a:schemeClr val="tx1"/>
                </a:solidFill>
              </a:rPr>
              <a:t>Phân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tích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hệ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thống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và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thiết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kế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cơ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sở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dữ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liệu</a:t>
            </a:r>
            <a:r>
              <a:rPr lang="en-US" sz="4400" dirty="0" smtClean="0">
                <a:solidFill>
                  <a:schemeClr val="tx1"/>
                </a:solidFill>
              </a:rPr>
              <a:t> (3)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2816"/>
            <a:ext cx="8138865" cy="426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 smtClean="0"/>
              <a:t>lớp</a:t>
            </a:r>
            <a:r>
              <a:rPr lang="en-US" sz="2800" b="1" dirty="0" smtClean="0"/>
              <a:t>:</a:t>
            </a:r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7" y="2204864"/>
            <a:ext cx="7367270" cy="41217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9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8138865" cy="151216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3. </a:t>
            </a:r>
            <a:r>
              <a:rPr lang="en-US" sz="4400" dirty="0" err="1" smtClean="0">
                <a:solidFill>
                  <a:schemeClr val="tx1"/>
                </a:solidFill>
              </a:rPr>
              <a:t>Phân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tích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hệ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thống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và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thiết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kế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cơ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sở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dữ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liệu</a:t>
            </a:r>
            <a:r>
              <a:rPr lang="en-US" sz="4400" dirty="0" smtClean="0">
                <a:solidFill>
                  <a:schemeClr val="tx1"/>
                </a:solidFill>
              </a:rPr>
              <a:t> (4)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2816"/>
            <a:ext cx="8138865" cy="426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 err="1" smtClean="0"/>
              <a:t>Mô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sở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:</a:t>
            </a:r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97" y="2276872"/>
            <a:ext cx="7418787" cy="41044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60648"/>
            <a:ext cx="7776864" cy="1296144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(1)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563115"/>
            <a:ext cx="8280920" cy="496222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600" b="1" dirty="0" err="1" smtClean="0"/>
              <a:t>Kiến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thức</a:t>
            </a:r>
            <a:r>
              <a:rPr lang="en-US" sz="2600" b="1" dirty="0" smtClean="0"/>
              <a:t> </a:t>
            </a:r>
            <a:r>
              <a:rPr lang="en-US" sz="2600" b="1" dirty="0" err="1"/>
              <a:t>áp</a:t>
            </a:r>
            <a:r>
              <a:rPr lang="en-US" sz="2600" b="1" dirty="0"/>
              <a:t> </a:t>
            </a:r>
            <a:r>
              <a:rPr lang="en-US" sz="2600" b="1" dirty="0" err="1"/>
              <a:t>dụng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 smtClean="0"/>
              <a:t>dụng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smtClean="0"/>
              <a:t>8 </a:t>
            </a:r>
            <a:r>
              <a:rPr lang="en-US" sz="2600" dirty="0"/>
              <a:t>activity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chức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use case</a:t>
            </a:r>
            <a:r>
              <a:rPr lang="en-US" sz="2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activity </a:t>
            </a:r>
            <a:r>
              <a:rPr lang="en-US" sz="2600" dirty="0" err="1"/>
              <a:t>bao</a:t>
            </a:r>
            <a:r>
              <a:rPr lang="en-US" sz="2600" dirty="0"/>
              <a:t> </a:t>
            </a:r>
            <a:r>
              <a:rPr lang="en-US" sz="2600" dirty="0" err="1"/>
              <a:t>gồm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</a:t>
            </a:r>
            <a:r>
              <a:rPr lang="en-US" sz="2600" dirty="0" err="1" smtClean="0"/>
              <a:t>thức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Button: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bắt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 smtClean="0"/>
              <a:t>kiện</a:t>
            </a:r>
            <a:r>
              <a:rPr lang="en-US" sz="2600" dirty="0" smtClean="0"/>
              <a:t> click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activity </a:t>
            </a:r>
            <a:r>
              <a:rPr lang="en-US" sz="2600" dirty="0" err="1"/>
              <a:t>khác</a:t>
            </a:r>
            <a:r>
              <a:rPr lang="en-US" sz="2600" dirty="0"/>
              <a:t>.</a:t>
            </a:r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TextView</a:t>
            </a:r>
            <a:r>
              <a:rPr lang="en-US" sz="2600" dirty="0"/>
              <a:t>: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nội</a:t>
            </a:r>
            <a:r>
              <a:rPr lang="en-US" sz="2600" dirty="0"/>
              <a:t> dung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60648"/>
            <a:ext cx="7776864" cy="1296144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(2)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563115"/>
            <a:ext cx="8568952" cy="496222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600" b="1" dirty="0" err="1" smtClean="0"/>
              <a:t>Kiến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thức</a:t>
            </a:r>
            <a:r>
              <a:rPr lang="en-US" sz="2600" b="1" dirty="0" smtClean="0"/>
              <a:t> </a:t>
            </a:r>
            <a:r>
              <a:rPr lang="en-US" sz="2600" b="1" dirty="0" err="1"/>
              <a:t>áp</a:t>
            </a:r>
            <a:r>
              <a:rPr lang="en-US" sz="2600" b="1" dirty="0"/>
              <a:t> </a:t>
            </a:r>
            <a:r>
              <a:rPr lang="en-US" sz="2600" b="1" dirty="0" err="1"/>
              <a:t>dụng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 smtClean="0"/>
              <a:t>dụng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menu: Cho </a:t>
            </a:r>
            <a:r>
              <a:rPr lang="en-US" sz="2600" dirty="0" err="1"/>
              <a:t>phép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 smtClean="0"/>
              <a:t>các</a:t>
            </a:r>
            <a:r>
              <a:rPr lang="en-US" sz="2600" dirty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nhanh</a:t>
            </a:r>
            <a:r>
              <a:rPr lang="en-US" sz="2600" dirty="0"/>
              <a:t>.</a:t>
            </a:r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smtClean="0"/>
              <a:t>Intent </a:t>
            </a:r>
            <a:r>
              <a:rPr lang="en-US" sz="2600" dirty="0" err="1" smtClean="0"/>
              <a:t>tường</a:t>
            </a:r>
            <a:r>
              <a:rPr lang="en-US" sz="2600" dirty="0" smtClean="0"/>
              <a:t> minh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android.content.Intent</a:t>
            </a:r>
            <a:r>
              <a:rPr lang="en-US" sz="2600" dirty="0"/>
              <a:t>.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bạn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gửi</a:t>
            </a:r>
            <a:r>
              <a:rPr lang="en-US" sz="2600" dirty="0"/>
              <a:t> Intent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Android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mục</a:t>
            </a:r>
            <a:r>
              <a:rPr lang="en-US" sz="2600" dirty="0"/>
              <a:t> </a:t>
            </a:r>
            <a:r>
              <a:rPr lang="en-US" sz="2600" dirty="0" err="1"/>
              <a:t>tiêu</a:t>
            </a:r>
            <a:r>
              <a:rPr lang="en-US" sz="2600" dirty="0"/>
              <a:t> </a:t>
            </a:r>
            <a:r>
              <a:rPr lang="en-US" sz="2600" dirty="0" err="1"/>
              <a:t>gửi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ImageView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Listview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(Custom </a:t>
            </a:r>
            <a:r>
              <a:rPr lang="en-US" sz="2800" dirty="0" err="1"/>
              <a:t>ListView</a:t>
            </a:r>
            <a:r>
              <a:rPr lang="en-US" sz="2800" dirty="0"/>
              <a:t>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món</a:t>
            </a:r>
            <a:r>
              <a:rPr lang="en-US" sz="2800" dirty="0"/>
              <a:t>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8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60648"/>
            <a:ext cx="7776864" cy="1296144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(3)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563115"/>
            <a:ext cx="8280920" cy="496222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600" b="1" dirty="0" err="1" smtClean="0"/>
              <a:t>Kiến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thức</a:t>
            </a:r>
            <a:r>
              <a:rPr lang="en-US" sz="2600" b="1" dirty="0" smtClean="0"/>
              <a:t> </a:t>
            </a:r>
            <a:r>
              <a:rPr lang="en-US" sz="2600" b="1" dirty="0" err="1"/>
              <a:t>áp</a:t>
            </a:r>
            <a:r>
              <a:rPr lang="en-US" sz="2600" b="1" dirty="0"/>
              <a:t> </a:t>
            </a:r>
            <a:r>
              <a:rPr lang="en-US" sz="2600" b="1" dirty="0" err="1"/>
              <a:t>dụng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 smtClean="0"/>
              <a:t>dụng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SearchView</a:t>
            </a:r>
            <a:r>
              <a:rPr lang="en-US" sz="2600" dirty="0"/>
              <a:t>: Cho </a:t>
            </a:r>
            <a:r>
              <a:rPr lang="en-US" sz="2600" dirty="0" err="1"/>
              <a:t>phép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kiếm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danh</a:t>
            </a:r>
            <a:r>
              <a:rPr lang="en-US" sz="2600" dirty="0"/>
              <a:t> </a:t>
            </a:r>
            <a:r>
              <a:rPr lang="en-US" sz="2600" dirty="0" err="1"/>
              <a:t>mục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khóa</a:t>
            </a:r>
            <a:r>
              <a:rPr lang="en-US" sz="2600" dirty="0"/>
              <a:t>.</a:t>
            </a:r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webpaper</a:t>
            </a:r>
            <a:r>
              <a:rPr lang="en-US" sz="2600" dirty="0"/>
              <a:t>: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trang</a:t>
            </a:r>
            <a:r>
              <a:rPr lang="en-US" sz="2600" dirty="0"/>
              <a:t> web .html </a:t>
            </a:r>
            <a:r>
              <a:rPr lang="en-US" sz="2600" dirty="0" err="1"/>
              <a:t>hướng</a:t>
            </a:r>
            <a:r>
              <a:rPr lang="en-US" sz="2600" dirty="0"/>
              <a:t> </a:t>
            </a:r>
            <a:r>
              <a:rPr lang="en-US" sz="2600" dirty="0" err="1"/>
              <a:t>dẫn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nấu</a:t>
            </a:r>
            <a:r>
              <a:rPr lang="en-US" sz="2600" dirty="0"/>
              <a:t> </a:t>
            </a:r>
            <a:r>
              <a:rPr lang="en-US" sz="2600" dirty="0" err="1"/>
              <a:t>ăn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Implicit Intent: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trang</a:t>
            </a:r>
            <a:r>
              <a:rPr lang="en-US" sz="2600" dirty="0"/>
              <a:t> web </a:t>
            </a:r>
            <a:r>
              <a:rPr lang="en-US" sz="2600" dirty="0" err="1"/>
              <a:t>trên</a:t>
            </a:r>
            <a:r>
              <a:rPr lang="en-US" sz="2600" dirty="0"/>
              <a:t> internet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điện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tư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.</a:t>
            </a:r>
          </a:p>
          <a:p>
            <a:pPr marL="457200" lvl="1" indent="0">
              <a:buNone/>
            </a:pPr>
            <a:r>
              <a:rPr lang="en-US" sz="2600" dirty="0"/>
              <a:t>+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WebView</a:t>
            </a:r>
            <a:r>
              <a:rPr lang="en-US" sz="2600" dirty="0"/>
              <a:t>: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của</a:t>
            </a:r>
            <a:r>
              <a:rPr lang="en-US" sz="2600" dirty="0"/>
              <a:t> website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2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60648"/>
            <a:ext cx="7776864" cy="1296144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(4)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563115"/>
            <a:ext cx="7776864" cy="496222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600" b="1" dirty="0" err="1" smtClean="0"/>
              <a:t>Kiến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thức</a:t>
            </a:r>
            <a:r>
              <a:rPr lang="en-US" sz="2600" b="1" dirty="0" smtClean="0"/>
              <a:t> </a:t>
            </a:r>
            <a:r>
              <a:rPr lang="en-US" sz="2600" b="1" dirty="0" err="1"/>
              <a:t>áp</a:t>
            </a:r>
            <a:r>
              <a:rPr lang="en-US" sz="2600" b="1" dirty="0"/>
              <a:t> </a:t>
            </a:r>
            <a:r>
              <a:rPr lang="en-US" sz="2600" b="1" dirty="0" err="1"/>
              <a:t>dụng</a:t>
            </a:r>
            <a:r>
              <a:rPr lang="en-US" sz="2600" b="1" dirty="0"/>
              <a:t> </a:t>
            </a:r>
            <a:r>
              <a:rPr lang="en-US" sz="2600" b="1" dirty="0" err="1"/>
              <a:t>vào</a:t>
            </a:r>
            <a:r>
              <a:rPr lang="en-US" sz="2600" b="1" dirty="0"/>
              <a:t> </a:t>
            </a:r>
            <a:r>
              <a:rPr lang="en-US" sz="2600" b="1" dirty="0" err="1"/>
              <a:t>ứng</a:t>
            </a:r>
            <a:r>
              <a:rPr lang="en-US" sz="2600" b="1" dirty="0"/>
              <a:t> </a:t>
            </a:r>
            <a:r>
              <a:rPr lang="en-US" sz="2600" b="1" dirty="0" err="1" smtClean="0"/>
              <a:t>dụng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marL="457200" lvl="1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EditText</a:t>
            </a:r>
            <a:r>
              <a:rPr lang="en-US" sz="2800" dirty="0"/>
              <a:t>: 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</a:t>
            </a:r>
            <a:r>
              <a:rPr lang="en-US" sz="2800" dirty="0" err="1"/>
              <a:t>chú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Sử</a:t>
            </a:r>
            <a:r>
              <a:rPr lang="en-US" sz="2800" dirty="0"/>
              <a:t> SQLite: 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</a:t>
            </a:r>
            <a:r>
              <a:rPr lang="en-US" sz="28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6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(5)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444259"/>
            <a:ext cx="8424936" cy="541374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Giao</a:t>
            </a:r>
            <a:r>
              <a:rPr lang="en-US" sz="2600" dirty="0" smtClean="0"/>
              <a:t> </a:t>
            </a:r>
            <a:r>
              <a:rPr lang="en-US" sz="2600" dirty="0" err="1" smtClean="0"/>
              <a:t>diện</a:t>
            </a:r>
            <a:r>
              <a:rPr lang="en-US" sz="2600" dirty="0" smtClean="0"/>
              <a:t> </a:t>
            </a:r>
            <a:r>
              <a:rPr lang="en-US" sz="2600" dirty="0" err="1" smtClean="0"/>
              <a:t>trang</a:t>
            </a:r>
            <a:r>
              <a:rPr lang="en-US" sz="2600" dirty="0" smtClean="0"/>
              <a:t> </a:t>
            </a:r>
            <a:r>
              <a:rPr lang="en-US" sz="2600" dirty="0" err="1" smtClean="0"/>
              <a:t>chủ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64827"/>
            <a:ext cx="3549377" cy="50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(6)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328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mỗi</a:t>
            </a:r>
            <a:r>
              <a:rPr lang="en-US" sz="2600" dirty="0" smtClean="0"/>
              <a:t> </a:t>
            </a:r>
            <a:r>
              <a:rPr lang="en-US" sz="2600" dirty="0" err="1" smtClean="0"/>
              <a:t>ngày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340769"/>
            <a:ext cx="36004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(7)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328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Chi </a:t>
            </a:r>
            <a:r>
              <a:rPr lang="en-US" sz="2600" dirty="0" err="1" smtClean="0"/>
              <a:t>tiết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40768"/>
            <a:ext cx="3816424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(8)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328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Món</a:t>
            </a:r>
            <a:r>
              <a:rPr lang="en-US" sz="2600" dirty="0" smtClean="0"/>
              <a:t> </a:t>
            </a:r>
            <a:r>
              <a:rPr lang="en-US" sz="2600" dirty="0" err="1" smtClean="0"/>
              <a:t>ăn</a:t>
            </a:r>
            <a:r>
              <a:rPr lang="en-US" sz="2600" dirty="0" smtClean="0"/>
              <a:t> </a:t>
            </a:r>
            <a:r>
              <a:rPr lang="en-US" sz="2600" dirty="0" err="1" smtClean="0"/>
              <a:t>dinh</a:t>
            </a:r>
            <a:r>
              <a:rPr lang="en-US" sz="2600" dirty="0" smtClean="0"/>
              <a:t> </a:t>
            </a:r>
            <a:r>
              <a:rPr lang="en-US" sz="2600" dirty="0" err="1" smtClean="0"/>
              <a:t>dưỡng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431137"/>
            <a:ext cx="3623321" cy="52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04664"/>
            <a:ext cx="6347713" cy="9361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+mn-lt"/>
              </a:rPr>
              <a:t>Nội</a:t>
            </a:r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 dung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56792"/>
            <a:ext cx="7274769" cy="43269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</a:t>
            </a:r>
            <a:r>
              <a:rPr lang="en-US" sz="2800" dirty="0" err="1" smtClean="0"/>
              <a:t>Lý</a:t>
            </a:r>
            <a:r>
              <a:rPr lang="en-US" sz="2800" dirty="0" smtClean="0"/>
              <a:t> do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endParaRPr lang="en-US" sz="2800" dirty="0" smtClean="0"/>
          </a:p>
          <a:p>
            <a:r>
              <a:rPr lang="en-US" sz="2800" dirty="0" smtClean="0"/>
              <a:t>2.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endParaRPr lang="en-US" sz="2800" dirty="0" smtClean="0"/>
          </a:p>
          <a:p>
            <a:r>
              <a:rPr lang="en-US" sz="2800" dirty="0" smtClean="0"/>
              <a:t>5.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luận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(9)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328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Ghi</a:t>
            </a:r>
            <a:r>
              <a:rPr lang="en-US" sz="2600" dirty="0" smtClean="0"/>
              <a:t> </a:t>
            </a:r>
            <a:r>
              <a:rPr lang="en-US" sz="2600" dirty="0" err="1" smtClean="0"/>
              <a:t>chú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9" y="1340769"/>
            <a:ext cx="3659323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(10)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340769"/>
            <a:ext cx="8424936" cy="5328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Quán</a:t>
            </a:r>
            <a:r>
              <a:rPr lang="en-US" sz="2600" dirty="0" smtClean="0"/>
              <a:t> </a:t>
            </a:r>
            <a:r>
              <a:rPr lang="en-US" sz="2600" dirty="0" err="1" smtClean="0"/>
              <a:t>ăn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40768"/>
            <a:ext cx="3744416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116632"/>
            <a:ext cx="7776864" cy="1327627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4.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Hệ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thống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ứng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dụng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và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thực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4200" b="1" dirty="0" err="1" smtClean="0">
                <a:solidFill>
                  <a:schemeClr val="tx1"/>
                </a:solidFill>
                <a:sym typeface="+mn-ea"/>
              </a:rPr>
              <a:t>nghiệm</a:t>
            </a:r>
            <a:r>
              <a:rPr lang="en-US" sz="4200" b="1" dirty="0" smtClean="0">
                <a:solidFill>
                  <a:schemeClr val="tx1"/>
                </a:solidFill>
                <a:sym typeface="+mn-ea"/>
              </a:rPr>
              <a:t> (11)</a:t>
            </a:r>
            <a:endParaRPr lang="en-US" sz="4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628800"/>
            <a:ext cx="8424936" cy="504056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600" dirty="0" smtClean="0"/>
              <a:t>+ </a:t>
            </a:r>
            <a:r>
              <a:rPr lang="en-US" sz="2600" dirty="0" err="1" smtClean="0"/>
              <a:t>Tư</a:t>
            </a:r>
            <a:r>
              <a:rPr lang="en-US" sz="2600" dirty="0" smtClean="0"/>
              <a:t> </a:t>
            </a:r>
            <a:r>
              <a:rPr lang="en-US" sz="2600" dirty="0" err="1" smtClean="0"/>
              <a:t>vấn</a:t>
            </a:r>
            <a:r>
              <a:rPr lang="en-US" sz="2600" dirty="0" smtClean="0"/>
              <a:t>: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13483"/>
            <a:ext cx="34036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04664"/>
            <a:ext cx="7634809" cy="93610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5. </a:t>
            </a:r>
            <a:r>
              <a:rPr lang="en-US" sz="4000" b="1" dirty="0" err="1" smtClean="0">
                <a:solidFill>
                  <a:schemeClr val="tx1"/>
                </a:solidFill>
              </a:rPr>
              <a:t>Kết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luận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và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hướng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phát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triển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84184"/>
            <a:ext cx="7850834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- </a:t>
            </a:r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luận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android.</a:t>
            </a:r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“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android”.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b="1" dirty="0" err="1" smtClean="0"/>
              <a:t>Hướng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triển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gợi</a:t>
            </a:r>
            <a:r>
              <a:rPr lang="en-US" sz="2400" dirty="0" smtClean="0"/>
              <a:t> ý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78825" cy="875184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Tài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liệu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tham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khảo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88840"/>
            <a:ext cx="7778825" cy="4536504"/>
          </a:xfrm>
        </p:spPr>
        <p:txBody>
          <a:bodyPr>
            <a:normAutofit/>
          </a:bodyPr>
          <a:lstStyle/>
          <a:p>
            <a:r>
              <a:rPr lang="en-US" sz="2800" dirty="0"/>
              <a:t>[1] </a:t>
            </a: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Hà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,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di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</a:p>
          <a:p>
            <a:r>
              <a:rPr lang="en-US" sz="2800" dirty="0"/>
              <a:t>[2] </a:t>
            </a:r>
            <a:r>
              <a:rPr lang="en-US" sz="2800" dirty="0" err="1"/>
              <a:t>Mednieks</a:t>
            </a:r>
            <a:r>
              <a:rPr lang="en-US" sz="2800" dirty="0"/>
              <a:t>, Z. R., </a:t>
            </a:r>
            <a:r>
              <a:rPr lang="en-US" sz="2800" dirty="0" err="1"/>
              <a:t>Dornin</a:t>
            </a:r>
            <a:r>
              <a:rPr lang="en-US" sz="2800" dirty="0"/>
              <a:t>, L., </a:t>
            </a:r>
            <a:r>
              <a:rPr lang="en-US" sz="2800" dirty="0" err="1"/>
              <a:t>Meike</a:t>
            </a:r>
            <a:r>
              <a:rPr lang="en-US" sz="2800" dirty="0"/>
              <a:t>, G. B., &amp; Nakamura, M. (2012). </a:t>
            </a:r>
            <a:r>
              <a:rPr lang="en-US" sz="2800" i="1" dirty="0"/>
              <a:t>Programming android</a:t>
            </a:r>
            <a:r>
              <a:rPr lang="en-US" sz="2800" dirty="0"/>
              <a:t>. " O'Reilly Media, Inc.".</a:t>
            </a:r>
          </a:p>
          <a:p>
            <a:r>
              <a:rPr lang="en-US" sz="2800" dirty="0"/>
              <a:t>[3] Murphy, M. L. (2010). </a:t>
            </a:r>
            <a:r>
              <a:rPr lang="en-US" sz="2800" i="1" dirty="0"/>
              <a:t>Android programming tutorials</a:t>
            </a:r>
            <a:r>
              <a:rPr lang="en-US" sz="2800" dirty="0"/>
              <a:t>. </a:t>
            </a:r>
            <a:r>
              <a:rPr lang="en-US" sz="2800" dirty="0" err="1"/>
              <a:t>CommonsWare</a:t>
            </a:r>
            <a:r>
              <a:rPr lang="en-US" sz="2800" dirty="0"/>
              <a:t>, </a:t>
            </a:r>
            <a:r>
              <a:rPr lang="en-US" sz="2800" dirty="0" err="1"/>
              <a:t>Llc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76673"/>
            <a:ext cx="7850833" cy="1008112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Đóng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góp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của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các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thành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viên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242840"/>
              </p:ext>
            </p:extLst>
          </p:nvPr>
        </p:nvGraphicFramePr>
        <p:xfrm>
          <a:off x="609600" y="1484311"/>
          <a:ext cx="8066088" cy="492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192">
                  <a:extLst>
                    <a:ext uri="{9D8B030D-6E8A-4147-A177-3AD203B41FA5}">
                      <a16:colId xmlns:a16="http://schemas.microsoft.com/office/drawing/2014/main" val="3970289355"/>
                    </a:ext>
                  </a:extLst>
                </a:gridCol>
                <a:gridCol w="5975896">
                  <a:extLst>
                    <a:ext uri="{9D8B030D-6E8A-4147-A177-3AD203B41FA5}">
                      <a16:colId xmlns:a16="http://schemas.microsoft.com/office/drawing/2014/main" val="8512623"/>
                    </a:ext>
                  </a:extLst>
                </a:gridCol>
              </a:tblGrid>
              <a:tr h="543136">
                <a:tc>
                  <a:txBody>
                    <a:bodyPr/>
                    <a:lstStyle/>
                    <a:p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dung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55153"/>
                  </a:ext>
                </a:extLst>
              </a:tr>
              <a:tr h="1730929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Vũ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Thị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Hường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vẽ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Xậy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slide.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83543"/>
                  </a:ext>
                </a:extLst>
              </a:tr>
              <a:tr h="152870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Trương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Đức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Khang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baseline="0" dirty="0" smtClean="0">
                        <a:effectLst/>
                        <a:latin typeface="+mn-lt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”,”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Bữa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 ”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 “Tin 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180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 menu.</a:t>
                      </a:r>
                      <a:endParaRPr lang="en-US" sz="18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slide.</a:t>
                      </a:r>
                      <a:endParaRPr lang="en-US" sz="1800" dirty="0" smtClean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886022"/>
                  </a:ext>
                </a:extLst>
              </a:tr>
              <a:tr h="111941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Nguyễn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Tuấn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Anh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Món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ăn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dưỡng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86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&lt;strong&gt;Thank&lt;/strong&gt; Your Legislators for Preserving VT Charitab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3285"/>
            <a:ext cx="8352928" cy="5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76672"/>
            <a:ext cx="7634809" cy="86409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1. </a:t>
            </a:r>
            <a:r>
              <a:rPr lang="en-US" sz="4400" dirty="0" err="1">
                <a:solidFill>
                  <a:schemeClr val="tx1"/>
                </a:solidFill>
              </a:rPr>
              <a:t>Lý</a:t>
            </a:r>
            <a:r>
              <a:rPr lang="en-US" sz="4400" dirty="0">
                <a:solidFill>
                  <a:schemeClr val="tx1"/>
                </a:solidFill>
              </a:rPr>
              <a:t> do </a:t>
            </a:r>
            <a:r>
              <a:rPr lang="en-US" sz="4400" dirty="0" err="1">
                <a:solidFill>
                  <a:schemeClr val="tx1"/>
                </a:solidFill>
              </a:rPr>
              <a:t>chọn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đề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tài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en-US" sz="4400" dirty="0">
                <a:solidFill>
                  <a:schemeClr val="tx1"/>
                </a:solidFill>
                <a:sym typeface="+mn-ea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4784"/>
            <a:ext cx="7634809" cy="4968552"/>
          </a:xfrm>
        </p:spPr>
        <p:txBody>
          <a:bodyPr/>
          <a:lstStyle/>
          <a:p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dinh</a:t>
            </a:r>
            <a:r>
              <a:rPr lang="en-US" sz="2800" dirty="0"/>
              <a:t> </a:t>
            </a:r>
            <a:r>
              <a:rPr lang="en-US" sz="2800" dirty="0" err="1"/>
              <a:t>dưỡng</a:t>
            </a:r>
            <a:r>
              <a:rPr lang="en-US" sz="2800" dirty="0"/>
              <a:t> </a:t>
            </a:r>
            <a:r>
              <a:rPr lang="en-US" sz="2800" dirty="0" err="1"/>
              <a:t>đẩy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hầu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 smtClean="0"/>
              <a:t>đình</a:t>
            </a:r>
            <a:r>
              <a:rPr lang="en-US" sz="2800" dirty="0" smtClean="0"/>
              <a:t>.</a:t>
            </a:r>
          </a:p>
          <a:p>
            <a:r>
              <a:rPr lang="en-US" sz="2800" dirty="0" err="1"/>
              <a:t>N</a:t>
            </a:r>
            <a:r>
              <a:rPr lang="en-US" sz="2800" dirty="0" err="1" smtClean="0"/>
              <a:t>âng</a:t>
            </a:r>
            <a:r>
              <a:rPr lang="en-US" sz="2800" dirty="0" smtClean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tiện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bữa</a:t>
            </a:r>
            <a:r>
              <a:rPr lang="en-US" sz="2800" dirty="0"/>
              <a:t> </a:t>
            </a:r>
            <a:r>
              <a:rPr lang="en-US" sz="2800" dirty="0" err="1"/>
              <a:t>ăn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 smtClean="0"/>
              <a:t>đình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kiến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tiễn</a:t>
            </a:r>
            <a:r>
              <a:rPr lang="en-US" sz="2800" dirty="0" smtClean="0"/>
              <a:t> </a:t>
            </a:r>
            <a:r>
              <a:rPr lang="en-US" sz="2800" dirty="0" err="1" smtClean="0"/>
              <a:t>đời</a:t>
            </a:r>
            <a:r>
              <a:rPr lang="en-US" sz="2800" dirty="0" smtClean="0"/>
              <a:t> </a:t>
            </a:r>
            <a:r>
              <a:rPr lang="en-US" sz="2800" dirty="0" err="1" smtClean="0"/>
              <a:t>sống</a:t>
            </a:r>
            <a:r>
              <a:rPr lang="en-US" sz="2800" dirty="0" smtClean="0"/>
              <a:t> </a:t>
            </a:r>
            <a:r>
              <a:rPr lang="en-US" sz="2800" dirty="0" err="1" smtClean="0"/>
              <a:t>hằng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3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79296" cy="136815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2. </a:t>
            </a:r>
            <a:r>
              <a:rPr lang="en-US" sz="4000" dirty="0" err="1">
                <a:solidFill>
                  <a:schemeClr val="tx1"/>
                </a:solidFill>
              </a:rPr>
              <a:t>Tổng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lý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thuyết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nền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xây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dựng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ứng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</a:rPr>
              <a:t> (1)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94129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Tổng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về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thực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đơn</a:t>
            </a:r>
            <a:r>
              <a:rPr lang="en-US" sz="2600" b="1" dirty="0" smtClean="0"/>
              <a:t>: </a:t>
            </a:r>
          </a:p>
          <a:p>
            <a:pPr>
              <a:buFontTx/>
              <a:buChar char="-"/>
            </a:pPr>
            <a:r>
              <a:rPr lang="en-US" sz="2600" u="sng" dirty="0" err="1" smtClean="0"/>
              <a:t>Định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nghĩa</a:t>
            </a:r>
            <a:r>
              <a:rPr lang="en-US" sz="2600" u="sng" dirty="0" smtClean="0"/>
              <a:t>: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bảng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/>
              <a:t> </a:t>
            </a:r>
            <a:r>
              <a:rPr lang="en-US" sz="2600" dirty="0" err="1" smtClean="0"/>
              <a:t>món</a:t>
            </a:r>
            <a:r>
              <a:rPr lang="en-US" sz="2600" dirty="0" smtClean="0"/>
              <a:t> </a:t>
            </a:r>
            <a:r>
              <a:rPr lang="en-US" sz="2600" dirty="0" err="1" smtClean="0"/>
              <a:t>ăn</a:t>
            </a:r>
            <a:r>
              <a:rPr lang="en-US" sz="2600" dirty="0" smtClean="0"/>
              <a:t>, </a:t>
            </a:r>
            <a:r>
              <a:rPr lang="en-US" sz="2600" dirty="0" err="1" smtClean="0"/>
              <a:t>đồ</a:t>
            </a:r>
            <a:r>
              <a:rPr lang="en-US" sz="2600" dirty="0"/>
              <a:t> </a:t>
            </a:r>
            <a:r>
              <a:rPr lang="en-US" sz="2600" dirty="0" err="1" smtClean="0"/>
              <a:t>uống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sắp</a:t>
            </a:r>
            <a:r>
              <a:rPr lang="en-US" sz="2600" dirty="0" smtClean="0"/>
              <a:t> </a:t>
            </a:r>
            <a:r>
              <a:rPr lang="en-US" sz="2600" dirty="0" err="1" smtClean="0"/>
              <a:t>xếp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bữa</a:t>
            </a:r>
            <a:r>
              <a:rPr lang="en-US" sz="2600" dirty="0" smtClean="0"/>
              <a:t> </a:t>
            </a:r>
            <a:r>
              <a:rPr lang="en-US" sz="2600" dirty="0" err="1" smtClean="0"/>
              <a:t>ăn</a:t>
            </a:r>
            <a:r>
              <a:rPr lang="en-US" sz="2600" dirty="0" smtClean="0"/>
              <a:t>,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món</a:t>
            </a:r>
            <a:r>
              <a:rPr lang="en-US" sz="2600" dirty="0" smtClean="0"/>
              <a:t> </a:t>
            </a:r>
            <a:r>
              <a:rPr lang="en-US" sz="2600" dirty="0" err="1" smtClean="0"/>
              <a:t>ăn</a:t>
            </a:r>
            <a:r>
              <a:rPr lang="en-US" sz="2600" dirty="0" smtClean="0"/>
              <a:t> </a:t>
            </a:r>
            <a:r>
              <a:rPr lang="en-US" sz="2600" dirty="0" err="1" smtClean="0"/>
              <a:t>đồng</a:t>
            </a:r>
            <a:r>
              <a:rPr lang="en-US" sz="2600" dirty="0" smtClean="0"/>
              <a:t> </a:t>
            </a:r>
            <a:r>
              <a:rPr lang="en-US" sz="2600" dirty="0" err="1" smtClean="0"/>
              <a:t>thời</a:t>
            </a:r>
            <a:r>
              <a:rPr lang="en-US" sz="2600" dirty="0" smtClean="0"/>
              <a:t> </a:t>
            </a:r>
            <a:r>
              <a:rPr lang="en-US" sz="2600" dirty="0" err="1" smtClean="0"/>
              <a:t>kèm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hướng</a:t>
            </a:r>
            <a:r>
              <a:rPr lang="en-US" sz="2600" dirty="0" smtClean="0"/>
              <a:t> </a:t>
            </a:r>
            <a:r>
              <a:rPr lang="en-US" sz="2600" dirty="0" err="1" smtClean="0"/>
              <a:t>dẫn</a:t>
            </a:r>
            <a:r>
              <a:rPr lang="en-US" sz="2600" dirty="0" smtClean="0"/>
              <a:t> </a:t>
            </a:r>
            <a:r>
              <a:rPr lang="en-US" sz="2600" dirty="0" err="1" smtClean="0"/>
              <a:t>chế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thuận</a:t>
            </a:r>
            <a:r>
              <a:rPr lang="en-US" sz="2600" dirty="0" smtClean="0"/>
              <a:t> </a:t>
            </a:r>
            <a:r>
              <a:rPr lang="en-US" sz="2600" dirty="0" err="1" smtClean="0"/>
              <a:t>tiện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. </a:t>
            </a:r>
          </a:p>
          <a:p>
            <a:pPr>
              <a:buFontTx/>
              <a:buChar char="-"/>
            </a:pPr>
            <a:r>
              <a:rPr lang="en-US" sz="2600" u="sng" dirty="0" err="1" smtClean="0"/>
              <a:t>Vai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trò</a:t>
            </a:r>
            <a:r>
              <a:rPr lang="en-US" sz="2600" u="sng" dirty="0" smtClean="0"/>
              <a:t>: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khách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căn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.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xêm</a:t>
            </a:r>
            <a:r>
              <a:rPr lang="en-US" sz="2600" dirty="0" smtClean="0"/>
              <a:t> </a:t>
            </a:r>
            <a:r>
              <a:rPr lang="en-US" sz="2600" dirty="0" err="1" smtClean="0"/>
              <a:t>lựa</a:t>
            </a:r>
            <a:r>
              <a:rPr lang="en-US" sz="2600" dirty="0" smtClean="0"/>
              <a:t> </a:t>
            </a:r>
            <a:r>
              <a:rPr lang="en-US" sz="2600" dirty="0" err="1" smtClean="0"/>
              <a:t>chọn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xem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hưỡng</a:t>
            </a:r>
            <a:r>
              <a:rPr lang="en-US" sz="2600" dirty="0" smtClean="0"/>
              <a:t> </a:t>
            </a:r>
            <a:r>
              <a:rPr lang="en-US" sz="2600" dirty="0" err="1" smtClean="0"/>
              <a:t>dẫn</a:t>
            </a:r>
            <a:r>
              <a:rPr lang="en-US" sz="2600" dirty="0" smtClean="0"/>
              <a:t> </a:t>
            </a:r>
            <a:r>
              <a:rPr lang="en-US" sz="2600" dirty="0" err="1" smtClean="0"/>
              <a:t>chế</a:t>
            </a:r>
            <a:r>
              <a:rPr lang="en-US" sz="2600" dirty="0" smtClean="0"/>
              <a:t> </a:t>
            </a:r>
            <a:r>
              <a:rPr lang="en-US" sz="2600" dirty="0" err="1" smtClean="0"/>
              <a:t>biên</a:t>
            </a:r>
            <a:r>
              <a:rPr lang="en-US" sz="2600" dirty="0" smtClean="0"/>
              <a:t>.</a:t>
            </a:r>
          </a:p>
          <a:p>
            <a:pPr>
              <a:buFontTx/>
              <a:buChar char="-"/>
            </a:pPr>
            <a:r>
              <a:rPr lang="en-US" sz="2600" u="sng" dirty="0" err="1" smtClean="0"/>
              <a:t>Tính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cần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thiết</a:t>
            </a:r>
            <a:r>
              <a:rPr lang="en-US" sz="2600" u="sng" dirty="0" smtClean="0"/>
              <a:t>: </a:t>
            </a:r>
            <a:r>
              <a:rPr lang="en-US" sz="2600" dirty="0" smtClean="0"/>
              <a:t>Theo </a:t>
            </a:r>
            <a:r>
              <a:rPr lang="en-US" sz="2600" dirty="0" err="1" smtClean="0"/>
              <a:t>mong</a:t>
            </a:r>
            <a:r>
              <a:rPr lang="en-US" sz="2600" dirty="0" smtClean="0"/>
              <a:t> </a:t>
            </a:r>
            <a:r>
              <a:rPr lang="en-US" sz="2600" dirty="0" err="1" smtClean="0"/>
              <a:t>muốn</a:t>
            </a:r>
            <a:r>
              <a:rPr lang="en-US" sz="2600" dirty="0" smtClean="0"/>
              <a:t>, </a:t>
            </a:r>
            <a:r>
              <a:rPr lang="en-US" sz="2600" dirty="0" err="1" smtClean="0"/>
              <a:t>nhu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dinh</a:t>
            </a:r>
            <a:r>
              <a:rPr lang="en-US" sz="2600" dirty="0" smtClean="0"/>
              <a:t> </a:t>
            </a:r>
            <a:r>
              <a:rPr lang="en-US" sz="2600" dirty="0" err="1" smtClean="0"/>
              <a:t>dưỡng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căn</a:t>
            </a:r>
            <a:r>
              <a:rPr lang="en-US" sz="2600" dirty="0" smtClean="0"/>
              <a:t> </a:t>
            </a:r>
            <a:r>
              <a:rPr lang="en-US" sz="2600" dirty="0" err="1" smtClean="0"/>
              <a:t>cứ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sự</a:t>
            </a:r>
            <a:r>
              <a:rPr lang="en-US" sz="2600" dirty="0" smtClean="0"/>
              <a:t> </a:t>
            </a:r>
            <a:r>
              <a:rPr lang="en-US" sz="2600" dirty="0" err="1" smtClean="0"/>
              <a:t>nghiên</a:t>
            </a:r>
            <a:r>
              <a:rPr lang="en-US" sz="2600" dirty="0" smtClean="0"/>
              <a:t> </a:t>
            </a:r>
            <a:r>
              <a:rPr lang="en-US" sz="2600" dirty="0" err="1" smtClean="0"/>
              <a:t>cứu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bác</a:t>
            </a:r>
            <a:r>
              <a:rPr lang="en-US" sz="2600" dirty="0" smtClean="0"/>
              <a:t> </a:t>
            </a:r>
            <a:r>
              <a:rPr lang="en-US" sz="2600" dirty="0" err="1" smtClean="0"/>
              <a:t>sỹ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đưa</a:t>
            </a:r>
            <a:r>
              <a:rPr lang="en-US" sz="2600" dirty="0" smtClean="0"/>
              <a:t> </a:t>
            </a:r>
            <a:r>
              <a:rPr lang="en-US" sz="2600" dirty="0" err="1" smtClean="0"/>
              <a:t>ra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hữu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.</a:t>
            </a:r>
          </a:p>
          <a:p>
            <a:pPr marL="457200" lvl="1" indent="0" algn="l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8579296" cy="129614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2. </a:t>
            </a:r>
            <a:r>
              <a:rPr lang="en-US" sz="4000" dirty="0" err="1">
                <a:solidFill>
                  <a:schemeClr val="tx1"/>
                </a:solidFill>
              </a:rPr>
              <a:t>Tổng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lý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thuyết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nền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xây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dựng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ứng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</a:rPr>
              <a:t> (2)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>
            <a:noAutofit/>
          </a:bodyPr>
          <a:lstStyle/>
          <a:p>
            <a:pPr lvl="1" algn="l">
              <a:buFontTx/>
              <a:buChar char="-"/>
            </a:pPr>
            <a:r>
              <a:rPr lang="en-US" sz="2600" b="1" dirty="0" err="1" smtClean="0"/>
              <a:t>Công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cụ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sử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dụng</a:t>
            </a:r>
            <a:r>
              <a:rPr lang="en-US" sz="2600" b="1" dirty="0" smtClean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Ngôn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: Java, android, HTML, CSS.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: Android studio, </a:t>
            </a:r>
            <a:r>
              <a:rPr lang="en-US" sz="2600" dirty="0" err="1"/>
              <a:t>Genimotion</a:t>
            </a:r>
            <a:r>
              <a:rPr lang="en-US" sz="2600" dirty="0"/>
              <a:t>, </a:t>
            </a:r>
            <a:r>
              <a:rPr lang="en-US" sz="2600" dirty="0" err="1"/>
              <a:t>Điện</a:t>
            </a:r>
            <a:r>
              <a:rPr lang="en-US" sz="2600" dirty="0"/>
              <a:t> </a:t>
            </a:r>
            <a:r>
              <a:rPr lang="en-US" sz="2600" dirty="0" err="1"/>
              <a:t>thoại</a:t>
            </a:r>
            <a:r>
              <a:rPr lang="en-US" sz="2600" dirty="0"/>
              <a:t> </a:t>
            </a:r>
            <a:r>
              <a:rPr lang="en-US" sz="2600" dirty="0" err="1"/>
              <a:t>SamSung</a:t>
            </a:r>
            <a:r>
              <a:rPr lang="en-US" sz="2600" dirty="0"/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kế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: Start UML.</a:t>
            </a:r>
          </a:p>
          <a:p>
            <a:pPr lvl="1" algn="l">
              <a:buFontTx/>
              <a:buChar char="-"/>
            </a:pPr>
            <a:r>
              <a:rPr lang="en-US" sz="2600" b="1" dirty="0" err="1" smtClean="0"/>
              <a:t>Hệ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điều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hành</a:t>
            </a:r>
            <a:r>
              <a:rPr lang="en-US" sz="2600" b="1" dirty="0" smtClean="0"/>
              <a:t> Android: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 err="1" smtClean="0"/>
              <a:t>Giới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thiệu</a:t>
            </a:r>
            <a:r>
              <a:rPr lang="en-US" sz="2600" u="sng" dirty="0" smtClean="0"/>
              <a:t>: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bị</a:t>
            </a:r>
            <a:r>
              <a:rPr lang="en-US" sz="2600" dirty="0" smtClean="0"/>
              <a:t> di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phổ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triển</a:t>
            </a:r>
            <a:r>
              <a:rPr lang="en-US" sz="2600" dirty="0"/>
              <a:t> </a:t>
            </a:r>
            <a:r>
              <a:rPr lang="en-US" sz="2600" dirty="0" err="1" smtClean="0"/>
              <a:t>mạnh</a:t>
            </a:r>
            <a:r>
              <a:rPr lang="en-US" sz="2600" dirty="0" smtClean="0"/>
              <a:t>. </a:t>
            </a:r>
            <a:r>
              <a:rPr lang="en-US" sz="2600" dirty="0" err="1" smtClean="0"/>
              <a:t>Phiên</a:t>
            </a:r>
            <a:r>
              <a:rPr lang="en-US" sz="2600" dirty="0" smtClean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mới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điểm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tại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Android </a:t>
            </a:r>
            <a:r>
              <a:rPr lang="en-US" sz="2600" dirty="0" err="1"/>
              <a:t>là</a:t>
            </a:r>
            <a:r>
              <a:rPr lang="en-US" sz="2600" dirty="0"/>
              <a:t> Android L.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 algn="l">
              <a:buFont typeface="Arial" panose="020B0604020202020204" pitchFamily="34" charset="0"/>
              <a:buChar char="•"/>
            </a:pPr>
            <a:endParaRPr lang="en-US" sz="2600" b="1" dirty="0" smtClean="0"/>
          </a:p>
          <a:p>
            <a:pPr marL="457200" lvl="1" indent="0" algn="l">
              <a:buNone/>
            </a:pPr>
            <a:endParaRPr lang="en-US" sz="2600" b="1" dirty="0" smtClean="0"/>
          </a:p>
          <a:p>
            <a:pPr marL="457200" lvl="1" indent="0" algn="l">
              <a:buNone/>
            </a:pPr>
            <a:endParaRPr lang="en-US" sz="2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3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8579296" cy="136815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2. </a:t>
            </a:r>
            <a:r>
              <a:rPr lang="en-US" sz="4000" dirty="0" err="1">
                <a:solidFill>
                  <a:schemeClr val="tx1"/>
                </a:solidFill>
              </a:rPr>
              <a:t>Tổng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lý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thuyết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nền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xây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dựng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ứng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</a:rPr>
              <a:t> (3)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>
            <a:noAutofit/>
          </a:bodyPr>
          <a:lstStyle/>
          <a:p>
            <a:pPr lvl="1" algn="l">
              <a:buFontTx/>
              <a:buChar char="-"/>
            </a:pPr>
            <a:r>
              <a:rPr lang="en-US" sz="2600" u="sng" dirty="0" err="1" smtClean="0"/>
              <a:t>Thành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phần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chính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của</a:t>
            </a:r>
            <a:r>
              <a:rPr lang="en-US" sz="2600" u="sng" dirty="0" smtClean="0"/>
              <a:t> Android (4 </a:t>
            </a:r>
            <a:r>
              <a:rPr lang="en-US" sz="2600" u="sng" dirty="0" err="1" smtClean="0"/>
              <a:t>thành</a:t>
            </a:r>
            <a:r>
              <a:rPr lang="en-US" sz="2600" u="sng" dirty="0" smtClean="0"/>
              <a:t> </a:t>
            </a:r>
            <a:r>
              <a:rPr lang="en-US" sz="2600" u="sng" dirty="0" err="1" smtClean="0"/>
              <a:t>phần</a:t>
            </a:r>
            <a:r>
              <a:rPr lang="en-US" sz="2600" u="sng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Activity</a:t>
            </a:r>
            <a:r>
              <a:rPr lang="en-US" sz="2600" dirty="0"/>
              <a:t>: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,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diện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người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. 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Service: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vụ</a:t>
            </a:r>
            <a:r>
              <a:rPr lang="en-US" sz="2600" dirty="0"/>
              <a:t> </a:t>
            </a:r>
            <a:r>
              <a:rPr lang="en-US" sz="2600" dirty="0" err="1"/>
              <a:t>chạy</a:t>
            </a:r>
            <a:r>
              <a:rPr lang="en-US" sz="2600" dirty="0"/>
              <a:t> </a:t>
            </a:r>
            <a:r>
              <a:rPr lang="en-US" sz="2600" dirty="0" err="1"/>
              <a:t>ngầm</a:t>
            </a:r>
            <a:r>
              <a:rPr lang="en-US" sz="2600" dirty="0"/>
              <a:t> </a:t>
            </a:r>
            <a:r>
              <a:rPr lang="en-US" sz="2600" dirty="0" err="1"/>
              <a:t>dưới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nhằm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 </a:t>
            </a:r>
            <a:r>
              <a:rPr lang="en-US" sz="2600" dirty="0" err="1"/>
              <a:t>vụ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Content </a:t>
            </a:r>
            <a:r>
              <a:rPr lang="en-US" sz="2600" dirty="0"/>
              <a:t>Provider: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nơi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trữ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do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 smtClean="0"/>
              <a:t>nên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Broadcast </a:t>
            </a:r>
            <a:r>
              <a:rPr lang="en-US" sz="2600" dirty="0"/>
              <a:t>receive: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tin </a:t>
            </a:r>
            <a:r>
              <a:rPr lang="en-US" sz="2600" dirty="0" err="1"/>
              <a:t>quảng</a:t>
            </a:r>
            <a:r>
              <a:rPr lang="en-US" sz="2600" dirty="0"/>
              <a:t> </a:t>
            </a:r>
            <a:r>
              <a:rPr lang="en-US" sz="2600" dirty="0" err="1"/>
              <a:t>bá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đi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kiện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1" indent="0" algn="l">
              <a:buNone/>
            </a:pPr>
            <a:endParaRPr lang="en-US" sz="2600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4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8579296" cy="136815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2. </a:t>
            </a:r>
            <a:r>
              <a:rPr lang="en-US" sz="4000" dirty="0" err="1">
                <a:solidFill>
                  <a:schemeClr val="tx1"/>
                </a:solidFill>
              </a:rPr>
              <a:t>Tổng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lý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thuyết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nền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tảng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xây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dựng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ứng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</a:rPr>
              <a:t> (4)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5"/>
          </a:xfrm>
        </p:spPr>
        <p:txBody>
          <a:bodyPr>
            <a:noAutofit/>
          </a:bodyPr>
          <a:lstStyle/>
          <a:p>
            <a:pPr lvl="1" algn="l">
              <a:buFontTx/>
              <a:buChar char="-"/>
            </a:pPr>
            <a:r>
              <a:rPr lang="en-US" sz="2800" u="sng" dirty="0" err="1" smtClean="0"/>
              <a:t>Lưu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trữ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cơ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cở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dữ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liệu</a:t>
            </a:r>
            <a:r>
              <a:rPr lang="en-US" sz="2800" u="sng" dirty="0" smtClean="0"/>
              <a:t>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offline:</a:t>
            </a:r>
          </a:p>
          <a:p>
            <a:pPr marL="457200" lvl="1" indent="0" algn="l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như</a:t>
            </a:r>
            <a:r>
              <a:rPr lang="en-US" sz="2800" dirty="0" smtClean="0"/>
              <a:t> :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,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,..</a:t>
            </a:r>
          </a:p>
          <a:p>
            <a:pPr marL="457200" lvl="1" indent="0" algn="l">
              <a:buNone/>
            </a:pPr>
            <a:r>
              <a:rPr lang="en-US" sz="2800" dirty="0" smtClean="0"/>
              <a:t>+ </a:t>
            </a:r>
            <a:r>
              <a:rPr lang="en-US" sz="2800" dirty="0" err="1" smtClean="0"/>
              <a:t>Lưu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offline </a:t>
            </a:r>
            <a:r>
              <a:rPr lang="en-US" sz="2800" dirty="0" err="1" smtClean="0"/>
              <a:t>như</a:t>
            </a:r>
            <a:r>
              <a:rPr lang="en-US" sz="2800" dirty="0" smtClean="0"/>
              <a:t>: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Shared Preferences; file (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r>
              <a:rPr lang="en-US" sz="2800" dirty="0" smtClean="0"/>
              <a:t>, </a:t>
            </a:r>
            <a:r>
              <a:rPr lang="en-US" sz="2800" dirty="0" err="1" smtClean="0"/>
              <a:t>đệm</a:t>
            </a:r>
            <a:r>
              <a:rPr lang="en-US" sz="2800" dirty="0" smtClean="0"/>
              <a:t>, file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);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sở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SQLite</a:t>
            </a:r>
          </a:p>
          <a:p>
            <a:pPr marL="457200" lvl="1" indent="0" algn="l">
              <a:buNone/>
            </a:pPr>
            <a:r>
              <a:rPr lang="en-US" sz="2800" dirty="0" smtClean="0"/>
              <a:t>= &gt;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tiện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đang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Android.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 algn="l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5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8138865" cy="151216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3. </a:t>
            </a:r>
            <a:r>
              <a:rPr lang="en-US" sz="4400" dirty="0" err="1" smtClean="0">
                <a:solidFill>
                  <a:schemeClr val="tx1"/>
                </a:solidFill>
              </a:rPr>
              <a:t>Phân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tích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hệ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thống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và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thiết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kế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cơ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sở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dữ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liệu</a:t>
            </a:r>
            <a:r>
              <a:rPr lang="en-US" sz="4400" dirty="0" smtClean="0">
                <a:solidFill>
                  <a:schemeClr val="tx1"/>
                </a:solidFill>
              </a:rPr>
              <a:t> (1)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2816"/>
            <a:ext cx="8138865" cy="426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use </a:t>
            </a:r>
            <a:r>
              <a:rPr lang="en-US" sz="2800" b="1" dirty="0" smtClean="0"/>
              <a:t>case:</a:t>
            </a:r>
          </a:p>
          <a:p>
            <a:pPr>
              <a:buFontTx/>
              <a:buChar char="-"/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33538"/>
            <a:ext cx="7848872" cy="41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0648"/>
            <a:ext cx="8138865" cy="151216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3. </a:t>
            </a:r>
            <a:r>
              <a:rPr lang="en-US" sz="4400" dirty="0" err="1" smtClean="0">
                <a:solidFill>
                  <a:schemeClr val="tx1"/>
                </a:solidFill>
              </a:rPr>
              <a:t>Phân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tích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hệ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thống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và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thiết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kế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cơ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sở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dữ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liệu</a:t>
            </a:r>
            <a:r>
              <a:rPr lang="en-US" sz="4400" dirty="0" smtClean="0">
                <a:solidFill>
                  <a:schemeClr val="tx1"/>
                </a:solidFill>
              </a:rPr>
              <a:t> (2)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2816"/>
            <a:ext cx="8138865" cy="4268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 err="1" smtClean="0"/>
              <a:t>Biểu</a:t>
            </a:r>
            <a:r>
              <a:rPr lang="en-US" sz="2800" b="1" dirty="0" smtClean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 smtClean="0"/>
              <a:t>hoạt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động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bữa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ăn</a:t>
            </a:r>
            <a:r>
              <a:rPr lang="en-US" sz="2800" b="1" dirty="0" smtClean="0"/>
              <a:t>:</a:t>
            </a:r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984776" cy="4023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970B6C-4401-43C5-848A-A936CDCE87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1475</Words>
  <Application>Microsoft Office PowerPoint</Application>
  <PresentationFormat>On-screen Show 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メイリオ</vt:lpstr>
      <vt:lpstr>Yu Mincho</vt:lpstr>
      <vt:lpstr>Arial</vt:lpstr>
      <vt:lpstr>Calibri</vt:lpstr>
      <vt:lpstr>Segoe UI</vt:lpstr>
      <vt:lpstr>Times New Roman</vt:lpstr>
      <vt:lpstr>Trebuchet MS</vt:lpstr>
      <vt:lpstr>Wingdings 3</vt:lpstr>
      <vt:lpstr>Facet</vt:lpstr>
      <vt:lpstr>          TRƯỜNG ĐẠI HỌC THỦY LỢI                     KHOA CÔNG NGHỆ THÔNG TIN</vt:lpstr>
      <vt:lpstr>Nội dung</vt:lpstr>
      <vt:lpstr>1. Lý do chọn đề tài  </vt:lpstr>
      <vt:lpstr>2. Tổng quan lý thuyết và nền tảng xây dựng ứng dụng (1) </vt:lpstr>
      <vt:lpstr>2. Tổng quan lý thuyết và nền tảng xây dựng ứng dụng (2) </vt:lpstr>
      <vt:lpstr>2. Tổng quan lý thuyết và nền tảng xây dựng ứng dụng (3)  </vt:lpstr>
      <vt:lpstr>2. Tổng quan lý thuyết và nền tảng xây dựng ứng dụng (4) </vt:lpstr>
      <vt:lpstr>3. Phân tích hệ thống và thiết kế cơ sở dữ liệu (1)</vt:lpstr>
      <vt:lpstr>3. Phân tích hệ thống và thiết kế cơ sở dữ liệu (2)</vt:lpstr>
      <vt:lpstr>3. Phân tích hệ thống và thiết kế cơ sở dữ liệu (3)</vt:lpstr>
      <vt:lpstr>3. Phân tích hệ thống và thiết kế cơ sở dữ liệu (4)</vt:lpstr>
      <vt:lpstr>4. Hệ thống ứng dụng và thực nghiệm (1)</vt:lpstr>
      <vt:lpstr>4. Hệ thống ứng dụng và thực nghiệm (2)</vt:lpstr>
      <vt:lpstr>4. Hệ thống ứng dụng và thực nghiệm (3)</vt:lpstr>
      <vt:lpstr>4. Hệ thống ứng dụng và thực nghiệm (4)</vt:lpstr>
      <vt:lpstr>4. Hệ thống ứng dụng và thực nghiệm (5)</vt:lpstr>
      <vt:lpstr>4. Hệ thống ứng dụng và thực nghiệm (6)</vt:lpstr>
      <vt:lpstr>4. Hệ thống ứng dụng và thực nghiệm (7)</vt:lpstr>
      <vt:lpstr>4. Hệ thống ứng dụng và thực nghiệm (8)</vt:lpstr>
      <vt:lpstr>4. Hệ thống ứng dụng và thực nghiệm (9)</vt:lpstr>
      <vt:lpstr>4. Hệ thống ứng dụng và thực nghiệm (10)</vt:lpstr>
      <vt:lpstr>4. Hệ thống ứng dụng và thực nghiệm (11)</vt:lpstr>
      <vt:lpstr>5. Kết luận và hướng phát triển</vt:lpstr>
      <vt:lpstr>Tài liệu tham khảo</vt:lpstr>
      <vt:lpstr>Đóng góp của các thành viên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Windows User</cp:lastModifiedBy>
  <cp:revision>55</cp:revision>
  <dcterms:created xsi:type="dcterms:W3CDTF">2015-11-29T04:25:30Z</dcterms:created>
  <dcterms:modified xsi:type="dcterms:W3CDTF">2018-04-09T06:28:24Z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