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3" r:id="rId3"/>
    <p:sldId id="284" r:id="rId4"/>
    <p:sldId id="275" r:id="rId5"/>
    <p:sldId id="285" r:id="rId6"/>
    <p:sldId id="286" r:id="rId7"/>
    <p:sldId id="276" r:id="rId8"/>
    <p:sldId id="259" r:id="rId9"/>
    <p:sldId id="261" r:id="rId10"/>
    <p:sldId id="262" r:id="rId11"/>
    <p:sldId id="263" r:id="rId12"/>
    <p:sldId id="264" r:id="rId13"/>
    <p:sldId id="265" r:id="rId14"/>
    <p:sldId id="277" r:id="rId15"/>
    <p:sldId id="278" r:id="rId16"/>
    <p:sldId id="279" r:id="rId17"/>
    <p:sldId id="280" r:id="rId18"/>
    <p:sldId id="270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85741" autoAdjust="0"/>
  </p:normalViewPr>
  <p:slideViewPr>
    <p:cSldViewPr>
      <p:cViewPr varScale="1">
        <p:scale>
          <a:sx n="70" d="100"/>
          <a:sy n="70" d="100"/>
        </p:scale>
        <p:origin x="10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-282"/>
    </p:cViewPr>
  </p:notesTextViewPr>
  <p:notesViewPr>
    <p:cSldViewPr>
      <p:cViewPr varScale="1">
        <p:scale>
          <a:sx n="51" d="100"/>
          <a:sy n="51" d="100"/>
        </p:scale>
        <p:origin x="260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7.xml"/><Relationship Id="rId1" Type="http://schemas.openxmlformats.org/officeDocument/2006/relationships/slide" Target="slides/slide1.xml"/><Relationship Id="rId4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632BFCA1-7074-BE49-9C26-1E5CA6845EA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426AC9EA-110C-D44B-81A3-E5165EEE361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96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1 “Introduction”.</a:t>
            </a: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948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14A67-FF13-4145-A414-02A1CAE6B9C7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 route between storage and the external environment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(Figure 1.2d).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772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Figure 1.3 is the simplest possible depiction of a computer. The computer interacts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some fashion with its external environment. In general, all of its linkages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can be classified as peripheral devices 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lines. We will have something to say about both types of linkages.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52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But of greater concern in this book is the internal structure of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itself, which is shown in Figure 1.4. There are four main structural components: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26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are four main structural components: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computer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its data processing functions; often simply referred to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Stores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Moves data between the computer and its external environment.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CPU, main memory, and I/O. A common example of system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by means of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bus,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consisting of a number of conducting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wires to which all the other components attach.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09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may be one or more of each of the aforementioned components.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Traditionally, there has been just a single processor. In recent years, there has been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increasing use of multiple processors in a single computer. Some design issues relating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multiple processors crop up and are discussed as the text proceeds; Part Five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focuses on such computers.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these components will be examined in some detail in Part Two.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However, for our purposes, the most interesting and in some ways the most complex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component is the CPU. Its major structural components are as 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unit: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CPU and hence the computer.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Arithmetic and logic unit (ALU):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the computer’s data processing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Registers: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Provides storage internal to the CPU.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CPU interconnection: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the control unit, ALU, and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78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1 summary.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64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This book is about the structure and function of computers. Its purpose is to present,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as clearly and completely as possible, the nature and characteristics of modern-day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computers. This task is a challenging one for two reasons.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First, there is a tremendous variety of products, from single-chip microcomputers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costing a few dollars to supercomputers costing tens of millions of dollars,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can rightly claim the name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Variety is exhibited not only in cost, but also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size, performance, and application. Second, the rapid pace of change that has always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characterized computer technology continues with no letup. These changes cover all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aspects of computer technology, from the underlying integrated circuit technology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used to construct computer components to the increasing use of parallel organization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concepts in combining those components.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spite of the variety and pace of change in the computer field, certain fundamental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concepts apply consistently throughout. To be sure, the application of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concepts depends on the current state of technology and the price/performance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objectives of the designer. The intent of this book is to provide a thorough discussion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the fundamentals of computer organization and architecture and to relate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contemporary computer design issues. This chapter introduces the descriptive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 to be taken.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5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kiến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​​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trúc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tổ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</a:t>
            </a:r>
          </a:p>
          <a:p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Kiến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trúc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đề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cập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những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thuộc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hệ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thống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lập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trình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viên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thể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nhìn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thấy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đối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với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hoặc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bằng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thuộc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động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trực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tiếp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việc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thực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hiện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xác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chương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trình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</a:t>
            </a:r>
          </a:p>
          <a:p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Tổ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đề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cập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đơn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vị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hoạt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động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kết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nối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chúng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để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nhận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ra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đặc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điểm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kiến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​​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trúc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</a:t>
            </a:r>
          </a:p>
          <a:p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Ví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dụ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về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thuộc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kiến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​​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trúc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bao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gồm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tập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lệnh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số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bit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sử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dụng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để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biểu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diễn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loại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nhau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(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ví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dụ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: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số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ký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tự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),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cơ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chế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I / O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kỹ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thuật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để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giải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quyết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bộ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nhớ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</a:t>
            </a:r>
          </a:p>
          <a:p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thuộc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tổ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bao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gồm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chi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tiết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phần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cứng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minh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bạch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đối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với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lập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trình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chẳng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hạn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như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điều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khiển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;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giao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diện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giữa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thiết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bị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ngoại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vi;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công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nghệ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bộ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nhớ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sử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dụng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</a:t>
            </a:r>
          </a:p>
          <a:p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VD: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vấn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đề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thiết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kế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kiến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​​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trúc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chỉ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thị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(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lệnh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)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nhân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Về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mặt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tổ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lệnh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thực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hiện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bởi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khối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nhân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đặc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biệt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hoặc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bởi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loạt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lệnh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cộng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lặp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lặp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lại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Quyết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định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tổ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dựa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trên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tần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suất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sử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dụng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lệnh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nhân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tốc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độ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tương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quan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giữa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hai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phương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pháp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chi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phí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kích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thước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vật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lý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khối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nhân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đặc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biệt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</a:t>
            </a:r>
          </a:p>
          <a:p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Trong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lịch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sử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ngày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nay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vẫn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còn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sự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phân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biệt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giữa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kiến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​​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trúc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tổ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điều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quan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trọng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Nhiều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sản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xuất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ra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họ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model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tất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cả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đều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kiến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​​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trúc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tương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tự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nhưng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về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tổ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Do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model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tổ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nhau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thì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giá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cả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nhau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suất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nhau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Hơn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nữa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kiến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​​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trúc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duy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trì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nhiều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năm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nhưng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tổ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thay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đổi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với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công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nghệ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thay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đổi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16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ví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dụ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nổi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bật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cả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hai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hiện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tượng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này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kiến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trúc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IBM System / 370.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Kiến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trúc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này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giới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lần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đầu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vào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năm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1970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bao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gồm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số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mô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hình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Khách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hàng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yêu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cầu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khiêm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tốn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thể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mua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mô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hình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rẻ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hơn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chậm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hơn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nếu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cầu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tăng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lên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sau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nâng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cấp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lên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mô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hình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đắt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tiền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hơn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nhanh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hơn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không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cần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phải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từ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bỏ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phần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mềm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đã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phát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triển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Trong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những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năm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qua, IBM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đã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giới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nhiều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mô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hình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mới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với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công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nghệ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cải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tiến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để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thay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thế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mô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hình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cũ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cung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cấp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cho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khách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hàng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tốc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độ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cao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hơn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chi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phí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thấp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hơn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hoặc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cả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hai.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Những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mô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hình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mới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hơn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giữ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lại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cùng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kiến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trúc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để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đầu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tư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phần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mềm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khách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hàng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bảo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vệ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Đáng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lưu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ý,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kiến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trúc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System / 370,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với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cải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tiến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đã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tồn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tại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cho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ngày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nay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như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kiến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trúc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dòng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sản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phẩm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lớn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IBM.</a:t>
            </a:r>
            <a:endParaRPr kumimoji="1" lang="en-GB" sz="1200" kern="1200" dirty="0">
              <a:solidFill>
                <a:schemeClr val="tx1"/>
              </a:solidFill>
              <a:effectLst/>
              <a:latin typeface="Times New Roman" pitchFamily="-10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27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B1C33-4E34-3D4C-B143-0332C5DBB7DE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chất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phân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cấp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hệ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thống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tạp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điều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thiết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yếu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cho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cả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thiết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kế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mô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tả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chúng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thiết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kế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chỉ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cần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đối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với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độ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cụ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thể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hệ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thống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tại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thời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điểm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Ở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mỗi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cấp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độ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hệ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thống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bao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gồm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bộ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thành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phần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mối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quan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hệ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tương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hỗ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chúng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Hành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vi ở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mỗi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cấp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chỉ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phụ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thuộc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vào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đặc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đơn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giản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hóa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trừu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tượng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hệ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thống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ở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thấp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tiếp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theo.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Ở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mỗi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cấp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thiết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kế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liên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quan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cấu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trúc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năng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:</a:t>
            </a:r>
          </a:p>
          <a:p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Cấu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trúc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: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thành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phần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mối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quan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hệ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với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nhau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</a:t>
            </a:r>
          </a:p>
          <a:p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năng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: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Hoạt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động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mỗi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bộ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phận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như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phần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cấu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trúc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</a:t>
            </a:r>
          </a:p>
          <a:p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Về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mặt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mô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tả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chúng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tôi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hai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lựa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chọn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: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bắt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đầu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từ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dưới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cùng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xây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dựng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mô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tả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đầy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đủ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hoặc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bắt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đầu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với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chế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độ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xem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hàng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đầu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phân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hủy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hệ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thống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thành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phần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phụ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Bằng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chứng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từ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số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lĩnh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vực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cho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thấy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phương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pháp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tiếp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cận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từ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trên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xuống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rõ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ràng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quả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nhất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[WEIN75].</a:t>
            </a:r>
          </a:p>
          <a:p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tiếp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cận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ra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trong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cuốn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sách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này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theo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quan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điểm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này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Hệ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thống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sẽ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mô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tả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từ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trên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xuống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Chúng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ta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bắt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đầu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với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thành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phần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mô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tả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cấu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trúc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năng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chúng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tiếp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tục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lớp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thấp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hơn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hệ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thống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phân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cấp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Phần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còn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lại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phần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này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cung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cấp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tổng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quan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rất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ngắn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gọn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về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kế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hoạch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tấn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công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này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37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9CD7E-4F7A-9B44-863C-1B45C56F48EF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Tất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nhiên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phải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khả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năng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xử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lý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thể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nhiều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dạng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nhau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phạm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vi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yêu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cầu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xử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lý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rất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rộng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Tuy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nhiên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chúng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ta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sẽ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thấy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rằng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chỉ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số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phương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pháp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cơ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bản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hoặc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loại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xử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lý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</a:t>
            </a:r>
          </a:p>
          <a:p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Cũng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cần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thiết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rằng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lưu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Ngay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cả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đang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xử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lý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trực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tiếp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(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nghĩa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vào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xử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lý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kết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quả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sẽ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hiển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thị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ngay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lập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),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phải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tạm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thời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lưu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giữ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ít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nhất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những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đang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làm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việc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tại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bất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thời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điểm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nào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Do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ít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nhất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năng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lưu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ngắn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hạn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Quan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trọng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không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kém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thực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hiện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năng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lưu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dài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hạn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tập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tin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lưu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trên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để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phục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hồi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cập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nhật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tiếp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theo.</a:t>
            </a:r>
            <a:endParaRPr kumimoji="1" lang="en-GB" sz="1200" kern="1200" dirty="0" smtClean="0">
              <a:solidFill>
                <a:schemeClr val="tx1"/>
              </a:solidFill>
              <a:effectLst/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phải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khả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năng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di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chuyển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giữa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thế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giới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bên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ngoài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Môi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trường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hoạt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động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bao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gồm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thiết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bị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phục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vụ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dưới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dạng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nguồn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hoặc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đích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nhận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từ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hoặc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gửi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tới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thiết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bị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trực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tiếp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kết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nối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với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quá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trình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này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gọi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đầu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vào-đầu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ra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(I / O),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thiết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bị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gọi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thiết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bị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ngoại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vi.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di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chuyển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qua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khoảng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dài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hơn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đến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hoặc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từ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thiết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bị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từ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xa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quá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trình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gọi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truyền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thông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dữ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liệu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</a:t>
            </a:r>
          </a:p>
          <a:p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Cuối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cùng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phải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sự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kiểm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soát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ba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năng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này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Cuối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cùng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kiểm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soát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này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thực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hiện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bởi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nhân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(s)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người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cung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cấp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cho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với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hướng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dẫn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 Trong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bộ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điều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khiển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quản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lý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tài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nguyên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sắp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xếp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hoạt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động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phần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chức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năng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nó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để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đáp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ứng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hướng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dẫn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đó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+mn-ea"/>
                <a:cs typeface="+mn-cs"/>
              </a:rPr>
              <a:t>.</a:t>
            </a:r>
            <a:endParaRPr kumimoji="1" lang="en-GB" sz="1200" kern="1200" dirty="0">
              <a:solidFill>
                <a:schemeClr val="tx1"/>
              </a:solidFill>
              <a:effectLst/>
              <a:latin typeface="Times New Roman" pitchFamily="-10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063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FBD03-0222-8746-BCBE-67129A3E06F8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Ở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phần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tổng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quan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này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hoạt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động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thực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hiện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không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nhiều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.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hình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sau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mô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tả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4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loại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hoạt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động</a:t>
            </a:r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như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một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thiết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bị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di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chuyển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dữ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liệu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đơn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giản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là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truyền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dl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từ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1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thiết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bị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ngoại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vi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đến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1đường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truyền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dẫn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đến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thiết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bị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khác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800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66782-DEDC-6847-8EDB-7E7544C9FF31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can also function as a data storage device (Figure 1.2b), with data transferred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to computer storage (read) and vice versa (write).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7668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B9D78-68F1-4C43-B83A-08A018756796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final two diagrams show operations involving data processing, on data either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(Figure 1.2c)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59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9/5/2017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9/5/2017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9/5/2017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9/5/2017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9/5/2017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9/5/2017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9/5/2017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9/5/2017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9/5/2017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9/5/2017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9/5/2017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9/5/2017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9/5/2017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9/5/2017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9/5/2017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9/5/2017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9/5/2017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9/5/2017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9/5/2017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9/5/2017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71600" y="5085184"/>
            <a:ext cx="7344816" cy="933450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/>
              <a:t>KIẾN TRÚC MÁY TÍNH</a:t>
            </a:r>
            <a:br>
              <a:rPr lang="en-GB" sz="4400" dirty="0" smtClean="0"/>
            </a:br>
            <a:endParaRPr lang="en-GB" sz="44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676400"/>
            <a:ext cx="3255264" cy="2133600"/>
          </a:xfrm>
          <a:noFill/>
        </p:spPr>
        <p:txBody>
          <a:bodyPr>
            <a:normAutofit fontScale="90000"/>
          </a:bodyPr>
          <a:lstStyle/>
          <a:p>
            <a:r>
              <a:rPr lang="en-GB" sz="3600" dirty="0" err="1" smtClean="0"/>
              <a:t>Hoạt</a:t>
            </a:r>
            <a:r>
              <a:rPr lang="en-GB" sz="3600" dirty="0" smtClean="0"/>
              <a:t> </a:t>
            </a:r>
            <a:r>
              <a:rPr lang="en-GB" sz="3600" dirty="0" err="1" smtClean="0"/>
              <a:t>động</a:t>
            </a:r>
            <a:r>
              <a:rPr lang="en-GB" sz="3600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   (</a:t>
            </a:r>
            <a:r>
              <a:rPr lang="en-GB" dirty="0"/>
              <a:t>a</a:t>
            </a:r>
            <a:r>
              <a:rPr lang="en-GB" dirty="0" smtClean="0"/>
              <a:t>)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   Di </a:t>
            </a:r>
            <a:r>
              <a:rPr lang="en-GB" dirty="0" err="1" smtClean="0"/>
              <a:t>chuyển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(Data </a:t>
            </a:r>
            <a:r>
              <a:rPr lang="en-GB" dirty="0"/>
              <a:t>movement)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9552" y="2060848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2.pdf"/>
          <p:cNvPicPr>
            <a:picLocks noChangeAspect="1"/>
          </p:cNvPicPr>
          <p:nvPr/>
        </p:nvPicPr>
        <p:blipFill>
          <a:blip r:embed="rId3"/>
          <a:srcRect l="21176" t="88182" r="20000" b="3636"/>
          <a:stretch>
            <a:fillRect/>
          </a:stretch>
        </p:blipFill>
        <p:spPr>
          <a:xfrm>
            <a:off x="4876800" y="6296907"/>
            <a:ext cx="3117307" cy="56109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733800" y="-609600"/>
            <a:ext cx="5638800" cy="7807869"/>
            <a:chOff x="3733800" y="-609600"/>
            <a:chExt cx="5638800" cy="7807869"/>
          </a:xfrm>
        </p:grpSpPr>
        <p:pic>
          <p:nvPicPr>
            <p:cNvPr id="6" name="Picture 5" descr="f2.pdf"/>
            <p:cNvPicPr>
              <a:picLocks noChangeAspect="1"/>
            </p:cNvPicPr>
            <p:nvPr/>
          </p:nvPicPr>
          <p:blipFill>
            <a:blip r:embed="rId4"/>
            <a:srcRect l="4706" r="49412" b="50909"/>
            <a:stretch>
              <a:fillRect/>
            </a:stretch>
          </p:blipFill>
          <p:spPr>
            <a:xfrm>
              <a:off x="3733800" y="-609600"/>
              <a:ext cx="5638800" cy="780786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5913696" y="2767698"/>
              <a:ext cx="1224136" cy="12241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Điều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khiển</a:t>
              </a:r>
              <a:endParaRPr lang="en-US" sz="2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926924" y="476672"/>
              <a:ext cx="1224136" cy="12241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Di </a:t>
              </a:r>
              <a:r>
                <a:rPr lang="en-US" sz="1600" dirty="0" err="1" smtClean="0"/>
                <a:t>chuyển</a:t>
              </a:r>
              <a:endParaRPr lang="en-US" sz="16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473536" y="4626676"/>
              <a:ext cx="1224136" cy="12241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Lưu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trữ</a:t>
              </a:r>
              <a:endParaRPr lang="en-US" sz="2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361216" y="4666366"/>
              <a:ext cx="1224136" cy="12241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Xử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lý</a:t>
              </a:r>
              <a:endParaRPr lang="en-US" sz="2000" dirty="0"/>
            </a:p>
          </p:txBody>
        </p:sp>
      </p:grp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2.pdf"/>
          <p:cNvPicPr>
            <a:picLocks noChangeAspect="1"/>
          </p:cNvPicPr>
          <p:nvPr/>
        </p:nvPicPr>
        <p:blipFill>
          <a:blip r:embed="rId3"/>
          <a:srcRect l="21176" t="88182" r="20000" b="3636"/>
          <a:stretch>
            <a:fillRect/>
          </a:stretch>
        </p:blipFill>
        <p:spPr>
          <a:xfrm>
            <a:off x="4495800" y="6296907"/>
            <a:ext cx="3117307" cy="561093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772816"/>
            <a:ext cx="3255264" cy="2037184"/>
          </a:xfrm>
          <a:noFill/>
        </p:spPr>
        <p:txBody>
          <a:bodyPr>
            <a:normAutofit fontScale="90000"/>
          </a:bodyPr>
          <a:lstStyle/>
          <a:p>
            <a:r>
              <a:rPr lang="en-GB" sz="3600" dirty="0" err="1" smtClean="0"/>
              <a:t>Hoạt</a:t>
            </a:r>
            <a:r>
              <a:rPr lang="en-GB" sz="3600" dirty="0" smtClean="0"/>
              <a:t> </a:t>
            </a:r>
            <a:r>
              <a:rPr lang="en-GB" sz="3600" dirty="0" err="1" smtClean="0"/>
              <a:t>động</a:t>
            </a:r>
            <a:r>
              <a:rPr lang="en-GB" sz="3600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   (b)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     </a:t>
            </a:r>
            <a:r>
              <a:rPr lang="en-GB" dirty="0" err="1" smtClean="0"/>
              <a:t>Lưu</a:t>
            </a:r>
            <a:r>
              <a:rPr lang="en-GB" dirty="0" smtClean="0"/>
              <a:t> </a:t>
            </a:r>
            <a:r>
              <a:rPr lang="en-GB" dirty="0" err="1" smtClean="0"/>
              <a:t>trữ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   (Data storage)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39552" y="2060848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581401" y="0"/>
            <a:ext cx="5562599" cy="6989102"/>
            <a:chOff x="3581401" y="0"/>
            <a:chExt cx="5562599" cy="6989102"/>
          </a:xfrm>
        </p:grpSpPr>
        <p:pic>
          <p:nvPicPr>
            <p:cNvPr id="6" name="Picture 5" descr="f2.pdf"/>
            <p:cNvPicPr>
              <a:picLocks noChangeAspect="1"/>
            </p:cNvPicPr>
            <p:nvPr/>
          </p:nvPicPr>
          <p:blipFill>
            <a:blip r:embed="rId4"/>
            <a:srcRect l="49412" t="2727" r="4706" b="52727"/>
            <a:stretch>
              <a:fillRect/>
            </a:stretch>
          </p:blipFill>
          <p:spPr>
            <a:xfrm>
              <a:off x="3581401" y="0"/>
              <a:ext cx="5562599" cy="6989102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5782908" y="2866166"/>
              <a:ext cx="1224136" cy="12241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Điều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khiển</a:t>
              </a:r>
              <a:endParaRPr lang="en-US" sz="20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782908" y="620688"/>
              <a:ext cx="1224136" cy="12241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Di </a:t>
              </a:r>
              <a:r>
                <a:rPr lang="en-US" sz="1600" dirty="0" err="1" smtClean="0"/>
                <a:t>chuyển</a:t>
              </a:r>
              <a:endParaRPr lang="en-US" sz="16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355976" y="4751604"/>
              <a:ext cx="1224136" cy="12241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Lưu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trữ</a:t>
              </a:r>
              <a:endParaRPr lang="en-US" sz="20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196612" y="4770692"/>
              <a:ext cx="1224136" cy="12241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Xử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lý</a:t>
              </a:r>
              <a:endParaRPr lang="en-US" sz="2000" dirty="0"/>
            </a:p>
          </p:txBody>
        </p:sp>
      </p:grp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2.pdf"/>
          <p:cNvPicPr>
            <a:picLocks noChangeAspect="1"/>
          </p:cNvPicPr>
          <p:nvPr/>
        </p:nvPicPr>
        <p:blipFill>
          <a:blip r:embed="rId3"/>
          <a:srcRect l="21176" t="88182" r="20000" b="3636"/>
          <a:stretch>
            <a:fillRect/>
          </a:stretch>
        </p:blipFill>
        <p:spPr>
          <a:xfrm>
            <a:off x="4724400" y="6296907"/>
            <a:ext cx="3117307" cy="561093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676400"/>
            <a:ext cx="3255264" cy="2133600"/>
          </a:xfrm>
          <a:noFill/>
        </p:spPr>
        <p:txBody>
          <a:bodyPr>
            <a:normAutofit fontScale="90000"/>
          </a:bodyPr>
          <a:lstStyle/>
          <a:p>
            <a:r>
              <a:rPr lang="en-GB" sz="3600" dirty="0" err="1" smtClean="0"/>
              <a:t>Hoạt</a:t>
            </a:r>
            <a:r>
              <a:rPr lang="en-GB" sz="3600" dirty="0" smtClean="0"/>
              <a:t> </a:t>
            </a:r>
            <a:r>
              <a:rPr lang="en-GB" sz="3600" dirty="0" err="1" smtClean="0"/>
              <a:t>động</a:t>
            </a:r>
            <a:r>
              <a:rPr lang="en-GB" sz="3600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   (c)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 </a:t>
            </a:r>
            <a:r>
              <a:rPr lang="en-GB" dirty="0" err="1" smtClean="0"/>
              <a:t>Xử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(Data </a:t>
            </a:r>
            <a:r>
              <a:rPr lang="en-GB" dirty="0" smtClean="0"/>
              <a:t>processing)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9552" y="2060848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54876" y="-381000"/>
            <a:ext cx="5789124" cy="6976636"/>
            <a:chOff x="3354876" y="-381000"/>
            <a:chExt cx="5789124" cy="6976636"/>
          </a:xfrm>
        </p:grpSpPr>
        <p:pic>
          <p:nvPicPr>
            <p:cNvPr id="6" name="Picture 5" descr="f2.pdf"/>
            <p:cNvPicPr>
              <a:picLocks noChangeAspect="1"/>
            </p:cNvPicPr>
            <p:nvPr/>
          </p:nvPicPr>
          <p:blipFill>
            <a:blip r:embed="rId4"/>
            <a:srcRect l="3529" t="46364" r="50588" b="10909"/>
            <a:stretch>
              <a:fillRect/>
            </a:stretch>
          </p:blipFill>
          <p:spPr>
            <a:xfrm>
              <a:off x="3354876" y="-381000"/>
              <a:ext cx="5789124" cy="6976636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5762320" y="307710"/>
              <a:ext cx="1224136" cy="12241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Di</a:t>
              </a:r>
            </a:p>
            <a:p>
              <a:pPr algn="ctr"/>
              <a:r>
                <a:rPr lang="en-US" sz="1600" dirty="0" err="1" smtClean="0"/>
                <a:t>Chuyển</a:t>
              </a:r>
              <a:endParaRPr lang="en-US" sz="16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763812" y="2695690"/>
              <a:ext cx="1224136" cy="12241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Điều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khiển</a:t>
              </a:r>
              <a:endParaRPr lang="en-US" sz="2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246866" y="4614012"/>
              <a:ext cx="1224136" cy="12241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Xử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lý</a:t>
              </a:r>
              <a:endParaRPr lang="en-US" sz="20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270740" y="4626676"/>
              <a:ext cx="1224136" cy="12241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Lưu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trữ</a:t>
              </a:r>
              <a:endParaRPr lang="en-US" sz="2000" dirty="0"/>
            </a:p>
          </p:txBody>
        </p:sp>
      </p:grp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2.pdf"/>
          <p:cNvPicPr>
            <a:picLocks noChangeAspect="1"/>
          </p:cNvPicPr>
          <p:nvPr/>
        </p:nvPicPr>
        <p:blipFill>
          <a:blip r:embed="rId3"/>
          <a:srcRect l="21176" t="88182" r="20000" b="3636"/>
          <a:stretch>
            <a:fillRect/>
          </a:stretch>
        </p:blipFill>
        <p:spPr>
          <a:xfrm>
            <a:off x="4495800" y="6296907"/>
            <a:ext cx="3117307" cy="561093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676400"/>
            <a:ext cx="3255264" cy="2133600"/>
          </a:xfrm>
          <a:noFill/>
        </p:spPr>
        <p:txBody>
          <a:bodyPr>
            <a:normAutofit fontScale="90000"/>
          </a:bodyPr>
          <a:lstStyle/>
          <a:p>
            <a:r>
              <a:rPr lang="en-GB" sz="3600" dirty="0" err="1" smtClean="0"/>
              <a:t>Hoạt</a:t>
            </a:r>
            <a:r>
              <a:rPr lang="en-GB" sz="3600" dirty="0" smtClean="0"/>
              <a:t> </a:t>
            </a:r>
            <a:r>
              <a:rPr lang="en-GB" sz="3600" dirty="0" err="1" smtClean="0"/>
              <a:t>động</a:t>
            </a:r>
            <a:r>
              <a:rPr lang="en-GB" sz="3600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   </a:t>
            </a:r>
            <a:r>
              <a:rPr lang="en-GB" dirty="0" smtClean="0"/>
              <a:t>(d)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        </a:t>
            </a:r>
            <a:r>
              <a:rPr lang="en-GB" dirty="0" err="1" smtClean="0"/>
              <a:t>Điều</a:t>
            </a:r>
            <a:r>
              <a:rPr lang="en-GB" dirty="0" smtClean="0"/>
              <a:t> </a:t>
            </a:r>
            <a:r>
              <a:rPr lang="en-GB" dirty="0" err="1" smtClean="0"/>
              <a:t>khiển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      (Control)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9552" y="2060848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650974" y="-313569"/>
            <a:ext cx="5493026" cy="7171569"/>
            <a:chOff x="3650974" y="-313569"/>
            <a:chExt cx="5493026" cy="7171569"/>
          </a:xfrm>
        </p:grpSpPr>
        <p:pic>
          <p:nvPicPr>
            <p:cNvPr id="6" name="Picture 5" descr="f2.pdf"/>
            <p:cNvPicPr>
              <a:picLocks noChangeAspect="1"/>
            </p:cNvPicPr>
            <p:nvPr/>
          </p:nvPicPr>
          <p:blipFill>
            <a:blip r:embed="rId4"/>
            <a:srcRect l="52941" t="47273" r="4706" b="10000"/>
            <a:stretch>
              <a:fillRect/>
            </a:stretch>
          </p:blipFill>
          <p:spPr>
            <a:xfrm>
              <a:off x="3650974" y="-313569"/>
              <a:ext cx="5493026" cy="7171569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5580112" y="260648"/>
              <a:ext cx="1224136" cy="12241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Di </a:t>
              </a:r>
              <a:r>
                <a:rPr lang="en-US" sz="1600" dirty="0" err="1" smtClean="0"/>
                <a:t>chuyển</a:t>
              </a:r>
              <a:endParaRPr lang="en-US" sz="16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580112" y="2708920"/>
              <a:ext cx="1224136" cy="12241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Điều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khiển</a:t>
              </a:r>
              <a:endParaRPr lang="en-US" sz="2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054716" y="4685454"/>
              <a:ext cx="1224136" cy="12241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Lưu</a:t>
              </a:r>
              <a:r>
                <a:rPr lang="en-US" dirty="0" smtClean="0"/>
                <a:t> </a:t>
              </a:r>
              <a:r>
                <a:rPr lang="en-US" dirty="0" err="1" smtClean="0"/>
                <a:t>trữ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111376" y="4686968"/>
              <a:ext cx="1224136" cy="12241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Xử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lý</a:t>
              </a:r>
              <a:endParaRPr lang="en-US" sz="2000" dirty="0"/>
            </a:p>
          </p:txBody>
        </p:sp>
      </p:grp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0" y="2895600"/>
            <a:ext cx="2514600" cy="1524000"/>
          </a:xfrm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7347921" cy="6857999"/>
            <a:chOff x="0" y="0"/>
            <a:chExt cx="7347921" cy="6857999"/>
          </a:xfrm>
        </p:grpSpPr>
        <p:pic>
          <p:nvPicPr>
            <p:cNvPr id="4" name="Picture 3" descr="f3.pdf"/>
            <p:cNvPicPr>
              <a:picLocks noChangeAspect="1"/>
            </p:cNvPicPr>
            <p:nvPr/>
          </p:nvPicPr>
          <p:blipFill>
            <a:blip r:embed="rId3"/>
            <a:srcRect l="11765" t="21818" b="14545"/>
            <a:stretch>
              <a:fillRect/>
            </a:stretch>
          </p:blipFill>
          <p:spPr>
            <a:xfrm>
              <a:off x="0" y="0"/>
              <a:ext cx="7347921" cy="6857999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259632" y="1268760"/>
              <a:ext cx="3888432" cy="3960440"/>
              <a:chOff x="1253764" y="1268760"/>
              <a:chExt cx="3888432" cy="396044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253764" y="1268760"/>
                <a:ext cx="3888432" cy="39604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333884" y="2276872"/>
                <a:ext cx="2376264" cy="120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Máy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: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dirty="0" err="1" smtClean="0"/>
                  <a:t>Lưu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trữ</a:t>
                </a:r>
                <a:endParaRPr lang="en-US" dirty="0" smtClean="0"/>
              </a:p>
              <a:p>
                <a:pPr marL="342900" indent="-342900">
                  <a:buFontTx/>
                  <a:buChar char="-"/>
                </a:pPr>
                <a:r>
                  <a:rPr lang="en-US" dirty="0" err="1" smtClean="0"/>
                  <a:t>Xử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lý</a:t>
                </a:r>
                <a:endParaRPr lang="en-US" dirty="0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 rot="18959318">
            <a:off x="-81094" y="757787"/>
            <a:ext cx="199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Thiết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bị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ngoại</a:t>
            </a:r>
            <a:r>
              <a:rPr lang="en-US" sz="2000" b="1" dirty="0" smtClean="0"/>
              <a:t> vi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 rot="3009167">
            <a:off x="4309622" y="970971"/>
            <a:ext cx="2716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Đường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dây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thông</a:t>
            </a:r>
            <a:r>
              <a:rPr lang="en-US" sz="2000" b="1" dirty="0" smtClean="0"/>
              <a:t> tin</a:t>
            </a:r>
            <a:endParaRPr lang="en-US" sz="2000" b="1" dirty="0"/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438400"/>
            <a:ext cx="7556500" cy="1116012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1.2.2 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trúc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p:blipFill>
          <a:blip r:embed="rId3"/>
          <a:srcRect l="7059" t="4545" r="3529" b="5455"/>
          <a:stretch>
            <a:fillRect/>
          </a:stretch>
        </p:blipFill>
        <p:spPr>
          <a:xfrm>
            <a:off x="3048000" y="0"/>
            <a:ext cx="5340911" cy="6957178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idx="1"/>
          </p:nvPr>
        </p:nvSpPr>
        <p:spPr>
          <a:xfrm>
            <a:off x="4033146" y="381000"/>
            <a:ext cx="5092824" cy="647700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CPU – </a:t>
            </a:r>
            <a:r>
              <a:rPr lang="en-US" sz="2400" dirty="0" err="1" smtClean="0">
                <a:solidFill>
                  <a:schemeClr val="tx1"/>
                </a:solidFill>
              </a:rPr>
              <a:t>bộ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xử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lý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trung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tâm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điều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khiển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hoạt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động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máy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tính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chức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năng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xử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lý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dữ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liệu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Bộ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nhớ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chính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</a:rPr>
              <a:t>lưu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trữ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dữ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liệu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</a:rPr>
              <a:t>Là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tập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hợp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ô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nhớ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mỗi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ô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nhớ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có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một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số</a:t>
            </a:r>
            <a:r>
              <a:rPr lang="en-US" sz="2400" dirty="0" smtClean="0">
                <a:solidFill>
                  <a:schemeClr val="tx1"/>
                </a:solidFill>
              </a:rPr>
              <a:t> bit </a:t>
            </a:r>
            <a:r>
              <a:rPr lang="en-US" sz="2400" dirty="0" err="1" smtClean="0">
                <a:solidFill>
                  <a:schemeClr val="tx1"/>
                </a:solidFill>
              </a:rPr>
              <a:t>nhất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định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chứa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</a:rPr>
              <a:t> tin </a:t>
            </a:r>
            <a:r>
              <a:rPr lang="en-US" sz="2400" dirty="0" err="1" smtClean="0">
                <a:solidFill>
                  <a:schemeClr val="tx1"/>
                </a:solidFill>
              </a:rPr>
              <a:t>mã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hoá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số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nhị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phân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I/O – </a:t>
            </a:r>
            <a:r>
              <a:rPr lang="en-US" sz="2400" dirty="0" err="1" smtClean="0">
                <a:solidFill>
                  <a:schemeClr val="tx1"/>
                </a:solidFill>
              </a:rPr>
              <a:t>bộ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phận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nhập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xuất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</a:rPr>
              <a:t> tin – </a:t>
            </a:r>
            <a:r>
              <a:rPr lang="en-US" sz="2400" dirty="0" err="1" smtClean="0">
                <a:solidFill>
                  <a:schemeClr val="tx1"/>
                </a:solidFill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giao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tiếp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giữa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máy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tính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người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dùng</a:t>
            </a:r>
            <a:r>
              <a:rPr lang="en-US" sz="2400" dirty="0" smtClean="0">
                <a:solidFill>
                  <a:schemeClr val="tx1"/>
                </a:solidFill>
              </a:rPr>
              <a:t> hay </a:t>
            </a:r>
            <a:r>
              <a:rPr lang="en-US" sz="2400" dirty="0" err="1" smtClean="0">
                <a:solidFill>
                  <a:schemeClr val="tx1"/>
                </a:solidFill>
              </a:rPr>
              <a:t>giữa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máy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tính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cùng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mạng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err="1" smtClean="0">
                <a:solidFill>
                  <a:schemeClr val="tx1"/>
                </a:solidFill>
              </a:rPr>
              <a:t>Hệ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thống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kết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nối</a:t>
            </a:r>
            <a:r>
              <a:rPr lang="en-US" sz="2400" dirty="0" smtClean="0">
                <a:solidFill>
                  <a:schemeClr val="tx1"/>
                </a:solidFill>
              </a:rPr>
              <a:t> (bus) – </a:t>
            </a:r>
            <a:r>
              <a:rPr lang="en-US" sz="2400" dirty="0" err="1" smtClean="0">
                <a:solidFill>
                  <a:schemeClr val="tx1"/>
                </a:solidFill>
              </a:rPr>
              <a:t>một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số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cơ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chế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cung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cấp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việc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truyền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đạt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</a:rPr>
              <a:t> tin </a:t>
            </a:r>
            <a:r>
              <a:rPr lang="en-US" sz="2400" dirty="0" err="1" smtClean="0">
                <a:solidFill>
                  <a:schemeClr val="tx1"/>
                </a:solidFill>
              </a:rPr>
              <a:t>giữa</a:t>
            </a:r>
            <a:r>
              <a:rPr lang="en-US" sz="2400" dirty="0" smtClean="0">
                <a:solidFill>
                  <a:schemeClr val="tx1"/>
                </a:solidFill>
              </a:rPr>
              <a:t> CPU, </a:t>
            </a:r>
            <a:r>
              <a:rPr lang="en-US" sz="2400" dirty="0" err="1" smtClean="0">
                <a:solidFill>
                  <a:schemeClr val="tx1"/>
                </a:solidFill>
              </a:rPr>
              <a:t>bộ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nhớ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chính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và</a:t>
            </a:r>
            <a:r>
              <a:rPr lang="en-US" sz="2400" dirty="0" smtClean="0">
                <a:solidFill>
                  <a:schemeClr val="tx1"/>
                </a:solidFill>
              </a:rPr>
              <a:t> I/O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2911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FFFF"/>
                </a:solidFill>
              </a:rPr>
              <a:t>Một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máy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tính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gồm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có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bốn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phần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chính</a:t>
            </a:r>
            <a:r>
              <a:rPr lang="en-US" sz="2800" dirty="0" smtClean="0">
                <a:solidFill>
                  <a:srgbClr val="FFFFFF"/>
                </a:solidFill>
              </a:rPr>
              <a:t>: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2146980" cy="213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255264" cy="1162050"/>
          </a:xfrm>
        </p:spPr>
        <p:txBody>
          <a:bodyPr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838200"/>
            <a:ext cx="4597399" cy="5791200"/>
          </a:xfrm>
        </p:spPr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Bộ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điều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khiển</a:t>
            </a:r>
            <a:r>
              <a:rPr lang="en-US" dirty="0" smtClean="0">
                <a:solidFill>
                  <a:srgbClr val="000000"/>
                </a:solidFill>
              </a:rPr>
              <a:t> (Control Unit - CU)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Điều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khiển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hoạt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động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của</a:t>
            </a:r>
            <a:r>
              <a:rPr lang="en-US" dirty="0" smtClean="0">
                <a:solidFill>
                  <a:srgbClr val="000000"/>
                </a:solidFill>
              </a:rPr>
              <a:t> CPU </a:t>
            </a:r>
            <a:r>
              <a:rPr lang="en-US" dirty="0" err="1" smtClean="0">
                <a:solidFill>
                  <a:srgbClr val="000000"/>
                </a:solidFill>
              </a:rPr>
              <a:t>và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cả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máy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tính</a:t>
            </a:r>
            <a:endParaRPr lang="en-US" dirty="0" smtClean="0">
              <a:solidFill>
                <a:srgbClr val="000000"/>
              </a:solidFill>
            </a:endParaRP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err="1" smtClean="0">
                <a:solidFill>
                  <a:srgbClr val="000000"/>
                </a:solidFill>
              </a:rPr>
              <a:t>Bộ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làm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toán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và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luận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lý</a:t>
            </a:r>
            <a:r>
              <a:rPr lang="en-US" dirty="0" smtClean="0">
                <a:solidFill>
                  <a:srgbClr val="000000"/>
                </a:solidFill>
              </a:rPr>
              <a:t> (Arithmetic and Logic Unit - ALU)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Thực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hiện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chức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năng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xử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lý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dữ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liệu</a:t>
            </a:r>
            <a:endParaRPr lang="en-US" dirty="0" smtClean="0">
              <a:solidFill>
                <a:srgbClr val="000000"/>
              </a:solidFill>
            </a:endParaRP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err="1" smtClean="0">
                <a:solidFill>
                  <a:srgbClr val="000000"/>
                </a:solidFill>
              </a:rPr>
              <a:t>Thanh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ghi</a:t>
            </a:r>
            <a:r>
              <a:rPr lang="en-US" dirty="0" smtClean="0">
                <a:solidFill>
                  <a:srgbClr val="000000"/>
                </a:solidFill>
              </a:rPr>
              <a:t> (Registers)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Cung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cấp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lưu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trữ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nội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bộ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cho</a:t>
            </a:r>
            <a:r>
              <a:rPr lang="en-US" dirty="0" smtClean="0">
                <a:solidFill>
                  <a:srgbClr val="000000"/>
                </a:solidFill>
              </a:rPr>
              <a:t> CPU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err="1" smtClean="0">
                <a:solidFill>
                  <a:srgbClr val="000000"/>
                </a:solidFill>
              </a:rPr>
              <a:t>Các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kết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nối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trong</a:t>
            </a:r>
            <a:r>
              <a:rPr lang="en-US" dirty="0" smtClean="0">
                <a:solidFill>
                  <a:srgbClr val="000000"/>
                </a:solidFill>
              </a:rPr>
              <a:t> CPU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Một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số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cơ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chế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dùng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để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cung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cấp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thông</a:t>
            </a:r>
            <a:r>
              <a:rPr lang="en-US" dirty="0" smtClean="0">
                <a:solidFill>
                  <a:srgbClr val="000000"/>
                </a:solidFill>
              </a:rPr>
              <a:t> tin </a:t>
            </a:r>
            <a:r>
              <a:rPr lang="en-US" dirty="0" err="1" smtClean="0">
                <a:solidFill>
                  <a:srgbClr val="000000"/>
                </a:solidFill>
              </a:rPr>
              <a:t>liên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lạc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giữa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các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khối</a:t>
            </a:r>
            <a:r>
              <a:rPr lang="en-US" dirty="0" smtClean="0">
                <a:solidFill>
                  <a:srgbClr val="000000"/>
                </a:solidFill>
              </a:rPr>
              <a:t> CU, ALU </a:t>
            </a:r>
            <a:r>
              <a:rPr lang="en-US" dirty="0" err="1" smtClean="0">
                <a:solidFill>
                  <a:srgbClr val="000000"/>
                </a:solidFill>
              </a:rPr>
              <a:t>và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các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thanh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ghi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676400"/>
            <a:ext cx="3255264" cy="2392363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dirty="0" err="1" smtClean="0">
                <a:latin typeface="+mj-lt"/>
                <a:ea typeface="+mj-ea"/>
                <a:cs typeface="+mj-cs"/>
              </a:rPr>
              <a:t>Thành</a:t>
            </a:r>
            <a:r>
              <a:rPr lang="en-US" sz="2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600" dirty="0" err="1" smtClean="0">
                <a:latin typeface="+mj-lt"/>
                <a:ea typeface="+mj-ea"/>
                <a:cs typeface="+mj-cs"/>
              </a:rPr>
              <a:t>phần</a:t>
            </a:r>
            <a:r>
              <a:rPr lang="en-US" sz="2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600" dirty="0" err="1" smtClean="0">
                <a:latin typeface="+mj-lt"/>
                <a:ea typeface="+mj-ea"/>
                <a:cs typeface="+mj-cs"/>
              </a:rPr>
              <a:t>cấu</a:t>
            </a:r>
            <a:r>
              <a:rPr lang="en-US" sz="2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600" dirty="0" err="1" smtClean="0">
                <a:latin typeface="+mj-lt"/>
                <a:ea typeface="+mj-ea"/>
                <a:cs typeface="+mj-cs"/>
              </a:rPr>
              <a:t>trúc</a:t>
            </a:r>
            <a:r>
              <a:rPr lang="en-US" sz="2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600" dirty="0" err="1" smtClean="0">
                <a:latin typeface="+mj-lt"/>
                <a:ea typeface="+mj-ea"/>
                <a:cs typeface="+mj-cs"/>
              </a:rPr>
              <a:t>chính</a:t>
            </a:r>
            <a:r>
              <a:rPr lang="en-US" sz="2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600" dirty="0" err="1" smtClean="0">
                <a:latin typeface="+mj-lt"/>
                <a:ea typeface="+mj-ea"/>
                <a:cs typeface="+mj-cs"/>
              </a:rPr>
              <a:t>gồm</a:t>
            </a:r>
            <a:r>
              <a:rPr lang="en-US" sz="2600" dirty="0" smtClean="0"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4596">
            <a:off x="1752600" y="4724400"/>
            <a:ext cx="1599971" cy="1599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7974">
            <a:off x="588811" y="2951012"/>
            <a:ext cx="1612900" cy="161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Tổng</a:t>
            </a:r>
            <a:r>
              <a:rPr lang="en-US" sz="4400" dirty="0" smtClean="0"/>
              <a:t> </a:t>
            </a:r>
            <a:r>
              <a:rPr lang="en-US" sz="4400" dirty="0" err="1" smtClean="0"/>
              <a:t>kết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smtClean="0"/>
              <a:t>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3622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lvl="1"/>
            <a:r>
              <a:rPr lang="en-US" dirty="0" smtClean="0"/>
              <a:t>CPU</a:t>
            </a:r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dirty="0" smtClean="0"/>
              <a:t>I/O</a:t>
            </a:r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CPU</a:t>
            </a:r>
          </a:p>
          <a:p>
            <a:pPr lvl="1"/>
            <a:r>
              <a:rPr lang="en-US" sz="1765" dirty="0" err="1" smtClean="0"/>
              <a:t>Bộ</a:t>
            </a:r>
            <a:r>
              <a:rPr lang="en-US" sz="1765" dirty="0" smtClean="0"/>
              <a:t> </a:t>
            </a:r>
            <a:r>
              <a:rPr lang="en-US" sz="1765" dirty="0" err="1" smtClean="0"/>
              <a:t>điều</a:t>
            </a:r>
            <a:r>
              <a:rPr lang="en-US" sz="1765" dirty="0" smtClean="0"/>
              <a:t> </a:t>
            </a:r>
            <a:r>
              <a:rPr lang="en-US" sz="1765" dirty="0" err="1" smtClean="0"/>
              <a:t>khiển</a:t>
            </a:r>
            <a:r>
              <a:rPr lang="en-US" sz="1765" dirty="0" smtClean="0"/>
              <a:t> CU</a:t>
            </a:r>
          </a:p>
          <a:p>
            <a:pPr lvl="1"/>
            <a:r>
              <a:rPr lang="en-US" sz="1765" dirty="0" err="1" smtClean="0"/>
              <a:t>Bộ</a:t>
            </a:r>
            <a:r>
              <a:rPr lang="en-US" sz="1765" dirty="0" smtClean="0"/>
              <a:t> </a:t>
            </a:r>
            <a:r>
              <a:rPr lang="en-US" sz="1765" dirty="0" err="1" smtClean="0"/>
              <a:t>làm</a:t>
            </a:r>
            <a:r>
              <a:rPr lang="en-US" sz="1765" dirty="0" smtClean="0"/>
              <a:t> </a:t>
            </a:r>
            <a:r>
              <a:rPr lang="en-US" sz="1765" dirty="0" err="1" smtClean="0"/>
              <a:t>toán</a:t>
            </a:r>
            <a:r>
              <a:rPr lang="en-US" sz="1765" dirty="0" smtClean="0"/>
              <a:t> </a:t>
            </a:r>
            <a:r>
              <a:rPr lang="en-US" sz="1765" dirty="0" err="1" smtClean="0"/>
              <a:t>và</a:t>
            </a:r>
            <a:r>
              <a:rPr lang="en-US" sz="1765" dirty="0" smtClean="0"/>
              <a:t> </a:t>
            </a:r>
            <a:r>
              <a:rPr lang="en-US" sz="1765" dirty="0" smtClean="0"/>
              <a:t>logic ALU</a:t>
            </a:r>
            <a:endParaRPr lang="en-US" sz="1765" dirty="0" smtClean="0"/>
          </a:p>
          <a:p>
            <a:pPr lvl="1"/>
            <a:r>
              <a:rPr lang="en-US" sz="1765" dirty="0" err="1" smtClean="0"/>
              <a:t>Thanh</a:t>
            </a:r>
            <a:r>
              <a:rPr lang="en-US" sz="1765" dirty="0" smtClean="0"/>
              <a:t> </a:t>
            </a:r>
            <a:r>
              <a:rPr lang="en-US" sz="1765" dirty="0" err="1" smtClean="0"/>
              <a:t>ghi</a:t>
            </a:r>
            <a:endParaRPr lang="en-US" sz="1765" dirty="0" smtClean="0"/>
          </a:p>
          <a:p>
            <a:pPr lvl="1"/>
            <a:r>
              <a:rPr lang="en-US" sz="1765" dirty="0" err="1" smtClean="0"/>
              <a:t>Kết</a:t>
            </a:r>
            <a:r>
              <a:rPr lang="en-US" sz="1765" dirty="0" smtClean="0"/>
              <a:t> </a:t>
            </a:r>
            <a:r>
              <a:rPr lang="en-US" sz="1765" dirty="0" err="1" smtClean="0"/>
              <a:t>nối</a:t>
            </a:r>
            <a:r>
              <a:rPr lang="en-US" sz="1765" dirty="0" smtClean="0"/>
              <a:t> CPU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r>
              <a:rPr lang="en-US" dirty="0" smtClean="0"/>
              <a:t>    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err="1" smtClean="0"/>
              <a:t>Chương</a:t>
            </a:r>
            <a:r>
              <a:rPr lang="en-US" sz="3200" dirty="0" smtClean="0"/>
              <a:t> 1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Introduction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6666CC"/>
                </a:solidFill>
              </a:rPr>
              <a:t>  </a:t>
            </a:r>
            <a:endParaRPr lang="en-US" dirty="0">
              <a:solidFill>
                <a:srgbClr val="6666CC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60648"/>
            <a:ext cx="7556313" cy="1116106"/>
          </a:xfrm>
        </p:spPr>
        <p:txBody>
          <a:bodyPr/>
          <a:lstStyle/>
          <a:p>
            <a:r>
              <a:rPr lang="en-GB" dirty="0" err="1" smtClean="0"/>
              <a:t>Giới</a:t>
            </a:r>
            <a:r>
              <a:rPr lang="en-GB" dirty="0" smtClean="0"/>
              <a:t> </a:t>
            </a:r>
            <a:r>
              <a:rPr lang="en-GB" dirty="0" err="1" smtClean="0"/>
              <a:t>thiệu</a:t>
            </a:r>
            <a:r>
              <a:rPr lang="en-GB" dirty="0" smtClean="0"/>
              <a:t> </a:t>
            </a:r>
            <a:r>
              <a:rPr lang="en-GB" dirty="0" err="1" smtClean="0"/>
              <a:t>môn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 </a:t>
            </a:r>
            <a:r>
              <a:rPr lang="en-GB" dirty="0" smtClean="0"/>
              <a:t>                         </a:t>
            </a:r>
            <a:r>
              <a:rPr lang="en-GB" b="1" dirty="0" err="1" smtClean="0"/>
              <a:t>Kiến</a:t>
            </a:r>
            <a:r>
              <a:rPr lang="en-GB" b="1" dirty="0" smtClean="0"/>
              <a:t> </a:t>
            </a:r>
            <a:r>
              <a:rPr lang="en-GB" b="1" dirty="0" err="1" smtClean="0"/>
              <a:t>trúc</a:t>
            </a:r>
            <a:r>
              <a:rPr lang="en-GB" b="1" dirty="0" smtClean="0"/>
              <a:t> </a:t>
            </a:r>
            <a:r>
              <a:rPr lang="en-GB" b="1" dirty="0" err="1" smtClean="0"/>
              <a:t>máy</a:t>
            </a:r>
            <a:r>
              <a:rPr lang="en-GB" b="1" dirty="0" smtClean="0"/>
              <a:t> </a:t>
            </a:r>
            <a:r>
              <a:rPr lang="en-GB" b="1" dirty="0" err="1" smtClean="0"/>
              <a:t>tính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28800"/>
            <a:ext cx="7556313" cy="5085184"/>
          </a:xfrm>
        </p:spPr>
        <p:txBody>
          <a:bodyPr/>
          <a:lstStyle/>
          <a:p>
            <a:r>
              <a:rPr lang="en-GB" dirty="0" err="1" smtClean="0"/>
              <a:t>Tên</a:t>
            </a:r>
            <a:r>
              <a:rPr lang="en-GB" dirty="0" smtClean="0"/>
              <a:t> </a:t>
            </a:r>
            <a:r>
              <a:rPr lang="en-GB" dirty="0" err="1"/>
              <a:t>môn</a:t>
            </a:r>
            <a:r>
              <a:rPr lang="en-GB" dirty="0"/>
              <a:t> </a:t>
            </a:r>
            <a:r>
              <a:rPr lang="en-GB" dirty="0" err="1"/>
              <a:t>học</a:t>
            </a:r>
            <a:r>
              <a:rPr lang="en-GB" dirty="0"/>
              <a:t>: </a:t>
            </a:r>
            <a:r>
              <a:rPr lang="en-GB" dirty="0" err="1"/>
              <a:t>Kiến</a:t>
            </a:r>
            <a:r>
              <a:rPr lang="en-GB" dirty="0"/>
              <a:t> </a:t>
            </a:r>
            <a:r>
              <a:rPr lang="en-GB" dirty="0" err="1"/>
              <a:t>trúc</a:t>
            </a:r>
            <a:r>
              <a:rPr lang="en-GB" dirty="0"/>
              <a:t> </a:t>
            </a:r>
            <a:r>
              <a:rPr lang="en-GB" dirty="0" err="1"/>
              <a:t>máy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</a:p>
          <a:p>
            <a:r>
              <a:rPr lang="en-GB" dirty="0" err="1" smtClean="0"/>
              <a:t>Phân</a:t>
            </a:r>
            <a:r>
              <a:rPr lang="en-GB" dirty="0" smtClean="0"/>
              <a:t> </a:t>
            </a:r>
            <a:r>
              <a:rPr lang="en-GB" dirty="0" err="1"/>
              <a:t>loại</a:t>
            </a:r>
            <a:r>
              <a:rPr lang="en-GB" dirty="0"/>
              <a:t> </a:t>
            </a:r>
            <a:r>
              <a:rPr lang="en-GB" dirty="0" err="1"/>
              <a:t>môn</a:t>
            </a:r>
            <a:r>
              <a:rPr lang="en-GB" dirty="0"/>
              <a:t> </a:t>
            </a:r>
            <a:r>
              <a:rPr lang="en-GB" dirty="0" err="1"/>
              <a:t>học</a:t>
            </a:r>
            <a:r>
              <a:rPr lang="en-GB" dirty="0"/>
              <a:t>: Môn </a:t>
            </a:r>
            <a:r>
              <a:rPr lang="en-GB" dirty="0" err="1"/>
              <a:t>bắt</a:t>
            </a:r>
            <a:r>
              <a:rPr lang="en-GB" dirty="0"/>
              <a:t> </a:t>
            </a:r>
            <a:r>
              <a:rPr lang="en-GB" dirty="0" err="1"/>
              <a:t>buộc</a:t>
            </a:r>
            <a:r>
              <a:rPr lang="en-GB" dirty="0"/>
              <a:t>.</a:t>
            </a:r>
          </a:p>
          <a:p>
            <a:r>
              <a:rPr lang="en-GB" dirty="0" err="1" smtClean="0"/>
              <a:t>Mã</a:t>
            </a:r>
            <a:r>
              <a:rPr lang="en-GB" dirty="0" smtClean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môn</a:t>
            </a:r>
            <a:r>
              <a:rPr lang="en-GB" dirty="0"/>
              <a:t> </a:t>
            </a:r>
            <a:r>
              <a:rPr lang="en-GB" dirty="0" err="1"/>
              <a:t>học</a:t>
            </a:r>
            <a:r>
              <a:rPr lang="en-GB" dirty="0"/>
              <a:t>: CSE370</a:t>
            </a:r>
          </a:p>
          <a:p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/>
              <a:t>tín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: </a:t>
            </a:r>
            <a:r>
              <a:rPr lang="en-GB" dirty="0" smtClean="0"/>
              <a:t>4 (3-1-0)</a:t>
            </a:r>
          </a:p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</a:t>
            </a:r>
            <a:endParaRPr lang="en-GB" dirty="0"/>
          </a:p>
          <a:p>
            <a:pPr lvl="1"/>
            <a:r>
              <a:rPr lang="en-US" dirty="0" smtClean="0"/>
              <a:t>Computer </a:t>
            </a:r>
            <a:r>
              <a:rPr lang="en-US" dirty="0"/>
              <a:t>Organization and Architecture, William Stallings, 9th Edition, </a:t>
            </a:r>
            <a:r>
              <a:rPr lang="en-US" dirty="0" smtClean="0"/>
              <a:t>2012</a:t>
            </a:r>
          </a:p>
          <a:p>
            <a:r>
              <a:rPr lang="en-GB" dirty="0" err="1"/>
              <a:t>Tổ</a:t>
            </a:r>
            <a:r>
              <a:rPr lang="en-GB" dirty="0"/>
              <a:t> </a:t>
            </a:r>
            <a:r>
              <a:rPr lang="en-GB" dirty="0" err="1"/>
              <a:t>chức</a:t>
            </a:r>
            <a:r>
              <a:rPr lang="en-GB" dirty="0"/>
              <a:t> </a:t>
            </a:r>
            <a:r>
              <a:rPr lang="en-GB" dirty="0" err="1"/>
              <a:t>đánh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môn</a:t>
            </a:r>
            <a:r>
              <a:rPr lang="en-GB" dirty="0"/>
              <a:t> </a:t>
            </a:r>
            <a:r>
              <a:rPr lang="en-GB" dirty="0" err="1"/>
              <a:t>học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94704"/>
              </p:ext>
            </p:extLst>
          </p:nvPr>
        </p:nvGraphicFramePr>
        <p:xfrm>
          <a:off x="1732369" y="5589240"/>
          <a:ext cx="5575935" cy="1069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3505200"/>
                <a:gridCol w="1461135"/>
              </a:tblGrid>
              <a:tr h="269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TT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hình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thức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đánh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giá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Trọng số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03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Điểm quá trình (điểm danh + thảo luận + bài tập)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40%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9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Thi trắc nghiệm hết môn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60%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98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err="1">
                          <a:effectLst/>
                        </a:rPr>
                        <a:t>Điểm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môn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học</a:t>
                      </a:r>
                      <a:r>
                        <a:rPr lang="en-US" sz="1200" dirty="0">
                          <a:effectLst/>
                        </a:rPr>
                        <a:t> = ĐQT x 40% + THM x 60%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9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0"/>
            <a:ext cx="7556313" cy="1116106"/>
          </a:xfrm>
        </p:spPr>
        <p:txBody>
          <a:bodyPr/>
          <a:lstStyle/>
          <a:p>
            <a:r>
              <a:rPr lang="en-GB" dirty="0" err="1" smtClean="0"/>
              <a:t>Nội</a:t>
            </a:r>
            <a:r>
              <a:rPr lang="en-GB" dirty="0" smtClean="0"/>
              <a:t> dung </a:t>
            </a:r>
            <a:r>
              <a:rPr lang="en-GB" dirty="0" err="1" smtClean="0"/>
              <a:t>môn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836712"/>
            <a:ext cx="7556313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dirty="0"/>
              <a:t>Chương 1 – </a:t>
            </a:r>
            <a:r>
              <a:rPr lang="it-IT" dirty="0" smtClean="0"/>
              <a:t>Giới thiệu</a:t>
            </a:r>
            <a:endParaRPr lang="en-GB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dirty="0" smtClean="0"/>
              <a:t>Chương 2 – Sự phát triển của máy tính và hiệu năng</a:t>
            </a:r>
            <a:endParaRPr lang="en-GB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dirty="0" smtClean="0"/>
              <a:t>Chương 3 – Tổng quan về chức năng và kết nối trong máy tính</a:t>
            </a:r>
            <a:endParaRPr lang="en-GB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dirty="0" smtClean="0"/>
              <a:t>Chương 4 – Bộ nhớ Cache</a:t>
            </a:r>
            <a:endParaRPr lang="en-GB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dirty="0" smtClean="0"/>
              <a:t>Chương 5 – Bộ nhớ trong</a:t>
            </a:r>
            <a:endParaRPr lang="en-GB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dirty="0" smtClean="0"/>
              <a:t>Chương 6 – Bộ nhớ ngoài</a:t>
            </a:r>
            <a:endParaRPr lang="en-GB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dirty="0" smtClean="0"/>
              <a:t>Chương 7 – Vào/Ra</a:t>
            </a:r>
            <a:endParaRPr lang="en-GB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dirty="0" smtClean="0"/>
              <a:t>Chương 8 – Number Systems</a:t>
            </a:r>
            <a:endParaRPr lang="en-GB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dirty="0" smtClean="0"/>
              <a:t>Chương 9 – Bộ xử lý số học</a:t>
            </a:r>
            <a:endParaRPr lang="en-GB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dirty="0" smtClean="0"/>
              <a:t>Chương 10 – Tập lệnh: Các đặc tính và chức năng</a:t>
            </a:r>
            <a:endParaRPr lang="en-GB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dirty="0" smtClean="0"/>
              <a:t>Chương 11 – Tập lệnh: Chế độ địa chỉ và khuôn dạng</a:t>
            </a:r>
            <a:endParaRPr lang="en-GB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dirty="0" smtClean="0"/>
              <a:t>Chương 12 – Tổ chức và chức năng bộ vi xử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1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971600" y="5229200"/>
            <a:ext cx="6191157" cy="885825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Calisto MT"/>
                <a:cs typeface="Calisto MT"/>
              </a:rPr>
              <a:t>Giới</a:t>
            </a:r>
            <a:r>
              <a:rPr lang="en-US" sz="4400" dirty="0" smtClean="0">
                <a:latin typeface="Calisto MT"/>
                <a:cs typeface="Calisto MT"/>
              </a:rPr>
              <a:t> </a:t>
            </a:r>
            <a:r>
              <a:rPr lang="en-US" sz="4400" dirty="0" err="1" smtClean="0">
                <a:latin typeface="Calisto MT"/>
                <a:cs typeface="Calisto MT"/>
              </a:rPr>
              <a:t>thiệu</a:t>
            </a:r>
            <a:endParaRPr lang="en-US" sz="4400" dirty="0">
              <a:latin typeface="Calisto MT"/>
              <a:cs typeface="Calisto 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b="1" dirty="0"/>
              <a:t>Chương 1 – Giới </a:t>
            </a:r>
            <a:r>
              <a:rPr lang="it-IT" sz="5400" b="1" dirty="0" smtClean="0"/>
              <a:t>thiệu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4000" dirty="0" smtClean="0"/>
              <a:t>1.1 </a:t>
            </a:r>
            <a:r>
              <a:rPr lang="it-IT" sz="4000" dirty="0"/>
              <a:t>Tổ chức và kiến trúc</a:t>
            </a:r>
            <a:endParaRPr lang="en-GB" sz="4000" dirty="0"/>
          </a:p>
          <a:p>
            <a:pPr marL="0" indent="0">
              <a:buNone/>
            </a:pPr>
            <a:r>
              <a:rPr lang="it-IT" sz="4000" dirty="0"/>
              <a:t>1.2 Cấu trúc và chức năng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9420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42" y="1916832"/>
            <a:ext cx="4145534" cy="4941167"/>
          </a:xfrm>
        </p:spPr>
        <p:txBody>
          <a:bodyPr>
            <a:normAutofit/>
          </a:bodyPr>
          <a:lstStyle/>
          <a:p>
            <a:pPr lvl="0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Kiến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trúc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GB" dirty="0" err="1"/>
              <a:t>Kiến</a:t>
            </a:r>
            <a:r>
              <a:rPr lang="en-GB" dirty="0"/>
              <a:t> </a:t>
            </a:r>
            <a:r>
              <a:rPr lang="en-GB" dirty="0" err="1"/>
              <a:t>trúc</a:t>
            </a:r>
            <a:r>
              <a:rPr lang="en-GB" dirty="0"/>
              <a:t> </a:t>
            </a:r>
            <a:r>
              <a:rPr lang="en-GB" dirty="0" err="1"/>
              <a:t>máy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đề</a:t>
            </a:r>
            <a:r>
              <a:rPr lang="en-GB" dirty="0"/>
              <a:t> </a:t>
            </a:r>
            <a:r>
              <a:rPr lang="en-GB" dirty="0" err="1"/>
              <a:t>cập</a:t>
            </a:r>
            <a:r>
              <a:rPr lang="en-GB" dirty="0"/>
              <a:t> </a:t>
            </a:r>
            <a:r>
              <a:rPr lang="en-GB" dirty="0" err="1"/>
              <a:t>đến</a:t>
            </a:r>
            <a:r>
              <a:rPr lang="en-GB" dirty="0"/>
              <a:t> </a:t>
            </a:r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thống</a:t>
            </a:r>
            <a:r>
              <a:rPr lang="en-GB" dirty="0"/>
              <a:t>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viên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nhìn</a:t>
            </a:r>
            <a:r>
              <a:rPr lang="en-GB" dirty="0"/>
              <a:t> </a:t>
            </a:r>
            <a:r>
              <a:rPr lang="en-GB" dirty="0" err="1"/>
              <a:t>thấy</a:t>
            </a:r>
            <a:r>
              <a:rPr lang="en-GB" dirty="0"/>
              <a:t> </a:t>
            </a:r>
            <a:r>
              <a:rPr lang="en-GB" dirty="0" err="1" smtClean="0"/>
              <a:t>được</a:t>
            </a:r>
            <a:endParaRPr lang="en-GB" dirty="0"/>
          </a:p>
          <a:p>
            <a:pPr lvl="1"/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động</a:t>
            </a:r>
            <a:r>
              <a:rPr lang="en-GB" dirty="0"/>
              <a:t> </a:t>
            </a:r>
            <a:r>
              <a:rPr lang="en-GB" dirty="0" err="1"/>
              <a:t>trực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đến</a:t>
            </a:r>
            <a:r>
              <a:rPr lang="en-GB" dirty="0"/>
              <a:t> </a:t>
            </a:r>
            <a:r>
              <a:rPr lang="en-GB" dirty="0" err="1"/>
              <a:t>việc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 smtClean="0"/>
              <a:t>hiện</a:t>
            </a:r>
            <a:r>
              <a:rPr lang="en-GB" dirty="0" smtClean="0"/>
              <a:t> </a:t>
            </a:r>
            <a:r>
              <a:rPr lang="en-GB" dirty="0" err="1"/>
              <a:t>chính</a:t>
            </a:r>
            <a:r>
              <a:rPr lang="en-GB" dirty="0"/>
              <a:t>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chương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 smtClean="0"/>
              <a:t>.</a:t>
            </a:r>
          </a:p>
          <a:p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thuộc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kiến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endParaRPr lang="en-US" b="1" dirty="0" smtClean="0"/>
          </a:p>
          <a:p>
            <a:pPr lvl="1"/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bit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I/O</a:t>
            </a:r>
          </a:p>
          <a:p>
            <a:pPr lvl="1"/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22891"/>
            <a:ext cx="7556313" cy="1116106"/>
          </a:xfrm>
        </p:spPr>
        <p:txBody>
          <a:bodyPr>
            <a:norm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Kiến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trúc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máy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29"/>
          <p:cNvSpPr txBox="1">
            <a:spLocks/>
          </p:cNvSpPr>
          <p:nvPr/>
        </p:nvSpPr>
        <p:spPr>
          <a:xfrm>
            <a:off x="395536" y="851647"/>
            <a:ext cx="7559675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36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Tổ</a:t>
            </a:r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chức</a:t>
            </a:r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máy</a:t>
            </a:r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endParaRPr lang="en-US" sz="36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6016" y="1916832"/>
            <a:ext cx="4145534" cy="4651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Tổ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chức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fontAlgn="auto">
              <a:spcAft>
                <a:spcPts val="0"/>
              </a:spcAft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lvl="1" fontAlgn="auto">
              <a:spcAft>
                <a:spcPts val="0"/>
              </a:spcAft>
            </a:pPr>
            <a:endParaRPr lang="en-US" dirty="0"/>
          </a:p>
          <a:p>
            <a:pPr lvl="1" fontAlgn="auto">
              <a:spcAft>
                <a:spcPts val="0"/>
              </a:spcAft>
            </a:pPr>
            <a:endParaRPr lang="en-US" sz="1400" dirty="0"/>
          </a:p>
          <a:p>
            <a:pPr fontAlgn="auto">
              <a:spcAft>
                <a:spcPts val="0"/>
              </a:spcAft>
            </a:pP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thuộc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tổ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endParaRPr lang="en-US" b="1" dirty="0" smtClean="0"/>
          </a:p>
          <a:p>
            <a:pPr lvl="1" fontAlgn="auto">
              <a:spcAft>
                <a:spcPts val="0"/>
              </a:spcAft>
            </a:pPr>
            <a:r>
              <a:rPr lang="vi-VN" dirty="0"/>
              <a:t>Chi tiết đặc tính phần </a:t>
            </a:r>
            <a:r>
              <a:rPr lang="vi-VN" dirty="0" smtClean="0"/>
              <a:t>cứng</a:t>
            </a:r>
            <a:r>
              <a:rPr lang="en-GB" dirty="0" smtClean="0"/>
              <a:t>: </a:t>
            </a:r>
            <a:r>
              <a:rPr lang="vi-VN" dirty="0" smtClean="0"/>
              <a:t>Tín </a:t>
            </a:r>
            <a:r>
              <a:rPr lang="vi-VN" dirty="0"/>
              <a:t>hiệu điều </a:t>
            </a:r>
            <a:r>
              <a:rPr lang="vi-VN" dirty="0" smtClean="0"/>
              <a:t>khiển</a:t>
            </a:r>
            <a:r>
              <a:rPr lang="en-GB" dirty="0" smtClean="0"/>
              <a:t>, g</a:t>
            </a:r>
            <a:r>
              <a:rPr lang="vi-VN" dirty="0" smtClean="0"/>
              <a:t>iao </a:t>
            </a:r>
            <a:r>
              <a:rPr lang="vi-VN" dirty="0"/>
              <a:t>diện giữa máy tính và thiết bị ngoại </a:t>
            </a:r>
            <a:r>
              <a:rPr lang="vi-VN" dirty="0" smtClean="0"/>
              <a:t>vi</a:t>
            </a:r>
            <a:r>
              <a:rPr lang="en-GB" dirty="0" smtClean="0"/>
              <a:t>, c</a:t>
            </a:r>
            <a:r>
              <a:rPr lang="vi-VN" dirty="0" smtClean="0"/>
              <a:t>ông </a:t>
            </a:r>
            <a:r>
              <a:rPr lang="vi-VN" dirty="0"/>
              <a:t>nghệ bộ nhớ được sử </a:t>
            </a:r>
            <a:r>
              <a:rPr lang="vi-VN" dirty="0" smtClean="0"/>
              <a:t>dụn</a:t>
            </a:r>
            <a:r>
              <a:rPr lang="en-GB" dirty="0" smtClean="0"/>
              <a:t>g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>
            <a:normAutofit/>
          </a:bodyPr>
          <a:lstStyle/>
          <a:p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Kiến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trúc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hệ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thống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 smtClean="0"/>
              <a:t>Kiến</a:t>
            </a:r>
            <a:r>
              <a:rPr lang="en-GB" sz="2800" dirty="0" smtClean="0"/>
              <a:t> </a:t>
            </a:r>
            <a:r>
              <a:rPr lang="en-GB" sz="2800" dirty="0" err="1" smtClean="0"/>
              <a:t>trúc</a:t>
            </a:r>
            <a:r>
              <a:rPr lang="en-GB" sz="2800" dirty="0" smtClean="0"/>
              <a:t> </a:t>
            </a:r>
            <a:r>
              <a:rPr lang="en-GB" sz="2800" dirty="0" err="1" smtClean="0"/>
              <a:t>hệ</a:t>
            </a:r>
            <a:r>
              <a:rPr lang="en-GB" sz="2800" dirty="0" smtClean="0"/>
              <a:t> </a:t>
            </a:r>
            <a:r>
              <a:rPr lang="en-GB" sz="2800" dirty="0" err="1" smtClean="0"/>
              <a:t>thống</a:t>
            </a:r>
            <a:r>
              <a:rPr lang="en-GB" sz="2800" dirty="0" smtClean="0"/>
              <a:t> IBM 370</a:t>
            </a:r>
          </a:p>
          <a:p>
            <a:pPr lvl="1"/>
            <a:r>
              <a:rPr lang="en-GB" sz="2000" dirty="0" err="1" smtClean="0"/>
              <a:t>Được</a:t>
            </a:r>
            <a:r>
              <a:rPr lang="en-GB" sz="2000" dirty="0" smtClean="0"/>
              <a:t> </a:t>
            </a:r>
            <a:r>
              <a:rPr lang="en-GB" sz="2000" dirty="0" err="1" smtClean="0"/>
              <a:t>giới</a:t>
            </a:r>
            <a:r>
              <a:rPr lang="en-GB" sz="2000" dirty="0" smtClean="0"/>
              <a:t> </a:t>
            </a:r>
            <a:r>
              <a:rPr lang="en-GB" sz="2000" dirty="0" err="1" smtClean="0"/>
              <a:t>thiệu</a:t>
            </a:r>
            <a:r>
              <a:rPr lang="en-GB" sz="2000" dirty="0" smtClean="0"/>
              <a:t> </a:t>
            </a:r>
            <a:r>
              <a:rPr lang="en-GB" sz="2000" dirty="0" err="1" smtClean="0"/>
              <a:t>vào</a:t>
            </a:r>
            <a:r>
              <a:rPr lang="en-GB" sz="2000" dirty="0" smtClean="0"/>
              <a:t> </a:t>
            </a:r>
            <a:r>
              <a:rPr lang="en-GB" sz="2000" dirty="0" err="1" smtClean="0"/>
              <a:t>năm</a:t>
            </a:r>
            <a:r>
              <a:rPr lang="en-GB" sz="2000" dirty="0" smtClean="0"/>
              <a:t> 1970</a:t>
            </a:r>
          </a:p>
          <a:p>
            <a:pPr lvl="1"/>
            <a:r>
              <a:rPr lang="en-GB" sz="2000" dirty="0" err="1" smtClean="0"/>
              <a:t>Bao</a:t>
            </a:r>
            <a:r>
              <a:rPr lang="en-GB" sz="2000" dirty="0" smtClean="0"/>
              <a:t> </a:t>
            </a:r>
            <a:r>
              <a:rPr lang="en-GB" sz="2000" dirty="0" err="1" smtClean="0"/>
              <a:t>gồm</a:t>
            </a:r>
            <a:r>
              <a:rPr lang="en-GB" sz="2000" dirty="0" smtClean="0"/>
              <a:t> </a:t>
            </a:r>
            <a:r>
              <a:rPr lang="en-GB" sz="2000" dirty="0" err="1" smtClean="0"/>
              <a:t>môt</a:t>
            </a:r>
            <a:r>
              <a:rPr lang="en-GB" sz="2000" dirty="0" smtClean="0"/>
              <a:t> </a:t>
            </a:r>
            <a:r>
              <a:rPr lang="en-GB" sz="2000" dirty="0" err="1" smtClean="0"/>
              <a:t>số</a:t>
            </a:r>
            <a:r>
              <a:rPr lang="en-GB" sz="2000" dirty="0" smtClean="0"/>
              <a:t> model</a:t>
            </a:r>
          </a:p>
          <a:p>
            <a:pPr lvl="1"/>
            <a:r>
              <a:rPr lang="en-GB" sz="2000" dirty="0" err="1" smtClean="0"/>
              <a:t>Có</a:t>
            </a:r>
            <a:r>
              <a:rPr lang="en-GB" sz="2000" dirty="0" smtClean="0"/>
              <a:t> </a:t>
            </a:r>
            <a:r>
              <a:rPr lang="en-GB" sz="2000" dirty="0" err="1" smtClean="0"/>
              <a:t>thể</a:t>
            </a:r>
            <a:r>
              <a:rPr lang="en-GB" sz="2000" dirty="0" smtClean="0"/>
              <a:t> </a:t>
            </a:r>
            <a:r>
              <a:rPr lang="en-GB" sz="2000" dirty="0" err="1" smtClean="0"/>
              <a:t>nâng</a:t>
            </a:r>
            <a:r>
              <a:rPr lang="en-GB" sz="2000" dirty="0" smtClean="0"/>
              <a:t> </a:t>
            </a:r>
            <a:r>
              <a:rPr lang="en-GB" sz="2000" dirty="0" err="1" smtClean="0"/>
              <a:t>cấp</a:t>
            </a:r>
            <a:r>
              <a:rPr lang="en-GB" sz="2000" dirty="0" smtClean="0"/>
              <a:t> </a:t>
            </a:r>
            <a:r>
              <a:rPr lang="en-GB" sz="2000" dirty="0" err="1" smtClean="0"/>
              <a:t>lên</a:t>
            </a:r>
            <a:r>
              <a:rPr lang="en-GB" sz="2000" dirty="0" smtClean="0"/>
              <a:t> model </a:t>
            </a:r>
            <a:r>
              <a:rPr lang="en-GB" sz="2000" dirty="0" err="1" smtClean="0"/>
              <a:t>đắt</a:t>
            </a:r>
            <a:r>
              <a:rPr lang="en-GB" sz="2000" dirty="0" smtClean="0"/>
              <a:t> </a:t>
            </a:r>
            <a:r>
              <a:rPr lang="en-GB" sz="2000" dirty="0" err="1" smtClean="0"/>
              <a:t>tiền</a:t>
            </a:r>
            <a:r>
              <a:rPr lang="en-GB" sz="2000" dirty="0" smtClean="0"/>
              <a:t> </a:t>
            </a:r>
            <a:r>
              <a:rPr lang="en-GB" sz="2000" dirty="0" err="1" smtClean="0"/>
              <a:t>và</a:t>
            </a:r>
            <a:r>
              <a:rPr lang="en-GB" sz="2000" dirty="0" smtClean="0"/>
              <a:t> </a:t>
            </a:r>
            <a:r>
              <a:rPr lang="en-GB" sz="2000" dirty="0" err="1" smtClean="0"/>
              <a:t>tốc</a:t>
            </a:r>
            <a:r>
              <a:rPr lang="en-GB" sz="2000" dirty="0" smtClean="0"/>
              <a:t> </a:t>
            </a:r>
            <a:r>
              <a:rPr lang="en-GB" sz="2000" dirty="0" err="1" smtClean="0"/>
              <a:t>độ</a:t>
            </a:r>
            <a:r>
              <a:rPr lang="en-GB" sz="2000" dirty="0" smtClean="0"/>
              <a:t> </a:t>
            </a:r>
            <a:r>
              <a:rPr lang="en-GB" sz="2000" dirty="0" err="1" smtClean="0"/>
              <a:t>nhanh</a:t>
            </a:r>
            <a:r>
              <a:rPr lang="en-GB" sz="2000" dirty="0" smtClean="0"/>
              <a:t> </a:t>
            </a:r>
            <a:r>
              <a:rPr lang="en-GB" sz="2000" dirty="0" err="1" smtClean="0"/>
              <a:t>hơn</a:t>
            </a:r>
            <a:r>
              <a:rPr lang="en-GB" sz="2000" dirty="0" smtClean="0"/>
              <a:t> </a:t>
            </a:r>
            <a:r>
              <a:rPr lang="en-GB" sz="2000" dirty="0" err="1" smtClean="0"/>
              <a:t>mà</a:t>
            </a:r>
            <a:r>
              <a:rPr lang="en-GB" sz="2000" dirty="0" smtClean="0"/>
              <a:t> </a:t>
            </a:r>
            <a:r>
              <a:rPr lang="en-GB" sz="2000" dirty="0" err="1" smtClean="0"/>
              <a:t>không</a:t>
            </a:r>
            <a:r>
              <a:rPr lang="en-GB" sz="2000" dirty="0" smtClean="0"/>
              <a:t> </a:t>
            </a:r>
            <a:r>
              <a:rPr lang="en-GB" sz="2000" dirty="0" err="1" smtClean="0"/>
              <a:t>cần</a:t>
            </a:r>
            <a:r>
              <a:rPr lang="en-GB" sz="2000" dirty="0" smtClean="0"/>
              <a:t> </a:t>
            </a:r>
            <a:r>
              <a:rPr lang="en-GB" sz="2000" dirty="0" err="1" smtClean="0"/>
              <a:t>bỏ</a:t>
            </a:r>
            <a:r>
              <a:rPr lang="en-GB" sz="2000" dirty="0" smtClean="0"/>
              <a:t> </a:t>
            </a:r>
            <a:r>
              <a:rPr lang="en-GB" sz="2000" dirty="0" err="1" smtClean="0"/>
              <a:t>đi</a:t>
            </a:r>
            <a:r>
              <a:rPr lang="en-GB" sz="2000" dirty="0" smtClean="0"/>
              <a:t> </a:t>
            </a:r>
            <a:r>
              <a:rPr lang="en-GB" sz="2000" dirty="0" err="1" smtClean="0"/>
              <a:t>các</a:t>
            </a:r>
            <a:r>
              <a:rPr lang="en-GB" sz="2000" dirty="0" smtClean="0"/>
              <a:t> </a:t>
            </a:r>
            <a:r>
              <a:rPr lang="en-GB" sz="2000" dirty="0" err="1" smtClean="0"/>
              <a:t>phần</a:t>
            </a:r>
            <a:r>
              <a:rPr lang="en-GB" sz="2000" dirty="0" smtClean="0"/>
              <a:t> </a:t>
            </a:r>
            <a:r>
              <a:rPr lang="en-GB" sz="2000" dirty="0" err="1" smtClean="0"/>
              <a:t>mềm</a:t>
            </a:r>
            <a:r>
              <a:rPr lang="en-GB" sz="2000" dirty="0" smtClean="0"/>
              <a:t> </a:t>
            </a:r>
            <a:r>
              <a:rPr lang="en-GB" sz="2000" dirty="0" err="1" smtClean="0"/>
              <a:t>gốc</a:t>
            </a:r>
            <a:endParaRPr lang="en-GB" sz="2000" dirty="0" smtClean="0"/>
          </a:p>
          <a:p>
            <a:pPr lvl="1"/>
            <a:r>
              <a:rPr lang="en-GB" sz="2000" dirty="0" err="1" smtClean="0"/>
              <a:t>Mỗi</a:t>
            </a:r>
            <a:r>
              <a:rPr lang="en-GB" sz="2000" dirty="0" smtClean="0"/>
              <a:t> </a:t>
            </a:r>
            <a:r>
              <a:rPr lang="en-GB" sz="2000" dirty="0" err="1" smtClean="0"/>
              <a:t>mẫu</a:t>
            </a:r>
            <a:r>
              <a:rPr lang="en-GB" sz="2000" dirty="0" smtClean="0"/>
              <a:t> model </a:t>
            </a:r>
            <a:r>
              <a:rPr lang="en-GB" sz="2000" dirty="0" err="1" smtClean="0"/>
              <a:t>mới</a:t>
            </a:r>
            <a:r>
              <a:rPr lang="en-GB" sz="2000" dirty="0" smtClean="0"/>
              <a:t> </a:t>
            </a:r>
            <a:r>
              <a:rPr lang="en-GB" sz="2000" dirty="0" err="1" smtClean="0"/>
              <a:t>tung</a:t>
            </a:r>
            <a:r>
              <a:rPr lang="en-GB" sz="2000" dirty="0" smtClean="0"/>
              <a:t> </a:t>
            </a:r>
            <a:r>
              <a:rPr lang="en-GB" sz="2000" dirty="0" err="1" smtClean="0"/>
              <a:t>ra</a:t>
            </a:r>
            <a:r>
              <a:rPr lang="en-GB" sz="2000" dirty="0" smtClean="0"/>
              <a:t> </a:t>
            </a:r>
            <a:r>
              <a:rPr lang="en-GB" sz="2000" dirty="0" err="1" smtClean="0"/>
              <a:t>được</a:t>
            </a:r>
            <a:r>
              <a:rPr lang="en-GB" sz="2000" dirty="0" smtClean="0"/>
              <a:t> </a:t>
            </a:r>
            <a:r>
              <a:rPr lang="en-GB" sz="2000" dirty="0" err="1" smtClean="0"/>
              <a:t>cải</a:t>
            </a:r>
            <a:r>
              <a:rPr lang="en-GB" sz="2000" dirty="0" smtClean="0"/>
              <a:t> </a:t>
            </a:r>
            <a:r>
              <a:rPr lang="en-GB" sz="2000" dirty="0" err="1" smtClean="0"/>
              <a:t>tiến</a:t>
            </a:r>
            <a:r>
              <a:rPr lang="en-GB" sz="2000" dirty="0" smtClean="0"/>
              <a:t> </a:t>
            </a:r>
            <a:r>
              <a:rPr lang="en-GB" sz="2000" dirty="0" err="1" smtClean="0"/>
              <a:t>kĩ</a:t>
            </a:r>
            <a:r>
              <a:rPr lang="en-GB" sz="2000" dirty="0" smtClean="0"/>
              <a:t> </a:t>
            </a:r>
            <a:r>
              <a:rPr lang="en-GB" sz="2000" dirty="0" err="1" smtClean="0"/>
              <a:t>thuật</a:t>
            </a:r>
            <a:r>
              <a:rPr lang="en-GB" sz="2000" dirty="0" smtClean="0"/>
              <a:t> </a:t>
            </a:r>
            <a:r>
              <a:rPr lang="en-GB" sz="2000" dirty="0" err="1" smtClean="0"/>
              <a:t>nhưng</a:t>
            </a:r>
            <a:r>
              <a:rPr lang="en-GB" sz="2000" dirty="0" smtClean="0"/>
              <a:t> </a:t>
            </a:r>
            <a:r>
              <a:rPr lang="en-GB" sz="2000" dirty="0" err="1" smtClean="0"/>
              <a:t>giữ</a:t>
            </a:r>
            <a:r>
              <a:rPr lang="en-GB" sz="2000" dirty="0" smtClean="0"/>
              <a:t> </a:t>
            </a:r>
            <a:r>
              <a:rPr lang="en-GB" sz="2000" dirty="0" err="1" smtClean="0"/>
              <a:t>nguyên</a:t>
            </a:r>
            <a:r>
              <a:rPr lang="en-GB" sz="2000" dirty="0" smtClean="0"/>
              <a:t> </a:t>
            </a:r>
            <a:r>
              <a:rPr lang="en-GB" sz="2000" dirty="0" err="1" smtClean="0"/>
              <a:t>kiến</a:t>
            </a:r>
            <a:r>
              <a:rPr lang="en-GB" sz="2000" dirty="0" smtClean="0"/>
              <a:t> </a:t>
            </a:r>
            <a:r>
              <a:rPr lang="en-GB" sz="2000" dirty="0" err="1" smtClean="0"/>
              <a:t>trúc</a:t>
            </a:r>
            <a:r>
              <a:rPr lang="en-GB" sz="2000" dirty="0" smtClean="0"/>
              <a:t> do </a:t>
            </a:r>
            <a:r>
              <a:rPr lang="en-GB" sz="2000" dirty="0" err="1" smtClean="0"/>
              <a:t>đó</a:t>
            </a:r>
            <a:r>
              <a:rPr lang="en-GB" sz="2000" dirty="0" smtClean="0"/>
              <a:t> </a:t>
            </a:r>
            <a:r>
              <a:rPr lang="en-GB" sz="2000" dirty="0" err="1" smtClean="0"/>
              <a:t>khách</a:t>
            </a:r>
            <a:r>
              <a:rPr lang="en-GB" sz="2000" dirty="0" smtClean="0"/>
              <a:t> </a:t>
            </a:r>
            <a:r>
              <a:rPr lang="en-GB" sz="2000" dirty="0" err="1" smtClean="0"/>
              <a:t>hàng</a:t>
            </a:r>
            <a:r>
              <a:rPr lang="en-GB" sz="2000" dirty="0" smtClean="0"/>
              <a:t> </a:t>
            </a:r>
            <a:r>
              <a:rPr lang="en-GB" sz="2000" dirty="0" err="1" smtClean="0"/>
              <a:t>không</a:t>
            </a:r>
            <a:r>
              <a:rPr lang="en-GB" sz="2000" dirty="0" smtClean="0"/>
              <a:t> </a:t>
            </a:r>
            <a:r>
              <a:rPr lang="en-GB" sz="2000" dirty="0" err="1" smtClean="0"/>
              <a:t>cần</a:t>
            </a:r>
            <a:r>
              <a:rPr lang="en-GB" sz="2000" dirty="0" smtClean="0"/>
              <a:t> </a:t>
            </a:r>
            <a:r>
              <a:rPr lang="en-GB" sz="2000" dirty="0" err="1" smtClean="0"/>
              <a:t>mua</a:t>
            </a:r>
            <a:r>
              <a:rPr lang="en-GB" sz="2000" dirty="0" smtClean="0"/>
              <a:t> </a:t>
            </a:r>
            <a:r>
              <a:rPr lang="en-GB" sz="2000" dirty="0" err="1" smtClean="0"/>
              <a:t>phần</a:t>
            </a:r>
            <a:r>
              <a:rPr lang="en-GB" sz="2000" dirty="0" smtClean="0"/>
              <a:t> </a:t>
            </a:r>
            <a:r>
              <a:rPr lang="en-GB" sz="2000" dirty="0" err="1" smtClean="0"/>
              <a:t>mềm</a:t>
            </a:r>
            <a:r>
              <a:rPr lang="en-GB" sz="2000" dirty="0" smtClean="0"/>
              <a:t> </a:t>
            </a:r>
            <a:r>
              <a:rPr lang="en-GB" sz="2000" dirty="0" err="1" smtClean="0"/>
              <a:t>mới</a:t>
            </a:r>
            <a:endParaRPr lang="en-GB" sz="2000" dirty="0" smtClean="0"/>
          </a:p>
          <a:p>
            <a:pPr lvl="1"/>
            <a:r>
              <a:rPr lang="en-GB" sz="2000" dirty="0" err="1" smtClean="0"/>
              <a:t>Kiến</a:t>
            </a:r>
            <a:r>
              <a:rPr lang="en-GB" sz="2000" dirty="0" smtClean="0"/>
              <a:t> </a:t>
            </a:r>
            <a:r>
              <a:rPr lang="en-GB" sz="2000" dirty="0" err="1" smtClean="0"/>
              <a:t>trúc</a:t>
            </a:r>
            <a:r>
              <a:rPr lang="en-GB" sz="2000" dirty="0" smtClean="0"/>
              <a:t> </a:t>
            </a:r>
            <a:r>
              <a:rPr lang="en-GB" sz="2000" dirty="0" err="1" smtClean="0"/>
              <a:t>này</a:t>
            </a:r>
            <a:r>
              <a:rPr lang="en-GB" sz="2000" dirty="0" smtClean="0"/>
              <a:t> </a:t>
            </a:r>
            <a:r>
              <a:rPr lang="en-GB" sz="2000" dirty="0" err="1" smtClean="0"/>
              <a:t>được</a:t>
            </a:r>
            <a:r>
              <a:rPr lang="en-GB" sz="2000" dirty="0" smtClean="0"/>
              <a:t> </a:t>
            </a:r>
            <a:r>
              <a:rPr lang="en-GB" sz="2000" dirty="0" err="1" smtClean="0"/>
              <a:t>duy</a:t>
            </a:r>
            <a:r>
              <a:rPr lang="en-GB" sz="2000" dirty="0" smtClean="0"/>
              <a:t> </a:t>
            </a:r>
            <a:r>
              <a:rPr lang="en-GB" sz="2000" dirty="0" err="1" smtClean="0"/>
              <a:t>trì</a:t>
            </a:r>
            <a:r>
              <a:rPr lang="en-GB" sz="2000" dirty="0" smtClean="0"/>
              <a:t> </a:t>
            </a:r>
            <a:r>
              <a:rPr lang="en-GB" sz="2000" dirty="0" err="1" smtClean="0"/>
              <a:t>đến</a:t>
            </a:r>
            <a:r>
              <a:rPr lang="en-GB" sz="2000" dirty="0" smtClean="0"/>
              <a:t> </a:t>
            </a:r>
            <a:r>
              <a:rPr lang="en-GB" sz="2000" dirty="0" err="1" smtClean="0"/>
              <a:t>ngày</a:t>
            </a:r>
            <a:r>
              <a:rPr lang="en-GB" sz="2000" dirty="0" smtClean="0"/>
              <a:t> nay </a:t>
            </a:r>
            <a:r>
              <a:rPr lang="en-GB" sz="2000" dirty="0" err="1" smtClean="0"/>
              <a:t>trên</a:t>
            </a:r>
            <a:r>
              <a:rPr lang="en-GB" sz="2000" dirty="0" smtClean="0"/>
              <a:t> </a:t>
            </a:r>
            <a:r>
              <a:rPr lang="en-GB" sz="2000" dirty="0" err="1" smtClean="0"/>
              <a:t>các</a:t>
            </a:r>
            <a:r>
              <a:rPr lang="en-GB" sz="2000" dirty="0" smtClean="0"/>
              <a:t> </a:t>
            </a:r>
            <a:r>
              <a:rPr lang="en-GB" sz="2000" dirty="0" err="1" smtClean="0"/>
              <a:t>dòng</a:t>
            </a:r>
            <a:r>
              <a:rPr lang="en-GB" sz="2000" dirty="0" smtClean="0"/>
              <a:t> </a:t>
            </a:r>
            <a:r>
              <a:rPr lang="en-GB" sz="2000" dirty="0" err="1" smtClean="0"/>
              <a:t>máy</a:t>
            </a:r>
            <a:r>
              <a:rPr lang="en-GB" sz="2000" dirty="0" smtClean="0"/>
              <a:t> </a:t>
            </a:r>
            <a:r>
              <a:rPr lang="en-GB" sz="2000" dirty="0" err="1" smtClean="0"/>
              <a:t>tính</a:t>
            </a:r>
            <a:r>
              <a:rPr lang="en-GB" sz="2000" dirty="0" smtClean="0"/>
              <a:t> IBM </a:t>
            </a:r>
            <a:r>
              <a:rPr lang="en-GB" sz="2000" dirty="0" err="1" smtClean="0"/>
              <a:t>lớn</a:t>
            </a:r>
            <a:endParaRPr lang="en-GB" sz="2000" dirty="0" smtClean="0"/>
          </a:p>
        </p:txBody>
      </p:sp>
      <p:sp>
        <p:nvSpPr>
          <p:cNvPr id="30" name="Text Placeholder 29"/>
          <p:cNvSpPr>
            <a:spLocks noGrp="1"/>
          </p:cNvSpPr>
          <p:nvPr>
            <p:ph type="body" sz="half" idx="4294967295"/>
          </p:nvPr>
        </p:nvSpPr>
        <p:spPr>
          <a:xfrm>
            <a:off x="-1066800" y="914400"/>
            <a:ext cx="7559675" cy="774700"/>
          </a:xfrm>
        </p:spPr>
        <p:txBody>
          <a:bodyPr>
            <a:normAutofit/>
          </a:bodyPr>
          <a:lstStyle/>
          <a:p>
            <a:pPr algn="r">
              <a:spcBef>
                <a:spcPct val="0"/>
              </a:spcBef>
              <a:buNone/>
            </a:pPr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370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029200"/>
            <a:ext cx="2043775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1.2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Cấu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trúc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và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chức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năng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sz="half" idx="1"/>
          </p:nvPr>
        </p:nvSpPr>
        <p:spPr>
          <a:xfrm>
            <a:off x="685800" y="1484784"/>
            <a:ext cx="3670176" cy="491601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</a:rPr>
              <a:t>Hệ </a:t>
            </a:r>
            <a:r>
              <a:rPr lang="en-US" sz="2000" dirty="0" err="1" smtClean="0">
                <a:solidFill>
                  <a:srgbClr val="000000"/>
                </a:solidFill>
              </a:rPr>
              <a:t>thống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phân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cấp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/>
            <a:r>
              <a:rPr lang="en-US" sz="2000" dirty="0" err="1" smtClean="0">
                <a:solidFill>
                  <a:srgbClr val="000000"/>
                </a:solidFill>
              </a:rPr>
              <a:t>Là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tập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hợp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các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hệ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thống</a:t>
            </a:r>
            <a:r>
              <a:rPr lang="en-US" sz="2000" dirty="0" smtClean="0">
                <a:solidFill>
                  <a:srgbClr val="000000"/>
                </a:solidFill>
              </a:rPr>
              <a:t> con </a:t>
            </a:r>
            <a:r>
              <a:rPr lang="en-US" sz="2000" dirty="0" err="1" smtClean="0">
                <a:solidFill>
                  <a:srgbClr val="000000"/>
                </a:solidFill>
              </a:rPr>
              <a:t>có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liên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kết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với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nhau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228600" lvl="1">
              <a:buClr>
                <a:schemeClr val="accent1"/>
              </a:buClr>
            </a:pPr>
            <a:r>
              <a:rPr lang="en-US" sz="2000" dirty="0" err="1" smtClean="0">
                <a:solidFill>
                  <a:srgbClr val="000000"/>
                </a:solidFill>
              </a:rPr>
              <a:t>Việc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phân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cấp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hệ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thống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phức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tạp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là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cần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thiết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cho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cả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thiết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kế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và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mô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tả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của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nó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marL="228600" lvl="1">
              <a:buClr>
                <a:schemeClr val="accent1"/>
              </a:buClr>
            </a:pPr>
            <a:r>
              <a:rPr lang="en-US" sz="2000" dirty="0" err="1" smtClean="0">
                <a:solidFill>
                  <a:srgbClr val="000000"/>
                </a:solidFill>
              </a:rPr>
              <a:t>Nhà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thiết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kế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chỉ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cần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làm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việc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với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một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cấp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cụ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thể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của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hệ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thống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tại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</a:rPr>
              <a:t>một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thời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điểm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228600" lvl="1">
              <a:buClr>
                <a:schemeClr val="accent1"/>
              </a:buClr>
            </a:pPr>
            <a:r>
              <a:rPr lang="en-US" sz="2000" dirty="0" err="1" smtClean="0">
                <a:solidFill>
                  <a:srgbClr val="000000"/>
                </a:solidFill>
              </a:rPr>
              <a:t>Tại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mỗi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cấp</a:t>
            </a:r>
            <a:r>
              <a:rPr lang="en-US" sz="2000" dirty="0" smtClean="0">
                <a:solidFill>
                  <a:srgbClr val="000000"/>
                </a:solidFill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</a:rPr>
              <a:t>hệ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thống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có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các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bộ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phận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và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sự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kết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nối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giữa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chúng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228600" lvl="1">
              <a:buClr>
                <a:schemeClr val="accent1"/>
              </a:buClr>
            </a:pPr>
            <a:r>
              <a:rPr lang="en-US" sz="2000" dirty="0" err="1" smtClean="0">
                <a:solidFill>
                  <a:srgbClr val="000000"/>
                </a:solidFill>
              </a:rPr>
              <a:t>Mỗi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cấp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có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cấu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trúc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và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chức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năng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riêng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876800" y="2133600"/>
            <a:ext cx="3657600" cy="3352800"/>
          </a:xfrm>
        </p:spPr>
        <p:txBody>
          <a:bodyPr>
            <a:noAutofit/>
          </a:bodyPr>
          <a:lstStyle/>
          <a:p>
            <a:r>
              <a:rPr lang="en-GB" sz="2000" dirty="0" err="1" smtClean="0">
                <a:solidFill>
                  <a:srgbClr val="000000"/>
                </a:solidFill>
              </a:rPr>
              <a:t>Cấu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trúc</a:t>
            </a:r>
            <a:endParaRPr lang="en-GB" sz="2000" dirty="0" smtClean="0">
              <a:solidFill>
                <a:srgbClr val="000000"/>
              </a:solidFill>
            </a:endParaRPr>
          </a:p>
          <a:p>
            <a:pPr lvl="1"/>
            <a:r>
              <a:rPr lang="en-GB" sz="2000" dirty="0" err="1" smtClean="0">
                <a:solidFill>
                  <a:srgbClr val="000000"/>
                </a:solidFill>
              </a:rPr>
              <a:t>Cách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thức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các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bộ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phận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liên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quan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đến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nhau</a:t>
            </a:r>
            <a:endParaRPr lang="en-GB" sz="2000" dirty="0" smtClean="0">
              <a:solidFill>
                <a:srgbClr val="000000"/>
              </a:solidFill>
            </a:endParaRPr>
          </a:p>
          <a:p>
            <a:r>
              <a:rPr lang="en-GB" sz="2000" dirty="0" err="1" smtClean="0">
                <a:solidFill>
                  <a:srgbClr val="000000"/>
                </a:solidFill>
              </a:rPr>
              <a:t>Chức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năng</a:t>
            </a:r>
            <a:endParaRPr lang="en-GB" sz="2000" dirty="0" smtClean="0">
              <a:solidFill>
                <a:srgbClr val="000000"/>
              </a:solidFill>
            </a:endParaRPr>
          </a:p>
          <a:p>
            <a:pPr lvl="1"/>
            <a:r>
              <a:rPr lang="en-GB" sz="2000" dirty="0" err="1" smtClean="0">
                <a:solidFill>
                  <a:srgbClr val="000000"/>
                </a:solidFill>
              </a:rPr>
              <a:t>Hoạt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động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của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từng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bộ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phận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trong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cấu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trúc</a:t>
            </a: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181600"/>
            <a:ext cx="1371600" cy="1450731"/>
          </a:xfrm>
          <a:prstGeom prst="rect">
            <a:avLst/>
          </a:prstGeom>
          <a:solidFill>
            <a:srgbClr val="6666CC"/>
          </a:solidFill>
          <a:scene3d>
            <a:camera prst="orthographicFront">
              <a:rot lat="0" lon="10799999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3255264" cy="914400"/>
          </a:xfrm>
          <a:noFill/>
        </p:spPr>
        <p:txBody>
          <a:bodyPr/>
          <a:lstStyle/>
          <a:p>
            <a:r>
              <a:rPr lang="en-GB" dirty="0" smtClean="0"/>
              <a:t>1.2.1 </a:t>
            </a:r>
            <a:r>
              <a:rPr lang="en-GB" dirty="0" err="1" smtClean="0"/>
              <a:t>Chức</a:t>
            </a:r>
            <a:r>
              <a:rPr lang="en-GB" dirty="0" smtClean="0"/>
              <a:t> </a:t>
            </a:r>
            <a:r>
              <a:rPr lang="en-GB" dirty="0" err="1" smtClean="0"/>
              <a:t>năng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81093" y="2057400"/>
            <a:ext cx="3255264" cy="4068763"/>
          </a:xfrm>
        </p:spPr>
        <p:txBody>
          <a:bodyPr>
            <a:normAutofit/>
          </a:bodyPr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bốn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endParaRPr lang="en-US" sz="700" dirty="0" smtClean="0"/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800" dirty="0" smtClean="0"/>
              <a:t>  </a:t>
            </a:r>
            <a:r>
              <a:rPr lang="en-US" sz="1800" dirty="0" err="1" smtClean="0">
                <a:solidFill>
                  <a:srgbClr val="FFFFFF"/>
                </a:solidFill>
              </a:rPr>
              <a:t>Xử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lý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dữ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liệu</a:t>
            </a:r>
            <a:r>
              <a:rPr lang="en-US" sz="1800" dirty="0" smtClean="0">
                <a:solidFill>
                  <a:srgbClr val="FFFFFF"/>
                </a:solidFill>
              </a:rPr>
              <a:t> (Data processing)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800" dirty="0" smtClean="0">
                <a:solidFill>
                  <a:srgbClr val="FFFFFF"/>
                </a:solidFill>
              </a:rPr>
              <a:t>  </a:t>
            </a:r>
            <a:r>
              <a:rPr lang="en-US" sz="1800" dirty="0" err="1" smtClean="0">
                <a:solidFill>
                  <a:srgbClr val="FFFFFF"/>
                </a:solidFill>
              </a:rPr>
              <a:t>Lưu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trữ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dữ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liệu</a:t>
            </a:r>
            <a:r>
              <a:rPr lang="en-US" sz="1800" dirty="0" smtClean="0">
                <a:solidFill>
                  <a:srgbClr val="FFFFFF"/>
                </a:solidFill>
              </a:rPr>
              <a:t> (Data storage)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800" dirty="0" smtClean="0">
                <a:solidFill>
                  <a:srgbClr val="FFFFFF"/>
                </a:solidFill>
              </a:rPr>
              <a:t>  Di </a:t>
            </a:r>
            <a:r>
              <a:rPr lang="en-US" sz="1800" dirty="0" err="1" smtClean="0">
                <a:solidFill>
                  <a:srgbClr val="FFFFFF"/>
                </a:solidFill>
              </a:rPr>
              <a:t>chuyển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dữ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liệu</a:t>
            </a:r>
            <a:r>
              <a:rPr lang="en-US" sz="1800" dirty="0" smtClean="0">
                <a:solidFill>
                  <a:srgbClr val="FFFFFF"/>
                </a:solidFill>
              </a:rPr>
              <a:t> (Data movement)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800" dirty="0" smtClean="0">
                <a:solidFill>
                  <a:srgbClr val="FFFFFF"/>
                </a:solidFill>
              </a:rPr>
              <a:t>  </a:t>
            </a:r>
            <a:r>
              <a:rPr lang="en-US" sz="1800" dirty="0" err="1" smtClean="0">
                <a:solidFill>
                  <a:srgbClr val="FFFFFF"/>
                </a:solidFill>
              </a:rPr>
              <a:t>Điều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khiển</a:t>
            </a:r>
            <a:r>
              <a:rPr lang="en-US" sz="1800" dirty="0" smtClean="0">
                <a:solidFill>
                  <a:srgbClr val="FFFFFF"/>
                </a:solidFill>
              </a:rPr>
              <a:t> (Control)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p:blipFill>
          <a:blip r:embed="rId3"/>
          <a:srcRect l="18824" t="10000" r="16471" b="2727"/>
          <a:stretch>
            <a:fillRect/>
          </a:stretch>
        </p:blipFill>
        <p:spPr>
          <a:xfrm>
            <a:off x="4648200" y="0"/>
            <a:ext cx="3962400" cy="6916225"/>
          </a:xfrm>
          <a:prstGeom prst="rect">
            <a:avLst/>
          </a:prstGeom>
        </p:spPr>
      </p:pic>
      <p:sp>
        <p:nvSpPr>
          <p:cNvPr id="12" name="Minus 11"/>
          <p:cNvSpPr/>
          <p:nvPr/>
        </p:nvSpPr>
        <p:spPr>
          <a:xfrm>
            <a:off x="228600" y="1600200"/>
            <a:ext cx="1828800" cy="137160"/>
          </a:xfrm>
          <a:prstGeom prst="mathMinu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9242</TotalTime>
  <Words>2982</Words>
  <Application>Microsoft Office PowerPoint</Application>
  <PresentationFormat>On-screen Show (4:3)</PresentationFormat>
  <Paragraphs>254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Calibri</vt:lpstr>
      <vt:lpstr>Calisto MT</vt:lpstr>
      <vt:lpstr>Lucida Grande</vt:lpstr>
      <vt:lpstr>Times New Roman</vt:lpstr>
      <vt:lpstr>Wingdings</vt:lpstr>
      <vt:lpstr>Advantage</vt:lpstr>
      <vt:lpstr>KIẾN TRÚC MÁY TÍNH </vt:lpstr>
      <vt:lpstr>Giới thiệu môn học                           Kiến trúc máy tính</vt:lpstr>
      <vt:lpstr>Nội dung môn học</vt:lpstr>
      <vt:lpstr>Chương 1</vt:lpstr>
      <vt:lpstr>Chương 1 – Giới thiệu</vt:lpstr>
      <vt:lpstr>1.1 Kiến trúc máy tính</vt:lpstr>
      <vt:lpstr>Kiến trúc hệ thống</vt:lpstr>
      <vt:lpstr>1.2 Cấu trúc và chức năng</vt:lpstr>
      <vt:lpstr>1.2.1 Chức năng</vt:lpstr>
      <vt:lpstr>Hoạt động        (a)    Di chuyển dữ liệu    (Data movement)</vt:lpstr>
      <vt:lpstr>Hoạt động        (b)      Lưu trữ dữ liệu       (Data storage)</vt:lpstr>
      <vt:lpstr>Hoạt động        (c)  Xử lý dữ liệu (Data processing)</vt:lpstr>
      <vt:lpstr>Hoạt động        (d)         Điều khiển          (Control)</vt:lpstr>
      <vt:lpstr>Máy tính</vt:lpstr>
      <vt:lpstr>1.2.2 Cấu trúc</vt:lpstr>
      <vt:lpstr>PowerPoint Presentation</vt:lpstr>
      <vt:lpstr>CPU</vt:lpstr>
      <vt:lpstr>Tổng kết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Thao Nguyen</cp:lastModifiedBy>
  <cp:revision>155</cp:revision>
  <dcterms:created xsi:type="dcterms:W3CDTF">2012-06-10T02:41:24Z</dcterms:created>
  <dcterms:modified xsi:type="dcterms:W3CDTF">2017-09-05T01:03:24Z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