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58" r:id="rId3"/>
    <p:sldId id="280" r:id="rId4"/>
    <p:sldId id="265" r:id="rId5"/>
    <p:sldId id="259" r:id="rId6"/>
    <p:sldId id="260" r:id="rId7"/>
    <p:sldId id="261" r:id="rId8"/>
    <p:sldId id="262" r:id="rId9"/>
    <p:sldId id="266" r:id="rId10"/>
    <p:sldId id="290" r:id="rId11"/>
    <p:sldId id="263" r:id="rId12"/>
    <p:sldId id="291" r:id="rId13"/>
    <p:sldId id="264" r:id="rId14"/>
    <p:sldId id="284" r:id="rId15"/>
    <p:sldId id="285" r:id="rId16"/>
    <p:sldId id="286" r:id="rId17"/>
    <p:sldId id="287" r:id="rId18"/>
    <p:sldId id="292" r:id="rId19"/>
    <p:sldId id="288" r:id="rId20"/>
    <p:sldId id="281" r:id="rId21"/>
    <p:sldId id="289" r:id="rId22"/>
    <p:sldId id="267" r:id="rId23"/>
    <p:sldId id="279" r:id="rId24"/>
    <p:sldId id="268" r:id="rId25"/>
    <p:sldId id="269" r:id="rId26"/>
    <p:sldId id="270" r:id="rId27"/>
    <p:sldId id="271" r:id="rId28"/>
    <p:sldId id="272" r:id="rId29"/>
    <p:sldId id="273" r:id="rId30"/>
    <p:sldId id="282" r:id="rId31"/>
    <p:sldId id="294" r:id="rId32"/>
    <p:sldId id="274" r:id="rId33"/>
    <p:sldId id="275" r:id="rId34"/>
    <p:sldId id="27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509" autoAdjust="0"/>
  </p:normalViewPr>
  <p:slideViewPr>
    <p:cSldViewPr snapToGrid="0">
      <p:cViewPr varScale="1">
        <p:scale>
          <a:sx n="65" d="100"/>
          <a:sy n="65" d="100"/>
        </p:scale>
        <p:origin x="15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393E-734E-4309-A39D-BB79FEAFA9A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F06-1C87-4508-A087-D5460CF3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8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393E-734E-4309-A39D-BB79FEAFA9A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F06-1C87-4508-A087-D5460CF3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1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393E-734E-4309-A39D-BB79FEAFA9A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F06-1C87-4508-A087-D5460CF35E5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7573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393E-734E-4309-A39D-BB79FEAFA9A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F06-1C87-4508-A087-D5460CF3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393E-734E-4309-A39D-BB79FEAFA9A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F06-1C87-4508-A087-D5460CF35E5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4402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393E-734E-4309-A39D-BB79FEAFA9A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F06-1C87-4508-A087-D5460CF3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11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393E-734E-4309-A39D-BB79FEAFA9A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F06-1C87-4508-A087-D5460CF3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1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393E-734E-4309-A39D-BB79FEAFA9A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F06-1C87-4508-A087-D5460CF3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393E-734E-4309-A39D-BB79FEAFA9A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F06-1C87-4508-A087-D5460CF3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393E-734E-4309-A39D-BB79FEAFA9A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F06-1C87-4508-A087-D5460CF3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8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393E-734E-4309-A39D-BB79FEAFA9A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F06-1C87-4508-A087-D5460CF3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393E-734E-4309-A39D-BB79FEAFA9A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F06-1C87-4508-A087-D5460CF3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393E-734E-4309-A39D-BB79FEAFA9A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F06-1C87-4508-A087-D5460CF3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9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393E-734E-4309-A39D-BB79FEAFA9A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F06-1C87-4508-A087-D5460CF3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393E-734E-4309-A39D-BB79FEAFA9A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F06-1C87-4508-A087-D5460CF3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1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393E-734E-4309-A39D-BB79FEAFA9A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F06-1C87-4508-A087-D5460CF3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4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B393E-734E-4309-A39D-BB79FEAFA9A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C9CF06-1C87-4508-A087-D5460CF3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4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12000" t="3000" r="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Kết quả hình ảnh cho XIN CHÀO CHO PP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68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>
            <p:snd r:embed="rId2" name="chimes.wav"/>
          </p:stSnd>
        </p:sndAc>
      </p:transition>
    </mc:Choice>
    <mc:Fallback xmlns="">
      <p:transition spd="slow">
        <p:circle/>
        <p:sndAc>
          <p:stSnd>
            <p:snd r:embed="rId5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27B8-82F4-4661-AC06-DFFFCF8E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1258"/>
            <a:ext cx="11514666" cy="1007706"/>
          </a:xfrm>
        </p:spPr>
        <p:txBody>
          <a:bodyPr/>
          <a:lstStyle/>
          <a:p>
            <a:r>
              <a:rPr lang="en-US" dirty="0"/>
              <a:t>VÍ DỤ PDA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E4D901-ABD3-468C-AE64-A12FA1E52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68964"/>
            <a:ext cx="12192000" cy="558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72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9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SỰ KHÁC NHAU GIỮA TM VÀ FSM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976002"/>
              </p:ext>
            </p:extLst>
          </p:nvPr>
        </p:nvGraphicFramePr>
        <p:xfrm>
          <a:off x="0" y="1081315"/>
          <a:ext cx="12192000" cy="57766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3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494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743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ô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nằm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nó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sang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trái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Dải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băng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(tape)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vô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tận</a:t>
                      </a:r>
                      <a:endParaRPr 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đặc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biệt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bác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bỏ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chấp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thuận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lực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tức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>
                        <a:buAutoNum type="arabicPeriod"/>
                      </a:pP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FSM </a:t>
                      </a:r>
                      <a:r>
                        <a:rPr lang="en-US" sz="2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phía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hữu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hết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xâu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biết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bác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bỏ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hay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chấp</a:t>
                      </a:r>
                      <a:r>
                        <a:rPr lang="en-US" sz="2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thuận</a:t>
                      </a:r>
                      <a:r>
                        <a:rPr lang="en-US" sz="3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61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3401-8F2D-4469-88C6-44A23471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 TM VỚI PDA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711810-1921-4967-A4A4-F86F85B78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10138"/>
            <a:ext cx="12192000" cy="50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82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76463"/>
            <a:ext cx="9144000" cy="1235243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CÁCH THỨC HOẠT ĐỘNG CỦA MÁY TURING: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2505" y="1411705"/>
            <a:ext cx="11855115" cy="5299646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 mỗi bước tính toán:</a:t>
            </a:r>
          </a:p>
          <a:p>
            <a:pPr algn="l"/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+ Đọc ký hiệu của ô hiện tại trên băng mà con trỏ trỏ tới</a:t>
            </a:r>
          </a:p>
          <a:p>
            <a:pPr algn="l"/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+ Có thể cập nhật ký hiệu trên ô đang được trỏ tới đó</a:t>
            </a:r>
          </a:p>
          <a:p>
            <a:pPr algn="l"/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+ Dịch chuyển từng ô một theo chiều chỉ định (trái hoặc phải)</a:t>
            </a:r>
          </a:p>
          <a:p>
            <a:pPr algn="l"/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Biểu diễn hình học: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a là ký hiệu được đọc, thuộc ô hiện tại trên băng</a:t>
            </a:r>
          </a:p>
          <a:p>
            <a:pPr algn="l"/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b là ký hiệu sẽ được ghi vào ô hiện tại trên băng</a:t>
            </a:r>
          </a:p>
          <a:p>
            <a:pPr algn="l"/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R là chiều dịch chuyển (L: left, R: right)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AC092-66BB-4828-A521-3F7378733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692" y="4316191"/>
            <a:ext cx="4005234" cy="81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23305"/>
      </p:ext>
    </p:extLst>
  </p:cSld>
  <p:clrMapOvr>
    <a:masterClrMapping/>
  </p:clrMapOvr>
  <p:transition spd="slow">
    <p:push dir="u"/>
    <p:sndAc>
      <p:stSnd>
        <p:snd r:embed="rId2" name="chimes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F93C-7A46-4E4D-B1B7-0D4AD162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5802"/>
            <a:ext cx="8596668" cy="113519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CÁCH THỨC HOẠT ĐỘNG CỦA MÁY TURING: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3B1A-5FAE-4183-ADDC-C82C54DA2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62" y="1500996"/>
            <a:ext cx="9972136" cy="5357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tác chỉ đọc ký hiệu:</a:t>
            </a:r>
          </a:p>
          <a:p>
            <a:pPr marL="0" indent="0">
              <a:buNone/>
            </a:pPr>
            <a:endParaRPr lang="vi-V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trường hợp của sự tính toán (computation):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Tạm dừng và chấp thuận (Halt and accept): Nếu đạt được trạng thái chấp thuận thì dừng ngay lập tức.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Tạm dừng và bác bỏ (Halt and reject): Nếu đạt được trạng thái bác bỏ thì dừng ngay lập tức.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 (loop): Máy sẽ chạy liên tục không dừng</a:t>
            </a:r>
          </a:p>
          <a:p>
            <a:pPr marL="0" indent="0">
              <a:buNone/>
            </a:pP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TM là đơn định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3D78C-AA1B-4BCB-81C6-9424EA474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093" y="2152865"/>
            <a:ext cx="4323074" cy="96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81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FC2A-3F8A-4DDC-B1BC-49FEDC94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6046"/>
            <a:ext cx="8596668" cy="810882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1: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1078-76E7-46FC-BC92-9738ACE32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6928"/>
            <a:ext cx="9829640" cy="5771071"/>
          </a:xfrm>
        </p:spPr>
        <p:txBody>
          <a:bodyPr>
            <a:normAutofit/>
          </a:bodyPr>
          <a:lstStyle/>
          <a:p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 sau đoán nhận ngôn ngữ L = 01*0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8B9879-3789-45B6-8FD6-0825383AF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8101"/>
            <a:ext cx="12191999" cy="482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7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F887-CC7B-4E34-8606-72C3D8A60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7034"/>
            <a:ext cx="8596668" cy="793629"/>
          </a:xfrm>
        </p:spPr>
        <p:txBody>
          <a:bodyPr>
            <a:noAutofit/>
          </a:bodyPr>
          <a:lstStyle/>
          <a:p>
            <a:r>
              <a:rPr lang="vi-VN" sz="4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VÍ DỤ 2:</a:t>
            </a:r>
            <a:b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0401-E92D-4E3A-8D0C-7CD8CA09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3192"/>
            <a:ext cx="12192000" cy="56848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Đưa ra TM đoán nhận ngôn ngữ L = 0</a:t>
            </a:r>
            <a:r>
              <a:rPr lang="vi-VN" sz="4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4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để xây dựng TM cho ngôn ngữ trên</a:t>
            </a:r>
          </a:p>
          <a:p>
            <a:pPr marL="0" indent="0">
              <a:buNone/>
            </a:pPr>
            <a:r>
              <a:rPr lang="vi-V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1: Đọc được 0 thì đổi thành x trên băng nhớ và di chuyển sang phải cho đến khi gặp số 1 đầu tiên thì thay 1 bằng y. Nếu không gặp số 1 nào → Chuyển sang trạng thái Reject.</a:t>
            </a:r>
          </a:p>
          <a:p>
            <a:pPr marL="0" indent="0">
              <a:buNone/>
            </a:pPr>
            <a:r>
              <a:rPr lang="vi-V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2: Lặp lại bước 1 cho đến khi không còn ký tự 0 nào nữa.</a:t>
            </a:r>
          </a:p>
          <a:p>
            <a:pPr marL="0" indent="0">
              <a:buNone/>
            </a:pPr>
            <a:r>
              <a:rPr lang="vi-V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3: Kiểm tra để đảm bảo rằng không còn số 1 nào nữa.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739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00B8-9599-4108-99EA-10E89029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1322"/>
            <a:ext cx="8596668" cy="103517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A033-0B97-4B8B-A399-24DCA4C81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5721"/>
            <a:ext cx="8596668" cy="46956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Lịch sử tính toán (Computation history):</a:t>
            </a:r>
          </a:p>
          <a:p>
            <a:pPr marL="0" indent="0">
              <a:buNone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0 0 0 0 1 1 1 1</a:t>
            </a:r>
          </a:p>
          <a:p>
            <a:pPr marL="0" indent="0">
              <a:buNone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0 0 0 1 1 1 1</a:t>
            </a:r>
          </a:p>
          <a:p>
            <a:pPr marL="0" indent="0">
              <a:buNone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0 0 0 </a:t>
            </a:r>
            <a:r>
              <a:rPr lang="vi-V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1 1 1</a:t>
            </a:r>
          </a:p>
          <a:p>
            <a:pPr marL="0" indent="0">
              <a:buNone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</a:t>
            </a:r>
            <a:r>
              <a:rPr lang="vi-V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0 y 1 1 1</a:t>
            </a:r>
          </a:p>
          <a:p>
            <a:pPr marL="0" indent="0">
              <a:buNone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.</a:t>
            </a:r>
          </a:p>
          <a:p>
            <a:pPr marL="0" indent="0">
              <a:buNone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.</a:t>
            </a:r>
          </a:p>
          <a:p>
            <a:pPr marL="0" indent="0">
              <a:buNone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x x x y y y y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557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68C9-E0B2-4BCF-8A32-7E486358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5902"/>
            <a:ext cx="8596668" cy="87707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68843A-E1AB-4488-8654-7405AB146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2980"/>
            <a:ext cx="12192000" cy="56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50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CCAF-891B-4E98-A69F-10135396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8341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9232-5739-4B88-BD7F-535C7245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839755"/>
            <a:ext cx="12002219" cy="695852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Turing ≡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( hay 7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M = (Q, Ʃ,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457200" lvl="1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- Q: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- Ʃ: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ɛ 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∉ Ʃ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    - </a:t>
            </a:r>
            <a:r>
              <a:rPr lang="el-GR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Γ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chữ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băng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ɛ ∊ </a:t>
            </a:r>
            <a:r>
              <a:rPr lang="el-GR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Γ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Ʃ ⊂ </a:t>
            </a:r>
            <a:r>
              <a:rPr lang="el-GR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Γ</a:t>
            </a:r>
            <a:endParaRPr lang="en-US" sz="28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    - </a:t>
            </a:r>
            <a:r>
              <a:rPr lang="el-GR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dịch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chuyển</a:t>
            </a:r>
            <a:endParaRPr lang="en-US" sz="28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δ: Q x </a:t>
            </a:r>
            <a:r>
              <a:rPr lang="el-GR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Γ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→Q x </a:t>
            </a:r>
            <a:r>
              <a:rPr lang="el-GR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Γ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x { L,R }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	     - q</a:t>
            </a:r>
            <a:r>
              <a:rPr lang="en-US" sz="28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∊ Q: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     -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lang="en-US" sz="2800" baseline="-250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accept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∊Q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chấp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thuận</a:t>
            </a:r>
            <a:endParaRPr lang="en-US" sz="28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     -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lang="en-US" sz="2800" baseline="-250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reject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∊ Q: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bác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bỏ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lang="en-US" sz="2800" baseline="-250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accept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≠ </a:t>
            </a:r>
            <a:r>
              <a:rPr lang="en-US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lang="en-US" sz="2800" baseline="-250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reject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0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506" y="978793"/>
            <a:ext cx="10692355" cy="181592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2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 CHÀO THẦY VÀ CÁC BẠN!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3294777"/>
            <a:ext cx="10993192" cy="288218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THÀNH VIÊN: </a:t>
            </a:r>
          </a:p>
          <a:p>
            <a:pPr marL="0" indent="0">
              <a:buNone/>
            </a:pPr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1.Vũ </a:t>
            </a:r>
            <a:r>
              <a:rPr lang="en-US" sz="4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2.Nguyễn </a:t>
            </a:r>
            <a:r>
              <a:rPr lang="en-US" sz="4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en-US" sz="4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3.Nguyễn </a:t>
            </a:r>
            <a:r>
              <a:rPr lang="en-US" sz="4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en-US" sz="4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4.Vũ </a:t>
            </a:r>
            <a:r>
              <a:rPr lang="en-US" sz="4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Hường</a:t>
            </a:r>
            <a:endParaRPr lang="en-US" sz="4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ình ảnh có liên qua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637"/>
            <a:ext cx="12192000" cy="78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31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himes.wav"/>
          </p:stSnd>
        </p:sndAc>
      </p:transition>
    </mc:Choice>
    <mc:Fallback xmlns="">
      <p:transition spd="slow">
        <p:sndAc>
          <p:stSnd>
            <p:snd r:embed="rId4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4DF5-DEC4-45F1-951C-39FFEBC8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84" y="653143"/>
            <a:ext cx="8596668" cy="970383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EBCDE1-8B3C-4878-8E2A-C41AC8261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7461"/>
            <a:ext cx="8596668" cy="4193901"/>
          </a:xfrm>
        </p:spPr>
        <p:txBody>
          <a:bodyPr>
            <a:norm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 đoán nhận ngôn ngữ L = 0</a:t>
            </a:r>
            <a:r>
              <a:rPr lang="vi-V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18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8D4A7F0A-F4C5-4DC3-B1EC-41FA0AE4F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7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41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F9A1-473F-43DD-B256-E2ECEFF9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40FB3C-4647-49D9-97DF-AC01382AB9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7470"/>
            <a:ext cx="12191999" cy="532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839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59" y="103031"/>
            <a:ext cx="11474003" cy="6754969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TM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Đ</a:t>
            </a: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Đ</a:t>
            </a: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⊔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kí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biệt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⊔ ∊ Ʃ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xâu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kí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⊔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							 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t</a:t>
            </a: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010q</a:t>
            </a:r>
            <a:r>
              <a:rPr lang="en-US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10110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035639" y="3928056"/>
            <a:ext cx="457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42" y="2828925"/>
            <a:ext cx="8558346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1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0F75-E65F-4F5A-91AB-2598C123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8784"/>
            <a:ext cx="8596668" cy="834886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 </a:t>
            </a:r>
            <a:r>
              <a:rPr lang="en-US" alt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Ngôn</a:t>
            </a:r>
            <a:r>
              <a:rPr lang="en-US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ngữ</a:t>
            </a:r>
            <a:r>
              <a:rPr lang="en-US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của</a:t>
            </a:r>
            <a:r>
              <a:rPr lang="en-US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TM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F016-8F0B-48B1-A8E1-D735E994D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7" y="1033670"/>
            <a:ext cx="10442712" cy="5007693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TM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TM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(Decidable):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TM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TM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TM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TM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TM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TM(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Recursivly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Enumerable):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M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halt&amp; accept)1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xâu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TM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6295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8322-46A7-41B7-8EC5-C402F2FD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148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TM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7FDCB-6C1D-4D47-9EA2-32AF814A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709531"/>
            <a:ext cx="10031896" cy="4331832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TM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Turing-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 đ</a:t>
            </a: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TM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TM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45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34D8-22F9-4611-9DCC-4995344B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TM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0214D7-B458-4DE2-A8F7-BBD228C0E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91" y="2169572"/>
            <a:ext cx="9303026" cy="332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96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CCAF-4E30-496A-9A69-DA4DF674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70384"/>
          </a:xfrm>
        </p:spPr>
        <p:txBody>
          <a:bodyPr>
            <a:normAutofit/>
          </a:bodyPr>
          <a:lstStyle/>
          <a:p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0009CE-36A4-4B87-860F-91E7FA842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7FB5F-0212-4039-A2A9-8AED9DAF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70384"/>
            <a:ext cx="12191999" cy="601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7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9BCE-A90B-4A9E-B21B-7E0ADEBB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0630"/>
            <a:ext cx="8596668" cy="914400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2D9682-C74F-4E1D-A0BE-D1C56CA00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45030"/>
            <a:ext cx="12192000" cy="581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37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8001-55DB-46D2-8FC0-951FF107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0629"/>
            <a:ext cx="8596668" cy="1026367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TM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506A4-8939-4426-B423-E41D656CB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21A42-9B26-4EFD-8D1A-B3A0202A7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919F-8FF0-4BE1-97AF-BAC0D206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8: MÁY 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58063-28F2-46E7-BFD4-654BF0BCE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BÀI THUYẾT TRÌNH</a:t>
            </a:r>
          </a:p>
          <a:p>
            <a:pPr algn="ctr"/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 NIỆM VỀ MÁY TURING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CỦA MÁY TURING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 HÌNH THỨC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 NGỮ CỦA MÁY TURING</a:t>
            </a:r>
          </a:p>
          <a:p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96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5CC4-9F8D-4B9D-BC9E-92ACDCD0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6891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52648C-F1F1-4572-BD4A-6F4295964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50649"/>
            <a:ext cx="12192000" cy="550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6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8964C7F7-5FA3-4A0D-BF70-5AAB42A5D1F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6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84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34E3-6115-4367-8035-50E0FE9E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77513-5DEC-4E57-9E52-65BE94F2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A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xâu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s,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+ 0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Hỏa</a:t>
            </a:r>
            <a:endParaRPr lang="en-US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Hỏa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sao?Cần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nhằng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KHÔNG?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1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37FF-5390-4CD6-A621-3391AAC2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F7CB-2649-40E0-AD1D-DAFF8D140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1,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k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TM,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</a:t>
            </a:r>
          </a:p>
          <a:p>
            <a:pPr marL="0" indent="0"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162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169FC-BE04-469E-9A88-CC482FE38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859250"/>
            <a:ext cx="12192000" cy="590215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ẢNH THỰC TẾ</a:t>
            </a:r>
          </a:p>
        </p:txBody>
      </p:sp>
      <p:pic>
        <p:nvPicPr>
          <p:cNvPr id="2052" name="Picture 4" descr="Hình ảnh có liên quan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411288"/>
            <a:ext cx="11539537" cy="54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78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himes.wav"/>
          </p:stSnd>
        </p:sndAc>
      </p:transition>
    </mc:Choice>
    <mc:Fallback xmlns="">
      <p:transition spd="slow"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KHÁI NIỆM VỀ MÁY TURING: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38471"/>
            <a:ext cx="9420823" cy="5519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 TURING = TURING MACHINE (TM)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Ôtômat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Ôtômat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(LIFO)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6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himes.wav"/>
          </p:stSnd>
        </p:sndAc>
      </p:transition>
    </mc:Choice>
    <mc:Fallback xmlns="">
      <p:transition spd="slow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8300"/>
            <a:ext cx="10515600" cy="5808663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Turing machine:</a:t>
            </a:r>
          </a:p>
          <a:p>
            <a:pPr>
              <a:buFontTx/>
              <a:buChar char="-"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1936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Alan Turing.</a:t>
            </a:r>
          </a:p>
          <a:p>
            <a:pPr>
              <a:buFontTx/>
              <a:buChar char="-"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PDA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FSM.</a:t>
            </a:r>
          </a:p>
          <a:p>
            <a:pPr>
              <a:buFontTx/>
              <a:buChar char="-"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DFA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2631"/>
            <a:ext cx="12192000" cy="340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himes.wav"/>
          </p:stSnd>
        </p:sndAc>
      </p:transition>
    </mc:Choice>
    <mc:Fallback xmlns="">
      <p:transition spd="slow">
        <p:sndAc>
          <p:stSnd>
            <p:snd r:embed="rId4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5795963"/>
          </a:xfrm>
        </p:spPr>
        <p:txBody>
          <a:bodyPr>
            <a:normAutofit/>
          </a:bodyPr>
          <a:lstStyle/>
          <a:p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Bộ chữ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(tape alphabet): </a:t>
            </a:r>
            <a:r>
              <a:rPr lang="el-G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Σ= {0,1} </a:t>
            </a: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 thông thường là </a:t>
            </a:r>
            <a:r>
              <a:rPr lang="el-G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Σ= {0,1,</a:t>
            </a: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a,b,x,#,$} 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Ký hiệu dấu trắng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␣ là một ký hiệu đặc biệt và ␣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 Σ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␣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hình ban đầu chỉ có xâu vào và phần còn lại là ký hiệu ␣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9" y="3749674"/>
            <a:ext cx="10375640" cy="293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2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himes.wav"/>
          </p:stSnd>
        </p:sndAc>
      </p:transition>
    </mc:Choice>
    <mc:Fallback xmlns="">
      <p:transition spd="slow">
        <p:sndAc>
          <p:stSnd>
            <p:snd r:embed="rId4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2100"/>
            <a:ext cx="10515600" cy="5884863"/>
          </a:xfrm>
        </p:spPr>
        <p:txBody>
          <a:bodyPr/>
          <a:lstStyle/>
          <a:p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………….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(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1011q701111)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1011q701111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101101111,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q7 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852351"/>
              </p:ext>
            </p:extLst>
          </p:nvPr>
        </p:nvGraphicFramePr>
        <p:xfrm>
          <a:off x="1765300" y="1964266"/>
          <a:ext cx="752348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                                                                                                                                                     </a:t>
                      </a:r>
                      <a:r>
                        <a:rPr lang="en-US" baseline="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␣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0" y="749300"/>
            <a:ext cx="673100" cy="342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q7</a:t>
            </a:r>
          </a:p>
        </p:txBody>
      </p:sp>
      <p:cxnSp>
        <p:nvCxnSpPr>
          <p:cNvPr id="11" name="Straight Connector 10"/>
          <p:cNvCxnSpPr>
            <a:stCxn id="6" idx="3"/>
          </p:cNvCxnSpPr>
          <p:nvPr/>
        </p:nvCxnSpPr>
        <p:spPr>
          <a:xfrm>
            <a:off x="3721100" y="92075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68900" y="920750"/>
            <a:ext cx="0" cy="104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37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33862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SỰ KHÁC NHAU GIỮA TM VÀ FSM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70" y="1198104"/>
            <a:ext cx="12072730" cy="53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750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673</TotalTime>
  <Words>1575</Words>
  <Application>Microsoft Office PowerPoint</Application>
  <PresentationFormat>Widescreen</PresentationFormat>
  <Paragraphs>157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Courier New</vt:lpstr>
      <vt:lpstr>Times New Roman</vt:lpstr>
      <vt:lpstr>Trebuchet MS</vt:lpstr>
      <vt:lpstr>Wingdings 3</vt:lpstr>
      <vt:lpstr>Facet</vt:lpstr>
      <vt:lpstr>PowerPoint Presentation</vt:lpstr>
      <vt:lpstr>NHÓM 2 XIN CHÀO THẦY VÀ CÁC BẠN!</vt:lpstr>
      <vt:lpstr>BÀI 8: MÁY TURING</vt:lpstr>
      <vt:lpstr>PowerPoint Presentation</vt:lpstr>
      <vt:lpstr>1. KHÁI NIỆM VỀ MÁY TURING:</vt:lpstr>
      <vt:lpstr>PowerPoint Presentation</vt:lpstr>
      <vt:lpstr>PowerPoint Presentation</vt:lpstr>
      <vt:lpstr>PowerPoint Presentation</vt:lpstr>
      <vt:lpstr>SO SÁNH SỰ KHÁC NHAU GIỮA TM VÀ FSM</vt:lpstr>
      <vt:lpstr>VÍ DỤ PDA</vt:lpstr>
      <vt:lpstr>SO SÁNH SỰ KHÁC NHAU GIỮA TM VÀ FSM</vt:lpstr>
      <vt:lpstr>SO SÁN TM VỚI PDA</vt:lpstr>
      <vt:lpstr>2. CÁCH THỨC HOẠT ĐỘNG CỦA MÁY TURING:</vt:lpstr>
      <vt:lpstr>2. CÁCH THỨC HOẠT ĐỘNG CỦA MÁY TURING:</vt:lpstr>
      <vt:lpstr>VÍ DỤ 1:</vt:lpstr>
      <vt:lpstr>VÍ DỤ 2: </vt:lpstr>
      <vt:lpstr>VÍ DỤ 2</vt:lpstr>
      <vt:lpstr>VÍ DỤ 2</vt:lpstr>
      <vt:lpstr>3. Định nghĩa hình thức</vt:lpstr>
      <vt:lpstr>Ví dụ:</vt:lpstr>
      <vt:lpstr>PowerPoint Presentation</vt:lpstr>
      <vt:lpstr>3. Định nghĩa hình thức</vt:lpstr>
      <vt:lpstr>PowerPoint Presentation</vt:lpstr>
      <vt:lpstr>4. Ngôn ngữ của TM</vt:lpstr>
      <vt:lpstr>4. Ngôn ngữ của TM</vt:lpstr>
      <vt:lpstr>4. Ngôn ngữ của TM</vt:lpstr>
      <vt:lpstr>Tập ngôn ngữ</vt:lpstr>
      <vt:lpstr>Ví dụ TM</vt:lpstr>
      <vt:lpstr>Ví dụ TM</vt:lpstr>
      <vt:lpstr>Mô tả hình thức</vt:lpstr>
      <vt:lpstr>PowerPoint Presentation</vt:lpstr>
      <vt:lpstr>Bài  tập ví dụ:</vt:lpstr>
      <vt:lpstr>Trả lời: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QUYNH</dc:creator>
  <cp:lastModifiedBy>Nguyen Van Sang</cp:lastModifiedBy>
  <cp:revision>65</cp:revision>
  <dcterms:created xsi:type="dcterms:W3CDTF">2017-09-30T12:55:36Z</dcterms:created>
  <dcterms:modified xsi:type="dcterms:W3CDTF">2020-09-24T14:20:15Z</dcterms:modified>
</cp:coreProperties>
</file>