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2" r:id="rId14"/>
    <p:sldId id="268" r:id="rId15"/>
    <p:sldId id="290" r:id="rId16"/>
    <p:sldId id="291" r:id="rId17"/>
    <p:sldId id="295" r:id="rId18"/>
    <p:sldId id="269" r:id="rId19"/>
    <p:sldId id="293" r:id="rId20"/>
    <p:sldId id="294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A8A59-3499-4B72-9397-5F9A002FDE9A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6F804-97EB-4B9A-A3B7-2836A1442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6F804-97EB-4B9A-A3B7-2836A14420E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8E4-FC2D-4C5D-BBDE-4CF3C89BC28D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8E4-FC2D-4C5D-BBDE-4CF3C89BC28D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8E4-FC2D-4C5D-BBDE-4CF3C89BC28D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8E4-FC2D-4C5D-BBDE-4CF3C89BC28D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8E4-FC2D-4C5D-BBDE-4CF3C89BC28D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8E4-FC2D-4C5D-BBDE-4CF3C89BC28D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8E4-FC2D-4C5D-BBDE-4CF3C89BC28D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8E4-FC2D-4C5D-BBDE-4CF3C89BC28D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8E4-FC2D-4C5D-BBDE-4CF3C89BC28D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8E4-FC2D-4C5D-BBDE-4CF3C89BC28D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8E4-FC2D-4C5D-BBDE-4CF3C89BC28D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CDC8E4-FC2D-4C5D-BBDE-4CF3C89BC28D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90D632-685C-48E3-986F-BA9BD30EADE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ioididong.com/" TargetMode="External"/><Relationship Id="rId2" Type="http://schemas.openxmlformats.org/officeDocument/2006/relationships/hyperlink" Target="https://fptshop.com.v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ellphones.com.v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5239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TRƯỜNG ĐẠI HỌC THỦY LỢI</a:t>
            </a:r>
            <a:br>
              <a:rPr lang="en-US" sz="40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40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KHOA CÔNG NGHỆ THÔNG TIN</a:t>
            </a:r>
            <a:r>
              <a:rPr lang="en-US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en-US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US" dirty="0">
              <a:solidFill>
                <a:srgbClr val="FFFF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8305800" cy="5029200"/>
          </a:xfrm>
        </p:spPr>
        <p:txBody>
          <a:bodyPr>
            <a:normAutofit fontScale="92500" lnSpcReduction="10000"/>
          </a:bodyPr>
          <a:lstStyle/>
          <a:p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BÁO CÁO BÀI TẬP LỚN MÔN PHÂN TÍCH VÀ THIẾT KẾ HỆ THỐNG THÔNG TIN</a:t>
            </a:r>
          </a:p>
          <a:p>
            <a:endParaRPr lang="en-US" sz="2200" dirty="0" smtClean="0">
              <a:solidFill>
                <a:srgbClr val="FFFF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l"/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ĐỀ TÀI :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quản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bán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điện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thoại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động</a:t>
            </a:r>
            <a:endParaRPr lang="en-US" sz="2200" dirty="0" smtClean="0">
              <a:solidFill>
                <a:srgbClr val="FFFF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200" dirty="0" smtClean="0">
              <a:solidFill>
                <a:srgbClr val="FFFF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l"/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Giáo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hướng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dẫn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TS.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Trần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Mạnh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uấn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algn="l"/>
            <a:endParaRPr lang="en-US" sz="2200" dirty="0" smtClean="0">
              <a:solidFill>
                <a:srgbClr val="FFFF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l"/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Sinh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thực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hiện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: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Nguyễn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Bá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Hưng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1551060674</a:t>
            </a:r>
          </a:p>
          <a:p>
            <a:pPr algn="l"/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               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Nguyễn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Trường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Giang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1551061059</a:t>
            </a:r>
          </a:p>
          <a:p>
            <a:pPr algn="l"/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               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Trần</a:t>
            </a:r>
            <a:r>
              <a:rPr lang="en-US" sz="2200" dirty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Nam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Anh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1551060737</a:t>
            </a:r>
          </a:p>
          <a:p>
            <a:pPr algn="l"/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Lớp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57</a:t>
            </a:r>
            <a:r>
              <a:rPr lang="en-US" sz="2200" baseline="300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</a:p>
          <a:p>
            <a:pPr algn="l"/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Lớp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thực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hành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57</a:t>
            </a:r>
            <a:r>
              <a:rPr lang="en-US" sz="2200" baseline="300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.03.1</a:t>
            </a:r>
          </a:p>
          <a:p>
            <a:pPr algn="l"/>
            <a:endParaRPr lang="en-US" sz="2200" dirty="0">
              <a:solidFill>
                <a:srgbClr val="FFFF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Hà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Nội</a:t>
            </a:r>
            <a:r>
              <a:rPr lang="en-US" sz="2200" dirty="0" smtClean="0">
                <a:solidFill>
                  <a:srgbClr val="FFFF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, 2018</a:t>
            </a:r>
            <a:endParaRPr lang="en-US" sz="2200" dirty="0">
              <a:solidFill>
                <a:srgbClr val="FFFF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C:\Users\Hung\Downloads\photo.jpg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2999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hoạt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động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tìm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kiếm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3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Content Placeholder 4" descr="C:\Users\Hung\Documents\word\25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35163"/>
            <a:ext cx="7086600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hoạt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động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xem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3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Content Placeholder 3" descr="C:\Users\Hung\Documents\word\Xemsp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67769"/>
            <a:ext cx="7162799" cy="4009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hoạt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động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mua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3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3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Content Placeholder 3" descr="C:\Users\Hung\Documents\word\24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35163"/>
            <a:ext cx="8077200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trình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tự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trình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tự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tìm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kiếm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phầm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trình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tự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trình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tự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mua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trình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tự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tìm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kiếm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phầm</a:t>
            </a:r>
            <a:endParaRPr lang="en-US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69873"/>
            <a:ext cx="8229600" cy="4120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trình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tự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xem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48952"/>
            <a:ext cx="8229600" cy="436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trình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tự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mua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35163"/>
            <a:ext cx="693419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cộng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tác</a:t>
            </a:r>
            <a:endParaRPr lang="en-US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cộng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tìm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kiếm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cộng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cộng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mua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cộng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tác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tìm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kiếm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10005"/>
            <a:ext cx="8229600" cy="423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cộng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tác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xem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59951"/>
            <a:ext cx="8229600" cy="433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          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Nội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dung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báo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cáo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1.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do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chọn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đề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tài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mục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đích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yêu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cầu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2.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Khảo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sát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3.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Phân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tích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thiết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kế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hệ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thống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4.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Công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cụ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thực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hiện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5.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Kết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chương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trình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6.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Một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số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diện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chương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trình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7.Tổng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kết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cộng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tác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mua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30" y="1935163"/>
            <a:ext cx="750534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45662"/>
            <a:ext cx="8229600" cy="41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4069" y="1935163"/>
            <a:ext cx="689586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2111" y="1935163"/>
            <a:ext cx="697977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visual studio 2013 .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C#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My SQL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2" name="Picture 4" descr="D:\1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981200"/>
            <a:ext cx="3200400" cy="1600200"/>
          </a:xfrm>
          <a:prstGeom prst="rect">
            <a:avLst/>
          </a:prstGeom>
          <a:noFill/>
        </p:spPr>
      </p:pic>
      <p:pic>
        <p:nvPicPr>
          <p:cNvPr id="2053" name="Picture 5" descr="D:\7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038600"/>
            <a:ext cx="2143125" cy="2143125"/>
          </a:xfrm>
          <a:prstGeom prst="rect">
            <a:avLst/>
          </a:prstGeom>
          <a:noFill/>
        </p:spPr>
      </p:pic>
      <p:pic>
        <p:nvPicPr>
          <p:cNvPr id="2054" name="Picture 6" descr="D:\745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4343400"/>
            <a:ext cx="2971800" cy="1533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5.Kết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khách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hóa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đơn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Thống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kê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doanh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thu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thanh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toán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Tìm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kiếm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………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6.Một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số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giao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diện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chương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trình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Vai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trò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chủ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cửa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Vai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trò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Vai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trò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khách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6.1.Vai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trò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chủ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cửa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D:\26940831_863805733796924_1621853646_n (1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77281"/>
            <a:ext cx="6553200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6.1.Vai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trò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chủ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cửa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endParaRPr lang="en-US" dirty="0"/>
          </a:p>
        </p:txBody>
      </p:sp>
      <p:pic>
        <p:nvPicPr>
          <p:cNvPr id="2050" name="Picture 2" descr="D:\26942952_863805810463583_434285026_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86000"/>
            <a:ext cx="6553200" cy="3886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6.1.Vai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trò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chủ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cửa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endParaRPr lang="en-US" dirty="0"/>
          </a:p>
        </p:txBody>
      </p:sp>
      <p:pic>
        <p:nvPicPr>
          <p:cNvPr id="3074" name="Picture 2" descr="D:\26943264_863805900463574_2010315968_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133600"/>
            <a:ext cx="5714999" cy="4038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1.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do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chọn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đề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tài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mục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đích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yêu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cầu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1.1.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do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chọn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đề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tài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  <a:p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Ngày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nay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ta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có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thể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thấy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rõ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sự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phát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triển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nhanh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chóng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ngành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công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nghệ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nhu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cầu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xã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hội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về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mua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sắm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nhanh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đỡ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tốn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thời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trong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đời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sống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…</a:t>
            </a: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1.2.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Mục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đích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xây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dựng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Đáp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nhu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cầu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tìm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kiếm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sở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hữu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điện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thoại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động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nhanh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chóng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bản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thân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bán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dễ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dàng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đạt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doanh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thu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cao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cửa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.</a:t>
            </a: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1.2.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Yêu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cầu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Xây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dựng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1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chuyên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nghiệp</a:t>
            </a: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Pục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vụ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kahsch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cách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tốt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nhất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6.1.Vai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trò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chủ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cửa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endParaRPr lang="en-US" dirty="0"/>
          </a:p>
        </p:txBody>
      </p:sp>
      <p:pic>
        <p:nvPicPr>
          <p:cNvPr id="4098" name="Picture 2" descr="D:\26940653_863805963796901_610868008_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09800"/>
            <a:ext cx="6629400" cy="4190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6.2.Vai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trò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22" name="Picture 2" descr="D:\27042653_863806077130223_1664934781_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09800"/>
            <a:ext cx="6172200" cy="4038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6.2.Vai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trò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endParaRPr lang="en-US" dirty="0"/>
          </a:p>
        </p:txBody>
      </p:sp>
      <p:pic>
        <p:nvPicPr>
          <p:cNvPr id="6146" name="Picture 2" descr="D:\27043297_863806163796881_1835291418_n (1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438400"/>
            <a:ext cx="5562600" cy="3886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6.2.Vai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trò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endParaRPr lang="en-US" dirty="0"/>
          </a:p>
        </p:txBody>
      </p:sp>
      <p:pic>
        <p:nvPicPr>
          <p:cNvPr id="7170" name="Picture 2" descr="D:\26995365_863806257130205_1044326311_n (1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0"/>
            <a:ext cx="7315200" cy="3886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6.2.Vai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trò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endParaRPr lang="en-US" dirty="0"/>
          </a:p>
        </p:txBody>
      </p:sp>
      <p:pic>
        <p:nvPicPr>
          <p:cNvPr id="8194" name="Picture 2" descr="D:\26943057_863806323796865_1366720464_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312" y="1935163"/>
            <a:ext cx="7805375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6.3.Vai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9218" name="Picture 2" descr="D:\27043345_863806570463507_426464971_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63246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6.3.Vai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10243" name="Picture 3" descr="D:\26996749_863806633796834_1765718198_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1182" y="1935163"/>
            <a:ext cx="6841636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6.3.Vai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11266" name="Picture 2" descr="D:\27044602_863806697130161_2120852931_n (1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86000"/>
            <a:ext cx="6553200" cy="4038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7.Tổng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7.1.Những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điểm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đã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đạt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diện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thân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thiện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đáp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yêu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cầu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xử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nghiệp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vụ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cơ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như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khách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…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lưu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trữ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một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khoa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học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xử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một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dễ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dàng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chính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xác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vùng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dữ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liệu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kiểm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soát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tránh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việc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sai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sót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nhập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dữ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liệu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Hỗ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trợ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sử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khuyến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mãi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………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7.Tổng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kết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7.2.Hướng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phát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triên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Xây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dựng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thêm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phương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khuyến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mại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Hỗ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trợ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thanh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toán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thêm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phương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mới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Kiểm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sát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chặt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đặt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viên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khách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2.Khảo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sát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2.1.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Hệ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thống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vụ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0"/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2.2.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Dữ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liệu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thập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LỜI CẢM 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Nhóm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xin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thầy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Trần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Mạnh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Tuấn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đã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tận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tình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giúp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đỡ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chỉ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bảo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để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nhóm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có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thể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hoàn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thành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bài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tập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lớn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này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. 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Tuy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nhiên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do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thời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gian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có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cùng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với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nhiều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nguyên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,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mặc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dù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nhóm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đã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cố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gắng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nỗ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lực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hết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mình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xong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bài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tập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lớn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nhóm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vẫn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còn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nhiều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thiếu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sót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chế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Nhóm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rất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sự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sự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chỉ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bảo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của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Thầy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cùng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. 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Nhóm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xin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chân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thành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thầy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!</a:t>
            </a:r>
          </a:p>
          <a:p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NHÓM EM XIN HẾT !</a:t>
            </a:r>
            <a:endParaRPr lang="en-US" dirty="0"/>
          </a:p>
        </p:txBody>
      </p:sp>
      <p:pic>
        <p:nvPicPr>
          <p:cNvPr id="12290" name="Picture 2" descr="D:\25550612_960568174095323_6013861323293166924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35163"/>
            <a:ext cx="7696200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2.1. </a:t>
            </a:r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Hệ</a:t>
            </a:r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thống</a:t>
            </a:r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 </a:t>
            </a:r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tác</a:t>
            </a:r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vụ</a:t>
            </a:r>
            <a:endParaRPr lang="en-US" sz="4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Đối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bán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điện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thoại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động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có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tác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vụ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sau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Bước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1: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Tìm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kiếm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 qua internet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như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trang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web,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báo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hay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cửa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hàng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bán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điện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thoại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động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hiện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nay.</a:t>
            </a:r>
          </a:p>
          <a:p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Bước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2: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Ghi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lại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tất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cả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tin,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dữ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liệu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liên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quan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đến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(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điện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thoại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động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)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đã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khảo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sát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thu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thập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Bước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3: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Phân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loại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để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giữ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lại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những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cần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thiết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phù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hợp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ý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tưởng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phát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triển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loại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bỏ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những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dư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thừa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không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cần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thiết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Bước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4: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Sắp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xếp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lại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cũng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như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cần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thiết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khác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cách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tuần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tự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dễ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nhìn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Bước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5: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Tổ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lưu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trữ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lại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để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sau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dễ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quản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dễ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lấy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khi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cần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thiết</a:t>
            </a: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2.2.Dữ </a:t>
            </a:r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liệu</a:t>
            </a:r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thu</a:t>
            </a:r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nhập</a:t>
            </a:r>
            <a:endParaRPr lang="en-US" sz="4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về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nhà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cung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cấp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lvl="0"/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về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giá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nhập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.</a:t>
            </a:r>
          </a:p>
          <a:p>
            <a:pPr lvl="0"/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giá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bán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.</a:t>
            </a:r>
          </a:p>
          <a:p>
            <a:pPr lvl="0" fontAlgn="t"/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Thông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tin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khuyến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mãi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khảo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sát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tại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1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số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địa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chỉ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u="sng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2"/>
              </a:rPr>
              <a:t>https://fptshop.com.vn/</a:t>
            </a:r>
            <a:endParaRPr lang="en-US" sz="2400" dirty="0" smtClean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u="sng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3"/>
              </a:rPr>
              <a:t>https://www.thegioididong.com/</a:t>
            </a:r>
            <a:endParaRPr lang="en-US" sz="2400" dirty="0" smtClean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u="sng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  <a:hlinkClick r:id="rId4"/>
              </a:rPr>
              <a:t>https://cellphones.com.vn/</a:t>
            </a:r>
            <a:endParaRPr lang="en-US" sz="2400" dirty="0" smtClean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3.Phân </a:t>
            </a:r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tích</a:t>
            </a:r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và</a:t>
            </a:r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thiết</a:t>
            </a:r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kế</a:t>
            </a:r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hệ</a:t>
            </a:r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thống</a:t>
            </a:r>
            <a:endParaRPr lang="en-US" sz="4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Usecase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Hoạt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Hộng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Trình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Tự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Cộng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Tác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Lớp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Thành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Phần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Triển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Khai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Usecase</a:t>
            </a:r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Content Placeholder 3" descr="C:\Users\Hung\Documents\word\12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222955" y="1935163"/>
            <a:ext cx="6698089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hoạt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động</a:t>
            </a:r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hoạt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động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tìm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kiếm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0"/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hoạt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động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xem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đồ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hoạt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động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cho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chức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năng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mua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sản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phẩm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252</TotalTime>
  <Words>1098</Words>
  <Application>Microsoft Office PowerPoint</Application>
  <PresentationFormat>On-screen Show (4:3)</PresentationFormat>
  <Paragraphs>134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Flow</vt:lpstr>
      <vt:lpstr>TRƯỜNG ĐẠI HỌC THỦY LỢI KHOA CÔNG NGHỆ THÔNG TIN </vt:lpstr>
      <vt:lpstr>             Nội dung báo cáo</vt:lpstr>
      <vt:lpstr>1. Lý do chọn đề tài , mục đích và yêu cầu của ứng dụng </vt:lpstr>
      <vt:lpstr>2.Khảo sát</vt:lpstr>
      <vt:lpstr>2.1. Hệ thống thông tin tác vụ</vt:lpstr>
      <vt:lpstr>2.2.Dữ liệu thu nhập</vt:lpstr>
      <vt:lpstr>3.Phân tích và thiết kế hệ thống</vt:lpstr>
      <vt:lpstr>Biểu đồ Usecase</vt:lpstr>
      <vt:lpstr>Biểu đồ hoạt động</vt:lpstr>
      <vt:lpstr>Biểu đồ hoạt động cho chức năng tìm kiếm sản phẩm</vt:lpstr>
      <vt:lpstr>Biểu đồ hoạt động cho chức năng xem sản phẩm</vt:lpstr>
      <vt:lpstr>Biểu đồ hoạt động cho chức năng mua sản phẩm</vt:lpstr>
      <vt:lpstr>Biểu đồ trình tự</vt:lpstr>
      <vt:lpstr>Biểu đồ trình tự cho chức năng tìm kiếm sản phầm</vt:lpstr>
      <vt:lpstr>Biểu đồ trình tự cho chức năng xem sản phẩm</vt:lpstr>
      <vt:lpstr>Biểu đồ trình tự cho chức năng mua sản phẩm</vt:lpstr>
      <vt:lpstr>Biểu đồ cộng tác</vt:lpstr>
      <vt:lpstr>Biểu đồ cộng tác cho chức năng tìm kiếm sản phẩm</vt:lpstr>
      <vt:lpstr>Biểu đồ cộng tác cho chức năng xem sản phẩm</vt:lpstr>
      <vt:lpstr>Biểu đồ cộng tác cho chức năng mua sản phẩm</vt:lpstr>
      <vt:lpstr>Biểu đồ Lớp</vt:lpstr>
      <vt:lpstr>Biểu đồ Thành Phần</vt:lpstr>
      <vt:lpstr>Biểu đồ Triển Khai</vt:lpstr>
      <vt:lpstr>4. Công cụ thực hiện</vt:lpstr>
      <vt:lpstr>5.Kết quả Chương Trình</vt:lpstr>
      <vt:lpstr>6.Một số giao diện chương trình</vt:lpstr>
      <vt:lpstr>6.1.Vai trò chủ cửa hàng</vt:lpstr>
      <vt:lpstr>6.1.Vai trò chủ cửa hàng</vt:lpstr>
      <vt:lpstr>6.1.Vai trò chủ cửa hàng</vt:lpstr>
      <vt:lpstr>6.1.Vai trò chủ cửa hàng</vt:lpstr>
      <vt:lpstr>6.2.Vai trò của nhân viên</vt:lpstr>
      <vt:lpstr>6.2.Vai trò của nhân viên</vt:lpstr>
      <vt:lpstr>6.2.Vai trò của nhân viên</vt:lpstr>
      <vt:lpstr>6.2.Vai trò của nhân viên</vt:lpstr>
      <vt:lpstr>6.3.Vai trò của khách hàng</vt:lpstr>
      <vt:lpstr>6.3.Vai trò của khách hàng</vt:lpstr>
      <vt:lpstr>6.3.Vai trò của khách hàng</vt:lpstr>
      <vt:lpstr>7.Tổng kết</vt:lpstr>
      <vt:lpstr>7.Tổng kết</vt:lpstr>
      <vt:lpstr>LỜI CẢM ƠN</vt:lpstr>
      <vt:lpstr>NHÓM EM XIN HẾT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Thang</dc:creator>
  <cp:lastModifiedBy>Thang</cp:lastModifiedBy>
  <cp:revision>28</cp:revision>
  <dcterms:created xsi:type="dcterms:W3CDTF">2018-01-18T13:18:29Z</dcterms:created>
  <dcterms:modified xsi:type="dcterms:W3CDTF">2018-01-19T02:59:09Z</dcterms:modified>
</cp:coreProperties>
</file>