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62" r:id="rId2"/>
    <p:sldId id="257" r:id="rId3"/>
    <p:sldId id="286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2" r:id="rId17"/>
    <p:sldId id="284" r:id="rId18"/>
    <p:sldId id="273" r:id="rId19"/>
    <p:sldId id="277" r:id="rId20"/>
    <p:sldId id="279" r:id="rId21"/>
    <p:sldId id="280" r:id="rId22"/>
    <p:sldId id="281" r:id="rId23"/>
    <p:sldId id="283" r:id="rId24"/>
    <p:sldId id="285" r:id="rId25"/>
    <p:sldId id="274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1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7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2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7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6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4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3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uongvt@misporject2018.club" TargetMode="External"/><Relationship Id="rId2" Type="http://schemas.openxmlformats.org/officeDocument/2006/relationships/hyperlink" Target="mailto:ngochieu@misproject2018.clu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minhhai@misproject2018.clu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305647"/>
            <a:ext cx="10776857" cy="115739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ĐẠI HỌC THỦY LỢI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" y="1463041"/>
            <a:ext cx="10776857" cy="4833256"/>
          </a:xfrm>
        </p:spPr>
        <p:txBody>
          <a:bodyPr>
            <a:normAutofit fontScale="92500" lnSpcReduction="10000"/>
          </a:bodyPr>
          <a:lstStyle/>
          <a:p>
            <a:pPr lvl="1" algn="ctr"/>
            <a:endParaRPr lang="en-US" sz="2800" b="1" dirty="0" smtClean="0"/>
          </a:p>
          <a:p>
            <a:pPr marL="201168" lvl="1" indent="0" algn="ctr">
              <a:buNone/>
            </a:pPr>
            <a:r>
              <a:rPr lang="en-US" sz="2800" b="1" dirty="0" smtClean="0"/>
              <a:t>BÁO CÁO BÀI TẬP LỚN</a:t>
            </a:r>
          </a:p>
          <a:p>
            <a:pPr marL="201168" lvl="1" indent="0" algn="ctr">
              <a:buNone/>
            </a:pPr>
            <a:r>
              <a:rPr lang="en-US" sz="3400" b="1" dirty="0" smtClean="0"/>
              <a:t>XÂY DỰNG HỆ THỐNG CRM TRÊN NỀN TẢNG ZOHO</a:t>
            </a:r>
          </a:p>
          <a:p>
            <a:pPr marL="201168" lvl="1" indent="0" algn="ctr">
              <a:buNone/>
            </a:pPr>
            <a:r>
              <a:rPr lang="en-US" sz="3400" b="1" dirty="0" smtClean="0"/>
              <a:t>XÂY DỰNG HỆ THỐNG ECOMERCE</a:t>
            </a:r>
          </a:p>
          <a:p>
            <a:pPr marL="201168" lvl="1" indent="0" algn="ctr">
              <a:buNone/>
            </a:pPr>
            <a:endParaRPr lang="en-US" sz="3000" b="1" dirty="0" smtClean="0"/>
          </a:p>
          <a:p>
            <a:pPr marL="201168" lvl="1" indent="0">
              <a:buNone/>
            </a:pPr>
            <a:r>
              <a:rPr lang="en-US" sz="3000" b="1" dirty="0" err="1" smtClean="0"/>
              <a:t>Nhóm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sinh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viên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thực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hiện</a:t>
            </a:r>
            <a:r>
              <a:rPr lang="en-US" sz="3000" b="1" dirty="0" smtClean="0"/>
              <a:t>: </a:t>
            </a:r>
            <a:r>
              <a:rPr lang="en-US" sz="3000" dirty="0" err="1" smtClean="0"/>
              <a:t>Nhóm</a:t>
            </a:r>
            <a:r>
              <a:rPr lang="en-US" sz="3000" dirty="0" smtClean="0"/>
              <a:t> 2</a:t>
            </a:r>
          </a:p>
          <a:p>
            <a:pPr marL="201168" lvl="1" indent="0">
              <a:buNone/>
            </a:pPr>
            <a:r>
              <a:rPr lang="en-US" sz="3000" i="1" dirty="0" smtClean="0"/>
              <a:t>			1. </a:t>
            </a:r>
            <a:r>
              <a:rPr lang="en-US" sz="3000" i="1" dirty="0" err="1" smtClean="0"/>
              <a:t>Nguyễn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Ngọc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Hiếu</a:t>
            </a:r>
            <a:r>
              <a:rPr lang="en-US" sz="3000" i="1" dirty="0" smtClean="0"/>
              <a:t> - 57TH2 – 1551061019</a:t>
            </a:r>
          </a:p>
          <a:p>
            <a:pPr marL="201168" lvl="1" indent="0">
              <a:buNone/>
            </a:pPr>
            <a:r>
              <a:rPr lang="en-US" sz="3000" i="1" dirty="0" smtClean="0"/>
              <a:t>			2</a:t>
            </a:r>
            <a:r>
              <a:rPr lang="en-US" sz="3000" i="1" dirty="0"/>
              <a:t>. </a:t>
            </a:r>
            <a:r>
              <a:rPr lang="en-US" sz="3000" i="1" dirty="0" err="1"/>
              <a:t>Vũ</a:t>
            </a:r>
            <a:r>
              <a:rPr lang="en-US" sz="3000" i="1" dirty="0"/>
              <a:t> </a:t>
            </a:r>
            <a:r>
              <a:rPr lang="en-US" sz="3000" i="1" dirty="0" err="1"/>
              <a:t>Thị</a:t>
            </a:r>
            <a:r>
              <a:rPr lang="en-US" sz="3000" i="1" dirty="0"/>
              <a:t> </a:t>
            </a:r>
            <a:r>
              <a:rPr lang="en-US" sz="3000" i="1" dirty="0" err="1"/>
              <a:t>Hường</a:t>
            </a:r>
            <a:r>
              <a:rPr lang="en-US" sz="3000" i="1" dirty="0"/>
              <a:t> - 57TH2 - 1551060742</a:t>
            </a:r>
            <a:endParaRPr lang="en-US" sz="3000" i="1" dirty="0" smtClean="0"/>
          </a:p>
          <a:p>
            <a:pPr marL="201168" lvl="1" indent="0">
              <a:buNone/>
            </a:pPr>
            <a:r>
              <a:rPr lang="en-US" sz="3000" i="1" dirty="0" smtClean="0"/>
              <a:t>			3. </a:t>
            </a:r>
            <a:r>
              <a:rPr lang="en-US" sz="3000" i="1" dirty="0" err="1" smtClean="0"/>
              <a:t>Nguyễn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Thị</a:t>
            </a:r>
            <a:r>
              <a:rPr lang="en-US" sz="3000" i="1" dirty="0" smtClean="0"/>
              <a:t> Minh </a:t>
            </a:r>
            <a:r>
              <a:rPr lang="en-US" sz="3000" i="1" dirty="0" err="1" smtClean="0"/>
              <a:t>Hải</a:t>
            </a:r>
            <a:r>
              <a:rPr lang="en-US" sz="3000" i="1" dirty="0" smtClean="0"/>
              <a:t> - 57TH2 - 1551060921</a:t>
            </a:r>
          </a:p>
          <a:p>
            <a:pPr marL="201168" lvl="1" indent="0">
              <a:buNone/>
            </a:pPr>
            <a:endParaRPr lang="en-US" sz="3000" i="1" dirty="0" smtClean="0"/>
          </a:p>
          <a:p>
            <a:pPr marL="201168" lvl="1" indent="0">
              <a:buNone/>
            </a:pPr>
            <a:r>
              <a:rPr lang="en-US" sz="3000" b="1" dirty="0" err="1" smtClean="0"/>
              <a:t>Giảng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viên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hướng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dẫn</a:t>
            </a:r>
            <a:r>
              <a:rPr lang="en-US" sz="3000" b="1" dirty="0" smtClean="0"/>
              <a:t>: </a:t>
            </a:r>
            <a:r>
              <a:rPr lang="en-US" sz="3000" dirty="0" err="1" smtClean="0"/>
              <a:t>Th.S</a:t>
            </a:r>
            <a:r>
              <a:rPr lang="en-US" sz="3000" dirty="0" smtClean="0"/>
              <a:t>. </a:t>
            </a:r>
            <a:r>
              <a:rPr lang="en-US" sz="3000" dirty="0" err="1" smtClean="0"/>
              <a:t>Đỗ</a:t>
            </a:r>
            <a:r>
              <a:rPr lang="en-US" sz="3000" dirty="0" smtClean="0"/>
              <a:t> </a:t>
            </a:r>
            <a:r>
              <a:rPr lang="en-US" sz="3000" dirty="0" err="1" smtClean="0"/>
              <a:t>Oanh</a:t>
            </a:r>
            <a:r>
              <a:rPr lang="en-US" sz="3000" dirty="0" smtClean="0"/>
              <a:t> </a:t>
            </a:r>
            <a:r>
              <a:rPr lang="en-US" sz="3000" dirty="0" err="1" smtClean="0"/>
              <a:t>Cường</a:t>
            </a:r>
            <a:endParaRPr lang="en-US" sz="3000" dirty="0" smtClean="0"/>
          </a:p>
        </p:txBody>
      </p:sp>
      <p:pic>
        <p:nvPicPr>
          <p:cNvPr id="4" name="Picture 2" descr="https://lh3.googleusercontent.com/aAK6NJ7ACDLY0q0BkQb8J4is20Zq4VcvddmwUnyIl3lcAs3s6-KzbbEVCNBZokQTavbsnJqRCVqBZRzTAgOUZPp1TgJItPkD1s9r57Yea6HbRzBIyHixmyEjibDBO79vu4qDJk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35" y="305647"/>
            <a:ext cx="2374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4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18012"/>
            <a:ext cx="10791855" cy="75764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(2)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kinh</a:t>
            </a:r>
            <a:r>
              <a:rPr lang="en-US" b="1" dirty="0" smtClean="0"/>
              <a:t> </a:t>
            </a:r>
            <a:r>
              <a:rPr lang="en-US" b="1" dirty="0" err="1" smtClean="0"/>
              <a:t>doanh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1" y="2705100"/>
            <a:ext cx="10371908" cy="829088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 algn="ctr">
              <a:buNone/>
            </a:pPr>
            <a:endParaRPr lang="en-US" sz="2500" b="1" dirty="0" smtClean="0"/>
          </a:p>
          <a:p>
            <a:pPr marL="0" indent="0" algn="ctr">
              <a:buNone/>
            </a:pPr>
            <a:r>
              <a:rPr lang="en-US" sz="2500" b="1" dirty="0"/>
              <a:t> </a:t>
            </a:r>
            <a:r>
              <a:rPr lang="en-US" sz="2500" b="1" dirty="0" err="1" smtClean="0"/>
              <a:t>Hình</a:t>
            </a:r>
            <a:r>
              <a:rPr lang="en-US" sz="2500" b="1" dirty="0" smtClean="0"/>
              <a:t> 3: </a:t>
            </a:r>
            <a:r>
              <a:rPr lang="en-US" sz="2500" b="1" dirty="0" err="1" smtClean="0"/>
              <a:t>Dữ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liệu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hoạt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động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doanh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nghiệp</a:t>
            </a:r>
            <a:endParaRPr lang="en-US" sz="2500" b="1" dirty="0"/>
          </a:p>
        </p:txBody>
      </p:sp>
      <p:pic>
        <p:nvPicPr>
          <p:cNvPr id="4098" name="Picture 2" descr="https://lh4.googleusercontent.com/amChBT7TDD_JYQtup3sdkZIU5ftzIWWekvdHlh_7r_Pcs5Cbkh2Dto_5c3YuUWn2TRzcmK48VSkRCjTB-JkXq6yuWWlH1waAccIup_OpdqPNw3SOIrNtCGrVeZ2okPPg8vwycjX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8" y="1438444"/>
            <a:ext cx="10396023" cy="451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38237"/>
            <a:ext cx="10439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2542"/>
            <a:ext cx="10791855" cy="75965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(3)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chiến</a:t>
            </a:r>
            <a:r>
              <a:rPr lang="en-US" b="1" dirty="0" smtClean="0"/>
              <a:t> </a:t>
            </a:r>
            <a:r>
              <a:rPr lang="en-US" b="1" dirty="0" err="1" smtClean="0"/>
              <a:t>dịch</a:t>
            </a:r>
            <a:r>
              <a:rPr lang="en-US" b="1" dirty="0" smtClean="0"/>
              <a:t> </a:t>
            </a:r>
            <a:r>
              <a:rPr lang="en-US" b="1" dirty="0" err="1" smtClean="0"/>
              <a:t>kinh</a:t>
            </a:r>
            <a:r>
              <a:rPr lang="en-US" b="1" dirty="0" smtClean="0"/>
              <a:t> </a:t>
            </a:r>
            <a:r>
              <a:rPr lang="en-US" b="1" dirty="0" err="1" smtClean="0"/>
              <a:t>doanh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1" y="2705100"/>
            <a:ext cx="10371908" cy="829088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 algn="ctr">
              <a:buNone/>
            </a:pPr>
            <a:endParaRPr lang="en-US" sz="2500" b="1" dirty="0" smtClean="0"/>
          </a:p>
          <a:p>
            <a:pPr marL="0" indent="0" algn="ctr">
              <a:buNone/>
            </a:pPr>
            <a:r>
              <a:rPr lang="en-US" sz="2500" b="1" dirty="0"/>
              <a:t> </a:t>
            </a:r>
            <a:r>
              <a:rPr lang="en-US" sz="2500" b="1" dirty="0" err="1" smtClean="0"/>
              <a:t>Hình</a:t>
            </a:r>
            <a:r>
              <a:rPr lang="en-US" sz="2500" b="1" dirty="0" smtClean="0"/>
              <a:t> 3: </a:t>
            </a:r>
            <a:r>
              <a:rPr lang="en-US" sz="2500" b="1" dirty="0" err="1" smtClean="0"/>
              <a:t>Dữ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liệu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hoạt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động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doanh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nghiệp</a:t>
            </a:r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041009"/>
            <a:ext cx="10791855" cy="49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40338"/>
          </a:xfrm>
        </p:spPr>
        <p:txBody>
          <a:bodyPr/>
          <a:lstStyle/>
          <a:p>
            <a:pPr algn="ctr"/>
            <a:r>
              <a:rPr lang="en-US" b="1" dirty="0" smtClean="0"/>
              <a:t>(4)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chiến</a:t>
            </a:r>
            <a:r>
              <a:rPr lang="en-US" b="1" dirty="0" smtClean="0"/>
              <a:t> </a:t>
            </a:r>
            <a:r>
              <a:rPr lang="en-US" b="1" dirty="0" err="1" smtClean="0"/>
              <a:t>dịch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08295"/>
            <a:ext cx="10058400" cy="5050301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600" b="1" dirty="0" err="1" smtClean="0"/>
              <a:t>Hình</a:t>
            </a:r>
            <a:r>
              <a:rPr lang="en-US" sz="2600" b="1" dirty="0" smtClean="0"/>
              <a:t> 4: </a:t>
            </a:r>
            <a:r>
              <a:rPr lang="en-US" sz="2600" b="1" dirty="0" err="1" smtClean="0"/>
              <a:t>Báo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chiến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dịch</a:t>
            </a:r>
            <a:endParaRPr lang="en-US" sz="2600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1308294"/>
            <a:ext cx="10789921" cy="43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40338"/>
          </a:xfrm>
        </p:spPr>
        <p:txBody>
          <a:bodyPr/>
          <a:lstStyle/>
          <a:p>
            <a:pPr algn="ctr"/>
            <a:r>
              <a:rPr lang="en-US" b="1" dirty="0" smtClean="0"/>
              <a:t>(5)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chào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08295"/>
            <a:ext cx="10494498" cy="5050301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600" b="1" dirty="0" err="1" smtClean="0"/>
              <a:t>Hình</a:t>
            </a:r>
            <a:r>
              <a:rPr lang="en-US" sz="2600" b="1" dirty="0" smtClean="0"/>
              <a:t> 5: </a:t>
            </a:r>
            <a:r>
              <a:rPr lang="en-US" sz="2600" b="1" dirty="0" err="1" smtClean="0"/>
              <a:t>Báo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chào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hàng</a:t>
            </a:r>
            <a:endParaRPr lang="en-US" sz="2600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1308296"/>
            <a:ext cx="10803987" cy="43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40338"/>
          </a:xfrm>
        </p:spPr>
        <p:txBody>
          <a:bodyPr/>
          <a:lstStyle/>
          <a:p>
            <a:pPr algn="ctr"/>
            <a:r>
              <a:rPr lang="en-US" b="1" dirty="0" smtClean="0"/>
              <a:t>(6)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dịch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08295"/>
            <a:ext cx="10494498" cy="5050301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600" b="1" dirty="0" err="1" smtClean="0"/>
              <a:t>Hình</a:t>
            </a:r>
            <a:r>
              <a:rPr lang="en-US" sz="2600" b="1" dirty="0" smtClean="0"/>
              <a:t> 6: </a:t>
            </a:r>
            <a:r>
              <a:rPr lang="en-US" sz="2600" b="1" dirty="0" err="1" smtClean="0"/>
              <a:t>Báo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giao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dịch</a:t>
            </a:r>
            <a:endParaRPr lang="en-US" sz="2600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352549"/>
            <a:ext cx="10944664" cy="44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40338"/>
          </a:xfrm>
        </p:spPr>
        <p:txBody>
          <a:bodyPr/>
          <a:lstStyle/>
          <a:p>
            <a:pPr algn="ctr"/>
            <a:r>
              <a:rPr lang="en-US" b="1" dirty="0" smtClean="0"/>
              <a:t>(7)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khoản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08295"/>
            <a:ext cx="10494498" cy="5050301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600" b="1" dirty="0" err="1" smtClean="0"/>
              <a:t>Hình</a:t>
            </a:r>
            <a:r>
              <a:rPr lang="en-US" sz="2600" b="1" dirty="0" smtClean="0"/>
              <a:t> 7: </a:t>
            </a:r>
            <a:r>
              <a:rPr lang="en-US" sz="2600" b="1" dirty="0" err="1" smtClean="0"/>
              <a:t>Báo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giao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dịch</a:t>
            </a:r>
            <a:endParaRPr lang="en-US" sz="2600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1081087"/>
            <a:ext cx="10860258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40338"/>
          </a:xfrm>
        </p:spPr>
        <p:txBody>
          <a:bodyPr/>
          <a:lstStyle/>
          <a:p>
            <a:pPr algn="ctr"/>
            <a:r>
              <a:rPr lang="en-US" b="1" dirty="0" smtClean="0"/>
              <a:t>(8) </a:t>
            </a:r>
            <a:r>
              <a:rPr lang="en-US" b="1" dirty="0" err="1" smtClean="0"/>
              <a:t>Gửi</a:t>
            </a:r>
            <a:r>
              <a:rPr lang="en-US" b="1" dirty="0" smtClean="0"/>
              <a:t> mail </a:t>
            </a:r>
            <a:r>
              <a:rPr lang="en-US" b="1" dirty="0" err="1" smtClean="0"/>
              <a:t>từ</a:t>
            </a:r>
            <a:r>
              <a:rPr lang="en-US" b="1" dirty="0" smtClean="0"/>
              <a:t> domain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08294"/>
            <a:ext cx="17701454" cy="18362021"/>
          </a:xfrm>
        </p:spPr>
        <p:txBody>
          <a:bodyPr>
            <a:normAutofit/>
          </a:bodyPr>
          <a:lstStyle/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  <a:p>
            <a:pPr marL="0" indent="0">
              <a:buNone/>
            </a:pPr>
            <a:r>
              <a:rPr lang="en-US" sz="2300" b="1" dirty="0" smtClean="0"/>
              <a:t>                               </a:t>
            </a:r>
            <a:r>
              <a:rPr lang="en-US" sz="2300" b="1" dirty="0" err="1" smtClean="0"/>
              <a:t>Hình</a:t>
            </a:r>
            <a:r>
              <a:rPr lang="en-US" sz="2300" b="1" dirty="0" smtClean="0"/>
              <a:t> 8:  Mail </a:t>
            </a:r>
            <a:r>
              <a:rPr lang="en-US" sz="2300" b="1" dirty="0" err="1" smtClean="0"/>
              <a:t>được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gửi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từ</a:t>
            </a:r>
            <a:r>
              <a:rPr lang="en-US" sz="2300" b="1" dirty="0" smtClean="0"/>
              <a:t> website </a:t>
            </a:r>
            <a:r>
              <a:rPr lang="en-US" sz="2300" b="1" dirty="0" err="1" smtClean="0"/>
              <a:t>công</a:t>
            </a:r>
            <a:r>
              <a:rPr lang="en-US" sz="2300" b="1" dirty="0" smtClean="0"/>
              <a:t> ty.</a:t>
            </a:r>
            <a:endParaRPr lang="en-US" sz="2300" b="1" dirty="0"/>
          </a:p>
        </p:txBody>
      </p:sp>
      <p:pic>
        <p:nvPicPr>
          <p:cNvPr id="5122" name="Picture 2" descr="https://lh6.googleusercontent.com/_HKBfC1wLABY8rMF3eqk5VAY2O-CTxsAwDZuBHujdobOkjjZg41Ig9m3gTmrGITuqsXUfDFcsyZANk5DqeaBmwvoiIqvB3BL7VWBkH2_MpCMG0cyawJgwWHDfkgOP5I2Fy53BuT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2" y="1026942"/>
            <a:ext cx="10733650" cy="46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757645"/>
          </a:xfrm>
        </p:spPr>
        <p:txBody>
          <a:bodyPr/>
          <a:lstStyle/>
          <a:p>
            <a:pPr algn="ctr"/>
            <a:r>
              <a:rPr lang="en-US" b="1" dirty="0"/>
              <a:t>5.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ecommerce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4949" y="757646"/>
            <a:ext cx="3866605" cy="55125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300" dirty="0" err="1" smtClean="0"/>
              <a:t>Yêu</a:t>
            </a:r>
            <a:r>
              <a:rPr lang="en-US" sz="2300" dirty="0" smtClean="0"/>
              <a:t> </a:t>
            </a:r>
            <a:r>
              <a:rPr lang="en-US" sz="2300" dirty="0" err="1" smtClean="0"/>
              <a:t>cầu</a:t>
            </a:r>
            <a:r>
              <a:rPr lang="en-US" sz="2300" dirty="0" smtClean="0"/>
              <a:t> </a:t>
            </a:r>
            <a:r>
              <a:rPr lang="en-US" sz="2300" dirty="0" err="1" smtClean="0"/>
              <a:t>hệ</a:t>
            </a:r>
            <a:r>
              <a:rPr lang="en-US" sz="2300" dirty="0" smtClean="0"/>
              <a:t> </a:t>
            </a:r>
            <a:r>
              <a:rPr lang="en-US" sz="2300" dirty="0" err="1" smtClean="0"/>
              <a:t>thống</a:t>
            </a:r>
            <a:r>
              <a:rPr lang="en-US" sz="23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300" dirty="0" smtClean="0"/>
              <a:t>Domain </a:t>
            </a:r>
            <a:r>
              <a:rPr lang="en-US" sz="2300" dirty="0" err="1" smtClean="0"/>
              <a:t>tên</a:t>
            </a:r>
            <a:r>
              <a:rPr lang="en-US" sz="2300" dirty="0" smtClean="0"/>
              <a:t>: misproject2018.club</a:t>
            </a:r>
          </a:p>
          <a:p>
            <a:pPr marL="342900" indent="-342900">
              <a:buAutoNum type="arabicPeriod"/>
            </a:pPr>
            <a:r>
              <a:rPr lang="en-US" sz="2300" dirty="0" err="1" smtClean="0"/>
              <a:t>Hostinger</a:t>
            </a: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 smtClean="0"/>
              <a:t>Source </a:t>
            </a:r>
            <a:r>
              <a:rPr lang="en-US" sz="2300" dirty="0" err="1" smtClean="0"/>
              <a:t>mã</a:t>
            </a:r>
            <a:r>
              <a:rPr lang="en-US" sz="2300" dirty="0" smtClean="0"/>
              <a:t> </a:t>
            </a:r>
            <a:r>
              <a:rPr lang="en-US" sz="2300" dirty="0" err="1" smtClean="0"/>
              <a:t>nguồn</a:t>
            </a:r>
            <a:r>
              <a:rPr lang="en-US" sz="2300" dirty="0" smtClean="0"/>
              <a:t> </a:t>
            </a:r>
            <a:r>
              <a:rPr lang="en-US" sz="2300" dirty="0" err="1" smtClean="0"/>
              <a:t>mở</a:t>
            </a:r>
            <a:r>
              <a:rPr lang="en-US" sz="2300" dirty="0" smtClean="0"/>
              <a:t> </a:t>
            </a:r>
            <a:r>
              <a:rPr lang="en-US" sz="2300" dirty="0" err="1" smtClean="0"/>
              <a:t>wordpress</a:t>
            </a: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 err="1" smtClean="0"/>
              <a:t>Các</a:t>
            </a:r>
            <a:r>
              <a:rPr lang="en-US" sz="2300" dirty="0" smtClean="0"/>
              <a:t> plugin </a:t>
            </a:r>
            <a:r>
              <a:rPr lang="en-US" sz="2300" dirty="0" err="1" smtClean="0"/>
              <a:t>hỗ</a:t>
            </a:r>
            <a:r>
              <a:rPr lang="en-US" sz="2300" dirty="0" smtClean="0"/>
              <a:t> </a:t>
            </a:r>
            <a:r>
              <a:rPr lang="en-US" sz="2300" dirty="0" err="1" smtClean="0"/>
              <a:t>trợ</a:t>
            </a:r>
            <a:r>
              <a:rPr lang="en-US" sz="2300" dirty="0" smtClean="0"/>
              <a:t>:</a:t>
            </a:r>
          </a:p>
          <a:p>
            <a:r>
              <a:rPr lang="en-US" sz="2300" dirty="0" smtClean="0"/>
              <a:t>+ </a:t>
            </a:r>
            <a:r>
              <a:rPr lang="en-US" sz="2300" dirty="0" err="1" smtClean="0"/>
              <a:t>Woocommerce</a:t>
            </a:r>
            <a:r>
              <a:rPr lang="en-US" sz="2300" dirty="0" smtClean="0"/>
              <a:t>: </a:t>
            </a:r>
            <a:r>
              <a:rPr lang="en-US" sz="2300" dirty="0" err="1" smtClean="0"/>
              <a:t>Tích</a:t>
            </a:r>
            <a:r>
              <a:rPr lang="en-US" sz="2300" dirty="0" smtClean="0"/>
              <a:t> </a:t>
            </a:r>
            <a:r>
              <a:rPr lang="en-US" sz="2300" dirty="0" err="1" smtClean="0"/>
              <a:t>hợp</a:t>
            </a:r>
            <a:r>
              <a:rPr lang="en-US" sz="2300" dirty="0" smtClean="0"/>
              <a:t> </a:t>
            </a:r>
            <a:r>
              <a:rPr lang="en-US" sz="2300" dirty="0" err="1" smtClean="0"/>
              <a:t>quản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sản</a:t>
            </a:r>
            <a:r>
              <a:rPr lang="en-US" sz="2300" dirty="0"/>
              <a:t> </a:t>
            </a:r>
            <a:r>
              <a:rPr lang="en-US" sz="2300" dirty="0" err="1" smtClean="0"/>
              <a:t>phẩm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danh</a:t>
            </a:r>
            <a:r>
              <a:rPr lang="en-US" sz="2300" dirty="0" smtClean="0"/>
              <a:t> </a:t>
            </a:r>
            <a:r>
              <a:rPr lang="en-US" sz="2300" dirty="0" err="1" smtClean="0"/>
              <a:t>mục</a:t>
            </a:r>
            <a:r>
              <a:rPr lang="en-US" sz="2300" dirty="0" smtClean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thanh</a:t>
            </a:r>
            <a:r>
              <a:rPr lang="en-US" sz="2300" dirty="0" smtClean="0"/>
              <a:t> </a:t>
            </a:r>
            <a:r>
              <a:rPr lang="en-US" sz="2300" dirty="0" err="1" smtClean="0"/>
              <a:t>toán</a:t>
            </a:r>
            <a:r>
              <a:rPr lang="en-US" sz="2300" dirty="0" smtClean="0"/>
              <a:t> </a:t>
            </a:r>
            <a:r>
              <a:rPr lang="en-US" sz="2300" dirty="0" err="1" smtClean="0"/>
              <a:t>trực</a:t>
            </a:r>
            <a:r>
              <a:rPr lang="en-US" sz="2300" dirty="0" smtClean="0"/>
              <a:t> </a:t>
            </a:r>
            <a:r>
              <a:rPr lang="en-US" sz="2300" dirty="0" err="1" smtClean="0"/>
              <a:t>tuyến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+ </a:t>
            </a:r>
            <a:r>
              <a:rPr lang="en-US" sz="2300" dirty="0" err="1" smtClean="0"/>
              <a:t>Zoho</a:t>
            </a:r>
            <a:r>
              <a:rPr lang="en-US" sz="2300" dirty="0" smtClean="0"/>
              <a:t> CRM Forms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smtClean="0"/>
              <a:t>website DSYNC </a:t>
            </a:r>
            <a:r>
              <a:rPr lang="en-US" sz="2300" dirty="0" smtClean="0"/>
              <a:t>: </a:t>
            </a:r>
            <a:r>
              <a:rPr lang="en-US" sz="2300" dirty="0" err="1" smtClean="0"/>
              <a:t>Tích</a:t>
            </a:r>
            <a:r>
              <a:rPr lang="en-US" sz="2300" dirty="0" smtClean="0"/>
              <a:t> </a:t>
            </a:r>
            <a:r>
              <a:rPr lang="en-US" sz="2300" dirty="0" err="1" smtClean="0"/>
              <a:t>hợp</a:t>
            </a:r>
            <a:r>
              <a:rPr lang="en-US" sz="2300" dirty="0" smtClean="0"/>
              <a:t> </a:t>
            </a:r>
            <a:r>
              <a:rPr lang="en-US" sz="2300" dirty="0" err="1" smtClean="0"/>
              <a:t>với</a:t>
            </a:r>
            <a:r>
              <a:rPr lang="en-US" sz="2300" dirty="0" smtClean="0"/>
              <a:t> </a:t>
            </a:r>
            <a:r>
              <a:rPr lang="en-US" sz="2300" dirty="0" err="1" smtClean="0"/>
              <a:t>hệ</a:t>
            </a:r>
            <a:r>
              <a:rPr lang="en-US" sz="2300" dirty="0" smtClean="0"/>
              <a:t> </a:t>
            </a:r>
            <a:r>
              <a:rPr lang="en-US" sz="2300" dirty="0" err="1" smtClean="0"/>
              <a:t>thống</a:t>
            </a:r>
            <a:r>
              <a:rPr lang="en-US" sz="2300" dirty="0" smtClean="0"/>
              <a:t> </a:t>
            </a:r>
            <a:r>
              <a:rPr lang="en-US" sz="2300" dirty="0" err="1" smtClean="0"/>
              <a:t>quản</a:t>
            </a:r>
            <a:r>
              <a:rPr lang="en-US" sz="2300" dirty="0" smtClean="0"/>
              <a:t> </a:t>
            </a:r>
            <a:r>
              <a:rPr lang="en-US" sz="2300" dirty="0" err="1" smtClean="0"/>
              <a:t>lý</a:t>
            </a:r>
            <a:r>
              <a:rPr lang="en-US" sz="2300" dirty="0" smtClean="0"/>
              <a:t> </a:t>
            </a:r>
            <a:r>
              <a:rPr lang="en-US" sz="2300" dirty="0" err="1" smtClean="0"/>
              <a:t>của</a:t>
            </a:r>
            <a:r>
              <a:rPr lang="en-US" sz="2300" dirty="0" smtClean="0"/>
              <a:t> CRM. </a:t>
            </a:r>
          </a:p>
          <a:p>
            <a:pPr marL="342900" indent="-342900">
              <a:buAutoNum type="arabicPeriod"/>
            </a:pPr>
            <a:endParaRPr lang="en-US" sz="23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271554" y="757647"/>
            <a:ext cx="7589520" cy="5111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6" y="901336"/>
            <a:ext cx="7485017" cy="4572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42709" y="5869094"/>
            <a:ext cx="6008914" cy="531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Hình</a:t>
            </a:r>
            <a:r>
              <a:rPr lang="en-US" sz="2200" b="1" dirty="0" smtClean="0"/>
              <a:t> 9: </a:t>
            </a:r>
            <a:r>
              <a:rPr lang="en-US" sz="2200" b="1" dirty="0" err="1" smtClean="0"/>
              <a:t>Mô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hình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hệ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thống</a:t>
            </a:r>
            <a:r>
              <a:rPr lang="en-US" sz="2200" b="1" dirty="0" smtClean="0"/>
              <a:t> Ecommerce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615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62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(1)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quyền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94227"/>
            <a:ext cx="10058400" cy="51460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500" b="1" dirty="0" smtClean="0"/>
              <a:t>   </a:t>
            </a:r>
            <a:r>
              <a:rPr lang="en-US" sz="2500" b="1" dirty="0" err="1" smtClean="0"/>
              <a:t>Hình</a:t>
            </a:r>
            <a:r>
              <a:rPr lang="en-US" sz="2500" b="1" dirty="0" smtClean="0"/>
              <a:t> 10: </a:t>
            </a:r>
            <a:r>
              <a:rPr lang="en-US" sz="2500" b="1" dirty="0" err="1" smtClean="0"/>
              <a:t>Thông</a:t>
            </a:r>
            <a:r>
              <a:rPr lang="en-US" sz="2500" b="1" dirty="0" smtClean="0"/>
              <a:t> tin </a:t>
            </a:r>
            <a:r>
              <a:rPr lang="en-US" sz="2500" b="1" dirty="0" err="1" smtClean="0"/>
              <a:t>tài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khoản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phân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quyền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thành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viên</a:t>
            </a:r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94227"/>
            <a:ext cx="10058400" cy="44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625"/>
          </a:xfrm>
        </p:spPr>
        <p:txBody>
          <a:bodyPr/>
          <a:lstStyle/>
          <a:p>
            <a:pPr algn="ctr"/>
            <a:r>
              <a:rPr lang="en-US" b="1" dirty="0" smtClean="0"/>
              <a:t>(2)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thị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mặt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94227"/>
            <a:ext cx="10058400" cy="51460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500" b="1" dirty="0" smtClean="0"/>
              <a:t>   </a:t>
            </a:r>
            <a:r>
              <a:rPr lang="en-US" sz="2500" b="1" dirty="0" err="1" smtClean="0"/>
              <a:t>Hình</a:t>
            </a:r>
            <a:r>
              <a:rPr lang="en-US" sz="2500" b="1" dirty="0" smtClean="0"/>
              <a:t> 11: </a:t>
            </a:r>
            <a:r>
              <a:rPr lang="en-US" sz="2500" b="1" dirty="0" err="1" smtClean="0"/>
              <a:t>Hiện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thị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thông</a:t>
            </a:r>
            <a:r>
              <a:rPr lang="en-US" sz="2500" b="1" dirty="0" smtClean="0"/>
              <a:t> tin </a:t>
            </a:r>
            <a:r>
              <a:rPr lang="en-US" sz="2500" b="1" dirty="0" err="1" smtClean="0"/>
              <a:t>các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mặt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hàng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94227"/>
            <a:ext cx="10058400" cy="44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670" y="261258"/>
            <a:ext cx="10088884" cy="95358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171"/>
            <a:ext cx="10569786" cy="43431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domain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domain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CRM,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CRM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commerce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0671" y="1780351"/>
            <a:ext cx="435429" cy="435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0671" y="4237623"/>
            <a:ext cx="435429" cy="435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0671" y="3608168"/>
            <a:ext cx="435429" cy="435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0671" y="2978713"/>
            <a:ext cx="435429" cy="435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0671" y="2367436"/>
            <a:ext cx="435429" cy="435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0671" y="4921882"/>
            <a:ext cx="435429" cy="435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625"/>
          </a:xfrm>
        </p:spPr>
        <p:txBody>
          <a:bodyPr/>
          <a:lstStyle/>
          <a:p>
            <a:pPr algn="ctr"/>
            <a:r>
              <a:rPr lang="en-US" b="1" dirty="0" smtClean="0"/>
              <a:t>(3)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trực</a:t>
            </a:r>
            <a:r>
              <a:rPr lang="en-US" b="1" dirty="0" smtClean="0"/>
              <a:t> </a:t>
            </a:r>
            <a:r>
              <a:rPr lang="en-US" b="1" dirty="0" err="1" smtClean="0"/>
              <a:t>tuyến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94227"/>
            <a:ext cx="10058400" cy="51460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500" b="1" dirty="0" smtClean="0"/>
              <a:t>   </a:t>
            </a:r>
            <a:r>
              <a:rPr lang="en-US" sz="2500" b="1" dirty="0" err="1" smtClean="0"/>
              <a:t>Hình</a:t>
            </a:r>
            <a:r>
              <a:rPr lang="en-US" sz="2500" b="1" dirty="0" smtClean="0"/>
              <a:t> 12: </a:t>
            </a:r>
            <a:r>
              <a:rPr lang="en-US" sz="2500" b="1" dirty="0" err="1" smtClean="0"/>
              <a:t>Hệ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thống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thanh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toán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trực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tuyến</a:t>
            </a:r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" y="1294227"/>
            <a:ext cx="10646229" cy="4492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33" y="1294226"/>
            <a:ext cx="10646229" cy="12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1975"/>
          </a:xfrm>
        </p:spPr>
        <p:txBody>
          <a:bodyPr/>
          <a:lstStyle/>
          <a:p>
            <a:pPr algn="ctr"/>
            <a:r>
              <a:rPr lang="en-US" b="1" dirty="0" smtClean="0"/>
              <a:t>(4)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nhật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hàng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94227"/>
            <a:ext cx="10058400" cy="51460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500" b="1" dirty="0" smtClean="0"/>
              <a:t>   </a:t>
            </a:r>
            <a:r>
              <a:rPr lang="en-US" sz="2500" b="1" dirty="0" err="1" smtClean="0"/>
              <a:t>Hình</a:t>
            </a:r>
            <a:r>
              <a:rPr lang="en-US" sz="2500" b="1" dirty="0" smtClean="0"/>
              <a:t> 13: </a:t>
            </a:r>
            <a:r>
              <a:rPr lang="en-US" sz="2500" b="1" dirty="0" err="1" smtClean="0"/>
              <a:t>Cập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nhật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thông</a:t>
            </a:r>
            <a:r>
              <a:rPr lang="en-US" sz="2500" b="1" dirty="0" smtClean="0"/>
              <a:t> tin </a:t>
            </a:r>
            <a:r>
              <a:rPr lang="en-US" sz="2500" b="1" dirty="0" err="1" smtClean="0"/>
              <a:t>hàng</a:t>
            </a:r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1294228"/>
            <a:ext cx="10659292" cy="44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40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(5) Cho </a:t>
            </a:r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áp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khuyến</a:t>
            </a:r>
            <a:r>
              <a:rPr lang="en-US" b="1" dirty="0" smtClean="0"/>
              <a:t> </a:t>
            </a:r>
            <a:r>
              <a:rPr lang="en-US" b="1" dirty="0" err="1" smtClean="0"/>
              <a:t>mãi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94227"/>
            <a:ext cx="10058400" cy="51460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500" b="1" dirty="0" smtClean="0"/>
              <a:t>   </a:t>
            </a:r>
            <a:r>
              <a:rPr lang="en-US" sz="2500" b="1" dirty="0" err="1" smtClean="0"/>
              <a:t>Hình</a:t>
            </a:r>
            <a:r>
              <a:rPr lang="en-US" sz="2500" b="1" dirty="0" smtClean="0"/>
              <a:t> 14: </a:t>
            </a:r>
            <a:r>
              <a:rPr lang="en-US" sz="2500" b="1" dirty="0" err="1" smtClean="0"/>
              <a:t>Áp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dụng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chương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trình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khuyến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mãi</a:t>
            </a:r>
            <a:endParaRPr lang="en-US" sz="2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5" y="1040673"/>
            <a:ext cx="10829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9666"/>
            <a:ext cx="10058400" cy="87544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(6)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CRM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94227"/>
            <a:ext cx="10058400" cy="51588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500" b="1" dirty="0" smtClean="0"/>
              <a:t>   </a:t>
            </a:r>
            <a:r>
              <a:rPr lang="en-US" sz="2500" b="1" dirty="0" err="1" smtClean="0"/>
              <a:t>Hình</a:t>
            </a:r>
            <a:r>
              <a:rPr lang="en-US" sz="2500" b="1" dirty="0" smtClean="0"/>
              <a:t> 15: </a:t>
            </a:r>
            <a:r>
              <a:rPr lang="en-US" sz="2500" b="1" dirty="0" err="1" smtClean="0"/>
              <a:t>Xác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thực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hệ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thống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tích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hợp</a:t>
            </a:r>
            <a:r>
              <a:rPr lang="en-US" sz="2500" b="1" dirty="0" smtClean="0"/>
              <a:t> CRM</a:t>
            </a:r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1162050"/>
            <a:ext cx="10724606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62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(6)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CRM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94227"/>
            <a:ext cx="10058400" cy="51588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500" b="1" dirty="0" smtClean="0"/>
              <a:t>   </a:t>
            </a:r>
            <a:r>
              <a:rPr lang="en-US" sz="2500" b="1" dirty="0" err="1" smtClean="0"/>
              <a:t>Hình</a:t>
            </a:r>
            <a:r>
              <a:rPr lang="en-US" sz="2500" b="1" dirty="0" smtClean="0"/>
              <a:t> 16</a:t>
            </a:r>
            <a:r>
              <a:rPr lang="en-US" sz="2500" b="1" dirty="0"/>
              <a:t>: </a:t>
            </a:r>
            <a:r>
              <a:rPr lang="en-US" sz="2500" b="1" dirty="0" err="1"/>
              <a:t>Xác</a:t>
            </a:r>
            <a:r>
              <a:rPr lang="en-US" sz="2500" b="1" dirty="0"/>
              <a:t> </a:t>
            </a:r>
            <a:r>
              <a:rPr lang="en-US" sz="2500" b="1" dirty="0" err="1" smtClean="0"/>
              <a:t>thực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kết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quả</a:t>
            </a:r>
            <a:r>
              <a:rPr lang="en-US" sz="2500" b="1" dirty="0" smtClean="0"/>
              <a:t> </a:t>
            </a:r>
            <a:r>
              <a:rPr lang="en-US" sz="2500" b="1" dirty="0" err="1"/>
              <a:t>hệ</a:t>
            </a:r>
            <a:r>
              <a:rPr lang="en-US" sz="2500" b="1" dirty="0"/>
              <a:t> </a:t>
            </a:r>
            <a:r>
              <a:rPr lang="en-US" sz="2500" b="1" dirty="0" err="1"/>
              <a:t>thống</a:t>
            </a:r>
            <a:r>
              <a:rPr lang="en-US" sz="2500" b="1" dirty="0"/>
              <a:t> </a:t>
            </a:r>
            <a:r>
              <a:rPr lang="en-US" sz="2500" b="1" dirty="0" err="1"/>
              <a:t>tích</a:t>
            </a:r>
            <a:r>
              <a:rPr lang="en-US" sz="2500" b="1" dirty="0"/>
              <a:t> </a:t>
            </a:r>
            <a:r>
              <a:rPr lang="en-US" sz="2500" b="1" dirty="0" err="1" smtClean="0"/>
              <a:t>hợp</a:t>
            </a:r>
            <a:r>
              <a:rPr lang="en-US" sz="2500" b="1" dirty="0" smtClean="0"/>
              <a:t> </a:t>
            </a:r>
            <a:r>
              <a:rPr lang="en-US" sz="2500" b="1" dirty="0"/>
              <a:t>CRM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" y="1449977"/>
            <a:ext cx="10672355" cy="4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905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8</a:t>
            </a:r>
            <a:r>
              <a:rPr lang="en-US" b="1" dirty="0" smtClean="0"/>
              <a:t>.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97" y="1384663"/>
            <a:ext cx="10593977" cy="4937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 </a:t>
            </a:r>
            <a:r>
              <a:rPr lang="en-US" sz="2800" dirty="0" err="1" smtClean="0">
                <a:sym typeface="Wingdings" panose="05000000000000000000" pitchFamily="2" charset="2"/>
              </a:rPr>
              <a:t>Hệ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thống</a:t>
            </a:r>
            <a:r>
              <a:rPr lang="en-US" sz="2800" dirty="0" smtClean="0">
                <a:sym typeface="Wingdings" panose="05000000000000000000" pitchFamily="2" charset="2"/>
              </a:rPr>
              <a:t> CRM </a:t>
            </a:r>
            <a:r>
              <a:rPr lang="en-US" sz="2800" dirty="0" err="1" smtClean="0">
                <a:sym typeface="Wingdings" panose="05000000000000000000" pitchFamily="2" charset="2"/>
              </a:rPr>
              <a:t>thực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sự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một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hệ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thống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quản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trị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chăm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sóc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khách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hàng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giúp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phục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vụ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đắc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lực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cho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sự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phát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triển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doanh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nghiêp</a:t>
            </a:r>
            <a:r>
              <a:rPr lang="en-US" sz="2800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 </a:t>
            </a:r>
            <a:r>
              <a:rPr lang="en-US" sz="2800" dirty="0" err="1" smtClean="0">
                <a:sym typeface="Wingdings" panose="05000000000000000000" pitchFamily="2" charset="2"/>
              </a:rPr>
              <a:t>Tích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hợp</a:t>
            </a:r>
            <a:r>
              <a:rPr lang="en-US" sz="2800" dirty="0" smtClean="0">
                <a:sym typeface="Wingdings" panose="05000000000000000000" pitchFamily="2" charset="2"/>
              </a:rPr>
              <a:t> website CRM </a:t>
            </a:r>
            <a:r>
              <a:rPr lang="en-US" sz="2800" dirty="0" err="1" smtClean="0">
                <a:sym typeface="Wingdings" panose="05000000000000000000" pitchFamily="2" charset="2"/>
              </a:rPr>
              <a:t>với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hệ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thống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zoho</a:t>
            </a:r>
            <a:r>
              <a:rPr lang="en-US" sz="2800" dirty="0" smtClean="0">
                <a:sym typeface="Wingdings" panose="05000000000000000000" pitchFamily="2" charset="2"/>
              </a:rPr>
              <a:t> CRM </a:t>
            </a:r>
            <a:r>
              <a:rPr lang="en-US" sz="2800" dirty="0" err="1" smtClean="0"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phương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pháp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quản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lý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thông</a:t>
            </a:r>
            <a:r>
              <a:rPr lang="en-US" sz="2800" dirty="0" smtClean="0">
                <a:sym typeface="Wingdings" panose="05000000000000000000" pitchFamily="2" charset="2"/>
              </a:rPr>
              <a:t> tin </a:t>
            </a:r>
            <a:r>
              <a:rPr lang="en-US" sz="2800" dirty="0" err="1" smtClean="0">
                <a:sym typeface="Wingdings" panose="05000000000000000000" pitchFamily="2" charset="2"/>
              </a:rPr>
              <a:t>khách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hàng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rất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hiệu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quả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 </a:t>
            </a:r>
            <a:r>
              <a:rPr lang="en-US" sz="2800" dirty="0" err="1" smtClean="0">
                <a:sym typeface="Wingdings" panose="05000000000000000000" pitchFamily="2" charset="2"/>
              </a:rPr>
              <a:t>Nhóm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đã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làm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được</a:t>
            </a:r>
            <a:r>
              <a:rPr lang="en-US" sz="2800" dirty="0" smtClean="0">
                <a:sym typeface="Wingdings" panose="05000000000000000000" pitchFamily="2" charset="2"/>
              </a:rPr>
              <a:t>: </a:t>
            </a:r>
            <a:r>
              <a:rPr lang="en-US" sz="2800" dirty="0" err="1" smtClean="0">
                <a:sym typeface="Wingdings" panose="05000000000000000000" pitchFamily="2" charset="2"/>
              </a:rPr>
              <a:t>Xây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dựng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thành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công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hệ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thống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quản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trị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CRM. </a:t>
            </a:r>
            <a:r>
              <a:rPr lang="en-US" sz="2800" dirty="0" err="1" smtClean="0">
                <a:sym typeface="Wingdings" panose="05000000000000000000" pitchFamily="2" charset="2"/>
              </a:rPr>
              <a:t>Xây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dựng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vận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hành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hệ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thống</a:t>
            </a:r>
            <a:r>
              <a:rPr lang="en-US" sz="2800" dirty="0" smtClean="0">
                <a:sym typeface="Wingdings" panose="05000000000000000000" pitchFamily="2" charset="2"/>
              </a:rPr>
              <a:t> website </a:t>
            </a:r>
            <a:r>
              <a:rPr lang="en-US" sz="2800" dirty="0" smtClean="0">
                <a:sym typeface="Wingdings" panose="05000000000000000000" pitchFamily="2" charset="2"/>
              </a:rPr>
              <a:t>Ecommerce, </a:t>
            </a:r>
            <a:r>
              <a:rPr lang="en-US" sz="2800" dirty="0" err="1" smtClean="0">
                <a:sym typeface="Wingdings" panose="05000000000000000000" pitchFamily="2" charset="2"/>
              </a:rPr>
              <a:t>hỗ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trợ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thanh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toán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bán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sản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phẩm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trực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tuyến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đã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tích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hợp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thành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công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hệ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thống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zoho</a:t>
            </a:r>
            <a:r>
              <a:rPr lang="en-US" sz="2800" dirty="0" smtClean="0">
                <a:sym typeface="Wingdings" panose="05000000000000000000" pitchFamily="2" charset="2"/>
              </a:rPr>
              <a:t> CRM. 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 </a:t>
            </a:r>
            <a:r>
              <a:rPr lang="en-US" sz="2800" dirty="0" err="1" smtClean="0">
                <a:sym typeface="Wingdings" panose="05000000000000000000" pitchFamily="2" charset="2"/>
              </a:rPr>
              <a:t>Hướng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phát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triển</a:t>
            </a:r>
            <a:r>
              <a:rPr lang="en-US" sz="2800" dirty="0" smtClean="0">
                <a:sym typeface="Wingdings" panose="05000000000000000000" pitchFamily="2" charset="2"/>
              </a:rPr>
              <a:t>:  </a:t>
            </a:r>
            <a:r>
              <a:rPr lang="en-US" sz="2800" dirty="0" err="1" smtClean="0">
                <a:sym typeface="Wingdings" panose="05000000000000000000" pitchFamily="2" charset="2"/>
              </a:rPr>
              <a:t>Tiếp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tục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phát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triển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website </a:t>
            </a:r>
            <a:r>
              <a:rPr lang="en-US" sz="2800" dirty="0" err="1" smtClean="0">
                <a:sym typeface="Wingdings" panose="05000000000000000000" pitchFamily="2" charset="2"/>
              </a:rPr>
              <a:t>đẹp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hơn</a:t>
            </a:r>
            <a:r>
              <a:rPr lang="en-US" sz="2800" dirty="0" smtClean="0">
                <a:sym typeface="Wingdings" panose="05000000000000000000" pitchFamily="2" charset="2"/>
              </a:rPr>
              <a:t>. </a:t>
            </a:r>
            <a:r>
              <a:rPr lang="en-US" sz="2800" dirty="0" err="1" smtClean="0">
                <a:sym typeface="Wingdings" panose="05000000000000000000" pitchFamily="2" charset="2"/>
              </a:rPr>
              <a:t>Đưa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hệ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thống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Ecommerce </a:t>
            </a:r>
            <a:r>
              <a:rPr lang="en-US" sz="2800" dirty="0" err="1" smtClean="0">
                <a:sym typeface="Wingdings" panose="05000000000000000000" pitchFamily="2" charset="2"/>
              </a:rPr>
              <a:t>vào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vận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hành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thực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tế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với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đầu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tư</a:t>
            </a:r>
            <a:r>
              <a:rPr lang="en-US" sz="2800" dirty="0" smtClean="0">
                <a:sym typeface="Wingdings" panose="05000000000000000000" pitchFamily="2" charset="2"/>
              </a:rPr>
              <a:t> hosting </a:t>
            </a:r>
            <a:r>
              <a:rPr lang="en-US" sz="2800" dirty="0" err="1" smtClean="0">
                <a:sym typeface="Wingdings" panose="05000000000000000000" pitchFamily="2" charset="2"/>
              </a:rPr>
              <a:t>hiện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đại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hơn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kinh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doanh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sản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phẩm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theo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mục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đích</a:t>
            </a:r>
            <a:r>
              <a:rPr lang="en-US" sz="2800" dirty="0" smtClean="0">
                <a:sym typeface="Wingdings" panose="05000000000000000000" pitchFamily="2" charset="2"/>
              </a:rPr>
              <a:t>. </a:t>
            </a:r>
            <a:r>
              <a:rPr lang="en-US" sz="2800" dirty="0" err="1" smtClean="0">
                <a:sym typeface="Wingdings" panose="05000000000000000000" pitchFamily="2" charset="2"/>
              </a:rPr>
              <a:t>Thực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nghiệm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hệ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thống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trên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bộ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dữ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liệu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sản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phẩm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lớn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khách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hàng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lớn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2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7554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 descr="MY PATCH: 08/01/2010 - 09/01/20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6605"/>
            <a:ext cx="10058400" cy="6088070"/>
          </a:xfrm>
        </p:spPr>
      </p:pic>
    </p:spTree>
    <p:extLst>
      <p:ext uri="{BB962C8B-B14F-4D97-AF65-F5344CB8AC3E}">
        <p14:creationId xmlns:p14="http://schemas.microsoft.com/office/powerpoint/2010/main" val="2043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0424160" cy="745363"/>
          </a:xfrm>
        </p:spPr>
        <p:txBody>
          <a:bodyPr/>
          <a:lstStyle/>
          <a:p>
            <a:r>
              <a:rPr lang="en-US" b="1" dirty="0"/>
              <a:t>PHÂN CÔNG </a:t>
            </a:r>
            <a:r>
              <a:rPr lang="en-US" b="1" dirty="0" err="1"/>
              <a:t>CÔNG</a:t>
            </a:r>
            <a:r>
              <a:rPr lang="en-US" b="1" dirty="0"/>
              <a:t> VIỆC CÁC THÀNH VIÊN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06302"/>
              </p:ext>
            </p:extLst>
          </p:nvPr>
        </p:nvGraphicFramePr>
        <p:xfrm>
          <a:off x="731520" y="680829"/>
          <a:ext cx="10672354" cy="566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149">
                  <a:extLst>
                    <a:ext uri="{9D8B030D-6E8A-4147-A177-3AD203B41FA5}">
                      <a16:colId xmlns:a16="http://schemas.microsoft.com/office/drawing/2014/main" val="2448783982"/>
                    </a:ext>
                  </a:extLst>
                </a:gridCol>
                <a:gridCol w="7524205">
                  <a:extLst>
                    <a:ext uri="{9D8B030D-6E8A-4147-A177-3AD203B41FA5}">
                      <a16:colId xmlns:a16="http://schemas.microsoft.com/office/drawing/2014/main" val="1359601016"/>
                    </a:ext>
                  </a:extLst>
                </a:gridCol>
              </a:tblGrid>
              <a:tr h="6883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việc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36509"/>
                  </a:ext>
                </a:extLst>
              </a:tr>
              <a:tr h="15352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domain,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nối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webhost, active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Cloudflare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gửi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mail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website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quyền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CRM.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sz="1800" dirty="0" smtClean="0">
                          <a:latin typeface="+mn-lt"/>
                          <a:cs typeface="Arial" panose="020B0604020202020204" pitchFamily="34" charset="0"/>
                        </a:rPr>
                        <a:t>Quản trị các đơn hàng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vi-VN" sz="1800" dirty="0" smtClean="0">
                          <a:latin typeface="+mn-lt"/>
                          <a:cs typeface="Arial" panose="020B0604020202020204" pitchFamily="34" charset="0"/>
                        </a:rPr>
                        <a:t>cơ hội kinh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doanh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website.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mặt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CRM</a:t>
                      </a:r>
                      <a:r>
                        <a:rPr lang="en-US" sz="1800" dirty="0" smtClean="0">
                          <a:latin typeface="+mn-lt"/>
                          <a:cs typeface="+mn-cs"/>
                        </a:rPr>
                        <a:t>.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6793"/>
                  </a:ext>
                </a:extLst>
              </a:tr>
              <a:tr h="13006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Minh </a:t>
                      </a:r>
                      <a:r>
                        <a:rPr lang="en-US" baseline="0" dirty="0" err="1" smtClean="0"/>
                        <a:t>Hải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doanh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cập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nhật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mặt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chương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khuyến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mãi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website.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49597"/>
                  </a:ext>
                </a:extLst>
              </a:tr>
              <a:tr h="19360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chia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Trello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àm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slide.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chiến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chiến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woocommerce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plugin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website.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7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8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007"/>
            <a:ext cx="10504472" cy="796834"/>
          </a:xfrm>
        </p:spPr>
        <p:txBody>
          <a:bodyPr/>
          <a:lstStyle/>
          <a:p>
            <a:pPr algn="ctr"/>
            <a:r>
              <a:rPr lang="en-US" b="1" dirty="0" smtClean="0"/>
              <a:t>1. </a:t>
            </a:r>
            <a:r>
              <a:rPr lang="en-US" b="1" dirty="0" err="1" smtClean="0"/>
              <a:t>Lý</a:t>
            </a:r>
            <a:r>
              <a:rPr lang="en-US" b="1" dirty="0" smtClean="0"/>
              <a:t> do </a:t>
            </a: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0343"/>
            <a:ext cx="10504472" cy="5251268"/>
          </a:xfrm>
        </p:spPr>
        <p:txBody>
          <a:bodyPr>
            <a:noAutofit/>
          </a:bodyPr>
          <a:lstStyle/>
          <a:p>
            <a:r>
              <a:rPr lang="en-US" sz="2300" dirty="0" smtClean="0">
                <a:sym typeface="Wingdings" panose="05000000000000000000" pitchFamily="2" charset="2"/>
              </a:rPr>
              <a:t> </a:t>
            </a:r>
            <a:r>
              <a:rPr lang="en-US" sz="2300" dirty="0" err="1" smtClean="0">
                <a:sym typeface="Wingdings" panose="05000000000000000000" pitchFamily="2" charset="2"/>
              </a:rPr>
              <a:t>Hệ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thống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thông</a:t>
            </a:r>
            <a:r>
              <a:rPr lang="en-US" sz="2300" dirty="0" smtClean="0">
                <a:sym typeface="Wingdings" panose="05000000000000000000" pitchFamily="2" charset="2"/>
              </a:rPr>
              <a:t> tin </a:t>
            </a:r>
            <a:r>
              <a:rPr lang="en-US" sz="2300" dirty="0" err="1" smtClean="0">
                <a:sym typeface="Wingdings" panose="05000000000000000000" pitchFamily="2" charset="2"/>
              </a:rPr>
              <a:t>trong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doanh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nghiệp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có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vai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trò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hết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sức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quan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trọng</a:t>
            </a:r>
            <a:r>
              <a:rPr lang="en-US" sz="2300" dirty="0" smtClean="0">
                <a:sym typeface="Wingdings" panose="05000000000000000000" pitchFamily="2" charset="2"/>
              </a:rPr>
              <a:t>, </a:t>
            </a:r>
            <a:r>
              <a:rPr lang="en-US" sz="2300" dirty="0" err="1" smtClean="0">
                <a:sym typeface="Wingdings" panose="05000000000000000000" pitchFamily="2" charset="2"/>
              </a:rPr>
              <a:t>làm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vật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trung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gian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giữa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doanh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nghiệp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với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môi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trường</a:t>
            </a:r>
            <a:r>
              <a:rPr lang="en-US" sz="2300" dirty="0" smtClean="0">
                <a:sym typeface="Wingdings" panose="05000000000000000000" pitchFamily="2" charset="2"/>
              </a:rPr>
              <a:t>, </a:t>
            </a:r>
            <a:r>
              <a:rPr lang="en-US" sz="2300" dirty="0" err="1" smtClean="0">
                <a:sym typeface="Wingdings" panose="05000000000000000000" pitchFamily="2" charset="2"/>
              </a:rPr>
              <a:t>xã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hội</a:t>
            </a:r>
            <a:r>
              <a:rPr lang="en-US" sz="23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sz="2300" dirty="0" smtClean="0">
                <a:sym typeface="Wingdings" panose="05000000000000000000" pitchFamily="2" charset="2"/>
              </a:rPr>
              <a:t> </a:t>
            </a:r>
            <a:r>
              <a:rPr lang="en-US" sz="2300" dirty="0" err="1" smtClean="0">
                <a:sym typeface="Wingdings" panose="05000000000000000000" pitchFamily="2" charset="2"/>
              </a:rPr>
              <a:t>Đòi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hỏi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cần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có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một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hệ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thống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giúp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quản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trị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thông</a:t>
            </a:r>
            <a:r>
              <a:rPr lang="en-US" sz="2300" dirty="0" smtClean="0">
                <a:sym typeface="Wingdings" panose="05000000000000000000" pitchFamily="2" charset="2"/>
              </a:rPr>
              <a:t> tin </a:t>
            </a:r>
            <a:r>
              <a:rPr lang="en-US" sz="2300" dirty="0" err="1" smtClean="0">
                <a:sym typeface="Wingdings" panose="05000000000000000000" pitchFamily="2" charset="2"/>
              </a:rPr>
              <a:t>doanh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nghiệp</a:t>
            </a:r>
            <a:r>
              <a:rPr lang="en-US" sz="2300" dirty="0" smtClean="0">
                <a:sym typeface="Wingdings" panose="05000000000000000000" pitchFamily="2" charset="2"/>
              </a:rPr>
              <a:t> - </a:t>
            </a:r>
            <a:r>
              <a:rPr lang="en-US" sz="2300" dirty="0" err="1" smtClean="0">
                <a:sym typeface="Wingdings" panose="05000000000000000000" pitchFamily="2" charset="2"/>
              </a:rPr>
              <a:t>tất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cả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các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nhân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viên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đều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sẵn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sàng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truy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cập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để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hỗ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trợ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thực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hiện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công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việc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tối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đa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khi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cần</a:t>
            </a:r>
            <a:r>
              <a:rPr lang="en-US" sz="2300" dirty="0" smtClean="0">
                <a:sym typeface="Wingdings" panose="05000000000000000000" pitchFamily="2" charset="2"/>
              </a:rPr>
              <a:t>.</a:t>
            </a:r>
            <a:endParaRPr lang="en-US" sz="2300" dirty="0">
              <a:sym typeface="Wingdings" panose="05000000000000000000" pitchFamily="2" charset="2"/>
            </a:endParaRPr>
          </a:p>
          <a:p>
            <a:r>
              <a:rPr lang="en-US" sz="2300" dirty="0" smtClean="0">
                <a:sym typeface="Wingdings" panose="05000000000000000000" pitchFamily="2" charset="2"/>
              </a:rPr>
              <a:t> </a:t>
            </a:r>
            <a:r>
              <a:rPr lang="en-US" sz="2300" dirty="0" err="1" smtClean="0">
                <a:sym typeface="Wingdings" panose="05000000000000000000" pitchFamily="2" charset="2"/>
              </a:rPr>
              <a:t>Khách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hàng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là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nhân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tố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quan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trọng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đem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lại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ngân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quỹ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duy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trì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sự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phát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triển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công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smtClean="0">
                <a:sym typeface="Wingdings" panose="05000000000000000000" pitchFamily="2" charset="2"/>
              </a:rPr>
              <a:t>ty.</a:t>
            </a:r>
          </a:p>
          <a:p>
            <a:r>
              <a:rPr lang="en-US" sz="2300" dirty="0" smtClean="0">
                <a:sym typeface="Wingdings" panose="05000000000000000000" pitchFamily="2" charset="2"/>
              </a:rPr>
              <a:t> CRM </a:t>
            </a:r>
            <a:r>
              <a:rPr lang="en-US" sz="2300" dirty="0" err="1" smtClean="0">
                <a:sym typeface="Wingdings" panose="05000000000000000000" pitchFamily="2" charset="2"/>
              </a:rPr>
              <a:t>là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một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hệ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thống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giúp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quản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trị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khách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hàng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vô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cùng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hiệu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quả</a:t>
            </a:r>
            <a:r>
              <a:rPr lang="en-US" sz="2300" dirty="0" smtClean="0">
                <a:sym typeface="Wingdings" panose="05000000000000000000" pitchFamily="2" charset="2"/>
              </a:rPr>
              <a:t>.</a:t>
            </a:r>
            <a:endParaRPr lang="en-US" sz="2300" dirty="0">
              <a:sym typeface="Wingdings" panose="05000000000000000000" pitchFamily="2" charset="2"/>
            </a:endParaRPr>
          </a:p>
          <a:p>
            <a:r>
              <a:rPr lang="en-US" sz="2300" dirty="0" smtClean="0">
                <a:sym typeface="Wingdings" panose="05000000000000000000" pitchFamily="2" charset="2"/>
              </a:rPr>
              <a:t> </a:t>
            </a:r>
            <a:r>
              <a:rPr lang="en-US" sz="2300" dirty="0" err="1" smtClean="0">
                <a:sym typeface="Wingdings" panose="05000000000000000000" pitchFamily="2" charset="2"/>
              </a:rPr>
              <a:t>Với</a:t>
            </a:r>
            <a:r>
              <a:rPr lang="en-US" sz="2300" dirty="0" smtClean="0">
                <a:sym typeface="Wingdings" panose="05000000000000000000" pitchFamily="2" charset="2"/>
              </a:rPr>
              <a:t> CRM </a:t>
            </a:r>
            <a:r>
              <a:rPr lang="en-US" sz="2300" dirty="0" err="1" smtClean="0">
                <a:sym typeface="Wingdings" panose="05000000000000000000" pitchFamily="2" charset="2"/>
              </a:rPr>
              <a:t>sẽ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giúp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d</a:t>
            </a:r>
            <a:r>
              <a:rPr lang="en-US" sz="2300" dirty="0" err="1" smtClean="0">
                <a:sym typeface="Wingdings" panose="05000000000000000000" pitchFamily="2" charset="2"/>
              </a:rPr>
              <a:t>oanh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nghiệp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sử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dụng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công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nghệ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và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nhân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lực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nhằm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nắm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bắt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hành</a:t>
            </a:r>
            <a:r>
              <a:rPr lang="en-US" sz="2300" dirty="0" smtClean="0">
                <a:sym typeface="Wingdings" panose="05000000000000000000" pitchFamily="2" charset="2"/>
              </a:rPr>
              <a:t> vi </a:t>
            </a:r>
            <a:r>
              <a:rPr lang="en-US" sz="2300" dirty="0" err="1" smtClean="0">
                <a:sym typeface="Wingdings" panose="05000000000000000000" pitchFamily="2" charset="2"/>
              </a:rPr>
              <a:t>và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giá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trị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của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khách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hàng</a:t>
            </a:r>
            <a:r>
              <a:rPr lang="en-US" sz="2300" dirty="0" smtClean="0">
                <a:sym typeface="Wingdings" panose="05000000000000000000" pitchFamily="2" charset="2"/>
              </a:rPr>
              <a:t>. </a:t>
            </a:r>
            <a:endParaRPr lang="en-US" sz="2300" dirty="0">
              <a:sym typeface="Wingdings" panose="05000000000000000000" pitchFamily="2" charset="2"/>
            </a:endParaRPr>
          </a:p>
          <a:p>
            <a:r>
              <a:rPr lang="en-US" sz="2300" dirty="0" smtClean="0">
                <a:sym typeface="Wingdings" panose="05000000000000000000" pitchFamily="2" charset="2"/>
              </a:rPr>
              <a:t> </a:t>
            </a:r>
            <a:r>
              <a:rPr lang="en-US" sz="2300" dirty="0" err="1" smtClean="0">
                <a:sym typeface="Wingdings" panose="05000000000000000000" pitchFamily="2" charset="2"/>
              </a:rPr>
              <a:t>Ngày</a:t>
            </a:r>
            <a:r>
              <a:rPr lang="en-US" sz="2300" dirty="0" smtClean="0">
                <a:sym typeface="Wingdings" panose="05000000000000000000" pitchFamily="2" charset="2"/>
              </a:rPr>
              <a:t> nay, </a:t>
            </a:r>
            <a:r>
              <a:rPr lang="en-US" sz="2300" dirty="0" err="1" smtClean="0">
                <a:sym typeface="Wingdings" panose="05000000000000000000" pitchFamily="2" charset="2"/>
              </a:rPr>
              <a:t>hệ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thống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bán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hàng</a:t>
            </a:r>
            <a:r>
              <a:rPr lang="en-US" sz="2300" dirty="0" smtClean="0">
                <a:sym typeface="Wingdings" panose="05000000000000000000" pitchFamily="2" charset="2"/>
              </a:rPr>
              <a:t> online </a:t>
            </a:r>
            <a:r>
              <a:rPr lang="en-US" sz="2300" dirty="0" err="1" smtClean="0">
                <a:sym typeface="Wingdings" panose="05000000000000000000" pitchFamily="2" charset="2"/>
              </a:rPr>
              <a:t>đang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bùng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nổ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và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rất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được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ưa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chuộng</a:t>
            </a:r>
            <a:r>
              <a:rPr lang="en-US" sz="2300" dirty="0" smtClean="0">
                <a:sym typeface="Wingdings" panose="05000000000000000000" pitchFamily="2" charset="2"/>
              </a:rPr>
              <a:t>. </a:t>
            </a:r>
            <a:r>
              <a:rPr lang="en-US" sz="2300" dirty="0" err="1" smtClean="0">
                <a:sym typeface="Wingdings" panose="05000000000000000000" pitchFamily="2" charset="2"/>
              </a:rPr>
              <a:t>Hệ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thống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smtClean="0">
                <a:sym typeface="Wingdings" panose="05000000000000000000" pitchFamily="2" charset="2"/>
              </a:rPr>
              <a:t>Ecommerce </a:t>
            </a:r>
            <a:r>
              <a:rPr lang="en-US" sz="2300" dirty="0" err="1" smtClean="0">
                <a:sym typeface="Wingdings" panose="05000000000000000000" pitchFamily="2" charset="2"/>
              </a:rPr>
              <a:t>giúp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đáp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ứng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được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danh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mục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sản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phẩm</a:t>
            </a:r>
            <a:r>
              <a:rPr lang="en-US" sz="2300" dirty="0" smtClean="0">
                <a:sym typeface="Wingdings" panose="05000000000000000000" pitchFamily="2" charset="2"/>
              </a:rPr>
              <a:t>, </a:t>
            </a:r>
            <a:r>
              <a:rPr lang="en-US" sz="2300" dirty="0" err="1" smtClean="0">
                <a:sym typeface="Wingdings" panose="05000000000000000000" pitchFamily="2" charset="2"/>
              </a:rPr>
              <a:t>các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đơn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hàng</a:t>
            </a:r>
            <a:r>
              <a:rPr lang="en-US" sz="2300" dirty="0" smtClean="0">
                <a:sym typeface="Wingdings" panose="05000000000000000000" pitchFamily="2" charset="2"/>
              </a:rPr>
              <a:t>, </a:t>
            </a:r>
            <a:r>
              <a:rPr lang="en-US" sz="2300" dirty="0" err="1" smtClean="0">
                <a:sym typeface="Wingdings" panose="05000000000000000000" pitchFamily="2" charset="2"/>
              </a:rPr>
              <a:t>chăm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sóc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khách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hàng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rất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nhanh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chóng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và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dễ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dàng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sử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dụng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cho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bất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kỳ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ai</a:t>
            </a:r>
            <a:r>
              <a:rPr lang="en-US" sz="23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sz="2300" dirty="0" smtClean="0">
                <a:sym typeface="Wingdings" panose="05000000000000000000" pitchFamily="2" charset="2"/>
              </a:rPr>
              <a:t> </a:t>
            </a:r>
            <a:r>
              <a:rPr lang="en-US" sz="2300" dirty="0" err="1" smtClean="0">
                <a:sym typeface="Wingdings" panose="05000000000000000000" pitchFamily="2" charset="2"/>
              </a:rPr>
              <a:t>Tích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hợp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hệ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thống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smtClean="0">
                <a:sym typeface="Wingdings" panose="05000000000000000000" pitchFamily="2" charset="2"/>
              </a:rPr>
              <a:t>Ecommerce </a:t>
            </a:r>
            <a:r>
              <a:rPr lang="en-US" sz="2300" dirty="0" err="1" smtClean="0">
                <a:sym typeface="Wingdings" panose="05000000000000000000" pitchFamily="2" charset="2"/>
              </a:rPr>
              <a:t>với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smtClean="0">
                <a:sym typeface="Wingdings" panose="05000000000000000000" pitchFamily="2" charset="2"/>
              </a:rPr>
              <a:t>CRM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là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một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phương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pháp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giúp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quản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lý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hệ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thống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kinh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doanh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cho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doanh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nghiệp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tốt</a:t>
            </a:r>
            <a:r>
              <a:rPr lang="en-US" sz="2300" dirty="0" smtClean="0">
                <a:sym typeface="Wingdings" panose="05000000000000000000" pitchFamily="2" charset="2"/>
              </a:rPr>
              <a:t> </a:t>
            </a:r>
            <a:r>
              <a:rPr lang="en-US" sz="2300" dirty="0" err="1" smtClean="0">
                <a:sym typeface="Wingdings" panose="05000000000000000000" pitchFamily="2" charset="2"/>
              </a:rPr>
              <a:t>hơn</a:t>
            </a:r>
            <a:r>
              <a:rPr lang="en-US" sz="2300" dirty="0" smtClean="0">
                <a:sym typeface="Wingdings" panose="05000000000000000000" pitchFamily="2" charset="2"/>
              </a:rPr>
              <a:t>.</a:t>
            </a:r>
            <a:endParaRPr lang="en-US" sz="23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300" dirty="0">
              <a:sym typeface="Wingdings" panose="05000000000000000000" pitchFamily="2" charset="2"/>
            </a:endParaRPr>
          </a:p>
          <a:p>
            <a:endParaRPr lang="en-US" sz="2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68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007"/>
            <a:ext cx="10504472" cy="6662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domain </a:t>
            </a:r>
            <a:r>
              <a:rPr lang="en-US" b="1" dirty="0" err="1" smtClean="0"/>
              <a:t>và</a:t>
            </a:r>
            <a:r>
              <a:rPr lang="en-US" b="1" dirty="0" smtClean="0"/>
              <a:t> email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5" y="1214845"/>
            <a:ext cx="10974734" cy="501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sym typeface="Wingdings" panose="05000000000000000000" pitchFamily="2" charset="2"/>
              </a:rPr>
              <a:t></a:t>
            </a:r>
            <a:r>
              <a:rPr lang="en-US" sz="2300" dirty="0" smtClean="0"/>
              <a:t> </a:t>
            </a:r>
            <a:r>
              <a:rPr lang="en-US" sz="2400" dirty="0" smtClean="0"/>
              <a:t>Domain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: misproject2018.club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</a:t>
            </a:r>
            <a:r>
              <a:rPr lang="en-US" sz="2400" dirty="0" smtClean="0"/>
              <a:t> Mail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hlinkClick r:id="rId2"/>
              </a:rPr>
              <a:t>ngochieu@misproject2018.club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huongvt@misporject2018.club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4"/>
              </a:rPr>
              <a:t> minhhai@misproject2018.club</a:t>
            </a:r>
            <a:endParaRPr lang="en-US" sz="24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 smtClean="0"/>
              <a:t>Domain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internet.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 smtClean="0"/>
              <a:t>Email </a:t>
            </a:r>
            <a:r>
              <a:rPr lang="en-US" sz="2400" dirty="0" err="1" smtClean="0"/>
              <a:t>theo</a:t>
            </a:r>
            <a:r>
              <a:rPr lang="en-US" sz="2400" dirty="0" smtClean="0"/>
              <a:t> domain.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endParaRPr lang="en-US" sz="23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17" y="3722913"/>
            <a:ext cx="5352866" cy="2153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17" y="1477024"/>
            <a:ext cx="5352866" cy="2220684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>
            <a:off x="5329646" y="3069771"/>
            <a:ext cx="273185" cy="82296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64455" y="4545415"/>
            <a:ext cx="1201783" cy="3265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18012"/>
            <a:ext cx="10791855" cy="75764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CRM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1" y="1489166"/>
            <a:ext cx="10227099" cy="4833256"/>
          </a:xfrm>
        </p:spPr>
      </p:pic>
    </p:spTree>
    <p:extLst>
      <p:ext uri="{BB962C8B-B14F-4D97-AF65-F5344CB8AC3E}">
        <p14:creationId xmlns:p14="http://schemas.microsoft.com/office/powerpoint/2010/main" val="15049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5180"/>
          </a:xfrm>
        </p:spPr>
        <p:txBody>
          <a:bodyPr/>
          <a:lstStyle/>
          <a:p>
            <a:pPr algn="ctr"/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CRM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1382001"/>
            <a:ext cx="10476411" cy="49508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1382002"/>
            <a:ext cx="10476411" cy="49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18013"/>
            <a:ext cx="10791855" cy="4963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CRM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267097"/>
            <a:ext cx="10058400" cy="517289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algn="ctr"/>
            <a:r>
              <a:rPr lang="en-US" sz="2500" b="1" dirty="0" err="1" smtClean="0"/>
              <a:t>Hình</a:t>
            </a:r>
            <a:r>
              <a:rPr lang="en-US" sz="2500" b="1" dirty="0" smtClean="0"/>
              <a:t> 1: </a:t>
            </a:r>
            <a:r>
              <a:rPr lang="en-US" sz="2500" b="1" dirty="0" err="1" smtClean="0"/>
              <a:t>Dữ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liệu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khách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hàng</a:t>
            </a:r>
            <a:r>
              <a:rPr lang="en-US" sz="2500" b="1" dirty="0" smtClean="0"/>
              <a:t> (Accounts)</a:t>
            </a:r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027946"/>
            <a:ext cx="10791855" cy="47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37" y="323558"/>
            <a:ext cx="10791855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(1)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dịch</a:t>
            </a:r>
            <a:r>
              <a:rPr lang="en-US" b="1" dirty="0" smtClean="0"/>
              <a:t> </a:t>
            </a:r>
            <a:r>
              <a:rPr lang="en-US" b="1" dirty="0" err="1" smtClean="0"/>
              <a:t>doanh</a:t>
            </a:r>
            <a:r>
              <a:rPr lang="en-US" b="1" dirty="0" smtClean="0"/>
              <a:t> </a:t>
            </a:r>
            <a:r>
              <a:rPr lang="en-US" b="1" dirty="0" err="1" smtClean="0"/>
              <a:t>nghiệp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0263" y="1083212"/>
            <a:ext cx="11129554" cy="789097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2500" b="1" dirty="0" err="1" smtClean="0"/>
              <a:t>Hình</a:t>
            </a:r>
            <a:r>
              <a:rPr lang="en-US" sz="2500" b="1" dirty="0" smtClean="0"/>
              <a:t> 2: </a:t>
            </a:r>
            <a:r>
              <a:rPr lang="en-US" sz="2500" b="1" dirty="0" err="1" smtClean="0"/>
              <a:t>Dữ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liệu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giao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dịch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doanh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nghiệp</a:t>
            </a:r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" y="852488"/>
            <a:ext cx="11290328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1403</TotalTime>
  <Words>1034</Words>
  <Application>Microsoft Office PowerPoint</Application>
  <PresentationFormat>Widescreen</PresentationFormat>
  <Paragraphs>269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Wingdings</vt:lpstr>
      <vt:lpstr>Retrospect</vt:lpstr>
      <vt:lpstr>      TRƯỜNG ĐẠI HỌC THỦY LỢI        Khoa Công Nghệ Thông Tin</vt:lpstr>
      <vt:lpstr>NỘI DUNG</vt:lpstr>
      <vt:lpstr>PHÂN CÔNG CÔNG VIỆC CÁC THÀNH VIÊN</vt:lpstr>
      <vt:lpstr>1. Lý do chọn đề tài</vt:lpstr>
      <vt:lpstr>2. Tổng quan về domain và email</vt:lpstr>
      <vt:lpstr>3. Quy trình hoạt động của CRM </vt:lpstr>
      <vt:lpstr> Tính năng của hệ thống CRM</vt:lpstr>
      <vt:lpstr>4. Quản trị hệ thống CRM</vt:lpstr>
      <vt:lpstr>(1) Dữ liệu giao dịch doanh nghiệp</vt:lpstr>
      <vt:lpstr>(2) Dữ liệu hoạt động kinh doanh</vt:lpstr>
      <vt:lpstr>(3) Dữ liệu chiến dịch kinh doanh</vt:lpstr>
      <vt:lpstr>(4) Các báo cáo quản trị chiến dịch</vt:lpstr>
      <vt:lpstr>(5) Các báo cáo quản trị chào hàng</vt:lpstr>
      <vt:lpstr>(6) Các báo cáo quản trị giao dịch</vt:lpstr>
      <vt:lpstr>(7) Các báo cáo quản trị tài khoản</vt:lpstr>
      <vt:lpstr>(8) Gửi mail từ domain của công ty</vt:lpstr>
      <vt:lpstr>5. Quản trị hệ thống ecommerce</vt:lpstr>
      <vt:lpstr>(1) Phân quyền các thành viên quản trị</vt:lpstr>
      <vt:lpstr>(2) Hiện thị thông tin các mặt hàng</vt:lpstr>
      <vt:lpstr>(3) Hệ thống thanh toán trực tuyến</vt:lpstr>
      <vt:lpstr>(4) Cập nhật thông tin hàng</vt:lpstr>
      <vt:lpstr>(5) Cho phép áp dụng chương trình khuyến mãi</vt:lpstr>
      <vt:lpstr>(6) Tích hợp hệ thống với CRM</vt:lpstr>
      <vt:lpstr>(6) Tích hợp hệ thống với CRM</vt:lpstr>
      <vt:lpstr>8. 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THỦY LỢI Khoa Công Nghệ Thông Tin</dc:title>
  <dc:creator>Windows User</dc:creator>
  <cp:lastModifiedBy>Hai Ngu</cp:lastModifiedBy>
  <cp:revision>71</cp:revision>
  <dcterms:created xsi:type="dcterms:W3CDTF">2018-10-14T12:24:05Z</dcterms:created>
  <dcterms:modified xsi:type="dcterms:W3CDTF">2018-10-24T04:34:54Z</dcterms:modified>
</cp:coreProperties>
</file>