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8" r:id="rId3"/>
    <p:sldId id="309" r:id="rId4"/>
    <p:sldId id="264" r:id="rId5"/>
    <p:sldId id="265" r:id="rId6"/>
    <p:sldId id="268" r:id="rId7"/>
    <p:sldId id="310" r:id="rId8"/>
    <p:sldId id="267" r:id="rId9"/>
    <p:sldId id="269" r:id="rId10"/>
    <p:sldId id="270" r:id="rId11"/>
    <p:sldId id="271" r:id="rId12"/>
    <p:sldId id="272" r:id="rId13"/>
    <p:sldId id="274" r:id="rId14"/>
    <p:sldId id="273" r:id="rId15"/>
    <p:sldId id="311" r:id="rId16"/>
    <p:sldId id="330" r:id="rId17"/>
    <p:sldId id="275" r:id="rId18"/>
    <p:sldId id="276" r:id="rId19"/>
    <p:sldId id="277" r:id="rId20"/>
    <p:sldId id="278" r:id="rId21"/>
    <p:sldId id="279" r:id="rId22"/>
    <p:sldId id="314" r:id="rId23"/>
    <p:sldId id="281" r:id="rId24"/>
    <p:sldId id="282" r:id="rId25"/>
    <p:sldId id="315" r:id="rId26"/>
    <p:sldId id="316" r:id="rId27"/>
    <p:sldId id="317" r:id="rId28"/>
    <p:sldId id="318" r:id="rId29"/>
    <p:sldId id="331" r:id="rId30"/>
    <p:sldId id="321" r:id="rId31"/>
    <p:sldId id="289" r:id="rId32"/>
    <p:sldId id="287" r:id="rId33"/>
    <p:sldId id="290" r:id="rId34"/>
    <p:sldId id="336" r:id="rId35"/>
    <p:sldId id="322" r:id="rId36"/>
    <p:sldId id="339" r:id="rId37"/>
    <p:sldId id="293" r:id="rId38"/>
    <p:sldId id="294" r:id="rId39"/>
    <p:sldId id="332" r:id="rId40"/>
    <p:sldId id="338" r:id="rId41"/>
    <p:sldId id="335" r:id="rId42"/>
    <p:sldId id="333" r:id="rId43"/>
    <p:sldId id="326" r:id="rId44"/>
    <p:sldId id="305" r:id="rId45"/>
    <p:sldId id="306" r:id="rId46"/>
    <p:sldId id="337" r:id="rId47"/>
    <p:sldId id="307" r:id="rId48"/>
    <p:sldId id="340" r:id="rId49"/>
    <p:sldId id="32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76" autoAdjust="0"/>
  </p:normalViewPr>
  <p:slideViewPr>
    <p:cSldViewPr>
      <p:cViewPr varScale="1">
        <p:scale>
          <a:sx n="79" d="100"/>
          <a:sy n="79" d="100"/>
        </p:scale>
        <p:origin x="3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9C88D-EE2F-4BEA-8AF8-BEA175FAC335}" type="datetimeFigureOut">
              <a:rPr lang="en-US" smtClean="0"/>
              <a:t>25-Dec-2013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AB9AA-86AD-4421-99C2-E24C75D8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4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project,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AB9AA-86AD-4421-99C2-E24C75D883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5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endParaRPr lang="en-US" dirty="0" smtClean="0"/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1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: Objective C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endParaRPr lang="en-US" dirty="0" smtClean="0"/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,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1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 smtClean="0"/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…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them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…</a:t>
            </a:r>
            <a:endParaRPr lang="vi-VN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635B12-3B6D-41AA-8608-44B4CAAF1E5A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65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- </a:t>
            </a:r>
            <a:r>
              <a:rPr lang="en-US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project.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Phần</a:t>
            </a:r>
            <a:r>
              <a:rPr lang="en-US" dirty="0" smtClean="0"/>
              <a:t> 2 Project Management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5 </a:t>
            </a:r>
            <a:r>
              <a:rPr lang="en-US" dirty="0" err="1" smtClean="0"/>
              <a:t>phần</a:t>
            </a:r>
            <a:r>
              <a:rPr lang="en-US" dirty="0" smtClean="0"/>
              <a:t>:….</a:t>
            </a:r>
            <a:endParaRPr lang="vi-VN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BB4EED-8789-4FE7-9429-0CF9B8333E34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21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RUP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RUP </a:t>
            </a:r>
            <a:r>
              <a:rPr lang="en-US" dirty="0" err="1" smtClean="0"/>
              <a:t>chuẩn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phase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: </a:t>
            </a:r>
            <a:r>
              <a:rPr lang="en-US" dirty="0" err="1" smtClean="0"/>
              <a:t>gồm</a:t>
            </a:r>
            <a:r>
              <a:rPr lang="en-US" dirty="0" smtClean="0"/>
              <a:t> 4 phases </a:t>
            </a:r>
            <a:r>
              <a:rPr lang="en-US" dirty="0" err="1" smtClean="0"/>
              <a:t>là</a:t>
            </a:r>
            <a:r>
              <a:rPr lang="en-US" dirty="0" smtClean="0"/>
              <a:t> ….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phase ….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RUP,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ở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phase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vi-VN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4E1E92-CA72-4B7F-BF9B-AFE39E14B786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40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Why choose RUP: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b="1" dirty="0" smtClean="0"/>
              <a:t>Develop iteratively</a:t>
            </a:r>
            <a:r>
              <a:rPr lang="en-US" dirty="0" smtClean="0"/>
              <a:t>: </a:t>
            </a:r>
            <a:r>
              <a:rPr lang="vi-VN" dirty="0" smtClean="0"/>
              <a:t>supports an iterative approach to development that addresses the highest risk items at every stage in the lifecycle, significantly reducing a project’s risk -&gt; Very important for inexperienced team in controlling issues like.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vi-VN" dirty="0" smtClean="0"/>
              <a:t>(ở bất kỳ giai đoạn nào cũng áp dụng được các công việc như thu thập requirements, coding, testing -&gt; áp dụng cho dự án có nhiều rủi ro, với những team ít kinh nghiệm) us</a:t>
            </a:r>
          </a:p>
          <a:p>
            <a:pPr eaLnBrk="1" hangingPunct="1">
              <a:spcBef>
                <a:spcPct val="0"/>
              </a:spcBef>
              <a:defRPr/>
            </a:pPr>
            <a:endParaRPr lang="vi-VN" dirty="0" smtClean="0"/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vi-VN" b="1" dirty="0" smtClean="0"/>
              <a:t>Manage requirements</a:t>
            </a:r>
            <a:r>
              <a:rPr lang="vi-VN" dirty="0" smtClean="0"/>
              <a:t>: </a:t>
            </a:r>
            <a:r>
              <a:rPr lang="en-US" dirty="0" smtClean="0"/>
              <a:t>managing requirements during the whole development process ensures project team develops the right system with right requirements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ở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phases, do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requirements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-&gt;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)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b="1" dirty="0" smtClean="0"/>
              <a:t>Verify software quality:</a:t>
            </a:r>
            <a:r>
              <a:rPr lang="en-US" dirty="0" smtClean="0"/>
              <a:t> the testing is implemented in all the cycles of application development time -&gt; reduce risks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(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-&gt;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)</a:t>
            </a:r>
            <a:endParaRPr lang="vi-VN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7CBDB7-225A-4BDE-BA3D-FD54C5D6822C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47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4 phase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phase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RUP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RUP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bọn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1 </a:t>
            </a:r>
            <a:r>
              <a:rPr lang="en-US" dirty="0" err="1" smtClean="0"/>
              <a:t>chút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RUP Model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4 phase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smtClean="0"/>
              <a:t>Inception: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Study business case and feasibility study of project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draft ERD of system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draft screen prototypes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draft requirements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Determine project scopes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project management plan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Elaboration: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user requirement specification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ERD, final prototypes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Software Requirement Specification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database model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System Architecture Design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Construction: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coding and unit test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functional and regression test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user manual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Transition: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Deploy the system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Deliver source code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all reports and documents</a:t>
            </a:r>
            <a:endParaRPr lang="vi-VN" dirty="0" smtClean="0"/>
          </a:p>
          <a:p>
            <a:pPr marL="171450" indent="-171450">
              <a:buFontTx/>
              <a:buChar char="-"/>
              <a:defRPr/>
            </a:pPr>
            <a:endParaRPr lang="vi-VN" dirty="0" smtClean="0"/>
          </a:p>
          <a:p>
            <a:pPr>
              <a:defRPr/>
            </a:pPr>
            <a:endParaRPr lang="vi-VN" dirty="0" smtClean="0"/>
          </a:p>
          <a:p>
            <a:pPr marL="171450" indent="-171450">
              <a:buFontTx/>
              <a:buChar char="-"/>
              <a:defRPr/>
            </a:pPr>
            <a:endParaRPr lang="vi-VN" dirty="0" smtClean="0"/>
          </a:p>
          <a:p>
            <a:pPr marL="628650" lvl="1" indent="-1714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vi-VN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76ED81-FD09-4C1C-9F5F-BE99A6AF2A2D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06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4 phase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phase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RUP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RUP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bọn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1 </a:t>
            </a:r>
            <a:r>
              <a:rPr lang="en-US" dirty="0" err="1" smtClean="0"/>
              <a:t>chút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RUP Model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4 phase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smtClean="0"/>
              <a:t>Inception: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Study business case and feasibility study of project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draft ERD of system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draft screen prototypes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draft requirements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Determine project scopes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project management plan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Elaboration: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user requirement specification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ERD, final prototypes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Software Requirement Specification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database model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System Architecture Design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Construction: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coding and unit test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functional and regression test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user manual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Transition: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Deploy the system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Deliver source code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all reports and documents</a:t>
            </a:r>
            <a:endParaRPr lang="vi-VN" dirty="0" smtClean="0"/>
          </a:p>
          <a:p>
            <a:pPr marL="171450" indent="-171450">
              <a:buFontTx/>
              <a:buChar char="-"/>
              <a:defRPr/>
            </a:pPr>
            <a:endParaRPr lang="vi-VN" dirty="0" smtClean="0"/>
          </a:p>
          <a:p>
            <a:pPr>
              <a:defRPr/>
            </a:pPr>
            <a:endParaRPr lang="vi-VN" dirty="0" smtClean="0"/>
          </a:p>
          <a:p>
            <a:pPr marL="171450" indent="-171450">
              <a:buFontTx/>
              <a:buChar char="-"/>
              <a:defRPr/>
            </a:pPr>
            <a:endParaRPr lang="vi-VN" dirty="0" smtClean="0"/>
          </a:p>
          <a:p>
            <a:pPr marL="628650" lvl="1" indent="-1714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vi-VN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76ED81-FD09-4C1C-9F5F-BE99A6AF2A2D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92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4 phase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phase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RUP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RUP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bọn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1 </a:t>
            </a:r>
            <a:r>
              <a:rPr lang="en-US" dirty="0" err="1" smtClean="0"/>
              <a:t>chút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RUP Model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4 phase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smtClean="0"/>
              <a:t>Inception: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Study business case and feasibility study of project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draft ERD of system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draft screen prototypes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draft requirements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Determine project scopes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project management plan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Elaboration: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user requirement specification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ERD, final prototypes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Software Requirement Specification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database model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System Architecture Design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Construction: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coding and unit test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functional and regression test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user manual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Transition: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Deploy the system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Deliver source code</a:t>
            </a:r>
            <a:endParaRPr lang="vi-VN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Complete all reports and documents</a:t>
            </a:r>
            <a:endParaRPr lang="vi-VN" dirty="0" smtClean="0"/>
          </a:p>
          <a:p>
            <a:pPr marL="171450" indent="-171450">
              <a:buFontTx/>
              <a:buChar char="-"/>
              <a:defRPr/>
            </a:pPr>
            <a:endParaRPr lang="vi-VN" dirty="0" smtClean="0"/>
          </a:p>
          <a:p>
            <a:pPr>
              <a:defRPr/>
            </a:pPr>
            <a:endParaRPr lang="vi-VN" dirty="0" smtClean="0"/>
          </a:p>
          <a:p>
            <a:pPr marL="171450" indent="-171450">
              <a:buFontTx/>
              <a:buChar char="-"/>
              <a:defRPr/>
            </a:pPr>
            <a:endParaRPr lang="vi-VN" dirty="0" smtClean="0"/>
          </a:p>
          <a:p>
            <a:pPr marL="628650" lvl="1" indent="-1714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vi-VN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76ED81-FD09-4C1C-9F5F-BE99A6AF2A2D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17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 ….</a:t>
            </a:r>
            <a:endParaRPr lang="vi-VN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11AE5C-568A-4D4F-9B0B-169E35940BC8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82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EBE694-E824-44AB-AA84-39EDD7015AF8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89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16DB58-437D-4560-85C3-7225C6C998CD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7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…..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AB9AA-86AD-4421-99C2-E24C75D883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23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904AAE-26A3-4A02-A1AF-C2AD92D7F8E8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30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D37AB2-B28B-4E42-B907-CBF6DC0770C1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68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BB4EED-8789-4FE7-9429-0CF9B8333E34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437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748F85-FE68-4187-9A44-4330F435B20C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53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chia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ý </a:t>
            </a:r>
            <a:r>
              <a:rPr lang="en-US" dirty="0" err="1" smtClean="0"/>
              <a:t>và</a:t>
            </a:r>
            <a:r>
              <a:rPr lang="en-US" dirty="0" smtClean="0"/>
              <a:t> branch </a:t>
            </a:r>
            <a:r>
              <a:rPr lang="en-US" dirty="0" err="1" smtClean="0"/>
              <a:t>như</a:t>
            </a:r>
            <a:r>
              <a:rPr lang="en-US" dirty="0" smtClean="0"/>
              <a:t> mind map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baseline="0" dirty="0" smtClean="0"/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endParaRPr lang="en-US" baseline="0" dirty="0" smtClean="0"/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US" baseline="0" dirty="0" err="1" smtClean="0"/>
              <a:t>Soạn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endParaRPr lang="vi-VN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A397E3-7B58-49AF-9B5A-92A9BBE87376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95% -&gt;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endParaRPr lang="en-US" baseline="0" dirty="0" smtClean="0"/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vi-VN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A397E3-7B58-49AF-9B5A-92A9BBE87376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64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chia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ý </a:t>
            </a:r>
            <a:r>
              <a:rPr lang="en-US" dirty="0" err="1" smtClean="0"/>
              <a:t>và</a:t>
            </a:r>
            <a:r>
              <a:rPr lang="en-US" dirty="0" smtClean="0"/>
              <a:t> branch </a:t>
            </a:r>
            <a:r>
              <a:rPr lang="en-US" dirty="0" err="1" smtClean="0"/>
              <a:t>như</a:t>
            </a:r>
            <a:r>
              <a:rPr lang="en-US" dirty="0" smtClean="0"/>
              <a:t> mind map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endParaRPr lang="en-US" baseline="0" dirty="0" smtClean="0"/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US" baseline="0" dirty="0" smtClean="0"/>
              <a:t>Share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, twitter, email: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sẻ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mind map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mind map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endParaRPr lang="en-US" baseline="0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A397E3-7B58-49AF-9B5A-92A9BBE87376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09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chia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ý </a:t>
            </a:r>
            <a:r>
              <a:rPr lang="en-US" dirty="0" err="1" smtClean="0"/>
              <a:t>và</a:t>
            </a:r>
            <a:r>
              <a:rPr lang="en-US" dirty="0" smtClean="0"/>
              <a:t> branch </a:t>
            </a:r>
            <a:r>
              <a:rPr lang="en-US" dirty="0" err="1" smtClean="0"/>
              <a:t>như</a:t>
            </a:r>
            <a:r>
              <a:rPr lang="en-US" dirty="0" smtClean="0"/>
              <a:t> mind map</a:t>
            </a:r>
            <a:endParaRPr lang="vi-VN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A397E3-7B58-49AF-9B5A-92A9BBE87376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439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b="1" dirty="0" smtClean="0"/>
              <a:t>Performance Requirements: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smtClean="0"/>
              <a:t>Availability: 24 hour a day, 7 days a week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smtClean="0"/>
              <a:t>Response time: 2-3 seconds for each action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b="1" dirty="0" smtClean="0"/>
              <a:t>User Interface: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smtClean="0"/>
              <a:t>Color: </a:t>
            </a:r>
          </a:p>
          <a:p>
            <a:pPr marL="628650" lvl="1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Background color default: white</a:t>
            </a:r>
          </a:p>
          <a:p>
            <a:pPr marL="628650" lvl="1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Text color default: black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smtClean="0"/>
              <a:t>Text:</a:t>
            </a:r>
          </a:p>
          <a:p>
            <a:pPr marL="628650" lvl="1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Based on Tahoma style</a:t>
            </a:r>
          </a:p>
          <a:p>
            <a:pPr marL="628650" lvl="1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letter in title or label must be upper case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b="1" dirty="0" smtClean="0"/>
              <a:t>Memorable: </a:t>
            </a:r>
            <a:r>
              <a:rPr lang="en-US" dirty="0" smtClean="0"/>
              <a:t>User can remember how to use this application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dirty="0" smtClean="0"/>
              <a:t>- After 30 minutes using it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dirty="0" smtClean="0"/>
              <a:t>- After 1 time using all functions </a:t>
            </a:r>
          </a:p>
          <a:p>
            <a:pPr marL="628650" lvl="1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628650" lvl="1" indent="-171450" eaLnBrk="1" hangingPunct="1">
              <a:spcBef>
                <a:spcPct val="0"/>
              </a:spcBef>
              <a:buFontTx/>
              <a:buChar char="-"/>
              <a:defRPr/>
            </a:pPr>
            <a:endParaRPr lang="en-US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A397E3-7B58-49AF-9B5A-92A9BBE87376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962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b="1" dirty="0" smtClean="0"/>
              <a:t>Performance Requirements: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smtClean="0"/>
              <a:t>Availability: 24 hour a day, 7 days a week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smtClean="0"/>
              <a:t>Response time: 2-3 seconds for each action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b="1" dirty="0" smtClean="0"/>
              <a:t>User Interface: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smtClean="0"/>
              <a:t>Color: </a:t>
            </a:r>
          </a:p>
          <a:p>
            <a:pPr marL="628650" lvl="1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Background color default: white</a:t>
            </a:r>
          </a:p>
          <a:p>
            <a:pPr marL="628650" lvl="1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Text color default: black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smtClean="0"/>
              <a:t>Text:</a:t>
            </a:r>
          </a:p>
          <a:p>
            <a:pPr marL="628650" lvl="1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Based on Tahoma style</a:t>
            </a:r>
          </a:p>
          <a:p>
            <a:pPr marL="628650" lvl="1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letter in title or label must be upper case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b="1" dirty="0" smtClean="0"/>
              <a:t>Memorable: </a:t>
            </a:r>
            <a:r>
              <a:rPr lang="en-US" dirty="0" smtClean="0"/>
              <a:t>User can remember how to use this application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dirty="0" smtClean="0"/>
              <a:t>- After 30 minutes using it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dirty="0" smtClean="0"/>
              <a:t>- After 1 time using all functions </a:t>
            </a:r>
          </a:p>
          <a:p>
            <a:pPr marL="628650" lvl="1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628650" lvl="1" indent="-171450" eaLnBrk="1" hangingPunct="1">
              <a:spcBef>
                <a:spcPct val="0"/>
              </a:spcBef>
              <a:buFontTx/>
              <a:buChar char="-"/>
              <a:defRPr/>
            </a:pPr>
            <a:endParaRPr lang="en-US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A397E3-7B58-49AF-9B5A-92A9BBE87376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1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Project Overview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3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AB9AA-86AD-4421-99C2-E24C75D883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4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BB4EED-8789-4FE7-9429-0CF9B8333E34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15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gạch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User </a:t>
            </a:r>
            <a:r>
              <a:rPr lang="en-US" dirty="0" err="1" smtClean="0"/>
              <a:t>thành</a:t>
            </a:r>
            <a:r>
              <a:rPr lang="en-US" dirty="0" smtClean="0"/>
              <a:t> i2M’s user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Mind Map Apps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iMindMap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i2M</a:t>
            </a:r>
            <a:endParaRPr lang="vi-VN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189ACF-D4A4-4FB4-8405-3D139A204FCE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989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Minh _ </a:t>
            </a:r>
            <a:r>
              <a:rPr lang="en-US" dirty="0" err="1" smtClean="0"/>
              <a:t>Dũng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nhé</a:t>
            </a: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MVC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MVC k?</a:t>
            </a:r>
            <a:endParaRPr lang="vi-VN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393AE4-A211-4C9C-ABDA-96E4743D401F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228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Sửa lại diagram cho rõ hơn</a:t>
            </a:r>
            <a:endParaRPr lang="vi-VN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945070-9E03-47BA-84F8-6D5276EF3E79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6799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189ACF-D4A4-4FB4-8405-3D139A204FCE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989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BB4EED-8789-4FE7-9429-0CF9B8333E34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482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3CAA3-5F80-4A7F-8DCA-8066FA7A4C9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398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US" dirty="0" smtClean="0"/>
              <a:t>Simple and easy to use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US" dirty="0" smtClean="0"/>
              <a:t>Testing activities like planning, test designing happens well before coding -&gt; Saves a lot of time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US" dirty="0" smtClean="0"/>
              <a:t>Proactive defect tracking –&gt; defects are found at early stage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US" dirty="0" smtClean="0"/>
              <a:t>Avoids the downward flow of the defects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US" dirty="0" smtClean="0"/>
              <a:t>Works well for small projects where requirements are easily understood</a:t>
            </a:r>
            <a:endParaRPr lang="vi-VN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8CB72D-FE56-461F-AA1C-FEC695C98451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50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190C65-4593-46AD-B175-CF5AC27F41E0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73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190C65-4593-46AD-B175-CF5AC27F41E0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1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Current Situation: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smtClean="0"/>
              <a:t>Mind mapping is a useful technique </a:t>
            </a:r>
          </a:p>
          <a:p>
            <a:pPr marL="628650" lvl="1" indent="-1714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To outline information</a:t>
            </a:r>
          </a:p>
          <a:p>
            <a:pPr marL="628650" lvl="1" indent="-1714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To generate, visualize, structure and classify ideas</a:t>
            </a:r>
          </a:p>
          <a:p>
            <a:pPr marL="628650" lvl="1" indent="-1714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To take notes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smtClean="0"/>
              <a:t>Mind map is used in many situations</a:t>
            </a:r>
          </a:p>
          <a:p>
            <a:pPr marL="628650" lvl="1" indent="-1714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Studying</a:t>
            </a:r>
          </a:p>
          <a:p>
            <a:pPr marL="628650" lvl="1" indent="-1714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Brainstorming</a:t>
            </a:r>
          </a:p>
          <a:p>
            <a:pPr marL="628650" lvl="1" indent="-1714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Meeting</a:t>
            </a:r>
          </a:p>
          <a:p>
            <a:pPr marL="628650" lvl="1" indent="-1714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Solving problems</a:t>
            </a:r>
          </a:p>
          <a:p>
            <a:pPr marL="628650" lvl="1" indent="-1714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Making decisions</a:t>
            </a:r>
          </a:p>
          <a:p>
            <a:pPr marL="628650" lvl="1" indent="-1714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Writing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dirty="0" smtClean="0"/>
              <a:t>-&gt; Mind map is being used more and more nowadays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marL="628650" lvl="1" indent="-17145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898B7D-9296-46BB-95E5-67C9EF57F396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307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190C65-4593-46AD-B175-CF5AC27F41E0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153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190C65-4593-46AD-B175-CF5AC27F41E0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23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1305F-2367-4C76-8A54-4A074ACF26F6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659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BB4EED-8789-4FE7-9429-0CF9B8333E34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418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7A387-AC7B-43D0-9627-E770D9AB3003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005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D0AB99-7098-44FE-8A8B-9CE1FBC01ED9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7662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D0AB99-7098-44FE-8A8B-9CE1FBC01ED9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085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smtClean="0"/>
              <a:t>Have more experiences and deeply understand how to create an </a:t>
            </a:r>
            <a:r>
              <a:rPr lang="en-US" dirty="0" err="1" smtClean="0"/>
              <a:t>iOS</a:t>
            </a:r>
            <a:r>
              <a:rPr lang="en-US" dirty="0" smtClean="0"/>
              <a:t> application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smtClean="0"/>
              <a:t>Improve lots of skills:</a:t>
            </a:r>
          </a:p>
          <a:p>
            <a:pPr marL="628650" lvl="1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Technical skills: work with </a:t>
            </a:r>
          </a:p>
          <a:p>
            <a:pPr marL="1143000" lvl="2" indent="-22860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Objective C language</a:t>
            </a:r>
          </a:p>
          <a:p>
            <a:pPr marL="1143000" lvl="2" indent="-22860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SVN</a:t>
            </a:r>
          </a:p>
          <a:p>
            <a:pPr marL="1143000" lvl="2" indent="-22860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Microsoft Office</a:t>
            </a:r>
          </a:p>
          <a:p>
            <a:pPr marL="685800" lvl="1" indent="-2286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Soft skills:</a:t>
            </a:r>
          </a:p>
          <a:p>
            <a:pPr marL="1085850" lvl="2" indent="-17145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Teamwork</a:t>
            </a:r>
          </a:p>
          <a:p>
            <a:pPr marL="1085850" lvl="2" indent="-17145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Brainstorming</a:t>
            </a:r>
          </a:p>
          <a:p>
            <a:pPr marL="1085850" lvl="2" indent="-17145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Researching &amp; self-studying</a:t>
            </a:r>
          </a:p>
          <a:p>
            <a:pPr marL="1085850" lvl="2" indent="-17145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Project management: time management, risk management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960F18-7593-4BBF-B8FB-A13352FDCF25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065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smtClean="0"/>
              <a:t>Have more experiences and deeply understand how to create an </a:t>
            </a:r>
            <a:r>
              <a:rPr lang="en-US" dirty="0" err="1" smtClean="0"/>
              <a:t>iOS</a:t>
            </a:r>
            <a:r>
              <a:rPr lang="en-US" dirty="0" smtClean="0"/>
              <a:t> application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smtClean="0"/>
              <a:t>Improve lots of skills:</a:t>
            </a:r>
          </a:p>
          <a:p>
            <a:pPr marL="628650" lvl="1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Technical skills: work with </a:t>
            </a:r>
          </a:p>
          <a:p>
            <a:pPr marL="1143000" lvl="2" indent="-22860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Objective C language</a:t>
            </a:r>
          </a:p>
          <a:p>
            <a:pPr marL="1143000" lvl="2" indent="-22860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SVN</a:t>
            </a:r>
          </a:p>
          <a:p>
            <a:pPr marL="1143000" lvl="2" indent="-22860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Microsoft Office</a:t>
            </a:r>
          </a:p>
          <a:p>
            <a:pPr marL="685800" lvl="1" indent="-2286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Soft skills:</a:t>
            </a:r>
          </a:p>
          <a:p>
            <a:pPr marL="1085850" lvl="2" indent="-17145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Teamwork</a:t>
            </a:r>
          </a:p>
          <a:p>
            <a:pPr marL="1085850" lvl="2" indent="-17145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Brainstorming</a:t>
            </a:r>
          </a:p>
          <a:p>
            <a:pPr marL="1085850" lvl="2" indent="-17145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Researching &amp; self-studying</a:t>
            </a:r>
          </a:p>
          <a:p>
            <a:pPr marL="1085850" lvl="2" indent="-17145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Project management: time management, risk management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960F18-7593-4BBF-B8FB-A13352FDCF25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00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1 vấn đề nữa em gặp phải trong quá trình học tập: khi muốn tạo mind map từ 1 bài giảng trên lớp hay từ trang sách bất kỳ.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Với những ứng dụng hiện tại, người dùng chỉ có thể gõ = tay -&gt; dẫn đến việc sai sót và mất rất nhiều thời gian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-&gt; Cần thiết tạo ra 1 ứng dụng có thể nhận dạng chữ từ hình ảnh, từ đó tạo ra 1 mind map hoàn chỉnh từ những đoạn chữ đó</a:t>
            </a:r>
          </a:p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FE13B1-5D21-480A-AB59-B95B0774A94F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43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(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slide) Using tablets: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smtClean="0"/>
              <a:t>Smaller than a computer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dirty="0" smtClean="0"/>
              <a:t>Convenient to carry to work, to school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1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mind map </a:t>
            </a:r>
            <a:r>
              <a:rPr lang="en-US" dirty="0" err="1" smtClean="0"/>
              <a:t>cho</a:t>
            </a:r>
            <a:r>
              <a:rPr lang="en-US" dirty="0" smtClean="0"/>
              <a:t> iPad</a:t>
            </a:r>
          </a:p>
          <a:p>
            <a:pPr eaLnBrk="1" hangingPunct="1">
              <a:spcBef>
                <a:spcPct val="0"/>
              </a:spcBef>
              <a:defRPr/>
            </a:pPr>
            <a:endParaRPr lang="vi-VN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2E2AC6-B176-419A-8849-C10A0B1E93B8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1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Tuy nhiên, các ứng dụng hiện tại vẫn chưa được phát triển đầy đủ các nhu cầu nếu trên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Sau đây là 1 số ứng dụng về mind map hiện nay trên thị trường…</a:t>
            </a:r>
            <a:endParaRPr lang="vi-VN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C7BF9C-2DCC-4BF1-9F09-B544A7263BAA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59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D7820D-8AC4-486A-B1BE-61B517C4C156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9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Phát triển 1 ứng dụng quản lý mind map dùng cho Ipad có hầu hết 1 số chức năng chính của các ứng dụng hiện tại như là …..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Là 1 ứng dụng free, người dùng không mất tiền để sử dụng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Và đặc biệt có thêm chức năng giúp người dùng nhận diện được chữ từ hình ảnh để tạo ra mind map</a:t>
            </a:r>
            <a:endParaRPr lang="vi-VN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3D5F16-4AA4-42DE-B7CA-BC105F4B45AB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vi-V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8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590800"/>
            <a:ext cx="6096000" cy="10096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8100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25-Dec-2013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25-Dec-2013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7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25-Dec-2013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0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25-Dec-2013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25-Dec-2013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0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25-Dec-2013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25-Dec-2013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25-Dec-2013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25-Dec-2013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25-Dec-2013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0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25-Dec-2013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7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>
              <a:lumMod val="25000"/>
            </a:schemeClr>
          </a:fgClr>
          <a:bgClr>
            <a:schemeClr val="bg2">
              <a:lumMod val="1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AA44B-992B-49B0-80F7-010B66244FFA}" type="datetimeFigureOut">
              <a:rPr lang="en-US" smtClean="0"/>
              <a:t>25-Dec-2013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9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slide" Target="slide4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gif"/><Relationship Id="rId4" Type="http://schemas.openxmlformats.org/officeDocument/2006/relationships/image" Target="../media/image17.png"/><Relationship Id="rId9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9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4688175"/>
            <a:ext cx="383983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Supervisor: Mr.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00533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	01748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01758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08966" y="5096470"/>
            <a:ext cx="35317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01868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01877</a:t>
            </a:r>
            <a:endParaRPr lang="vi-VN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76507" y="2967335"/>
            <a:ext cx="5384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iMindMap</a:t>
            </a:r>
            <a:r>
              <a:rPr lang="en-US" sz="54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Project</a:t>
            </a:r>
            <a:endParaRPr 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0800"/>
            <a:ext cx="1146147" cy="11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latin typeface="Neutra Display Titling" pitchFamily="2" charset="0"/>
                </a:rPr>
                <a:t>PROJECT MANAGEMENT</a:t>
              </a:r>
              <a:endParaRPr lang="en-US" sz="1100" dirty="0"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112430" y="685800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2" name="Pentagon 51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53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0" algn="l" defTabSz="800100">
                <a:lnSpc>
                  <a:spcPct val="13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Fulfill requirements from FPT University</a:t>
              </a:r>
              <a:r>
                <a:rPr lang="en-US" sz="1800" b="1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  <a:endParaRPr lang="vi-VN" sz="1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2667000" y="890616"/>
            <a:ext cx="506588" cy="539159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7" name="Group 86"/>
          <p:cNvGrpSpPr/>
          <p:nvPr/>
        </p:nvGrpSpPr>
        <p:grpSpPr>
          <a:xfrm>
            <a:off x="3112430" y="1618225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8" name="Pentagon 87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89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0" defTabSz="800100">
                <a:lnSpc>
                  <a:spcPct val="13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 a product that expressed the above ideas</a:t>
              </a:r>
              <a:endParaRPr lang="vi-VN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2667000" y="1823041"/>
            <a:ext cx="506588" cy="539159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1" name="Group 90"/>
          <p:cNvGrpSpPr/>
          <p:nvPr/>
        </p:nvGrpSpPr>
        <p:grpSpPr>
          <a:xfrm>
            <a:off x="3112430" y="2532625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2" name="Pentagon 91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93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0" defTabSz="800100">
                <a:lnSpc>
                  <a:spcPct val="13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Study </a:t>
              </a:r>
              <a:r>
                <a:rPr lang="en-US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new </a:t>
              </a:r>
              <a:r>
                <a:rPr lang="en-US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technologies: </a:t>
              </a:r>
              <a:r>
                <a:rPr lang="en-US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Objective-C, Cocoa</a:t>
              </a:r>
              <a:endParaRPr lang="vi-VN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2667000" y="2737441"/>
            <a:ext cx="506588" cy="539159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5" name="Group 94"/>
          <p:cNvGrpSpPr/>
          <p:nvPr/>
        </p:nvGrpSpPr>
        <p:grpSpPr>
          <a:xfrm>
            <a:off x="3112430" y="3447025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6" name="Pentagon 95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97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0" defTabSz="800100">
                <a:lnSpc>
                  <a:spcPct val="13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Apply project development and software process</a:t>
              </a:r>
              <a:endParaRPr lang="vi-VN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>
            <a:off x="2667000" y="3651841"/>
            <a:ext cx="506588" cy="539159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9" name="Group 98"/>
          <p:cNvGrpSpPr/>
          <p:nvPr/>
        </p:nvGrpSpPr>
        <p:grpSpPr>
          <a:xfrm>
            <a:off x="3112430" y="4361425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0" name="Pentagon 99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1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0" defTabSz="800100">
                <a:lnSpc>
                  <a:spcPct val="13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Practical ways of working in groups</a:t>
              </a:r>
              <a:endParaRPr lang="vi-VN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2667000" y="4566241"/>
            <a:ext cx="506588" cy="539159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3" name="Group 102"/>
          <p:cNvGrpSpPr/>
          <p:nvPr/>
        </p:nvGrpSpPr>
        <p:grpSpPr>
          <a:xfrm>
            <a:off x="3171893" y="5275825"/>
            <a:ext cx="5972109" cy="743975"/>
            <a:chOff x="1572139" y="0"/>
            <a:chExt cx="5355293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4" name="Pentagon 103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5" name="Pentagon 4"/>
            <p:cNvSpPr/>
            <p:nvPr/>
          </p:nvSpPr>
          <p:spPr>
            <a:xfrm>
              <a:off x="1640471" y="0"/>
              <a:ext cx="5286961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0" defTabSz="800100">
                <a:lnSpc>
                  <a:spcPct val="13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Have skills in communication, time </a:t>
              </a:r>
              <a:r>
                <a:rPr lang="en-US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management</a:t>
              </a:r>
              <a:r>
                <a:rPr lang="en-US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risks </a:t>
              </a:r>
              <a:r>
                <a:rPr lang="en-US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management etc.</a:t>
              </a:r>
              <a:endParaRPr lang="vi-VN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2667000" y="5480641"/>
            <a:ext cx="506588" cy="539159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07" name="Straight Connector 106"/>
          <p:cNvCxnSpPr/>
          <p:nvPr/>
        </p:nvCxnSpPr>
        <p:spPr>
          <a:xfrm>
            <a:off x="2590800" y="990600"/>
            <a:ext cx="0" cy="4958759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754677" y="1886109"/>
            <a:ext cx="2057400" cy="297180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Objectives</a:t>
            </a:r>
            <a:endParaRPr lang="en-US" sz="24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endParaRPr lang="vi-VN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5" y="3182909"/>
            <a:ext cx="1355032" cy="137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6" name="TextBox 45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1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7778E-7 3.33333E-6 L -0.38559 0.00532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88" y="25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66667E-6 1.11111E-6 L -0.38229 0.00139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163052" y="3921382"/>
            <a:ext cx="24240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</a:t>
            </a:r>
            <a:endParaRPr lang="it-IT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519" y="2145386"/>
            <a:ext cx="2365128" cy="17759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Block Arc 29"/>
          <p:cNvSpPr/>
          <p:nvPr/>
        </p:nvSpPr>
        <p:spPr>
          <a:xfrm>
            <a:off x="-2079734" y="692592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1" name="Group 30"/>
          <p:cNvGrpSpPr/>
          <p:nvPr/>
        </p:nvGrpSpPr>
        <p:grpSpPr>
          <a:xfrm>
            <a:off x="3365602" y="1650917"/>
            <a:ext cx="5656275" cy="508162"/>
            <a:chOff x="384538" y="253918"/>
            <a:chExt cx="5656275" cy="50816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5" name="Rectangle 44"/>
            <p:cNvSpPr/>
            <p:nvPr/>
          </p:nvSpPr>
          <p:spPr>
            <a:xfrm>
              <a:off x="384538" y="253918"/>
              <a:ext cx="5656275" cy="50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46" name="Rectangle 45"/>
            <p:cNvSpPr/>
            <p:nvPr/>
          </p:nvSpPr>
          <p:spPr>
            <a:xfrm>
              <a:off x="384538" y="253918"/>
              <a:ext cx="5656275" cy="5081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3354" tIns="45720" rIns="45720" bIns="4572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Project Model</a:t>
              </a:r>
              <a:endParaRPr lang="vi-VN" sz="1800" b="1" kern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3048000" y="1587397"/>
            <a:ext cx="635203" cy="6352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3" name="Group 32"/>
          <p:cNvGrpSpPr/>
          <p:nvPr/>
        </p:nvGrpSpPr>
        <p:grpSpPr>
          <a:xfrm>
            <a:off x="3724814" y="2348879"/>
            <a:ext cx="5292140" cy="508162"/>
            <a:chOff x="743750" y="951880"/>
            <a:chExt cx="5292140" cy="50816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3" name="Rectangle 42"/>
            <p:cNvSpPr/>
            <p:nvPr/>
          </p:nvSpPr>
          <p:spPr>
            <a:xfrm>
              <a:off x="743750" y="951880"/>
              <a:ext cx="5292140" cy="50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743750" y="951880"/>
              <a:ext cx="5292140" cy="5081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3354" tIns="45720" rIns="45720" bIns="4572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Organization Structure</a:t>
              </a:r>
              <a:endParaRPr lang="vi-VN" sz="1800" b="1" kern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10971" y="3149438"/>
            <a:ext cx="5122901" cy="508162"/>
            <a:chOff x="887785" y="1815975"/>
            <a:chExt cx="5180380" cy="50816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1" name="Rectangle 40"/>
            <p:cNvSpPr/>
            <p:nvPr/>
          </p:nvSpPr>
          <p:spPr>
            <a:xfrm>
              <a:off x="887785" y="1815975"/>
              <a:ext cx="5180380" cy="50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42" name="Rectangle 41"/>
            <p:cNvSpPr/>
            <p:nvPr/>
          </p:nvSpPr>
          <p:spPr>
            <a:xfrm>
              <a:off x="887785" y="1815975"/>
              <a:ext cx="5180380" cy="5081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3354" tIns="45720" rIns="45720" bIns="4572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Master Schedule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729736" y="3936917"/>
            <a:ext cx="5304136" cy="508162"/>
            <a:chOff x="748672" y="2539918"/>
            <a:chExt cx="5292140" cy="50816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9" name="Rectangle 38"/>
            <p:cNvSpPr/>
            <p:nvPr/>
          </p:nvSpPr>
          <p:spPr>
            <a:xfrm>
              <a:off x="748672" y="2539918"/>
              <a:ext cx="5292140" cy="50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40" name="Rectangle 39"/>
            <p:cNvSpPr/>
            <p:nvPr/>
          </p:nvSpPr>
          <p:spPr>
            <a:xfrm>
              <a:off x="748672" y="2539918"/>
              <a:ext cx="5292140" cy="5081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3354" tIns="45720" rIns="45720" bIns="4572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Deliverables</a:t>
              </a:r>
              <a:endParaRPr lang="vi-VN" sz="1800" b="1" kern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20789" y="4725143"/>
            <a:ext cx="5613083" cy="508162"/>
            <a:chOff x="439724" y="3328144"/>
            <a:chExt cx="5656275" cy="50816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7" name="Rectangle 36"/>
            <p:cNvSpPr/>
            <p:nvPr/>
          </p:nvSpPr>
          <p:spPr>
            <a:xfrm>
              <a:off x="439724" y="3328144"/>
              <a:ext cx="5656275" cy="50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439724" y="3328144"/>
              <a:ext cx="5656275" cy="5081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3354" tIns="45720" rIns="45720" bIns="4572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Tools &amp; Environment</a:t>
              </a:r>
              <a:endParaRPr lang="vi-VN" sz="1800" b="1" kern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7" name="Oval 46"/>
          <p:cNvSpPr/>
          <p:nvPr/>
        </p:nvSpPr>
        <p:spPr>
          <a:xfrm>
            <a:off x="3327197" y="2286000"/>
            <a:ext cx="635203" cy="6352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Oval 47"/>
          <p:cNvSpPr/>
          <p:nvPr/>
        </p:nvSpPr>
        <p:spPr>
          <a:xfrm>
            <a:off x="3429000" y="3098597"/>
            <a:ext cx="635203" cy="6352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Oval 48"/>
          <p:cNvSpPr/>
          <p:nvPr/>
        </p:nvSpPr>
        <p:spPr>
          <a:xfrm>
            <a:off x="3352800" y="3860597"/>
            <a:ext cx="635203" cy="6352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Oval 49"/>
          <p:cNvSpPr/>
          <p:nvPr/>
        </p:nvSpPr>
        <p:spPr>
          <a:xfrm>
            <a:off x="3048000" y="4648200"/>
            <a:ext cx="635203" cy="6352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TextBox 50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1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222E-6 3.7037E-7 L -0.32847 -0.00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-44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38889E-6 2.59259E-6 L -0.3283 -0.0101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Box 1"/>
          <p:cNvSpPr txBox="1">
            <a:spLocks noChangeArrowheads="1"/>
          </p:cNvSpPr>
          <p:nvPr/>
        </p:nvSpPr>
        <p:spPr bwMode="auto">
          <a:xfrm>
            <a:off x="3098652" y="472728"/>
            <a:ext cx="31920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Project Model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pic>
        <p:nvPicPr>
          <p:cNvPr id="256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05000"/>
            <a:ext cx="6167437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2"/>
          <p:cNvSpPr txBox="1">
            <a:spLocks noChangeArrowheads="1"/>
          </p:cNvSpPr>
          <p:nvPr/>
        </p:nvSpPr>
        <p:spPr bwMode="auto">
          <a:xfrm>
            <a:off x="3657600" y="1219200"/>
            <a:ext cx="1862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RUP Model</a:t>
            </a:r>
            <a:endParaRPr lang="vi-VN" sz="2400" b="1" dirty="0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6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8">
              <a:hlinkClick r:id="rId4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3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0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Box 2"/>
          <p:cNvSpPr txBox="1">
            <a:spLocks noChangeArrowheads="1"/>
          </p:cNvSpPr>
          <p:nvPr/>
        </p:nvSpPr>
        <p:spPr bwMode="auto">
          <a:xfrm>
            <a:off x="3200400" y="1066800"/>
            <a:ext cx="2963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Why choose RUP?</a:t>
            </a:r>
            <a:endParaRPr lang="vi-VN" sz="2400" b="1" dirty="0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098652" y="472728"/>
            <a:ext cx="31920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Project Model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grpSp>
        <p:nvGrpSpPr>
          <p:cNvPr id="17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8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3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4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5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62000" y="1752600"/>
            <a:ext cx="2940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B0F0"/>
                </a:solidFill>
              </a:rPr>
              <a:t>Develop </a:t>
            </a:r>
            <a:r>
              <a:rPr lang="en-US" sz="2400" b="1" dirty="0">
                <a:solidFill>
                  <a:srgbClr val="00B0F0"/>
                </a:solidFill>
              </a:rPr>
              <a:t>iteratively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2814935"/>
            <a:ext cx="3712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400" b="1" dirty="0">
                <a:solidFill>
                  <a:srgbClr val="00B0F0"/>
                </a:solidFill>
              </a:rPr>
              <a:t>Manage requirements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4284" y="4078874"/>
            <a:ext cx="3440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F0"/>
                </a:solidFill>
              </a:rPr>
              <a:t>Verify software quality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5109" y="2309781"/>
            <a:ext cx="655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vi-VN" sz="2400" dirty="0" smtClean="0">
                <a:latin typeface="Calibri (Body)"/>
              </a:rPr>
              <a:t>Supports </a:t>
            </a:r>
            <a:r>
              <a:rPr lang="vi-VN" sz="2400" dirty="0">
                <a:latin typeface="Calibri (Body)"/>
              </a:rPr>
              <a:t>an iterative approach to development that addresses the highest risk items at every stage in the lifecycle, significantly reducing a project’s risk</a:t>
            </a:r>
            <a:r>
              <a:rPr lang="en-US" sz="2400" dirty="0">
                <a:latin typeface="Calibri (Body)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5110" y="3810000"/>
            <a:ext cx="7314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vi-VN" sz="2400" dirty="0">
                <a:solidFill>
                  <a:srgbClr val="FFFF00"/>
                </a:solidFill>
              </a:rPr>
              <a:t>Very important for inexperienced team in controlling issues like us.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9072" y="3883512"/>
            <a:ext cx="506588" cy="539159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Rectangle 32"/>
          <p:cNvSpPr/>
          <p:nvPr/>
        </p:nvSpPr>
        <p:spPr>
          <a:xfrm>
            <a:off x="1065109" y="3271287"/>
            <a:ext cx="74976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 smtClean="0">
                <a:latin typeface="Calibri (Body)"/>
              </a:rPr>
              <a:t>Managing </a:t>
            </a:r>
            <a:r>
              <a:rPr lang="en-US" sz="2400" dirty="0">
                <a:latin typeface="Calibri (Body)"/>
              </a:rPr>
              <a:t>requirements during the whole development process ensures project team develops the right system with right requirements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75660" y="4648200"/>
            <a:ext cx="7077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 (Body)"/>
              </a:rPr>
              <a:t>Testing process </a:t>
            </a:r>
            <a:r>
              <a:rPr lang="en-US" sz="2400" dirty="0">
                <a:latin typeface="Calibri (Body)"/>
              </a:rPr>
              <a:t>is implemented in all the cycles of application development time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217510" y="5558135"/>
            <a:ext cx="7314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Reduce risks</a:t>
            </a:r>
            <a:endParaRPr lang="vi-VN" sz="2400" dirty="0">
              <a:solidFill>
                <a:srgbClr val="FFFF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1472" y="5559912"/>
            <a:ext cx="506588" cy="539159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TextBox 35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6" grpId="0"/>
      <p:bldP spid="6" grpId="1"/>
      <p:bldP spid="33" grpId="0"/>
      <p:bldP spid="33" grpId="1"/>
      <p:bldP spid="34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112430" y="685800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1" name="Pentagon 70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72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0" defTabSz="800100">
                <a:lnSpc>
                  <a:spcPct val="13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/>
                <a:t>Study business case and feasibility study of project</a:t>
              </a:r>
              <a:endParaRPr lang="vi-VN" sz="20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2667000" y="890616"/>
            <a:ext cx="506588" cy="53915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4" name="Group 73"/>
          <p:cNvGrpSpPr/>
          <p:nvPr/>
        </p:nvGrpSpPr>
        <p:grpSpPr>
          <a:xfrm>
            <a:off x="3112430" y="1618225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5" name="Pentagon 74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76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defTabSz="800100">
                <a:lnSpc>
                  <a:spcPct val="13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/>
                <a:t>Complete draft ERD of </a:t>
              </a:r>
              <a:r>
                <a:rPr lang="en-US" sz="2000" b="1" dirty="0" smtClean="0"/>
                <a:t>system</a:t>
              </a:r>
              <a:endParaRPr lang="vi-VN" sz="2000" dirty="0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2667000" y="1823041"/>
            <a:ext cx="506588" cy="53915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8" name="Group 77"/>
          <p:cNvGrpSpPr/>
          <p:nvPr/>
        </p:nvGrpSpPr>
        <p:grpSpPr>
          <a:xfrm>
            <a:off x="3112430" y="2532625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9" name="Pentagon 78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80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defTabSz="800100">
                <a:lnSpc>
                  <a:spcPct val="13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/>
                <a:t>Complete draft screen prototypes </a:t>
              </a:r>
              <a:endParaRPr lang="vi-VN" sz="2000" dirty="0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2667000" y="2737441"/>
            <a:ext cx="506588" cy="53915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2" name="Group 81"/>
          <p:cNvGrpSpPr/>
          <p:nvPr/>
        </p:nvGrpSpPr>
        <p:grpSpPr>
          <a:xfrm>
            <a:off x="3112430" y="3447025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3" name="Pentagon 82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84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0" defTabSz="800100">
                <a:lnSpc>
                  <a:spcPct val="13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/>
                <a:t>Complete draft </a:t>
              </a:r>
              <a:r>
                <a:rPr lang="en-US" sz="2000" b="1" dirty="0" smtClean="0"/>
                <a:t>requirements</a:t>
              </a:r>
              <a:endParaRPr lang="vi-VN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2667000" y="3651841"/>
            <a:ext cx="506588" cy="53915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6" name="Group 85"/>
          <p:cNvGrpSpPr/>
          <p:nvPr/>
        </p:nvGrpSpPr>
        <p:grpSpPr>
          <a:xfrm>
            <a:off x="3112430" y="4361425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7" name="Pentagon 86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88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0" defTabSz="800100">
                <a:lnSpc>
                  <a:spcPct val="13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/>
                <a:t>Determine project </a:t>
              </a:r>
              <a:r>
                <a:rPr lang="en-US" sz="2000" b="1" dirty="0" smtClean="0"/>
                <a:t>scopes</a:t>
              </a:r>
              <a:endParaRPr lang="vi-VN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2667000" y="4566241"/>
            <a:ext cx="506588" cy="53915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0" name="Group 89"/>
          <p:cNvGrpSpPr/>
          <p:nvPr/>
        </p:nvGrpSpPr>
        <p:grpSpPr>
          <a:xfrm>
            <a:off x="3112430" y="5334000"/>
            <a:ext cx="6031571" cy="743975"/>
            <a:chOff x="1518818" y="0"/>
            <a:chExt cx="5408614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1" name="Pentagon 90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92" name="Pentagon 4"/>
            <p:cNvSpPr/>
            <p:nvPr/>
          </p:nvSpPr>
          <p:spPr>
            <a:xfrm>
              <a:off x="1518818" y="0"/>
              <a:ext cx="5408614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0" defTabSz="800100">
                <a:lnSpc>
                  <a:spcPct val="13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/>
                <a:t>Complete project management </a:t>
              </a:r>
              <a:r>
                <a:rPr lang="en-US" sz="2000" b="1" dirty="0" smtClean="0"/>
                <a:t>plan</a:t>
              </a:r>
              <a:endParaRPr lang="vi-VN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2667000" y="5520791"/>
            <a:ext cx="506588" cy="53915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94" name="Straight Connector 93"/>
          <p:cNvCxnSpPr/>
          <p:nvPr/>
        </p:nvCxnSpPr>
        <p:spPr>
          <a:xfrm>
            <a:off x="2590800" y="1090584"/>
            <a:ext cx="0" cy="4958759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754677" y="2438400"/>
            <a:ext cx="1889087" cy="17657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Inception</a:t>
            </a:r>
            <a:endPara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endParaRPr lang="vi-VN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4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43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44" name="CasellaDiTesto 78">
              <a:hlinkClick r:id="rId4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45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46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47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48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49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7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11111E-6 7.40741E-7 L -0.38559 0.00532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88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112430" y="1219200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1" name="Pentagon 70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72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1">
                <a:defRPr/>
              </a:pPr>
              <a:r>
                <a:rPr lang="en-US" sz="2000" b="1" dirty="0"/>
                <a:t>Complete user requirement specification</a:t>
              </a:r>
              <a:endParaRPr lang="vi-VN" sz="2000" b="1" dirty="0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2667000" y="1424016"/>
            <a:ext cx="506588" cy="53915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4" name="Group 73"/>
          <p:cNvGrpSpPr/>
          <p:nvPr/>
        </p:nvGrpSpPr>
        <p:grpSpPr>
          <a:xfrm>
            <a:off x="3112430" y="2151625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5" name="Pentagon 74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76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1">
                <a:defRPr/>
              </a:pPr>
              <a:r>
                <a:rPr lang="en-US" sz="2000" b="1"/>
                <a:t>Complete software requirement specification</a:t>
              </a:r>
              <a:endParaRPr lang="vi-VN" sz="2000" b="1" dirty="0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2667000" y="2356441"/>
            <a:ext cx="506588" cy="53915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8" name="Group 77"/>
          <p:cNvGrpSpPr/>
          <p:nvPr/>
        </p:nvGrpSpPr>
        <p:grpSpPr>
          <a:xfrm>
            <a:off x="3112430" y="3066025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9" name="Pentagon 78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80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1">
                <a:defRPr/>
              </a:pPr>
              <a:r>
                <a:rPr lang="en-US" sz="2000" b="1" dirty="0" smtClean="0"/>
                <a:t>Complete </a:t>
              </a:r>
              <a:r>
                <a:rPr lang="en-US" sz="2000" b="1" dirty="0"/>
                <a:t>ERD, final </a:t>
              </a:r>
              <a:r>
                <a:rPr lang="en-US" sz="2000" b="1" dirty="0" smtClean="0"/>
                <a:t>prototypes</a:t>
              </a:r>
              <a:endParaRPr lang="vi-VN" sz="2000" b="1" dirty="0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2667000" y="3270841"/>
            <a:ext cx="506588" cy="53915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2" name="Group 81"/>
          <p:cNvGrpSpPr/>
          <p:nvPr/>
        </p:nvGrpSpPr>
        <p:grpSpPr>
          <a:xfrm>
            <a:off x="3112430" y="3980425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3" name="Pentagon 82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84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1">
                <a:defRPr/>
              </a:pPr>
              <a:r>
                <a:rPr lang="en-US" sz="2000" b="1" dirty="0"/>
                <a:t>Complete database model</a:t>
              </a:r>
              <a:endParaRPr lang="vi-VN" sz="2000" b="1" dirty="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2667000" y="4185241"/>
            <a:ext cx="506588" cy="53915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6" name="Group 85"/>
          <p:cNvGrpSpPr/>
          <p:nvPr/>
        </p:nvGrpSpPr>
        <p:grpSpPr>
          <a:xfrm>
            <a:off x="3112430" y="4894825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7" name="Pentagon 86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88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1">
                <a:defRPr/>
              </a:pPr>
              <a:r>
                <a:rPr lang="en-US" sz="2000" b="1" dirty="0"/>
                <a:t>Complete </a:t>
              </a:r>
              <a:r>
                <a:rPr lang="en-US" sz="2000" b="1" dirty="0" smtClean="0"/>
                <a:t>system </a:t>
              </a:r>
              <a:r>
                <a:rPr lang="en-US" sz="2000" b="1" dirty="0"/>
                <a:t>a</a:t>
              </a:r>
              <a:r>
                <a:rPr lang="en-US" sz="2000" b="1" dirty="0" smtClean="0"/>
                <a:t>rchitecture </a:t>
              </a:r>
              <a:r>
                <a:rPr lang="en-US" sz="2000" b="1" dirty="0"/>
                <a:t>d</a:t>
              </a:r>
              <a:r>
                <a:rPr lang="en-US" sz="2000" b="1" dirty="0" smtClean="0"/>
                <a:t>esign</a:t>
              </a:r>
              <a:endParaRPr lang="en-US" sz="2000" b="1" dirty="0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2667000" y="5099641"/>
            <a:ext cx="506588" cy="53915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94" name="Straight Connector 93"/>
          <p:cNvCxnSpPr/>
          <p:nvPr/>
        </p:nvCxnSpPr>
        <p:spPr>
          <a:xfrm>
            <a:off x="2590800" y="1090584"/>
            <a:ext cx="0" cy="4958759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754677" y="2438400"/>
            <a:ext cx="1889087" cy="17657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Elaboration</a:t>
            </a:r>
            <a:endPara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endParaRPr lang="vi-VN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5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46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47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48" name="CasellaDiTesto 78">
              <a:hlinkClick r:id="rId4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49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50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51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52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96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4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11111E-6 7.40741E-7 L -0.38559 0.00532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88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112430" y="762000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1" name="Pentagon 70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72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1">
                <a:defRPr/>
              </a:pPr>
              <a:r>
                <a:rPr lang="en-US" sz="2000" b="1" dirty="0"/>
                <a:t>Complete coding and unit test</a:t>
              </a:r>
              <a:endParaRPr lang="vi-VN" sz="2000" b="1" dirty="0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2667000" y="966816"/>
            <a:ext cx="506588" cy="53915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4" name="Group 73"/>
          <p:cNvGrpSpPr/>
          <p:nvPr/>
        </p:nvGrpSpPr>
        <p:grpSpPr>
          <a:xfrm>
            <a:off x="3112430" y="1694425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5" name="Pentagon 74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76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1">
                <a:defRPr/>
              </a:pPr>
              <a:r>
                <a:rPr lang="en-US" sz="2000" b="1" dirty="0"/>
                <a:t>Complete functional and regression test</a:t>
              </a:r>
              <a:endParaRPr lang="vi-VN" sz="2000" b="1" dirty="0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2667000" y="1899241"/>
            <a:ext cx="506588" cy="53915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8" name="Group 77"/>
          <p:cNvGrpSpPr/>
          <p:nvPr/>
        </p:nvGrpSpPr>
        <p:grpSpPr>
          <a:xfrm>
            <a:off x="3112430" y="2608825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9" name="Pentagon 78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80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1">
                <a:defRPr/>
              </a:pPr>
              <a:r>
                <a:rPr lang="en-US" sz="2000" b="1" dirty="0"/>
                <a:t>Complete user manual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2667000" y="2813641"/>
            <a:ext cx="506588" cy="53915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94" name="Straight Connector 93"/>
          <p:cNvCxnSpPr/>
          <p:nvPr/>
        </p:nvCxnSpPr>
        <p:spPr>
          <a:xfrm>
            <a:off x="2590800" y="1077168"/>
            <a:ext cx="0" cy="2277064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17262" y="1282268"/>
            <a:ext cx="2112723" cy="17657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Construction</a:t>
            </a:r>
            <a:endPara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endParaRPr lang="vi-VN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5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46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47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48" name="CasellaDiTesto 78">
              <a:hlinkClick r:id="rId4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49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50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51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52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96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12430" y="3657600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9" name="Pentagon 38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40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1">
                <a:defRPr/>
              </a:pPr>
              <a:r>
                <a:rPr lang="en-US" sz="2000" b="1" dirty="0"/>
                <a:t>Deploy </a:t>
              </a:r>
              <a:r>
                <a:rPr lang="en-US" sz="2000" b="1" dirty="0" smtClean="0"/>
                <a:t>application</a:t>
              </a:r>
              <a:endParaRPr lang="vi-VN" sz="20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667000" y="3862416"/>
            <a:ext cx="506588" cy="53915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2" name="Group 41"/>
          <p:cNvGrpSpPr/>
          <p:nvPr/>
        </p:nvGrpSpPr>
        <p:grpSpPr>
          <a:xfrm>
            <a:off x="3112430" y="4590025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3" name="Pentagon 42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44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1">
                <a:defRPr/>
              </a:pPr>
              <a:r>
                <a:rPr lang="en-US" sz="2000" b="1" dirty="0"/>
                <a:t>Deliver source code</a:t>
              </a:r>
              <a:endParaRPr lang="vi-VN" sz="2000" b="1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2667000" y="4794841"/>
            <a:ext cx="506588" cy="53915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4" name="Group 53"/>
          <p:cNvGrpSpPr/>
          <p:nvPr/>
        </p:nvGrpSpPr>
        <p:grpSpPr>
          <a:xfrm>
            <a:off x="3112430" y="5504425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5" name="Pentagon 54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56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1">
                <a:defRPr/>
              </a:pPr>
              <a:r>
                <a:rPr lang="en-US" sz="2000" b="1" dirty="0"/>
                <a:t>Complete all reports and documents</a:t>
              </a:r>
              <a:endParaRPr lang="vi-VN" sz="2000" b="1" dirty="0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2667000" y="5709241"/>
            <a:ext cx="506588" cy="53915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58" name="Straight Connector 57"/>
          <p:cNvCxnSpPr/>
          <p:nvPr/>
        </p:nvCxnSpPr>
        <p:spPr>
          <a:xfrm>
            <a:off x="2590800" y="3933450"/>
            <a:ext cx="0" cy="2313297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17262" y="4177878"/>
            <a:ext cx="2112724" cy="17657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Transition</a:t>
            </a:r>
            <a:endPara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endParaRPr lang="vi-VN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"/>
          <p:cNvSpPr txBox="1">
            <a:spLocks noChangeArrowheads="1"/>
          </p:cNvSpPr>
          <p:nvPr/>
        </p:nvSpPr>
        <p:spPr bwMode="auto">
          <a:xfrm>
            <a:off x="2197240" y="439341"/>
            <a:ext cx="51124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Organization Structure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064866" y="2067877"/>
            <a:ext cx="1143000" cy="761999"/>
            <a:chOff x="3381375" y="648017"/>
            <a:chExt cx="1143000" cy="761999"/>
          </a:xfrm>
        </p:grpSpPr>
        <p:sp>
          <p:nvSpPr>
            <p:cNvPr id="51" name="Rectangle 50"/>
            <p:cNvSpPr/>
            <p:nvPr/>
          </p:nvSpPr>
          <p:spPr>
            <a:xfrm>
              <a:off x="3381375" y="648017"/>
              <a:ext cx="1143000" cy="76199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ectangle 51"/>
            <p:cNvSpPr/>
            <p:nvPr/>
          </p:nvSpPr>
          <p:spPr>
            <a:xfrm>
              <a:off x="3381375" y="648017"/>
              <a:ext cx="1143000" cy="761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kern="12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93240" y="2143125"/>
            <a:ext cx="1143000" cy="761999"/>
            <a:chOff x="1809749" y="1650047"/>
            <a:chExt cx="1143000" cy="761999"/>
          </a:xfrm>
        </p:grpSpPr>
        <p:sp>
          <p:nvSpPr>
            <p:cNvPr id="49" name="Rectangle 48"/>
            <p:cNvSpPr/>
            <p:nvPr/>
          </p:nvSpPr>
          <p:spPr>
            <a:xfrm>
              <a:off x="1809749" y="1650047"/>
              <a:ext cx="1143000" cy="76199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ectangle 49"/>
            <p:cNvSpPr/>
            <p:nvPr/>
          </p:nvSpPr>
          <p:spPr>
            <a:xfrm>
              <a:off x="1809749" y="1650047"/>
              <a:ext cx="1143000" cy="761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kern="1200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3429000" y="1263253"/>
            <a:ext cx="2593759" cy="531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Supervisor</a:t>
            </a:r>
          </a:p>
          <a:p>
            <a:pPr algn="ctr"/>
            <a:r>
              <a:rPr lang="en-US" dirty="0" smtClean="0"/>
              <a:t>Mr.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Sang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3429000" y="2368639"/>
            <a:ext cx="2593759" cy="499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Manager</a:t>
            </a:r>
          </a:p>
          <a:p>
            <a:pPr algn="ctr"/>
            <a:r>
              <a:rPr lang="en-US" dirty="0" err="1" smtClean="0"/>
              <a:t>NgaDTV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 flipH="1">
            <a:off x="62221" y="5257801"/>
            <a:ext cx="69977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NgaDTV</a:t>
            </a:r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 flipH="1">
            <a:off x="824221" y="5257801"/>
            <a:ext cx="69977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DungNT</a:t>
            </a:r>
            <a:endParaRPr lang="en-US" sz="1400" dirty="0"/>
          </a:p>
        </p:txBody>
      </p:sp>
      <p:sp>
        <p:nvSpPr>
          <p:cNvPr id="62" name="Oval 61"/>
          <p:cNvSpPr/>
          <p:nvPr/>
        </p:nvSpPr>
        <p:spPr>
          <a:xfrm flipH="1">
            <a:off x="1586221" y="5257801"/>
            <a:ext cx="69977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KienTT</a:t>
            </a:r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 flipH="1">
            <a:off x="2348221" y="5257801"/>
            <a:ext cx="69977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AnhNV</a:t>
            </a:r>
            <a:endParaRPr lang="en-US" sz="1400" dirty="0"/>
          </a:p>
        </p:txBody>
      </p:sp>
      <p:sp>
        <p:nvSpPr>
          <p:cNvPr id="64" name="Oval 63"/>
          <p:cNvSpPr/>
          <p:nvPr/>
        </p:nvSpPr>
        <p:spPr>
          <a:xfrm flipH="1">
            <a:off x="3110221" y="5257801"/>
            <a:ext cx="69977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KienTT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 flipH="1">
            <a:off x="3872221" y="5257801"/>
            <a:ext cx="69977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AnhNV</a:t>
            </a:r>
            <a:endParaRPr lang="en-US" sz="1400" dirty="0"/>
          </a:p>
        </p:txBody>
      </p:sp>
      <p:sp>
        <p:nvSpPr>
          <p:cNvPr id="66" name="Oval 65"/>
          <p:cNvSpPr/>
          <p:nvPr/>
        </p:nvSpPr>
        <p:spPr>
          <a:xfrm flipH="1">
            <a:off x="4648200" y="5257801"/>
            <a:ext cx="69977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MinhTC</a:t>
            </a:r>
            <a:endParaRPr lang="en-US" sz="1100" dirty="0"/>
          </a:p>
        </p:txBody>
      </p:sp>
      <p:sp>
        <p:nvSpPr>
          <p:cNvPr id="67" name="Oval 66"/>
          <p:cNvSpPr/>
          <p:nvPr/>
        </p:nvSpPr>
        <p:spPr>
          <a:xfrm flipH="1">
            <a:off x="5410200" y="5257801"/>
            <a:ext cx="69977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DungNT</a:t>
            </a:r>
            <a:endParaRPr lang="en-US" sz="1100" dirty="0"/>
          </a:p>
        </p:txBody>
      </p:sp>
      <p:sp>
        <p:nvSpPr>
          <p:cNvPr id="68" name="Oval 67"/>
          <p:cNvSpPr/>
          <p:nvPr/>
        </p:nvSpPr>
        <p:spPr>
          <a:xfrm flipH="1">
            <a:off x="6172200" y="5257800"/>
            <a:ext cx="69977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NgaDTV</a:t>
            </a:r>
            <a:endParaRPr lang="en-US" sz="1400" dirty="0"/>
          </a:p>
        </p:txBody>
      </p:sp>
      <p:sp>
        <p:nvSpPr>
          <p:cNvPr id="69" name="Oval 68"/>
          <p:cNvSpPr/>
          <p:nvPr/>
        </p:nvSpPr>
        <p:spPr>
          <a:xfrm flipH="1">
            <a:off x="6934200" y="5257800"/>
            <a:ext cx="69977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MinhTC</a:t>
            </a:r>
            <a:endParaRPr lang="en-US" sz="1100" dirty="0"/>
          </a:p>
        </p:txBody>
      </p:sp>
      <p:sp>
        <p:nvSpPr>
          <p:cNvPr id="70" name="Oval 69"/>
          <p:cNvSpPr/>
          <p:nvPr/>
        </p:nvSpPr>
        <p:spPr>
          <a:xfrm flipH="1">
            <a:off x="8453520" y="5257800"/>
            <a:ext cx="69048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NgaDTV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 flipH="1">
            <a:off x="7682221" y="5257800"/>
            <a:ext cx="69977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MinhTC</a:t>
            </a:r>
            <a:endParaRPr lang="en-US" sz="1100" dirty="0"/>
          </a:p>
        </p:txBody>
      </p:sp>
      <p:sp>
        <p:nvSpPr>
          <p:cNvPr id="75" name="Rectangle 74"/>
          <p:cNvSpPr/>
          <p:nvPr/>
        </p:nvSpPr>
        <p:spPr>
          <a:xfrm>
            <a:off x="156200" y="3744966"/>
            <a:ext cx="1257289" cy="75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SRS Analysis Team</a:t>
            </a:r>
          </a:p>
          <a:p>
            <a:pPr algn="ctr"/>
            <a:r>
              <a:rPr lang="en-US" sz="1400" dirty="0" smtClean="0"/>
              <a:t>DungNT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1636779" y="3739382"/>
            <a:ext cx="1256457" cy="750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 Team</a:t>
            </a:r>
          </a:p>
          <a:p>
            <a:pPr algn="ctr"/>
            <a:r>
              <a:rPr lang="en-US" sz="1400" dirty="0" err="1" smtClean="0"/>
              <a:t>AnhNV</a:t>
            </a:r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4077543" y="3744966"/>
            <a:ext cx="1256457" cy="750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Develop Team</a:t>
            </a:r>
          </a:p>
          <a:p>
            <a:pPr algn="ctr"/>
            <a:r>
              <a:rPr lang="en-US" sz="1400" dirty="0" err="1" smtClean="0"/>
              <a:t>KienTT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6243750" y="3733800"/>
            <a:ext cx="1256457" cy="750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 Team</a:t>
            </a:r>
          </a:p>
          <a:p>
            <a:pPr algn="ctr"/>
            <a:r>
              <a:rPr lang="en-US" sz="1400" dirty="0" err="1" smtClean="0"/>
              <a:t>NgaDTV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7822667" y="3703587"/>
            <a:ext cx="1256457" cy="750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QA Team</a:t>
            </a:r>
          </a:p>
          <a:p>
            <a:pPr algn="ctr"/>
            <a:r>
              <a:rPr lang="en-US" sz="1400" dirty="0" err="1" smtClean="0"/>
              <a:t>MinhTC</a:t>
            </a:r>
            <a:endParaRPr lang="en-US" sz="1400" dirty="0"/>
          </a:p>
        </p:txBody>
      </p:sp>
      <p:cxnSp>
        <p:nvCxnSpPr>
          <p:cNvPr id="84" name="Elbow Connector 83"/>
          <p:cNvCxnSpPr>
            <a:stCxn id="75" idx="0"/>
            <a:endCxn id="82" idx="0"/>
          </p:cNvCxnSpPr>
          <p:nvPr/>
        </p:nvCxnSpPr>
        <p:spPr>
          <a:xfrm rot="5400000" flipH="1" flipV="1">
            <a:off x="4597181" y="-108748"/>
            <a:ext cx="41379" cy="7666051"/>
          </a:xfrm>
          <a:prstGeom prst="bentConnector3">
            <a:avLst>
              <a:gd name="adj1" fmla="val 106445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" idx="2"/>
            <a:endCxn id="54" idx="0"/>
          </p:cNvCxnSpPr>
          <p:nvPr/>
        </p:nvCxnSpPr>
        <p:spPr>
          <a:xfrm>
            <a:off x="4725880" y="1795038"/>
            <a:ext cx="0" cy="57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4" idx="2"/>
            <a:endCxn id="79" idx="0"/>
          </p:cNvCxnSpPr>
          <p:nvPr/>
        </p:nvCxnSpPr>
        <p:spPr>
          <a:xfrm flipH="1">
            <a:off x="4705772" y="2868345"/>
            <a:ext cx="20108" cy="87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773979" y="4495800"/>
            <a:ext cx="10865" cy="53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857999" y="3301073"/>
            <a:ext cx="1" cy="43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57" idx="0"/>
            <a:endCxn id="61" idx="0"/>
          </p:cNvCxnSpPr>
          <p:nvPr/>
        </p:nvCxnSpPr>
        <p:spPr>
          <a:xfrm rot="5400000" flipH="1" flipV="1">
            <a:off x="793110" y="4876801"/>
            <a:ext cx="12700" cy="76200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285999" y="3301073"/>
            <a:ext cx="1" cy="43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260519" y="4489449"/>
            <a:ext cx="10865" cy="53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rot="5400000" flipH="1" flipV="1">
            <a:off x="2279650" y="4870450"/>
            <a:ext cx="12700" cy="76200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648200" y="4489449"/>
            <a:ext cx="10865" cy="53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5400000" flipH="1" flipV="1">
            <a:off x="4565650" y="4870450"/>
            <a:ext cx="12700" cy="76200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64" idx="0"/>
            <a:endCxn id="67" idx="0"/>
          </p:cNvCxnSpPr>
          <p:nvPr/>
        </p:nvCxnSpPr>
        <p:spPr>
          <a:xfrm rot="5400000" flipH="1" flipV="1">
            <a:off x="4610099" y="4107812"/>
            <a:ext cx="12700" cy="2299979"/>
          </a:xfrm>
          <a:prstGeom prst="bentConnector3">
            <a:avLst>
              <a:gd name="adj1" fmla="val 192203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6832519" y="4495800"/>
            <a:ext cx="10865" cy="53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6851650" y="4876801"/>
            <a:ext cx="12700" cy="76200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8432719" y="4489449"/>
            <a:ext cx="10865" cy="53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rot="5400000" flipH="1" flipV="1">
            <a:off x="8451850" y="4870450"/>
            <a:ext cx="12700" cy="76200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  <p:bldP spid="57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5" grpId="0" animBg="1"/>
      <p:bldP spid="78" grpId="0" animBg="1"/>
      <p:bldP spid="79" grpId="0" animBg="1"/>
      <p:bldP spid="81" grpId="0" animBg="1"/>
      <p:bldP spid="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63282"/>
            <a:ext cx="8805863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4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"/>
          <p:cNvSpPr txBox="1">
            <a:spLocks noChangeArrowheads="1"/>
          </p:cNvSpPr>
          <p:nvPr/>
        </p:nvSpPr>
        <p:spPr bwMode="auto">
          <a:xfrm>
            <a:off x="2888504" y="228600"/>
            <a:ext cx="37408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Master Schedule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3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"/>
          <p:cNvSpPr txBox="1">
            <a:spLocks noChangeArrowheads="1"/>
          </p:cNvSpPr>
          <p:nvPr/>
        </p:nvSpPr>
        <p:spPr bwMode="auto">
          <a:xfrm>
            <a:off x="3361341" y="201652"/>
            <a:ext cx="24161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Objectives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19443"/>
              </p:ext>
            </p:extLst>
          </p:nvPr>
        </p:nvGraphicFramePr>
        <p:xfrm>
          <a:off x="69802" y="1143001"/>
          <a:ext cx="8964069" cy="5181599"/>
        </p:xfrm>
        <a:graphic>
          <a:graphicData uri="http://schemas.openxmlformats.org/drawingml/2006/table">
            <a:tbl>
              <a:tblPr firstRow="1" firstCol="1" bandRow="1" bandCol="1">
                <a:tableStyleId>{F2DE63D5-997A-4646-A377-4702673A728D}</a:tableStyleId>
              </a:tblPr>
              <a:tblGrid>
                <a:gridCol w="1821476"/>
                <a:gridCol w="2007974"/>
                <a:gridCol w="1774886"/>
                <a:gridCol w="1681660"/>
                <a:gridCol w="1678073"/>
              </a:tblGrid>
              <a:tr h="654346">
                <a:tc>
                  <a:txBody>
                    <a:bodyPr/>
                    <a:lstStyle/>
                    <a:p>
                      <a:pPr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Metrics</a:t>
                      </a:r>
                      <a:endParaRPr lang="vi-VN" sz="20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Unit</a:t>
                      </a:r>
                      <a:endParaRPr lang="vi-VN" sz="20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Committed</a:t>
                      </a:r>
                      <a:endParaRPr lang="vi-VN" sz="20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Actual</a:t>
                      </a:r>
                      <a:endParaRPr lang="vi-VN" sz="20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Deviation</a:t>
                      </a:r>
                      <a:endParaRPr lang="vi-VN" sz="20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5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Start Date 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dd</a:t>
                      </a:r>
                      <a:r>
                        <a:rPr lang="en-US" sz="2000" dirty="0">
                          <a:effectLst/>
                        </a:rPr>
                        <a:t>-mm-</a:t>
                      </a:r>
                      <a:r>
                        <a:rPr lang="en-US" sz="2000" dirty="0" err="1">
                          <a:effectLst/>
                        </a:rPr>
                        <a:t>yyyy</a:t>
                      </a:r>
                      <a:endParaRPr lang="vi-V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09-09-2013</a:t>
                      </a:r>
                      <a:endParaRPr lang="vi-V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09-09-2013</a:t>
                      </a:r>
                      <a:endParaRPr lang="vi-V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0 </a:t>
                      </a:r>
                      <a:r>
                        <a:rPr lang="en-US" sz="2000" dirty="0" smtClean="0">
                          <a:effectLst/>
                        </a:rPr>
                        <a:t>days</a:t>
                      </a:r>
                      <a:endParaRPr lang="vi-V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98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End Date 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dd-mm-yyyy</a:t>
                      </a:r>
                      <a:endParaRPr lang="vi-V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17-12-2013</a:t>
                      </a:r>
                      <a:endParaRPr lang="vi-V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17-12-2013</a:t>
                      </a:r>
                      <a:endParaRPr lang="vi-V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0 </a:t>
                      </a:r>
                      <a:r>
                        <a:rPr lang="en-US" sz="2000" dirty="0" smtClean="0">
                          <a:effectLst/>
                        </a:rPr>
                        <a:t>days</a:t>
                      </a:r>
                      <a:endParaRPr lang="vi-V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64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Duration 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Elapsed days </a:t>
                      </a:r>
                      <a:endParaRPr lang="vi-V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100 days</a:t>
                      </a:r>
                      <a:endParaRPr lang="vi-V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100 days</a:t>
                      </a:r>
                      <a:endParaRPr lang="vi-V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0 </a:t>
                      </a:r>
                      <a:r>
                        <a:rPr lang="en-US" sz="2000" dirty="0" smtClean="0">
                          <a:effectLst/>
                        </a:rPr>
                        <a:t>days</a:t>
                      </a:r>
                      <a:endParaRPr lang="vi-V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68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Maximum Team Size 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Person </a:t>
                      </a:r>
                      <a:endParaRPr lang="vi-V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vi-V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vi-V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vi-V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4600" y="381000"/>
            <a:ext cx="4606326" cy="7078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 smtClean="0">
                <a:effectLst>
                  <a:innerShdw blurRad="114300">
                    <a:prstClr val="black"/>
                  </a:innerShdw>
                </a:effectLst>
              </a:rPr>
              <a:t>Presentation Outline</a:t>
            </a:r>
            <a:endParaRPr lang="en-US" sz="4000" b="1" dirty="0">
              <a:effectLst>
                <a:innerShdw blurRad="114300">
                  <a:prstClr val="black"/>
                </a:inn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437228" y="1726028"/>
            <a:ext cx="4685781" cy="407117"/>
            <a:chOff x="935572" y="513390"/>
            <a:chExt cx="4685781" cy="407117"/>
          </a:xfr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1" name="Rectangle 40"/>
            <p:cNvSpPr/>
            <p:nvPr/>
          </p:nvSpPr>
          <p:spPr>
            <a:xfrm>
              <a:off x="935572" y="513390"/>
              <a:ext cx="4685781" cy="4071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ectangle 41"/>
            <p:cNvSpPr/>
            <p:nvPr/>
          </p:nvSpPr>
          <p:spPr>
            <a:xfrm>
              <a:off x="935572" y="513390"/>
              <a:ext cx="4685781" cy="407117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2257" tIns="121920" rIns="121920" bIns="12192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 smtClean="0"/>
                <a:t>Project overview</a:t>
              </a:r>
              <a:endParaRPr lang="en-US" sz="3200" b="1" kern="1200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020991" y="1770570"/>
            <a:ext cx="343406" cy="3654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2437228" y="2347919"/>
            <a:ext cx="4685781" cy="407117"/>
            <a:chOff x="935572" y="1135281"/>
            <a:chExt cx="4685781" cy="407117"/>
          </a:xfr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/>
            <p:cNvSpPr/>
            <p:nvPr/>
          </p:nvSpPr>
          <p:spPr>
            <a:xfrm>
              <a:off x="935572" y="1135281"/>
              <a:ext cx="4685781" cy="4071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ectangle 39"/>
            <p:cNvSpPr/>
            <p:nvPr/>
          </p:nvSpPr>
          <p:spPr>
            <a:xfrm>
              <a:off x="935572" y="1135281"/>
              <a:ext cx="4685781" cy="407117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2257" tIns="121920" rIns="121920" bIns="12192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 smtClean="0"/>
                <a:t>Project management</a:t>
              </a:r>
              <a:endParaRPr lang="en-US" sz="3200" b="1" kern="12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020991" y="2392461"/>
            <a:ext cx="343406" cy="3654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2437228" y="2969810"/>
            <a:ext cx="4685781" cy="407117"/>
            <a:chOff x="935572" y="1757172"/>
            <a:chExt cx="4685781" cy="407117"/>
          </a:xfr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/>
            <p:cNvSpPr/>
            <p:nvPr/>
          </p:nvSpPr>
          <p:spPr>
            <a:xfrm>
              <a:off x="935572" y="1757172"/>
              <a:ext cx="4685781" cy="4071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935572" y="1757172"/>
              <a:ext cx="4685781" cy="407117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2257" tIns="121920" rIns="121920" bIns="12192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 smtClean="0"/>
                <a:t>Software specification</a:t>
              </a:r>
              <a:endParaRPr lang="en-US" sz="3200" b="1" kern="12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020991" y="3014352"/>
            <a:ext cx="343406" cy="3654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2437228" y="3591701"/>
            <a:ext cx="4685781" cy="407117"/>
            <a:chOff x="935572" y="2379063"/>
            <a:chExt cx="4685781" cy="407117"/>
          </a:xfr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935572" y="2379063"/>
              <a:ext cx="4685781" cy="4071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ectangle 35"/>
            <p:cNvSpPr/>
            <p:nvPr/>
          </p:nvSpPr>
          <p:spPr>
            <a:xfrm>
              <a:off x="935572" y="2379063"/>
              <a:ext cx="4685781" cy="407117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2257" tIns="121920" rIns="121920" bIns="12192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 smtClean="0"/>
                <a:t>Software design</a:t>
              </a:r>
              <a:endParaRPr lang="en-US" sz="3200" b="1" kern="1200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020991" y="3636242"/>
            <a:ext cx="343406" cy="3654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2437228" y="4213592"/>
            <a:ext cx="4685781" cy="407117"/>
            <a:chOff x="935572" y="3000954"/>
            <a:chExt cx="4685781" cy="407117"/>
          </a:xfr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/>
            <p:cNvSpPr/>
            <p:nvPr/>
          </p:nvSpPr>
          <p:spPr>
            <a:xfrm>
              <a:off x="935572" y="3000954"/>
              <a:ext cx="4685781" cy="4071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935572" y="3000954"/>
              <a:ext cx="4685781" cy="407117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2257" tIns="121920" rIns="121920" bIns="12192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 smtClean="0"/>
                <a:t>Testing</a:t>
              </a:r>
              <a:endParaRPr lang="en-US" sz="3200" b="1" kern="1200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020991" y="4258133"/>
            <a:ext cx="343406" cy="3654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24"/>
          <p:cNvGrpSpPr/>
          <p:nvPr/>
        </p:nvGrpSpPr>
        <p:grpSpPr>
          <a:xfrm>
            <a:off x="2437228" y="4835482"/>
            <a:ext cx="4685781" cy="407117"/>
            <a:chOff x="935572" y="3622844"/>
            <a:chExt cx="4685781" cy="407117"/>
          </a:xfr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1" name="Rectangle 30"/>
            <p:cNvSpPr/>
            <p:nvPr/>
          </p:nvSpPr>
          <p:spPr>
            <a:xfrm>
              <a:off x="935572" y="3622844"/>
              <a:ext cx="4685781" cy="4071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935572" y="3622844"/>
              <a:ext cx="4685781" cy="407117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2257" tIns="121920" rIns="121920" bIns="12192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 smtClean="0"/>
                <a:t>Project result</a:t>
              </a:r>
              <a:endParaRPr lang="en-US" sz="3200" b="1" kern="12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020991" y="4880024"/>
            <a:ext cx="343406" cy="3654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oup 26"/>
          <p:cNvGrpSpPr/>
          <p:nvPr/>
        </p:nvGrpSpPr>
        <p:grpSpPr>
          <a:xfrm>
            <a:off x="2437228" y="5457373"/>
            <a:ext cx="4685781" cy="407117"/>
            <a:chOff x="935572" y="4244735"/>
            <a:chExt cx="4685781" cy="407117"/>
          </a:xfr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Rectangle 28"/>
            <p:cNvSpPr/>
            <p:nvPr/>
          </p:nvSpPr>
          <p:spPr>
            <a:xfrm>
              <a:off x="935572" y="4244735"/>
              <a:ext cx="4685781" cy="4071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935572" y="4244735"/>
              <a:ext cx="4685781" cy="407117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2257" tIns="121920" rIns="121920" bIns="12192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 smtClean="0"/>
                <a:t>Demo</a:t>
              </a:r>
              <a:endParaRPr lang="en-US" sz="3200" b="1" kern="1200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020991" y="5501915"/>
            <a:ext cx="343406" cy="3654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  <p:grpSp>
        <p:nvGrpSpPr>
          <p:cNvPr id="45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46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47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latin typeface="Neutra Display Titling" pitchFamily="2" charset="0"/>
                </a:rPr>
                <a:t>PROJECT MANAGEMENT</a:t>
              </a:r>
              <a:endParaRPr lang="en-US" sz="1100" dirty="0">
                <a:latin typeface="Neutra Display Titling" pitchFamily="2" charset="0"/>
              </a:endParaRPr>
            </a:p>
          </p:txBody>
        </p:sp>
        <p:sp>
          <p:nvSpPr>
            <p:cNvPr id="48" name="CasellaDiTesto 78">
              <a:hlinkClick r:id="rId5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49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50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51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52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53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"/>
          <p:cNvSpPr txBox="1">
            <a:spLocks noChangeArrowheads="1"/>
          </p:cNvSpPr>
          <p:nvPr/>
        </p:nvSpPr>
        <p:spPr bwMode="auto">
          <a:xfrm>
            <a:off x="3361341" y="201652"/>
            <a:ext cx="28055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Deliverables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85494"/>
              </p:ext>
            </p:extLst>
          </p:nvPr>
        </p:nvGraphicFramePr>
        <p:xfrm>
          <a:off x="69803" y="990600"/>
          <a:ext cx="8964069" cy="5333997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515347"/>
                <a:gridCol w="1243650"/>
                <a:gridCol w="3429000"/>
                <a:gridCol w="1600200"/>
                <a:gridCol w="2175872"/>
              </a:tblGrid>
              <a:tr h="4645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No</a:t>
                      </a:r>
                      <a:endParaRPr lang="vi-VN" sz="16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Stage</a:t>
                      </a:r>
                      <a:endParaRPr lang="vi-VN" sz="16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Deliverable/ Milestone</a:t>
                      </a:r>
                      <a:endParaRPr lang="vi-VN" sz="16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Delivery Date</a:t>
                      </a:r>
                      <a:endParaRPr lang="vi-VN" sz="16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Delivery Location</a:t>
                      </a:r>
                      <a:endParaRPr lang="vi-VN" sz="16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vi-VN" sz="16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Inception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Deliver Report No.1</a:t>
                      </a:r>
                      <a:endParaRPr lang="vi-V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28-09-2013</a:t>
                      </a:r>
                      <a:endParaRPr lang="vi-V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Supervisor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vi-VN" sz="16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Inception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Project plan</a:t>
                      </a:r>
                      <a:endParaRPr lang="vi-V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03-10-2013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Supervisor</a:t>
                      </a:r>
                      <a:endParaRPr lang="vi-V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3</a:t>
                      </a:r>
                      <a:endParaRPr lang="vi-VN" sz="16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Inception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Deliver Report No.2</a:t>
                      </a:r>
                      <a:endParaRPr lang="vi-V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07-10-2013</a:t>
                      </a:r>
                      <a:endParaRPr lang="vi-V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Supervisor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4</a:t>
                      </a:r>
                      <a:endParaRPr lang="vi-VN" sz="16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Elaboration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Deliver Report No.3</a:t>
                      </a:r>
                      <a:endParaRPr lang="vi-V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22-10-2013</a:t>
                      </a:r>
                      <a:endParaRPr lang="vi-V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Supervisor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</a:t>
                      </a:r>
                      <a:endParaRPr lang="vi-VN" sz="16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Elaboration</a:t>
                      </a:r>
                      <a:endParaRPr lang="vi-V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Deliver Report No.4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12-11-2013</a:t>
                      </a:r>
                      <a:endParaRPr lang="vi-V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Supervisor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</a:t>
                      </a:r>
                      <a:endParaRPr lang="vi-VN" sz="16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Construction</a:t>
                      </a:r>
                      <a:endParaRPr lang="vi-V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Complete Coding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28-11-2013</a:t>
                      </a:r>
                      <a:endParaRPr lang="vi-V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Supervisor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7</a:t>
                      </a:r>
                      <a:endParaRPr lang="vi-VN" sz="16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Construction</a:t>
                      </a:r>
                      <a:endParaRPr lang="vi-V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Deliver Report No.5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08-12-2013</a:t>
                      </a:r>
                      <a:endParaRPr lang="vi-V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Supervisor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8</a:t>
                      </a:r>
                      <a:endParaRPr lang="vi-VN" sz="16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Construction</a:t>
                      </a:r>
                      <a:endParaRPr lang="vi-V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Deliver Report No.6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13-12-2013</a:t>
                      </a:r>
                      <a:endParaRPr lang="vi-V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Supervisor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2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9</a:t>
                      </a:r>
                      <a:endParaRPr lang="vi-VN" sz="16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Transition</a:t>
                      </a:r>
                      <a:endParaRPr lang="vi-V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last Document and CD source code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17-12-2013</a:t>
                      </a:r>
                      <a:endParaRPr lang="vi-V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10</a:t>
                      </a:r>
                      <a:endParaRPr lang="vi-VN" sz="16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Transition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Project completed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17-12-2013</a:t>
                      </a:r>
                      <a:endParaRPr lang="vi-V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</a:t>
                      </a:r>
                      <a:endParaRPr lang="vi-V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8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26395"/>
            <a:ext cx="1570038" cy="1570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TextBox 3"/>
          <p:cNvSpPr txBox="1">
            <a:spLocks noChangeArrowheads="1"/>
          </p:cNvSpPr>
          <p:nvPr/>
        </p:nvSpPr>
        <p:spPr bwMode="auto">
          <a:xfrm>
            <a:off x="2895600" y="3136900"/>
            <a:ext cx="1022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X-Code</a:t>
            </a:r>
            <a:endParaRPr lang="vi-VN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9943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45" y="1310691"/>
            <a:ext cx="1747838" cy="16716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TextBox 15"/>
          <p:cNvSpPr txBox="1">
            <a:spLocks noChangeArrowheads="1"/>
          </p:cNvSpPr>
          <p:nvPr/>
        </p:nvSpPr>
        <p:spPr bwMode="auto">
          <a:xfrm>
            <a:off x="5103331" y="3125017"/>
            <a:ext cx="1125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 err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iOS</a:t>
            </a:r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SDK</a:t>
            </a:r>
            <a:endParaRPr lang="vi-VN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Picture 16" descr="tortoisesv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378" y="1310691"/>
            <a:ext cx="1981200" cy="1485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6" name="TextBox 17"/>
          <p:cNvSpPr txBox="1">
            <a:spLocks noChangeArrowheads="1"/>
          </p:cNvSpPr>
          <p:nvPr/>
        </p:nvSpPr>
        <p:spPr bwMode="auto">
          <a:xfrm>
            <a:off x="7546651" y="3141595"/>
            <a:ext cx="663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SVN</a:t>
            </a:r>
            <a:endParaRPr lang="vi-VN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9947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87514"/>
            <a:ext cx="161925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8" name="TextBox 3"/>
          <p:cNvSpPr txBox="1">
            <a:spLocks noChangeArrowheads="1"/>
          </p:cNvSpPr>
          <p:nvPr/>
        </p:nvSpPr>
        <p:spPr bwMode="auto">
          <a:xfrm>
            <a:off x="319464" y="3122794"/>
            <a:ext cx="1541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Objective-C</a:t>
            </a:r>
            <a:endParaRPr lang="vi-VN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21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23" name="CasellaDiTesto 78">
              <a:hlinkClick r:id="rId7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4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5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6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7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8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"/>
          <p:cNvSpPr txBox="1">
            <a:spLocks noChangeArrowheads="1"/>
          </p:cNvSpPr>
          <p:nvPr/>
        </p:nvSpPr>
        <p:spPr bwMode="auto">
          <a:xfrm>
            <a:off x="2362200" y="201652"/>
            <a:ext cx="46072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Tools &amp; Environment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50" y="1848459"/>
            <a:ext cx="3666269" cy="3655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70" y="4498941"/>
            <a:ext cx="2294408" cy="11736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/>
          <p:cNvSpPr txBox="1">
            <a:spLocks noChangeArrowheads="1"/>
          </p:cNvSpPr>
          <p:nvPr/>
        </p:nvSpPr>
        <p:spPr bwMode="auto">
          <a:xfrm>
            <a:off x="6495255" y="5878513"/>
            <a:ext cx="2674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Microsoft Office 2013</a:t>
            </a:r>
            <a:endParaRPr lang="vi-VN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7" y="4495217"/>
            <a:ext cx="2667000" cy="1181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" name="TextBox 17"/>
          <p:cNvSpPr txBox="1">
            <a:spLocks noChangeArrowheads="1"/>
          </p:cNvSpPr>
          <p:nvPr/>
        </p:nvSpPr>
        <p:spPr bwMode="auto">
          <a:xfrm>
            <a:off x="299310" y="5857569"/>
            <a:ext cx="2674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 err="1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Astah</a:t>
            </a:r>
            <a:r>
              <a:rPr lang="en-US" b="1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Professional</a:t>
            </a:r>
            <a:endParaRPr lang="vi-VN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236" y="4509190"/>
            <a:ext cx="3831965" cy="1158276"/>
          </a:xfrm>
          <a:prstGeom prst="rect">
            <a:avLst/>
          </a:prstGeom>
        </p:spPr>
      </p:pic>
      <p:sp>
        <p:nvSpPr>
          <p:cNvPr id="45" name="TextBox 17"/>
          <p:cNvSpPr txBox="1">
            <a:spLocks noChangeArrowheads="1"/>
          </p:cNvSpPr>
          <p:nvPr/>
        </p:nvSpPr>
        <p:spPr bwMode="auto">
          <a:xfrm>
            <a:off x="3649662" y="5878513"/>
            <a:ext cx="2674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 err="1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Tesseract</a:t>
            </a:r>
            <a:r>
              <a:rPr lang="en-US" b="1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Engine</a:t>
            </a:r>
            <a:endParaRPr lang="vi-VN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40625 0.2622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13102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0.16545 0.2641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13194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08507 0.26621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1331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0277 L -0.32483 0.2587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11" y="1280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35503 -0.1761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43" y="-8819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00417 -0.17801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8912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0.33559 -0.1995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  <p:bldP spid="39942" grpId="1"/>
      <p:bldP spid="39944" grpId="0"/>
      <p:bldP spid="39944" grpId="1"/>
      <p:bldP spid="39946" grpId="0"/>
      <p:bldP spid="39946" grpId="1"/>
      <p:bldP spid="39948" grpId="0"/>
      <p:bldP spid="39948" grpId="1"/>
      <p:bldP spid="41" grpId="0"/>
      <p:bldP spid="41" grpId="1"/>
      <p:bldP spid="43" grpId="0"/>
      <p:bldP spid="43" grpId="1"/>
      <p:bldP spid="45" grpId="0"/>
      <p:bldP spid="4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34014" y="3921382"/>
            <a:ext cx="26821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</a:p>
          <a:p>
            <a:pPr algn="ctr"/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85" y="2145386"/>
            <a:ext cx="1775996" cy="17759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Block Arc 29"/>
          <p:cNvSpPr/>
          <p:nvPr/>
        </p:nvSpPr>
        <p:spPr>
          <a:xfrm>
            <a:off x="-2079734" y="692592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1" name="Group 30"/>
          <p:cNvGrpSpPr/>
          <p:nvPr/>
        </p:nvGrpSpPr>
        <p:grpSpPr>
          <a:xfrm>
            <a:off x="3365602" y="1650917"/>
            <a:ext cx="5711461" cy="508162"/>
            <a:chOff x="384538" y="253918"/>
            <a:chExt cx="5656275" cy="50816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5" name="Rectangle 44"/>
            <p:cNvSpPr/>
            <p:nvPr/>
          </p:nvSpPr>
          <p:spPr>
            <a:xfrm>
              <a:off x="384538" y="253918"/>
              <a:ext cx="5656275" cy="50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46" name="Rectangle 45"/>
            <p:cNvSpPr/>
            <p:nvPr/>
          </p:nvSpPr>
          <p:spPr>
            <a:xfrm>
              <a:off x="384538" y="253918"/>
              <a:ext cx="5656275" cy="5081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3354" tIns="45720" rIns="45720" bIns="4572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Overview</a:t>
              </a:r>
              <a:endParaRPr lang="vi-VN" sz="1800" b="1" kern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3048000" y="1587397"/>
            <a:ext cx="635203" cy="6352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" name="Group 33"/>
          <p:cNvGrpSpPr/>
          <p:nvPr/>
        </p:nvGrpSpPr>
        <p:grpSpPr>
          <a:xfrm>
            <a:off x="3910971" y="3149438"/>
            <a:ext cx="5180380" cy="508162"/>
            <a:chOff x="887785" y="1815975"/>
            <a:chExt cx="5180380" cy="50816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1" name="Rectangle 40"/>
            <p:cNvSpPr/>
            <p:nvPr/>
          </p:nvSpPr>
          <p:spPr>
            <a:xfrm>
              <a:off x="887785" y="1815975"/>
              <a:ext cx="5180380" cy="50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42" name="Rectangle 41"/>
            <p:cNvSpPr/>
            <p:nvPr/>
          </p:nvSpPr>
          <p:spPr>
            <a:xfrm>
              <a:off x="887785" y="1815975"/>
              <a:ext cx="5180380" cy="5081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3354" tIns="45720" rIns="45720" bIns="4572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Functional Requirement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20788" y="4725143"/>
            <a:ext cx="5656275" cy="508162"/>
            <a:chOff x="439724" y="3328144"/>
            <a:chExt cx="5656275" cy="50816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7" name="Rectangle 36"/>
            <p:cNvSpPr/>
            <p:nvPr/>
          </p:nvSpPr>
          <p:spPr>
            <a:xfrm>
              <a:off x="439724" y="3328144"/>
              <a:ext cx="5656275" cy="50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439724" y="3328144"/>
              <a:ext cx="5656275" cy="5081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3354" tIns="45720" rIns="45720" bIns="4572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Non Functional </a:t>
              </a:r>
              <a:r>
                <a:rPr lang="en-US" b="1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Requirement</a:t>
              </a:r>
            </a:p>
          </p:txBody>
        </p:sp>
      </p:grpSp>
      <p:sp>
        <p:nvSpPr>
          <p:cNvPr id="48" name="Oval 47"/>
          <p:cNvSpPr/>
          <p:nvPr/>
        </p:nvSpPr>
        <p:spPr>
          <a:xfrm>
            <a:off x="3429000" y="3098597"/>
            <a:ext cx="635203" cy="6352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Oval 49"/>
          <p:cNvSpPr/>
          <p:nvPr/>
        </p:nvSpPr>
        <p:spPr>
          <a:xfrm>
            <a:off x="3048000" y="4648200"/>
            <a:ext cx="635203" cy="6352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4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222E-6 3.7037E-7 L -0.32847 -0.00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-44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222E-6 2.59259E-6 L -0.3283 -0.0101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32" y="871522"/>
            <a:ext cx="7345363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4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"/>
          <p:cNvSpPr txBox="1">
            <a:spLocks noChangeArrowheads="1"/>
          </p:cNvSpPr>
          <p:nvPr/>
        </p:nvSpPr>
        <p:spPr bwMode="auto">
          <a:xfrm>
            <a:off x="2704881" y="122224"/>
            <a:ext cx="38558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System Overview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2362200" y="201652"/>
            <a:ext cx="55190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Functional Requirements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grpSp>
        <p:nvGrpSpPr>
          <p:cNvPr id="12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6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3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37" idx="3"/>
            <a:endCxn id="39" idx="1"/>
          </p:cNvCxnSpPr>
          <p:nvPr/>
        </p:nvCxnSpPr>
        <p:spPr>
          <a:xfrm flipV="1">
            <a:off x="1569710" y="1785878"/>
            <a:ext cx="1629747" cy="134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7" idx="3"/>
            <a:endCxn id="40" idx="1"/>
          </p:cNvCxnSpPr>
          <p:nvPr/>
        </p:nvCxnSpPr>
        <p:spPr>
          <a:xfrm flipV="1">
            <a:off x="1569710" y="3084009"/>
            <a:ext cx="1624594" cy="5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7" idx="3"/>
            <a:endCxn id="41" idx="1"/>
          </p:cNvCxnSpPr>
          <p:nvPr/>
        </p:nvCxnSpPr>
        <p:spPr>
          <a:xfrm>
            <a:off x="1569710" y="3134218"/>
            <a:ext cx="1624594" cy="122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"/>
          <p:cNvSpPr txBox="1">
            <a:spLocks noChangeArrowheads="1"/>
          </p:cNvSpPr>
          <p:nvPr/>
        </p:nvSpPr>
        <p:spPr bwMode="auto">
          <a:xfrm>
            <a:off x="3199457" y="1493490"/>
            <a:ext cx="4359736" cy="584776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Application management</a:t>
            </a:r>
            <a:endParaRPr lang="vi-VN" sz="3200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40" name="TextBox 1"/>
          <p:cNvSpPr txBox="1">
            <a:spLocks noChangeArrowheads="1"/>
          </p:cNvSpPr>
          <p:nvPr/>
        </p:nvSpPr>
        <p:spPr bwMode="auto">
          <a:xfrm>
            <a:off x="3194304" y="2791621"/>
            <a:ext cx="4364888" cy="584775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Mind map management</a:t>
            </a:r>
            <a:endParaRPr lang="vi-VN" sz="3200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3194304" y="4063425"/>
            <a:ext cx="4364888" cy="584775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Mind map editor</a:t>
            </a:r>
            <a:endParaRPr lang="vi-VN" sz="3200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5" y="2441844"/>
            <a:ext cx="1388785" cy="138474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9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2362200" y="201652"/>
            <a:ext cx="55190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Functional Requirements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grpSp>
        <p:nvGrpSpPr>
          <p:cNvPr id="12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6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3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"/>
          <p:cNvSpPr txBox="1">
            <a:spLocks noChangeArrowheads="1"/>
          </p:cNvSpPr>
          <p:nvPr/>
        </p:nvSpPr>
        <p:spPr bwMode="auto">
          <a:xfrm>
            <a:off x="69803" y="2761660"/>
            <a:ext cx="2399590" cy="954107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</a:rPr>
              <a:t>Application</a:t>
            </a:r>
          </a:p>
          <a:p>
            <a:pPr algn="ctr"/>
            <a:r>
              <a:rPr lang="en-US" sz="28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</a:rPr>
              <a:t>management</a:t>
            </a:r>
            <a:endParaRPr lang="vi-VN" sz="28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cxnSp>
        <p:nvCxnSpPr>
          <p:cNvPr id="3" name="Straight Arrow Connector 2"/>
          <p:cNvCxnSpPr>
            <a:stCxn id="31" idx="3"/>
            <a:endCxn id="39" idx="1"/>
          </p:cNvCxnSpPr>
          <p:nvPr/>
        </p:nvCxnSpPr>
        <p:spPr>
          <a:xfrm flipV="1">
            <a:off x="2469393" y="1901684"/>
            <a:ext cx="1039570" cy="133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1" idx="3"/>
            <a:endCxn id="40" idx="1"/>
          </p:cNvCxnSpPr>
          <p:nvPr/>
        </p:nvCxnSpPr>
        <p:spPr>
          <a:xfrm flipV="1">
            <a:off x="2469393" y="2859492"/>
            <a:ext cx="1039570" cy="37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3"/>
            <a:endCxn id="41" idx="1"/>
          </p:cNvCxnSpPr>
          <p:nvPr/>
        </p:nvCxnSpPr>
        <p:spPr>
          <a:xfrm>
            <a:off x="2469393" y="3238714"/>
            <a:ext cx="1060663" cy="54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"/>
          <p:cNvSpPr txBox="1">
            <a:spLocks noChangeArrowheads="1"/>
          </p:cNvSpPr>
          <p:nvPr/>
        </p:nvSpPr>
        <p:spPr bwMode="auto">
          <a:xfrm>
            <a:off x="3508963" y="1670851"/>
            <a:ext cx="5267998" cy="461665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Change language: English/Vietnamese</a:t>
            </a:r>
            <a:endParaRPr lang="vi-VN" sz="2400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40" name="TextBox 1"/>
          <p:cNvSpPr txBox="1">
            <a:spLocks noChangeArrowheads="1"/>
          </p:cNvSpPr>
          <p:nvPr/>
        </p:nvSpPr>
        <p:spPr bwMode="auto">
          <a:xfrm>
            <a:off x="3508963" y="2628659"/>
            <a:ext cx="5267998" cy="461665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Show general information of application</a:t>
            </a:r>
            <a:endParaRPr lang="vi-VN" sz="2400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3530056" y="3550128"/>
            <a:ext cx="5246905" cy="461665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Feedback</a:t>
            </a:r>
            <a:endParaRPr lang="vi-VN" sz="2400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3530055" y="4419600"/>
            <a:ext cx="5246905" cy="461665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Help</a:t>
            </a:r>
            <a:endParaRPr lang="vi-VN" sz="2400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cxnSp>
        <p:nvCxnSpPr>
          <p:cNvPr id="35" name="Straight Arrow Connector 34"/>
          <p:cNvCxnSpPr>
            <a:stCxn id="31" idx="3"/>
            <a:endCxn id="34" idx="1"/>
          </p:cNvCxnSpPr>
          <p:nvPr/>
        </p:nvCxnSpPr>
        <p:spPr>
          <a:xfrm>
            <a:off x="2469393" y="3238714"/>
            <a:ext cx="1060662" cy="141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0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0" grpId="0" animBg="1"/>
      <p:bldP spid="41" grpId="0" animBg="1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2362200" y="201652"/>
            <a:ext cx="55190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Functional Requirements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grpSp>
        <p:nvGrpSpPr>
          <p:cNvPr id="12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6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3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"/>
          <p:cNvSpPr txBox="1">
            <a:spLocks noChangeArrowheads="1"/>
          </p:cNvSpPr>
          <p:nvPr/>
        </p:nvSpPr>
        <p:spPr bwMode="auto">
          <a:xfrm>
            <a:off x="69803" y="2761660"/>
            <a:ext cx="2399590" cy="954107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</a:rPr>
              <a:t>Mind map</a:t>
            </a:r>
          </a:p>
          <a:p>
            <a:r>
              <a:rPr lang="en-US" sz="28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</a:rPr>
              <a:t>management</a:t>
            </a:r>
            <a:endParaRPr lang="vi-VN" sz="28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cxnSp>
        <p:nvCxnSpPr>
          <p:cNvPr id="3" name="Straight Arrow Connector 2"/>
          <p:cNvCxnSpPr>
            <a:stCxn id="31" idx="3"/>
            <a:endCxn id="39" idx="1"/>
          </p:cNvCxnSpPr>
          <p:nvPr/>
        </p:nvCxnSpPr>
        <p:spPr>
          <a:xfrm flipV="1">
            <a:off x="2469393" y="1359876"/>
            <a:ext cx="883407" cy="187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1" idx="3"/>
            <a:endCxn id="40" idx="1"/>
          </p:cNvCxnSpPr>
          <p:nvPr/>
        </p:nvCxnSpPr>
        <p:spPr>
          <a:xfrm flipV="1">
            <a:off x="2469393" y="2557893"/>
            <a:ext cx="883407" cy="68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3"/>
            <a:endCxn id="41" idx="1"/>
          </p:cNvCxnSpPr>
          <p:nvPr/>
        </p:nvCxnSpPr>
        <p:spPr>
          <a:xfrm>
            <a:off x="2469393" y="3238714"/>
            <a:ext cx="883407" cy="187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"/>
          <p:cNvSpPr txBox="1">
            <a:spLocks noChangeArrowheads="1"/>
          </p:cNvSpPr>
          <p:nvPr/>
        </p:nvSpPr>
        <p:spPr bwMode="auto">
          <a:xfrm>
            <a:off x="3352800" y="1129043"/>
            <a:ext cx="5562600" cy="461665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Search mind map</a:t>
            </a:r>
            <a:endParaRPr lang="vi-VN" sz="2400" dirty="0"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40" name="TextBox 1"/>
          <p:cNvSpPr txBox="1">
            <a:spLocks noChangeArrowheads="1"/>
          </p:cNvSpPr>
          <p:nvPr/>
        </p:nvSpPr>
        <p:spPr bwMode="auto">
          <a:xfrm>
            <a:off x="3352800" y="2327060"/>
            <a:ext cx="5562600" cy="461665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Open/view/edit mind map</a:t>
            </a:r>
            <a:endParaRPr lang="vi-VN" sz="2400" dirty="0"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3352800" y="4879527"/>
            <a:ext cx="5554380" cy="461665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Calibri"/>
                <a:cs typeface="Calibri"/>
              </a:rPr>
              <a:t>Move mind map/folder to another folder </a:t>
            </a:r>
            <a:endParaRPr lang="vi-VN" sz="2400" dirty="0"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  <a:latin typeface="Calibri"/>
              <a:cs typeface="Calibri"/>
            </a:endParaRPr>
          </a:p>
        </p:txBody>
      </p: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3352800" y="2939258"/>
            <a:ext cx="5562600" cy="461665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Create/delete mind map</a:t>
            </a:r>
            <a:endParaRPr lang="vi-VN" sz="2400" dirty="0"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cxnSp>
        <p:nvCxnSpPr>
          <p:cNvPr id="35" name="Straight Arrow Connector 34"/>
          <p:cNvCxnSpPr>
            <a:stCxn id="31" idx="3"/>
            <a:endCxn id="34" idx="1"/>
          </p:cNvCxnSpPr>
          <p:nvPr/>
        </p:nvCxnSpPr>
        <p:spPr>
          <a:xfrm flipV="1">
            <a:off x="2469393" y="3170091"/>
            <a:ext cx="883407" cy="6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"/>
          <p:cNvSpPr txBox="1">
            <a:spLocks noChangeArrowheads="1"/>
          </p:cNvSpPr>
          <p:nvPr/>
        </p:nvSpPr>
        <p:spPr bwMode="auto">
          <a:xfrm>
            <a:off x="3352800" y="3589282"/>
            <a:ext cx="5562600" cy="461665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Calibri"/>
                <a:cs typeface="Calibri"/>
              </a:rPr>
              <a:t>Create mind map from image </a:t>
            </a:r>
            <a:endParaRPr lang="vi-VN" sz="2400" dirty="0"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  <a:latin typeface="Calibri"/>
              <a:cs typeface="Calibri"/>
            </a:endParaRPr>
          </a:p>
        </p:txBody>
      </p:sp>
      <p:cxnSp>
        <p:nvCxnSpPr>
          <p:cNvPr id="43" name="Straight Arrow Connector 42"/>
          <p:cNvCxnSpPr>
            <a:stCxn id="31" idx="3"/>
            <a:endCxn id="42" idx="1"/>
          </p:cNvCxnSpPr>
          <p:nvPr/>
        </p:nvCxnSpPr>
        <p:spPr>
          <a:xfrm>
            <a:off x="2469393" y="3238714"/>
            <a:ext cx="883407" cy="58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3352800" y="4269230"/>
            <a:ext cx="5562600" cy="461665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Calibri"/>
                <a:cs typeface="Calibri"/>
              </a:rPr>
              <a:t>Create </a:t>
            </a:r>
            <a:r>
              <a:rPr lang="en-US" sz="2400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Calibri"/>
                <a:cs typeface="Calibri"/>
              </a:rPr>
              <a:t>new folder to store mind </a:t>
            </a:r>
            <a:r>
              <a:rPr lang="en-US" sz="2400" dirty="0" smtClean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Calibri"/>
                <a:cs typeface="Calibri"/>
              </a:rPr>
              <a:t>map</a:t>
            </a:r>
            <a:endParaRPr lang="vi-VN" sz="2400" dirty="0"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  <a:latin typeface="Calibri"/>
              <a:cs typeface="Calibri"/>
            </a:endParaRPr>
          </a:p>
        </p:txBody>
      </p:sp>
      <p:cxnSp>
        <p:nvCxnSpPr>
          <p:cNvPr id="45" name="Straight Arrow Connector 44"/>
          <p:cNvCxnSpPr>
            <a:stCxn id="31" idx="3"/>
            <a:endCxn id="44" idx="1"/>
          </p:cNvCxnSpPr>
          <p:nvPr/>
        </p:nvCxnSpPr>
        <p:spPr>
          <a:xfrm>
            <a:off x="2469393" y="3238714"/>
            <a:ext cx="883407" cy="126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"/>
          <p:cNvSpPr txBox="1">
            <a:spLocks noChangeArrowheads="1"/>
          </p:cNvSpPr>
          <p:nvPr/>
        </p:nvSpPr>
        <p:spPr bwMode="auto">
          <a:xfrm>
            <a:off x="3352800" y="1710443"/>
            <a:ext cx="5562600" cy="461665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Sort mind map</a:t>
            </a:r>
            <a:endParaRPr lang="vi-VN" sz="2400" dirty="0"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cxnSp>
        <p:nvCxnSpPr>
          <p:cNvPr id="47" name="Straight Arrow Connector 46"/>
          <p:cNvCxnSpPr>
            <a:stCxn id="31" idx="3"/>
            <a:endCxn id="46" idx="1"/>
          </p:cNvCxnSpPr>
          <p:nvPr/>
        </p:nvCxnSpPr>
        <p:spPr>
          <a:xfrm flipV="1">
            <a:off x="2469393" y="1941276"/>
            <a:ext cx="883407" cy="129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"/>
          <p:cNvSpPr txBox="1">
            <a:spLocks noChangeArrowheads="1"/>
          </p:cNvSpPr>
          <p:nvPr/>
        </p:nvSpPr>
        <p:spPr bwMode="auto">
          <a:xfrm>
            <a:off x="3352800" y="5486400"/>
            <a:ext cx="5554380" cy="461665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Calibri"/>
                <a:cs typeface="Calibri"/>
              </a:rPr>
              <a:t>Share </a:t>
            </a:r>
            <a:r>
              <a:rPr lang="en-US" sz="2400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Calibri"/>
                <a:cs typeface="Calibri"/>
              </a:rPr>
              <a:t>mind </a:t>
            </a:r>
            <a:r>
              <a:rPr lang="en-US" sz="2400" dirty="0" smtClean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Calibri"/>
                <a:cs typeface="Calibri"/>
              </a:rPr>
              <a:t>map</a:t>
            </a:r>
            <a:endParaRPr lang="vi-VN" sz="2400" dirty="0"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  <a:latin typeface="Calibri"/>
              <a:cs typeface="Calibri"/>
            </a:endParaRPr>
          </a:p>
        </p:txBody>
      </p:sp>
      <p:cxnSp>
        <p:nvCxnSpPr>
          <p:cNvPr id="56" name="Straight Arrow Connector 55"/>
          <p:cNvCxnSpPr>
            <a:stCxn id="31" idx="3"/>
            <a:endCxn id="55" idx="1"/>
          </p:cNvCxnSpPr>
          <p:nvPr/>
        </p:nvCxnSpPr>
        <p:spPr>
          <a:xfrm>
            <a:off x="2469393" y="3238714"/>
            <a:ext cx="883407" cy="247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0" grpId="0" animBg="1"/>
      <p:bldP spid="41" grpId="0" animBg="1"/>
      <p:bldP spid="34" grpId="0" animBg="1"/>
      <p:bldP spid="42" grpId="0" animBg="1"/>
      <p:bldP spid="44" grpId="0" animBg="1"/>
      <p:bldP spid="46" grpId="0" animBg="1"/>
      <p:bldP spid="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2362200" y="201652"/>
            <a:ext cx="55190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Functional Requirements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grpSp>
        <p:nvGrpSpPr>
          <p:cNvPr id="12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6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3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"/>
          <p:cNvSpPr txBox="1">
            <a:spLocks noChangeArrowheads="1"/>
          </p:cNvSpPr>
          <p:nvPr/>
        </p:nvSpPr>
        <p:spPr bwMode="auto">
          <a:xfrm>
            <a:off x="67531" y="3222310"/>
            <a:ext cx="2980469" cy="523220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8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</a:rPr>
              <a:t>Mind map editor</a:t>
            </a:r>
            <a:endParaRPr lang="vi-VN" sz="28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81510" y="1230868"/>
            <a:ext cx="3724290" cy="369332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Add/remove a branch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81511" y="1688068"/>
            <a:ext cx="3724289" cy="369332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Add/remove a connection line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81511" y="3974068"/>
            <a:ext cx="3724288" cy="369332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Add/remove note of a branch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81511" y="2145268"/>
            <a:ext cx="3724289" cy="369332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Change text style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81510" y="2602468"/>
            <a:ext cx="3724289" cy="369332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Change background color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81511" y="3059668"/>
            <a:ext cx="3724288" cy="369332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Provide mind map’s outline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81511" y="3516868"/>
            <a:ext cx="3724288" cy="369332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Add/remove image of a branch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81511" y="4431268"/>
            <a:ext cx="3724288" cy="369332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Add/remove draw of a branch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81511" y="4888468"/>
            <a:ext cx="3724288" cy="369332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Collapse/expand a branch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581511" y="5345668"/>
            <a:ext cx="3724288" cy="369332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Change position of a branch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581511" y="5802868"/>
            <a:ext cx="3724288" cy="369332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Undo/redo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>
            <a:stCxn id="31" idx="3"/>
            <a:endCxn id="54" idx="1"/>
          </p:cNvCxnSpPr>
          <p:nvPr/>
        </p:nvCxnSpPr>
        <p:spPr>
          <a:xfrm flipV="1">
            <a:off x="3048000" y="1415534"/>
            <a:ext cx="1533510" cy="206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1" idx="3"/>
            <a:endCxn id="58" idx="1"/>
          </p:cNvCxnSpPr>
          <p:nvPr/>
        </p:nvCxnSpPr>
        <p:spPr>
          <a:xfrm flipV="1">
            <a:off x="3048000" y="1872734"/>
            <a:ext cx="1533511" cy="161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1" idx="3"/>
            <a:endCxn id="62" idx="1"/>
          </p:cNvCxnSpPr>
          <p:nvPr/>
        </p:nvCxnSpPr>
        <p:spPr>
          <a:xfrm flipV="1">
            <a:off x="3048000" y="2329934"/>
            <a:ext cx="1533511" cy="115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1" idx="3"/>
            <a:endCxn id="64" idx="1"/>
          </p:cNvCxnSpPr>
          <p:nvPr/>
        </p:nvCxnSpPr>
        <p:spPr>
          <a:xfrm flipV="1">
            <a:off x="3048000" y="2787134"/>
            <a:ext cx="1533510" cy="69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1" idx="3"/>
            <a:endCxn id="66" idx="1"/>
          </p:cNvCxnSpPr>
          <p:nvPr/>
        </p:nvCxnSpPr>
        <p:spPr>
          <a:xfrm flipV="1">
            <a:off x="3048000" y="3244334"/>
            <a:ext cx="1533511" cy="23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1" idx="3"/>
            <a:endCxn id="68" idx="1"/>
          </p:cNvCxnSpPr>
          <p:nvPr/>
        </p:nvCxnSpPr>
        <p:spPr>
          <a:xfrm>
            <a:off x="3048000" y="3483920"/>
            <a:ext cx="1533511" cy="21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1" idx="3"/>
            <a:endCxn id="60" idx="1"/>
          </p:cNvCxnSpPr>
          <p:nvPr/>
        </p:nvCxnSpPr>
        <p:spPr>
          <a:xfrm>
            <a:off x="3048000" y="3483920"/>
            <a:ext cx="1533511" cy="67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1" idx="3"/>
            <a:endCxn id="70" idx="1"/>
          </p:cNvCxnSpPr>
          <p:nvPr/>
        </p:nvCxnSpPr>
        <p:spPr>
          <a:xfrm>
            <a:off x="3048000" y="3483920"/>
            <a:ext cx="1533511" cy="113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1" idx="3"/>
            <a:endCxn id="72" idx="1"/>
          </p:cNvCxnSpPr>
          <p:nvPr/>
        </p:nvCxnSpPr>
        <p:spPr>
          <a:xfrm>
            <a:off x="3048000" y="3483920"/>
            <a:ext cx="1533511" cy="158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1" idx="3"/>
            <a:endCxn id="74" idx="1"/>
          </p:cNvCxnSpPr>
          <p:nvPr/>
        </p:nvCxnSpPr>
        <p:spPr>
          <a:xfrm>
            <a:off x="3048000" y="3483920"/>
            <a:ext cx="1533511" cy="204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1" idx="3"/>
            <a:endCxn id="76" idx="1"/>
          </p:cNvCxnSpPr>
          <p:nvPr/>
        </p:nvCxnSpPr>
        <p:spPr>
          <a:xfrm>
            <a:off x="3048000" y="3483920"/>
            <a:ext cx="1533511" cy="250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0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4" grpId="0" animBg="1"/>
      <p:bldP spid="58" grpId="0" animBg="1"/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2362200" y="201652"/>
            <a:ext cx="65241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Non Functional Requirements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grpSp>
        <p:nvGrpSpPr>
          <p:cNvPr id="12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6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3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endCxn id="43" idx="1"/>
          </p:cNvCxnSpPr>
          <p:nvPr/>
        </p:nvCxnSpPr>
        <p:spPr>
          <a:xfrm flipV="1">
            <a:off x="2076152" y="2095713"/>
            <a:ext cx="1524972" cy="146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44" idx="1"/>
          </p:cNvCxnSpPr>
          <p:nvPr/>
        </p:nvCxnSpPr>
        <p:spPr>
          <a:xfrm>
            <a:off x="2076152" y="3561157"/>
            <a:ext cx="1488512" cy="2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5" idx="1"/>
          </p:cNvCxnSpPr>
          <p:nvPr/>
        </p:nvCxnSpPr>
        <p:spPr>
          <a:xfrm>
            <a:off x="2076152" y="3561157"/>
            <a:ext cx="1524972" cy="149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"/>
          <p:cNvSpPr txBox="1">
            <a:spLocks noChangeArrowheads="1"/>
          </p:cNvSpPr>
          <p:nvPr/>
        </p:nvSpPr>
        <p:spPr bwMode="auto">
          <a:xfrm>
            <a:off x="3601124" y="1684579"/>
            <a:ext cx="2571075" cy="732508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sz="32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Performance</a:t>
            </a:r>
            <a:endParaRPr lang="vi-VN" sz="32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3564664" y="3292896"/>
            <a:ext cx="2607536" cy="584775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User Interface</a:t>
            </a:r>
            <a:endParaRPr lang="en-US" sz="32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3601124" y="4763785"/>
            <a:ext cx="2571075" cy="584775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Usability</a:t>
            </a:r>
            <a:endParaRPr lang="en-US" sz="32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57" y="2966257"/>
            <a:ext cx="1224743" cy="122474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4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2362200" y="201652"/>
            <a:ext cx="65241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Non Functional Requirements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grpSp>
        <p:nvGrpSpPr>
          <p:cNvPr id="12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6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3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TextBox 1"/>
          <p:cNvSpPr txBox="1">
            <a:spLocks noChangeArrowheads="1"/>
          </p:cNvSpPr>
          <p:nvPr/>
        </p:nvSpPr>
        <p:spPr bwMode="auto">
          <a:xfrm>
            <a:off x="4721090" y="1075103"/>
            <a:ext cx="4309472" cy="338554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16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Available 95% of time</a:t>
            </a:r>
            <a:endParaRPr lang="en-US" sz="16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52" name="TextBox 1"/>
          <p:cNvSpPr txBox="1">
            <a:spLocks noChangeArrowheads="1"/>
          </p:cNvSpPr>
          <p:nvPr/>
        </p:nvSpPr>
        <p:spPr bwMode="auto">
          <a:xfrm>
            <a:off x="4721090" y="1495463"/>
            <a:ext cx="4309472" cy="338554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16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Time to start &amp; run : 1-3s</a:t>
            </a:r>
            <a:endParaRPr lang="en-US" sz="16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57" name="TextBox 1"/>
          <p:cNvSpPr txBox="1">
            <a:spLocks noChangeArrowheads="1"/>
          </p:cNvSpPr>
          <p:nvPr/>
        </p:nvSpPr>
        <p:spPr bwMode="auto">
          <a:xfrm>
            <a:off x="4721090" y="1905000"/>
            <a:ext cx="4309472" cy="338554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16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Time to process action : &lt; 3s</a:t>
            </a:r>
            <a:endParaRPr lang="en-US" sz="16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cxnSp>
        <p:nvCxnSpPr>
          <p:cNvPr id="58" name="Straight Arrow Connector 57"/>
          <p:cNvCxnSpPr>
            <a:stCxn id="37" idx="3"/>
            <a:endCxn id="51" idx="1"/>
          </p:cNvCxnSpPr>
          <p:nvPr/>
        </p:nvCxnSpPr>
        <p:spPr>
          <a:xfrm flipV="1">
            <a:off x="2183484" y="1244380"/>
            <a:ext cx="2537606" cy="42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3"/>
            <a:endCxn id="52" idx="1"/>
          </p:cNvCxnSpPr>
          <p:nvPr/>
        </p:nvCxnSpPr>
        <p:spPr>
          <a:xfrm flipV="1">
            <a:off x="2183484" y="1664740"/>
            <a:ext cx="2537606" cy="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7" idx="3"/>
            <a:endCxn id="57" idx="1"/>
          </p:cNvCxnSpPr>
          <p:nvPr/>
        </p:nvCxnSpPr>
        <p:spPr>
          <a:xfrm>
            <a:off x="2183484" y="1667400"/>
            <a:ext cx="2537606" cy="40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"/>
          <p:cNvSpPr txBox="1">
            <a:spLocks noChangeArrowheads="1"/>
          </p:cNvSpPr>
          <p:nvPr/>
        </p:nvSpPr>
        <p:spPr bwMode="auto">
          <a:xfrm>
            <a:off x="331094" y="1441184"/>
            <a:ext cx="1852390" cy="452432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Performance</a:t>
            </a:r>
            <a:endParaRPr lang="vi-VN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1" name="TextBox 1"/>
          <p:cNvSpPr txBox="1">
            <a:spLocks noChangeArrowheads="1"/>
          </p:cNvSpPr>
          <p:nvPr/>
        </p:nvSpPr>
        <p:spPr bwMode="auto">
          <a:xfrm>
            <a:off x="316467" y="3036391"/>
            <a:ext cx="1852390" cy="452432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User</a:t>
            </a:r>
            <a:r>
              <a:rPr lang="en-US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 </a:t>
            </a:r>
            <a:r>
              <a:rPr lang="en-US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Interface</a:t>
            </a:r>
            <a:endParaRPr lang="vi-VN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2449284" y="2590800"/>
            <a:ext cx="1994687" cy="452432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Color</a:t>
            </a:r>
            <a:endParaRPr lang="vi-VN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3" name="TextBox 1"/>
          <p:cNvSpPr txBox="1">
            <a:spLocks noChangeArrowheads="1"/>
          </p:cNvSpPr>
          <p:nvPr/>
        </p:nvSpPr>
        <p:spPr bwMode="auto">
          <a:xfrm>
            <a:off x="2449284" y="3495455"/>
            <a:ext cx="1994687" cy="452432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Text</a:t>
            </a:r>
            <a:endParaRPr lang="vi-VN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cxnSp>
        <p:nvCxnSpPr>
          <p:cNvPr id="36" name="Straight Arrow Connector 35"/>
          <p:cNvCxnSpPr>
            <a:stCxn id="31" idx="3"/>
            <a:endCxn id="32" idx="1"/>
          </p:cNvCxnSpPr>
          <p:nvPr/>
        </p:nvCxnSpPr>
        <p:spPr>
          <a:xfrm flipV="1">
            <a:off x="2168857" y="2817016"/>
            <a:ext cx="280427" cy="44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85" idx="1"/>
          </p:cNvCxnSpPr>
          <p:nvPr/>
        </p:nvCxnSpPr>
        <p:spPr>
          <a:xfrm flipV="1">
            <a:off x="4443971" y="2554817"/>
            <a:ext cx="277119" cy="26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3"/>
            <a:endCxn id="89" idx="1"/>
          </p:cNvCxnSpPr>
          <p:nvPr/>
        </p:nvCxnSpPr>
        <p:spPr>
          <a:xfrm>
            <a:off x="4443971" y="2817016"/>
            <a:ext cx="277119" cy="20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3"/>
            <a:endCxn id="33" idx="1"/>
          </p:cNvCxnSpPr>
          <p:nvPr/>
        </p:nvCxnSpPr>
        <p:spPr>
          <a:xfrm>
            <a:off x="2168857" y="3262607"/>
            <a:ext cx="280427" cy="45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3"/>
            <a:endCxn id="91" idx="1"/>
          </p:cNvCxnSpPr>
          <p:nvPr/>
        </p:nvCxnSpPr>
        <p:spPr>
          <a:xfrm flipV="1">
            <a:off x="4443971" y="3469217"/>
            <a:ext cx="277119" cy="25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4721090" y="3733800"/>
            <a:ext cx="4319153" cy="384914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Uppercase with </a:t>
            </a:r>
            <a:r>
              <a:rPr lang="en-US" sz="16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</a:rPr>
              <a:t>1</a:t>
            </a:r>
            <a:r>
              <a:rPr lang="en-US" sz="1600" b="1" baseline="30000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</a:rPr>
              <a:t>st</a:t>
            </a:r>
            <a:r>
              <a:rPr lang="en-US" sz="1600" b="1" dirty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</a:rPr>
              <a:t> </a:t>
            </a:r>
            <a:r>
              <a:rPr lang="en-US" sz="16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letter</a:t>
            </a:r>
            <a:endParaRPr lang="vi-VN" sz="16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cxnSp>
        <p:nvCxnSpPr>
          <p:cNvPr id="46" name="Straight Arrow Connector 45"/>
          <p:cNvCxnSpPr>
            <a:stCxn id="33" idx="3"/>
            <a:endCxn id="45" idx="1"/>
          </p:cNvCxnSpPr>
          <p:nvPr/>
        </p:nvCxnSpPr>
        <p:spPr>
          <a:xfrm>
            <a:off x="4443971" y="3721671"/>
            <a:ext cx="277119" cy="20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"/>
          <p:cNvSpPr txBox="1">
            <a:spLocks noChangeArrowheads="1"/>
          </p:cNvSpPr>
          <p:nvPr/>
        </p:nvSpPr>
        <p:spPr bwMode="auto">
          <a:xfrm>
            <a:off x="4721090" y="2362200"/>
            <a:ext cx="4309472" cy="385234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sz="1600" b="1" dirty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Background: Gray</a:t>
            </a:r>
            <a:endParaRPr lang="vi-VN" sz="16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j-lt"/>
            </a:endParaRPr>
          </a:p>
        </p:txBody>
      </p:sp>
      <p:sp>
        <p:nvSpPr>
          <p:cNvPr id="89" name="TextBox 1"/>
          <p:cNvSpPr txBox="1">
            <a:spLocks noChangeArrowheads="1"/>
          </p:cNvSpPr>
          <p:nvPr/>
        </p:nvSpPr>
        <p:spPr bwMode="auto">
          <a:xfrm>
            <a:off x="4721090" y="2819400"/>
            <a:ext cx="4309472" cy="412421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sz="1600" b="1" dirty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Text: Black</a:t>
            </a:r>
            <a:endParaRPr lang="vi-VN" sz="16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j-lt"/>
            </a:endParaRPr>
          </a:p>
        </p:txBody>
      </p:sp>
      <p:sp>
        <p:nvSpPr>
          <p:cNvPr id="91" name="TextBox 1"/>
          <p:cNvSpPr txBox="1">
            <a:spLocks noChangeArrowheads="1"/>
          </p:cNvSpPr>
          <p:nvPr/>
        </p:nvSpPr>
        <p:spPr bwMode="auto">
          <a:xfrm>
            <a:off x="4721090" y="3276600"/>
            <a:ext cx="4309472" cy="385234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sz="1600" b="1" dirty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Helvetica font</a:t>
            </a:r>
            <a:endParaRPr lang="vi-VN" sz="16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j-lt"/>
            </a:endParaRPr>
          </a:p>
        </p:txBody>
      </p:sp>
      <p:sp>
        <p:nvSpPr>
          <p:cNvPr id="110" name="TextBox 1"/>
          <p:cNvSpPr txBox="1">
            <a:spLocks noChangeArrowheads="1"/>
          </p:cNvSpPr>
          <p:nvPr/>
        </p:nvSpPr>
        <p:spPr bwMode="auto">
          <a:xfrm>
            <a:off x="322161" y="4724400"/>
            <a:ext cx="1852390" cy="492443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sz="2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Usability</a:t>
            </a:r>
            <a:endParaRPr lang="vi-VN" sz="2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111" name="TextBox 1"/>
          <p:cNvSpPr txBox="1">
            <a:spLocks noChangeArrowheads="1"/>
          </p:cNvSpPr>
          <p:nvPr/>
        </p:nvSpPr>
        <p:spPr bwMode="auto">
          <a:xfrm>
            <a:off x="2449284" y="4267200"/>
            <a:ext cx="1994687" cy="458139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sz="2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Efficiency of use</a:t>
            </a:r>
            <a:endParaRPr lang="vi-VN" sz="2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112" name="TextBox 1"/>
          <p:cNvSpPr txBox="1">
            <a:spLocks noChangeArrowheads="1"/>
          </p:cNvSpPr>
          <p:nvPr/>
        </p:nvSpPr>
        <p:spPr bwMode="auto">
          <a:xfrm>
            <a:off x="2459932" y="5152024"/>
            <a:ext cx="1984039" cy="492443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sz="2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Intuitiveness</a:t>
            </a:r>
            <a:endParaRPr lang="vi-VN" sz="2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cxnSp>
        <p:nvCxnSpPr>
          <p:cNvPr id="113" name="Straight Arrow Connector 112"/>
          <p:cNvCxnSpPr>
            <a:stCxn id="110" idx="3"/>
            <a:endCxn id="111" idx="1"/>
          </p:cNvCxnSpPr>
          <p:nvPr/>
        </p:nvCxnSpPr>
        <p:spPr>
          <a:xfrm flipV="1">
            <a:off x="2174551" y="4496270"/>
            <a:ext cx="274733" cy="47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"/>
          <p:cNvSpPr txBox="1">
            <a:spLocks noChangeArrowheads="1"/>
          </p:cNvSpPr>
          <p:nvPr/>
        </p:nvSpPr>
        <p:spPr bwMode="auto">
          <a:xfrm>
            <a:off x="4721090" y="4296692"/>
            <a:ext cx="4309424" cy="412421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sz="16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Complete each function in &lt; 10 actions</a:t>
            </a:r>
            <a:endParaRPr lang="vi-VN" sz="16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cxnSp>
        <p:nvCxnSpPr>
          <p:cNvPr id="115" name="Straight Arrow Connector 114"/>
          <p:cNvCxnSpPr>
            <a:stCxn id="111" idx="3"/>
            <a:endCxn id="114" idx="1"/>
          </p:cNvCxnSpPr>
          <p:nvPr/>
        </p:nvCxnSpPr>
        <p:spPr>
          <a:xfrm>
            <a:off x="4443971" y="4496270"/>
            <a:ext cx="277119" cy="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0" idx="3"/>
            <a:endCxn id="112" idx="1"/>
          </p:cNvCxnSpPr>
          <p:nvPr/>
        </p:nvCxnSpPr>
        <p:spPr>
          <a:xfrm>
            <a:off x="2174551" y="4970622"/>
            <a:ext cx="285381" cy="42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2" idx="3"/>
            <a:endCxn id="118" idx="1"/>
          </p:cNvCxnSpPr>
          <p:nvPr/>
        </p:nvCxnSpPr>
        <p:spPr>
          <a:xfrm flipV="1">
            <a:off x="4443971" y="5039128"/>
            <a:ext cx="277120" cy="35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"/>
          <p:cNvSpPr txBox="1">
            <a:spLocks noChangeArrowheads="1"/>
          </p:cNvSpPr>
          <p:nvPr/>
        </p:nvSpPr>
        <p:spPr bwMode="auto">
          <a:xfrm>
            <a:off x="4721091" y="4832917"/>
            <a:ext cx="4309424" cy="412421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sz="16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Help/error messages are simple to understand</a:t>
            </a:r>
            <a:endParaRPr lang="vi-VN" sz="16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119" name="TextBox 1"/>
          <p:cNvSpPr txBox="1">
            <a:spLocks noChangeArrowheads="1"/>
          </p:cNvSpPr>
          <p:nvPr/>
        </p:nvSpPr>
        <p:spPr bwMode="auto">
          <a:xfrm>
            <a:off x="4721090" y="5334000"/>
            <a:ext cx="4309424" cy="732508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600" b="1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Users </a:t>
            </a:r>
            <a:r>
              <a:rPr lang="en-US" sz="16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know exactly how to do after 2 times using app</a:t>
            </a:r>
            <a:endParaRPr lang="vi-VN" sz="16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cxnSp>
        <p:nvCxnSpPr>
          <p:cNvPr id="120" name="Straight Arrow Connector 119"/>
          <p:cNvCxnSpPr>
            <a:stCxn id="112" idx="3"/>
            <a:endCxn id="119" idx="1"/>
          </p:cNvCxnSpPr>
          <p:nvPr/>
        </p:nvCxnSpPr>
        <p:spPr>
          <a:xfrm>
            <a:off x="4443971" y="5398246"/>
            <a:ext cx="277119" cy="30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1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0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7" grpId="0" animBg="1"/>
      <p:bldP spid="37" grpId="0" animBg="1"/>
      <p:bldP spid="31" grpId="0" animBg="1"/>
      <p:bldP spid="32" grpId="0" animBg="1"/>
      <p:bldP spid="33" grpId="0" animBg="1"/>
      <p:bldP spid="45" grpId="0" animBg="1"/>
      <p:bldP spid="85" grpId="0" animBg="1"/>
      <p:bldP spid="89" grpId="0" animBg="1"/>
      <p:bldP spid="91" grpId="0" animBg="1"/>
      <p:bldP spid="110" grpId="0" animBg="1"/>
      <p:bldP spid="111" grpId="0" animBg="1"/>
      <p:bldP spid="112" grpId="0" animBg="1"/>
      <p:bldP spid="114" grpId="0" animBg="1"/>
      <p:bldP spid="118" grpId="0" animBg="1"/>
      <p:bldP spid="1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7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8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latin typeface="Neutra Display Titling" pitchFamily="2" charset="0"/>
                </a:rPr>
                <a:t>PROJECT MANAGEMENT</a:t>
              </a:r>
              <a:endParaRPr lang="en-US" sz="1100" dirty="0">
                <a:latin typeface="Neutra Display Titling" pitchFamily="2" charset="0"/>
              </a:endParaRPr>
            </a:p>
          </p:txBody>
        </p:sp>
        <p:sp>
          <p:nvSpPr>
            <p:cNvPr id="9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0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1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2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3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4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69" y="2535199"/>
            <a:ext cx="1127357" cy="11273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Rectangle 23"/>
          <p:cNvSpPr/>
          <p:nvPr/>
        </p:nvSpPr>
        <p:spPr>
          <a:xfrm>
            <a:off x="2426896" y="1390470"/>
            <a:ext cx="298330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Current situation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895600" y="4121627"/>
            <a:ext cx="415338" cy="450373"/>
            <a:chOff x="2018013" y="2007061"/>
            <a:chExt cx="415338" cy="450373"/>
          </a:xfrm>
        </p:grpSpPr>
        <p:sp>
          <p:nvSpPr>
            <p:cNvPr id="26" name="Right Arrow 25"/>
            <p:cNvSpPr/>
            <p:nvPr/>
          </p:nvSpPr>
          <p:spPr>
            <a:xfrm>
              <a:off x="2018013" y="2007061"/>
              <a:ext cx="415338" cy="45037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7" name="Right Arrow 4"/>
            <p:cNvSpPr/>
            <p:nvPr/>
          </p:nvSpPr>
          <p:spPr>
            <a:xfrm>
              <a:off x="2018013" y="2097136"/>
              <a:ext cx="290737" cy="270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vi-VN" sz="2000" kern="120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69" y="2535229"/>
            <a:ext cx="780642" cy="1249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Rectangle 29"/>
          <p:cNvSpPr/>
          <p:nvPr/>
        </p:nvSpPr>
        <p:spPr>
          <a:xfrm>
            <a:off x="2362200" y="1639669"/>
            <a:ext cx="298330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Idea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79296" y="1563469"/>
            <a:ext cx="298330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Objectives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52" y="2491600"/>
            <a:ext cx="1235201" cy="1249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3" name="Group 32"/>
          <p:cNvGrpSpPr/>
          <p:nvPr/>
        </p:nvGrpSpPr>
        <p:grpSpPr>
          <a:xfrm>
            <a:off x="5257800" y="4147554"/>
            <a:ext cx="415338" cy="450373"/>
            <a:chOff x="2018013" y="2007061"/>
            <a:chExt cx="415338" cy="450373"/>
          </a:xfrm>
        </p:grpSpPr>
        <p:sp>
          <p:nvSpPr>
            <p:cNvPr id="34" name="Right Arrow 33"/>
            <p:cNvSpPr/>
            <p:nvPr/>
          </p:nvSpPr>
          <p:spPr>
            <a:xfrm>
              <a:off x="2018013" y="2007061"/>
              <a:ext cx="415338" cy="45037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ight Arrow 4"/>
            <p:cNvSpPr/>
            <p:nvPr/>
          </p:nvSpPr>
          <p:spPr>
            <a:xfrm>
              <a:off x="2018013" y="2097136"/>
              <a:ext cx="290737" cy="270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vi-VN" sz="2000" kern="120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68" y="855804"/>
            <a:ext cx="3039232" cy="30303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3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5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1.85185E-6 L -0.26528 0.35116 " pathEditMode="relative" rAng="0" ptsTypes="AA">
                                      <p:cBhvr>
                                        <p:cTn id="13" dur="5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42" y="1754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-0.26302 0.35416 " pathEditMode="relative" rAng="0" ptsTypes="AA">
                                      <p:cBhvr>
                                        <p:cTn id="15" dur="5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0" y="1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5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0323 0.34722 " pathEditMode="relative" rAng="0" ptsTypes="AA">
                                      <p:cBhvr>
                                        <p:cTn id="25" dur="5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1736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02917 0.34884 " pathEditMode="relative" rAng="0" ptsTypes="AA">
                                      <p:cBhvr>
                                        <p:cTn id="27" dur="5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 L 0.31007 0.36644 " pathEditMode="relative" rAng="0" ptsTypes="AA">
                                      <p:cBhvr>
                                        <p:cTn id="41" dur="5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3" y="1831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85185E-6 L 0.31493 0.35856 " pathEditMode="relative" rAng="0" ptsTypes="AA">
                                      <p:cBhvr>
                                        <p:cTn id="43" dur="5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30" grpId="0"/>
      <p:bldP spid="30" grpId="1"/>
      <p:bldP spid="31" grpId="0"/>
      <p:bldP spid="3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13124" y="3921382"/>
            <a:ext cx="19239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</a:p>
          <a:p>
            <a:pPr algn="ctr"/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85" y="2246734"/>
            <a:ext cx="1775996" cy="1573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Block Arc 29"/>
          <p:cNvSpPr/>
          <p:nvPr/>
        </p:nvSpPr>
        <p:spPr>
          <a:xfrm>
            <a:off x="-2079734" y="692592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1" name="Group 30"/>
          <p:cNvGrpSpPr/>
          <p:nvPr/>
        </p:nvGrpSpPr>
        <p:grpSpPr>
          <a:xfrm>
            <a:off x="3365602" y="1650917"/>
            <a:ext cx="5656275" cy="508162"/>
            <a:chOff x="384538" y="253918"/>
            <a:chExt cx="5656275" cy="50816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5" name="Rectangle 44"/>
            <p:cNvSpPr/>
            <p:nvPr/>
          </p:nvSpPr>
          <p:spPr>
            <a:xfrm>
              <a:off x="384538" y="253918"/>
              <a:ext cx="5656275" cy="50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46" name="Rectangle 45"/>
            <p:cNvSpPr/>
            <p:nvPr/>
          </p:nvSpPr>
          <p:spPr>
            <a:xfrm>
              <a:off x="384538" y="253918"/>
              <a:ext cx="5656275" cy="5081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3354" tIns="45720" rIns="45720" bIns="4572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Architecture Presentation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3048000" y="1587397"/>
            <a:ext cx="635203" cy="6352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" name="Group 33"/>
          <p:cNvGrpSpPr/>
          <p:nvPr/>
        </p:nvGrpSpPr>
        <p:grpSpPr>
          <a:xfrm>
            <a:off x="3910971" y="3149438"/>
            <a:ext cx="5180380" cy="508162"/>
            <a:chOff x="887785" y="1815975"/>
            <a:chExt cx="5180380" cy="50816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1" name="Rectangle 40"/>
            <p:cNvSpPr/>
            <p:nvPr/>
          </p:nvSpPr>
          <p:spPr>
            <a:xfrm>
              <a:off x="887785" y="1815975"/>
              <a:ext cx="5180380" cy="50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42" name="Rectangle 41"/>
            <p:cNvSpPr/>
            <p:nvPr/>
          </p:nvSpPr>
          <p:spPr>
            <a:xfrm>
              <a:off x="887785" y="1815975"/>
              <a:ext cx="5180380" cy="5081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3354" tIns="45720" rIns="45720" bIns="4572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Package Design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20788" y="4725143"/>
            <a:ext cx="5656275" cy="508162"/>
            <a:chOff x="439724" y="3328144"/>
            <a:chExt cx="5656275" cy="50816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7" name="Rectangle 36"/>
            <p:cNvSpPr/>
            <p:nvPr/>
          </p:nvSpPr>
          <p:spPr>
            <a:xfrm>
              <a:off x="439724" y="3328144"/>
              <a:ext cx="5656275" cy="50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439724" y="3328144"/>
              <a:ext cx="5656275" cy="5081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3354" tIns="45720" rIns="45720" bIns="4572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Entity Relationship</a:t>
              </a:r>
              <a:endPara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8" name="Oval 47"/>
          <p:cNvSpPr/>
          <p:nvPr/>
        </p:nvSpPr>
        <p:spPr>
          <a:xfrm>
            <a:off x="3429000" y="3098597"/>
            <a:ext cx="635203" cy="6352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Oval 49"/>
          <p:cNvSpPr/>
          <p:nvPr/>
        </p:nvSpPr>
        <p:spPr>
          <a:xfrm>
            <a:off x="3048000" y="4648200"/>
            <a:ext cx="635203" cy="6352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222E-6 3.7037E-7 L -0.32847 -0.00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-44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222E-6 2.59259E-6 L -0.3283 -0.0101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Box 9"/>
          <p:cNvSpPr txBox="1">
            <a:spLocks noChangeArrowheads="1"/>
          </p:cNvSpPr>
          <p:nvPr/>
        </p:nvSpPr>
        <p:spPr bwMode="auto">
          <a:xfrm>
            <a:off x="2362200" y="164068"/>
            <a:ext cx="49716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Architecture Overview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pic>
        <p:nvPicPr>
          <p:cNvPr id="6042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7959" y="910250"/>
            <a:ext cx="6083454" cy="528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4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7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3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4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3436616" y="4800600"/>
            <a:ext cx="21371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Why choose </a:t>
            </a:r>
            <a:endParaRPr lang="en-US" sz="2400" b="1" dirty="0" smtClean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MVC-Model</a:t>
            </a:r>
            <a:endParaRPr lang="vi-VN" sz="24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16" y="2136187"/>
            <a:ext cx="2207148" cy="2207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" name="Rectangle 33"/>
          <p:cNvSpPr/>
          <p:nvPr/>
        </p:nvSpPr>
        <p:spPr>
          <a:xfrm>
            <a:off x="2590800" y="990600"/>
            <a:ext cx="506588" cy="539159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35" name="Straight Connector 34"/>
          <p:cNvCxnSpPr/>
          <p:nvPr/>
        </p:nvCxnSpPr>
        <p:spPr>
          <a:xfrm>
            <a:off x="2590800" y="1072559"/>
            <a:ext cx="76200" cy="5023441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590800" y="2590800"/>
            <a:ext cx="506588" cy="539159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Rectangle 36"/>
          <p:cNvSpPr/>
          <p:nvPr/>
        </p:nvSpPr>
        <p:spPr>
          <a:xfrm>
            <a:off x="2590800" y="4191000"/>
            <a:ext cx="506588" cy="539159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Rectangle 37"/>
          <p:cNvSpPr/>
          <p:nvPr/>
        </p:nvSpPr>
        <p:spPr>
          <a:xfrm>
            <a:off x="2590800" y="5486400"/>
            <a:ext cx="506588" cy="539159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" name="Group 39"/>
          <p:cNvGrpSpPr/>
          <p:nvPr/>
        </p:nvGrpSpPr>
        <p:grpSpPr>
          <a:xfrm>
            <a:off x="3124200" y="838200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1" name="Pentagon 40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42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/>
                <a:t>MVC is central to a good design for a Cocoa application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124200" y="2057400"/>
            <a:ext cx="6172200" cy="1429775"/>
            <a:chOff x="1572139" y="-9379"/>
            <a:chExt cx="5466389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5" name="Pentagon 44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46" name="Pentagon 4"/>
            <p:cNvSpPr/>
            <p:nvPr/>
          </p:nvSpPr>
          <p:spPr>
            <a:xfrm>
              <a:off x="1777129" y="-9379"/>
              <a:ext cx="5261399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/>
                <a:t>Many Cocoa technologies and architectures are based on MVC and require that your custom objects play one of the MVC roles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24200" y="4038600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8" name="Pentagon 47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49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/>
                <a:t>Many objects in these applications tend to be more reusable, and their interfaces tend to be better defined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124200" y="5334000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1" name="Pentagon 50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52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/>
                <a:t>M</a:t>
              </a:r>
              <a:r>
                <a:rPr lang="en-US" sz="2000" dirty="0" smtClean="0"/>
                <a:t>ore </a:t>
              </a:r>
              <a:r>
                <a:rPr lang="en-US" sz="2000" dirty="0"/>
                <a:t>easily extensible than other applications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8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5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2222E-6 -3.7037E-6 L -0.35903 0.00533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51" y="25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3.33333E-6 L -0.36771 0.00625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Box 9"/>
          <p:cNvSpPr txBox="1">
            <a:spLocks noChangeArrowheads="1"/>
          </p:cNvSpPr>
          <p:nvPr/>
        </p:nvSpPr>
        <p:spPr bwMode="auto">
          <a:xfrm>
            <a:off x="2819400" y="152400"/>
            <a:ext cx="38096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Package Diagram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  <p:pic>
        <p:nvPicPr>
          <p:cNvPr id="3" name="Picture 2" descr="Package Diagram 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Box 9"/>
          <p:cNvSpPr txBox="1">
            <a:spLocks noChangeArrowheads="1"/>
          </p:cNvSpPr>
          <p:nvPr/>
        </p:nvSpPr>
        <p:spPr bwMode="auto">
          <a:xfrm>
            <a:off x="2590800" y="152400"/>
            <a:ext cx="42008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Entity Relationship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51816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Data archiving implementation</a:t>
            </a:r>
            <a:r>
              <a:rPr lang="en-US" dirty="0" smtClean="0"/>
              <a:t>: Archives </a:t>
            </a:r>
            <a:r>
              <a:rPr lang="en-US" dirty="0"/>
              <a:t>provide a means to convert objects and values into </a:t>
            </a:r>
            <a:r>
              <a:rPr lang="en-US" dirty="0" smtClean="0"/>
              <a:t>an architecture</a:t>
            </a:r>
            <a:r>
              <a:rPr lang="en-US" dirty="0"/>
              <a:t>-independent stream of bytes that preserves the identity of and the relationships between the objects and values</a:t>
            </a:r>
          </a:p>
        </p:txBody>
      </p:sp>
      <p:pic>
        <p:nvPicPr>
          <p:cNvPr id="5" name="Picture 4" descr="Screen Shot 2013-12-25 at 4.47.5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19200"/>
            <a:ext cx="4343400" cy="3657600"/>
          </a:xfrm>
          <a:prstGeom prst="rect">
            <a:avLst/>
          </a:prstGeom>
        </p:spPr>
      </p:pic>
      <p:pic>
        <p:nvPicPr>
          <p:cNvPr id="2" name="Picture 1" descr="ER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3535"/>
            <a:ext cx="4189174" cy="36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0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593464" y="3921382"/>
            <a:ext cx="1563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55" y="2246734"/>
            <a:ext cx="1659856" cy="1573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Block Arc 29"/>
          <p:cNvSpPr/>
          <p:nvPr/>
        </p:nvSpPr>
        <p:spPr>
          <a:xfrm>
            <a:off x="-2079734" y="692592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1" name="Group 30"/>
          <p:cNvGrpSpPr/>
          <p:nvPr/>
        </p:nvGrpSpPr>
        <p:grpSpPr>
          <a:xfrm>
            <a:off x="3365602" y="1650917"/>
            <a:ext cx="5725749" cy="508162"/>
            <a:chOff x="384538" y="253918"/>
            <a:chExt cx="5656275" cy="50816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5" name="Rectangle 44"/>
            <p:cNvSpPr/>
            <p:nvPr/>
          </p:nvSpPr>
          <p:spPr>
            <a:xfrm>
              <a:off x="384538" y="253918"/>
              <a:ext cx="5656275" cy="50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46" name="Rectangle 45"/>
            <p:cNvSpPr/>
            <p:nvPr/>
          </p:nvSpPr>
          <p:spPr>
            <a:xfrm>
              <a:off x="384538" y="253918"/>
              <a:ext cx="5656275" cy="5081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3354" tIns="45720" rIns="45720" bIns="4572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Test Model</a:t>
              </a:r>
              <a:endParaRPr lang="vi-VN" sz="1800" b="1" kern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3048000" y="1587397"/>
            <a:ext cx="635203" cy="6352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" name="Group 33"/>
          <p:cNvGrpSpPr/>
          <p:nvPr/>
        </p:nvGrpSpPr>
        <p:grpSpPr>
          <a:xfrm>
            <a:off x="3910971" y="3149438"/>
            <a:ext cx="5180380" cy="508162"/>
            <a:chOff x="887785" y="1815975"/>
            <a:chExt cx="5180380" cy="50816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1" name="Rectangle 40"/>
            <p:cNvSpPr/>
            <p:nvPr/>
          </p:nvSpPr>
          <p:spPr>
            <a:xfrm>
              <a:off x="887785" y="1815975"/>
              <a:ext cx="5180380" cy="50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42" name="Rectangle 41"/>
            <p:cNvSpPr/>
            <p:nvPr/>
          </p:nvSpPr>
          <p:spPr>
            <a:xfrm>
              <a:off x="887785" y="1815975"/>
              <a:ext cx="5180380" cy="5081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3354" tIns="45720" rIns="45720" bIns="4572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Test Process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20788" y="4725143"/>
            <a:ext cx="5656275" cy="508162"/>
            <a:chOff x="439724" y="3328144"/>
            <a:chExt cx="5656275" cy="50816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7" name="Rectangle 36"/>
            <p:cNvSpPr/>
            <p:nvPr/>
          </p:nvSpPr>
          <p:spPr>
            <a:xfrm>
              <a:off x="439724" y="3328144"/>
              <a:ext cx="5656275" cy="50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439724" y="3328144"/>
              <a:ext cx="5656275" cy="5081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3354" tIns="45720" rIns="45720" bIns="4572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Test Result</a:t>
              </a:r>
              <a:endPara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8" name="Oval 47"/>
          <p:cNvSpPr/>
          <p:nvPr/>
        </p:nvSpPr>
        <p:spPr>
          <a:xfrm>
            <a:off x="3429000" y="3098597"/>
            <a:ext cx="635203" cy="6352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Oval 49"/>
          <p:cNvSpPr/>
          <p:nvPr/>
        </p:nvSpPr>
        <p:spPr>
          <a:xfrm>
            <a:off x="3048000" y="4648200"/>
            <a:ext cx="635203" cy="6352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222E-6 3.7037E-7 L -0.32847 -0.00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-44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222E-6 -4.07407E-6 L -0.3283 -0.0101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697800" y="988560"/>
            <a:ext cx="7703039" cy="5498772"/>
          </a:xfrm>
          <a:prstGeom prst="rect">
            <a:avLst/>
          </a:prstGeom>
          <a:noFill/>
          <a:ln>
            <a:noFill/>
          </a:ln>
          <a:effectLst>
            <a:outerShdw blurRad="215900" dist="38100" sx="103000" sy="103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45" name="Hexagon 44"/>
          <p:cNvSpPr/>
          <p:nvPr/>
        </p:nvSpPr>
        <p:spPr>
          <a:xfrm>
            <a:off x="1653415" y="1038365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noFill/>
          <a:ln>
            <a:solidFill>
              <a:srgbClr val="00B0F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Customer requirement</a:t>
            </a:r>
            <a:endParaRPr lang="en-US" sz="1400" dirty="0">
              <a:solidFill>
                <a:srgbClr val="FFFFFF"/>
              </a:solidFill>
              <a:latin typeface="Calibri"/>
              <a:ea typeface="Open Sans" panose="020B0606030504020204" pitchFamily="34" charset="0"/>
              <a:cs typeface="Calibri"/>
            </a:endParaRPr>
          </a:p>
        </p:txBody>
      </p:sp>
      <p:sp>
        <p:nvSpPr>
          <p:cNvPr id="46" name="Hexagon 45"/>
          <p:cNvSpPr/>
          <p:nvPr/>
        </p:nvSpPr>
        <p:spPr>
          <a:xfrm>
            <a:off x="6040292" y="1039951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noFill/>
          <a:ln>
            <a:solidFill>
              <a:srgbClr val="00B0F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Acceptance test</a:t>
            </a:r>
            <a:endParaRPr lang="en-US" sz="1400" dirty="0">
              <a:solidFill>
                <a:srgbClr val="FFFFFF"/>
              </a:solidFill>
              <a:latin typeface="Calibri"/>
              <a:ea typeface="Open Sans" panose="020B0606030504020204" pitchFamily="34" charset="0"/>
              <a:cs typeface="Calibri"/>
            </a:endParaRPr>
          </a:p>
        </p:txBody>
      </p:sp>
      <p:sp>
        <p:nvSpPr>
          <p:cNvPr id="47" name="Hexagon 46"/>
          <p:cNvSpPr/>
          <p:nvPr/>
        </p:nvSpPr>
        <p:spPr>
          <a:xfrm>
            <a:off x="2090508" y="2143226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noFill/>
          <a:ln>
            <a:solidFill>
              <a:srgbClr val="00B0F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Product specifications</a:t>
            </a:r>
            <a:endParaRPr lang="en-US" sz="1400" dirty="0">
              <a:solidFill>
                <a:srgbClr val="FFFFFF"/>
              </a:solidFill>
              <a:latin typeface="Calibri"/>
              <a:ea typeface="Open Sans" panose="020B0606030504020204" pitchFamily="34" charset="0"/>
              <a:cs typeface="Calibri"/>
            </a:endParaRPr>
          </a:p>
        </p:txBody>
      </p:sp>
      <p:sp>
        <p:nvSpPr>
          <p:cNvPr id="48" name="Hexagon 47"/>
          <p:cNvSpPr/>
          <p:nvPr/>
        </p:nvSpPr>
        <p:spPr>
          <a:xfrm>
            <a:off x="5716466" y="2143226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noFill/>
          <a:ln>
            <a:solidFill>
              <a:srgbClr val="00B0F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System test</a:t>
            </a:r>
            <a:endParaRPr lang="en-US" sz="1400" dirty="0">
              <a:solidFill>
                <a:srgbClr val="FFFFFF"/>
              </a:solidFill>
              <a:latin typeface="Calibri"/>
              <a:ea typeface="Open Sans" panose="020B0606030504020204" pitchFamily="34" charset="0"/>
              <a:cs typeface="Calibri"/>
            </a:endParaRPr>
          </a:p>
        </p:txBody>
      </p:sp>
      <p:sp>
        <p:nvSpPr>
          <p:cNvPr id="49" name="Hexagon 48"/>
          <p:cNvSpPr/>
          <p:nvPr/>
        </p:nvSpPr>
        <p:spPr>
          <a:xfrm>
            <a:off x="2412353" y="3270185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noFill/>
          <a:ln>
            <a:solidFill>
              <a:srgbClr val="00B0F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High-level design</a:t>
            </a:r>
            <a:endParaRPr lang="en-US" sz="1400" dirty="0">
              <a:solidFill>
                <a:srgbClr val="FFFFFF"/>
              </a:solidFill>
              <a:latin typeface="Calibri"/>
              <a:ea typeface="Open Sans" panose="020B0606030504020204" pitchFamily="34" charset="0"/>
              <a:cs typeface="Calibri"/>
            </a:endParaRPr>
          </a:p>
        </p:txBody>
      </p:sp>
      <p:sp>
        <p:nvSpPr>
          <p:cNvPr id="50" name="Hexagon 49"/>
          <p:cNvSpPr/>
          <p:nvPr/>
        </p:nvSpPr>
        <p:spPr>
          <a:xfrm>
            <a:off x="5278926" y="3270184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noFill/>
          <a:ln>
            <a:solidFill>
              <a:srgbClr val="00B0F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Integration test</a:t>
            </a:r>
            <a:endParaRPr lang="en-US" sz="1400" dirty="0">
              <a:solidFill>
                <a:srgbClr val="FFFFFF"/>
              </a:solidFill>
              <a:latin typeface="Calibri"/>
              <a:ea typeface="Open Sans" panose="020B0606030504020204" pitchFamily="34" charset="0"/>
              <a:cs typeface="Calibri"/>
            </a:endParaRPr>
          </a:p>
        </p:txBody>
      </p:sp>
      <p:sp>
        <p:nvSpPr>
          <p:cNvPr id="51" name="Hexagon 50"/>
          <p:cNvSpPr/>
          <p:nvPr/>
        </p:nvSpPr>
        <p:spPr>
          <a:xfrm>
            <a:off x="2890051" y="4361048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noFill/>
          <a:ln>
            <a:solidFill>
              <a:srgbClr val="00B0F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Low-level design</a:t>
            </a:r>
            <a:endParaRPr lang="en-US" sz="1400" dirty="0">
              <a:solidFill>
                <a:srgbClr val="FFFFFF"/>
              </a:solidFill>
              <a:latin typeface="Calibri"/>
              <a:ea typeface="Open Sans" panose="020B0606030504020204" pitchFamily="34" charset="0"/>
              <a:cs typeface="Calibri"/>
            </a:endParaRPr>
          </a:p>
        </p:txBody>
      </p:sp>
      <p:sp>
        <p:nvSpPr>
          <p:cNvPr id="53" name="Hexagon 52"/>
          <p:cNvSpPr/>
          <p:nvPr/>
        </p:nvSpPr>
        <p:spPr>
          <a:xfrm>
            <a:off x="4977429" y="4361048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noFill/>
          <a:ln>
            <a:solidFill>
              <a:srgbClr val="00B0F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Component test</a:t>
            </a:r>
            <a:endParaRPr lang="en-US" sz="1400" dirty="0">
              <a:solidFill>
                <a:srgbClr val="FFFFFF"/>
              </a:solidFill>
              <a:latin typeface="Calibri"/>
              <a:ea typeface="Open Sans" panose="020B0606030504020204" pitchFamily="34" charset="0"/>
              <a:cs typeface="Calibri"/>
            </a:endParaRPr>
          </a:p>
        </p:txBody>
      </p:sp>
      <p:sp>
        <p:nvSpPr>
          <p:cNvPr id="54" name="Hexagon 53"/>
          <p:cNvSpPr/>
          <p:nvPr/>
        </p:nvSpPr>
        <p:spPr>
          <a:xfrm>
            <a:off x="3882556" y="5632385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noFill/>
          <a:ln>
            <a:solidFill>
              <a:srgbClr val="00B0F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Coding &amp; unit test</a:t>
            </a:r>
            <a:endParaRPr lang="en-US" sz="1400" dirty="0">
              <a:solidFill>
                <a:srgbClr val="FFFFFF"/>
              </a:solidFill>
              <a:latin typeface="Calibri"/>
              <a:ea typeface="Open Sans" panose="020B0606030504020204" pitchFamily="34" charset="0"/>
              <a:cs typeface="Calibri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76375" y="1689795"/>
            <a:ext cx="148336" cy="4298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902664" y="2815541"/>
            <a:ext cx="173313" cy="4585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311018" y="3927715"/>
            <a:ext cx="190701" cy="4333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866339" y="5019175"/>
            <a:ext cx="353864" cy="6132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225783" y="5037221"/>
            <a:ext cx="319547" cy="5827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849627" y="3886200"/>
            <a:ext cx="212186" cy="4618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705600" y="1691666"/>
            <a:ext cx="187268" cy="47524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345334" y="2788546"/>
            <a:ext cx="197465" cy="4579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3299335" y="990600"/>
            <a:ext cx="2740957" cy="369391"/>
            <a:chOff x="5081310" y="1309139"/>
            <a:chExt cx="3654610" cy="369391"/>
          </a:xfrm>
        </p:grpSpPr>
        <p:cxnSp>
          <p:nvCxnSpPr>
            <p:cNvPr id="65" name="Straight Arrow Connector 64"/>
            <p:cNvCxnSpPr>
              <a:stCxn id="45" idx="0"/>
              <a:endCxn id="46" idx="3"/>
            </p:cNvCxnSpPr>
            <p:nvPr/>
          </p:nvCxnSpPr>
          <p:spPr>
            <a:xfrm>
              <a:off x="5081310" y="1676944"/>
              <a:ext cx="3654610" cy="1586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311694" y="1309139"/>
              <a:ext cx="1018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v</a:t>
              </a:r>
              <a:r>
                <a:rPr lang="en-US" sz="1400" dirty="0" smtClean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alidate</a:t>
              </a:r>
              <a:endParaRPr lang="en-US" sz="1400" dirty="0">
                <a:solidFill>
                  <a:srgbClr val="FFFFFF"/>
                </a:solidFill>
                <a:latin typeface="Calibri"/>
                <a:ea typeface="Open Sans Light" panose="020B0306030504020204" pitchFamily="34" charset="0"/>
                <a:cs typeface="Calibri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36428" y="2081494"/>
            <a:ext cx="1980038" cy="381772"/>
            <a:chOff x="5664101" y="2400033"/>
            <a:chExt cx="2640050" cy="381772"/>
          </a:xfrm>
        </p:grpSpPr>
        <p:cxnSp>
          <p:nvCxnSpPr>
            <p:cNvPr id="68" name="Straight Arrow Connector 67"/>
            <p:cNvCxnSpPr>
              <a:stCxn id="47" idx="0"/>
              <a:endCxn id="48" idx="3"/>
            </p:cNvCxnSpPr>
            <p:nvPr/>
          </p:nvCxnSpPr>
          <p:spPr>
            <a:xfrm>
              <a:off x="5664101" y="2781805"/>
              <a:ext cx="264005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065759" y="2400033"/>
              <a:ext cx="1665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v</a:t>
              </a:r>
              <a:r>
                <a:rPr lang="en-US" sz="1400" dirty="0" smtClean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erify/validate</a:t>
              </a:r>
              <a:endParaRPr lang="en-US" sz="1400" dirty="0">
                <a:solidFill>
                  <a:srgbClr val="FFFFFF"/>
                </a:solidFill>
                <a:latin typeface="Calibri"/>
                <a:ea typeface="Open Sans Light" panose="020B0306030504020204" pitchFamily="34" charset="0"/>
                <a:cs typeface="Calibri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426398" y="4296766"/>
            <a:ext cx="595035" cy="365335"/>
            <a:chOff x="5858531" y="4462971"/>
            <a:chExt cx="793380" cy="365335"/>
          </a:xfrm>
        </p:grpSpPr>
        <p:cxnSp>
          <p:nvCxnSpPr>
            <p:cNvPr id="71" name="Straight Arrow Connector 70"/>
            <p:cNvCxnSpPr>
              <a:stCxn id="51" idx="0"/>
              <a:endCxn id="53" idx="3"/>
            </p:cNvCxnSpPr>
            <p:nvPr/>
          </p:nvCxnSpPr>
          <p:spPr>
            <a:xfrm>
              <a:off x="6012567" y="4828306"/>
              <a:ext cx="58861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858531" y="4462971"/>
              <a:ext cx="793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v</a:t>
              </a:r>
              <a:r>
                <a:rPr lang="en-US" sz="1400" dirty="0" smtClean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erify</a:t>
              </a:r>
              <a:endParaRPr lang="en-US" sz="1400" dirty="0">
                <a:solidFill>
                  <a:srgbClr val="FFFFFF"/>
                </a:solidFill>
                <a:latin typeface="Calibri"/>
                <a:ea typeface="Open Sans Light" panose="020B0306030504020204" pitchFamily="34" charset="0"/>
                <a:cs typeface="Calibri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058273" y="3110774"/>
            <a:ext cx="1220653" cy="479451"/>
            <a:chOff x="6093226" y="3429313"/>
            <a:chExt cx="1627538" cy="479451"/>
          </a:xfrm>
        </p:grpSpPr>
        <p:cxnSp>
          <p:nvCxnSpPr>
            <p:cNvPr id="74" name="Straight Arrow Connector 73"/>
            <p:cNvCxnSpPr>
              <a:stCxn id="49" idx="0"/>
              <a:endCxn id="50" idx="3"/>
            </p:cNvCxnSpPr>
            <p:nvPr/>
          </p:nvCxnSpPr>
          <p:spPr>
            <a:xfrm flipV="1">
              <a:off x="6093226" y="3908763"/>
              <a:ext cx="1627538" cy="1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525388" y="3429313"/>
              <a:ext cx="793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v</a:t>
              </a:r>
              <a:r>
                <a:rPr lang="en-US" sz="1400" dirty="0" smtClean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erify</a:t>
              </a:r>
              <a:endParaRPr lang="en-US" sz="1400" dirty="0">
                <a:solidFill>
                  <a:srgbClr val="FFFFFF"/>
                </a:solidFill>
                <a:latin typeface="Calibri"/>
                <a:ea typeface="Open Sans Light" panose="020B0306030504020204" pitchFamily="34" charset="0"/>
                <a:cs typeface="Calibri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371601" y="1469916"/>
            <a:ext cx="2494738" cy="4644189"/>
            <a:chOff x="2510997" y="1788454"/>
            <a:chExt cx="3326317" cy="4644189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570597" y="1788454"/>
              <a:ext cx="316152" cy="67331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570597" y="2461764"/>
              <a:ext cx="2567034" cy="3970879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5129239" y="6427490"/>
              <a:ext cx="708075" cy="5153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510997" y="3984327"/>
              <a:ext cx="12250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o</a:t>
              </a:r>
              <a:r>
                <a:rPr lang="en-US" sz="1400" dirty="0" smtClean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ther V&amp;V activities</a:t>
              </a:r>
            </a:p>
          </p:txBody>
        </p:sp>
      </p:grp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514600" y="152400"/>
            <a:ext cx="43862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QA model: V-model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grpSp>
        <p:nvGrpSpPr>
          <p:cNvPr id="44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59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81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82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83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84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85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86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87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4" name="Straight Connector 93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5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Box 9"/>
          <p:cNvSpPr txBox="1">
            <a:spLocks noChangeArrowheads="1"/>
          </p:cNvSpPr>
          <p:nvPr/>
        </p:nvSpPr>
        <p:spPr bwMode="auto">
          <a:xfrm>
            <a:off x="3436616" y="4800600"/>
            <a:ext cx="21371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Why choose </a:t>
            </a:r>
            <a:endParaRPr lang="en-US" sz="2400" b="1" dirty="0" smtClean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V-Model</a:t>
            </a:r>
            <a:endParaRPr lang="vi-VN" sz="24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16" y="2136187"/>
            <a:ext cx="2207148" cy="2207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0" name="Group 29"/>
          <p:cNvGrpSpPr/>
          <p:nvPr/>
        </p:nvGrpSpPr>
        <p:grpSpPr>
          <a:xfrm>
            <a:off x="3112430" y="685800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1" name="Pentagon 30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32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/>
                <a:t>Simple and easy to use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667000" y="890616"/>
            <a:ext cx="506588" cy="539159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34" name="Straight Connector 33"/>
          <p:cNvCxnSpPr/>
          <p:nvPr/>
        </p:nvCxnSpPr>
        <p:spPr>
          <a:xfrm>
            <a:off x="2590800" y="1072559"/>
            <a:ext cx="76200" cy="5023441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112430" y="1905000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6" name="Pentagon 45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47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 smtClean="0"/>
                <a:t> Testing </a:t>
              </a:r>
              <a:r>
                <a:rPr lang="en-US" sz="2000" dirty="0"/>
                <a:t>activities like planning, test designing happens </a:t>
              </a:r>
              <a:r>
                <a:rPr lang="en-US" sz="2000" dirty="0" smtClean="0"/>
                <a:t>       well </a:t>
              </a:r>
              <a:r>
                <a:rPr lang="en-US" sz="2000" dirty="0"/>
                <a:t>before coding 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2667000" y="2109816"/>
            <a:ext cx="506588" cy="539159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9" name="Group 48"/>
          <p:cNvGrpSpPr/>
          <p:nvPr/>
        </p:nvGrpSpPr>
        <p:grpSpPr>
          <a:xfrm>
            <a:off x="3112430" y="3066025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0" name="Pentagon 49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51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/>
                <a:t>Proactive defect tracking 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2667000" y="3270841"/>
            <a:ext cx="506588" cy="539159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3" name="Group 52"/>
          <p:cNvGrpSpPr/>
          <p:nvPr/>
        </p:nvGrpSpPr>
        <p:grpSpPr>
          <a:xfrm>
            <a:off x="3112430" y="4267200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4" name="Pentagon 53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55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 smtClean="0"/>
                <a:t>Avoids the </a:t>
              </a:r>
              <a:r>
                <a:rPr lang="en-US" sz="2000" dirty="0"/>
                <a:t>downward flow of the defects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2667000" y="4472016"/>
            <a:ext cx="506588" cy="539159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7" name="Group 56"/>
          <p:cNvGrpSpPr/>
          <p:nvPr/>
        </p:nvGrpSpPr>
        <p:grpSpPr>
          <a:xfrm>
            <a:off x="3112430" y="5428225"/>
            <a:ext cx="6412570" cy="743975"/>
            <a:chOff x="1518817" y="0"/>
            <a:chExt cx="5750262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8" name="Pentagon 57"/>
            <p:cNvSpPr/>
            <p:nvPr/>
          </p:nvSpPr>
          <p:spPr>
            <a:xfrm rot="10800000">
              <a:off x="1572139" y="49558"/>
              <a:ext cx="5283711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59" name="Pentagon 4"/>
            <p:cNvSpPr/>
            <p:nvPr/>
          </p:nvSpPr>
          <p:spPr>
            <a:xfrm>
              <a:off x="1518817" y="0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/>
                <a:t>Works well for small projects where requirements are easily understood</a:t>
              </a:r>
              <a:endParaRPr lang="vi-VN" sz="2000" dirty="0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2667000" y="5633041"/>
            <a:ext cx="506588" cy="539159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TextBox 41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0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5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2222E-6 -3.7037E-6 L -0.35903 0.0053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51" y="25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3.33333E-6 L -0.36771 0.0062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7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5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5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7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68612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67" y="1432372"/>
            <a:ext cx="8137525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4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"/>
          <p:cNvSpPr txBox="1">
            <a:spLocks noChangeArrowheads="1"/>
          </p:cNvSpPr>
          <p:nvPr/>
        </p:nvSpPr>
        <p:spPr bwMode="auto">
          <a:xfrm>
            <a:off x="3343580" y="228600"/>
            <a:ext cx="27524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Test Process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"/>
          <p:cNvSpPr txBox="1">
            <a:spLocks noChangeArrowheads="1"/>
          </p:cNvSpPr>
          <p:nvPr/>
        </p:nvSpPr>
        <p:spPr bwMode="auto">
          <a:xfrm>
            <a:off x="3343580" y="228600"/>
            <a:ext cx="27524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Test Process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1" name="TextBox 1"/>
          <p:cNvSpPr txBox="1">
            <a:spLocks noChangeArrowheads="1"/>
          </p:cNvSpPr>
          <p:nvPr/>
        </p:nvSpPr>
        <p:spPr bwMode="auto">
          <a:xfrm>
            <a:off x="298401" y="1762128"/>
            <a:ext cx="2444797" cy="1200329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Planning </a:t>
            </a:r>
          </a:p>
          <a:p>
            <a:pPr lvl="0"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</a:p>
          <a:p>
            <a:pPr lvl="0"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Preparation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2" name="Straight Arrow Connector 31"/>
          <p:cNvCxnSpPr>
            <a:stCxn id="31" idx="3"/>
            <a:endCxn id="35" idx="1"/>
          </p:cNvCxnSpPr>
          <p:nvPr/>
        </p:nvCxnSpPr>
        <p:spPr>
          <a:xfrm flipV="1">
            <a:off x="2743198" y="1800255"/>
            <a:ext cx="718802" cy="56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  <a:endCxn id="37" idx="1"/>
          </p:cNvCxnSpPr>
          <p:nvPr/>
        </p:nvCxnSpPr>
        <p:spPr>
          <a:xfrm>
            <a:off x="2743198" y="2362293"/>
            <a:ext cx="739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"/>
          <p:cNvSpPr txBox="1">
            <a:spLocks noChangeArrowheads="1"/>
          </p:cNvSpPr>
          <p:nvPr/>
        </p:nvSpPr>
        <p:spPr bwMode="auto">
          <a:xfrm>
            <a:off x="3462000" y="1600200"/>
            <a:ext cx="5318170" cy="400110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setting: test stages, test items etc.</a:t>
            </a:r>
            <a:endParaRPr lang="vi-V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1"/>
          <p:cNvSpPr txBox="1">
            <a:spLocks noChangeArrowheads="1"/>
          </p:cNvSpPr>
          <p:nvPr/>
        </p:nvSpPr>
        <p:spPr bwMode="auto">
          <a:xfrm>
            <a:off x="3482211" y="2162238"/>
            <a:ext cx="5297959" cy="400110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ases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reparation</a:t>
            </a:r>
            <a:endParaRPr lang="vi-V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1"/>
          <p:cNvSpPr txBox="1">
            <a:spLocks noChangeArrowheads="1"/>
          </p:cNvSpPr>
          <p:nvPr/>
        </p:nvSpPr>
        <p:spPr bwMode="auto">
          <a:xfrm>
            <a:off x="3485672" y="2719881"/>
            <a:ext cx="5294498" cy="400110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procedure preparation</a:t>
            </a:r>
            <a:endParaRPr lang="vi-V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9" name="Straight Arrow Connector 38"/>
          <p:cNvCxnSpPr>
            <a:stCxn id="31" idx="3"/>
            <a:endCxn id="38" idx="1"/>
          </p:cNvCxnSpPr>
          <p:nvPr/>
        </p:nvCxnSpPr>
        <p:spPr>
          <a:xfrm>
            <a:off x="2743198" y="2362293"/>
            <a:ext cx="742474" cy="55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1"/>
          <p:cNvSpPr txBox="1">
            <a:spLocks noChangeArrowheads="1"/>
          </p:cNvSpPr>
          <p:nvPr/>
        </p:nvSpPr>
        <p:spPr bwMode="auto">
          <a:xfrm>
            <a:off x="326368" y="3565434"/>
            <a:ext cx="2444797" cy="461665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Straight Arrow Connector 42"/>
          <p:cNvCxnSpPr>
            <a:stCxn id="42" idx="3"/>
            <a:endCxn id="44" idx="1"/>
          </p:cNvCxnSpPr>
          <p:nvPr/>
        </p:nvCxnSpPr>
        <p:spPr>
          <a:xfrm flipV="1">
            <a:off x="2771165" y="3561241"/>
            <a:ext cx="690835" cy="23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3462000" y="3361186"/>
            <a:ext cx="5303189" cy="400110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Executing test</a:t>
            </a:r>
            <a:endParaRPr lang="vi-V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3462000" y="3920961"/>
            <a:ext cx="5303189" cy="400110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Related activities: retest, report etc.</a:t>
            </a:r>
            <a:endParaRPr lang="vi-V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6" name="Straight Arrow Connector 45"/>
          <p:cNvCxnSpPr>
            <a:stCxn id="42" idx="3"/>
            <a:endCxn id="45" idx="1"/>
          </p:cNvCxnSpPr>
          <p:nvPr/>
        </p:nvCxnSpPr>
        <p:spPr>
          <a:xfrm>
            <a:off x="2771165" y="3796267"/>
            <a:ext cx="690835" cy="32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"/>
          <p:cNvSpPr txBox="1">
            <a:spLocks noChangeArrowheads="1"/>
          </p:cNvSpPr>
          <p:nvPr/>
        </p:nvSpPr>
        <p:spPr bwMode="auto">
          <a:xfrm>
            <a:off x="298402" y="4642285"/>
            <a:ext cx="2444797" cy="1200329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</a:p>
          <a:p>
            <a:pPr lvl="0"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</a:p>
          <a:p>
            <a:pPr lvl="0"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 up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5" name="Straight Arrow Connector 54"/>
          <p:cNvCxnSpPr>
            <a:stCxn id="54" idx="3"/>
            <a:endCxn id="56" idx="1"/>
          </p:cNvCxnSpPr>
          <p:nvPr/>
        </p:nvCxnSpPr>
        <p:spPr>
          <a:xfrm flipV="1">
            <a:off x="2743199" y="4718206"/>
            <a:ext cx="734923" cy="52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"/>
          <p:cNvSpPr txBox="1">
            <a:spLocks noChangeArrowheads="1"/>
          </p:cNvSpPr>
          <p:nvPr/>
        </p:nvSpPr>
        <p:spPr bwMode="auto">
          <a:xfrm>
            <a:off x="3478122" y="4518151"/>
            <a:ext cx="5267998" cy="400110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Checking result</a:t>
            </a:r>
            <a:endParaRPr lang="vi-V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1"/>
          <p:cNvSpPr txBox="1">
            <a:spLocks noChangeArrowheads="1"/>
          </p:cNvSpPr>
          <p:nvPr/>
        </p:nvSpPr>
        <p:spPr bwMode="auto">
          <a:xfrm>
            <a:off x="3472338" y="5616346"/>
            <a:ext cx="5279567" cy="400110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Initiating &amp;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monitoring</a:t>
            </a:r>
            <a:endParaRPr lang="vi-V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8" name="Straight Arrow Connector 57"/>
          <p:cNvCxnSpPr>
            <a:stCxn id="54" idx="3"/>
            <a:endCxn id="57" idx="1"/>
          </p:cNvCxnSpPr>
          <p:nvPr/>
        </p:nvCxnSpPr>
        <p:spPr>
          <a:xfrm>
            <a:off x="2743199" y="5242450"/>
            <a:ext cx="729139" cy="57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3"/>
            <a:endCxn id="60" idx="1"/>
          </p:cNvCxnSpPr>
          <p:nvPr/>
        </p:nvCxnSpPr>
        <p:spPr>
          <a:xfrm>
            <a:off x="2743199" y="5242450"/>
            <a:ext cx="744201" cy="2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"/>
          <p:cNvSpPr txBox="1">
            <a:spLocks noChangeArrowheads="1"/>
          </p:cNvSpPr>
          <p:nvPr/>
        </p:nvSpPr>
        <p:spPr bwMode="auto">
          <a:xfrm>
            <a:off x="3487400" y="5071583"/>
            <a:ext cx="5267998" cy="400110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result</a:t>
            </a:r>
            <a:endParaRPr lang="vi-V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8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37" grpId="0" animBg="1"/>
      <p:bldP spid="38" grpId="0" animBg="1"/>
      <p:bldP spid="42" grpId="0" animBg="1"/>
      <p:bldP spid="44" grpId="0" animBg="1"/>
      <p:bldP spid="45" grpId="0" animBg="1"/>
      <p:bldP spid="54" grpId="0" animBg="1"/>
      <p:bldP spid="56" grpId="0" animBg="1"/>
      <p:bldP spid="57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762000" y="5257614"/>
            <a:ext cx="977670" cy="957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9223" name="TextBox 4"/>
          <p:cNvSpPr txBox="1">
            <a:spLocks noChangeArrowheads="1"/>
          </p:cNvSpPr>
          <p:nvPr/>
        </p:nvSpPr>
        <p:spPr bwMode="auto">
          <a:xfrm>
            <a:off x="2057400" y="5416550"/>
            <a:ext cx="53270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Mind map is being used more and more 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nowadays</a:t>
            </a:r>
            <a:endParaRPr lang="vi-VN" sz="2000" b="1" dirty="0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8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latin typeface="Neutra Display Titling" pitchFamily="2" charset="0"/>
                </a:rPr>
                <a:t>PROJECT MANAGEMENT</a:t>
              </a:r>
              <a:endParaRPr lang="en-US" sz="1100" dirty="0">
                <a:latin typeface="Neutra Display Titling" pitchFamily="2" charset="0"/>
              </a:endParaRPr>
            </a:p>
          </p:txBody>
        </p:sp>
        <p:sp>
          <p:nvSpPr>
            <p:cNvPr id="20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3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4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5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83321" y="2773740"/>
            <a:ext cx="245987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Current situation</a:t>
            </a:r>
            <a:endParaRPr lang="en-US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8" y="863760"/>
            <a:ext cx="1919168" cy="1919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3657600" y="887394"/>
            <a:ext cx="4572000" cy="1477328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/>
              <a:t>Mind mapping is a useful technique </a:t>
            </a:r>
          </a:p>
          <a:p>
            <a:pPr marL="628650" lvl="1" indent="-1714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To outline information</a:t>
            </a:r>
          </a:p>
          <a:p>
            <a:pPr marL="628650" lvl="1" indent="-1714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To generate, visualize, structure and classify ideas</a:t>
            </a:r>
          </a:p>
          <a:p>
            <a:pPr marL="628650" lvl="1" indent="-1714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To take notes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3286878"/>
            <a:ext cx="4572000" cy="2031325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/>
              <a:t>Mind map is used in many situations</a:t>
            </a:r>
          </a:p>
          <a:p>
            <a:pPr marL="628650" lvl="1" indent="-1714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Studying</a:t>
            </a:r>
          </a:p>
          <a:p>
            <a:pPr marL="628650" lvl="1" indent="-1714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Brainstorming</a:t>
            </a:r>
          </a:p>
          <a:p>
            <a:pPr marL="628650" lvl="1" indent="-1714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Meeting</a:t>
            </a:r>
          </a:p>
          <a:p>
            <a:pPr marL="628650" lvl="1" indent="-1714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Solving problems</a:t>
            </a:r>
          </a:p>
          <a:p>
            <a:pPr marL="628650" lvl="1" indent="-1714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Making decisions</a:t>
            </a:r>
          </a:p>
          <a:p>
            <a:pPr marL="628650" lvl="1" indent="-1714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Writing</a:t>
            </a:r>
          </a:p>
        </p:txBody>
      </p:sp>
      <p:cxnSp>
        <p:nvCxnSpPr>
          <p:cNvPr id="48" name="Straight Arrow Connector 47"/>
          <p:cNvCxnSpPr>
            <a:endCxn id="6" idx="1"/>
          </p:cNvCxnSpPr>
          <p:nvPr/>
        </p:nvCxnSpPr>
        <p:spPr>
          <a:xfrm flipV="1">
            <a:off x="2627083" y="1626058"/>
            <a:ext cx="1030517" cy="16225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10" idx="1"/>
          </p:cNvCxnSpPr>
          <p:nvPr/>
        </p:nvCxnSpPr>
        <p:spPr>
          <a:xfrm>
            <a:off x="2627083" y="3188531"/>
            <a:ext cx="1030517" cy="111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223" grpId="0"/>
      <p:bldP spid="2" grpId="0"/>
      <p:bldP spid="6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"/>
          <p:cNvSpPr txBox="1">
            <a:spLocks noChangeArrowheads="1"/>
          </p:cNvSpPr>
          <p:nvPr/>
        </p:nvSpPr>
        <p:spPr bwMode="auto">
          <a:xfrm>
            <a:off x="3343580" y="228600"/>
            <a:ext cx="31206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Test Schedule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1" name="TextBox 1"/>
          <p:cNvSpPr txBox="1">
            <a:spLocks noChangeArrowheads="1"/>
          </p:cNvSpPr>
          <p:nvPr/>
        </p:nvSpPr>
        <p:spPr bwMode="auto">
          <a:xfrm>
            <a:off x="304800" y="2057400"/>
            <a:ext cx="2444797" cy="461665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test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2" name="Straight Arrow Connector 31"/>
          <p:cNvCxnSpPr>
            <a:stCxn id="31" idx="3"/>
            <a:endCxn id="35" idx="1"/>
          </p:cNvCxnSpPr>
          <p:nvPr/>
        </p:nvCxnSpPr>
        <p:spPr>
          <a:xfrm flipV="1">
            <a:off x="2749597" y="2028855"/>
            <a:ext cx="679403" cy="25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  <a:endCxn id="37" idx="1"/>
          </p:cNvCxnSpPr>
          <p:nvPr/>
        </p:nvCxnSpPr>
        <p:spPr>
          <a:xfrm>
            <a:off x="2749597" y="2288233"/>
            <a:ext cx="679403" cy="27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"/>
          <p:cNvSpPr txBox="1">
            <a:spLocks noChangeArrowheads="1"/>
          </p:cNvSpPr>
          <p:nvPr/>
        </p:nvSpPr>
        <p:spPr bwMode="auto">
          <a:xfrm>
            <a:off x="3429000" y="1828800"/>
            <a:ext cx="5318170" cy="400110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Doer : developer</a:t>
            </a:r>
            <a:endParaRPr lang="vi-V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1"/>
          <p:cNvSpPr txBox="1">
            <a:spLocks noChangeArrowheads="1"/>
          </p:cNvSpPr>
          <p:nvPr/>
        </p:nvSpPr>
        <p:spPr bwMode="auto">
          <a:xfrm>
            <a:off x="3429000" y="2362200"/>
            <a:ext cx="5297959" cy="400110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vi-VN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: 08/11 – 28/11 </a:t>
            </a:r>
            <a:endParaRPr lang="vi-V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1"/>
          <p:cNvSpPr txBox="1">
            <a:spLocks noChangeArrowheads="1"/>
          </p:cNvSpPr>
          <p:nvPr/>
        </p:nvSpPr>
        <p:spPr bwMode="auto">
          <a:xfrm>
            <a:off x="304800" y="3429000"/>
            <a:ext cx="2444797" cy="830997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 test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Straight Arrow Connector 42"/>
          <p:cNvCxnSpPr>
            <a:stCxn id="42" idx="3"/>
            <a:endCxn id="44" idx="1"/>
          </p:cNvCxnSpPr>
          <p:nvPr/>
        </p:nvCxnSpPr>
        <p:spPr>
          <a:xfrm flipV="1">
            <a:off x="2749597" y="3561241"/>
            <a:ext cx="679403" cy="28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3429000" y="3361186"/>
            <a:ext cx="5303189" cy="400110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vi-VN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Doer : test team</a:t>
            </a:r>
            <a:endParaRPr lang="vi-V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3429000" y="3920961"/>
            <a:ext cx="5303189" cy="400110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: 28/11 – 06/12</a:t>
            </a:r>
            <a:endParaRPr lang="vi-V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6" name="Straight Arrow Connector 45"/>
          <p:cNvCxnSpPr>
            <a:stCxn id="42" idx="3"/>
            <a:endCxn id="45" idx="1"/>
          </p:cNvCxnSpPr>
          <p:nvPr/>
        </p:nvCxnSpPr>
        <p:spPr>
          <a:xfrm>
            <a:off x="2749597" y="3844499"/>
            <a:ext cx="679403" cy="27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"/>
          <p:cNvSpPr txBox="1">
            <a:spLocks noChangeArrowheads="1"/>
          </p:cNvSpPr>
          <p:nvPr/>
        </p:nvSpPr>
        <p:spPr bwMode="auto">
          <a:xfrm>
            <a:off x="304800" y="5029200"/>
            <a:ext cx="2444797" cy="461665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test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5" name="Straight Arrow Connector 54"/>
          <p:cNvCxnSpPr>
            <a:stCxn id="54" idx="3"/>
            <a:endCxn id="56" idx="1"/>
          </p:cNvCxnSpPr>
          <p:nvPr/>
        </p:nvCxnSpPr>
        <p:spPr>
          <a:xfrm flipV="1">
            <a:off x="2749597" y="5000655"/>
            <a:ext cx="679403" cy="25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"/>
          <p:cNvSpPr txBox="1">
            <a:spLocks noChangeArrowheads="1"/>
          </p:cNvSpPr>
          <p:nvPr/>
        </p:nvSpPr>
        <p:spPr bwMode="auto">
          <a:xfrm>
            <a:off x="3429000" y="4800600"/>
            <a:ext cx="5267998" cy="400110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Doer : test team</a:t>
            </a:r>
            <a:endParaRPr lang="vi-V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9" name="Straight Arrow Connector 58"/>
          <p:cNvCxnSpPr>
            <a:stCxn id="54" idx="3"/>
            <a:endCxn id="60" idx="1"/>
          </p:cNvCxnSpPr>
          <p:nvPr/>
        </p:nvCxnSpPr>
        <p:spPr>
          <a:xfrm>
            <a:off x="2749597" y="5260033"/>
            <a:ext cx="679403" cy="27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"/>
          <p:cNvSpPr txBox="1">
            <a:spLocks noChangeArrowheads="1"/>
          </p:cNvSpPr>
          <p:nvPr/>
        </p:nvSpPr>
        <p:spPr bwMode="auto">
          <a:xfrm>
            <a:off x="3429000" y="5334000"/>
            <a:ext cx="5267998" cy="400110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: 09/12 – 13/12</a:t>
            </a:r>
            <a:endParaRPr lang="vi-V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3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7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37" grpId="0" animBg="1"/>
      <p:bldP spid="42" grpId="0" animBg="1"/>
      <p:bldP spid="44" grpId="0" animBg="1"/>
      <p:bldP spid="45" grpId="0" animBg="1"/>
      <p:bldP spid="54" grpId="0" animBg="1"/>
      <p:bldP spid="56" grpId="0" animBg="1"/>
      <p:bldP spid="6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"/>
          <p:cNvSpPr txBox="1">
            <a:spLocks noChangeArrowheads="1"/>
          </p:cNvSpPr>
          <p:nvPr/>
        </p:nvSpPr>
        <p:spPr bwMode="auto">
          <a:xfrm>
            <a:off x="2192500" y="90657"/>
            <a:ext cx="66241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Test Environment &amp; Resources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67829"/>
              </p:ext>
            </p:extLst>
          </p:nvPr>
        </p:nvGraphicFramePr>
        <p:xfrm>
          <a:off x="820402" y="1443324"/>
          <a:ext cx="7996284" cy="1920147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922798"/>
                <a:gridCol w="2362200"/>
                <a:gridCol w="3711286"/>
              </a:tblGrid>
              <a:tr h="340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Name</a:t>
                      </a:r>
                      <a:endParaRPr lang="vi-VN" sz="2000" b="1" dirty="0">
                        <a:solidFill>
                          <a:srgbClr val="6E2500"/>
                        </a:solidFill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Purpose</a:t>
                      </a:r>
                      <a:endParaRPr lang="vi-VN" sz="2000" b="1" dirty="0">
                        <a:solidFill>
                          <a:srgbClr val="6E2500"/>
                        </a:solidFill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Detail</a:t>
                      </a:r>
                      <a:endParaRPr lang="vi-VN" sz="2000" b="1" dirty="0">
                        <a:solidFill>
                          <a:srgbClr val="6E2500"/>
                        </a:solidFill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</a:tr>
              <a:tr h="7056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MacBook/Mac mini</a:t>
                      </a:r>
                      <a:endParaRPr lang="vi-VN" sz="1800" b="1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effectLst/>
                        </a:rPr>
                        <a:t>Simulation testing</a:t>
                      </a:r>
                      <a:endParaRPr lang="vi-VN" sz="1800" b="1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b="1" dirty="0">
                          <a:effectLst/>
                        </a:rPr>
                        <a:t>RAM: 4Gb</a:t>
                      </a:r>
                      <a:endParaRPr lang="vi-VN" sz="1400" b="1" dirty="0">
                        <a:effectLst/>
                      </a:endParaRPr>
                    </a:p>
                    <a:p>
                      <a:pPr marL="342900" marR="0" lvl="0" indent="-34290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b="1" dirty="0">
                          <a:effectLst/>
                        </a:rPr>
                        <a:t>Hard disk: 500Gb</a:t>
                      </a:r>
                      <a:endParaRPr lang="vi-VN" sz="1400" b="1" dirty="0">
                        <a:effectLst/>
                      </a:endParaRPr>
                    </a:p>
                    <a:p>
                      <a:pPr marL="342900" marR="0" lvl="0" indent="-34290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b="1" dirty="0">
                          <a:effectLst/>
                        </a:rPr>
                        <a:t>Processor: Core i5 2.50 GHz</a:t>
                      </a:r>
                      <a:endParaRPr lang="vi-VN" sz="1400" b="1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6344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iPad 3</a:t>
                      </a:r>
                      <a:endParaRPr lang="vi-VN" sz="1800" b="1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effectLst/>
                        </a:rPr>
                        <a:t>Real device testing</a:t>
                      </a:r>
                      <a:endParaRPr lang="vi-VN" sz="1800" b="1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b="1" dirty="0">
                          <a:effectLst/>
                        </a:rPr>
                        <a:t>RAM and </a:t>
                      </a:r>
                      <a:r>
                        <a:rPr lang="en-GB" sz="1400" b="1" dirty="0" smtClean="0">
                          <a:effectLst/>
                        </a:rPr>
                        <a:t>processor </a:t>
                      </a:r>
                      <a:r>
                        <a:rPr lang="en-GB" sz="1400" b="1" dirty="0">
                          <a:effectLst/>
                        </a:rPr>
                        <a:t>are fixed for each specific device.</a:t>
                      </a:r>
                      <a:endParaRPr lang="vi-VN" sz="1400" b="1" dirty="0">
                        <a:effectLst/>
                      </a:endParaRPr>
                    </a:p>
                    <a:p>
                      <a:pPr marL="342900" marR="0" lvl="0" indent="-34290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b="1" dirty="0">
                          <a:effectLst/>
                        </a:rPr>
                        <a:t>Memory storage: 16Gb </a:t>
                      </a:r>
                      <a:endParaRPr lang="vi-VN" sz="1400" b="1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470385" y="859324"/>
            <a:ext cx="2199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/>
              <a:t>E</a:t>
            </a:r>
            <a:r>
              <a:rPr lang="en-US" sz="2800" b="1" dirty="0" smtClean="0"/>
              <a:t>nvironment:</a:t>
            </a:r>
            <a:endParaRPr lang="en-US" sz="2800" b="1" dirty="0"/>
          </a:p>
        </p:txBody>
      </p:sp>
      <p:sp>
        <p:nvSpPr>
          <p:cNvPr id="47" name="Rectangle 46"/>
          <p:cNvSpPr/>
          <p:nvPr/>
        </p:nvSpPr>
        <p:spPr>
          <a:xfrm>
            <a:off x="470385" y="3388387"/>
            <a:ext cx="1786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/>
              <a:t>Resources: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63997"/>
              </p:ext>
            </p:extLst>
          </p:nvPr>
        </p:nvGraphicFramePr>
        <p:xfrm>
          <a:off x="819204" y="3959071"/>
          <a:ext cx="8014539" cy="2304027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923996"/>
                <a:gridCol w="2362200"/>
                <a:gridCol w="3728343"/>
              </a:tblGrid>
              <a:tr h="384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Member</a:t>
                      </a:r>
                      <a:endParaRPr lang="vi-VN" sz="2000" b="1" dirty="0">
                        <a:solidFill>
                          <a:srgbClr val="6E2500"/>
                        </a:solidFill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Position</a:t>
                      </a:r>
                      <a:endParaRPr lang="vi-VN" sz="2000" b="1" dirty="0">
                        <a:solidFill>
                          <a:srgbClr val="6E2500"/>
                        </a:solidFill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Responsibilities</a:t>
                      </a:r>
                      <a:endParaRPr lang="vi-VN" sz="2000" b="1" dirty="0">
                        <a:solidFill>
                          <a:srgbClr val="6E2500"/>
                        </a:solidFill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</a:tr>
              <a:tr h="11328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err="1">
                          <a:effectLst/>
                        </a:rPr>
                        <a:t>Đinh</a:t>
                      </a:r>
                      <a:r>
                        <a:rPr lang="en-GB" sz="1800" b="1" dirty="0">
                          <a:effectLst/>
                        </a:rPr>
                        <a:t> </a:t>
                      </a:r>
                      <a:r>
                        <a:rPr lang="en-GB" sz="1800" b="1" dirty="0" err="1">
                          <a:effectLst/>
                        </a:rPr>
                        <a:t>Thị</a:t>
                      </a:r>
                      <a:r>
                        <a:rPr lang="en-GB" sz="1800" b="1" dirty="0">
                          <a:effectLst/>
                        </a:rPr>
                        <a:t> </a:t>
                      </a:r>
                      <a:r>
                        <a:rPr lang="en-GB" sz="1800" b="1" dirty="0" err="1">
                          <a:effectLst/>
                        </a:rPr>
                        <a:t>Việt</a:t>
                      </a:r>
                      <a:r>
                        <a:rPr lang="en-GB" sz="1800" b="1" dirty="0">
                          <a:effectLst/>
                        </a:rPr>
                        <a:t> Nga</a:t>
                      </a:r>
                      <a:endParaRPr lang="vi-VN" sz="1800" b="1" dirty="0">
                        <a:solidFill>
                          <a:srgbClr val="6E2500"/>
                        </a:solidFill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Test </a:t>
                      </a:r>
                      <a:r>
                        <a:rPr lang="en-GB" sz="1800" b="1" dirty="0" smtClean="0">
                          <a:effectLst/>
                        </a:rPr>
                        <a:t>leader</a:t>
                      </a:r>
                      <a:endParaRPr lang="vi-VN" sz="1800" b="1" dirty="0">
                        <a:solidFill>
                          <a:srgbClr val="6E2500"/>
                        </a:solidFill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GB" sz="1400" b="1" dirty="0" smtClean="0">
                          <a:effectLst/>
                        </a:rPr>
                        <a:t>Create </a:t>
                      </a:r>
                      <a:r>
                        <a:rPr lang="en-GB" sz="1400" b="1" dirty="0">
                          <a:effectLst/>
                        </a:rPr>
                        <a:t>test plan</a:t>
                      </a:r>
                      <a:endParaRPr lang="vi-VN" sz="1400" b="1" dirty="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GB" sz="1400" b="1" dirty="0">
                          <a:effectLst/>
                        </a:rPr>
                        <a:t>Review test cases</a:t>
                      </a:r>
                      <a:endParaRPr lang="vi-VN" sz="1400" b="1" dirty="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GB" sz="1400" b="1" dirty="0">
                          <a:effectLst/>
                        </a:rPr>
                        <a:t>Execute test</a:t>
                      </a:r>
                      <a:endParaRPr lang="vi-VN" sz="1400" b="1" dirty="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GB" sz="1400" b="1" dirty="0">
                          <a:effectLst/>
                        </a:rPr>
                        <a:t>Review test report</a:t>
                      </a:r>
                      <a:endParaRPr lang="vi-VN" sz="1400" b="1" dirty="0">
                        <a:solidFill>
                          <a:srgbClr val="6E2500"/>
                        </a:solidFill>
                        <a:effectLst/>
                        <a:latin typeface="Tahom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601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err="1">
                          <a:effectLst/>
                        </a:rPr>
                        <a:t>Trần</a:t>
                      </a:r>
                      <a:r>
                        <a:rPr lang="en-GB" sz="1800" b="1" dirty="0">
                          <a:effectLst/>
                        </a:rPr>
                        <a:t> </a:t>
                      </a:r>
                      <a:r>
                        <a:rPr lang="en-GB" sz="1800" b="1" dirty="0" err="1">
                          <a:effectLst/>
                        </a:rPr>
                        <a:t>Công</a:t>
                      </a:r>
                      <a:r>
                        <a:rPr lang="en-GB" sz="1800" b="1" dirty="0">
                          <a:effectLst/>
                        </a:rPr>
                        <a:t> Minh</a:t>
                      </a:r>
                      <a:endParaRPr lang="vi-VN" sz="1800" b="1" dirty="0">
                        <a:solidFill>
                          <a:srgbClr val="6E2500"/>
                        </a:solidFill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Tester</a:t>
                      </a:r>
                      <a:endParaRPr lang="vi-VN" sz="1800" b="1" dirty="0">
                        <a:solidFill>
                          <a:srgbClr val="6E2500"/>
                        </a:solidFill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GB" sz="1400" b="1" dirty="0">
                          <a:effectLst/>
                        </a:rPr>
                        <a:t>Create test cases</a:t>
                      </a:r>
                      <a:endParaRPr lang="vi-VN" sz="1400" b="1" dirty="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GB" sz="1400" b="1" dirty="0">
                          <a:effectLst/>
                        </a:rPr>
                        <a:t>Execute test</a:t>
                      </a:r>
                      <a:endParaRPr lang="vi-VN" sz="1400" b="1" dirty="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GB" sz="1400" b="1" dirty="0">
                          <a:effectLst/>
                        </a:rPr>
                        <a:t>Create test report</a:t>
                      </a:r>
                      <a:endParaRPr lang="vi-VN" sz="1400" b="1" dirty="0">
                        <a:solidFill>
                          <a:srgbClr val="6E2500"/>
                        </a:solidFill>
                        <a:effectLst/>
                        <a:latin typeface="Tahoma" panose="020B060403050404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83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TextBox 9"/>
          <p:cNvSpPr txBox="1">
            <a:spLocks noChangeArrowheads="1"/>
          </p:cNvSpPr>
          <p:nvPr/>
        </p:nvSpPr>
        <p:spPr bwMode="auto">
          <a:xfrm>
            <a:off x="3507297" y="206514"/>
            <a:ext cx="24690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Test Result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45834"/>
              </p:ext>
            </p:extLst>
          </p:nvPr>
        </p:nvGraphicFramePr>
        <p:xfrm>
          <a:off x="69804" y="1447801"/>
          <a:ext cx="8964068" cy="3497721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627485"/>
                <a:gridCol w="2151377"/>
                <a:gridCol w="627485"/>
                <a:gridCol w="1075688"/>
                <a:gridCol w="1163161"/>
                <a:gridCol w="629652"/>
                <a:gridCol w="717125"/>
                <a:gridCol w="627485"/>
                <a:gridCol w="627485"/>
                <a:gridCol w="717125"/>
              </a:tblGrid>
              <a:tr h="43858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No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 dirty="0" smtClean="0">
                          <a:effectLst/>
                          <a:latin typeface="+mn-lt"/>
                        </a:rPr>
                        <a:t>Module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>
                          <a:effectLst/>
                          <a:latin typeface="+mn-lt"/>
                        </a:rPr>
                        <a:t>Test Case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>
                          <a:effectLst/>
                          <a:latin typeface="+mn-lt"/>
                        </a:rPr>
                        <a:t>Checklist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>
                          <a:effectLst/>
                          <a:latin typeface="+mn-lt"/>
                        </a:rPr>
                        <a:t>Total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4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Yes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No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Untested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N/A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Yes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No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N/A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91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GB" sz="1800" b="1" dirty="0" smtClean="0">
                          <a:effectLst/>
                          <a:latin typeface="+mn-lt"/>
                        </a:rPr>
                        <a:t>Application management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</a:rPr>
                        <a:t>39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147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43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229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1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>
                          <a:effectLst/>
                          <a:latin typeface="+mn-lt"/>
                        </a:rPr>
                        <a:t>2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Mind map management 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</a:rPr>
                        <a:t>212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408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48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673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Mind map editor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448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</a:rPr>
                        <a:t>780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</a:rPr>
                        <a:t>208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1436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test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48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88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747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1365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307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r"/>
                        </a:tabLst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2426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09687" marR="10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394426" y="5115580"/>
            <a:ext cx="2464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 sz="2800" b="1" dirty="0"/>
              <a:t>Test coverage: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96797" y="5601325"/>
            <a:ext cx="2518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 sz="2800" b="1" dirty="0"/>
              <a:t>Test case pass:</a:t>
            </a:r>
            <a:endParaRPr lang="vi-VN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3259143" y="5068669"/>
            <a:ext cx="12234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100%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71800" y="5602069"/>
            <a:ext cx="19761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99.7%</a:t>
            </a:r>
            <a:endParaRPr lang="en-US" sz="3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0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583045" y="3921382"/>
            <a:ext cx="15840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</a:p>
          <a:p>
            <a:pPr algn="ctr"/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01" y="1709463"/>
            <a:ext cx="2159606" cy="21533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Block Arc 29"/>
          <p:cNvSpPr/>
          <p:nvPr/>
        </p:nvSpPr>
        <p:spPr>
          <a:xfrm>
            <a:off x="-2079734" y="692592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1" name="Group 30"/>
          <p:cNvGrpSpPr/>
          <p:nvPr/>
        </p:nvGrpSpPr>
        <p:grpSpPr>
          <a:xfrm>
            <a:off x="3365602" y="1650917"/>
            <a:ext cx="5725749" cy="508162"/>
            <a:chOff x="384538" y="253918"/>
            <a:chExt cx="5656275" cy="50816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5" name="Rectangle 44"/>
            <p:cNvSpPr/>
            <p:nvPr/>
          </p:nvSpPr>
          <p:spPr>
            <a:xfrm>
              <a:off x="384538" y="253918"/>
              <a:ext cx="5656275" cy="50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46" name="Rectangle 45"/>
            <p:cNvSpPr/>
            <p:nvPr/>
          </p:nvSpPr>
          <p:spPr>
            <a:xfrm>
              <a:off x="384538" y="253918"/>
              <a:ext cx="5656275" cy="5081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3354" tIns="45720" rIns="45720" bIns="4572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Project Result</a:t>
              </a:r>
              <a:endParaRPr lang="vi-VN" sz="1800" b="1" kern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3048000" y="1587397"/>
            <a:ext cx="635203" cy="6352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" name="Group 33"/>
          <p:cNvGrpSpPr/>
          <p:nvPr/>
        </p:nvGrpSpPr>
        <p:grpSpPr>
          <a:xfrm>
            <a:off x="3910971" y="3149438"/>
            <a:ext cx="5180380" cy="508162"/>
            <a:chOff x="887785" y="1815975"/>
            <a:chExt cx="5180380" cy="50816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1" name="Rectangle 40"/>
            <p:cNvSpPr/>
            <p:nvPr/>
          </p:nvSpPr>
          <p:spPr>
            <a:xfrm>
              <a:off x="887785" y="1815975"/>
              <a:ext cx="5180380" cy="50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42" name="Rectangle 41"/>
            <p:cNvSpPr/>
            <p:nvPr/>
          </p:nvSpPr>
          <p:spPr>
            <a:xfrm>
              <a:off x="887785" y="1815975"/>
              <a:ext cx="5180380" cy="5081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3354" tIns="45720" rIns="45720" bIns="45720" numCol="1" spcCol="1270" anchor="ctr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Comparison</a:t>
              </a:r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b="1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Result</a:t>
              </a:r>
              <a:endParaRPr lang="vi-VN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20788" y="4725143"/>
            <a:ext cx="5706279" cy="583619"/>
            <a:chOff x="439724" y="3328144"/>
            <a:chExt cx="5706279" cy="583619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7" name="Rectangle 36"/>
            <p:cNvSpPr/>
            <p:nvPr/>
          </p:nvSpPr>
          <p:spPr>
            <a:xfrm>
              <a:off x="489728" y="3403601"/>
              <a:ext cx="5656275" cy="50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439724" y="3328144"/>
              <a:ext cx="5656275" cy="5081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3354" tIns="45720" rIns="45720" bIns="45720" numCol="1" spcCol="1270" anchor="ctr" anchorCtr="0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b="1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Lessons Learned</a:t>
              </a:r>
            </a:p>
          </p:txBody>
        </p:sp>
      </p:grpSp>
      <p:sp>
        <p:nvSpPr>
          <p:cNvPr id="48" name="Oval 47"/>
          <p:cNvSpPr/>
          <p:nvPr/>
        </p:nvSpPr>
        <p:spPr>
          <a:xfrm>
            <a:off x="3429000" y="3098597"/>
            <a:ext cx="635203" cy="6352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Oval 49"/>
          <p:cNvSpPr/>
          <p:nvPr/>
        </p:nvSpPr>
        <p:spPr>
          <a:xfrm>
            <a:off x="3048000" y="4724400"/>
            <a:ext cx="635203" cy="6352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1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11111E-6 0 L -0.32847 -0.00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-44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222E-6 2.59259E-6 L -0.3283 -0.0101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24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Box 9"/>
          <p:cNvSpPr txBox="1">
            <a:spLocks noChangeArrowheads="1"/>
          </p:cNvSpPr>
          <p:nvPr/>
        </p:nvSpPr>
        <p:spPr bwMode="auto">
          <a:xfrm>
            <a:off x="3271410" y="4046606"/>
            <a:ext cx="28380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 b="1" dirty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Project Result</a:t>
            </a:r>
            <a:endParaRPr lang="vi-VN" sz="36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62841" y="1313424"/>
            <a:ext cx="6214559" cy="972575"/>
            <a:chOff x="1566320" y="58289"/>
            <a:chExt cx="5941478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" name="Pentagon 10"/>
            <p:cNvSpPr/>
            <p:nvPr/>
          </p:nvSpPr>
          <p:spPr>
            <a:xfrm rot="10800000">
              <a:off x="1566320" y="107734"/>
              <a:ext cx="5341819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Pentagon 4"/>
            <p:cNvSpPr/>
            <p:nvPr/>
          </p:nvSpPr>
          <p:spPr>
            <a:xfrm>
              <a:off x="1757536" y="58289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New technology </a:t>
              </a:r>
              <a:r>
                <a:rPr lang="en-US" sz="16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had </a:t>
              </a:r>
              <a:r>
                <a:rPr lang="en-US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been applied successfully</a:t>
              </a:r>
              <a:r>
                <a:rPr lang="en-US" sz="16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</a:t>
              </a:r>
            </a:p>
            <a:p>
              <a:pPr lvl="0">
                <a:lnSpc>
                  <a:spcPct val="13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coding </a:t>
              </a:r>
              <a:r>
                <a:rPr lang="en-US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Objective-C with X-code</a:t>
              </a:r>
              <a:endParaRPr lang="vi-VN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922412" y="1594441"/>
            <a:ext cx="506588" cy="53915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8" name="Group 17"/>
          <p:cNvGrpSpPr/>
          <p:nvPr/>
        </p:nvGrpSpPr>
        <p:grpSpPr>
          <a:xfrm>
            <a:off x="3462841" y="2761225"/>
            <a:ext cx="6214559" cy="972575"/>
            <a:chOff x="1566320" y="58289"/>
            <a:chExt cx="5941478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" name="Pentagon 18"/>
            <p:cNvSpPr/>
            <p:nvPr/>
          </p:nvSpPr>
          <p:spPr>
            <a:xfrm rot="10800000">
              <a:off x="1566320" y="107734"/>
              <a:ext cx="5341819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Pentagon 4"/>
            <p:cNvSpPr/>
            <p:nvPr/>
          </p:nvSpPr>
          <p:spPr>
            <a:xfrm>
              <a:off x="1757536" y="58289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Completed basic functions that proposed at the beginning</a:t>
              </a:r>
              <a:endParaRPr lang="vi-VN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922412" y="3042242"/>
            <a:ext cx="506588" cy="53915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oup 21"/>
          <p:cNvGrpSpPr/>
          <p:nvPr/>
        </p:nvGrpSpPr>
        <p:grpSpPr>
          <a:xfrm>
            <a:off x="3462841" y="4285225"/>
            <a:ext cx="6214559" cy="972575"/>
            <a:chOff x="1566320" y="58289"/>
            <a:chExt cx="5941478" cy="74397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3" name="Pentagon 22"/>
            <p:cNvSpPr/>
            <p:nvPr/>
          </p:nvSpPr>
          <p:spPr>
            <a:xfrm rot="10800000">
              <a:off x="1566320" y="107734"/>
              <a:ext cx="5341819" cy="636241"/>
            </a:xfrm>
            <a:prstGeom prst="homePlate">
              <a:avLst/>
            </a:prstGeom>
            <a:noFill/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24" name="Pentagon 4"/>
            <p:cNvSpPr/>
            <p:nvPr/>
          </p:nvSpPr>
          <p:spPr>
            <a:xfrm>
              <a:off x="1757536" y="58289"/>
              <a:ext cx="5750262" cy="7439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26" tIns="68580" rIns="128016" bIns="68580" numCol="1" spcCol="1270" anchor="ctr" anchorCtr="0">
              <a:no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Had </a:t>
              </a:r>
              <a:r>
                <a:rPr lang="en-US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more experiences and skills in time </a:t>
              </a:r>
              <a:endParaRPr lang="en-US" sz="16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>
                <a:lnSpc>
                  <a:spcPct val="13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management</a:t>
              </a:r>
              <a:r>
                <a:rPr lang="en-US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teamwork, risk management etc.</a:t>
              </a:r>
              <a:endParaRPr lang="vi-VN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922412" y="4566242"/>
            <a:ext cx="506588" cy="53915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28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9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30" name="CasellaDiTesto 78">
              <a:hlinkClick r:id="rId4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31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32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33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34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35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2819400" y="1069680"/>
            <a:ext cx="16221" cy="510252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80" y="2245014"/>
            <a:ext cx="2340544" cy="1753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259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2.96296E-6 L -0.35469 -0.0053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43" y="-27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7778E-6 -1.85185E-6 L -0.36285 -0.0013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4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  <p:bldP spid="93188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3048000" y="152400"/>
            <a:ext cx="42216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Compilation Result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16636"/>
              </p:ext>
            </p:extLst>
          </p:nvPr>
        </p:nvGraphicFramePr>
        <p:xfrm>
          <a:off x="117966" y="1143000"/>
          <a:ext cx="8915400" cy="4927736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514600"/>
                <a:gridCol w="3614737"/>
                <a:gridCol w="2786063"/>
              </a:tblGrid>
              <a:tr h="6788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Main </a:t>
                      </a:r>
                      <a:r>
                        <a:rPr lang="en-US" sz="2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objectives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evelop </a:t>
                      </a: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an </a:t>
                      </a:r>
                      <a:r>
                        <a:rPr lang="en-US" sz="20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iOS</a:t>
                      </a: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 application that helps users to create, manage and work with their mind maps</a:t>
                      </a:r>
                      <a:endParaRPr lang="vi-VN" sz="2000" b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6788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Purpose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P</a:t>
                      </a:r>
                      <a:r>
                        <a:rPr lang="en-US" sz="2000" dirty="0" smtClean="0">
                          <a:effectLst/>
                        </a:rPr>
                        <a:t>rovide </a:t>
                      </a:r>
                      <a:r>
                        <a:rPr lang="en-US" sz="2000" dirty="0">
                          <a:effectLst/>
                        </a:rPr>
                        <a:t>a free and Vietnamese supported application for Vietnamese users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440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Items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Plan</a:t>
                      </a:r>
                      <a:endParaRPr lang="vi-V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Actual</a:t>
                      </a:r>
                      <a:endParaRPr lang="vi-V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Releases </a:t>
                      </a:r>
                      <a:r>
                        <a:rPr lang="en-US" sz="2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date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17/12/2013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17/12/2013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Releases version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1.0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1.0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Days 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100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100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2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cases + checklists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2426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Defects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Document pages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200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Approximately 290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Lines of code</a:t>
                      </a:r>
                      <a:endParaRPr lang="vi-V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Approximately 15.000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438152" y="100212"/>
            <a:ext cx="54518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Limitation &amp; Expectation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209871" y="1850700"/>
            <a:ext cx="2444797" cy="461665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Limitation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32" idx="3"/>
            <a:endCxn id="37" idx="1"/>
          </p:cNvCxnSpPr>
          <p:nvPr/>
        </p:nvCxnSpPr>
        <p:spPr>
          <a:xfrm flipV="1">
            <a:off x="2654668" y="1661400"/>
            <a:ext cx="720202" cy="42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"/>
          <p:cNvSpPr txBox="1">
            <a:spLocks noChangeArrowheads="1"/>
          </p:cNvSpPr>
          <p:nvPr/>
        </p:nvSpPr>
        <p:spPr bwMode="auto">
          <a:xfrm>
            <a:off x="3374870" y="1461345"/>
            <a:ext cx="5318170" cy="400110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Still not upload application to App Store</a:t>
            </a:r>
            <a:endParaRPr lang="vi-V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1"/>
          <p:cNvSpPr txBox="1">
            <a:spLocks noChangeArrowheads="1"/>
          </p:cNvSpPr>
          <p:nvPr/>
        </p:nvSpPr>
        <p:spPr bwMode="auto">
          <a:xfrm>
            <a:off x="3374870" y="2068884"/>
            <a:ext cx="5309479" cy="707886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functions in editor screen are not smooth as expected</a:t>
            </a:r>
            <a:endParaRPr lang="vi-V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Straight Arrow Connector 39"/>
          <p:cNvCxnSpPr>
            <a:stCxn id="32" idx="3"/>
            <a:endCxn id="39" idx="1"/>
          </p:cNvCxnSpPr>
          <p:nvPr/>
        </p:nvCxnSpPr>
        <p:spPr>
          <a:xfrm>
            <a:off x="2654668" y="2081533"/>
            <a:ext cx="720202" cy="34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209871" y="4246718"/>
            <a:ext cx="2456953" cy="643108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>
              <a:lnSpc>
                <a:spcPct val="150000"/>
              </a:lnSpc>
            </a:pP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Expectation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extBox 1"/>
          <p:cNvSpPr txBox="1">
            <a:spLocks noChangeArrowheads="1"/>
          </p:cNvSpPr>
          <p:nvPr/>
        </p:nvSpPr>
        <p:spPr bwMode="auto">
          <a:xfrm>
            <a:off x="3374870" y="3581400"/>
            <a:ext cx="5318170" cy="400110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Upload application to App Store</a:t>
            </a:r>
            <a:endParaRPr lang="vi-V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3374870" y="4246718"/>
            <a:ext cx="5318170" cy="707886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 the way application interact with users</a:t>
            </a:r>
            <a:endParaRPr lang="vi-V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TextBox 1"/>
          <p:cNvSpPr txBox="1">
            <a:spLocks noChangeArrowheads="1"/>
          </p:cNvSpPr>
          <p:nvPr/>
        </p:nvSpPr>
        <p:spPr bwMode="auto">
          <a:xfrm>
            <a:off x="3374871" y="5242296"/>
            <a:ext cx="5318170" cy="400110"/>
          </a:xfrm>
          <a:prstGeom prst="rect">
            <a:avLst/>
          </a:prstGeom>
          <a:noFill/>
          <a:ln/>
          <a:effectLst>
            <a:glow rad="101600">
              <a:schemeClr val="accent3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 the design more attractive</a:t>
            </a:r>
            <a:endParaRPr lang="vi-V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Arrow Connector 9"/>
          <p:cNvCxnSpPr>
            <a:stCxn id="41" idx="3"/>
            <a:endCxn id="46" idx="1"/>
          </p:cNvCxnSpPr>
          <p:nvPr/>
        </p:nvCxnSpPr>
        <p:spPr>
          <a:xfrm>
            <a:off x="2666824" y="4568272"/>
            <a:ext cx="708047" cy="87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  <a:endCxn id="44" idx="1"/>
          </p:cNvCxnSpPr>
          <p:nvPr/>
        </p:nvCxnSpPr>
        <p:spPr>
          <a:xfrm>
            <a:off x="2666824" y="4568272"/>
            <a:ext cx="708046" cy="3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3"/>
            <a:endCxn id="43" idx="1"/>
          </p:cNvCxnSpPr>
          <p:nvPr/>
        </p:nvCxnSpPr>
        <p:spPr>
          <a:xfrm flipV="1">
            <a:off x="2666824" y="3781455"/>
            <a:ext cx="708046" cy="78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76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9" grpId="0" animBg="1"/>
      <p:bldP spid="41" grpId="0" animBg="1"/>
      <p:bldP spid="43" grpId="0" animBg="1"/>
      <p:bldP spid="44" grpId="0" animBg="1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3048000" y="152400"/>
            <a:ext cx="34555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Lesson Learned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34678"/>
              </p:ext>
            </p:extLst>
          </p:nvPr>
        </p:nvGraphicFramePr>
        <p:xfrm>
          <a:off x="193306" y="1295400"/>
          <a:ext cx="8686800" cy="4434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21294"/>
                <a:gridCol w="2895600"/>
                <a:gridCol w="3469906"/>
              </a:tblGrid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dirty="0" smtClean="0"/>
                        <a:t>Situation</a:t>
                      </a:r>
                      <a:endParaRPr lang="en-US" sz="23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dirty="0" smtClean="0"/>
                        <a:t>Problem</a:t>
                      </a:r>
                      <a:endParaRPr lang="en-US" sz="23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dirty="0" smtClean="0"/>
                        <a:t>Lessons</a:t>
                      </a:r>
                      <a:r>
                        <a:rPr lang="en-US" sz="2300" baseline="0" dirty="0" smtClean="0"/>
                        <a:t> learned</a:t>
                      </a:r>
                      <a:endParaRPr lang="en-US" sz="23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latin typeface="+mj-lt"/>
                          <a:cs typeface="Times" pitchFamily="18" charset="0"/>
                        </a:rPr>
                        <a:t>Conflict in team</a:t>
                      </a:r>
                      <a:endParaRPr lang="en-US" sz="2000" b="1" dirty="0">
                        <a:latin typeface="+mj-lt"/>
                        <a:cs typeface="Times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b="1" dirty="0" smtClean="0">
                          <a:latin typeface="+mj-lt"/>
                          <a:cs typeface="Times" pitchFamily="18" charset="0"/>
                        </a:rPr>
                        <a:t>Members</a:t>
                      </a:r>
                      <a:r>
                        <a:rPr lang="en-US" sz="2000" b="1" baseline="0" dirty="0" smtClean="0">
                          <a:latin typeface="+mj-lt"/>
                          <a:cs typeface="Times" pitchFamily="18" charset="0"/>
                        </a:rPr>
                        <a:t> are stress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b="1" baseline="0" dirty="0" smtClean="0">
                          <a:latin typeface="+mj-lt"/>
                          <a:cs typeface="Times" pitchFamily="18" charset="0"/>
                        </a:rPr>
                        <a:t>Cannot make decision</a:t>
                      </a:r>
                      <a:endParaRPr lang="en-US" sz="2000" b="1" dirty="0">
                        <a:latin typeface="+mj-lt"/>
                        <a:cs typeface="Times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2000" b="1" dirty="0" smtClean="0">
                          <a:latin typeface="+mj-lt"/>
                          <a:cs typeface="Times" pitchFamily="18" charset="0"/>
                        </a:rPr>
                        <a:t> Talk and listen to each other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2000" b="1" dirty="0" smtClean="0">
                          <a:latin typeface="+mj-lt"/>
                          <a:cs typeface="Times" pitchFamily="18" charset="0"/>
                        </a:rPr>
                        <a:t> Analysis situation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2000" b="1" baseline="0" dirty="0" smtClean="0">
                          <a:latin typeface="+mj-lt"/>
                          <a:cs typeface="Times" pitchFamily="18" charset="0"/>
                        </a:rPr>
                        <a:t> Make right decisions</a:t>
                      </a:r>
                      <a:endParaRPr lang="en-US" sz="2000" b="1" dirty="0">
                        <a:latin typeface="+mj-lt"/>
                        <a:cs typeface="Times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65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latin typeface="+mj-lt"/>
                          <a:cs typeface="Times" pitchFamily="18" charset="0"/>
                        </a:rPr>
                        <a:t>Technical difficulties</a:t>
                      </a:r>
                      <a:endParaRPr lang="en-US" sz="2000" b="1" dirty="0">
                        <a:latin typeface="+mj-lt"/>
                        <a:cs typeface="Times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b="1" dirty="0" smtClean="0">
                          <a:latin typeface="+mj-lt"/>
                          <a:cs typeface="Times" pitchFamily="18" charset="0"/>
                        </a:rPr>
                        <a:t>Take lots of time to solve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b="1" dirty="0" smtClean="0">
                          <a:latin typeface="+mj-lt"/>
                          <a:cs typeface="Times" pitchFamily="18" charset="0"/>
                        </a:rPr>
                        <a:t>Miss the deadline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2000" b="1" dirty="0">
                        <a:latin typeface="+mj-lt"/>
                        <a:cs typeface="Times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2000" b="1" dirty="0" smtClean="0">
                          <a:latin typeface="+mj-lt"/>
                          <a:cs typeface="Times" pitchFamily="18" charset="0"/>
                        </a:rPr>
                        <a:t> Search in</a:t>
                      </a:r>
                      <a:r>
                        <a:rPr lang="en-US" sz="2000" b="1" baseline="0" dirty="0" smtClean="0">
                          <a:latin typeface="+mj-lt"/>
                          <a:cs typeface="Times" pitchFamily="18" charset="0"/>
                        </a:rPr>
                        <a:t> Google or some IT forums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2000" b="1" baseline="0" dirty="0" smtClean="0">
                          <a:latin typeface="+mj-lt"/>
                          <a:cs typeface="Times" pitchFamily="18" charset="0"/>
                        </a:rPr>
                        <a:t> Ask group’s supervisor or teachers for some advices</a:t>
                      </a:r>
                      <a:endParaRPr lang="en-US" sz="2000" b="1" dirty="0">
                        <a:latin typeface="+mj-lt"/>
                        <a:cs typeface="Times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07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028825"/>
            <a:ext cx="5715000" cy="2800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295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MANAGEMENT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23" y="1524000"/>
            <a:ext cx="3790950" cy="2733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TextBox 29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5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895600" y="2748295"/>
            <a:ext cx="323366" cy="375905"/>
            <a:chOff x="2165476" y="1000179"/>
            <a:chExt cx="323366" cy="375905"/>
          </a:xfrm>
        </p:grpSpPr>
        <p:sp>
          <p:nvSpPr>
            <p:cNvPr id="27" name="Right Arrow 26"/>
            <p:cNvSpPr/>
            <p:nvPr/>
          </p:nvSpPr>
          <p:spPr>
            <a:xfrm>
              <a:off x="2165476" y="1000179"/>
              <a:ext cx="323366" cy="37590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A690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ight Arrow 6"/>
            <p:cNvSpPr/>
            <p:nvPr/>
          </p:nvSpPr>
          <p:spPr>
            <a:xfrm>
              <a:off x="2165476" y="1075360"/>
              <a:ext cx="226356" cy="2255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vi-VN" sz="1700" kern="12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1" y="1677746"/>
            <a:ext cx="1766514" cy="2484285"/>
            <a:chOff x="2623071" y="122317"/>
            <a:chExt cx="1515749" cy="2131629"/>
          </a:xfr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5" name="Rounded Rectangle 24"/>
            <p:cNvSpPr/>
            <p:nvPr/>
          </p:nvSpPr>
          <p:spPr>
            <a:xfrm>
              <a:off x="2623071" y="122317"/>
              <a:ext cx="1515749" cy="2131629"/>
            </a:xfrm>
            <a:prstGeom prst="roundRect">
              <a:avLst>
                <a:gd name="adj" fmla="val 10000"/>
              </a:avLst>
            </a:prstGeom>
            <a:grpFill/>
            <a:ln/>
            <a:sp3d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6" name="Rounded Rectangle 8"/>
            <p:cNvSpPr/>
            <p:nvPr/>
          </p:nvSpPr>
          <p:spPr>
            <a:xfrm>
              <a:off x="2667466" y="166712"/>
              <a:ext cx="1426959" cy="2042839"/>
            </a:xfrm>
            <a:prstGeom prst="rect">
              <a:avLst/>
            </a:prstGeom>
            <a:grpFill/>
            <a:sp3d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Type text by hand</a:t>
              </a:r>
              <a:endParaRPr lang="vi-VN" sz="16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27062" y="2676579"/>
            <a:ext cx="321338" cy="375905"/>
            <a:chOff x="4290395" y="1000179"/>
            <a:chExt cx="321338" cy="375905"/>
          </a:xfrm>
        </p:grpSpPr>
        <p:sp>
          <p:nvSpPr>
            <p:cNvPr id="23" name="Right Arrow 22"/>
            <p:cNvSpPr/>
            <p:nvPr/>
          </p:nvSpPr>
          <p:spPr>
            <a:xfrm>
              <a:off x="4290395" y="1000179"/>
              <a:ext cx="321338" cy="37590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A690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ight Arrow 10"/>
            <p:cNvSpPr/>
            <p:nvPr/>
          </p:nvSpPr>
          <p:spPr>
            <a:xfrm>
              <a:off x="4290395" y="1075360"/>
              <a:ext cx="224937" cy="2255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vi-VN" sz="1700" kern="1200"/>
            </a:p>
          </p:txBody>
        </p:sp>
      </p:grpSp>
      <p:grpSp>
        <p:nvGrpSpPr>
          <p:cNvPr id="32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33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34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latin typeface="Neutra Display Titling" pitchFamily="2" charset="0"/>
                </a:rPr>
                <a:t>PROJECT MANAGEMENT</a:t>
              </a:r>
              <a:endParaRPr lang="en-US" sz="1100" dirty="0">
                <a:latin typeface="Neutra Display Titling" pitchFamily="2" charset="0"/>
              </a:endParaRPr>
            </a:p>
          </p:txBody>
        </p:sp>
        <p:sp>
          <p:nvSpPr>
            <p:cNvPr id="35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36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37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38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39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40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457200" y="1752600"/>
            <a:ext cx="1849852" cy="2362461"/>
            <a:chOff x="2623071" y="122317"/>
            <a:chExt cx="1515749" cy="2131629"/>
          </a:xfr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0" name="Rounded Rectangle 49"/>
            <p:cNvSpPr/>
            <p:nvPr/>
          </p:nvSpPr>
          <p:spPr>
            <a:xfrm>
              <a:off x="2623071" y="122317"/>
              <a:ext cx="1515749" cy="2131629"/>
            </a:xfrm>
            <a:prstGeom prst="roundRect">
              <a:avLst>
                <a:gd name="adj" fmla="val 10000"/>
              </a:avLst>
            </a:prstGeom>
            <a:grpFill/>
            <a:ln/>
            <a:sp3d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51" name="Rounded Rectangle 8"/>
            <p:cNvSpPr/>
            <p:nvPr/>
          </p:nvSpPr>
          <p:spPr>
            <a:xfrm>
              <a:off x="2667466" y="166712"/>
              <a:ext cx="1426959" cy="2042839"/>
            </a:xfrm>
            <a:prstGeom prst="rect">
              <a:avLst/>
            </a:prstGeom>
            <a:grpFill/>
            <a:sp3d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18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Creating mind map </a:t>
              </a:r>
              <a:r>
                <a:rPr lang="en-US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from image, book, document </a:t>
              </a:r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etc.</a:t>
              </a:r>
              <a:endParaRPr lang="vi-VN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767886" y="1676400"/>
            <a:ext cx="1766514" cy="2484285"/>
            <a:chOff x="2623071" y="122317"/>
            <a:chExt cx="1515749" cy="2131629"/>
          </a:xfr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3" name="Rounded Rectangle 52"/>
            <p:cNvSpPr/>
            <p:nvPr/>
          </p:nvSpPr>
          <p:spPr>
            <a:xfrm>
              <a:off x="2623071" y="122317"/>
              <a:ext cx="1515749" cy="2131629"/>
            </a:xfrm>
            <a:prstGeom prst="roundRect">
              <a:avLst>
                <a:gd name="adj" fmla="val 10000"/>
              </a:avLst>
            </a:prstGeom>
            <a:grpFill/>
            <a:ln/>
            <a:sp3d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54" name="Rounded Rectangle 8"/>
            <p:cNvSpPr/>
            <p:nvPr/>
          </p:nvSpPr>
          <p:spPr>
            <a:xfrm>
              <a:off x="2667466" y="166712"/>
              <a:ext cx="1426959" cy="2042839"/>
            </a:xfrm>
            <a:prstGeom prst="rect">
              <a:avLst/>
            </a:prstGeom>
            <a:grpFill/>
            <a:sp3d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Take </a:t>
              </a:r>
              <a:r>
                <a:rPr lang="en-US" sz="16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lot </a:t>
              </a:r>
              <a:r>
                <a:rPr lang="en-US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time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Typing problems</a:t>
              </a:r>
              <a:endParaRPr lang="vi-VN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905000" y="4706234"/>
            <a:ext cx="5223871" cy="1237366"/>
            <a:chOff x="2623071" y="122317"/>
            <a:chExt cx="1515749" cy="2131629"/>
          </a:xfr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7" name="Rounded Rectangle 56"/>
            <p:cNvSpPr/>
            <p:nvPr/>
          </p:nvSpPr>
          <p:spPr>
            <a:xfrm>
              <a:off x="2623071" y="122317"/>
              <a:ext cx="1515749" cy="2131629"/>
            </a:xfrm>
            <a:prstGeom prst="roundRect">
              <a:avLst>
                <a:gd name="adj" fmla="val 10000"/>
              </a:avLst>
            </a:prstGeom>
            <a:grpFill/>
            <a:ln/>
            <a:sp3d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58" name="Rounded Rectangle 8"/>
            <p:cNvSpPr/>
            <p:nvPr/>
          </p:nvSpPr>
          <p:spPr>
            <a:xfrm>
              <a:off x="2645181" y="166713"/>
              <a:ext cx="1459264" cy="2042839"/>
            </a:xfrm>
            <a:prstGeom prst="rect">
              <a:avLst/>
            </a:prstGeom>
            <a:grpFill/>
            <a:sp3d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Need application to </a:t>
              </a:r>
              <a:r>
                <a:rPr lang="en-US" sz="2000" b="1" dirty="0" smtClean="0">
                  <a:solidFill>
                    <a:srgbClr val="FFFF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create </a:t>
              </a:r>
              <a:r>
                <a:rPr lang="en-US" sz="2000" b="1" dirty="0">
                  <a:solidFill>
                    <a:srgbClr val="FFFF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mind </a:t>
              </a:r>
              <a:r>
                <a:rPr lang="en-US" sz="2000" b="1" dirty="0" smtClean="0">
                  <a:solidFill>
                    <a:srgbClr val="FFFF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map from image easily, fast and freely</a:t>
              </a:r>
              <a:endParaRPr lang="vi-VN" sz="2000" b="1" dirty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514600" y="152400"/>
            <a:ext cx="3955698" cy="7078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 smtClean="0">
                <a:effectLst>
                  <a:innerShdw blurRad="114300">
                    <a:prstClr val="black"/>
                  </a:innerShdw>
                </a:effectLst>
              </a:rPr>
              <a:t>Current Situation</a:t>
            </a:r>
            <a:endParaRPr lang="en-US" sz="4000" b="1" dirty="0"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Box 9"/>
          <p:cNvSpPr txBox="1">
            <a:spLocks noChangeArrowheads="1"/>
          </p:cNvSpPr>
          <p:nvPr/>
        </p:nvSpPr>
        <p:spPr bwMode="auto">
          <a:xfrm>
            <a:off x="2539241" y="533400"/>
            <a:ext cx="40901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Technology</a:t>
            </a:r>
            <a:r>
              <a:rPr lang="en-US" sz="2800" b="1" dirty="0">
                <a:solidFill>
                  <a:srgbClr val="CA6902"/>
                </a:solidFill>
                <a:latin typeface="Andong" pitchFamily="2" charset="0"/>
              </a:rPr>
              <a:t> </a:t>
            </a:r>
            <a:r>
              <a:rPr lang="en-US" sz="4000" b="1" dirty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Trends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grpSp>
        <p:nvGrpSpPr>
          <p:cNvPr id="17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8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latin typeface="Neutra Display Titling" pitchFamily="2" charset="0"/>
                </a:rPr>
                <a:t>PROJECT MANAGEMENT</a:t>
              </a:r>
              <a:endParaRPr lang="en-US" sz="1100" dirty="0">
                <a:latin typeface="Neutra Display Titling" pitchFamily="2" charset="0"/>
              </a:endParaRPr>
            </a:p>
          </p:txBody>
        </p:sp>
        <p:sp>
          <p:nvSpPr>
            <p:cNvPr id="20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3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4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5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24000" y="5440209"/>
            <a:ext cx="6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Developing an </a:t>
            </a:r>
            <a:r>
              <a:rPr lang="en-US" sz="2400" b="1" dirty="0" smtClean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application </a:t>
            </a:r>
            <a:r>
              <a:rPr lang="en-US" sz="2400" b="1" dirty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for iPad </a:t>
            </a:r>
            <a:endParaRPr lang="vi-VN" sz="2400" b="1" dirty="0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69" y="2161356"/>
            <a:ext cx="4124325" cy="3076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326368" y="1315868"/>
            <a:ext cx="77249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The number of people using tablet increases</a:t>
            </a:r>
            <a:endParaRPr lang="vi-VN" sz="32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6629400" y="3114868"/>
            <a:ext cx="20842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b="1" dirty="0" smtClean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44% is iPad</a:t>
            </a:r>
            <a:endParaRPr lang="vi-VN" sz="32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5504496" y="3124200"/>
            <a:ext cx="820104" cy="498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Box 9"/>
          <p:cNvSpPr txBox="1">
            <a:spLocks noChangeArrowheads="1"/>
          </p:cNvSpPr>
          <p:nvPr/>
        </p:nvSpPr>
        <p:spPr bwMode="auto">
          <a:xfrm>
            <a:off x="1676400" y="457200"/>
            <a:ext cx="66247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Current Application Limitation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5200" y="1565275"/>
            <a:ext cx="20955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 algn="ctr">
              <a:defRPr/>
            </a:pPr>
            <a:r>
              <a:rPr lang="en-US" sz="2400" b="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MindMeister</a:t>
            </a:r>
            <a:endParaRPr lang="vi-VN" sz="2400" b="1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318" name="Picture 15" descr="Untitled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34365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3"/>
          <p:cNvSpPr txBox="1">
            <a:spLocks noChangeArrowheads="1"/>
          </p:cNvSpPr>
          <p:nvPr/>
        </p:nvSpPr>
        <p:spPr bwMode="auto">
          <a:xfrm>
            <a:off x="533400" y="4876800"/>
            <a:ext cx="2438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Easy to use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Many functions</a:t>
            </a:r>
            <a:endParaRPr lang="vi-VN" sz="20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20" name="TextBox 10"/>
          <p:cNvSpPr txBox="1">
            <a:spLocks noChangeArrowheads="1"/>
          </p:cNvSpPr>
          <p:nvPr/>
        </p:nvSpPr>
        <p:spPr bwMode="auto">
          <a:xfrm>
            <a:off x="3276600" y="5334000"/>
            <a:ext cx="812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BUT</a:t>
            </a:r>
            <a:endParaRPr lang="vi-VN" sz="2400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21" name="TextBox 16"/>
          <p:cNvSpPr txBox="1">
            <a:spLocks noChangeArrowheads="1"/>
          </p:cNvSpPr>
          <p:nvPr/>
        </p:nvSpPr>
        <p:spPr bwMode="auto">
          <a:xfrm>
            <a:off x="4458102" y="4895671"/>
            <a:ext cx="40735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Only English supported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Sharing limited (only email)</a:t>
            </a:r>
            <a:endParaRPr lang="en-US" sz="20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8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latin typeface="Neutra Display Titling" pitchFamily="2" charset="0"/>
                </a:rPr>
                <a:t>PROJECT MANAGEMENT</a:t>
              </a:r>
              <a:endParaRPr lang="en-US" sz="1100" dirty="0">
                <a:latin typeface="Neutra Display Titling" pitchFamily="2" charset="0"/>
              </a:endParaRPr>
            </a:p>
          </p:txBody>
        </p:sp>
        <p:sp>
          <p:nvSpPr>
            <p:cNvPr id="20" name="CasellaDiTesto 78">
              <a:hlinkClick r:id="rId4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3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4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5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3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3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6229" y="1371600"/>
            <a:ext cx="3142321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>
              <a:defRPr/>
            </a:pPr>
            <a:r>
              <a:rPr lang="en-US" sz="2400" b="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SimpleMind</a:t>
            </a:r>
            <a:r>
              <a:rPr lang="en-US" sz="2400" b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vi-VN" sz="2400" b="1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1676400" y="457200"/>
            <a:ext cx="66247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Current Application Limitation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grpSp>
        <p:nvGrpSpPr>
          <p:cNvPr id="18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9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latin typeface="Neutra Display Titling" pitchFamily="2" charset="0"/>
                </a:rPr>
                <a:t>PROJECT MANAGEMENT</a:t>
              </a:r>
              <a:endParaRPr lang="en-US" sz="1100" dirty="0">
                <a:latin typeface="Neutra Display Titling" pitchFamily="2" charset="0"/>
              </a:endParaRPr>
            </a:p>
          </p:txBody>
        </p:sp>
        <p:sp>
          <p:nvSpPr>
            <p:cNvPr id="21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3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4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5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6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5000" y="1981200"/>
            <a:ext cx="2965450" cy="19574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both iPad/iPhone &amp; desktop</a:t>
            </a:r>
          </a:p>
          <a:p>
            <a:pPr marL="285750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Exportable 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many formats</a:t>
            </a:r>
          </a:p>
          <a:p>
            <a:pPr>
              <a:spcAft>
                <a:spcPts val="600"/>
              </a:spcAft>
              <a:defRPr/>
            </a:pPr>
            <a:endParaRPr lang="en-US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6629400" y="4033838"/>
            <a:ext cx="81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BUT</a:t>
            </a:r>
            <a:endParaRPr lang="vi-VN" sz="2400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5715000" y="4724400"/>
            <a:ext cx="4087812" cy="87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Payment required</a:t>
            </a:r>
          </a:p>
          <a:p>
            <a:pPr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Only English supported</a:t>
            </a:r>
            <a:endParaRPr lang="vi-VN" sz="20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9" name="Picture 17" descr="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2016125"/>
            <a:ext cx="5248476" cy="380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3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25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689615" y="1391470"/>
            <a:ext cx="3692384" cy="974385"/>
            <a:chOff x="3927615" y="250006"/>
            <a:chExt cx="3692384" cy="974385"/>
          </a:xfr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1" name="Rectangle 40"/>
            <p:cNvSpPr/>
            <p:nvPr/>
          </p:nvSpPr>
          <p:spPr>
            <a:xfrm>
              <a:off x="3927615" y="250006"/>
              <a:ext cx="3692384" cy="974385"/>
            </a:xfrm>
            <a:prstGeom prst="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42" name="Rectangle 41"/>
            <p:cNvSpPr/>
            <p:nvPr/>
          </p:nvSpPr>
          <p:spPr>
            <a:xfrm>
              <a:off x="3927615" y="250006"/>
              <a:ext cx="3692384" cy="974385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Has good features </a:t>
              </a:r>
              <a:r>
                <a:rPr lang="en-US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from</a:t>
              </a:r>
              <a:r>
                <a:rPr lang="en-US" sz="1800" b="1" kern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current apps</a:t>
              </a:r>
              <a:endParaRPr lang="vi-VN" sz="18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460" name="TextBox 9"/>
          <p:cNvSpPr txBox="1">
            <a:spLocks noChangeArrowheads="1"/>
          </p:cNvSpPr>
          <p:nvPr/>
        </p:nvSpPr>
        <p:spPr bwMode="auto">
          <a:xfrm>
            <a:off x="3645649" y="609600"/>
            <a:ext cx="22156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>
                <a:solidFill>
                  <a:schemeClr val="lt1"/>
                </a:solidFill>
                <a:effectLst>
                  <a:innerShdw blurRad="114300">
                    <a:prstClr val="black"/>
                  </a:innerShdw>
                </a:effectLst>
                <a:latin typeface="+mn-lt"/>
                <a:cs typeface="+mn-cs"/>
              </a:rPr>
              <a:t>The Ideas</a:t>
            </a:r>
            <a:endParaRPr lang="vi-VN" sz="4000" b="1" dirty="0">
              <a:solidFill>
                <a:schemeClr val="lt1"/>
              </a:solidFill>
              <a:effectLst>
                <a:innerShdw blurRad="114300">
                  <a:prstClr val="black"/>
                </a:innerShdw>
              </a:effectLst>
              <a:latin typeface="+mn-lt"/>
              <a:cs typeface="+mn-cs"/>
            </a:endParaRPr>
          </a:p>
        </p:txBody>
      </p:sp>
      <p:grpSp>
        <p:nvGrpSpPr>
          <p:cNvPr id="11" name="Gruppo 66"/>
          <p:cNvGrpSpPr/>
          <p:nvPr/>
        </p:nvGrpSpPr>
        <p:grpSpPr>
          <a:xfrm>
            <a:off x="69803" y="6405693"/>
            <a:ext cx="8964069" cy="469184"/>
            <a:chOff x="6674" y="4723717"/>
            <a:chExt cx="9027197" cy="686338"/>
          </a:xfrm>
        </p:grpSpPr>
        <p:sp>
          <p:nvSpPr>
            <p:cNvPr id="12" name="CasellaDiTesto 72">
              <a:hlinkClick r:id="" action="ppaction://hlinkshowjump?jump=firstslide"/>
            </p:cNvPr>
            <p:cNvSpPr txBox="1"/>
            <p:nvPr/>
          </p:nvSpPr>
          <p:spPr>
            <a:xfrm>
              <a:off x="6674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rgbClr val="00B0F0"/>
                  </a:solidFill>
                  <a:latin typeface="Neutra Display Titling" pitchFamily="2" charset="0"/>
                </a:rPr>
                <a:t>PROJECT OVERVIEW</a:t>
              </a:r>
              <a:endParaRPr lang="en-US" sz="1100" dirty="0">
                <a:solidFill>
                  <a:srgbClr val="00B0F0"/>
                </a:solidFill>
                <a:latin typeface="Neutra Display Titling" pitchFamily="2" charset="0"/>
              </a:endParaRPr>
            </a:p>
          </p:txBody>
        </p:sp>
        <p:sp>
          <p:nvSpPr>
            <p:cNvPr id="16" name="CasellaDiTesto 73">
              <a:hlinkClick r:id="" action="ppaction://noaction"/>
            </p:cNvPr>
            <p:cNvSpPr txBox="1"/>
            <p:nvPr/>
          </p:nvSpPr>
          <p:spPr>
            <a:xfrm>
              <a:off x="1202523" y="4779739"/>
              <a:ext cx="896599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latin typeface="Neutra Display Titling" pitchFamily="2" charset="0"/>
                </a:rPr>
                <a:t>PROJECT MANAGEMENT</a:t>
              </a:r>
              <a:endParaRPr lang="en-US" sz="1100" dirty="0">
                <a:latin typeface="Neutra Display Titling" pitchFamily="2" charset="0"/>
              </a:endParaRPr>
            </a:p>
          </p:txBody>
        </p:sp>
        <p:sp>
          <p:nvSpPr>
            <p:cNvPr id="17" name="CasellaDiTesto 78">
              <a:hlinkClick r:id="rId3" action="ppaction://hlinksldjump"/>
            </p:cNvPr>
            <p:cNvSpPr txBox="1"/>
            <p:nvPr/>
          </p:nvSpPr>
          <p:spPr>
            <a:xfrm>
              <a:off x="2315215" y="4779739"/>
              <a:ext cx="1142985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SPECIFICATION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8" name="CasellaDiTesto 79">
              <a:hlinkClick r:id="" action="ppaction://noaction"/>
            </p:cNvPr>
            <p:cNvSpPr txBox="1"/>
            <p:nvPr/>
          </p:nvSpPr>
          <p:spPr>
            <a:xfrm>
              <a:off x="3748824" y="4779739"/>
              <a:ext cx="974516" cy="63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SOFTWARE DESIGN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19" name="CasellaDiTesto 89">
              <a:hlinkClick r:id="" action="ppaction://noaction"/>
            </p:cNvPr>
            <p:cNvSpPr txBox="1"/>
            <p:nvPr/>
          </p:nvSpPr>
          <p:spPr>
            <a:xfrm>
              <a:off x="4970253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TESTING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0" name="CasellaDiTesto 90">
              <a:hlinkClick r:id="" action="ppaction://noaction"/>
            </p:cNvPr>
            <p:cNvSpPr txBox="1"/>
            <p:nvPr/>
          </p:nvSpPr>
          <p:spPr>
            <a:xfrm>
              <a:off x="6385236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PROJECT RESULT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1" name="CasellaDiTesto 91">
              <a:hlinkClick r:id="" action="ppaction://noaction"/>
            </p:cNvPr>
            <p:cNvSpPr txBox="1"/>
            <p:nvPr/>
          </p:nvSpPr>
          <p:spPr>
            <a:xfrm>
              <a:off x="7870301" y="4779739"/>
              <a:ext cx="1163570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>
                  <a:solidFill>
                    <a:schemeClr val="bg1"/>
                  </a:solidFill>
                  <a:latin typeface="Neutra Display Titling" pitchFamily="2" charset="0"/>
                </a:rPr>
                <a:t>DEMO</a:t>
              </a:r>
              <a:endParaRPr lang="en-US" sz="1100" dirty="0">
                <a:solidFill>
                  <a:schemeClr val="bg1"/>
                </a:solidFill>
                <a:latin typeface="Neutra Display Titling" pitchFamily="2" charset="0"/>
              </a:endParaRPr>
            </a:p>
          </p:txBody>
        </p:sp>
        <p:sp>
          <p:nvSpPr>
            <p:cNvPr id="22" name="Triangolo isoscele 99"/>
            <p:cNvSpPr/>
            <p:nvPr/>
          </p:nvSpPr>
          <p:spPr>
            <a:xfrm flipV="1">
              <a:off x="393804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olo isoscele 100"/>
            <p:cNvSpPr/>
            <p:nvPr/>
          </p:nvSpPr>
          <p:spPr>
            <a:xfrm flipV="1">
              <a:off x="1584685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olo isoscele 101"/>
            <p:cNvSpPr/>
            <p:nvPr/>
          </p:nvSpPr>
          <p:spPr>
            <a:xfrm flipV="1">
              <a:off x="2849991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olo isoscele 102"/>
            <p:cNvSpPr/>
            <p:nvPr/>
          </p:nvSpPr>
          <p:spPr>
            <a:xfrm flipV="1">
              <a:off x="411430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olo isoscele 103"/>
            <p:cNvSpPr/>
            <p:nvPr/>
          </p:nvSpPr>
          <p:spPr>
            <a:xfrm flipV="1">
              <a:off x="5475889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olo isoscele 104"/>
            <p:cNvSpPr/>
            <p:nvPr/>
          </p:nvSpPr>
          <p:spPr>
            <a:xfrm flipV="1">
              <a:off x="6890873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olo isoscele 105"/>
            <p:cNvSpPr/>
            <p:nvPr/>
          </p:nvSpPr>
          <p:spPr>
            <a:xfrm flipV="1">
              <a:off x="8374790" y="4723717"/>
              <a:ext cx="144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6368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2209800"/>
            <a:ext cx="2903092" cy="4193522"/>
            <a:chOff x="-1" y="1382910"/>
            <a:chExt cx="2941385" cy="3333768"/>
          </a:xfr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3" name="Rectangle 42"/>
            <p:cNvSpPr/>
            <p:nvPr/>
          </p:nvSpPr>
          <p:spPr>
            <a:xfrm>
              <a:off x="0" y="1382910"/>
              <a:ext cx="2751818" cy="2362523"/>
            </a:xfrm>
            <a:prstGeom prst="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-1" y="1382910"/>
              <a:ext cx="2941385" cy="33337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  <a:r>
                <a:rPr lang="en-US" sz="2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ind </a:t>
              </a:r>
              <a:r>
                <a:rPr lang="en-US" sz="24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  <a:r>
                <a:rPr lang="en-US" sz="2400" b="1" kern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 application for iPad</a:t>
              </a:r>
            </a:p>
            <a:p>
              <a:pPr lvl="0" algn="ctr" defTabSz="10668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 algn="ctr" defTabSz="10668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vi-VN" sz="24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87762" y="2609452"/>
            <a:ext cx="3694237" cy="974385"/>
            <a:chOff x="3925762" y="1467988"/>
            <a:chExt cx="3694237" cy="974385"/>
          </a:xfr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9" name="Rectangle 38"/>
            <p:cNvSpPr/>
            <p:nvPr/>
          </p:nvSpPr>
          <p:spPr>
            <a:xfrm>
              <a:off x="3925762" y="1467988"/>
              <a:ext cx="3694237" cy="974385"/>
            </a:xfrm>
            <a:prstGeom prst="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40" name="Rectangle 39"/>
            <p:cNvSpPr/>
            <p:nvPr/>
          </p:nvSpPr>
          <p:spPr>
            <a:xfrm>
              <a:off x="3925762" y="1467988"/>
              <a:ext cx="3694237" cy="974385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Free application</a:t>
              </a:r>
              <a:endParaRPr lang="vi-VN" sz="18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73124" y="3827434"/>
            <a:ext cx="3708875" cy="974385"/>
            <a:chOff x="3911124" y="2685970"/>
            <a:chExt cx="3708875" cy="974385"/>
          </a:xfr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7" name="Rectangle 36"/>
            <p:cNvSpPr/>
            <p:nvPr/>
          </p:nvSpPr>
          <p:spPr>
            <a:xfrm>
              <a:off x="3911124" y="2685970"/>
              <a:ext cx="3708875" cy="974385"/>
            </a:xfrm>
            <a:prstGeom prst="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3911124" y="2685970"/>
              <a:ext cx="3708875" cy="974385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Supports Vietnamese</a:t>
              </a:r>
              <a:endParaRPr lang="vi-VN" sz="18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658550" y="5045415"/>
            <a:ext cx="3723449" cy="974385"/>
            <a:chOff x="3896550" y="3903951"/>
            <a:chExt cx="3723449" cy="974385"/>
          </a:xfr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5" name="Rectangle 34"/>
            <p:cNvSpPr/>
            <p:nvPr/>
          </p:nvSpPr>
          <p:spPr>
            <a:xfrm>
              <a:off x="3896550" y="3903951"/>
              <a:ext cx="3723449" cy="974385"/>
            </a:xfrm>
            <a:prstGeom prst="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6" name="Rectangle 35"/>
            <p:cNvSpPr/>
            <p:nvPr/>
          </p:nvSpPr>
          <p:spPr>
            <a:xfrm>
              <a:off x="3896550" y="3903951"/>
              <a:ext cx="3723449" cy="974385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Recognizes text from image</a:t>
              </a:r>
              <a:endParaRPr lang="vi-VN" sz="18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5" name="Straight Connector 4"/>
          <p:cNvCxnSpPr>
            <a:endCxn id="42" idx="1"/>
          </p:cNvCxnSpPr>
          <p:nvPr/>
        </p:nvCxnSpPr>
        <p:spPr>
          <a:xfrm flipV="1">
            <a:off x="3056618" y="1878663"/>
            <a:ext cx="1632997" cy="189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0" idx="1"/>
          </p:cNvCxnSpPr>
          <p:nvPr/>
        </p:nvCxnSpPr>
        <p:spPr>
          <a:xfrm flipV="1">
            <a:off x="3048000" y="3096645"/>
            <a:ext cx="1639762" cy="701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8" idx="1"/>
          </p:cNvCxnSpPr>
          <p:nvPr/>
        </p:nvCxnSpPr>
        <p:spPr>
          <a:xfrm>
            <a:off x="3048000" y="3798238"/>
            <a:ext cx="1625124" cy="516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6" idx="1"/>
          </p:cNvCxnSpPr>
          <p:nvPr/>
        </p:nvCxnSpPr>
        <p:spPr>
          <a:xfrm>
            <a:off x="3048000" y="3798238"/>
            <a:ext cx="1610550" cy="173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89611" y="196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iMindMap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" y="76200"/>
            <a:ext cx="721094" cy="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FFFFFF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2731</TotalTime>
  <Words>3714</Words>
  <Application>Microsoft Office PowerPoint</Application>
  <PresentationFormat>On-screen Show (4:3)</PresentationFormat>
  <Paragraphs>1168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4" baseType="lpstr">
      <vt:lpstr>MS Mincho</vt:lpstr>
      <vt:lpstr>Andong</vt:lpstr>
      <vt:lpstr>Arial</vt:lpstr>
      <vt:lpstr>Calibri</vt:lpstr>
      <vt:lpstr>Calibri (Body)</vt:lpstr>
      <vt:lpstr>Neutra Display Titling</vt:lpstr>
      <vt:lpstr>Open Sans</vt:lpstr>
      <vt:lpstr>Open Sans Light</vt:lpstr>
      <vt:lpstr>Symbol</vt:lpstr>
      <vt:lpstr>Tahoma</vt:lpstr>
      <vt:lpstr>Times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DungNT</cp:lastModifiedBy>
  <cp:revision>205</cp:revision>
  <dcterms:created xsi:type="dcterms:W3CDTF">2012-02-06T13:30:20Z</dcterms:created>
  <dcterms:modified xsi:type="dcterms:W3CDTF">2013-12-25T08:31:49Z</dcterms:modified>
</cp:coreProperties>
</file>