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86" r:id="rId15"/>
    <p:sldId id="287" r:id="rId16"/>
    <p:sldId id="268" r:id="rId17"/>
    <p:sldId id="290" r:id="rId18"/>
    <p:sldId id="269" r:id="rId19"/>
    <p:sldId id="292" r:id="rId20"/>
    <p:sldId id="293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1" r:id="rId30"/>
    <p:sldId id="279" r:id="rId31"/>
    <p:sldId id="289" r:id="rId32"/>
    <p:sldId id="280" r:id="rId33"/>
    <p:sldId id="281" r:id="rId34"/>
    <p:sldId id="295" r:id="rId35"/>
    <p:sldId id="297" r:id="rId36"/>
    <p:sldId id="298" r:id="rId37"/>
    <p:sldId id="299" r:id="rId38"/>
    <p:sldId id="300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8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5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Trading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6843" y="4394039"/>
            <a:ext cx="7018637" cy="233627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Supervisor: Mr.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Sang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/>
              <a:t>Lê</a:t>
            </a:r>
            <a:r>
              <a:rPr lang="en-US" dirty="0"/>
              <a:t> Gia </a:t>
            </a:r>
            <a:r>
              <a:rPr lang="en-US" dirty="0" err="1"/>
              <a:t>Hoàng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Fulfill requirements from FPT University</a:t>
            </a:r>
          </a:p>
          <a:p>
            <a:r>
              <a:rPr lang="en-US" sz="2400" dirty="0"/>
              <a:t>Develop a product that expressed the above ideas</a:t>
            </a:r>
          </a:p>
          <a:p>
            <a:r>
              <a:rPr lang="en-US" sz="2400" dirty="0"/>
              <a:t>Study new technologies: Hibernate Framework, JSF etc.</a:t>
            </a:r>
          </a:p>
          <a:p>
            <a:r>
              <a:rPr lang="en-US" sz="2400" dirty="0"/>
              <a:t>Apply project development and software process</a:t>
            </a:r>
          </a:p>
          <a:p>
            <a:r>
              <a:rPr lang="en-US" sz="2400" dirty="0"/>
              <a:t>Practical ways of working in groups</a:t>
            </a:r>
          </a:p>
          <a:p>
            <a:r>
              <a:rPr lang="en-US" sz="2400" dirty="0"/>
              <a:t>Have skills in communication, time management, risk management etc.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4265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02989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Model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02" y="1916148"/>
            <a:ext cx="61674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859" y="5992859"/>
            <a:ext cx="3516922" cy="6247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RUP Model</a:t>
            </a:r>
          </a:p>
        </p:txBody>
      </p:sp>
    </p:spTree>
    <p:extLst>
      <p:ext uri="{BB962C8B-B14F-4D97-AF65-F5344CB8AC3E}">
        <p14:creationId xmlns:p14="http://schemas.microsoft.com/office/powerpoint/2010/main" val="27695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8" y="1983567"/>
            <a:ext cx="3616821" cy="624790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</a:rPr>
              <a:t>Develop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iteratively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620" y="2790532"/>
            <a:ext cx="4306138" cy="6247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</a:rPr>
              <a:t>Manage 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3858" y="2558253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>
                <a:latin typeface="Calibri (Body)"/>
              </a:rPr>
              <a:t>Supports an iterative approach to development that addresses the highest risk items at every stage in the lifecycle, significantly reducing a project’s risk</a:t>
            </a:r>
            <a:r>
              <a:rPr lang="en-US" sz="2400" dirty="0">
                <a:latin typeface="Calibri (Body)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3858" y="3381751"/>
            <a:ext cx="7497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Calibri (Body)"/>
              </a:rPr>
              <a:t>Managing requirements during the whole development process ensures project team develops the right system with right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0907" y="4067227"/>
            <a:ext cx="731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>
                <a:solidFill>
                  <a:srgbClr val="92D050"/>
                </a:solidFill>
              </a:rPr>
              <a:t>Very important for inexperienced team in controlling issues like us.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22499" y="4121911"/>
            <a:ext cx="978408" cy="6723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11703" y="3718742"/>
            <a:ext cx="3616821" cy="6247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</a:rPr>
              <a:t>Verify software quality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3858" y="4329564"/>
            <a:ext cx="7077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(Body)"/>
              </a:rPr>
              <a:t>Testing process is implemented in all the cycles of application development time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858" y="5192065"/>
            <a:ext cx="731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rgbClr val="92D050"/>
                </a:solidFill>
              </a:rPr>
              <a:t>Reduce risks</a:t>
            </a:r>
            <a:endParaRPr lang="vi-VN" sz="2400" dirty="0">
              <a:solidFill>
                <a:srgbClr val="92D050"/>
              </a:solidFill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26482" y="5042889"/>
            <a:ext cx="978408" cy="6723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build="p"/>
      <p:bldP spid="9" grpId="1" build="p"/>
      <p:bldP spid="10" grpId="0"/>
      <p:bldP spid="10" grpId="1"/>
      <p:bldP spid="11" grpId="0"/>
      <p:bldP spid="11" grpId="1"/>
      <p:bldP spid="3" grpId="0" animBg="1"/>
      <p:bldP spid="3" grpId="1" animBg="1"/>
      <p:bldP spid="13" grpId="0"/>
      <p:bldP spid="14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Study business case and feasibility study of project</a:t>
            </a:r>
          </a:p>
          <a:p>
            <a:pPr lvl="1"/>
            <a:r>
              <a:rPr lang="en-US" sz="2400" dirty="0"/>
              <a:t>Complete draft ERD of system</a:t>
            </a:r>
          </a:p>
          <a:p>
            <a:pPr lvl="1"/>
            <a:r>
              <a:rPr lang="en-US" sz="2400" dirty="0"/>
              <a:t>Complete draft screen prototypes</a:t>
            </a:r>
          </a:p>
          <a:p>
            <a:pPr lvl="1"/>
            <a:r>
              <a:rPr lang="en-US" sz="2400" dirty="0"/>
              <a:t>Complete draft requirements</a:t>
            </a:r>
          </a:p>
          <a:p>
            <a:pPr lvl="1"/>
            <a:r>
              <a:rPr lang="en-US" sz="2400" dirty="0"/>
              <a:t>Determine project scopes</a:t>
            </a:r>
          </a:p>
          <a:p>
            <a:pPr lvl="1"/>
            <a:r>
              <a:rPr lang="en-US" sz="2400" dirty="0"/>
              <a:t>Complete project management plan</a:t>
            </a:r>
          </a:p>
          <a:p>
            <a:pPr lvl="1"/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413456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Complete user requirement specification</a:t>
            </a:r>
          </a:p>
          <a:p>
            <a:pPr lvl="1"/>
            <a:r>
              <a:rPr lang="en-US" sz="2400" dirty="0"/>
              <a:t>Complete software requirement specification</a:t>
            </a:r>
          </a:p>
          <a:p>
            <a:pPr lvl="1"/>
            <a:r>
              <a:rPr lang="en-US" sz="2400" dirty="0"/>
              <a:t>Complete ERD, final prototypes</a:t>
            </a:r>
          </a:p>
          <a:p>
            <a:pPr lvl="1"/>
            <a:r>
              <a:rPr lang="en-US" sz="2400" dirty="0"/>
              <a:t>Complete database model</a:t>
            </a:r>
          </a:p>
          <a:p>
            <a:pPr lvl="1"/>
            <a:r>
              <a:rPr lang="en-US" sz="2400" dirty="0"/>
              <a:t>Complete system architecture design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</a:t>
            </a:r>
          </a:p>
        </p:txBody>
      </p:sp>
    </p:spTree>
    <p:extLst>
      <p:ext uri="{BB962C8B-B14F-4D97-AF65-F5344CB8AC3E}">
        <p14:creationId xmlns:p14="http://schemas.microsoft.com/office/powerpoint/2010/main" val="34956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Construction: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Complete coding and unit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Complete functional and regression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Complete user manual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Transition: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Deploy website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Deliver source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Complete all reports and documents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Construction &amp; Transition</a:t>
            </a:r>
          </a:p>
        </p:txBody>
      </p:sp>
    </p:spTree>
    <p:extLst>
      <p:ext uri="{BB962C8B-B14F-4D97-AF65-F5344CB8AC3E}">
        <p14:creationId xmlns:p14="http://schemas.microsoft.com/office/powerpoint/2010/main" val="41542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850372" y="391341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6" y="391342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510631" y="391341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Structure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4" y="1428750"/>
            <a:ext cx="10029825" cy="4000500"/>
          </a:xfrm>
          <a:prstGeom prst="rect">
            <a:avLst/>
          </a:prstGeom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2688451" y="5591471"/>
            <a:ext cx="5999170" cy="564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Organization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214347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99" y="2127250"/>
            <a:ext cx="9743301" cy="3649663"/>
          </a:xfrm>
        </p:spPr>
      </p:pic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Schedule</a:t>
            </a:r>
          </a:p>
        </p:txBody>
      </p:sp>
    </p:spTree>
    <p:extLst>
      <p:ext uri="{BB962C8B-B14F-4D97-AF65-F5344CB8AC3E}">
        <p14:creationId xmlns:p14="http://schemas.microsoft.com/office/powerpoint/2010/main" val="336449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291472"/>
              </p:ext>
            </p:extLst>
          </p:nvPr>
        </p:nvGraphicFramePr>
        <p:xfrm>
          <a:off x="772300" y="2402006"/>
          <a:ext cx="10044927" cy="3630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271">
                  <a:extLst>
                    <a:ext uri="{9D8B030D-6E8A-4147-A177-3AD203B41FA5}">
                      <a16:colId xmlns:a16="http://schemas.microsoft.com/office/drawing/2014/main" val="2039196202"/>
                    </a:ext>
                  </a:extLst>
                </a:gridCol>
                <a:gridCol w="1942267">
                  <a:extLst>
                    <a:ext uri="{9D8B030D-6E8A-4147-A177-3AD203B41FA5}">
                      <a16:colId xmlns:a16="http://schemas.microsoft.com/office/drawing/2014/main" val="2551030834"/>
                    </a:ext>
                  </a:extLst>
                </a:gridCol>
                <a:gridCol w="2059438">
                  <a:extLst>
                    <a:ext uri="{9D8B030D-6E8A-4147-A177-3AD203B41FA5}">
                      <a16:colId xmlns:a16="http://schemas.microsoft.com/office/drawing/2014/main" val="3918712177"/>
                    </a:ext>
                  </a:extLst>
                </a:gridCol>
                <a:gridCol w="2040138">
                  <a:extLst>
                    <a:ext uri="{9D8B030D-6E8A-4147-A177-3AD203B41FA5}">
                      <a16:colId xmlns:a16="http://schemas.microsoft.com/office/drawing/2014/main" val="1696006725"/>
                    </a:ext>
                  </a:extLst>
                </a:gridCol>
                <a:gridCol w="2009813">
                  <a:extLst>
                    <a:ext uri="{9D8B030D-6E8A-4147-A177-3AD203B41FA5}">
                      <a16:colId xmlns:a16="http://schemas.microsoft.com/office/drawing/2014/main" val="648968117"/>
                    </a:ext>
                  </a:extLst>
                </a:gridCol>
              </a:tblGrid>
              <a:tr h="9075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Committed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303184"/>
                  </a:ext>
                </a:extLst>
              </a:tr>
              <a:tr h="9075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dd-mm-yyyy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03-01-2017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9937"/>
                  </a:ext>
                </a:extLst>
              </a:tr>
              <a:tr h="9075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dd-mm-yyyy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17-04-2017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17-04-2017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981270"/>
                  </a:ext>
                </a:extLst>
              </a:tr>
              <a:tr h="9075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Elapsed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112937"/>
                  </a:ext>
                </a:extLst>
              </a:tr>
            </a:tbl>
          </a:graphicData>
        </a:graphic>
      </p:graphicFrame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427198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397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4" name="Pentagon 3"/>
          <p:cNvSpPr/>
          <p:nvPr/>
        </p:nvSpPr>
        <p:spPr>
          <a:xfrm>
            <a:off x="3518256" y="2033309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8" name="Pentagon 7"/>
          <p:cNvSpPr/>
          <p:nvPr/>
        </p:nvSpPr>
        <p:spPr>
          <a:xfrm>
            <a:off x="3518256" y="2712117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9" name="Pentagon 8"/>
          <p:cNvSpPr/>
          <p:nvPr/>
        </p:nvSpPr>
        <p:spPr>
          <a:xfrm>
            <a:off x="3518255" y="3390925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Specification</a:t>
            </a:r>
          </a:p>
        </p:txBody>
      </p:sp>
      <p:sp>
        <p:nvSpPr>
          <p:cNvPr id="10" name="Pentagon 9"/>
          <p:cNvSpPr/>
          <p:nvPr/>
        </p:nvSpPr>
        <p:spPr>
          <a:xfrm>
            <a:off x="3518255" y="406973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11" name="Pentagon 10"/>
          <p:cNvSpPr/>
          <p:nvPr/>
        </p:nvSpPr>
        <p:spPr>
          <a:xfrm>
            <a:off x="3518255" y="4748541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2" name="Pentagon 11"/>
          <p:cNvSpPr/>
          <p:nvPr/>
        </p:nvSpPr>
        <p:spPr>
          <a:xfrm>
            <a:off x="3518255" y="5421020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14" name="Pentagon 13"/>
          <p:cNvSpPr/>
          <p:nvPr/>
        </p:nvSpPr>
        <p:spPr>
          <a:xfrm>
            <a:off x="3518254" y="6104127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535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17764"/>
              </p:ext>
            </p:extLst>
          </p:nvPr>
        </p:nvGraphicFramePr>
        <p:xfrm>
          <a:off x="772299" y="2402005"/>
          <a:ext cx="9449875" cy="4039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703">
                  <a:extLst>
                    <a:ext uri="{9D8B030D-6E8A-4147-A177-3AD203B41FA5}">
                      <a16:colId xmlns:a16="http://schemas.microsoft.com/office/drawing/2014/main" val="1597395249"/>
                    </a:ext>
                  </a:extLst>
                </a:gridCol>
                <a:gridCol w="2071205">
                  <a:extLst>
                    <a:ext uri="{9D8B030D-6E8A-4147-A177-3AD203B41FA5}">
                      <a16:colId xmlns:a16="http://schemas.microsoft.com/office/drawing/2014/main" val="2192886375"/>
                    </a:ext>
                  </a:extLst>
                </a:gridCol>
                <a:gridCol w="2459557">
                  <a:extLst>
                    <a:ext uri="{9D8B030D-6E8A-4147-A177-3AD203B41FA5}">
                      <a16:colId xmlns:a16="http://schemas.microsoft.com/office/drawing/2014/main" val="3851569751"/>
                    </a:ext>
                  </a:extLst>
                </a:gridCol>
                <a:gridCol w="2071205">
                  <a:extLst>
                    <a:ext uri="{9D8B030D-6E8A-4147-A177-3AD203B41FA5}">
                      <a16:colId xmlns:a16="http://schemas.microsoft.com/office/drawing/2014/main" val="2188396735"/>
                    </a:ext>
                  </a:extLst>
                </a:gridCol>
                <a:gridCol w="2071205">
                  <a:extLst>
                    <a:ext uri="{9D8B030D-6E8A-4147-A177-3AD203B41FA5}">
                      <a16:colId xmlns:a16="http://schemas.microsoft.com/office/drawing/2014/main" val="3174955910"/>
                    </a:ext>
                  </a:extLst>
                </a:gridCol>
              </a:tblGrid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Stage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Deliverable/ Milestone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Delivery Date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Delivery Location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2385038145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Initiation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 Report No.1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09/01/2017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837711567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Initiation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 Report No.2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16/01/2017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3779474830"/>
                  </a:ext>
                </a:extLst>
              </a:tr>
              <a:tr h="571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Solution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Requirement 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Specification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10/02/2017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3952630626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Solution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Architectural Design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24/02/2017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3849807655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Construction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Complete Coding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18/03/2017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133283964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Construction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 Report No.5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24/03/2017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1362405238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Construction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 Report No.6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13-12-2013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Supervisor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1202408187"/>
                  </a:ext>
                </a:extLst>
              </a:tr>
              <a:tr h="571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Termination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last 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Document and 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source code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17/04/2017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286253501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Termination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completed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25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26/04/2017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56" marR="35620" marT="3339" marB="0"/>
                </a:tc>
                <a:extLst>
                  <a:ext uri="{0D108BD9-81ED-4DB2-BD59-A6C34878D82A}">
                    <a16:rowId xmlns:a16="http://schemas.microsoft.com/office/drawing/2014/main" val="2250240561"/>
                  </a:ext>
                </a:extLst>
              </a:tr>
            </a:tbl>
          </a:graphicData>
        </a:graphic>
      </p:graphicFrame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427198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147611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9" y="1081798"/>
            <a:ext cx="2983776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hevron 5"/>
          <p:cNvSpPr/>
          <p:nvPr/>
        </p:nvSpPr>
        <p:spPr>
          <a:xfrm>
            <a:off x="3633777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Chevron 5"/>
          <p:cNvSpPr/>
          <p:nvPr/>
        </p:nvSpPr>
        <p:spPr>
          <a:xfrm>
            <a:off x="6617553" y="1081798"/>
            <a:ext cx="3077226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&amp; Environment</a:t>
            </a:r>
          </a:p>
        </p:txBody>
      </p:sp>
    </p:spTree>
    <p:extLst>
      <p:ext uri="{BB962C8B-B14F-4D97-AF65-F5344CB8AC3E}">
        <p14:creationId xmlns:p14="http://schemas.microsoft.com/office/powerpoint/2010/main" val="251651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99" y="2156366"/>
            <a:ext cx="9013146" cy="4172997"/>
          </a:xfrm>
        </p:spPr>
      </p:pic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Specification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89404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Specification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412455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Specification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68656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6513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Design</a:t>
            </a:r>
          </a:p>
        </p:txBody>
      </p:sp>
    </p:spTree>
    <p:extLst>
      <p:ext uri="{BB962C8B-B14F-4D97-AF65-F5344CB8AC3E}">
        <p14:creationId xmlns:p14="http://schemas.microsoft.com/office/powerpoint/2010/main" val="30806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6056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40343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5" name="Chevron 5"/>
          <p:cNvSpPr/>
          <p:nvPr/>
        </p:nvSpPr>
        <p:spPr>
          <a:xfrm>
            <a:off x="5249190" y="506719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Model</a:t>
            </a:r>
          </a:p>
        </p:txBody>
      </p:sp>
      <p:sp>
        <p:nvSpPr>
          <p:cNvPr id="7" name="Hexagon 6"/>
          <p:cNvSpPr/>
          <p:nvPr/>
        </p:nvSpPr>
        <p:spPr>
          <a:xfrm>
            <a:off x="3116456" y="1512115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Customer requirement</a:t>
            </a:r>
          </a:p>
        </p:txBody>
      </p:sp>
      <p:sp>
        <p:nvSpPr>
          <p:cNvPr id="8" name="Hexagon 7"/>
          <p:cNvSpPr/>
          <p:nvPr/>
        </p:nvSpPr>
        <p:spPr>
          <a:xfrm>
            <a:off x="7503333" y="1513701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Acceptance test</a:t>
            </a:r>
          </a:p>
        </p:txBody>
      </p:sp>
      <p:sp>
        <p:nvSpPr>
          <p:cNvPr id="9" name="Hexagon 8"/>
          <p:cNvSpPr/>
          <p:nvPr/>
        </p:nvSpPr>
        <p:spPr>
          <a:xfrm>
            <a:off x="3553549" y="2616976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Product specifications</a:t>
            </a:r>
          </a:p>
        </p:txBody>
      </p:sp>
      <p:sp>
        <p:nvSpPr>
          <p:cNvPr id="10" name="Hexagon 9"/>
          <p:cNvSpPr/>
          <p:nvPr/>
        </p:nvSpPr>
        <p:spPr>
          <a:xfrm>
            <a:off x="7179507" y="2616976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System test</a:t>
            </a:r>
          </a:p>
        </p:txBody>
      </p:sp>
      <p:sp>
        <p:nvSpPr>
          <p:cNvPr id="11" name="Hexagon 10"/>
          <p:cNvSpPr/>
          <p:nvPr/>
        </p:nvSpPr>
        <p:spPr>
          <a:xfrm>
            <a:off x="3875394" y="3743935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High-level design</a:t>
            </a:r>
          </a:p>
        </p:txBody>
      </p:sp>
      <p:sp>
        <p:nvSpPr>
          <p:cNvPr id="12" name="Hexagon 11"/>
          <p:cNvSpPr/>
          <p:nvPr/>
        </p:nvSpPr>
        <p:spPr>
          <a:xfrm>
            <a:off x="6741967" y="3743934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Integration test</a:t>
            </a:r>
          </a:p>
        </p:txBody>
      </p:sp>
      <p:sp>
        <p:nvSpPr>
          <p:cNvPr id="13" name="Hexagon 12"/>
          <p:cNvSpPr/>
          <p:nvPr/>
        </p:nvSpPr>
        <p:spPr>
          <a:xfrm>
            <a:off x="4353092" y="4834798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Low-level design</a:t>
            </a:r>
          </a:p>
        </p:txBody>
      </p:sp>
      <p:sp>
        <p:nvSpPr>
          <p:cNvPr id="14" name="Hexagon 13"/>
          <p:cNvSpPr/>
          <p:nvPr/>
        </p:nvSpPr>
        <p:spPr>
          <a:xfrm>
            <a:off x="6440470" y="4834798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Component test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39416" y="2163545"/>
            <a:ext cx="148336" cy="429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65705" y="3289291"/>
            <a:ext cx="173313" cy="4585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74059" y="4401465"/>
            <a:ext cx="190701" cy="4333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29380" y="5492925"/>
            <a:ext cx="353864" cy="613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88824" y="5510971"/>
            <a:ext cx="319547" cy="5827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12668" y="4359950"/>
            <a:ext cx="212186" cy="4618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168641" y="2165416"/>
            <a:ext cx="187268" cy="4752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08375" y="3262296"/>
            <a:ext cx="197465" cy="4579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791171" y="1488988"/>
            <a:ext cx="2740957" cy="373297"/>
            <a:chOff x="6993638" y="864174"/>
            <a:chExt cx="3654609" cy="373297"/>
          </a:xfrm>
        </p:grpSpPr>
        <p:cxnSp>
          <p:nvCxnSpPr>
            <p:cNvPr id="24" name="Straight Arrow Connector 23"/>
            <p:cNvCxnSpPr>
              <a:cxnSpLocks/>
              <a:stCxn id="7" idx="0"/>
              <a:endCxn id="8" idx="3"/>
            </p:cNvCxnSpPr>
            <p:nvPr/>
          </p:nvCxnSpPr>
          <p:spPr>
            <a:xfrm>
              <a:off x="6993638" y="1235885"/>
              <a:ext cx="3654609" cy="158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11641" y="864174"/>
              <a:ext cx="10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validate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49190" y="2575138"/>
            <a:ext cx="1980038" cy="373223"/>
            <a:chOff x="6582254" y="1978868"/>
            <a:chExt cx="2640051" cy="373223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6582254" y="2352091"/>
              <a:ext cx="264005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966158" y="1978868"/>
              <a:ext cx="166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verify/validate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21104" y="4824404"/>
            <a:ext cx="595035" cy="343717"/>
            <a:chOff x="6671052" y="4097024"/>
            <a:chExt cx="793379" cy="343717"/>
          </a:xfrm>
        </p:grpSpPr>
        <p:cxnSp>
          <p:nvCxnSpPr>
            <p:cNvPr id="30" name="Straight Arrow Connector 29"/>
            <p:cNvCxnSpPr>
              <a:stCxn id="13" idx="0"/>
              <a:endCxn id="14" idx="3"/>
            </p:cNvCxnSpPr>
            <p:nvPr/>
          </p:nvCxnSpPr>
          <p:spPr>
            <a:xfrm>
              <a:off x="6837105" y="4440741"/>
              <a:ext cx="58861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71052" y="4097024"/>
              <a:ext cx="7933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77656" y="3711903"/>
            <a:ext cx="1220653" cy="368566"/>
            <a:chOff x="7405349" y="3118129"/>
            <a:chExt cx="1627538" cy="368566"/>
          </a:xfrm>
        </p:grpSpPr>
        <p:cxnSp>
          <p:nvCxnSpPr>
            <p:cNvPr id="33" name="Straight Arrow Connector 32"/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405349" y="3486694"/>
              <a:ext cx="162753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745136" y="3118129"/>
              <a:ext cx="793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05847" y="1832155"/>
            <a:ext cx="2494738" cy="4644189"/>
            <a:chOff x="2510997" y="1788454"/>
            <a:chExt cx="3326317" cy="464418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570597" y="1788454"/>
              <a:ext cx="316152" cy="67331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70597" y="2461764"/>
              <a:ext cx="2567034" cy="3970879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129239" y="6427490"/>
              <a:ext cx="708075" cy="5153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10997" y="3984327"/>
              <a:ext cx="12250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other V&amp;V activities</a:t>
              </a:r>
            </a:p>
          </p:txBody>
        </p:sp>
      </p:grpSp>
      <p:sp>
        <p:nvSpPr>
          <p:cNvPr id="47" name="Hexagon 46"/>
          <p:cNvSpPr/>
          <p:nvPr/>
        </p:nvSpPr>
        <p:spPr>
          <a:xfrm>
            <a:off x="5366527" y="6124181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Coding &amp; unit test</a:t>
            </a:r>
          </a:p>
        </p:txBody>
      </p:sp>
    </p:spTree>
    <p:extLst>
      <p:ext uri="{BB962C8B-B14F-4D97-AF65-F5344CB8AC3E}">
        <p14:creationId xmlns:p14="http://schemas.microsoft.com/office/powerpoint/2010/main" val="42485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Why choose V-model?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Simple and easy-to-use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Testing activities like planning, test designing happens well before 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Proactive defect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Avoids the download flow of the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Works well for smart projects where requirements are easily understood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30454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Why Carrier Trading Center?</a:t>
            </a:r>
          </a:p>
          <a:p>
            <a:r>
              <a:rPr lang="en-US" sz="2800" dirty="0"/>
              <a:t>Current situation</a:t>
            </a:r>
          </a:p>
          <a:p>
            <a:r>
              <a:rPr lang="en-US" sz="2800" dirty="0"/>
              <a:t>The ideas</a:t>
            </a:r>
          </a:p>
          <a:p>
            <a:r>
              <a:rPr lang="en-US" sz="2800" dirty="0"/>
              <a:t>The objectives</a:t>
            </a:r>
          </a:p>
        </p:txBody>
      </p:sp>
      <p:sp>
        <p:nvSpPr>
          <p:cNvPr id="4" name="Pentagon 3"/>
          <p:cNvSpPr/>
          <p:nvPr/>
        </p:nvSpPr>
        <p:spPr>
          <a:xfrm>
            <a:off x="685801" y="1186301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6" name="Chevron 5"/>
          <p:cNvSpPr/>
          <p:nvPr/>
        </p:nvSpPr>
        <p:spPr>
          <a:xfrm>
            <a:off x="5166362" y="1186300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2589810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Process</a:t>
            </a:r>
          </a:p>
        </p:txBody>
      </p:sp>
    </p:spTree>
    <p:extLst>
      <p:ext uri="{BB962C8B-B14F-4D97-AF65-F5344CB8AC3E}">
        <p14:creationId xmlns:p14="http://schemas.microsoft.com/office/powerpoint/2010/main" val="664853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63" y="1438682"/>
            <a:ext cx="2280390" cy="812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Environment: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8" y="683811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683811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Environment &amp; Resources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46160"/>
              </p:ext>
            </p:extLst>
          </p:nvPr>
        </p:nvGraphicFramePr>
        <p:xfrm>
          <a:off x="733694" y="2184463"/>
          <a:ext cx="11100834" cy="1631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77339">
                  <a:extLst>
                    <a:ext uri="{9D8B030D-6E8A-4147-A177-3AD203B41FA5}">
                      <a16:colId xmlns:a16="http://schemas.microsoft.com/office/drawing/2014/main" val="3326509403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841040165"/>
                    </a:ext>
                  </a:extLst>
                </a:gridCol>
                <a:gridCol w="5992837">
                  <a:extLst>
                    <a:ext uri="{9D8B030D-6E8A-4147-A177-3AD203B41FA5}">
                      <a16:colId xmlns:a16="http://schemas.microsoft.com/office/drawing/2014/main" val="1383538815"/>
                    </a:ext>
                  </a:extLst>
                </a:gridCol>
              </a:tblGrid>
              <a:tr h="543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28814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05937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1446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063" y="3749949"/>
            <a:ext cx="2280390" cy="812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Resources: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6559"/>
              </p:ext>
            </p:extLst>
          </p:nvPr>
        </p:nvGraphicFramePr>
        <p:xfrm>
          <a:off x="733694" y="4499508"/>
          <a:ext cx="11100834" cy="1631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77339">
                  <a:extLst>
                    <a:ext uri="{9D8B030D-6E8A-4147-A177-3AD203B41FA5}">
                      <a16:colId xmlns:a16="http://schemas.microsoft.com/office/drawing/2014/main" val="3326509403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841040165"/>
                    </a:ext>
                  </a:extLst>
                </a:gridCol>
                <a:gridCol w="5992837">
                  <a:extLst>
                    <a:ext uri="{9D8B030D-6E8A-4147-A177-3AD203B41FA5}">
                      <a16:colId xmlns:a16="http://schemas.microsoft.com/office/drawing/2014/main" val="1383538815"/>
                    </a:ext>
                  </a:extLst>
                </a:gridCol>
              </a:tblGrid>
              <a:tr h="543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28814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05937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2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42511"/>
              </p:ext>
            </p:extLst>
          </p:nvPr>
        </p:nvGraphicFramePr>
        <p:xfrm>
          <a:off x="994069" y="2085267"/>
          <a:ext cx="8964068" cy="333418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2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8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No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Module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Test Case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Checklist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Total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Yes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No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Untested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N/A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Yes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No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N/A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Guest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Goods Owner</a:t>
                      </a: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4069" y="5568190"/>
            <a:ext cx="2291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/>
              <a:t>Test coverage: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2703" y="5568190"/>
            <a:ext cx="2345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/>
              <a:t>Test case pass:</a:t>
            </a:r>
          </a:p>
        </p:txBody>
      </p:sp>
    </p:spTree>
    <p:extLst>
      <p:ext uri="{BB962C8B-B14F-4D97-AF65-F5344CB8AC3E}">
        <p14:creationId xmlns:p14="http://schemas.microsoft.com/office/powerpoint/2010/main" val="35238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8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Compilation Result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8"/>
              </p:ext>
            </p:extLst>
          </p:nvPr>
        </p:nvGraphicFramePr>
        <p:xfrm>
          <a:off x="1067389" y="1809947"/>
          <a:ext cx="8915400" cy="452174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Main objectives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web application that connect Goods Owner and Carrier with to minimize transportation costs.</a:t>
                      </a:r>
                      <a:endParaRPr lang="vi-VN" sz="2000" b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Purpose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system in circumstance there is no similar system exists.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Items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Plan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Actual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Releases date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05/05/2017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05/05/2017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Releases version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Days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105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105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Test cases + checklists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Defects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Document pages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????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Approximately ????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Lines of code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Approximately ????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8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Limitation &amp; Expectation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275794"/>
            <a:ext cx="6072188" cy="2020860"/>
          </a:xfrm>
        </p:spPr>
        <p:txBody>
          <a:bodyPr/>
          <a:lstStyle/>
          <a:p>
            <a:pPr lvl="0"/>
            <a:r>
              <a:rPr lang="en-GB" sz="2400"/>
              <a:t>Doesn’t have mobile version to make it easier to access from anywhere</a:t>
            </a:r>
          </a:p>
          <a:p>
            <a:pPr lvl="0"/>
            <a:endParaRPr lang="en-US" sz="240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9" y="2450274"/>
            <a:ext cx="3793361" cy="379336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823" y="2085316"/>
            <a:ext cx="3258522" cy="4814887"/>
          </a:xfrm>
          <a:prstGeom prst="foldedCorner">
            <a:avLst/>
          </a:prstGeom>
          <a:ln>
            <a:solidFill>
              <a:schemeClr val="accent1"/>
            </a:solidFill>
          </a:ln>
        </p:spPr>
      </p:pic>
      <p:sp>
        <p:nvSpPr>
          <p:cNvPr id="15" name="Arrow: Right 14"/>
          <p:cNvSpPr/>
          <p:nvPr/>
        </p:nvSpPr>
        <p:spPr>
          <a:xfrm>
            <a:off x="5092505" y="3986047"/>
            <a:ext cx="2307101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8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Limitation &amp; Expectation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85938"/>
            <a:ext cx="10131425" cy="1510716"/>
          </a:xfrm>
        </p:spPr>
        <p:txBody>
          <a:bodyPr/>
          <a:lstStyle/>
          <a:p>
            <a:r>
              <a:rPr lang="en-GB" sz="2400"/>
              <a:t>Guest </a:t>
            </a:r>
            <a:r>
              <a:rPr lang="en-US" sz="2400"/>
              <a:t>cannot have a live chat with supporter of Carrier Trading center</a:t>
            </a:r>
          </a:p>
          <a:p>
            <a:pPr lvl="0"/>
            <a:endParaRPr lang="en-GB" sz="2400"/>
          </a:p>
          <a:p>
            <a:pPr lvl="0"/>
            <a:endParaRPr lang="en-US" sz="240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7" y="2136066"/>
            <a:ext cx="5548313" cy="42218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6177"/>
            <a:ext cx="3786188" cy="3756023"/>
          </a:xfrm>
          <a:prstGeom prst="ellipse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4057651" y="4114800"/>
            <a:ext cx="2128837" cy="471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8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Limitation &amp; Expectation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85938"/>
            <a:ext cx="10131425" cy="1028700"/>
          </a:xfrm>
        </p:spPr>
        <p:txBody>
          <a:bodyPr/>
          <a:lstStyle/>
          <a:p>
            <a:r>
              <a:rPr lang="en-US" sz="2400"/>
              <a:t>Language used is only Vietnamese</a:t>
            </a:r>
            <a:endParaRPr lang="en-GB" sz="2400"/>
          </a:p>
          <a:p>
            <a:pPr lvl="0"/>
            <a:endParaRPr lang="en-US" sz="240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212"/>
            <a:ext cx="4800600" cy="2767013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9" y="2487212"/>
            <a:ext cx="4857751" cy="3094439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Right 10"/>
          <p:cNvSpPr/>
          <p:nvPr/>
        </p:nvSpPr>
        <p:spPr>
          <a:xfrm>
            <a:off x="5303044" y="3518778"/>
            <a:ext cx="1585912" cy="5482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5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7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5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Learned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72297" y="1618361"/>
            <a:ext cx="9089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 panose="020F0502020204030204" pitchFamily="34" charset="0"/>
              </a:rPr>
              <a:t>Asking other for helping when stressed, deadline is coming closer.</a:t>
            </a:r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616589"/>
            <a:ext cx="4164037" cy="384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3398666"/>
            <a:ext cx="4919369" cy="2807455"/>
          </a:xfrm>
          <a:prstGeom prst="ellipse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4487594" y="4360103"/>
            <a:ext cx="2644726" cy="6339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Asking</a:t>
            </a:r>
          </a:p>
        </p:txBody>
      </p:sp>
    </p:spTree>
    <p:extLst>
      <p:ext uri="{BB962C8B-B14F-4D97-AF65-F5344CB8AC3E}">
        <p14:creationId xmlns:p14="http://schemas.microsoft.com/office/powerpoint/2010/main" val="401730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4"/>
          <p:cNvSpPr/>
          <p:nvPr/>
        </p:nvSpPr>
        <p:spPr>
          <a:xfrm>
            <a:off x="772297" y="488673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Result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5" y="488673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Learned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72297" y="1618361"/>
            <a:ext cx="9089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Prioritize work, focus on something more important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259077" y="4360102"/>
            <a:ext cx="2039815" cy="6339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512"/>
          <a:stretch/>
        </p:blipFill>
        <p:spPr>
          <a:xfrm>
            <a:off x="0" y="3052689"/>
            <a:ext cx="4019153" cy="3247082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92" y="2295741"/>
            <a:ext cx="5812909" cy="41287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150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Current situation:</a:t>
            </a:r>
          </a:p>
          <a:p>
            <a:pPr lvl="1"/>
            <a:r>
              <a:rPr lang="en-US" sz="2400" dirty="0"/>
              <a:t>Nowadays, in our country, which is a developing country, transportation becomes more and more popular because of the rising of economy.</a:t>
            </a:r>
          </a:p>
          <a:p>
            <a:pPr lvl="1"/>
            <a:r>
              <a:rPr lang="en-US" sz="2400" dirty="0"/>
              <a:t>But according to survey, there are 83% trucks and containers with empty cargo on return. Which mean they are only deliveries one-way.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A LOT OF EMPTY CONTAINER TO FILL WITH GOODS AND CARGOES TO DISTRIBUTE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19217" y="4998214"/>
            <a:ext cx="733168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7" name="Chevron 6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366271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1027610" y="2065866"/>
            <a:ext cx="2133600" cy="3283131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Transporter has to find customer to delivery goods on the way return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4548050" y="2065866"/>
            <a:ext cx="2133600" cy="3283131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 to take goods and confirmation contract money, time and place of destination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8068489" y="2065867"/>
            <a:ext cx="2133600" cy="3283131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lots of outcomes will happens: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Trading successfully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Scammer loses goods or money from delivery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65426" y="34651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85865" y="346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27610" y="5441961"/>
            <a:ext cx="9174479" cy="13062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CARRIER AND GOODS OWNER NEEDS AN INTERMEDIATE BETWEEN THEM TO MAKE CONTRACTS</a:t>
            </a:r>
          </a:p>
        </p:txBody>
      </p:sp>
      <p:sp>
        <p:nvSpPr>
          <p:cNvPr id="15" name="Pentagon 1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17" name="Chevron 16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19759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6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Trends</a:t>
            </a:r>
          </a:p>
        </p:txBody>
      </p:sp>
    </p:spTree>
    <p:extLst>
      <p:ext uri="{BB962C8B-B14F-4D97-AF65-F5344CB8AC3E}">
        <p14:creationId xmlns:p14="http://schemas.microsoft.com/office/powerpoint/2010/main" val="42946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6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Application Limitation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" y="2065867"/>
            <a:ext cx="6116181" cy="393627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>
          <a:xfrm>
            <a:off x="1939644" y="6079335"/>
            <a:ext cx="2369111" cy="313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sanvanchuyen.vn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6466329" y="2065867"/>
            <a:ext cx="4995332" cy="39362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Advantage: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Friendly with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Easy-to-use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Lots of ways to transportation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Disadvantage: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Scammer and phishing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Missing lots of information about users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Application Limitation</a:t>
            </a:r>
          </a:p>
        </p:txBody>
      </p:sp>
    </p:spTree>
    <p:extLst>
      <p:ext uri="{BB962C8B-B14F-4D97-AF65-F5344CB8AC3E}">
        <p14:creationId xmlns:p14="http://schemas.microsoft.com/office/powerpoint/2010/main" val="137831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Carrier Trading Center: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Friendly with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Easy-to-use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Detail information of user – more trustable when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Pay in cash or by banking system</a:t>
            </a:r>
          </a:p>
        </p:txBody>
      </p:sp>
      <p:sp>
        <p:nvSpPr>
          <p:cNvPr id="4" name="Pentagon 4"/>
          <p:cNvSpPr/>
          <p:nvPr/>
        </p:nvSpPr>
        <p:spPr>
          <a:xfrm>
            <a:off x="772298" y="1081798"/>
            <a:ext cx="4703805" cy="5931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5" name="Chevron 5"/>
          <p:cNvSpPr/>
          <p:nvPr/>
        </p:nvSpPr>
        <p:spPr>
          <a:xfrm>
            <a:off x="5278984" y="1081798"/>
            <a:ext cx="4703805" cy="593125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Ideas</a:t>
            </a:r>
          </a:p>
        </p:txBody>
      </p:sp>
    </p:spTree>
    <p:extLst>
      <p:ext uri="{BB962C8B-B14F-4D97-AF65-F5344CB8AC3E}">
        <p14:creationId xmlns:p14="http://schemas.microsoft.com/office/powerpoint/2010/main" val="416903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629</TotalTime>
  <Words>914</Words>
  <Application>Microsoft Office PowerPoint</Application>
  <PresentationFormat>Widescreen</PresentationFormat>
  <Paragraphs>325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(Body)</vt:lpstr>
      <vt:lpstr>Calibri Light</vt:lpstr>
      <vt:lpstr>Open Sans</vt:lpstr>
      <vt:lpstr>Open Sans Light</vt:lpstr>
      <vt:lpstr>Times New Roman</vt:lpstr>
      <vt:lpstr>Wingdings</vt:lpstr>
      <vt:lpstr>Celestial</vt:lpstr>
      <vt:lpstr>Carrier Trading Center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RUP Model</vt:lpstr>
      <vt:lpstr>Develop iteratively</vt:lpstr>
      <vt:lpstr>PowerPoint Presentation</vt:lpstr>
      <vt:lpstr>PowerPoint Presentation</vt:lpstr>
      <vt:lpstr>PowerPoint Presentation</vt:lpstr>
      <vt:lpstr>Organization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Trading Center</dc:title>
  <dc:creator>viccom</dc:creator>
  <cp:lastModifiedBy>Hoàng Lê Gia</cp:lastModifiedBy>
  <cp:revision>63</cp:revision>
  <dcterms:created xsi:type="dcterms:W3CDTF">2017-04-16T01:40:12Z</dcterms:created>
  <dcterms:modified xsi:type="dcterms:W3CDTF">2017-04-21T07:50:57Z</dcterms:modified>
</cp:coreProperties>
</file>