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60" r:id="rId2"/>
    <p:sldId id="261" r:id="rId3"/>
    <p:sldId id="266" r:id="rId4"/>
    <p:sldId id="267" r:id="rId5"/>
    <p:sldId id="268" r:id="rId6"/>
    <p:sldId id="269" r:id="rId7"/>
    <p:sldId id="265" r:id="rId8"/>
    <p:sldId id="259" r:id="rId9"/>
  </p:sldIdLst>
  <p:sldSz cx="9906000" cy="6858000" type="A4"/>
  <p:notesSz cx="6858000" cy="97663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40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2" autoAdjust="0"/>
    <p:restoredTop sz="82394" autoAdjust="0"/>
  </p:normalViewPr>
  <p:slideViewPr>
    <p:cSldViewPr>
      <p:cViewPr varScale="1">
        <p:scale>
          <a:sx n="58" d="100"/>
          <a:sy n="58" d="100"/>
        </p:scale>
        <p:origin x="1578" y="6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860" y="-84"/>
      </p:cViewPr>
      <p:guideLst>
        <p:guide orient="horz" pos="307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571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notes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02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847725"/>
            <a:ext cx="49530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9275763"/>
            <a:ext cx="2971800" cy="4889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03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548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7900" y="306388"/>
            <a:ext cx="2200275" cy="5500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306388"/>
            <a:ext cx="6450012" cy="5500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3150" y="1676400"/>
            <a:ext cx="4151313" cy="413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863" y="1676400"/>
            <a:ext cx="4151312" cy="413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Line 2"/>
          <p:cNvSpPr>
            <a:spLocks noChangeShapeType="1"/>
          </p:cNvSpPr>
          <p:nvPr/>
        </p:nvSpPr>
        <p:spPr bwMode="auto">
          <a:xfrm>
            <a:off x="26988" y="1371600"/>
            <a:ext cx="9879012" cy="4763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25488" y="306388"/>
            <a:ext cx="8455025" cy="917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5165" tIns="46748" rIns="95165" bIns="467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3150" y="1676400"/>
            <a:ext cx="8455025" cy="413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5165" tIns="46748" rIns="95165" bIns="467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615950" y="6523038"/>
            <a:ext cx="8834438" cy="290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5165" tIns="46748" rIns="95165" bIns="46748">
            <a:spAutoFit/>
          </a:bodyPr>
          <a:lstStyle/>
          <a:p>
            <a:pPr defTabSz="962025">
              <a:defRPr/>
            </a:pPr>
            <a:r>
              <a:rPr lang="en-GB" sz="1300">
                <a:solidFill>
                  <a:schemeClr val="tx2"/>
                </a:solidFill>
              </a:rPr>
              <a:t>©FU 2010		</a:t>
            </a:r>
            <a:r>
              <a:rPr lang="en-GB" sz="1300" b="1">
                <a:solidFill>
                  <a:schemeClr val="tx2"/>
                </a:solidFill>
              </a:rPr>
              <a:t>Course Introduction				</a:t>
            </a:r>
            <a:r>
              <a:rPr lang="en-GB" sz="1300">
                <a:solidFill>
                  <a:schemeClr val="tx2"/>
                </a:solidFill>
              </a:rPr>
              <a:t>                        Slide  </a:t>
            </a:r>
            <a:fld id="{0B711E6D-0373-4673-86EB-567CB4373844}" type="slidenum">
              <a:rPr lang="en-GB" sz="1300">
                <a:solidFill>
                  <a:schemeClr val="tx2"/>
                </a:solidFill>
              </a:rPr>
              <a:pPr defTabSz="962025">
                <a:defRPr/>
              </a:pPr>
              <a:t>‹#›</a:t>
            </a:fld>
            <a:endParaRPr lang="en-GB" sz="1300">
              <a:solidFill>
                <a:schemeClr val="tx2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2pPr>
      <a:lvl3pPr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3pPr>
      <a:lvl4pPr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4pPr>
      <a:lvl5pPr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5pPr>
      <a:lvl6pPr marL="457200"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6pPr>
      <a:lvl7pPr marL="914400"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7pPr>
      <a:lvl8pPr marL="1371600"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8pPr>
      <a:lvl9pPr marL="1828800"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9pPr>
    </p:titleStyle>
    <p:bodyStyle>
      <a:lvl1pPr marL="488950" indent="-488950" algn="l" defTabSz="9620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Zapf Dingbats" charset="2"/>
        <a:buChar char="l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1089025" indent="-479425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2"/>
          </a:solidFill>
          <a:latin typeface="+mn-lt"/>
        </a:defRPr>
      </a:lvl2pPr>
      <a:lvl3pPr marL="1449388" indent="-241300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2"/>
          </a:solidFill>
          <a:latin typeface="+mn-lt"/>
        </a:defRPr>
      </a:lvl3pPr>
      <a:lvl4pPr marL="1809750" indent="-239713" algn="l" defTabSz="962025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charset="2"/>
        <a:buChar char=""/>
        <a:defRPr sz="2100">
          <a:solidFill>
            <a:schemeClr val="tx2"/>
          </a:solidFill>
          <a:latin typeface="+mn-lt"/>
        </a:defRPr>
      </a:lvl4pPr>
      <a:lvl5pPr marL="2170113" indent="-239713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</a:defRPr>
      </a:lvl5pPr>
      <a:lvl6pPr marL="2627313" indent="-239713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</a:defRPr>
      </a:lvl6pPr>
      <a:lvl7pPr marL="3084513" indent="-239713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</a:defRPr>
      </a:lvl7pPr>
      <a:lvl8pPr marL="3541713" indent="-239713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</a:defRPr>
      </a:lvl8pPr>
      <a:lvl9pPr marL="3998913" indent="-239713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lancs.ac.uk/computing/resources/IanS/SE8/index.html" TargetMode="External"/><Relationship Id="rId2" Type="http://schemas.openxmlformats.org/officeDocument/2006/relationships/hyperlink" Target="http://www.comp.lancs.ac.uk/computing/resources/re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egvn.org/forum/mvnforum/index" TargetMode="External"/><Relationship Id="rId4" Type="http://schemas.openxmlformats.org/officeDocument/2006/relationships/hyperlink" Target="http://www.comp.lancs.ac.uk/computing/resources/re-gp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sangnv@fpt.edu.vn" TargetMode="External"/><Relationship Id="rId2" Type="http://schemas.openxmlformats.org/officeDocument/2006/relationships/hyperlink" Target="mailto:sangnv@yahoo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981200"/>
            <a:ext cx="8455025" cy="917575"/>
          </a:xfrm>
          <a:noFill/>
        </p:spPr>
        <p:txBody>
          <a:bodyPr lIns="90487" tIns="44450" rIns="90487" bIns="44450"/>
          <a:lstStyle/>
          <a:p>
            <a:r>
              <a:rPr lang="en-GB" smtClean="0"/>
              <a:t>Requirements Engineering</a:t>
            </a:r>
          </a:p>
        </p:txBody>
      </p:sp>
      <p:sp>
        <p:nvSpPr>
          <p:cNvPr id="2051" name="Line 5"/>
          <p:cNvSpPr>
            <a:spLocks noChangeShapeType="1"/>
          </p:cNvSpPr>
          <p:nvPr/>
        </p:nvSpPr>
        <p:spPr bwMode="auto">
          <a:xfrm>
            <a:off x="0" y="3962400"/>
            <a:ext cx="9906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Objectives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4678363"/>
          </a:xfrm>
        </p:spPr>
        <p:txBody>
          <a:bodyPr/>
          <a:lstStyle/>
          <a:p>
            <a:r>
              <a:rPr lang="en-US" sz="1600" b="1" dirty="0" smtClean="0"/>
              <a:t>Knowledge - understand</a:t>
            </a:r>
          </a:p>
          <a:p>
            <a:pPr lvl="1"/>
            <a:r>
              <a:rPr lang="en-US" sz="1600" dirty="0" smtClean="0"/>
              <a:t>The concepts of software requirements, system requirements , Requirement engineering</a:t>
            </a:r>
          </a:p>
          <a:p>
            <a:pPr lvl="1"/>
            <a:r>
              <a:rPr lang="en-US" sz="1600" dirty="0" smtClean="0"/>
              <a:t>Why these requirements should be written in different ways; </a:t>
            </a:r>
          </a:p>
          <a:p>
            <a:pPr lvl="1"/>
            <a:r>
              <a:rPr lang="en-US" sz="1600" dirty="0" smtClean="0"/>
              <a:t>Differences between functional and non-functional requirements; </a:t>
            </a:r>
          </a:p>
          <a:p>
            <a:pPr lvl="1"/>
            <a:r>
              <a:rPr lang="en-US" sz="1600" dirty="0" smtClean="0"/>
              <a:t>How requirements may be organized in a software requirement document;</a:t>
            </a:r>
          </a:p>
          <a:p>
            <a:pPr lvl="1"/>
            <a:r>
              <a:rPr lang="en-US" sz="1600" dirty="0" smtClean="0"/>
              <a:t>Principal requirements of engineering activities and their relationships: domain understanding and elicitation, evaluation and negotiation, document and specification, validation</a:t>
            </a:r>
          </a:p>
          <a:p>
            <a:pPr lvl="1"/>
            <a:r>
              <a:rPr lang="en-US" sz="1600" dirty="0" smtClean="0"/>
              <a:t>Concepts of behavioral, data and goal-oriented modeling;</a:t>
            </a:r>
          </a:p>
          <a:p>
            <a:pPr lvl="1"/>
            <a:r>
              <a:rPr lang="en-US" sz="1600" dirty="0" smtClean="0"/>
              <a:t>How dependability, safety, security and reliability requirements for critical systems can be identified and generated; </a:t>
            </a:r>
          </a:p>
          <a:p>
            <a:pPr lvl="1"/>
            <a:r>
              <a:rPr lang="en-US" sz="1600" dirty="0" smtClean="0"/>
              <a:t>Understand  Goal-oriented System Models  techniques for requirement engineering</a:t>
            </a:r>
          </a:p>
          <a:p>
            <a:r>
              <a:rPr lang="en-US" sz="1600" b="1" dirty="0" smtClean="0"/>
              <a:t>Skills - can perform the following activities</a:t>
            </a:r>
          </a:p>
          <a:p>
            <a:pPr lvl="1"/>
            <a:r>
              <a:rPr lang="en-US" sz="1600" dirty="0" smtClean="0"/>
              <a:t>Write and presentation fully done on software requirement documents</a:t>
            </a:r>
          </a:p>
          <a:p>
            <a:pPr lvl="1"/>
            <a:r>
              <a:rPr lang="en-US" sz="1600" dirty="0" smtClean="0"/>
              <a:t>Practice &amp; improve on group problem solving and communication skills.</a:t>
            </a:r>
          </a:p>
          <a:p>
            <a:pPr lvl="1"/>
            <a:r>
              <a:rPr lang="en-US" sz="1600" dirty="0" smtClean="0"/>
              <a:t>Building System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Syllabus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185160"/>
              </p:ext>
            </p:extLst>
          </p:nvPr>
        </p:nvGraphicFramePr>
        <p:xfrm>
          <a:off x="533400" y="1524001"/>
          <a:ext cx="8915400" cy="4441335"/>
        </p:xfrm>
        <a:graphic>
          <a:graphicData uri="http://schemas.openxmlformats.org/drawingml/2006/table">
            <a:tbl>
              <a:tblPr/>
              <a:tblGrid>
                <a:gridCol w="381000"/>
                <a:gridCol w="3733800"/>
                <a:gridCol w="533400"/>
                <a:gridCol w="4267200"/>
              </a:tblGrid>
              <a:tr h="3187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W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Main Topic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W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Main Topic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717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- Chapter 1: Setting the scene: 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Chapter 7: Goal Orientation in Requirements Engineering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</a:tr>
              <a:tr h="7822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Chapter 2: Domain Analysis and Requirements Elicitation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Chapter 8: Modeling System Objectives with Goal Diagrams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Progress Test 2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</a:tr>
              <a:tr h="644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Chapter 3: Requirements Evaluation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Progress Test 1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Chapter 10: Modeling Conceptual objects with Class diagrams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</a:tr>
              <a:tr h="78227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Chapter 4: Requirements Specification and Documentation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Chapter 11: Modeling System Agent and Responsibilities 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</a:tr>
              <a:tr h="10983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Chapter 5: Requirements Quality Assurance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 Chapter 12: Modeling System Operations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Progress Test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Final exam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383634"/>
              </p:ext>
            </p:extLst>
          </p:nvPr>
        </p:nvGraphicFramePr>
        <p:xfrm>
          <a:off x="495300" y="1600200"/>
          <a:ext cx="8915400" cy="2468880"/>
        </p:xfrm>
        <a:graphic>
          <a:graphicData uri="http://schemas.openxmlformats.org/drawingml/2006/table">
            <a:tbl>
              <a:tblPr/>
              <a:tblGrid>
                <a:gridCol w="412750"/>
                <a:gridCol w="6102350"/>
                <a:gridCol w="1409700"/>
                <a:gridCol w="9906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#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Item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Start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Due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Assignment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1- Requirements Documents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W1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W3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Assignment 2- System Modeling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W4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W6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7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Exercises  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B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Grading Policies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8915400" cy="3921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238250"/>
                <a:gridCol w="5695950"/>
              </a:tblGrid>
              <a:tr h="44998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Item</a:t>
                      </a:r>
                      <a:endParaRPr lang="en-US" sz="2000" dirty="0"/>
                    </a:p>
                  </a:txBody>
                  <a:tcPr marL="99060" marR="9906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Weight</a:t>
                      </a:r>
                      <a:endParaRPr lang="en-US" sz="2000" dirty="0"/>
                    </a:p>
                  </a:txBody>
                  <a:tcPr marL="99060" marR="9906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Notes</a:t>
                      </a:r>
                      <a:endParaRPr lang="en-US" sz="2000" dirty="0"/>
                    </a:p>
                  </a:txBody>
                  <a:tcPr marL="99060" marR="9906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</a:tr>
              <a:tr h="44998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Assignments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30%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2 assignments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/>
                </a:tc>
              </a:tr>
              <a:tr h="150431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Progress Test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30%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274320" indent="-342900"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Progress Test 1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of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 Chapter 1,2, 3 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and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 Exercises</a:t>
                      </a:r>
                      <a:endParaRPr lang="en-US" sz="20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74320" indent="-342900">
                        <a:buFont typeface="+mj-lt"/>
                        <a:buNone/>
                      </a:pPr>
                      <a:endParaRPr lang="en-US" sz="20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74320" indent="-342900">
                        <a:buFont typeface="+mj-lt"/>
                        <a:buNone/>
                      </a:pP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Progress Test 2 of Chapter 4, 5,7,8 and E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xercises</a:t>
                      </a:r>
                      <a:endParaRPr lang="en-US" sz="20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74320" indent="-342900">
                        <a:buFont typeface="+mj-lt"/>
                        <a:buNone/>
                      </a:pPr>
                      <a:endParaRPr lang="en-US" sz="20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7432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Progress Test 3:of Chapter 10,11,12 and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 Exercises</a:t>
                      </a:r>
                      <a:endParaRPr lang="en-US" sz="200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/>
                </a:tc>
              </a:tr>
              <a:tr h="79611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Final exam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40%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60 single answer choice or fill blank questions, in 60 minutes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/>
                </a:tc>
              </a:tr>
            </a:tbl>
          </a:graphicData>
        </a:graphic>
      </p:graphicFrame>
      <p:sp>
        <p:nvSpPr>
          <p:cNvPr id="6169" name="TextBox 4"/>
          <p:cNvSpPr txBox="1">
            <a:spLocks noChangeArrowheads="1"/>
          </p:cNvSpPr>
          <p:nvPr/>
        </p:nvSpPr>
        <p:spPr bwMode="auto">
          <a:xfrm>
            <a:off x="577850" y="5475287"/>
            <a:ext cx="87503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u="sng" dirty="0">
                <a:latin typeface="Calibri" pitchFamily="34" charset="0"/>
              </a:rPr>
              <a:t>Notes</a:t>
            </a:r>
            <a:r>
              <a:rPr lang="en-US" sz="1600" b="1" dirty="0">
                <a:latin typeface="Calibri" pitchFamily="34" charset="0"/>
              </a:rPr>
              <a:t>:</a:t>
            </a:r>
            <a:endParaRPr lang="en-US" sz="1600" dirty="0">
              <a:latin typeface="Calibri" pitchFamily="34" charset="0"/>
            </a:endParaRPr>
          </a:p>
          <a:p>
            <a:pPr>
              <a:buFontTx/>
              <a:buChar char="-"/>
            </a:pPr>
            <a:r>
              <a:rPr lang="en-US" sz="1600" dirty="0">
                <a:latin typeface="Calibri" pitchFamily="34" charset="0"/>
              </a:rPr>
              <a:t> For the Assignments submission, subtract 50% of grades for one-day late submit, get zero for more than one date late submit or no submit</a:t>
            </a:r>
          </a:p>
          <a:p>
            <a:pPr>
              <a:buFontTx/>
              <a:buChar char="-"/>
            </a:pPr>
            <a:r>
              <a:rPr lang="en-US" sz="1600" dirty="0">
                <a:latin typeface="Calibri" pitchFamily="34" charset="0"/>
              </a:rPr>
              <a:t> Completion Criteria:  (Final Result  &gt;=5)  &amp; (Final Exam Score &gt;=4)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rules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Only use laptop for lesson, not for the other purposes</a:t>
            </a:r>
          </a:p>
          <a:p>
            <a:r>
              <a:rPr lang="en-US" sz="2200" dirty="0" smtClean="0"/>
              <a:t>No private talk</a:t>
            </a:r>
          </a:p>
          <a:p>
            <a:r>
              <a:rPr lang="en-US" sz="2200" dirty="0" smtClean="0"/>
              <a:t>No sleep in the class</a:t>
            </a:r>
          </a:p>
          <a:p>
            <a:r>
              <a:rPr lang="en-US" sz="2200" dirty="0" smtClean="0"/>
              <a:t>Go on time, not late </a:t>
            </a:r>
            <a:r>
              <a:rPr lang="en-US" sz="2200" smtClean="0"/>
              <a:t>after 10’. </a:t>
            </a:r>
            <a:r>
              <a:rPr lang="en-US" sz="2200" dirty="0" smtClean="0"/>
              <a:t>Do not allow to do progress test  if late 5’</a:t>
            </a:r>
          </a:p>
          <a:p>
            <a:r>
              <a:rPr lang="en-US" sz="2200" dirty="0" smtClean="0"/>
              <a:t>Read chapters in textbook before each session</a:t>
            </a:r>
          </a:p>
          <a:p>
            <a:r>
              <a:rPr lang="en-US" sz="2200" dirty="0" smtClean="0"/>
              <a:t>Do chapter exercises given.  </a:t>
            </a:r>
          </a:p>
          <a:p>
            <a:r>
              <a:rPr lang="en-US" sz="2200" dirty="0" smtClean="0"/>
              <a:t>Progress test will be set zero if no exercise submit or too careless</a:t>
            </a:r>
          </a:p>
          <a:p>
            <a:r>
              <a:rPr lang="en-US" sz="2200" dirty="0" smtClean="0"/>
              <a:t>Marks of progress test can be adjusted basing on questioning in the lessons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4678363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2400" dirty="0" smtClean="0"/>
              <a:t>Requirements Engineering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(From System Goals to UML Models to Software Specifications)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Axel Van </a:t>
            </a:r>
            <a:r>
              <a:rPr lang="en-US" sz="2000" dirty="0" err="1" smtClean="0"/>
              <a:t>Lamsweerde</a:t>
            </a:r>
            <a:endParaRPr lang="en-US" sz="2000" dirty="0" smtClean="0"/>
          </a:p>
          <a:p>
            <a:pPr>
              <a:lnSpc>
                <a:spcPct val="80000"/>
              </a:lnSpc>
              <a:defRPr/>
            </a:pPr>
            <a:r>
              <a:rPr lang="en-US" sz="2400" dirty="0" smtClean="0"/>
              <a:t>Requirement Engineering – Processes and Techniques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 smtClean="0"/>
              <a:t>covers all aspects of the software requirements engineering process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 smtClean="0">
                <a:hlinkClick r:id="rId2"/>
              </a:rPr>
              <a:t>http://www.comp.lancs.ac.uk/computing/resources/re/index.html</a:t>
            </a:r>
            <a:r>
              <a:rPr lang="en-US" sz="2000" dirty="0" smtClean="0"/>
              <a:t> </a:t>
            </a:r>
          </a:p>
          <a:p>
            <a:pPr>
              <a:lnSpc>
                <a:spcPct val="80000"/>
              </a:lnSpc>
              <a:defRPr/>
            </a:pPr>
            <a:r>
              <a:rPr lang="en-US" sz="2400" dirty="0" smtClean="0"/>
              <a:t>Software Engineering, 8th Ed, chapter 6-10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 smtClean="0"/>
              <a:t>General overview of software engineering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 smtClean="0">
                <a:hlinkClick r:id="rId3"/>
              </a:rPr>
              <a:t>http://www.comp.lancs.ac.uk/computing/resources/IanS/SE8/index.html</a:t>
            </a:r>
            <a:endParaRPr lang="en-US" sz="2000" dirty="0" smtClean="0"/>
          </a:p>
          <a:p>
            <a:pPr>
              <a:lnSpc>
                <a:spcPct val="80000"/>
              </a:lnSpc>
              <a:defRPr/>
            </a:pPr>
            <a:r>
              <a:rPr lang="en-US" sz="2400" dirty="0" smtClean="0"/>
              <a:t>Requirement Engineering – A good practice guide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 smtClean="0"/>
              <a:t>guidelines which are aimed at practitioners who want to improve their requirements engineering processes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 smtClean="0">
                <a:hlinkClick r:id="rId4"/>
              </a:rPr>
              <a:t>http://www.comp.lancs.ac.uk/computing/resources/re-gpg/</a:t>
            </a:r>
            <a:r>
              <a:rPr lang="en-US" sz="2000" dirty="0" smtClean="0"/>
              <a:t> </a:t>
            </a:r>
          </a:p>
          <a:p>
            <a:pPr>
              <a:lnSpc>
                <a:spcPct val="80000"/>
              </a:lnSpc>
              <a:defRPr/>
            </a:pPr>
            <a:r>
              <a:rPr lang="en-US" sz="2400" dirty="0" smtClean="0"/>
              <a:t>CMU/SEGVN articles and/or public lectures on tendency of  SE in the world </a:t>
            </a:r>
            <a:r>
              <a:rPr lang="en-US" sz="2400" dirty="0" smtClean="0">
                <a:hlinkClick r:id="rId5"/>
              </a:rPr>
              <a:t>http://www.segvn.org/forum/mvnforum/index</a:t>
            </a:r>
            <a:r>
              <a:rPr lang="en-US" sz="2400" dirty="0" smtClean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Contact Info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3150" y="1676400"/>
            <a:ext cx="8455025" cy="4724400"/>
          </a:xfrm>
        </p:spPr>
        <p:txBody>
          <a:bodyPr/>
          <a:lstStyle/>
          <a:p>
            <a:r>
              <a:rPr lang="en-US" smtClean="0"/>
              <a:t>Name: Nguyễn V</a:t>
            </a:r>
            <a:r>
              <a:rPr lang="vi-VN" smtClean="0"/>
              <a:t>ă</a:t>
            </a:r>
            <a:r>
              <a:rPr lang="en-US" smtClean="0"/>
              <a:t>n Sang</a:t>
            </a:r>
          </a:p>
          <a:p>
            <a:r>
              <a:rPr lang="en-US" smtClean="0"/>
              <a:t>Hand Phone: 091 22 10 727</a:t>
            </a:r>
          </a:p>
          <a:p>
            <a:r>
              <a:rPr lang="en-US" smtClean="0"/>
              <a:t>Address: Q164B, Xuân Đỉnh , T</a:t>
            </a:r>
            <a:r>
              <a:rPr lang="vi-VN" smtClean="0"/>
              <a:t>ừ </a:t>
            </a:r>
            <a:r>
              <a:rPr lang="en-US" smtClean="0"/>
              <a:t> Liêm, HN</a:t>
            </a:r>
          </a:p>
          <a:p>
            <a:r>
              <a:rPr lang="en-US" smtClean="0"/>
              <a:t>E-Mail: </a:t>
            </a:r>
            <a:r>
              <a:rPr lang="en-US" smtClean="0">
                <a:hlinkClick r:id="rId2"/>
              </a:rPr>
              <a:t>sangnvus @gmail.com</a:t>
            </a:r>
            <a:r>
              <a:rPr lang="en-US" smtClean="0"/>
              <a:t>, </a:t>
            </a:r>
            <a:r>
              <a:rPr lang="en-US" smtClean="0">
                <a:hlinkClick r:id="rId3"/>
              </a:rPr>
              <a:t>sangnv@fpt.edu.vn</a:t>
            </a:r>
            <a:r>
              <a:rPr lang="en-US" smtClean="0"/>
              <a:t> 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rkA4">
  <a:themeElements>
    <a:clrScheme name="">
      <a:dk1>
        <a:srgbClr val="919191"/>
      </a:dk1>
      <a:lt1>
        <a:srgbClr val="FFFFFF"/>
      </a:lt1>
      <a:dk2>
        <a:srgbClr val="000080"/>
      </a:dk2>
      <a:lt2>
        <a:srgbClr val="FFFFFF"/>
      </a:lt2>
      <a:accent1>
        <a:srgbClr val="FC0128"/>
      </a:accent1>
      <a:accent2>
        <a:srgbClr val="063DE8"/>
      </a:accent2>
      <a:accent3>
        <a:srgbClr val="AAAAC0"/>
      </a:accent3>
      <a:accent4>
        <a:srgbClr val="DADADA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DarkA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rkA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A4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rkA4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A4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A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A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A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HD:Users:sommervi:WebSites:Presentations:DarkA4.pot</Template>
  <TotalTime>2926</TotalTime>
  <Pages>29</Pages>
  <Words>579</Words>
  <Application>Microsoft Office PowerPoint</Application>
  <PresentationFormat>A4 Paper (210x297 mm)</PresentationFormat>
  <Paragraphs>107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Monotype Sorts</vt:lpstr>
      <vt:lpstr>Times</vt:lpstr>
      <vt:lpstr>Zapf Dingbats</vt:lpstr>
      <vt:lpstr>DarkA4</vt:lpstr>
      <vt:lpstr>Requirements Engineering</vt:lpstr>
      <vt:lpstr>Course Objectives</vt:lpstr>
      <vt:lpstr>Syllabus</vt:lpstr>
      <vt:lpstr>Assignments</vt:lpstr>
      <vt:lpstr>Grading Policies</vt:lpstr>
      <vt:lpstr>Class rules</vt:lpstr>
      <vt:lpstr>References</vt:lpstr>
      <vt:lpstr>Contact Info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</dc:title>
  <dc:subject/>
  <dc:creator>sangnv</dc:creator>
  <cp:keywords/>
  <dc:description/>
  <cp:lastModifiedBy>sangnv</cp:lastModifiedBy>
  <cp:revision>122</cp:revision>
  <cp:lastPrinted>2000-08-02T08:38:02Z</cp:lastPrinted>
  <dcterms:created xsi:type="dcterms:W3CDTF">1995-12-21T21:11:30Z</dcterms:created>
  <dcterms:modified xsi:type="dcterms:W3CDTF">2015-05-10T13:28:28Z</dcterms:modified>
</cp:coreProperties>
</file>