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notesSlides/notesSlide3.xml" ContentType="application/vnd.openxmlformats-officedocument.presentationml.notesSlide+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notesSlides/notesSlide4.xml" ContentType="application/vnd.openxmlformats-officedocument.presentationml.notesSlide+xml"/>
  <Override PartName="/ppt/comments/comment10.xml" ContentType="application/vnd.openxmlformats-officedocument.presentationml.comments+xml"/>
  <Override PartName="/ppt/notesSlides/notesSlide5.xml" ContentType="application/vnd.openxmlformats-officedocument.presentationml.notesSlide+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comments/comment15.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1"/>
  </p:notesMasterIdLst>
  <p:handoutMasterIdLst>
    <p:handoutMasterId r:id="rId52"/>
  </p:handoutMasterIdLst>
  <p:sldIdLst>
    <p:sldId id="1277" r:id="rId2"/>
    <p:sldId id="1223" r:id="rId3"/>
    <p:sldId id="1232" r:id="rId4"/>
    <p:sldId id="1233" r:id="rId5"/>
    <p:sldId id="1222" r:id="rId6"/>
    <p:sldId id="1229" r:id="rId7"/>
    <p:sldId id="1234" r:id="rId8"/>
    <p:sldId id="1238" r:id="rId9"/>
    <p:sldId id="1239" r:id="rId10"/>
    <p:sldId id="1240" r:id="rId11"/>
    <p:sldId id="1241" r:id="rId12"/>
    <p:sldId id="1242" r:id="rId13"/>
    <p:sldId id="1243" r:id="rId14"/>
    <p:sldId id="1244" r:id="rId15"/>
    <p:sldId id="1245" r:id="rId16"/>
    <p:sldId id="1246" r:id="rId17"/>
    <p:sldId id="1247" r:id="rId18"/>
    <p:sldId id="1248" r:id="rId19"/>
    <p:sldId id="1249" r:id="rId20"/>
    <p:sldId id="1250" r:id="rId21"/>
    <p:sldId id="1251" r:id="rId22"/>
    <p:sldId id="1252" r:id="rId23"/>
    <p:sldId id="1253" r:id="rId24"/>
    <p:sldId id="1254" r:id="rId25"/>
    <p:sldId id="1255" r:id="rId26"/>
    <p:sldId id="1262" r:id="rId27"/>
    <p:sldId id="1263" r:id="rId28"/>
    <p:sldId id="1256" r:id="rId29"/>
    <p:sldId id="1264" r:id="rId30"/>
    <p:sldId id="1258" r:id="rId31"/>
    <p:sldId id="1265" r:id="rId32"/>
    <p:sldId id="1259" r:id="rId33"/>
    <p:sldId id="1257" r:id="rId34"/>
    <p:sldId id="1266" r:id="rId35"/>
    <p:sldId id="1260" r:id="rId36"/>
    <p:sldId id="1267" r:id="rId37"/>
    <p:sldId id="1268" r:id="rId38"/>
    <p:sldId id="1269" r:id="rId39"/>
    <p:sldId id="1270" r:id="rId40"/>
    <p:sldId id="1271" r:id="rId41"/>
    <p:sldId id="1261" r:id="rId42"/>
    <p:sldId id="1272" r:id="rId43"/>
    <p:sldId id="1273" r:id="rId44"/>
    <p:sldId id="1274" r:id="rId45"/>
    <p:sldId id="1275" r:id="rId46"/>
    <p:sldId id="1276" r:id="rId47"/>
    <p:sldId id="1235" r:id="rId48"/>
    <p:sldId id="1236" r:id="rId49"/>
    <p:sldId id="1278" r:id="rId50"/>
  </p:sldIdLst>
  <p:sldSz cx="9144000" cy="6858000" type="screen4x3"/>
  <p:notesSz cx="7315200" cy="9601200"/>
  <p:defaultTextStyle>
    <a:defPPr>
      <a:defRPr lang="en-US"/>
    </a:defPPr>
    <a:lvl1pPr algn="ctr" rtl="0" eaLnBrk="0" fontAlgn="base" hangingPunct="0">
      <a:spcBef>
        <a:spcPts val="1200"/>
      </a:spcBef>
      <a:spcAft>
        <a:spcPct val="0"/>
      </a:spcAft>
      <a:defRPr kumimoji="1" sz="2400" kern="1200">
        <a:solidFill>
          <a:schemeClr val="bg1"/>
        </a:solidFill>
        <a:effectLst>
          <a:outerShdw blurRad="38100" dist="38100" dir="2700000" algn="tl">
            <a:srgbClr val="000000">
              <a:alpha val="43137"/>
            </a:srgbClr>
          </a:outerShdw>
        </a:effectLst>
        <a:latin typeface="Symbol" pitchFamily="18" charset="2"/>
        <a:ea typeface="+mn-ea"/>
        <a:cs typeface="+mn-cs"/>
      </a:defRPr>
    </a:lvl1pPr>
    <a:lvl2pPr marL="457200" algn="ctr" rtl="0" eaLnBrk="0" fontAlgn="base" hangingPunct="0">
      <a:spcBef>
        <a:spcPts val="1200"/>
      </a:spcBef>
      <a:spcAft>
        <a:spcPct val="0"/>
      </a:spcAft>
      <a:defRPr kumimoji="1" sz="2400" kern="1200">
        <a:solidFill>
          <a:schemeClr val="bg1"/>
        </a:solidFill>
        <a:effectLst>
          <a:outerShdw blurRad="38100" dist="38100" dir="2700000" algn="tl">
            <a:srgbClr val="000000">
              <a:alpha val="43137"/>
            </a:srgbClr>
          </a:outerShdw>
        </a:effectLst>
        <a:latin typeface="Symbol" pitchFamily="18" charset="2"/>
        <a:ea typeface="+mn-ea"/>
        <a:cs typeface="+mn-cs"/>
      </a:defRPr>
    </a:lvl2pPr>
    <a:lvl3pPr marL="914400" algn="ctr" rtl="0" eaLnBrk="0" fontAlgn="base" hangingPunct="0">
      <a:spcBef>
        <a:spcPts val="1200"/>
      </a:spcBef>
      <a:spcAft>
        <a:spcPct val="0"/>
      </a:spcAft>
      <a:defRPr kumimoji="1" sz="2400" kern="1200">
        <a:solidFill>
          <a:schemeClr val="bg1"/>
        </a:solidFill>
        <a:effectLst>
          <a:outerShdw blurRad="38100" dist="38100" dir="2700000" algn="tl">
            <a:srgbClr val="000000">
              <a:alpha val="43137"/>
            </a:srgbClr>
          </a:outerShdw>
        </a:effectLst>
        <a:latin typeface="Symbol" pitchFamily="18" charset="2"/>
        <a:ea typeface="+mn-ea"/>
        <a:cs typeface="+mn-cs"/>
      </a:defRPr>
    </a:lvl3pPr>
    <a:lvl4pPr marL="1371600" algn="ctr" rtl="0" eaLnBrk="0" fontAlgn="base" hangingPunct="0">
      <a:spcBef>
        <a:spcPts val="1200"/>
      </a:spcBef>
      <a:spcAft>
        <a:spcPct val="0"/>
      </a:spcAft>
      <a:defRPr kumimoji="1" sz="2400" kern="1200">
        <a:solidFill>
          <a:schemeClr val="bg1"/>
        </a:solidFill>
        <a:effectLst>
          <a:outerShdw blurRad="38100" dist="38100" dir="2700000" algn="tl">
            <a:srgbClr val="000000">
              <a:alpha val="43137"/>
            </a:srgbClr>
          </a:outerShdw>
        </a:effectLst>
        <a:latin typeface="Symbol" pitchFamily="18" charset="2"/>
        <a:ea typeface="+mn-ea"/>
        <a:cs typeface="+mn-cs"/>
      </a:defRPr>
    </a:lvl4pPr>
    <a:lvl5pPr marL="1828800" algn="ctr" rtl="0" eaLnBrk="0" fontAlgn="base" hangingPunct="0">
      <a:spcBef>
        <a:spcPts val="1200"/>
      </a:spcBef>
      <a:spcAft>
        <a:spcPct val="0"/>
      </a:spcAft>
      <a:defRPr kumimoji="1" sz="2400" kern="1200">
        <a:solidFill>
          <a:schemeClr val="bg1"/>
        </a:solidFill>
        <a:effectLst>
          <a:outerShdw blurRad="38100" dist="38100" dir="2700000" algn="tl">
            <a:srgbClr val="000000">
              <a:alpha val="43137"/>
            </a:srgbClr>
          </a:outerShdw>
        </a:effectLst>
        <a:latin typeface="Symbol" pitchFamily="18" charset="2"/>
        <a:ea typeface="+mn-ea"/>
        <a:cs typeface="+mn-cs"/>
      </a:defRPr>
    </a:lvl5pPr>
    <a:lvl6pPr marL="2286000" algn="l" defTabSz="914400" rtl="0" eaLnBrk="1" latinLnBrk="0" hangingPunct="1">
      <a:defRPr kumimoji="1" sz="2400" kern="1200">
        <a:solidFill>
          <a:schemeClr val="bg1"/>
        </a:solidFill>
        <a:effectLst>
          <a:outerShdw blurRad="38100" dist="38100" dir="2700000" algn="tl">
            <a:srgbClr val="000000">
              <a:alpha val="43137"/>
            </a:srgbClr>
          </a:outerShdw>
        </a:effectLst>
        <a:latin typeface="Symbol" pitchFamily="18" charset="2"/>
        <a:ea typeface="+mn-ea"/>
        <a:cs typeface="+mn-cs"/>
      </a:defRPr>
    </a:lvl6pPr>
    <a:lvl7pPr marL="2743200" algn="l" defTabSz="914400" rtl="0" eaLnBrk="1" latinLnBrk="0" hangingPunct="1">
      <a:defRPr kumimoji="1" sz="2400" kern="1200">
        <a:solidFill>
          <a:schemeClr val="bg1"/>
        </a:solidFill>
        <a:effectLst>
          <a:outerShdw blurRad="38100" dist="38100" dir="2700000" algn="tl">
            <a:srgbClr val="000000">
              <a:alpha val="43137"/>
            </a:srgbClr>
          </a:outerShdw>
        </a:effectLst>
        <a:latin typeface="Symbol" pitchFamily="18" charset="2"/>
        <a:ea typeface="+mn-ea"/>
        <a:cs typeface="+mn-cs"/>
      </a:defRPr>
    </a:lvl7pPr>
    <a:lvl8pPr marL="3200400" algn="l" defTabSz="914400" rtl="0" eaLnBrk="1" latinLnBrk="0" hangingPunct="1">
      <a:defRPr kumimoji="1" sz="2400" kern="1200">
        <a:solidFill>
          <a:schemeClr val="bg1"/>
        </a:solidFill>
        <a:effectLst>
          <a:outerShdw blurRad="38100" dist="38100" dir="2700000" algn="tl">
            <a:srgbClr val="000000">
              <a:alpha val="43137"/>
            </a:srgbClr>
          </a:outerShdw>
        </a:effectLst>
        <a:latin typeface="Symbol" pitchFamily="18" charset="2"/>
        <a:ea typeface="+mn-ea"/>
        <a:cs typeface="+mn-cs"/>
      </a:defRPr>
    </a:lvl8pPr>
    <a:lvl9pPr marL="3657600" algn="l" defTabSz="914400" rtl="0" eaLnBrk="1" latinLnBrk="0" hangingPunct="1">
      <a:defRPr kumimoji="1" sz="2400" kern="1200">
        <a:solidFill>
          <a:schemeClr val="bg1"/>
        </a:solidFill>
        <a:effectLst>
          <a:outerShdw blurRad="38100" dist="38100" dir="2700000" algn="tl">
            <a:srgbClr val="000000">
              <a:alpha val="43137"/>
            </a:srgbClr>
          </a:outerShdw>
        </a:effectLst>
        <a:latin typeface="Symbol" pitchFamily="18" charset="2"/>
        <a:ea typeface="+mn-ea"/>
        <a:cs typeface="+mn-cs"/>
      </a:defRPr>
    </a:lvl9pPr>
  </p:defaultTextStyle>
  <p:extLst>
    <p:ext uri="{EFAFB233-063F-42B5-8137-9DF3F51BA10A}">
      <p15:sldGuideLst xmlns:p15="http://schemas.microsoft.com/office/powerpoint/2012/main">
        <p15:guide id="1" orient="horz" pos="624">
          <p15:clr>
            <a:srgbClr val="A4A3A4"/>
          </p15:clr>
        </p15:guide>
        <p15:guide id="2">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rupalex" initials="d" lastIdx="2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D9DC"/>
    <a:srgbClr val="33CCCC"/>
    <a:srgbClr val="009999"/>
    <a:srgbClr val="CC00FF"/>
    <a:srgbClr val="663300"/>
    <a:srgbClr val="E2E5FA"/>
    <a:srgbClr val="B8BFF2"/>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1392" y="48"/>
      </p:cViewPr>
      <p:guideLst>
        <p:guide orient="horz" pos="624"/>
        <p:guide/>
      </p:guideLst>
    </p:cSldViewPr>
  </p:slideViewPr>
  <p:outlineViewPr>
    <p:cViewPr>
      <p:scale>
        <a:sx n="50" d="100"/>
        <a:sy n="50" d="100"/>
      </p:scale>
      <p:origin x="0" y="0"/>
    </p:cViewPr>
  </p:outlineViewPr>
  <p:notesTextViewPr>
    <p:cViewPr>
      <p:scale>
        <a:sx n="100" d="100"/>
        <a:sy n="100" d="100"/>
      </p:scale>
      <p:origin x="0" y="0"/>
    </p:cViewPr>
  </p:notesTextViewPr>
  <p:sorterViewPr>
    <p:cViewPr>
      <p:scale>
        <a:sx n="75" d="100"/>
        <a:sy n="75" d="100"/>
      </p:scale>
      <p:origin x="0" y="12420"/>
    </p:cViewPr>
  </p:sorterViewPr>
  <p:notesViewPr>
    <p:cSldViewPr snapToGrid="0">
      <p:cViewPr varScale="1">
        <p:scale>
          <a:sx n="51" d="100"/>
          <a:sy n="51" d="100"/>
        </p:scale>
        <p:origin x="-1068" y="-90"/>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0-07-01T03:46:27.839" idx="1">
    <p:pos x="5417" y="677"/>
    <p:text>Không hạn chế</p:text>
  </p:cm>
</p:cmLst>
</file>

<file path=ppt/comments/comment10.xml><?xml version="1.0" encoding="utf-8"?>
<p:cmLst xmlns:a="http://schemas.openxmlformats.org/drawingml/2006/main" xmlns:r="http://schemas.openxmlformats.org/officeDocument/2006/relationships" xmlns:p="http://schemas.openxmlformats.org/presentationml/2006/main">
  <p:cm authorId="0" dt="2010-07-01T05:04:40.496" idx="16">
    <p:pos x="5722" y="1925"/>
    <p:text>tinh luyện, trau chuốt</p:text>
  </p:cm>
  <p:cm authorId="0" dt="2010-07-01T05:05:40.552" idx="17">
    <p:pos x="5722" y="3331"/>
    <p:text>Đối ngẫu</p:text>
  </p:cm>
</p:cmLst>
</file>

<file path=ppt/comments/comment11.xml><?xml version="1.0" encoding="utf-8"?>
<p:cmLst xmlns:a="http://schemas.openxmlformats.org/drawingml/2006/main" xmlns:r="http://schemas.openxmlformats.org/officeDocument/2006/relationships" xmlns:p="http://schemas.openxmlformats.org/presentationml/2006/main">
  <p:cm authorId="0" dt="2010-07-01T05:17:35.400" idx="18">
    <p:pos x="5611" y="1377"/>
    <p:text>Message Sequence Chart</p:text>
  </p:cm>
</p:cmLst>
</file>

<file path=ppt/comments/comment12.xml><?xml version="1.0" encoding="utf-8"?>
<p:cmLst xmlns:a="http://schemas.openxmlformats.org/drawingml/2006/main" xmlns:r="http://schemas.openxmlformats.org/officeDocument/2006/relationships" xmlns:p="http://schemas.openxmlformats.org/presentationml/2006/main">
  <p:cm authorId="0" dt="2010-07-01T05:20:45.424" idx="19">
    <p:pos x="5675" y="904"/>
    <p:text>Điều kiện đủ</p:text>
  </p:cm>
</p:cmLst>
</file>

<file path=ppt/comments/comment13.xml><?xml version="1.0" encoding="utf-8"?>
<p:cmLst xmlns:a="http://schemas.openxmlformats.org/drawingml/2006/main" xmlns:r="http://schemas.openxmlformats.org/officeDocument/2006/relationships" xmlns:p="http://schemas.openxmlformats.org/presentationml/2006/main">
  <p:cm authorId="0" dt="2010-07-01T05:23:39.844" idx="20">
    <p:pos x="5766" y="2652"/>
    <p:text>mức độ bao phủ</p:text>
  </p:cm>
</p:cmLst>
</file>

<file path=ppt/comments/comment14.xml><?xml version="1.0" encoding="utf-8"?>
<p:cmLst xmlns:a="http://schemas.openxmlformats.org/drawingml/2006/main" xmlns:r="http://schemas.openxmlformats.org/officeDocument/2006/relationships" xmlns:p="http://schemas.openxmlformats.org/presentationml/2006/main">
  <p:cm authorId="0" dt="2010-07-01T05:25:03.044" idx="21">
    <p:pos x="5647" y="2446"/>
    <p:text>Kết hợp</p:text>
  </p:cm>
</p:cmLst>
</file>

<file path=ppt/comments/comment15.xml><?xml version="1.0" encoding="utf-8"?>
<p:cmLst xmlns:a="http://schemas.openxmlformats.org/drawingml/2006/main" xmlns:r="http://schemas.openxmlformats.org/officeDocument/2006/relationships" xmlns:p="http://schemas.openxmlformats.org/presentationml/2006/main">
  <p:cm authorId="0" dt="2010-07-01T05:31:45.873" idx="22">
    <p:pos x="5244" y="1356"/>
    <p:text>Thứ tự, thứ bậc, quyền ưu tiên</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0-07-01T03:48:51.035" idx="2">
    <p:pos x="5741" y="1160"/>
    <p:text>sức diễn cảm</p:text>
  </p:cm>
  <p:cm authorId="0" dt="2010-07-01T03:56:03.282" idx="3">
    <p:pos x="5741" y="836"/>
    <p:text>Văn xuôi</p:text>
  </p:cm>
  <p:cm authorId="0" dt="2010-07-01T03:56:43.945" idx="4">
    <p:pos x="5741" y="1413"/>
    <p:text>dễ xảy ra ...</p:text>
  </p:cm>
  <p:cm authorId="0" dt="2010-07-01T04:09:29.234" idx="5">
    <p:pos x="5741" y="3429"/>
    <p:text>giá trị thực là true</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0-07-01T04:15:18.195" idx="6">
    <p:pos x="5585" y="1448"/>
    <p:text>Thức đẩy trước, tổng hợp sau</p:text>
  </p:cm>
  <p:cm authorId="0" dt="2010-07-01T04:17:51.406" idx="7">
    <p:pos x="5585" y="3271"/>
    <p:text>Ví dụ gợi mở</p:text>
  </p:cm>
  <p:cm authorId="0" dt="2010-07-01T04:18:07.879" idx="8">
    <p:pos x="5721" y="3407"/>
    <p:text>làm rõ nghĩa các câu trừ tượng</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0-07-01T04:29:29.501" idx="9">
    <p:pos x="5576" y="2691"/>
    <p:text>Cơ sở hợp lý</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0-07-01T04:36:09.270" idx="10">
    <p:pos x="5161" y="3909"/>
    <p:text>các yêu cầu bị trì hoãn, nhiệm ý</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10-07-01T04:41:52.384" idx="11">
    <p:pos x="5688" y="1156"/>
    <p:text>Đặc tả các Khía cạnh đặc trưng của hệ thống</p:text>
  </p:cm>
</p:cmLst>
</file>

<file path=ppt/comments/comment7.xml><?xml version="1.0" encoding="utf-8"?>
<p:cmLst xmlns:a="http://schemas.openxmlformats.org/drawingml/2006/main" xmlns:r="http://schemas.openxmlformats.org/officeDocument/2006/relationships" xmlns:p="http://schemas.openxmlformats.org/presentationml/2006/main">
  <p:cm authorId="0" dt="2010-07-01T04:53:35.164" idx="12">
    <p:pos x="101" y="1876"/>
    <p:text>Rect. with a duble vertical stripe represents the machine we need to build.</p:text>
  </p:cm>
  <p:cm authorId="0" dt="2010-07-01T04:54:10.615" idx="13">
    <p:pos x="3689" y="1987"/>
    <p:text>Rect. with a single stripe rep. a component to be designed.</p:text>
  </p:cm>
</p:cmLst>
</file>

<file path=ppt/comments/comment8.xml><?xml version="1.0" encoding="utf-8"?>
<p:cmLst xmlns:a="http://schemas.openxmlformats.org/drawingml/2006/main" xmlns:r="http://schemas.openxmlformats.org/officeDocument/2006/relationships" xmlns:p="http://schemas.openxmlformats.org/presentationml/2006/main">
  <p:cm authorId="0" dt="2010-07-01T04:59:15.138" idx="14">
    <p:pos x="5408" y="1210"/>
    <p:text>Sẵn sàng tuân lệnh</p:text>
  </p:cm>
</p:cmLst>
</file>

<file path=ppt/comments/comment9.xml><?xml version="1.0" encoding="utf-8"?>
<p:cmLst xmlns:a="http://schemas.openxmlformats.org/drawingml/2006/main" xmlns:r="http://schemas.openxmlformats.org/officeDocument/2006/relationships" xmlns:p="http://schemas.openxmlformats.org/presentationml/2006/main">
  <p:cm authorId="0" dt="2010-07-01T05:02:00.897" idx="15">
    <p:pos x="5577" y="3374"/>
    <p:text>bản chất ở bên trong</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1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8" name="Rectangle 4"/>
          <p:cNvSpPr>
            <a:spLocks noGrp="1" noChangeArrowheads="1"/>
          </p:cNvSpPr>
          <p:nvPr>
            <p:ph type="ftr" sz="quarter" idx="2"/>
          </p:nvPr>
        </p:nvSpPr>
        <p:spPr bwMode="auto">
          <a:xfrm>
            <a:off x="0" y="9120188"/>
            <a:ext cx="3170238" cy="481012"/>
          </a:xfrm>
          <a:prstGeom prst="rect">
            <a:avLst/>
          </a:prstGeom>
          <a:noFill/>
          <a:ln w="12700" cap="sq">
            <a:noFill/>
            <a:miter lim="800000"/>
            <a:headEnd type="none" w="sm" len="sm"/>
            <a:tailEnd type="none" w="sm" len="sm"/>
          </a:ln>
          <a:effectLst/>
        </p:spPr>
        <p:txBody>
          <a:bodyPr vert="horz" wrap="square" lIns="96654" tIns="48327" rIns="96654" bIns="48327" numCol="1" anchor="b" anchorCtr="0" compatLnSpc="1">
            <a:prstTxWarp prst="textNoShape">
              <a:avLst/>
            </a:prstTxWarp>
          </a:bodyPr>
          <a:lstStyle>
            <a:lvl1pPr algn="l" defTabSz="966788">
              <a:spcBef>
                <a:spcPct val="0"/>
              </a:spcBef>
              <a:defRPr sz="2500">
                <a:solidFill>
                  <a:schemeClr val="tx1"/>
                </a:solidFill>
                <a:effectLst/>
                <a:latin typeface="MS Shell Dlg" charset="0"/>
              </a:defRPr>
            </a:lvl1pPr>
          </a:lstStyle>
          <a:p>
            <a:endParaRPr lang="en-US"/>
          </a:p>
          <a:p>
            <a:r>
              <a:rPr lang="en-US"/>
              <a:t> </a:t>
            </a:r>
            <a:r>
              <a:rPr lang="en-US" sz="1300">
                <a:latin typeface="Times New Roman" pitchFamily="18" charset="0"/>
              </a:rPr>
              <a:t>©</a:t>
            </a:r>
            <a:r>
              <a:rPr lang="en-US" sz="1300"/>
              <a:t> </a:t>
            </a:r>
            <a:r>
              <a:rPr kumimoji="0" lang="fr-FR" altLang="fr-FR" sz="1300">
                <a:latin typeface="Comic Sans MS" pitchFamily="66" charset="0"/>
              </a:rPr>
              <a:t>A. van Lamsweerde</a:t>
            </a:r>
            <a:endParaRPr kumimoji="0" lang="fr-FR" altLang="fr-FR" sz="1300">
              <a:latin typeface="Times" pitchFamily="18" charset="0"/>
            </a:endParaRPr>
          </a:p>
        </p:txBody>
      </p:sp>
      <p:sp>
        <p:nvSpPr>
          <p:cNvPr id="6149" name="Rectangle 5"/>
          <p:cNvSpPr>
            <a:spLocks noGrp="1" noChangeArrowheads="1"/>
          </p:cNvSpPr>
          <p:nvPr>
            <p:ph type="sldNum" sz="quarter" idx="3"/>
          </p:nvPr>
        </p:nvSpPr>
        <p:spPr bwMode="auto">
          <a:xfrm>
            <a:off x="4144963" y="9120188"/>
            <a:ext cx="3170237" cy="481012"/>
          </a:xfrm>
          <a:prstGeom prst="rect">
            <a:avLst/>
          </a:prstGeom>
          <a:noFill/>
          <a:ln w="12700" cap="sq">
            <a:noFill/>
            <a:miter lim="800000"/>
            <a:headEnd type="none" w="sm" len="sm"/>
            <a:tailEnd type="none" w="sm" len="sm"/>
          </a:ln>
          <a:effectLst/>
        </p:spPr>
        <p:txBody>
          <a:bodyPr vert="horz" wrap="square" lIns="96654" tIns="48327" rIns="96654" bIns="48327" numCol="1" anchor="b" anchorCtr="0" compatLnSpc="1">
            <a:prstTxWarp prst="textNoShape">
              <a:avLst/>
            </a:prstTxWarp>
          </a:bodyPr>
          <a:lstStyle>
            <a:lvl1pPr algn="r" defTabSz="966788">
              <a:spcBef>
                <a:spcPct val="0"/>
              </a:spcBef>
              <a:defRPr kumimoji="0" sz="1300">
                <a:solidFill>
                  <a:schemeClr val="tx1"/>
                </a:solidFill>
                <a:effectLst/>
                <a:latin typeface="Times" pitchFamily="18" charset="0"/>
              </a:defRPr>
            </a:lvl1pPr>
          </a:lstStyle>
          <a:p>
            <a:fld id="{6F50B00E-B275-4044-BF12-C8329ECD3BF6}" type="slidenum">
              <a:rPr lang="fr-FR" altLang="fr-FR"/>
              <a:pPr/>
              <a:t>‹#›</a:t>
            </a:fld>
            <a:endParaRPr lang="fr-FR" altLang="fr-FR"/>
          </a:p>
        </p:txBody>
      </p:sp>
      <p:sp>
        <p:nvSpPr>
          <p:cNvPr id="6150" name="Rectangle 6"/>
          <p:cNvSpPr>
            <a:spLocks noGrp="1" noChangeArrowheads="1"/>
          </p:cNvSpPr>
          <p:nvPr>
            <p:ph type="hdr" sz="quarter"/>
          </p:nvPr>
        </p:nvSpPr>
        <p:spPr bwMode="auto">
          <a:xfrm>
            <a:off x="76200" y="152400"/>
            <a:ext cx="7162800" cy="587375"/>
          </a:xfrm>
          <a:prstGeom prst="rect">
            <a:avLst/>
          </a:prstGeom>
          <a:noFill/>
          <a:ln w="12700" cap="sq">
            <a:noFill/>
            <a:miter lim="800000"/>
            <a:headEnd type="none" w="sm" len="sm"/>
            <a:tailEnd type="none" w="sm" len="sm"/>
          </a:ln>
          <a:effectLst/>
        </p:spPr>
        <p:txBody>
          <a:bodyPr vert="horz" wrap="square" lIns="96654" tIns="48327" rIns="96654" bIns="48327" numCol="1" anchor="t" anchorCtr="0" compatLnSpc="1">
            <a:prstTxWarp prst="textNoShape">
              <a:avLst/>
            </a:prstTxWarp>
          </a:bodyPr>
          <a:lstStyle>
            <a:lvl1pPr algn="l" defTabSz="966788">
              <a:spcBef>
                <a:spcPct val="0"/>
              </a:spcBef>
              <a:defRPr kumimoji="0" sz="1300">
                <a:solidFill>
                  <a:schemeClr val="tx1"/>
                </a:solidFill>
                <a:effectLst/>
                <a:latin typeface="Comic Sans MS" pitchFamily="66" charset="0"/>
              </a:defRPr>
            </a:lvl1pPr>
          </a:lstStyle>
          <a:p>
            <a:pPr>
              <a:defRPr/>
            </a:pPr>
            <a:r>
              <a:rPr lang="fr-FR" altLang="fr-FR"/>
              <a:t>Axel van Lamsweerde</a:t>
            </a:r>
          </a:p>
          <a:p>
            <a:pPr>
              <a:defRPr/>
            </a:pPr>
            <a:r>
              <a:rPr lang="fr-FR" altLang="fr-FR"/>
              <a:t>Requirements Engineering: From System Goals to UML Models to Software Specifications</a:t>
            </a:r>
          </a:p>
        </p:txBody>
      </p:sp>
    </p:spTree>
    <p:extLst>
      <p:ext uri="{BB962C8B-B14F-4D97-AF65-F5344CB8AC3E}">
        <p14:creationId xmlns:p14="http://schemas.microsoft.com/office/powerpoint/2010/main" val="39470118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170238" cy="481013"/>
          </a:xfrm>
          <a:prstGeom prst="rect">
            <a:avLst/>
          </a:prstGeom>
          <a:noFill/>
          <a:ln w="12700" cap="sq">
            <a:noFill/>
            <a:miter lim="800000"/>
            <a:headEnd type="none" w="sm" len="sm"/>
            <a:tailEnd type="none" w="sm" len="sm"/>
          </a:ln>
          <a:effectLst/>
        </p:spPr>
        <p:txBody>
          <a:bodyPr vert="horz" wrap="square" lIns="96654" tIns="48327" rIns="96654" bIns="48327" numCol="1" anchor="t" anchorCtr="0" compatLnSpc="1">
            <a:prstTxWarp prst="textNoShape">
              <a:avLst/>
            </a:prstTxWarp>
          </a:bodyPr>
          <a:lstStyle>
            <a:lvl1pPr algn="l" defTabSz="966788">
              <a:spcBef>
                <a:spcPct val="0"/>
              </a:spcBef>
              <a:defRPr kumimoji="0" sz="1300">
                <a:solidFill>
                  <a:schemeClr val="tx1"/>
                </a:solidFill>
                <a:effectLst/>
                <a:latin typeface="Times New Roman" pitchFamily="18" charset="0"/>
              </a:defRPr>
            </a:lvl1pPr>
          </a:lstStyle>
          <a:p>
            <a:endParaRPr lang="en-US" altLang="en-US"/>
          </a:p>
        </p:txBody>
      </p:sp>
      <p:sp>
        <p:nvSpPr>
          <p:cNvPr id="52227" name="Rectangle 3"/>
          <p:cNvSpPr>
            <a:spLocks noGrp="1" noRot="1" noChangeAspect="1" noChangeArrowheads="1"/>
          </p:cNvSpPr>
          <p:nvPr>
            <p:ph type="sldImg" idx="2"/>
          </p:nvPr>
        </p:nvSpPr>
        <p:spPr bwMode="auto">
          <a:xfrm>
            <a:off x="1258888" y="720725"/>
            <a:ext cx="4799012" cy="3598863"/>
          </a:xfrm>
          <a:prstGeom prst="rect">
            <a:avLst/>
          </a:prstGeom>
          <a:noFill/>
          <a:ln w="9525">
            <a:solidFill>
              <a:srgbClr val="000000"/>
            </a:solidFill>
            <a:miter lim="800000"/>
            <a:headEnd/>
            <a:tailEnd/>
          </a:ln>
        </p:spPr>
      </p:sp>
      <p:sp>
        <p:nvSpPr>
          <p:cNvPr id="2052" name="Rectangle 4"/>
          <p:cNvSpPr>
            <a:spLocks noGrp="1" noChangeArrowheads="1"/>
          </p:cNvSpPr>
          <p:nvPr>
            <p:ph type="body" sz="quarter" idx="3"/>
          </p:nvPr>
        </p:nvSpPr>
        <p:spPr bwMode="auto">
          <a:xfrm>
            <a:off x="976313" y="4560888"/>
            <a:ext cx="5362575" cy="4319587"/>
          </a:xfrm>
          <a:prstGeom prst="rect">
            <a:avLst/>
          </a:prstGeom>
          <a:noFill/>
          <a:ln w="12700" cap="sq">
            <a:noFill/>
            <a:miter lim="800000"/>
            <a:headEnd type="none" w="sm" len="sm"/>
            <a:tailEnd type="none" w="sm" len="sm"/>
          </a:ln>
          <a:effectLst/>
        </p:spPr>
        <p:txBody>
          <a:bodyPr vert="horz" wrap="square" lIns="96654" tIns="48327" rIns="96654" bIns="48327"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053" name="Rectangle 5"/>
          <p:cNvSpPr>
            <a:spLocks noGrp="1" noChangeArrowheads="1"/>
          </p:cNvSpPr>
          <p:nvPr>
            <p:ph type="dt" idx="1"/>
          </p:nvPr>
        </p:nvSpPr>
        <p:spPr bwMode="auto">
          <a:xfrm>
            <a:off x="4144963" y="0"/>
            <a:ext cx="3170237" cy="481013"/>
          </a:xfrm>
          <a:prstGeom prst="rect">
            <a:avLst/>
          </a:prstGeom>
          <a:noFill/>
          <a:ln w="12700" cap="sq">
            <a:noFill/>
            <a:miter lim="800000"/>
            <a:headEnd type="none" w="sm" len="sm"/>
            <a:tailEnd type="none" w="sm" len="sm"/>
          </a:ln>
          <a:effectLst/>
        </p:spPr>
        <p:txBody>
          <a:bodyPr vert="horz" wrap="square" lIns="96654" tIns="48327" rIns="96654" bIns="48327" numCol="1" anchor="t" anchorCtr="0" compatLnSpc="1">
            <a:prstTxWarp prst="textNoShape">
              <a:avLst/>
            </a:prstTxWarp>
          </a:bodyPr>
          <a:lstStyle>
            <a:lvl1pPr algn="r" defTabSz="966788">
              <a:spcBef>
                <a:spcPct val="0"/>
              </a:spcBef>
              <a:defRPr kumimoji="0" sz="1300">
                <a:solidFill>
                  <a:schemeClr val="tx1"/>
                </a:solidFill>
                <a:effectLst/>
                <a:latin typeface="Times New Roman" pitchFamily="18" charset="0"/>
              </a:defRPr>
            </a:lvl1pPr>
          </a:lstStyle>
          <a:p>
            <a:endParaRPr lang="en-US" altLang="en-US"/>
          </a:p>
        </p:txBody>
      </p:sp>
      <p:sp>
        <p:nvSpPr>
          <p:cNvPr id="2054" name="Rectangle 6"/>
          <p:cNvSpPr>
            <a:spLocks noGrp="1" noChangeArrowheads="1"/>
          </p:cNvSpPr>
          <p:nvPr>
            <p:ph type="ftr" sz="quarter" idx="4"/>
          </p:nvPr>
        </p:nvSpPr>
        <p:spPr bwMode="auto">
          <a:xfrm>
            <a:off x="0" y="9120188"/>
            <a:ext cx="3170238" cy="481012"/>
          </a:xfrm>
          <a:prstGeom prst="rect">
            <a:avLst/>
          </a:prstGeom>
          <a:noFill/>
          <a:ln w="12700" cap="sq">
            <a:noFill/>
            <a:miter lim="800000"/>
            <a:headEnd type="none" w="sm" len="sm"/>
            <a:tailEnd type="none" w="sm" len="sm"/>
          </a:ln>
          <a:effectLst/>
        </p:spPr>
        <p:txBody>
          <a:bodyPr vert="horz" wrap="square" lIns="96654" tIns="48327" rIns="96654" bIns="48327" numCol="1" anchor="b" anchorCtr="0" compatLnSpc="1">
            <a:prstTxWarp prst="textNoShape">
              <a:avLst/>
            </a:prstTxWarp>
          </a:bodyPr>
          <a:lstStyle>
            <a:lvl1pPr algn="l" defTabSz="966788">
              <a:spcBef>
                <a:spcPct val="0"/>
              </a:spcBef>
              <a:defRPr kumimoji="0" sz="1300">
                <a:solidFill>
                  <a:schemeClr val="tx1"/>
                </a:solidFill>
                <a:effectLst/>
                <a:latin typeface="Times New Roman" pitchFamily="18" charset="0"/>
              </a:defRPr>
            </a:lvl1pPr>
          </a:lstStyle>
          <a:p>
            <a:endParaRPr lang="en-US" altLang="en-US"/>
          </a:p>
        </p:txBody>
      </p:sp>
      <p:sp>
        <p:nvSpPr>
          <p:cNvPr id="2055" name="Rectangle 7"/>
          <p:cNvSpPr>
            <a:spLocks noGrp="1" noChangeArrowheads="1"/>
          </p:cNvSpPr>
          <p:nvPr>
            <p:ph type="sldNum" sz="quarter" idx="5"/>
          </p:nvPr>
        </p:nvSpPr>
        <p:spPr bwMode="auto">
          <a:xfrm>
            <a:off x="4144963" y="9120188"/>
            <a:ext cx="3170237" cy="481012"/>
          </a:xfrm>
          <a:prstGeom prst="rect">
            <a:avLst/>
          </a:prstGeom>
          <a:noFill/>
          <a:ln w="12700" cap="sq">
            <a:noFill/>
            <a:miter lim="800000"/>
            <a:headEnd type="none" w="sm" len="sm"/>
            <a:tailEnd type="none" w="sm" len="sm"/>
          </a:ln>
          <a:effectLst/>
        </p:spPr>
        <p:txBody>
          <a:bodyPr vert="horz" wrap="square" lIns="96654" tIns="48327" rIns="96654" bIns="48327" numCol="1" anchor="b" anchorCtr="0" compatLnSpc="1">
            <a:prstTxWarp prst="textNoShape">
              <a:avLst/>
            </a:prstTxWarp>
          </a:bodyPr>
          <a:lstStyle>
            <a:lvl1pPr algn="r" defTabSz="966788">
              <a:spcBef>
                <a:spcPct val="0"/>
              </a:spcBef>
              <a:defRPr kumimoji="0" sz="1300">
                <a:solidFill>
                  <a:schemeClr val="tx1"/>
                </a:solidFill>
                <a:effectLst/>
                <a:latin typeface="Times New Roman" pitchFamily="18" charset="0"/>
              </a:defRPr>
            </a:lvl1pPr>
          </a:lstStyle>
          <a:p>
            <a:fld id="{E1AF5B01-B652-46C2-8A83-C18DD257E33D}" type="slidenum">
              <a:rPr lang="en-US" altLang="en-US"/>
              <a:pPr/>
              <a:t>‹#›</a:t>
            </a:fld>
            <a:endParaRPr lang="en-US" altLang="en-US"/>
          </a:p>
        </p:txBody>
      </p:sp>
    </p:spTree>
    <p:extLst>
      <p:ext uri="{BB962C8B-B14F-4D97-AF65-F5344CB8AC3E}">
        <p14:creationId xmlns:p14="http://schemas.microsoft.com/office/powerpoint/2010/main" val="24952933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44AC7927-545F-4979-9793-6AF259E43754}" type="slidenum">
              <a:rPr lang="en-US" altLang="en-US"/>
              <a:pPr/>
              <a:t>5</a:t>
            </a:fld>
            <a:endParaRPr lang="en-US" alt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718422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4DB7E02B-AC41-4D59-9398-C2513C5E2A45}" type="slidenum">
              <a:rPr lang="en-US" altLang="en-US"/>
              <a:pPr/>
              <a:t>6</a:t>
            </a:fld>
            <a:endParaRPr lang="en-US"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2985082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722058EF-03CA-41B3-95EE-CF8606FB9446}" type="slidenum">
              <a:rPr lang="en-US" altLang="en-US"/>
              <a:pPr/>
              <a:t>16</a:t>
            </a:fld>
            <a:endParaRPr lang="en-US" alt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2855721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D3C6E032-8482-4101-B383-651834D760AE}" type="slidenum">
              <a:rPr lang="en-US" altLang="en-US"/>
              <a:pPr/>
              <a:t>24</a:t>
            </a:fld>
            <a:endParaRPr lang="en-US" alt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2612256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C73EAFF5-3433-4846-9651-F80C907DDDA2}" type="slidenum">
              <a:rPr lang="en-US" altLang="en-US"/>
              <a:pPr/>
              <a:t>32</a:t>
            </a:fld>
            <a:endParaRPr lang="en-US" alt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1637183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40EBBDCB-7043-4F6A-88EF-B0020548B5D1}" type="slidenum">
              <a:rPr lang="en-US" altLang="en-US"/>
              <a:pPr/>
              <a:t>47</a:t>
            </a:fld>
            <a:endParaRPr lang="en-US" alt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2408947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63EB90AD-2BD1-414E-AB8E-08E428962B1B}" type="slidenum">
              <a:rPr lang="en-US" altLang="en-US"/>
              <a:pPr/>
              <a:t>48</a:t>
            </a:fld>
            <a:endParaRPr lang="en-US"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3083765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31"/>
          <p:cNvSpPr txBox="1">
            <a:spLocks noChangeArrowheads="1"/>
          </p:cNvSpPr>
          <p:nvPr userDrawn="1"/>
        </p:nvSpPr>
        <p:spPr bwMode="auto">
          <a:xfrm>
            <a:off x="0" y="6637338"/>
            <a:ext cx="9115425" cy="276225"/>
          </a:xfrm>
          <a:prstGeom prst="rect">
            <a:avLst/>
          </a:prstGeom>
          <a:noFill/>
          <a:ln w="12700">
            <a:noFill/>
            <a:miter lim="800000"/>
            <a:headEnd/>
            <a:tailEnd/>
          </a:ln>
          <a:effectLst/>
        </p:spPr>
        <p:txBody>
          <a:bodyPr>
            <a:spAutoFit/>
          </a:bodyPr>
          <a:lstStyle/>
          <a:p>
            <a:pPr algn="l">
              <a:spcBef>
                <a:spcPct val="20000"/>
              </a:spcBef>
              <a:defRPr/>
            </a:pPr>
            <a:r>
              <a:rPr lang="en-GB" sz="1200" dirty="0">
                <a:solidFill>
                  <a:schemeClr val="bg2"/>
                </a:solidFill>
                <a:effectLst/>
                <a:latin typeface="Times New Roman" pitchFamily="18" charset="0"/>
              </a:rPr>
              <a:t>www.wileyeurope .com/college/van </a:t>
            </a:r>
            <a:r>
              <a:rPr lang="en-GB" sz="1200" dirty="0" err="1">
                <a:solidFill>
                  <a:schemeClr val="bg2"/>
                </a:solidFill>
                <a:effectLst/>
                <a:latin typeface="Times New Roman" pitchFamily="18" charset="0"/>
              </a:rPr>
              <a:t>lamsweerde</a:t>
            </a:r>
            <a:r>
              <a:rPr lang="en-GB" sz="1200" dirty="0">
                <a:solidFill>
                  <a:schemeClr val="bg2"/>
                </a:solidFill>
                <a:effectLst/>
                <a:latin typeface="Times New Roman" pitchFamily="18" charset="0"/>
              </a:rPr>
              <a:t>        </a:t>
            </a:r>
            <a:r>
              <a:rPr lang="en-GB" sz="1200" dirty="0">
                <a:solidFill>
                  <a:schemeClr val="bg1">
                    <a:lumMod val="10000"/>
                  </a:schemeClr>
                </a:solidFill>
                <a:effectLst/>
                <a:latin typeface="Times New Roman" pitchFamily="18" charset="0"/>
                <a:cs typeface="Times New Roman" pitchFamily="18" charset="0"/>
              </a:rPr>
              <a:t>Chap.4:  </a:t>
            </a:r>
            <a:r>
              <a:rPr lang="en-US" altLang="en-US" sz="1100" dirty="0">
                <a:solidFill>
                  <a:schemeClr val="bg1">
                    <a:lumMod val="10000"/>
                  </a:schemeClr>
                </a:solidFill>
                <a:effectLst/>
                <a:latin typeface="Times New Roman" pitchFamily="18" charset="0"/>
                <a:cs typeface="Times New Roman" pitchFamily="18" charset="0"/>
              </a:rPr>
              <a:t>Requirements Specification &amp; Documentation</a:t>
            </a:r>
            <a:r>
              <a:rPr lang="fr-BE" sz="1200" dirty="0">
                <a:solidFill>
                  <a:schemeClr val="bg2"/>
                </a:solidFill>
                <a:effectLst/>
                <a:latin typeface="Times New Roman" pitchFamily="18" charset="0"/>
              </a:rPr>
              <a:t>           </a:t>
            </a:r>
            <a:r>
              <a:rPr lang="en-GB" sz="1200" dirty="0">
                <a:solidFill>
                  <a:schemeClr val="bg2"/>
                </a:solidFill>
                <a:effectLst/>
                <a:latin typeface="Times New Roman" pitchFamily="18" charset="0"/>
              </a:rPr>
              <a:t>©  2009 John Wiley and Sons</a:t>
            </a:r>
          </a:p>
        </p:txBody>
      </p:sp>
      <p:sp>
        <p:nvSpPr>
          <p:cNvPr id="5" name="Text Box 46"/>
          <p:cNvSpPr txBox="1">
            <a:spLocks noChangeArrowheads="1"/>
          </p:cNvSpPr>
          <p:nvPr userDrawn="1"/>
        </p:nvSpPr>
        <p:spPr bwMode="auto">
          <a:xfrm>
            <a:off x="8204200" y="6561138"/>
            <a:ext cx="939800" cy="312737"/>
          </a:xfrm>
          <a:prstGeom prst="rect">
            <a:avLst/>
          </a:prstGeom>
          <a:noFill/>
          <a:ln w="12700">
            <a:noFill/>
            <a:miter lim="800000"/>
            <a:headEnd/>
            <a:tailEnd/>
          </a:ln>
          <a:effectLst/>
        </p:spPr>
        <p:txBody>
          <a:bodyPr>
            <a:spAutoFit/>
          </a:bodyPr>
          <a:lstStyle/>
          <a:p>
            <a:pPr algn="r" defTabSz="762000">
              <a:lnSpc>
                <a:spcPct val="120000"/>
              </a:lnSpc>
              <a:spcBef>
                <a:spcPct val="50000"/>
              </a:spcBef>
            </a:pPr>
            <a:fld id="{C01F066B-CBA5-4CE9-8A1C-A93DD255DF4D}" type="slidenum">
              <a:rPr lang="en-GB" sz="1200">
                <a:solidFill>
                  <a:schemeClr val="tx2"/>
                </a:solidFill>
                <a:effectLst/>
                <a:latin typeface="Times New Roman" pitchFamily="18" charset="0"/>
              </a:rPr>
              <a:pPr algn="r" defTabSz="762000">
                <a:lnSpc>
                  <a:spcPct val="120000"/>
                </a:lnSpc>
                <a:spcBef>
                  <a:spcPct val="50000"/>
                </a:spcBef>
              </a:pPr>
              <a:t>‹#›</a:t>
            </a:fld>
            <a:endParaRPr lang="en-GB" sz="1200">
              <a:solidFill>
                <a:schemeClr val="tx2"/>
              </a:solidFill>
              <a:effectLst/>
              <a:latin typeface="Times New Roman" pitchFamily="18" charset="0"/>
            </a:endParaRPr>
          </a:p>
        </p:txBody>
      </p:sp>
      <p:sp>
        <p:nvSpPr>
          <p:cNvPr id="3093" name="Rectangle 21"/>
          <p:cNvSpPr>
            <a:spLocks noGrp="1" noChangeArrowheads="1"/>
          </p:cNvSpPr>
          <p:nvPr>
            <p:ph type="ctrTitle" sz="quarter"/>
          </p:nvPr>
        </p:nvSpPr>
        <p:spPr>
          <a:xfrm>
            <a:off x="685800" y="590550"/>
            <a:ext cx="7772400" cy="1600200"/>
          </a:xfrm>
        </p:spPr>
        <p:txBody>
          <a:bodyPr anchor="b"/>
          <a:lstStyle>
            <a:lvl1pPr>
              <a:lnSpc>
                <a:spcPct val="110000"/>
              </a:lnSpc>
              <a:defRPr sz="4000">
                <a:solidFill>
                  <a:srgbClr val="009999"/>
                </a:solidFill>
              </a:defRPr>
            </a:lvl1pPr>
          </a:lstStyle>
          <a:p>
            <a:r>
              <a:rPr lang="en-US" altLang="en-US"/>
              <a:t>Blurb</a:t>
            </a:r>
          </a:p>
        </p:txBody>
      </p:sp>
      <p:sp>
        <p:nvSpPr>
          <p:cNvPr id="3094" name="Rectangle 22"/>
          <p:cNvSpPr>
            <a:spLocks noGrp="1" noChangeArrowheads="1"/>
          </p:cNvSpPr>
          <p:nvPr>
            <p:ph type="subTitle" sz="quarter" idx="1"/>
          </p:nvPr>
        </p:nvSpPr>
        <p:spPr>
          <a:xfrm>
            <a:off x="1371600" y="3079750"/>
            <a:ext cx="6400800" cy="728663"/>
          </a:xfrm>
        </p:spPr>
        <p:txBody>
          <a:bodyPr anchor="t" anchorCtr="0"/>
          <a:lstStyle>
            <a:lvl1pPr marL="0" indent="0" algn="ctr">
              <a:buFont typeface="Wingdings" pitchFamily="2" charset="2"/>
              <a:buNone/>
              <a:defRPr sz="3500">
                <a:solidFill>
                  <a:schemeClr val="folHlink"/>
                </a:solidFill>
              </a:defRPr>
            </a:lvl1pPr>
          </a:lstStyle>
          <a:p>
            <a:r>
              <a:rPr lang="en-US" altLang="en-US"/>
              <a:t>blah</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91325" y="228600"/>
            <a:ext cx="2187575" cy="60452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27013" y="228600"/>
            <a:ext cx="6411912" cy="6045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27013" y="1295400"/>
            <a:ext cx="4298950" cy="497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295400"/>
            <a:ext cx="4300537" cy="497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ECED0"/>
        </a:solidFill>
        <a:effectLst/>
      </p:bgPr>
    </p:bg>
    <p:spTree>
      <p:nvGrpSpPr>
        <p:cNvPr id="1" name=""/>
        <p:cNvGrpSpPr/>
        <p:nvPr/>
      </p:nvGrpSpPr>
      <p:grpSpPr>
        <a:xfrm>
          <a:off x="0" y="0"/>
          <a:ext cx="0" cy="0"/>
          <a:chOff x="0" y="0"/>
          <a:chExt cx="0" cy="0"/>
        </a:xfrm>
      </p:grpSpPr>
      <p:sp>
        <p:nvSpPr>
          <p:cNvPr id="21506" name="Rectangle 19"/>
          <p:cNvSpPr>
            <a:spLocks noGrp="1" noChangeArrowheads="1"/>
          </p:cNvSpPr>
          <p:nvPr>
            <p:ph type="title"/>
          </p:nvPr>
        </p:nvSpPr>
        <p:spPr bwMode="auto">
          <a:xfrm>
            <a:off x="304800" y="228600"/>
            <a:ext cx="8653463" cy="762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altLang="en-US" smtClean="0"/>
              <a:t>Click to edit Master style</a:t>
            </a:r>
          </a:p>
        </p:txBody>
      </p:sp>
      <p:sp>
        <p:nvSpPr>
          <p:cNvPr id="21507" name="Rectangle 20"/>
          <p:cNvSpPr>
            <a:spLocks noGrp="1" noChangeArrowheads="1"/>
          </p:cNvSpPr>
          <p:nvPr>
            <p:ph type="body" idx="1"/>
          </p:nvPr>
        </p:nvSpPr>
        <p:spPr bwMode="auto">
          <a:xfrm>
            <a:off x="227013" y="1295400"/>
            <a:ext cx="8751887" cy="4978400"/>
          </a:xfrm>
          <a:prstGeom prst="rect">
            <a:avLst/>
          </a:prstGeom>
          <a:noFill/>
          <a:ln w="9525">
            <a:noFill/>
            <a:miter lim="800000"/>
            <a:headEnd/>
            <a:tailEnd/>
          </a:ln>
        </p:spPr>
        <p:txBody>
          <a:bodyPr vert="horz" wrap="square" lIns="92075" tIns="46038" rIns="92075" bIns="46038" numCol="1" anchor="ctr" anchorCtr="1"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0"/>
            <a:r>
              <a:rPr lang="en-US" altLang="en-US" smtClean="0"/>
              <a:t>...</a:t>
            </a:r>
          </a:p>
          <a:p>
            <a:pPr lvl="0"/>
            <a:endParaRPr lang="en-US" altLang="en-US" smtClean="0"/>
          </a:p>
        </p:txBody>
      </p:sp>
      <p:sp>
        <p:nvSpPr>
          <p:cNvPr id="1070" name="Text Box 46"/>
          <p:cNvSpPr txBox="1">
            <a:spLocks noChangeArrowheads="1"/>
          </p:cNvSpPr>
          <p:nvPr/>
        </p:nvSpPr>
        <p:spPr bwMode="auto">
          <a:xfrm>
            <a:off x="8204200" y="6546850"/>
            <a:ext cx="939800" cy="311150"/>
          </a:xfrm>
          <a:prstGeom prst="rect">
            <a:avLst/>
          </a:prstGeom>
          <a:noFill/>
          <a:ln w="12700">
            <a:noFill/>
            <a:miter lim="800000"/>
            <a:headEnd/>
            <a:tailEnd/>
          </a:ln>
          <a:effectLst/>
        </p:spPr>
        <p:txBody>
          <a:bodyPr>
            <a:spAutoFit/>
          </a:bodyPr>
          <a:lstStyle/>
          <a:p>
            <a:pPr algn="r" defTabSz="762000">
              <a:lnSpc>
                <a:spcPct val="120000"/>
              </a:lnSpc>
              <a:spcBef>
                <a:spcPct val="50000"/>
              </a:spcBef>
            </a:pPr>
            <a:fld id="{5E48CEFD-C3B7-4EE5-95FC-36E47EE09215}" type="slidenum">
              <a:rPr lang="en-GB" sz="1200">
                <a:solidFill>
                  <a:schemeClr val="tx2"/>
                </a:solidFill>
                <a:effectLst/>
                <a:latin typeface="Times New Roman" pitchFamily="18" charset="0"/>
              </a:rPr>
              <a:pPr algn="r" defTabSz="762000">
                <a:lnSpc>
                  <a:spcPct val="120000"/>
                </a:lnSpc>
                <a:spcBef>
                  <a:spcPct val="50000"/>
                </a:spcBef>
              </a:pPr>
              <a:t>‹#›</a:t>
            </a:fld>
            <a:endParaRPr lang="en-GB" sz="1200">
              <a:solidFill>
                <a:schemeClr val="tx2"/>
              </a:solidFill>
              <a:effectLst/>
              <a:latin typeface="Times New Roman" pitchFamily="18" charset="0"/>
            </a:endParaRPr>
          </a:p>
        </p:txBody>
      </p:sp>
      <p:sp>
        <p:nvSpPr>
          <p:cNvPr id="7" name="Text Box 31"/>
          <p:cNvSpPr txBox="1">
            <a:spLocks noChangeArrowheads="1"/>
          </p:cNvSpPr>
          <p:nvPr userDrawn="1"/>
        </p:nvSpPr>
        <p:spPr bwMode="auto">
          <a:xfrm>
            <a:off x="0" y="6637338"/>
            <a:ext cx="9115425" cy="276225"/>
          </a:xfrm>
          <a:prstGeom prst="rect">
            <a:avLst/>
          </a:prstGeom>
          <a:noFill/>
          <a:ln w="12700">
            <a:noFill/>
            <a:miter lim="800000"/>
            <a:headEnd/>
            <a:tailEnd/>
          </a:ln>
          <a:effectLst/>
        </p:spPr>
        <p:txBody>
          <a:bodyPr>
            <a:spAutoFit/>
          </a:bodyPr>
          <a:lstStyle/>
          <a:p>
            <a:pPr algn="l">
              <a:spcBef>
                <a:spcPct val="20000"/>
              </a:spcBef>
              <a:defRPr/>
            </a:pPr>
            <a:r>
              <a:rPr lang="en-GB" sz="1200" dirty="0">
                <a:solidFill>
                  <a:schemeClr val="bg2"/>
                </a:solidFill>
                <a:effectLst/>
                <a:latin typeface="Times New Roman" pitchFamily="18" charset="0"/>
              </a:rPr>
              <a:t>www.wileyeurope .com/college/van </a:t>
            </a:r>
            <a:r>
              <a:rPr lang="en-GB" sz="1200" dirty="0" err="1">
                <a:solidFill>
                  <a:schemeClr val="bg2"/>
                </a:solidFill>
                <a:effectLst/>
                <a:latin typeface="Times New Roman" pitchFamily="18" charset="0"/>
              </a:rPr>
              <a:t>lamsweerde</a:t>
            </a:r>
            <a:r>
              <a:rPr lang="en-GB" sz="1200" dirty="0">
                <a:solidFill>
                  <a:schemeClr val="bg2"/>
                </a:solidFill>
                <a:effectLst/>
                <a:latin typeface="Times New Roman" pitchFamily="18" charset="0"/>
              </a:rPr>
              <a:t>        </a:t>
            </a:r>
            <a:r>
              <a:rPr lang="en-GB" sz="1200" dirty="0">
                <a:solidFill>
                  <a:schemeClr val="bg1">
                    <a:lumMod val="10000"/>
                  </a:schemeClr>
                </a:solidFill>
                <a:effectLst/>
                <a:latin typeface="Times New Roman" pitchFamily="18" charset="0"/>
                <a:cs typeface="Times New Roman" pitchFamily="18" charset="0"/>
              </a:rPr>
              <a:t>Chap.4:  </a:t>
            </a:r>
            <a:r>
              <a:rPr lang="en-US" altLang="en-US" sz="1100" dirty="0">
                <a:solidFill>
                  <a:schemeClr val="bg1">
                    <a:lumMod val="10000"/>
                  </a:schemeClr>
                </a:solidFill>
                <a:effectLst/>
                <a:latin typeface="Times New Roman" pitchFamily="18" charset="0"/>
                <a:cs typeface="Times New Roman" pitchFamily="18" charset="0"/>
              </a:rPr>
              <a:t>Requirements Specification &amp; Documentation</a:t>
            </a:r>
            <a:r>
              <a:rPr lang="fr-BE" sz="1200" dirty="0">
                <a:solidFill>
                  <a:schemeClr val="bg2"/>
                </a:solidFill>
                <a:effectLst/>
                <a:latin typeface="Times New Roman" pitchFamily="18" charset="0"/>
              </a:rPr>
              <a:t>           </a:t>
            </a:r>
            <a:r>
              <a:rPr lang="en-GB" sz="1200" dirty="0">
                <a:solidFill>
                  <a:schemeClr val="bg2"/>
                </a:solidFill>
                <a:effectLst/>
                <a:latin typeface="Times New Roman" pitchFamily="18" charset="0"/>
              </a:rPr>
              <a:t>©  2009 John Wiley and Sons</a:t>
            </a:r>
          </a:p>
        </p:txBody>
      </p:sp>
    </p:spTree>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txStyles>
    <p:titleStyle>
      <a:lvl1pPr algn="ctr" rtl="0" eaLnBrk="0" fontAlgn="base" hangingPunct="0">
        <a:spcBef>
          <a:spcPct val="0"/>
        </a:spcBef>
        <a:spcAft>
          <a:spcPct val="0"/>
        </a:spcAft>
        <a:defRPr kumimoji="1" sz="2800">
          <a:solidFill>
            <a:schemeClr val="folHlink"/>
          </a:solidFill>
          <a:latin typeface="+mj-lt"/>
          <a:ea typeface="+mj-ea"/>
          <a:cs typeface="+mj-cs"/>
        </a:defRPr>
      </a:lvl1pPr>
      <a:lvl2pPr algn="ctr" rtl="0" eaLnBrk="0" fontAlgn="base" hangingPunct="0">
        <a:spcBef>
          <a:spcPct val="0"/>
        </a:spcBef>
        <a:spcAft>
          <a:spcPct val="0"/>
        </a:spcAft>
        <a:defRPr kumimoji="1" sz="2800">
          <a:solidFill>
            <a:schemeClr val="folHlink"/>
          </a:solidFill>
          <a:latin typeface="Comic Sans MS" pitchFamily="66" charset="0"/>
        </a:defRPr>
      </a:lvl2pPr>
      <a:lvl3pPr algn="ctr" rtl="0" eaLnBrk="0" fontAlgn="base" hangingPunct="0">
        <a:spcBef>
          <a:spcPct val="0"/>
        </a:spcBef>
        <a:spcAft>
          <a:spcPct val="0"/>
        </a:spcAft>
        <a:defRPr kumimoji="1" sz="2800">
          <a:solidFill>
            <a:schemeClr val="folHlink"/>
          </a:solidFill>
          <a:latin typeface="Comic Sans MS" pitchFamily="66" charset="0"/>
        </a:defRPr>
      </a:lvl3pPr>
      <a:lvl4pPr algn="ctr" rtl="0" eaLnBrk="0" fontAlgn="base" hangingPunct="0">
        <a:spcBef>
          <a:spcPct val="0"/>
        </a:spcBef>
        <a:spcAft>
          <a:spcPct val="0"/>
        </a:spcAft>
        <a:defRPr kumimoji="1" sz="2800">
          <a:solidFill>
            <a:schemeClr val="folHlink"/>
          </a:solidFill>
          <a:latin typeface="Comic Sans MS" pitchFamily="66" charset="0"/>
        </a:defRPr>
      </a:lvl4pPr>
      <a:lvl5pPr algn="ctr" rtl="0" eaLnBrk="0" fontAlgn="base" hangingPunct="0">
        <a:spcBef>
          <a:spcPct val="0"/>
        </a:spcBef>
        <a:spcAft>
          <a:spcPct val="0"/>
        </a:spcAft>
        <a:defRPr kumimoji="1" sz="2800">
          <a:solidFill>
            <a:schemeClr val="folHlink"/>
          </a:solidFill>
          <a:latin typeface="Comic Sans MS" pitchFamily="66" charset="0"/>
        </a:defRPr>
      </a:lvl5pPr>
      <a:lvl6pPr marL="457200" algn="ctr" rtl="0" eaLnBrk="0" fontAlgn="base" hangingPunct="0">
        <a:spcBef>
          <a:spcPct val="0"/>
        </a:spcBef>
        <a:spcAft>
          <a:spcPct val="0"/>
        </a:spcAft>
        <a:defRPr kumimoji="1" sz="2800">
          <a:solidFill>
            <a:schemeClr val="folHlink"/>
          </a:solidFill>
          <a:latin typeface="Comic Sans MS" pitchFamily="66" charset="0"/>
        </a:defRPr>
      </a:lvl6pPr>
      <a:lvl7pPr marL="914400" algn="ctr" rtl="0" eaLnBrk="0" fontAlgn="base" hangingPunct="0">
        <a:spcBef>
          <a:spcPct val="0"/>
        </a:spcBef>
        <a:spcAft>
          <a:spcPct val="0"/>
        </a:spcAft>
        <a:defRPr kumimoji="1" sz="2800">
          <a:solidFill>
            <a:schemeClr val="folHlink"/>
          </a:solidFill>
          <a:latin typeface="Comic Sans MS" pitchFamily="66" charset="0"/>
        </a:defRPr>
      </a:lvl7pPr>
      <a:lvl8pPr marL="1371600" algn="ctr" rtl="0" eaLnBrk="0" fontAlgn="base" hangingPunct="0">
        <a:spcBef>
          <a:spcPct val="0"/>
        </a:spcBef>
        <a:spcAft>
          <a:spcPct val="0"/>
        </a:spcAft>
        <a:defRPr kumimoji="1" sz="2800">
          <a:solidFill>
            <a:schemeClr val="folHlink"/>
          </a:solidFill>
          <a:latin typeface="Comic Sans MS" pitchFamily="66" charset="0"/>
        </a:defRPr>
      </a:lvl8pPr>
      <a:lvl9pPr marL="1828800" algn="ctr" rtl="0" eaLnBrk="0" fontAlgn="base" hangingPunct="0">
        <a:spcBef>
          <a:spcPct val="0"/>
        </a:spcBef>
        <a:spcAft>
          <a:spcPct val="0"/>
        </a:spcAft>
        <a:defRPr kumimoji="1" sz="2800">
          <a:solidFill>
            <a:schemeClr val="folHlink"/>
          </a:solidFill>
          <a:latin typeface="Comic Sans MS" pitchFamily="66" charset="0"/>
        </a:defRPr>
      </a:lvl9pPr>
    </p:titleStyle>
    <p:bodyStyle>
      <a:lvl1pPr marL="342900" indent="-342900" algn="l" rtl="0" eaLnBrk="0" fontAlgn="base" hangingPunct="0">
        <a:lnSpc>
          <a:spcPct val="110000"/>
        </a:lnSpc>
        <a:spcBef>
          <a:spcPct val="40000"/>
        </a:spcBef>
        <a:spcAft>
          <a:spcPct val="0"/>
        </a:spcAft>
        <a:buClr>
          <a:schemeClr val="tx2"/>
        </a:buClr>
        <a:buSzPct val="70000"/>
        <a:buFont typeface="Wingdings" pitchFamily="2" charset="2"/>
        <a:buChar char="u"/>
        <a:defRPr kumimoji="1" sz="2200">
          <a:solidFill>
            <a:schemeClr val="tx1"/>
          </a:solidFill>
          <a:latin typeface="+mn-lt"/>
          <a:ea typeface="+mn-ea"/>
          <a:cs typeface="+mn-cs"/>
        </a:defRPr>
      </a:lvl1pPr>
      <a:lvl2pPr marL="742950" indent="-285750" algn="l" rtl="0" eaLnBrk="0" fontAlgn="base" hangingPunct="0">
        <a:lnSpc>
          <a:spcPct val="110000"/>
        </a:lnSpc>
        <a:spcBef>
          <a:spcPct val="25000"/>
        </a:spcBef>
        <a:spcAft>
          <a:spcPct val="0"/>
        </a:spcAft>
        <a:buClr>
          <a:schemeClr val="tx2"/>
        </a:buClr>
        <a:buChar char="–"/>
        <a:defRPr kumimoji="1" sz="2200">
          <a:solidFill>
            <a:srgbClr val="009999"/>
          </a:solidFill>
          <a:latin typeface="+mn-lt"/>
        </a:defRPr>
      </a:lvl2pPr>
      <a:lvl3pPr marL="1143000" indent="-228600" algn="l" rtl="0" eaLnBrk="0" fontAlgn="base" hangingPunct="0">
        <a:lnSpc>
          <a:spcPct val="110000"/>
        </a:lnSpc>
        <a:spcBef>
          <a:spcPct val="25000"/>
        </a:spcBef>
        <a:spcAft>
          <a:spcPct val="0"/>
        </a:spcAft>
        <a:defRPr kumimoji="1" sz="2000">
          <a:solidFill>
            <a:srgbClr val="009999"/>
          </a:solidFill>
          <a:latin typeface="+mn-lt"/>
        </a:defRPr>
      </a:lvl3pPr>
      <a:lvl4pPr marL="1600200" indent="-228600" algn="l" rtl="0" eaLnBrk="0" fontAlgn="base" hangingPunct="0">
        <a:spcBef>
          <a:spcPct val="20000"/>
        </a:spcBef>
        <a:spcAft>
          <a:spcPct val="0"/>
        </a:spcAft>
        <a:defRPr kumimoji="1" sz="2400">
          <a:solidFill>
            <a:srgbClr val="FBD9DC"/>
          </a:solidFill>
          <a:effectLst>
            <a:outerShdw blurRad="38100" dist="38100" dir="2700000" algn="tl">
              <a:srgbClr val="000000"/>
            </a:outerShdw>
          </a:effectLst>
          <a:latin typeface="Arial Black" pitchFamily="34" charset="0"/>
        </a:defRPr>
      </a:lvl4pPr>
      <a:lvl5pPr marL="2057400" indent="-228600" algn="l" rtl="0" eaLnBrk="0" fontAlgn="base" hangingPunct="0">
        <a:spcBef>
          <a:spcPct val="20000"/>
        </a:spcBef>
        <a:spcAft>
          <a:spcPct val="0"/>
        </a:spcAft>
        <a:defRPr kumimoji="1" sz="2000">
          <a:solidFill>
            <a:srgbClr val="009999"/>
          </a:solidFill>
          <a:latin typeface="+mn-lt"/>
        </a:defRPr>
      </a:lvl5pPr>
      <a:lvl6pPr marL="2514600" indent="-228600" algn="l" rtl="0" eaLnBrk="0" fontAlgn="base" hangingPunct="0">
        <a:spcBef>
          <a:spcPct val="20000"/>
        </a:spcBef>
        <a:spcAft>
          <a:spcPct val="0"/>
        </a:spcAft>
        <a:defRPr kumimoji="1" sz="2000">
          <a:solidFill>
            <a:srgbClr val="009999"/>
          </a:solidFill>
          <a:latin typeface="+mn-lt"/>
        </a:defRPr>
      </a:lvl6pPr>
      <a:lvl7pPr marL="2971800" indent="-228600" algn="l" rtl="0" eaLnBrk="0" fontAlgn="base" hangingPunct="0">
        <a:spcBef>
          <a:spcPct val="20000"/>
        </a:spcBef>
        <a:spcAft>
          <a:spcPct val="0"/>
        </a:spcAft>
        <a:defRPr kumimoji="1" sz="2000">
          <a:solidFill>
            <a:srgbClr val="009999"/>
          </a:solidFill>
          <a:latin typeface="+mn-lt"/>
        </a:defRPr>
      </a:lvl7pPr>
      <a:lvl8pPr marL="3429000" indent="-228600" algn="l" rtl="0" eaLnBrk="0" fontAlgn="base" hangingPunct="0">
        <a:spcBef>
          <a:spcPct val="20000"/>
        </a:spcBef>
        <a:spcAft>
          <a:spcPct val="0"/>
        </a:spcAft>
        <a:defRPr kumimoji="1" sz="2000">
          <a:solidFill>
            <a:srgbClr val="009999"/>
          </a:solidFill>
          <a:latin typeface="+mn-lt"/>
        </a:defRPr>
      </a:lvl8pPr>
      <a:lvl9pPr marL="3886200" indent="-228600" algn="l" rtl="0" eaLnBrk="0" fontAlgn="base" hangingPunct="0">
        <a:spcBef>
          <a:spcPct val="20000"/>
        </a:spcBef>
        <a:spcAft>
          <a:spcPct val="0"/>
        </a:spcAft>
        <a:defRPr kumimoji="1" sz="2000">
          <a:solidFill>
            <a:srgbClr val="00999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6.xml"/><Relationship Id="rId4" Type="http://schemas.openxmlformats.org/officeDocument/2006/relationships/comments" Target="../comments/commen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9.jpeg"/><Relationship Id="rId5" Type="http://schemas.openxmlformats.org/officeDocument/2006/relationships/image" Target="../media/image17.wmf"/><Relationship Id="rId4" Type="http://schemas.openxmlformats.org/officeDocument/2006/relationships/oleObject" Target="../embeddings/oleObject4.bin"/></Relationships>
</file>

<file path=ppt/slides/_rels/slide18.xml.rels><?xml version="1.0" encoding="UTF-8" standalone="yes"?>
<Relationships xmlns="http://schemas.openxmlformats.org/package/2006/relationships"><Relationship Id="rId3" Type="http://schemas.openxmlformats.org/officeDocument/2006/relationships/image" Target="../media/image18.wmf"/><Relationship Id="rId7" Type="http://schemas.openxmlformats.org/officeDocument/2006/relationships/comments" Target="../comments/comment7.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9.jpeg"/><Relationship Id="rId5" Type="http://schemas.openxmlformats.org/officeDocument/2006/relationships/image" Target="../media/image17.wmf"/><Relationship Id="rId4" Type="http://schemas.openxmlformats.org/officeDocument/2006/relationships/oleObject" Target="../embeddings/oleObject5.bin"/></Relationships>
</file>

<file path=ppt/slides/_rels/slide19.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comments" Target="../comments/comment8.xml"/><Relationship Id="rId5" Type="http://schemas.openxmlformats.org/officeDocument/2006/relationships/image" Target="../media/image17.wmf"/><Relationship Id="rId4" Type="http://schemas.openxmlformats.org/officeDocument/2006/relationships/oleObject" Target="../embeddings/oleObject6.bin"/></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9.jpeg"/><Relationship Id="rId4" Type="http://schemas.openxmlformats.org/officeDocument/2006/relationships/image" Target="../media/image20.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comments" Target="../comments/comment9.xml"/><Relationship Id="rId4" Type="http://schemas.openxmlformats.org/officeDocument/2006/relationships/image" Target="../media/image21.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2.wmf"/><Relationship Id="rId4" Type="http://schemas.openxmlformats.org/officeDocument/2006/relationships/image" Target="../media/image22.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1.wmf"/></Relationships>
</file>

<file path=ppt/slides/_rels/slide2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comments" Target="../comments/comment10.xml"/><Relationship Id="rId4" Type="http://schemas.openxmlformats.org/officeDocument/2006/relationships/image" Target="../media/image23.wmf"/></Relationships>
</file>

<file path=ppt/slides/_rels/slide2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24.wmf"/><Relationship Id="rId4" Type="http://schemas.openxmlformats.org/officeDocument/2006/relationships/oleObject" Target="../embeddings/oleObject12.bin"/></Relationships>
</file>

<file path=ppt/slides/_rels/slide27.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25.wmf"/><Relationship Id="rId4" Type="http://schemas.openxmlformats.org/officeDocument/2006/relationships/oleObject" Target="../embeddings/oleObject13.bin"/></Relationships>
</file>

<file path=ppt/slides/_rels/slide28.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image" Target="../media/image5.wmf"/></Relationships>
</file>

<file path=ppt/slides/_rels/slide30.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comments" Target="../comments/comment11.xml"/><Relationship Id="rId4" Type="http://schemas.openxmlformats.org/officeDocument/2006/relationships/image" Target="../media/image28.wmf"/></Relationships>
</file>

<file path=ppt/slides/_rels/slide34.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29.wmf"/><Relationship Id="rId4" Type="http://schemas.openxmlformats.org/officeDocument/2006/relationships/oleObject" Target="../embeddings/oleObject15.bin"/></Relationships>
</file>

<file path=ppt/slides/_rels/slide35.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31.wmf"/><Relationship Id="rId4" Type="http://schemas.openxmlformats.org/officeDocument/2006/relationships/oleObject" Target="../embeddings/oleObject16.bin"/></Relationships>
</file>

<file path=ppt/slides/_rels/slide37.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image" Target="../media/image30.w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comments" Target="../comments/comment13.xml"/><Relationship Id="rId5" Type="http://schemas.openxmlformats.org/officeDocument/2006/relationships/image" Target="../media/image28.wmf"/><Relationship Id="rId4" Type="http://schemas.openxmlformats.org/officeDocument/2006/relationships/oleObject" Target="../embeddings/oleObject17.bin"/></Relationships>
</file>

<file path=ppt/slides/_rels/slide39.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image" Target="../media/image30.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32.wmf"/><Relationship Id="rId5" Type="http://schemas.openxmlformats.org/officeDocument/2006/relationships/oleObject" Target="../embeddings/oleObject19.bin"/><Relationship Id="rId4" Type="http://schemas.openxmlformats.org/officeDocument/2006/relationships/image" Target="../media/image11.wmf"/></Relationships>
</file>

<file path=ppt/slides/_rels/slide41.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comments" Target="../comments/comment15.xml"/><Relationship Id="rId5" Type="http://schemas.openxmlformats.org/officeDocument/2006/relationships/image" Target="../media/image12.wmf"/><Relationship Id="rId4" Type="http://schemas.openxmlformats.org/officeDocument/2006/relationships/image" Target="../media/image34.wmf"/></Relationships>
</file>

<file path=ppt/slides/_rels/slide43.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7.wmf"/><Relationship Id="rId5" Type="http://schemas.openxmlformats.org/officeDocument/2006/relationships/oleObject" Target="../embeddings/oleObject21.bin"/><Relationship Id="rId4" Type="http://schemas.openxmlformats.org/officeDocument/2006/relationships/image" Target="../media/image8.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8.wmf"/><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9.wmf"/><Relationship Id="rId4" Type="http://schemas.openxmlformats.org/officeDocument/2006/relationships/oleObject" Target="../embeddings/Microsoft_Word_97_-_2003_Document1.doc"/></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830263" y="217488"/>
            <a:ext cx="7772400" cy="2062162"/>
          </a:xfrm>
        </p:spPr>
        <p:txBody>
          <a:bodyPr/>
          <a:lstStyle/>
          <a:p>
            <a:pPr>
              <a:lnSpc>
                <a:spcPct val="120000"/>
              </a:lnSpc>
              <a:spcBef>
                <a:spcPct val="100000"/>
              </a:spcBef>
            </a:pPr>
            <a:r>
              <a:rPr lang="en-US" smtClean="0">
                <a:solidFill>
                  <a:srgbClr val="C00000"/>
                </a:solidFill>
              </a:rPr>
              <a:t>Requirements Engineering</a:t>
            </a:r>
            <a:br>
              <a:rPr lang="en-US" smtClean="0">
                <a:solidFill>
                  <a:srgbClr val="C00000"/>
                </a:solidFill>
              </a:rPr>
            </a:br>
            <a:r>
              <a:rPr lang="en-US" sz="800" smtClean="0">
                <a:solidFill>
                  <a:srgbClr val="C00000"/>
                </a:solidFill>
              </a:rPr>
              <a:t/>
            </a:r>
            <a:br>
              <a:rPr lang="en-US" sz="800" smtClean="0">
                <a:solidFill>
                  <a:srgbClr val="C00000"/>
                </a:solidFill>
              </a:rPr>
            </a:br>
            <a:r>
              <a:rPr lang="en-US" sz="2400" smtClean="0">
                <a:solidFill>
                  <a:srgbClr val="C00000"/>
                </a:solidFill>
              </a:rPr>
              <a:t>From System Goals </a:t>
            </a:r>
            <a:br>
              <a:rPr lang="en-US" sz="2400" smtClean="0">
                <a:solidFill>
                  <a:srgbClr val="C00000"/>
                </a:solidFill>
              </a:rPr>
            </a:br>
            <a:r>
              <a:rPr lang="en-US" sz="2400" smtClean="0">
                <a:solidFill>
                  <a:srgbClr val="C00000"/>
                </a:solidFill>
              </a:rPr>
              <a:t>to UML Models </a:t>
            </a:r>
            <a:br>
              <a:rPr lang="en-US" sz="2400" smtClean="0">
                <a:solidFill>
                  <a:srgbClr val="C00000"/>
                </a:solidFill>
              </a:rPr>
            </a:br>
            <a:r>
              <a:rPr lang="en-US" sz="2400" smtClean="0">
                <a:solidFill>
                  <a:srgbClr val="C00000"/>
                </a:solidFill>
              </a:rPr>
              <a:t>to Software Specifications</a:t>
            </a:r>
            <a:endParaRPr lang="en-US" sz="2800" smtClean="0">
              <a:solidFill>
                <a:srgbClr val="C00000"/>
              </a:solidFill>
            </a:endParaRPr>
          </a:p>
        </p:txBody>
      </p:sp>
      <p:sp>
        <p:nvSpPr>
          <p:cNvPr id="5" name="TextBox 4"/>
          <p:cNvSpPr txBox="1"/>
          <p:nvPr/>
        </p:nvSpPr>
        <p:spPr>
          <a:xfrm>
            <a:off x="3222625" y="5819775"/>
            <a:ext cx="3303588" cy="461963"/>
          </a:xfrm>
          <a:prstGeom prst="rect">
            <a:avLst/>
          </a:prstGeom>
          <a:noFill/>
        </p:spPr>
        <p:txBody>
          <a:bodyPr wrap="none">
            <a:spAutoFit/>
          </a:bodyPr>
          <a:lstStyle/>
          <a:p>
            <a:pPr>
              <a:defRPr/>
            </a:pPr>
            <a:r>
              <a:rPr lang="en-GB" dirty="0">
                <a:solidFill>
                  <a:srgbClr val="C00000"/>
                </a:solidFill>
                <a:effectLst/>
                <a:latin typeface="+mj-lt"/>
              </a:rPr>
              <a:t>Axel Van </a:t>
            </a:r>
            <a:r>
              <a:rPr lang="en-GB" dirty="0" err="1">
                <a:solidFill>
                  <a:srgbClr val="C00000"/>
                </a:solidFill>
                <a:effectLst/>
                <a:latin typeface="+mj-lt"/>
              </a:rPr>
              <a:t>Lamsweerde</a:t>
            </a:r>
            <a:endParaRPr lang="en-GB" dirty="0">
              <a:solidFill>
                <a:srgbClr val="C00000"/>
              </a:solidFill>
              <a:effectLst/>
              <a:latin typeface="+mj-lt"/>
            </a:endParaRPr>
          </a:p>
        </p:txBody>
      </p:sp>
      <p:pic>
        <p:nvPicPr>
          <p:cNvPr id="23556" name="Picture 4" descr="WileyCover"/>
          <p:cNvPicPr>
            <a:picLocks noChangeAspect="1" noChangeArrowheads="1"/>
          </p:cNvPicPr>
          <p:nvPr/>
        </p:nvPicPr>
        <p:blipFill>
          <a:blip r:embed="rId2"/>
          <a:srcRect/>
          <a:stretch>
            <a:fillRect/>
          </a:stretch>
        </p:blipFill>
        <p:spPr bwMode="auto">
          <a:xfrm>
            <a:off x="3273425" y="2343150"/>
            <a:ext cx="2924175" cy="3444875"/>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9855" name="AutoShape 47" descr="Newsprint"/>
          <p:cNvSpPr>
            <a:spLocks noChangeArrowheads="1"/>
          </p:cNvSpPr>
          <p:nvPr/>
        </p:nvSpPr>
        <p:spPr bwMode="auto">
          <a:xfrm>
            <a:off x="447675" y="1673225"/>
            <a:ext cx="8369300" cy="4532313"/>
          </a:xfrm>
          <a:prstGeom prst="roundRect">
            <a:avLst>
              <a:gd name="adj" fmla="val 8421"/>
            </a:avLst>
          </a:prstGeom>
          <a:blipFill dpi="0" rotWithShape="0">
            <a:blip r:embed="rId2" cstate="print"/>
            <a:srcRect/>
            <a:tile tx="0" ty="0" sx="100000" sy="100000" flip="none" algn="tl"/>
          </a:blipFill>
          <a:ln w="12700" cap="sq">
            <a:noFill/>
            <a:round/>
            <a:headEnd/>
            <a:tailEnd/>
          </a:ln>
          <a:effectLst/>
        </p:spPr>
        <p:txBody>
          <a:bodyPr anchor="ctr">
            <a:spAutoFit/>
          </a:bodyPr>
          <a:lstStyle/>
          <a:p>
            <a:endParaRPr lang="en-GB">
              <a:effectLst>
                <a:outerShdw blurRad="38100" dist="38100" dir="2700000" algn="tl">
                  <a:srgbClr val="C0C0C0"/>
                </a:outerShdw>
              </a:effectLst>
            </a:endParaRPr>
          </a:p>
        </p:txBody>
      </p:sp>
      <p:sp>
        <p:nvSpPr>
          <p:cNvPr id="30723" name="Rectangle 2"/>
          <p:cNvSpPr>
            <a:spLocks noGrp="1" noChangeArrowheads="1"/>
          </p:cNvSpPr>
          <p:nvPr>
            <p:ph type="title"/>
          </p:nvPr>
        </p:nvSpPr>
        <p:spPr>
          <a:xfrm>
            <a:off x="1493838" y="257175"/>
            <a:ext cx="7464425" cy="762000"/>
          </a:xfrm>
        </p:spPr>
        <p:txBody>
          <a:bodyPr/>
          <a:lstStyle/>
          <a:p>
            <a:pPr>
              <a:lnSpc>
                <a:spcPct val="120000"/>
              </a:lnSpc>
            </a:pPr>
            <a:r>
              <a:rPr kumimoji="0" lang="en-US" sz="2600" smtClean="0"/>
              <a:t>Disciplined documentation in structured NL:</a:t>
            </a:r>
            <a:br>
              <a:rPr kumimoji="0" lang="en-US" sz="2600" smtClean="0"/>
            </a:br>
            <a:r>
              <a:rPr kumimoji="0" lang="en-US" sz="2600" smtClean="0"/>
              <a:t>local rules on writing statements  </a:t>
            </a:r>
            <a:r>
              <a:rPr kumimoji="0" lang="en-US" sz="2000" smtClean="0"/>
              <a:t>(3)</a:t>
            </a:r>
            <a:endParaRPr kumimoji="0" lang="en-US" sz="2600" smtClean="0"/>
          </a:p>
        </p:txBody>
      </p:sp>
      <p:sp>
        <p:nvSpPr>
          <p:cNvPr id="1399811" name="Rectangle 3"/>
          <p:cNvSpPr>
            <a:spLocks noGrp="1" noChangeArrowheads="1"/>
          </p:cNvSpPr>
          <p:nvPr>
            <p:ph type="body" idx="1"/>
          </p:nvPr>
        </p:nvSpPr>
        <p:spPr>
          <a:xfrm>
            <a:off x="71438" y="1143000"/>
            <a:ext cx="8836025" cy="4926013"/>
          </a:xfrm>
        </p:spPr>
        <p:txBody>
          <a:bodyPr/>
          <a:lstStyle/>
          <a:p>
            <a:r>
              <a:rPr lang="en-US" smtClean="0"/>
              <a:t>Use standardized </a:t>
            </a:r>
            <a:r>
              <a:rPr lang="en-US" smtClean="0">
                <a:effectLst>
                  <a:outerShdw blurRad="38100" dist="38100" dir="2700000" algn="tl">
                    <a:srgbClr val="000000"/>
                  </a:outerShdw>
                </a:effectLst>
              </a:rPr>
              <a:t>statement templates</a:t>
            </a:r>
          </a:p>
          <a:p>
            <a:pPr lvl="1" algn="just">
              <a:lnSpc>
                <a:spcPct val="170000"/>
              </a:lnSpc>
              <a:spcBef>
                <a:spcPts val="300"/>
              </a:spcBef>
              <a:buFontTx/>
              <a:buNone/>
            </a:pPr>
            <a:r>
              <a:rPr kumimoji="0" lang="en-US" smtClean="0">
                <a:effectLst>
                  <a:outerShdw blurRad="38100" dist="38100" dir="2700000" algn="tl">
                    <a:srgbClr val="000000"/>
                  </a:outerShdw>
                </a:effectLst>
              </a:rPr>
              <a:t>Identifier</a:t>
            </a:r>
            <a:r>
              <a:rPr kumimoji="0" lang="en-US" sz="2000" i="1" smtClean="0"/>
              <a:t> </a:t>
            </a:r>
            <a:r>
              <a:rPr kumimoji="0" lang="en-US" sz="2000" smtClean="0"/>
              <a:t> --suggestive; hierarchical if compound statement</a:t>
            </a:r>
          </a:p>
          <a:p>
            <a:pPr lvl="1" algn="just">
              <a:lnSpc>
                <a:spcPct val="120000"/>
              </a:lnSpc>
              <a:spcBef>
                <a:spcPts val="300"/>
              </a:spcBef>
              <a:buFontTx/>
              <a:buNone/>
            </a:pPr>
            <a:r>
              <a:rPr kumimoji="0" lang="en-US" smtClean="0">
                <a:effectLst>
                  <a:outerShdw blurRad="38100" dist="38100" dir="2700000" algn="tl">
                    <a:srgbClr val="000000"/>
                  </a:outerShdw>
                </a:effectLst>
              </a:rPr>
              <a:t>Category</a:t>
            </a:r>
            <a:r>
              <a:rPr kumimoji="0" lang="en-US" sz="2000" smtClean="0"/>
              <a:t>  --functional </a:t>
            </a:r>
            <a:r>
              <a:rPr kumimoji="0" lang="en-US" sz="1800" smtClean="0"/>
              <a:t>or</a:t>
            </a:r>
            <a:r>
              <a:rPr kumimoji="0" lang="en-US" sz="2000" smtClean="0"/>
              <a:t> quality req, assumption, domain property, </a:t>
            </a:r>
          </a:p>
          <a:p>
            <a:pPr lvl="1" algn="just">
              <a:lnSpc>
                <a:spcPct val="90000"/>
              </a:lnSpc>
              <a:spcBef>
                <a:spcPts val="300"/>
              </a:spcBef>
              <a:buFontTx/>
              <a:buNone/>
            </a:pPr>
            <a:r>
              <a:rPr kumimoji="0" lang="en-US" sz="2000" smtClean="0"/>
              <a:t>                    definition, scenario example, </a:t>
            </a:r>
            <a:r>
              <a:rPr kumimoji="0" lang="en-US" sz="1800" smtClean="0"/>
              <a:t>...</a:t>
            </a:r>
            <a:endParaRPr kumimoji="0" lang="en-US" sz="2000" smtClean="0"/>
          </a:p>
          <a:p>
            <a:pPr lvl="1" algn="just">
              <a:lnSpc>
                <a:spcPct val="130000"/>
              </a:lnSpc>
              <a:spcBef>
                <a:spcPts val="300"/>
              </a:spcBef>
              <a:buFontTx/>
              <a:buNone/>
            </a:pPr>
            <a:r>
              <a:rPr kumimoji="0" lang="en-US" smtClean="0">
                <a:effectLst>
                  <a:outerShdw blurRad="38100" dist="38100" dir="2700000" algn="tl">
                    <a:srgbClr val="000000"/>
                  </a:outerShdw>
                </a:effectLst>
              </a:rPr>
              <a:t>Specification</a:t>
            </a:r>
            <a:r>
              <a:rPr kumimoji="0" lang="en-US" sz="2000" smtClean="0"/>
              <a:t>  --statement formulation according to stylistic rules</a:t>
            </a:r>
          </a:p>
          <a:p>
            <a:pPr lvl="1" algn="just">
              <a:lnSpc>
                <a:spcPct val="130000"/>
              </a:lnSpc>
              <a:spcBef>
                <a:spcPts val="300"/>
              </a:spcBef>
              <a:buFontTx/>
              <a:buNone/>
            </a:pPr>
            <a:r>
              <a:rPr kumimoji="0" lang="en-US" smtClean="0">
                <a:effectLst>
                  <a:outerShdw blurRad="38100" dist="38100" dir="2700000" algn="tl">
                    <a:srgbClr val="000000"/>
                  </a:outerShdw>
                </a:effectLst>
              </a:rPr>
              <a:t>Fit criterion</a:t>
            </a:r>
            <a:r>
              <a:rPr kumimoji="0" lang="en-US" sz="2000" smtClean="0"/>
              <a:t>  --for measurability </a:t>
            </a:r>
            <a:r>
              <a:rPr kumimoji="0" lang="en-US" sz="1800" smtClean="0"/>
              <a:t>(see next slide)</a:t>
            </a:r>
            <a:endParaRPr kumimoji="0" lang="en-US" smtClean="0"/>
          </a:p>
          <a:p>
            <a:pPr lvl="1" algn="just">
              <a:lnSpc>
                <a:spcPct val="130000"/>
              </a:lnSpc>
              <a:spcBef>
                <a:spcPts val="300"/>
              </a:spcBef>
              <a:buFontTx/>
              <a:buNone/>
            </a:pPr>
            <a:r>
              <a:rPr kumimoji="0" lang="en-US" smtClean="0">
                <a:effectLst>
                  <a:outerShdw blurRad="38100" dist="38100" dir="2700000" algn="tl">
                    <a:srgbClr val="000000"/>
                  </a:outerShdw>
                </a:effectLst>
              </a:rPr>
              <a:t>Source</a:t>
            </a:r>
            <a:r>
              <a:rPr kumimoji="0" lang="en-US" sz="2000" smtClean="0"/>
              <a:t>  --for traceability to elicitation sources</a:t>
            </a:r>
          </a:p>
          <a:p>
            <a:pPr lvl="1" algn="just">
              <a:lnSpc>
                <a:spcPct val="130000"/>
              </a:lnSpc>
              <a:spcBef>
                <a:spcPts val="300"/>
              </a:spcBef>
              <a:buFontTx/>
              <a:buNone/>
            </a:pPr>
            <a:r>
              <a:rPr kumimoji="0" lang="en-US" smtClean="0">
                <a:effectLst>
                  <a:outerShdw blurRad="38100" dist="38100" dir="2700000" algn="tl">
                    <a:srgbClr val="000000"/>
                  </a:outerShdw>
                </a:effectLst>
              </a:rPr>
              <a:t>Rationale</a:t>
            </a:r>
            <a:r>
              <a:rPr kumimoji="0" lang="en-US" sz="2000" smtClean="0"/>
              <a:t>  --for better understanding &amp; traceability</a:t>
            </a:r>
          </a:p>
          <a:p>
            <a:pPr lvl="1" algn="just">
              <a:lnSpc>
                <a:spcPct val="130000"/>
              </a:lnSpc>
              <a:spcBef>
                <a:spcPts val="300"/>
              </a:spcBef>
              <a:buFontTx/>
              <a:buNone/>
            </a:pPr>
            <a:r>
              <a:rPr kumimoji="0" lang="en-US" smtClean="0">
                <a:effectLst>
                  <a:outerShdw blurRad="38100" dist="38100" dir="2700000" algn="tl">
                    <a:srgbClr val="000000"/>
                  </a:outerShdw>
                </a:effectLst>
              </a:rPr>
              <a:t>Interaction</a:t>
            </a:r>
            <a:r>
              <a:rPr kumimoji="0" lang="en-US" sz="2000" smtClean="0"/>
              <a:t>  --contribution to, conflict with other statements</a:t>
            </a:r>
          </a:p>
          <a:p>
            <a:pPr lvl="1" algn="just">
              <a:lnSpc>
                <a:spcPct val="130000"/>
              </a:lnSpc>
              <a:spcBef>
                <a:spcPts val="300"/>
              </a:spcBef>
              <a:buFontTx/>
              <a:buNone/>
            </a:pPr>
            <a:r>
              <a:rPr kumimoji="0" lang="en-US" smtClean="0">
                <a:effectLst>
                  <a:outerShdw blurRad="38100" dist="38100" dir="2700000" algn="tl">
                    <a:srgbClr val="000000"/>
                  </a:outerShdw>
                </a:effectLst>
              </a:rPr>
              <a:t>Priority</a:t>
            </a:r>
            <a:r>
              <a:rPr kumimoji="0" lang="en-US" sz="2000" smtClean="0"/>
              <a:t> level  --for comparison &amp; prioritization</a:t>
            </a:r>
          </a:p>
          <a:p>
            <a:pPr lvl="1" algn="just">
              <a:lnSpc>
                <a:spcPct val="130000"/>
              </a:lnSpc>
              <a:spcBef>
                <a:spcPts val="300"/>
              </a:spcBef>
              <a:buFontTx/>
              <a:buNone/>
            </a:pPr>
            <a:r>
              <a:rPr kumimoji="0" lang="en-US" smtClean="0">
                <a:effectLst>
                  <a:outerShdw blurRad="38100" dist="38100" dir="2700000" algn="tl">
                    <a:srgbClr val="000000"/>
                  </a:outerShdw>
                </a:effectLst>
              </a:rPr>
              <a:t>Stability</a:t>
            </a:r>
            <a:r>
              <a:rPr kumimoji="0" lang="en-US" smtClean="0"/>
              <a:t>, </a:t>
            </a:r>
            <a:r>
              <a:rPr kumimoji="0" lang="en-US" smtClean="0">
                <a:effectLst>
                  <a:outerShdw blurRad="38100" dist="38100" dir="2700000" algn="tl">
                    <a:srgbClr val="000000"/>
                  </a:outerShdw>
                </a:effectLst>
              </a:rPr>
              <a:t>Commonality</a:t>
            </a:r>
            <a:r>
              <a:rPr kumimoji="0" lang="en-US" sz="2000" smtClean="0"/>
              <a:t> levels  --for change management</a:t>
            </a:r>
          </a:p>
        </p:txBody>
      </p:sp>
      <p:grpSp>
        <p:nvGrpSpPr>
          <p:cNvPr id="30725" name="Group 19"/>
          <p:cNvGrpSpPr>
            <a:grpSpLocks/>
          </p:cNvGrpSpPr>
          <p:nvPr/>
        </p:nvGrpSpPr>
        <p:grpSpPr bwMode="auto">
          <a:xfrm>
            <a:off x="138113" y="-142875"/>
            <a:ext cx="1184275" cy="1154113"/>
            <a:chOff x="249" y="-73"/>
            <a:chExt cx="746" cy="727"/>
          </a:xfrm>
        </p:grpSpPr>
        <p:grpSp>
          <p:nvGrpSpPr>
            <p:cNvPr id="30726" name="Group 20"/>
            <p:cNvGrpSpPr>
              <a:grpSpLocks/>
            </p:cNvGrpSpPr>
            <p:nvPr/>
          </p:nvGrpSpPr>
          <p:grpSpPr bwMode="auto">
            <a:xfrm>
              <a:off x="249" y="99"/>
              <a:ext cx="737" cy="555"/>
              <a:chOff x="1784" y="1547"/>
              <a:chExt cx="363" cy="406"/>
            </a:xfrm>
          </p:grpSpPr>
          <p:sp>
            <p:nvSpPr>
              <p:cNvPr id="1399829" name="Freeform 21"/>
              <p:cNvSpPr>
                <a:spLocks/>
              </p:cNvSpPr>
              <p:nvPr/>
            </p:nvSpPr>
            <p:spPr bwMode="auto">
              <a:xfrm>
                <a:off x="1784" y="1547"/>
                <a:ext cx="363" cy="406"/>
              </a:xfrm>
              <a:custGeom>
                <a:avLst/>
                <a:gdLst/>
                <a:ahLst/>
                <a:cxnLst>
                  <a:cxn ang="0">
                    <a:pos x="1799" y="1149"/>
                  </a:cxn>
                  <a:cxn ang="0">
                    <a:pos x="1725" y="1080"/>
                  </a:cxn>
                  <a:cxn ang="0">
                    <a:pos x="1610" y="964"/>
                  </a:cxn>
                  <a:cxn ang="0">
                    <a:pos x="1480" y="816"/>
                  </a:cxn>
                  <a:cxn ang="0">
                    <a:pos x="1355" y="648"/>
                  </a:cxn>
                  <a:cxn ang="0">
                    <a:pos x="1259" y="475"/>
                  </a:cxn>
                  <a:cxn ang="0">
                    <a:pos x="1193" y="317"/>
                  </a:cxn>
                  <a:cxn ang="0">
                    <a:pos x="1149" y="186"/>
                  </a:cxn>
                  <a:cxn ang="0">
                    <a:pos x="1124" y="86"/>
                  </a:cxn>
                  <a:cxn ang="0">
                    <a:pos x="1112" y="22"/>
                  </a:cxn>
                  <a:cxn ang="0">
                    <a:pos x="1109" y="0"/>
                  </a:cxn>
                  <a:cxn ang="0">
                    <a:pos x="1083" y="6"/>
                  </a:cxn>
                  <a:cxn ang="0">
                    <a:pos x="1011" y="21"/>
                  </a:cxn>
                  <a:cxn ang="0">
                    <a:pos x="906" y="46"/>
                  </a:cxn>
                  <a:cxn ang="0">
                    <a:pos x="776" y="75"/>
                  </a:cxn>
                  <a:cxn ang="0">
                    <a:pos x="633" y="107"/>
                  </a:cxn>
                  <a:cxn ang="0">
                    <a:pos x="485" y="140"/>
                  </a:cxn>
                  <a:cxn ang="0">
                    <a:pos x="345" y="172"/>
                  </a:cxn>
                  <a:cxn ang="0">
                    <a:pos x="221" y="199"/>
                  </a:cxn>
                  <a:cxn ang="0">
                    <a:pos x="126" y="221"/>
                  </a:cxn>
                  <a:cxn ang="0">
                    <a:pos x="70" y="233"/>
                  </a:cxn>
                  <a:cxn ang="0">
                    <a:pos x="57" y="241"/>
                  </a:cxn>
                  <a:cxn ang="0">
                    <a:pos x="61" y="308"/>
                  </a:cxn>
                  <a:cxn ang="0">
                    <a:pos x="40" y="330"/>
                  </a:cxn>
                  <a:cxn ang="0">
                    <a:pos x="19" y="386"/>
                  </a:cxn>
                  <a:cxn ang="0">
                    <a:pos x="21" y="427"/>
                  </a:cxn>
                  <a:cxn ang="0">
                    <a:pos x="0" y="466"/>
                  </a:cxn>
                  <a:cxn ang="0">
                    <a:pos x="6" y="547"/>
                  </a:cxn>
                  <a:cxn ang="0">
                    <a:pos x="23" y="704"/>
                  </a:cxn>
                  <a:cxn ang="0">
                    <a:pos x="56" y="912"/>
                  </a:cxn>
                  <a:cxn ang="0">
                    <a:pos x="111" y="1146"/>
                  </a:cxn>
                  <a:cxn ang="0">
                    <a:pos x="192" y="1384"/>
                  </a:cxn>
                  <a:cxn ang="0">
                    <a:pos x="291" y="1594"/>
                  </a:cxn>
                  <a:cxn ang="0">
                    <a:pos x="387" y="1767"/>
                  </a:cxn>
                  <a:cxn ang="0">
                    <a:pos x="472" y="1899"/>
                  </a:cxn>
                  <a:cxn ang="0">
                    <a:pos x="534" y="1986"/>
                  </a:cxn>
                  <a:cxn ang="0">
                    <a:pos x="567" y="2027"/>
                  </a:cxn>
                  <a:cxn ang="0">
                    <a:pos x="1756" y="1387"/>
                  </a:cxn>
                  <a:cxn ang="0">
                    <a:pos x="1743" y="1374"/>
                  </a:cxn>
                  <a:cxn ang="0">
                    <a:pos x="1721" y="1354"/>
                  </a:cxn>
                  <a:cxn ang="0">
                    <a:pos x="1773" y="1313"/>
                  </a:cxn>
                  <a:cxn ang="0">
                    <a:pos x="1763" y="1301"/>
                  </a:cxn>
                  <a:cxn ang="0">
                    <a:pos x="1741" y="1280"/>
                  </a:cxn>
                  <a:cxn ang="0">
                    <a:pos x="1794" y="1237"/>
                  </a:cxn>
                  <a:cxn ang="0">
                    <a:pos x="1780" y="1224"/>
                  </a:cxn>
                  <a:cxn ang="0">
                    <a:pos x="1759" y="1204"/>
                  </a:cxn>
                </a:cxnLst>
                <a:rect l="0" t="0" r="r" b="b"/>
                <a:pathLst>
                  <a:path w="1815" h="2030">
                    <a:moveTo>
                      <a:pt x="1815" y="1164"/>
                    </a:moveTo>
                    <a:lnTo>
                      <a:pt x="1811" y="1160"/>
                    </a:lnTo>
                    <a:lnTo>
                      <a:pt x="1799" y="1149"/>
                    </a:lnTo>
                    <a:lnTo>
                      <a:pt x="1780" y="1132"/>
                    </a:lnTo>
                    <a:lnTo>
                      <a:pt x="1755" y="1109"/>
                    </a:lnTo>
                    <a:lnTo>
                      <a:pt x="1725" y="1080"/>
                    </a:lnTo>
                    <a:lnTo>
                      <a:pt x="1690" y="1045"/>
                    </a:lnTo>
                    <a:lnTo>
                      <a:pt x="1651" y="1007"/>
                    </a:lnTo>
                    <a:lnTo>
                      <a:pt x="1610" y="964"/>
                    </a:lnTo>
                    <a:lnTo>
                      <a:pt x="1567" y="917"/>
                    </a:lnTo>
                    <a:lnTo>
                      <a:pt x="1524" y="868"/>
                    </a:lnTo>
                    <a:lnTo>
                      <a:pt x="1480" y="816"/>
                    </a:lnTo>
                    <a:lnTo>
                      <a:pt x="1436" y="761"/>
                    </a:lnTo>
                    <a:lnTo>
                      <a:pt x="1395" y="706"/>
                    </a:lnTo>
                    <a:lnTo>
                      <a:pt x="1355" y="648"/>
                    </a:lnTo>
                    <a:lnTo>
                      <a:pt x="1320" y="590"/>
                    </a:lnTo>
                    <a:lnTo>
                      <a:pt x="1288" y="532"/>
                    </a:lnTo>
                    <a:lnTo>
                      <a:pt x="1259" y="475"/>
                    </a:lnTo>
                    <a:lnTo>
                      <a:pt x="1235" y="419"/>
                    </a:lnTo>
                    <a:lnTo>
                      <a:pt x="1212" y="367"/>
                    </a:lnTo>
                    <a:lnTo>
                      <a:pt x="1193" y="317"/>
                    </a:lnTo>
                    <a:lnTo>
                      <a:pt x="1176" y="271"/>
                    </a:lnTo>
                    <a:lnTo>
                      <a:pt x="1162" y="227"/>
                    </a:lnTo>
                    <a:lnTo>
                      <a:pt x="1149" y="186"/>
                    </a:lnTo>
                    <a:lnTo>
                      <a:pt x="1138" y="149"/>
                    </a:lnTo>
                    <a:lnTo>
                      <a:pt x="1130" y="116"/>
                    </a:lnTo>
                    <a:lnTo>
                      <a:pt x="1124" y="86"/>
                    </a:lnTo>
                    <a:lnTo>
                      <a:pt x="1118" y="60"/>
                    </a:lnTo>
                    <a:lnTo>
                      <a:pt x="1115" y="39"/>
                    </a:lnTo>
                    <a:lnTo>
                      <a:pt x="1112" y="22"/>
                    </a:lnTo>
                    <a:lnTo>
                      <a:pt x="1110" y="10"/>
                    </a:lnTo>
                    <a:lnTo>
                      <a:pt x="1109" y="2"/>
                    </a:lnTo>
                    <a:lnTo>
                      <a:pt x="1109" y="0"/>
                    </a:lnTo>
                    <a:lnTo>
                      <a:pt x="1106" y="1"/>
                    </a:lnTo>
                    <a:lnTo>
                      <a:pt x="1096" y="3"/>
                    </a:lnTo>
                    <a:lnTo>
                      <a:pt x="1083" y="6"/>
                    </a:lnTo>
                    <a:lnTo>
                      <a:pt x="1064" y="10"/>
                    </a:lnTo>
                    <a:lnTo>
                      <a:pt x="1040" y="15"/>
                    </a:lnTo>
                    <a:lnTo>
                      <a:pt x="1011" y="21"/>
                    </a:lnTo>
                    <a:lnTo>
                      <a:pt x="980" y="29"/>
                    </a:lnTo>
                    <a:lnTo>
                      <a:pt x="945" y="37"/>
                    </a:lnTo>
                    <a:lnTo>
                      <a:pt x="906" y="46"/>
                    </a:lnTo>
                    <a:lnTo>
                      <a:pt x="865" y="55"/>
                    </a:lnTo>
                    <a:lnTo>
                      <a:pt x="821" y="64"/>
                    </a:lnTo>
                    <a:lnTo>
                      <a:pt x="776" y="75"/>
                    </a:lnTo>
                    <a:lnTo>
                      <a:pt x="729" y="85"/>
                    </a:lnTo>
                    <a:lnTo>
                      <a:pt x="681" y="96"/>
                    </a:lnTo>
                    <a:lnTo>
                      <a:pt x="633" y="107"/>
                    </a:lnTo>
                    <a:lnTo>
                      <a:pt x="584" y="118"/>
                    </a:lnTo>
                    <a:lnTo>
                      <a:pt x="533" y="129"/>
                    </a:lnTo>
                    <a:lnTo>
                      <a:pt x="485" y="140"/>
                    </a:lnTo>
                    <a:lnTo>
                      <a:pt x="437" y="151"/>
                    </a:lnTo>
                    <a:lnTo>
                      <a:pt x="390" y="162"/>
                    </a:lnTo>
                    <a:lnTo>
                      <a:pt x="345" y="172"/>
                    </a:lnTo>
                    <a:lnTo>
                      <a:pt x="301" y="181"/>
                    </a:lnTo>
                    <a:lnTo>
                      <a:pt x="260" y="190"/>
                    </a:lnTo>
                    <a:lnTo>
                      <a:pt x="221" y="199"/>
                    </a:lnTo>
                    <a:lnTo>
                      <a:pt x="186" y="208"/>
                    </a:lnTo>
                    <a:lnTo>
                      <a:pt x="155" y="215"/>
                    </a:lnTo>
                    <a:lnTo>
                      <a:pt x="126" y="221"/>
                    </a:lnTo>
                    <a:lnTo>
                      <a:pt x="102" y="226"/>
                    </a:lnTo>
                    <a:lnTo>
                      <a:pt x="83" y="230"/>
                    </a:lnTo>
                    <a:lnTo>
                      <a:pt x="70" y="233"/>
                    </a:lnTo>
                    <a:lnTo>
                      <a:pt x="60" y="235"/>
                    </a:lnTo>
                    <a:lnTo>
                      <a:pt x="57" y="236"/>
                    </a:lnTo>
                    <a:lnTo>
                      <a:pt x="57" y="241"/>
                    </a:lnTo>
                    <a:lnTo>
                      <a:pt x="58" y="257"/>
                    </a:lnTo>
                    <a:lnTo>
                      <a:pt x="59" y="280"/>
                    </a:lnTo>
                    <a:lnTo>
                      <a:pt x="61" y="308"/>
                    </a:lnTo>
                    <a:lnTo>
                      <a:pt x="39" y="310"/>
                    </a:lnTo>
                    <a:lnTo>
                      <a:pt x="39" y="315"/>
                    </a:lnTo>
                    <a:lnTo>
                      <a:pt x="40" y="330"/>
                    </a:lnTo>
                    <a:lnTo>
                      <a:pt x="41" y="353"/>
                    </a:lnTo>
                    <a:lnTo>
                      <a:pt x="43" y="380"/>
                    </a:lnTo>
                    <a:lnTo>
                      <a:pt x="19" y="386"/>
                    </a:lnTo>
                    <a:lnTo>
                      <a:pt x="19" y="391"/>
                    </a:lnTo>
                    <a:lnTo>
                      <a:pt x="20" y="406"/>
                    </a:lnTo>
                    <a:lnTo>
                      <a:pt x="21" y="427"/>
                    </a:lnTo>
                    <a:lnTo>
                      <a:pt x="24" y="455"/>
                    </a:lnTo>
                    <a:lnTo>
                      <a:pt x="0" y="460"/>
                    </a:lnTo>
                    <a:lnTo>
                      <a:pt x="0" y="466"/>
                    </a:lnTo>
                    <a:lnTo>
                      <a:pt x="1" y="483"/>
                    </a:lnTo>
                    <a:lnTo>
                      <a:pt x="3" y="510"/>
                    </a:lnTo>
                    <a:lnTo>
                      <a:pt x="6" y="547"/>
                    </a:lnTo>
                    <a:lnTo>
                      <a:pt x="10" y="592"/>
                    </a:lnTo>
                    <a:lnTo>
                      <a:pt x="15" y="644"/>
                    </a:lnTo>
                    <a:lnTo>
                      <a:pt x="23" y="704"/>
                    </a:lnTo>
                    <a:lnTo>
                      <a:pt x="32" y="768"/>
                    </a:lnTo>
                    <a:lnTo>
                      <a:pt x="43" y="839"/>
                    </a:lnTo>
                    <a:lnTo>
                      <a:pt x="56" y="912"/>
                    </a:lnTo>
                    <a:lnTo>
                      <a:pt x="72" y="988"/>
                    </a:lnTo>
                    <a:lnTo>
                      <a:pt x="90" y="1067"/>
                    </a:lnTo>
                    <a:lnTo>
                      <a:pt x="111" y="1146"/>
                    </a:lnTo>
                    <a:lnTo>
                      <a:pt x="135" y="1226"/>
                    </a:lnTo>
                    <a:lnTo>
                      <a:pt x="162" y="1306"/>
                    </a:lnTo>
                    <a:lnTo>
                      <a:pt x="192" y="1384"/>
                    </a:lnTo>
                    <a:lnTo>
                      <a:pt x="225" y="1458"/>
                    </a:lnTo>
                    <a:lnTo>
                      <a:pt x="258" y="1529"/>
                    </a:lnTo>
                    <a:lnTo>
                      <a:pt x="291" y="1594"/>
                    </a:lnTo>
                    <a:lnTo>
                      <a:pt x="323" y="1657"/>
                    </a:lnTo>
                    <a:lnTo>
                      <a:pt x="356" y="1714"/>
                    </a:lnTo>
                    <a:lnTo>
                      <a:pt x="387" y="1767"/>
                    </a:lnTo>
                    <a:lnTo>
                      <a:pt x="417" y="1816"/>
                    </a:lnTo>
                    <a:lnTo>
                      <a:pt x="445" y="1860"/>
                    </a:lnTo>
                    <a:lnTo>
                      <a:pt x="472" y="1899"/>
                    </a:lnTo>
                    <a:lnTo>
                      <a:pt x="495" y="1933"/>
                    </a:lnTo>
                    <a:lnTo>
                      <a:pt x="516" y="1963"/>
                    </a:lnTo>
                    <a:lnTo>
                      <a:pt x="534" y="1986"/>
                    </a:lnTo>
                    <a:lnTo>
                      <a:pt x="549" y="2005"/>
                    </a:lnTo>
                    <a:lnTo>
                      <a:pt x="560" y="2019"/>
                    </a:lnTo>
                    <a:lnTo>
                      <a:pt x="567" y="2027"/>
                    </a:lnTo>
                    <a:lnTo>
                      <a:pt x="569" y="2030"/>
                    </a:lnTo>
                    <a:lnTo>
                      <a:pt x="1757" y="1388"/>
                    </a:lnTo>
                    <a:lnTo>
                      <a:pt x="1756" y="1387"/>
                    </a:lnTo>
                    <a:lnTo>
                      <a:pt x="1753" y="1384"/>
                    </a:lnTo>
                    <a:lnTo>
                      <a:pt x="1748" y="1380"/>
                    </a:lnTo>
                    <a:lnTo>
                      <a:pt x="1743" y="1374"/>
                    </a:lnTo>
                    <a:lnTo>
                      <a:pt x="1736" y="1368"/>
                    </a:lnTo>
                    <a:lnTo>
                      <a:pt x="1729" y="1361"/>
                    </a:lnTo>
                    <a:lnTo>
                      <a:pt x="1721" y="1354"/>
                    </a:lnTo>
                    <a:lnTo>
                      <a:pt x="1713" y="1347"/>
                    </a:lnTo>
                    <a:lnTo>
                      <a:pt x="1774" y="1314"/>
                    </a:lnTo>
                    <a:lnTo>
                      <a:pt x="1773" y="1313"/>
                    </a:lnTo>
                    <a:lnTo>
                      <a:pt x="1771" y="1310"/>
                    </a:lnTo>
                    <a:lnTo>
                      <a:pt x="1768" y="1306"/>
                    </a:lnTo>
                    <a:lnTo>
                      <a:pt x="1763" y="1301"/>
                    </a:lnTo>
                    <a:lnTo>
                      <a:pt x="1757" y="1295"/>
                    </a:lnTo>
                    <a:lnTo>
                      <a:pt x="1749" y="1288"/>
                    </a:lnTo>
                    <a:lnTo>
                      <a:pt x="1741" y="1280"/>
                    </a:lnTo>
                    <a:lnTo>
                      <a:pt x="1732" y="1273"/>
                    </a:lnTo>
                    <a:lnTo>
                      <a:pt x="1795" y="1238"/>
                    </a:lnTo>
                    <a:lnTo>
                      <a:pt x="1794" y="1237"/>
                    </a:lnTo>
                    <a:lnTo>
                      <a:pt x="1790" y="1234"/>
                    </a:lnTo>
                    <a:lnTo>
                      <a:pt x="1785" y="1230"/>
                    </a:lnTo>
                    <a:lnTo>
                      <a:pt x="1780" y="1224"/>
                    </a:lnTo>
                    <a:lnTo>
                      <a:pt x="1773" y="1218"/>
                    </a:lnTo>
                    <a:lnTo>
                      <a:pt x="1766" y="1211"/>
                    </a:lnTo>
                    <a:lnTo>
                      <a:pt x="1759" y="1204"/>
                    </a:lnTo>
                    <a:lnTo>
                      <a:pt x="1752" y="1198"/>
                    </a:lnTo>
                    <a:lnTo>
                      <a:pt x="1815" y="1164"/>
                    </a:lnTo>
                    <a:close/>
                  </a:path>
                </a:pathLst>
              </a:custGeom>
              <a:solidFill>
                <a:srgbClr val="000000"/>
              </a:solidFill>
              <a:ln w="9525">
                <a:noFill/>
                <a:round/>
                <a:headEnd/>
                <a:tailEnd/>
              </a:ln>
            </p:spPr>
            <p:txBody>
              <a:bodyPr/>
              <a:lstStyle/>
              <a:p>
                <a:pPr>
                  <a:defRPr/>
                </a:pPr>
                <a:endParaRPr lang="en-GB"/>
              </a:p>
            </p:txBody>
          </p:sp>
          <p:sp>
            <p:nvSpPr>
              <p:cNvPr id="1399830" name="Freeform 22"/>
              <p:cNvSpPr>
                <a:spLocks/>
              </p:cNvSpPr>
              <p:nvPr/>
            </p:nvSpPr>
            <p:spPr bwMode="auto">
              <a:xfrm>
                <a:off x="1799" y="1551"/>
                <a:ext cx="342" cy="353"/>
              </a:xfrm>
              <a:custGeom>
                <a:avLst/>
                <a:gdLst/>
                <a:ahLst/>
                <a:cxnLst>
                  <a:cxn ang="0">
                    <a:pos x="1225" y="572"/>
                  </a:cxn>
                  <a:cxn ang="0">
                    <a:pos x="1293" y="677"/>
                  </a:cxn>
                  <a:cxn ang="0">
                    <a:pos x="1367" y="778"/>
                  </a:cxn>
                  <a:cxn ang="0">
                    <a:pos x="1445" y="872"/>
                  </a:cxn>
                  <a:cxn ang="0">
                    <a:pos x="1522" y="957"/>
                  </a:cxn>
                  <a:cxn ang="0">
                    <a:pos x="1592" y="1029"/>
                  </a:cxn>
                  <a:cxn ang="0">
                    <a:pos x="1651" y="1087"/>
                  </a:cxn>
                  <a:cxn ang="0">
                    <a:pos x="1694" y="1126"/>
                  </a:cxn>
                  <a:cxn ang="0">
                    <a:pos x="555" y="1763"/>
                  </a:cxn>
                  <a:cxn ang="0">
                    <a:pos x="537" y="1740"/>
                  </a:cxn>
                  <a:cxn ang="0">
                    <a:pos x="508" y="1700"/>
                  </a:cxn>
                  <a:cxn ang="0">
                    <a:pos x="468" y="1645"/>
                  </a:cxn>
                  <a:cxn ang="0">
                    <a:pos x="420" y="1572"/>
                  </a:cxn>
                  <a:cxn ang="0">
                    <a:pos x="366" y="1484"/>
                  </a:cxn>
                  <a:cxn ang="0">
                    <a:pos x="309" y="1381"/>
                  </a:cxn>
                  <a:cxn ang="0">
                    <a:pos x="250" y="1263"/>
                  </a:cxn>
                  <a:cxn ang="0">
                    <a:pos x="190" y="1132"/>
                  </a:cxn>
                  <a:cxn ang="0">
                    <a:pos x="136" y="986"/>
                  </a:cxn>
                  <a:cxn ang="0">
                    <a:pos x="94" y="839"/>
                  </a:cxn>
                  <a:cxn ang="0">
                    <a:pos x="60" y="696"/>
                  </a:cxn>
                  <a:cxn ang="0">
                    <a:pos x="37" y="562"/>
                  </a:cxn>
                  <a:cxn ang="0">
                    <a:pos x="19" y="442"/>
                  </a:cxn>
                  <a:cxn ang="0">
                    <a:pos x="8" y="344"/>
                  </a:cxn>
                  <a:cxn ang="0">
                    <a:pos x="2" y="270"/>
                  </a:cxn>
                  <a:cxn ang="0">
                    <a:pos x="0" y="230"/>
                  </a:cxn>
                  <a:cxn ang="0">
                    <a:pos x="1018" y="11"/>
                  </a:cxn>
                  <a:cxn ang="0">
                    <a:pos x="1024" y="41"/>
                  </a:cxn>
                  <a:cxn ang="0">
                    <a:pos x="1033" y="85"/>
                  </a:cxn>
                  <a:cxn ang="0">
                    <a:pos x="1047" y="142"/>
                  </a:cxn>
                  <a:cxn ang="0">
                    <a:pos x="1066" y="208"/>
                  </a:cxn>
                  <a:cxn ang="0">
                    <a:pos x="1093" y="286"/>
                  </a:cxn>
                  <a:cxn ang="0">
                    <a:pos x="1128" y="373"/>
                  </a:cxn>
                  <a:cxn ang="0">
                    <a:pos x="1171" y="468"/>
                  </a:cxn>
                </a:cxnLst>
                <a:rect l="0" t="0" r="r" b="b"/>
                <a:pathLst>
                  <a:path w="1707" h="1763">
                    <a:moveTo>
                      <a:pt x="1196" y="519"/>
                    </a:moveTo>
                    <a:lnTo>
                      <a:pt x="1225" y="572"/>
                    </a:lnTo>
                    <a:lnTo>
                      <a:pt x="1258" y="625"/>
                    </a:lnTo>
                    <a:lnTo>
                      <a:pt x="1293" y="677"/>
                    </a:lnTo>
                    <a:lnTo>
                      <a:pt x="1329" y="729"/>
                    </a:lnTo>
                    <a:lnTo>
                      <a:pt x="1367" y="778"/>
                    </a:lnTo>
                    <a:lnTo>
                      <a:pt x="1406" y="826"/>
                    </a:lnTo>
                    <a:lnTo>
                      <a:pt x="1445" y="872"/>
                    </a:lnTo>
                    <a:lnTo>
                      <a:pt x="1484" y="916"/>
                    </a:lnTo>
                    <a:lnTo>
                      <a:pt x="1522" y="957"/>
                    </a:lnTo>
                    <a:lnTo>
                      <a:pt x="1558" y="995"/>
                    </a:lnTo>
                    <a:lnTo>
                      <a:pt x="1592" y="1029"/>
                    </a:lnTo>
                    <a:lnTo>
                      <a:pt x="1623" y="1060"/>
                    </a:lnTo>
                    <a:lnTo>
                      <a:pt x="1651" y="1087"/>
                    </a:lnTo>
                    <a:lnTo>
                      <a:pt x="1675" y="1109"/>
                    </a:lnTo>
                    <a:lnTo>
                      <a:pt x="1694" y="1126"/>
                    </a:lnTo>
                    <a:lnTo>
                      <a:pt x="1707" y="1139"/>
                    </a:lnTo>
                    <a:lnTo>
                      <a:pt x="555" y="1763"/>
                    </a:lnTo>
                    <a:lnTo>
                      <a:pt x="547" y="1753"/>
                    </a:lnTo>
                    <a:lnTo>
                      <a:pt x="537" y="1740"/>
                    </a:lnTo>
                    <a:lnTo>
                      <a:pt x="523" y="1723"/>
                    </a:lnTo>
                    <a:lnTo>
                      <a:pt x="508" y="1700"/>
                    </a:lnTo>
                    <a:lnTo>
                      <a:pt x="488" y="1675"/>
                    </a:lnTo>
                    <a:lnTo>
                      <a:pt x="468" y="1645"/>
                    </a:lnTo>
                    <a:lnTo>
                      <a:pt x="445" y="1610"/>
                    </a:lnTo>
                    <a:lnTo>
                      <a:pt x="420" y="1572"/>
                    </a:lnTo>
                    <a:lnTo>
                      <a:pt x="394" y="1530"/>
                    </a:lnTo>
                    <a:lnTo>
                      <a:pt x="366" y="1484"/>
                    </a:lnTo>
                    <a:lnTo>
                      <a:pt x="339" y="1435"/>
                    </a:lnTo>
                    <a:lnTo>
                      <a:pt x="309" y="1381"/>
                    </a:lnTo>
                    <a:lnTo>
                      <a:pt x="279" y="1325"/>
                    </a:lnTo>
                    <a:lnTo>
                      <a:pt x="250" y="1263"/>
                    </a:lnTo>
                    <a:lnTo>
                      <a:pt x="220" y="1199"/>
                    </a:lnTo>
                    <a:lnTo>
                      <a:pt x="190" y="1132"/>
                    </a:lnTo>
                    <a:lnTo>
                      <a:pt x="161" y="1060"/>
                    </a:lnTo>
                    <a:lnTo>
                      <a:pt x="136" y="986"/>
                    </a:lnTo>
                    <a:lnTo>
                      <a:pt x="113" y="913"/>
                    </a:lnTo>
                    <a:lnTo>
                      <a:pt x="94" y="839"/>
                    </a:lnTo>
                    <a:lnTo>
                      <a:pt x="76" y="767"/>
                    </a:lnTo>
                    <a:lnTo>
                      <a:pt x="60" y="696"/>
                    </a:lnTo>
                    <a:lnTo>
                      <a:pt x="48" y="627"/>
                    </a:lnTo>
                    <a:lnTo>
                      <a:pt x="37" y="562"/>
                    </a:lnTo>
                    <a:lnTo>
                      <a:pt x="27" y="501"/>
                    </a:lnTo>
                    <a:lnTo>
                      <a:pt x="19" y="442"/>
                    </a:lnTo>
                    <a:lnTo>
                      <a:pt x="13" y="390"/>
                    </a:lnTo>
                    <a:lnTo>
                      <a:pt x="8" y="344"/>
                    </a:lnTo>
                    <a:lnTo>
                      <a:pt x="5" y="304"/>
                    </a:lnTo>
                    <a:lnTo>
                      <a:pt x="2" y="270"/>
                    </a:lnTo>
                    <a:lnTo>
                      <a:pt x="1" y="246"/>
                    </a:lnTo>
                    <a:lnTo>
                      <a:pt x="0" y="230"/>
                    </a:lnTo>
                    <a:lnTo>
                      <a:pt x="1017" y="0"/>
                    </a:lnTo>
                    <a:lnTo>
                      <a:pt x="1018" y="11"/>
                    </a:lnTo>
                    <a:lnTo>
                      <a:pt x="1021" y="25"/>
                    </a:lnTo>
                    <a:lnTo>
                      <a:pt x="1024" y="41"/>
                    </a:lnTo>
                    <a:lnTo>
                      <a:pt x="1028" y="62"/>
                    </a:lnTo>
                    <a:lnTo>
                      <a:pt x="1033" y="85"/>
                    </a:lnTo>
                    <a:lnTo>
                      <a:pt x="1040" y="112"/>
                    </a:lnTo>
                    <a:lnTo>
                      <a:pt x="1047" y="142"/>
                    </a:lnTo>
                    <a:lnTo>
                      <a:pt x="1056" y="173"/>
                    </a:lnTo>
                    <a:lnTo>
                      <a:pt x="1066" y="208"/>
                    </a:lnTo>
                    <a:lnTo>
                      <a:pt x="1080" y="246"/>
                    </a:lnTo>
                    <a:lnTo>
                      <a:pt x="1093" y="286"/>
                    </a:lnTo>
                    <a:lnTo>
                      <a:pt x="1109" y="328"/>
                    </a:lnTo>
                    <a:lnTo>
                      <a:pt x="1128" y="373"/>
                    </a:lnTo>
                    <a:lnTo>
                      <a:pt x="1148" y="420"/>
                    </a:lnTo>
                    <a:lnTo>
                      <a:pt x="1171" y="468"/>
                    </a:lnTo>
                    <a:lnTo>
                      <a:pt x="1196" y="519"/>
                    </a:lnTo>
                    <a:close/>
                  </a:path>
                </a:pathLst>
              </a:custGeom>
              <a:solidFill>
                <a:srgbClr val="FFFFFF"/>
              </a:solidFill>
              <a:ln w="9525">
                <a:noFill/>
                <a:round/>
                <a:headEnd/>
                <a:tailEnd/>
              </a:ln>
            </p:spPr>
            <p:txBody>
              <a:bodyPr/>
              <a:lstStyle/>
              <a:p>
                <a:pPr>
                  <a:defRPr/>
                </a:pPr>
                <a:endParaRPr lang="en-GB"/>
              </a:p>
            </p:txBody>
          </p:sp>
          <p:sp>
            <p:nvSpPr>
              <p:cNvPr id="1399831" name="Freeform 23"/>
              <p:cNvSpPr>
                <a:spLocks/>
              </p:cNvSpPr>
              <p:nvPr/>
            </p:nvSpPr>
            <p:spPr bwMode="auto">
              <a:xfrm>
                <a:off x="1788" y="1641"/>
                <a:ext cx="341" cy="309"/>
              </a:xfrm>
              <a:custGeom>
                <a:avLst/>
                <a:gdLst/>
                <a:ahLst/>
                <a:cxnLst>
                  <a:cxn ang="0">
                    <a:pos x="554" y="1536"/>
                  </a:cxn>
                  <a:cxn ang="0">
                    <a:pos x="537" y="1513"/>
                  </a:cxn>
                  <a:cxn ang="0">
                    <a:pos x="507" y="1473"/>
                  </a:cxn>
                  <a:cxn ang="0">
                    <a:pos x="467" y="1418"/>
                  </a:cxn>
                  <a:cxn ang="0">
                    <a:pos x="420" y="1345"/>
                  </a:cxn>
                  <a:cxn ang="0">
                    <a:pos x="366" y="1257"/>
                  </a:cxn>
                  <a:cxn ang="0">
                    <a:pos x="309" y="1154"/>
                  </a:cxn>
                  <a:cxn ang="0">
                    <a:pos x="249" y="1036"/>
                  </a:cxn>
                  <a:cxn ang="0">
                    <a:pos x="190" y="905"/>
                  </a:cxn>
                  <a:cxn ang="0">
                    <a:pos x="137" y="759"/>
                  </a:cxn>
                  <a:cxn ang="0">
                    <a:pos x="94" y="612"/>
                  </a:cxn>
                  <a:cxn ang="0">
                    <a:pos x="61" y="469"/>
                  </a:cxn>
                  <a:cxn ang="0">
                    <a:pos x="37" y="335"/>
                  </a:cxn>
                  <a:cxn ang="0">
                    <a:pos x="20" y="215"/>
                  </a:cxn>
                  <a:cxn ang="0">
                    <a:pos x="9" y="116"/>
                  </a:cxn>
                  <a:cxn ang="0">
                    <a:pos x="2" y="43"/>
                  </a:cxn>
                  <a:cxn ang="0">
                    <a:pos x="0" y="3"/>
                  </a:cxn>
                  <a:cxn ang="0">
                    <a:pos x="9" y="32"/>
                  </a:cxn>
                  <a:cxn ang="0">
                    <a:pos x="17" y="110"/>
                  </a:cxn>
                  <a:cxn ang="0">
                    <a:pos x="28" y="202"/>
                  </a:cxn>
                  <a:cxn ang="0">
                    <a:pos x="44" y="306"/>
                  </a:cxn>
                  <a:cxn ang="0">
                    <a:pos x="67" y="419"/>
                  </a:cxn>
                  <a:cxn ang="0">
                    <a:pos x="94" y="536"/>
                  </a:cxn>
                  <a:cxn ang="0">
                    <a:pos x="128" y="658"/>
                  </a:cxn>
                  <a:cxn ang="0">
                    <a:pos x="169" y="778"/>
                  </a:cxn>
                  <a:cxn ang="0">
                    <a:pos x="226" y="912"/>
                  </a:cxn>
                  <a:cxn ang="0">
                    <a:pos x="291" y="1048"/>
                  </a:cxn>
                  <a:cxn ang="0">
                    <a:pos x="357" y="1167"/>
                  </a:cxn>
                  <a:cxn ang="0">
                    <a:pos x="417" y="1270"/>
                  </a:cxn>
                  <a:cxn ang="0">
                    <a:pos x="472" y="1352"/>
                  </a:cxn>
                  <a:cxn ang="0">
                    <a:pos x="516" y="1416"/>
                  </a:cxn>
                  <a:cxn ang="0">
                    <a:pos x="549" y="1459"/>
                  </a:cxn>
                  <a:cxn ang="0">
                    <a:pos x="568" y="1480"/>
                  </a:cxn>
                  <a:cxn ang="0">
                    <a:pos x="1676" y="884"/>
                  </a:cxn>
                  <a:cxn ang="0">
                    <a:pos x="1686" y="892"/>
                  </a:cxn>
                  <a:cxn ang="0">
                    <a:pos x="1695" y="899"/>
                  </a:cxn>
                  <a:cxn ang="0">
                    <a:pos x="1702" y="907"/>
                  </a:cxn>
                  <a:cxn ang="0">
                    <a:pos x="1708" y="912"/>
                  </a:cxn>
                </a:cxnLst>
                <a:rect l="0" t="0" r="r" b="b"/>
                <a:pathLst>
                  <a:path w="1708" h="1536">
                    <a:moveTo>
                      <a:pt x="1708" y="912"/>
                    </a:moveTo>
                    <a:lnTo>
                      <a:pt x="554" y="1536"/>
                    </a:lnTo>
                    <a:lnTo>
                      <a:pt x="547" y="1526"/>
                    </a:lnTo>
                    <a:lnTo>
                      <a:pt x="537" y="1513"/>
                    </a:lnTo>
                    <a:lnTo>
                      <a:pt x="523" y="1496"/>
                    </a:lnTo>
                    <a:lnTo>
                      <a:pt x="507" y="1473"/>
                    </a:lnTo>
                    <a:lnTo>
                      <a:pt x="488" y="1448"/>
                    </a:lnTo>
                    <a:lnTo>
                      <a:pt x="467" y="1418"/>
                    </a:lnTo>
                    <a:lnTo>
                      <a:pt x="445" y="1383"/>
                    </a:lnTo>
                    <a:lnTo>
                      <a:pt x="420" y="1345"/>
                    </a:lnTo>
                    <a:lnTo>
                      <a:pt x="394" y="1303"/>
                    </a:lnTo>
                    <a:lnTo>
                      <a:pt x="366" y="1257"/>
                    </a:lnTo>
                    <a:lnTo>
                      <a:pt x="338" y="1208"/>
                    </a:lnTo>
                    <a:lnTo>
                      <a:pt x="309" y="1154"/>
                    </a:lnTo>
                    <a:lnTo>
                      <a:pt x="279" y="1098"/>
                    </a:lnTo>
                    <a:lnTo>
                      <a:pt x="249" y="1036"/>
                    </a:lnTo>
                    <a:lnTo>
                      <a:pt x="220" y="972"/>
                    </a:lnTo>
                    <a:lnTo>
                      <a:pt x="190" y="905"/>
                    </a:lnTo>
                    <a:lnTo>
                      <a:pt x="161" y="833"/>
                    </a:lnTo>
                    <a:lnTo>
                      <a:pt x="137" y="759"/>
                    </a:lnTo>
                    <a:lnTo>
                      <a:pt x="114" y="686"/>
                    </a:lnTo>
                    <a:lnTo>
                      <a:pt x="94" y="612"/>
                    </a:lnTo>
                    <a:lnTo>
                      <a:pt x="76" y="539"/>
                    </a:lnTo>
                    <a:lnTo>
                      <a:pt x="61" y="469"/>
                    </a:lnTo>
                    <a:lnTo>
                      <a:pt x="48" y="400"/>
                    </a:lnTo>
                    <a:lnTo>
                      <a:pt x="37" y="335"/>
                    </a:lnTo>
                    <a:lnTo>
                      <a:pt x="27" y="273"/>
                    </a:lnTo>
                    <a:lnTo>
                      <a:pt x="20" y="215"/>
                    </a:lnTo>
                    <a:lnTo>
                      <a:pt x="14" y="163"/>
                    </a:lnTo>
                    <a:lnTo>
                      <a:pt x="9" y="116"/>
                    </a:lnTo>
                    <a:lnTo>
                      <a:pt x="6" y="76"/>
                    </a:lnTo>
                    <a:lnTo>
                      <a:pt x="2" y="43"/>
                    </a:lnTo>
                    <a:lnTo>
                      <a:pt x="1" y="19"/>
                    </a:lnTo>
                    <a:lnTo>
                      <a:pt x="0" y="3"/>
                    </a:lnTo>
                    <a:lnTo>
                      <a:pt x="6" y="0"/>
                    </a:lnTo>
                    <a:lnTo>
                      <a:pt x="9" y="32"/>
                    </a:lnTo>
                    <a:lnTo>
                      <a:pt x="12" y="69"/>
                    </a:lnTo>
                    <a:lnTo>
                      <a:pt x="17" y="110"/>
                    </a:lnTo>
                    <a:lnTo>
                      <a:pt x="22" y="154"/>
                    </a:lnTo>
                    <a:lnTo>
                      <a:pt x="28" y="202"/>
                    </a:lnTo>
                    <a:lnTo>
                      <a:pt x="36" y="253"/>
                    </a:lnTo>
                    <a:lnTo>
                      <a:pt x="44" y="306"/>
                    </a:lnTo>
                    <a:lnTo>
                      <a:pt x="55" y="361"/>
                    </a:lnTo>
                    <a:lnTo>
                      <a:pt x="67" y="419"/>
                    </a:lnTo>
                    <a:lnTo>
                      <a:pt x="79" y="477"/>
                    </a:lnTo>
                    <a:lnTo>
                      <a:pt x="94" y="536"/>
                    </a:lnTo>
                    <a:lnTo>
                      <a:pt x="110" y="597"/>
                    </a:lnTo>
                    <a:lnTo>
                      <a:pt x="128" y="658"/>
                    </a:lnTo>
                    <a:lnTo>
                      <a:pt x="148" y="718"/>
                    </a:lnTo>
                    <a:lnTo>
                      <a:pt x="169" y="778"/>
                    </a:lnTo>
                    <a:lnTo>
                      <a:pt x="193" y="837"/>
                    </a:lnTo>
                    <a:lnTo>
                      <a:pt x="226" y="912"/>
                    </a:lnTo>
                    <a:lnTo>
                      <a:pt x="258" y="982"/>
                    </a:lnTo>
                    <a:lnTo>
                      <a:pt x="291" y="1048"/>
                    </a:lnTo>
                    <a:lnTo>
                      <a:pt x="324" y="1110"/>
                    </a:lnTo>
                    <a:lnTo>
                      <a:pt x="357" y="1167"/>
                    </a:lnTo>
                    <a:lnTo>
                      <a:pt x="387" y="1221"/>
                    </a:lnTo>
                    <a:lnTo>
                      <a:pt x="417" y="1270"/>
                    </a:lnTo>
                    <a:lnTo>
                      <a:pt x="446" y="1314"/>
                    </a:lnTo>
                    <a:lnTo>
                      <a:pt x="472" y="1352"/>
                    </a:lnTo>
                    <a:lnTo>
                      <a:pt x="496" y="1386"/>
                    </a:lnTo>
                    <a:lnTo>
                      <a:pt x="516" y="1416"/>
                    </a:lnTo>
                    <a:lnTo>
                      <a:pt x="535" y="1439"/>
                    </a:lnTo>
                    <a:lnTo>
                      <a:pt x="549" y="1459"/>
                    </a:lnTo>
                    <a:lnTo>
                      <a:pt x="560" y="1472"/>
                    </a:lnTo>
                    <a:lnTo>
                      <a:pt x="568" y="1480"/>
                    </a:lnTo>
                    <a:lnTo>
                      <a:pt x="570" y="1483"/>
                    </a:lnTo>
                    <a:lnTo>
                      <a:pt x="1676" y="884"/>
                    </a:lnTo>
                    <a:lnTo>
                      <a:pt x="1681" y="888"/>
                    </a:lnTo>
                    <a:lnTo>
                      <a:pt x="1686" y="892"/>
                    </a:lnTo>
                    <a:lnTo>
                      <a:pt x="1691" y="896"/>
                    </a:lnTo>
                    <a:lnTo>
                      <a:pt x="1695" y="899"/>
                    </a:lnTo>
                    <a:lnTo>
                      <a:pt x="1699" y="903"/>
                    </a:lnTo>
                    <a:lnTo>
                      <a:pt x="1702" y="907"/>
                    </a:lnTo>
                    <a:lnTo>
                      <a:pt x="1705" y="910"/>
                    </a:lnTo>
                    <a:lnTo>
                      <a:pt x="1708" y="912"/>
                    </a:lnTo>
                    <a:close/>
                  </a:path>
                </a:pathLst>
              </a:custGeom>
              <a:solidFill>
                <a:srgbClr val="FFFFFF"/>
              </a:solidFill>
              <a:ln w="9525">
                <a:noFill/>
                <a:round/>
                <a:headEnd/>
                <a:tailEnd/>
              </a:ln>
            </p:spPr>
            <p:txBody>
              <a:bodyPr/>
              <a:lstStyle/>
              <a:p>
                <a:pPr>
                  <a:defRPr/>
                </a:pPr>
                <a:endParaRPr lang="en-GB"/>
              </a:p>
            </p:txBody>
          </p:sp>
          <p:sp>
            <p:nvSpPr>
              <p:cNvPr id="1399832" name="Freeform 24"/>
              <p:cNvSpPr>
                <a:spLocks/>
              </p:cNvSpPr>
              <p:nvPr/>
            </p:nvSpPr>
            <p:spPr bwMode="auto">
              <a:xfrm>
                <a:off x="1792" y="1627"/>
                <a:ext cx="341" cy="307"/>
              </a:xfrm>
              <a:custGeom>
                <a:avLst/>
                <a:gdLst/>
                <a:ahLst/>
                <a:cxnLst>
                  <a:cxn ang="0">
                    <a:pos x="555" y="1534"/>
                  </a:cxn>
                  <a:cxn ang="0">
                    <a:pos x="536" y="1511"/>
                  </a:cxn>
                  <a:cxn ang="0">
                    <a:pos x="507" y="1471"/>
                  </a:cxn>
                  <a:cxn ang="0">
                    <a:pos x="468" y="1416"/>
                  </a:cxn>
                  <a:cxn ang="0">
                    <a:pos x="420" y="1344"/>
                  </a:cxn>
                  <a:cxn ang="0">
                    <a:pos x="366" y="1256"/>
                  </a:cxn>
                  <a:cxn ang="0">
                    <a:pos x="309" y="1152"/>
                  </a:cxn>
                  <a:cxn ang="0">
                    <a:pos x="250" y="1035"/>
                  </a:cxn>
                  <a:cxn ang="0">
                    <a:pos x="190" y="903"/>
                  </a:cxn>
                  <a:cxn ang="0">
                    <a:pos x="136" y="758"/>
                  </a:cxn>
                  <a:cxn ang="0">
                    <a:pos x="94" y="610"/>
                  </a:cxn>
                  <a:cxn ang="0">
                    <a:pos x="60" y="467"/>
                  </a:cxn>
                  <a:cxn ang="0">
                    <a:pos x="37" y="333"/>
                  </a:cxn>
                  <a:cxn ang="0">
                    <a:pos x="19" y="214"/>
                  </a:cxn>
                  <a:cxn ang="0">
                    <a:pos x="8" y="115"/>
                  </a:cxn>
                  <a:cxn ang="0">
                    <a:pos x="2" y="42"/>
                  </a:cxn>
                  <a:cxn ang="0">
                    <a:pos x="0" y="1"/>
                  </a:cxn>
                  <a:cxn ang="0">
                    <a:pos x="9" y="32"/>
                  </a:cxn>
                  <a:cxn ang="0">
                    <a:pos x="17" y="109"/>
                  </a:cxn>
                  <a:cxn ang="0">
                    <a:pos x="29" y="201"/>
                  </a:cxn>
                  <a:cxn ang="0">
                    <a:pos x="45" y="305"/>
                  </a:cxn>
                  <a:cxn ang="0">
                    <a:pos x="66" y="417"/>
                  </a:cxn>
                  <a:cxn ang="0">
                    <a:pos x="94" y="536"/>
                  </a:cxn>
                  <a:cxn ang="0">
                    <a:pos x="128" y="656"/>
                  </a:cxn>
                  <a:cxn ang="0">
                    <a:pos x="169" y="776"/>
                  </a:cxn>
                  <a:cxn ang="0">
                    <a:pos x="225" y="910"/>
                  </a:cxn>
                  <a:cxn ang="0">
                    <a:pos x="291" y="1046"/>
                  </a:cxn>
                  <a:cxn ang="0">
                    <a:pos x="356" y="1166"/>
                  </a:cxn>
                  <a:cxn ang="0">
                    <a:pos x="417" y="1268"/>
                  </a:cxn>
                  <a:cxn ang="0">
                    <a:pos x="472" y="1351"/>
                  </a:cxn>
                  <a:cxn ang="0">
                    <a:pos x="516" y="1414"/>
                  </a:cxn>
                  <a:cxn ang="0">
                    <a:pos x="549" y="1457"/>
                  </a:cxn>
                  <a:cxn ang="0">
                    <a:pos x="567" y="1479"/>
                  </a:cxn>
                  <a:cxn ang="0">
                    <a:pos x="1676" y="883"/>
                  </a:cxn>
                  <a:cxn ang="0">
                    <a:pos x="1687" y="892"/>
                  </a:cxn>
                  <a:cxn ang="0">
                    <a:pos x="1697" y="899"/>
                  </a:cxn>
                  <a:cxn ang="0">
                    <a:pos x="1703" y="905"/>
                  </a:cxn>
                  <a:cxn ang="0">
                    <a:pos x="1708" y="910"/>
                  </a:cxn>
                </a:cxnLst>
                <a:rect l="0" t="0" r="r" b="b"/>
                <a:pathLst>
                  <a:path w="1708" h="1534">
                    <a:moveTo>
                      <a:pt x="1708" y="910"/>
                    </a:moveTo>
                    <a:lnTo>
                      <a:pt x="555" y="1534"/>
                    </a:lnTo>
                    <a:lnTo>
                      <a:pt x="548" y="1525"/>
                    </a:lnTo>
                    <a:lnTo>
                      <a:pt x="536" y="1511"/>
                    </a:lnTo>
                    <a:lnTo>
                      <a:pt x="523" y="1494"/>
                    </a:lnTo>
                    <a:lnTo>
                      <a:pt x="507" y="1471"/>
                    </a:lnTo>
                    <a:lnTo>
                      <a:pt x="488" y="1446"/>
                    </a:lnTo>
                    <a:lnTo>
                      <a:pt x="468" y="1416"/>
                    </a:lnTo>
                    <a:lnTo>
                      <a:pt x="444" y="1381"/>
                    </a:lnTo>
                    <a:lnTo>
                      <a:pt x="420" y="1344"/>
                    </a:lnTo>
                    <a:lnTo>
                      <a:pt x="394" y="1302"/>
                    </a:lnTo>
                    <a:lnTo>
                      <a:pt x="366" y="1256"/>
                    </a:lnTo>
                    <a:lnTo>
                      <a:pt x="338" y="1207"/>
                    </a:lnTo>
                    <a:lnTo>
                      <a:pt x="309" y="1152"/>
                    </a:lnTo>
                    <a:lnTo>
                      <a:pt x="279" y="1096"/>
                    </a:lnTo>
                    <a:lnTo>
                      <a:pt x="250" y="1035"/>
                    </a:lnTo>
                    <a:lnTo>
                      <a:pt x="220" y="970"/>
                    </a:lnTo>
                    <a:lnTo>
                      <a:pt x="190" y="903"/>
                    </a:lnTo>
                    <a:lnTo>
                      <a:pt x="162" y="831"/>
                    </a:lnTo>
                    <a:lnTo>
                      <a:pt x="136" y="758"/>
                    </a:lnTo>
                    <a:lnTo>
                      <a:pt x="114" y="684"/>
                    </a:lnTo>
                    <a:lnTo>
                      <a:pt x="94" y="610"/>
                    </a:lnTo>
                    <a:lnTo>
                      <a:pt x="76" y="539"/>
                    </a:lnTo>
                    <a:lnTo>
                      <a:pt x="60" y="467"/>
                    </a:lnTo>
                    <a:lnTo>
                      <a:pt x="48" y="399"/>
                    </a:lnTo>
                    <a:lnTo>
                      <a:pt x="37" y="333"/>
                    </a:lnTo>
                    <a:lnTo>
                      <a:pt x="28" y="272"/>
                    </a:lnTo>
                    <a:lnTo>
                      <a:pt x="19" y="214"/>
                    </a:lnTo>
                    <a:lnTo>
                      <a:pt x="13" y="161"/>
                    </a:lnTo>
                    <a:lnTo>
                      <a:pt x="8" y="115"/>
                    </a:lnTo>
                    <a:lnTo>
                      <a:pt x="5" y="76"/>
                    </a:lnTo>
                    <a:lnTo>
                      <a:pt x="2" y="42"/>
                    </a:lnTo>
                    <a:lnTo>
                      <a:pt x="1" y="17"/>
                    </a:lnTo>
                    <a:lnTo>
                      <a:pt x="0" y="1"/>
                    </a:lnTo>
                    <a:lnTo>
                      <a:pt x="6" y="0"/>
                    </a:lnTo>
                    <a:lnTo>
                      <a:pt x="9" y="32"/>
                    </a:lnTo>
                    <a:lnTo>
                      <a:pt x="12" y="68"/>
                    </a:lnTo>
                    <a:lnTo>
                      <a:pt x="17" y="109"/>
                    </a:lnTo>
                    <a:lnTo>
                      <a:pt x="22" y="153"/>
                    </a:lnTo>
                    <a:lnTo>
                      <a:pt x="29" y="201"/>
                    </a:lnTo>
                    <a:lnTo>
                      <a:pt x="37" y="251"/>
                    </a:lnTo>
                    <a:lnTo>
                      <a:pt x="45" y="305"/>
                    </a:lnTo>
                    <a:lnTo>
                      <a:pt x="55" y="360"/>
                    </a:lnTo>
                    <a:lnTo>
                      <a:pt x="66" y="417"/>
                    </a:lnTo>
                    <a:lnTo>
                      <a:pt x="80" y="475"/>
                    </a:lnTo>
                    <a:lnTo>
                      <a:pt x="94" y="536"/>
                    </a:lnTo>
                    <a:lnTo>
                      <a:pt x="109" y="595"/>
                    </a:lnTo>
                    <a:lnTo>
                      <a:pt x="128" y="656"/>
                    </a:lnTo>
                    <a:lnTo>
                      <a:pt x="147" y="717"/>
                    </a:lnTo>
                    <a:lnTo>
                      <a:pt x="169" y="776"/>
                    </a:lnTo>
                    <a:lnTo>
                      <a:pt x="192" y="835"/>
                    </a:lnTo>
                    <a:lnTo>
                      <a:pt x="225" y="910"/>
                    </a:lnTo>
                    <a:lnTo>
                      <a:pt x="258" y="981"/>
                    </a:lnTo>
                    <a:lnTo>
                      <a:pt x="291" y="1046"/>
                    </a:lnTo>
                    <a:lnTo>
                      <a:pt x="323" y="1108"/>
                    </a:lnTo>
                    <a:lnTo>
                      <a:pt x="356" y="1166"/>
                    </a:lnTo>
                    <a:lnTo>
                      <a:pt x="387" y="1219"/>
                    </a:lnTo>
                    <a:lnTo>
                      <a:pt x="417" y="1268"/>
                    </a:lnTo>
                    <a:lnTo>
                      <a:pt x="445" y="1312"/>
                    </a:lnTo>
                    <a:lnTo>
                      <a:pt x="472" y="1351"/>
                    </a:lnTo>
                    <a:lnTo>
                      <a:pt x="495" y="1385"/>
                    </a:lnTo>
                    <a:lnTo>
                      <a:pt x="516" y="1414"/>
                    </a:lnTo>
                    <a:lnTo>
                      <a:pt x="534" y="1438"/>
                    </a:lnTo>
                    <a:lnTo>
                      <a:pt x="549" y="1457"/>
                    </a:lnTo>
                    <a:lnTo>
                      <a:pt x="560" y="1470"/>
                    </a:lnTo>
                    <a:lnTo>
                      <a:pt x="567" y="1479"/>
                    </a:lnTo>
                    <a:lnTo>
                      <a:pt x="569" y="1482"/>
                    </a:lnTo>
                    <a:lnTo>
                      <a:pt x="1676" y="883"/>
                    </a:lnTo>
                    <a:lnTo>
                      <a:pt x="1682" y="888"/>
                    </a:lnTo>
                    <a:lnTo>
                      <a:pt x="1687" y="892"/>
                    </a:lnTo>
                    <a:lnTo>
                      <a:pt x="1692" y="895"/>
                    </a:lnTo>
                    <a:lnTo>
                      <a:pt x="1697" y="899"/>
                    </a:lnTo>
                    <a:lnTo>
                      <a:pt x="1700" y="902"/>
                    </a:lnTo>
                    <a:lnTo>
                      <a:pt x="1703" y="905"/>
                    </a:lnTo>
                    <a:lnTo>
                      <a:pt x="1706" y="908"/>
                    </a:lnTo>
                    <a:lnTo>
                      <a:pt x="1708" y="910"/>
                    </a:lnTo>
                    <a:close/>
                  </a:path>
                </a:pathLst>
              </a:custGeom>
              <a:solidFill>
                <a:srgbClr val="FFFFFF"/>
              </a:solidFill>
              <a:ln w="9525">
                <a:noFill/>
                <a:round/>
                <a:headEnd/>
                <a:tailEnd/>
              </a:ln>
            </p:spPr>
            <p:txBody>
              <a:bodyPr/>
              <a:lstStyle/>
              <a:p>
                <a:pPr>
                  <a:defRPr/>
                </a:pPr>
                <a:endParaRPr lang="en-GB"/>
              </a:p>
            </p:txBody>
          </p:sp>
          <p:sp>
            <p:nvSpPr>
              <p:cNvPr id="1399833" name="Freeform 25"/>
              <p:cNvSpPr>
                <a:spLocks/>
              </p:cNvSpPr>
              <p:nvPr/>
            </p:nvSpPr>
            <p:spPr bwMode="auto">
              <a:xfrm>
                <a:off x="1795" y="1612"/>
                <a:ext cx="342" cy="307"/>
              </a:xfrm>
              <a:custGeom>
                <a:avLst/>
                <a:gdLst/>
                <a:ahLst/>
                <a:cxnLst>
                  <a:cxn ang="0">
                    <a:pos x="555" y="1533"/>
                  </a:cxn>
                  <a:cxn ang="0">
                    <a:pos x="537" y="1511"/>
                  </a:cxn>
                  <a:cxn ang="0">
                    <a:pos x="507" y="1471"/>
                  </a:cxn>
                  <a:cxn ang="0">
                    <a:pos x="467" y="1416"/>
                  </a:cxn>
                  <a:cxn ang="0">
                    <a:pos x="420" y="1343"/>
                  </a:cxn>
                  <a:cxn ang="0">
                    <a:pos x="367" y="1255"/>
                  </a:cxn>
                  <a:cxn ang="0">
                    <a:pos x="309" y="1152"/>
                  </a:cxn>
                  <a:cxn ang="0">
                    <a:pos x="250" y="1034"/>
                  </a:cxn>
                  <a:cxn ang="0">
                    <a:pos x="191" y="902"/>
                  </a:cxn>
                  <a:cxn ang="0">
                    <a:pos x="136" y="758"/>
                  </a:cxn>
                  <a:cxn ang="0">
                    <a:pos x="95" y="612"/>
                  </a:cxn>
                  <a:cxn ang="0">
                    <a:pos x="61" y="469"/>
                  </a:cxn>
                  <a:cxn ang="0">
                    <a:pos x="37" y="335"/>
                  </a:cxn>
                  <a:cxn ang="0">
                    <a:pos x="20" y="216"/>
                  </a:cxn>
                  <a:cxn ang="0">
                    <a:pos x="9" y="117"/>
                  </a:cxn>
                  <a:cxn ang="0">
                    <a:pos x="2" y="43"/>
                  </a:cxn>
                  <a:cxn ang="0">
                    <a:pos x="0" y="1"/>
                  </a:cxn>
                  <a:cxn ang="0">
                    <a:pos x="10" y="33"/>
                  </a:cxn>
                  <a:cxn ang="0">
                    <a:pos x="18" y="110"/>
                  </a:cxn>
                  <a:cxn ang="0">
                    <a:pos x="29" y="202"/>
                  </a:cxn>
                  <a:cxn ang="0">
                    <a:pos x="45" y="305"/>
                  </a:cxn>
                  <a:cxn ang="0">
                    <a:pos x="67" y="417"/>
                  </a:cxn>
                  <a:cxn ang="0">
                    <a:pos x="95" y="535"/>
                  </a:cxn>
                  <a:cxn ang="0">
                    <a:pos x="128" y="656"/>
                  </a:cxn>
                  <a:cxn ang="0">
                    <a:pos x="169" y="775"/>
                  </a:cxn>
                  <a:cxn ang="0">
                    <a:pos x="226" y="909"/>
                  </a:cxn>
                  <a:cxn ang="0">
                    <a:pos x="291" y="1045"/>
                  </a:cxn>
                  <a:cxn ang="0">
                    <a:pos x="357" y="1165"/>
                  </a:cxn>
                  <a:cxn ang="0">
                    <a:pos x="417" y="1267"/>
                  </a:cxn>
                  <a:cxn ang="0">
                    <a:pos x="472" y="1350"/>
                  </a:cxn>
                  <a:cxn ang="0">
                    <a:pos x="516" y="1414"/>
                  </a:cxn>
                  <a:cxn ang="0">
                    <a:pos x="549" y="1456"/>
                  </a:cxn>
                  <a:cxn ang="0">
                    <a:pos x="567" y="1478"/>
                  </a:cxn>
                  <a:cxn ang="0">
                    <a:pos x="1677" y="882"/>
                  </a:cxn>
                  <a:cxn ang="0">
                    <a:pos x="1686" y="889"/>
                  </a:cxn>
                  <a:cxn ang="0">
                    <a:pos x="1695" y="897"/>
                  </a:cxn>
                  <a:cxn ang="0">
                    <a:pos x="1702" y="903"/>
                  </a:cxn>
                  <a:cxn ang="0">
                    <a:pos x="1708" y="909"/>
                  </a:cxn>
                </a:cxnLst>
                <a:rect l="0" t="0" r="r" b="b"/>
                <a:pathLst>
                  <a:path w="1708" h="1533">
                    <a:moveTo>
                      <a:pt x="1708" y="909"/>
                    </a:moveTo>
                    <a:lnTo>
                      <a:pt x="555" y="1533"/>
                    </a:lnTo>
                    <a:lnTo>
                      <a:pt x="548" y="1524"/>
                    </a:lnTo>
                    <a:lnTo>
                      <a:pt x="537" y="1511"/>
                    </a:lnTo>
                    <a:lnTo>
                      <a:pt x="523" y="1493"/>
                    </a:lnTo>
                    <a:lnTo>
                      <a:pt x="507" y="1471"/>
                    </a:lnTo>
                    <a:lnTo>
                      <a:pt x="489" y="1445"/>
                    </a:lnTo>
                    <a:lnTo>
                      <a:pt x="467" y="1416"/>
                    </a:lnTo>
                    <a:lnTo>
                      <a:pt x="445" y="1381"/>
                    </a:lnTo>
                    <a:lnTo>
                      <a:pt x="420" y="1343"/>
                    </a:lnTo>
                    <a:lnTo>
                      <a:pt x="393" y="1301"/>
                    </a:lnTo>
                    <a:lnTo>
                      <a:pt x="367" y="1255"/>
                    </a:lnTo>
                    <a:lnTo>
                      <a:pt x="338" y="1206"/>
                    </a:lnTo>
                    <a:lnTo>
                      <a:pt x="309" y="1152"/>
                    </a:lnTo>
                    <a:lnTo>
                      <a:pt x="280" y="1095"/>
                    </a:lnTo>
                    <a:lnTo>
                      <a:pt x="250" y="1034"/>
                    </a:lnTo>
                    <a:lnTo>
                      <a:pt x="220" y="970"/>
                    </a:lnTo>
                    <a:lnTo>
                      <a:pt x="191" y="902"/>
                    </a:lnTo>
                    <a:lnTo>
                      <a:pt x="162" y="831"/>
                    </a:lnTo>
                    <a:lnTo>
                      <a:pt x="136" y="758"/>
                    </a:lnTo>
                    <a:lnTo>
                      <a:pt x="114" y="684"/>
                    </a:lnTo>
                    <a:lnTo>
                      <a:pt x="95" y="612"/>
                    </a:lnTo>
                    <a:lnTo>
                      <a:pt x="76" y="539"/>
                    </a:lnTo>
                    <a:lnTo>
                      <a:pt x="61" y="469"/>
                    </a:lnTo>
                    <a:lnTo>
                      <a:pt x="48" y="400"/>
                    </a:lnTo>
                    <a:lnTo>
                      <a:pt x="37" y="335"/>
                    </a:lnTo>
                    <a:lnTo>
                      <a:pt x="28" y="273"/>
                    </a:lnTo>
                    <a:lnTo>
                      <a:pt x="20" y="216"/>
                    </a:lnTo>
                    <a:lnTo>
                      <a:pt x="14" y="163"/>
                    </a:lnTo>
                    <a:lnTo>
                      <a:pt x="9" y="117"/>
                    </a:lnTo>
                    <a:lnTo>
                      <a:pt x="5" y="76"/>
                    </a:lnTo>
                    <a:lnTo>
                      <a:pt x="2" y="43"/>
                    </a:lnTo>
                    <a:lnTo>
                      <a:pt x="1" y="18"/>
                    </a:lnTo>
                    <a:lnTo>
                      <a:pt x="0" y="1"/>
                    </a:lnTo>
                    <a:lnTo>
                      <a:pt x="6" y="0"/>
                    </a:lnTo>
                    <a:lnTo>
                      <a:pt x="10" y="33"/>
                    </a:lnTo>
                    <a:lnTo>
                      <a:pt x="13" y="69"/>
                    </a:lnTo>
                    <a:lnTo>
                      <a:pt x="18" y="110"/>
                    </a:lnTo>
                    <a:lnTo>
                      <a:pt x="23" y="155"/>
                    </a:lnTo>
                    <a:lnTo>
                      <a:pt x="29" y="202"/>
                    </a:lnTo>
                    <a:lnTo>
                      <a:pt x="37" y="253"/>
                    </a:lnTo>
                    <a:lnTo>
                      <a:pt x="45" y="305"/>
                    </a:lnTo>
                    <a:lnTo>
                      <a:pt x="56" y="360"/>
                    </a:lnTo>
                    <a:lnTo>
                      <a:pt x="67" y="417"/>
                    </a:lnTo>
                    <a:lnTo>
                      <a:pt x="80" y="476"/>
                    </a:lnTo>
                    <a:lnTo>
                      <a:pt x="95" y="535"/>
                    </a:lnTo>
                    <a:lnTo>
                      <a:pt x="110" y="595"/>
                    </a:lnTo>
                    <a:lnTo>
                      <a:pt x="128" y="656"/>
                    </a:lnTo>
                    <a:lnTo>
                      <a:pt x="148" y="716"/>
                    </a:lnTo>
                    <a:lnTo>
                      <a:pt x="169" y="775"/>
                    </a:lnTo>
                    <a:lnTo>
                      <a:pt x="193" y="835"/>
                    </a:lnTo>
                    <a:lnTo>
                      <a:pt x="226" y="909"/>
                    </a:lnTo>
                    <a:lnTo>
                      <a:pt x="258" y="980"/>
                    </a:lnTo>
                    <a:lnTo>
                      <a:pt x="291" y="1045"/>
                    </a:lnTo>
                    <a:lnTo>
                      <a:pt x="324" y="1108"/>
                    </a:lnTo>
                    <a:lnTo>
                      <a:pt x="357" y="1165"/>
                    </a:lnTo>
                    <a:lnTo>
                      <a:pt x="387" y="1218"/>
                    </a:lnTo>
                    <a:lnTo>
                      <a:pt x="417" y="1267"/>
                    </a:lnTo>
                    <a:lnTo>
                      <a:pt x="446" y="1311"/>
                    </a:lnTo>
                    <a:lnTo>
                      <a:pt x="472" y="1350"/>
                    </a:lnTo>
                    <a:lnTo>
                      <a:pt x="496" y="1384"/>
                    </a:lnTo>
                    <a:lnTo>
                      <a:pt x="516" y="1414"/>
                    </a:lnTo>
                    <a:lnTo>
                      <a:pt x="535" y="1437"/>
                    </a:lnTo>
                    <a:lnTo>
                      <a:pt x="549" y="1456"/>
                    </a:lnTo>
                    <a:lnTo>
                      <a:pt x="560" y="1470"/>
                    </a:lnTo>
                    <a:lnTo>
                      <a:pt x="567" y="1478"/>
                    </a:lnTo>
                    <a:lnTo>
                      <a:pt x="569" y="1481"/>
                    </a:lnTo>
                    <a:lnTo>
                      <a:pt x="1677" y="882"/>
                    </a:lnTo>
                    <a:lnTo>
                      <a:pt x="1681" y="886"/>
                    </a:lnTo>
                    <a:lnTo>
                      <a:pt x="1686" y="889"/>
                    </a:lnTo>
                    <a:lnTo>
                      <a:pt x="1690" y="893"/>
                    </a:lnTo>
                    <a:lnTo>
                      <a:pt x="1695" y="897"/>
                    </a:lnTo>
                    <a:lnTo>
                      <a:pt x="1699" y="900"/>
                    </a:lnTo>
                    <a:lnTo>
                      <a:pt x="1702" y="903"/>
                    </a:lnTo>
                    <a:lnTo>
                      <a:pt x="1705" y="906"/>
                    </a:lnTo>
                    <a:lnTo>
                      <a:pt x="1708" y="909"/>
                    </a:lnTo>
                    <a:close/>
                  </a:path>
                </a:pathLst>
              </a:custGeom>
              <a:solidFill>
                <a:srgbClr val="FFFFFF"/>
              </a:solidFill>
              <a:ln w="9525">
                <a:noFill/>
                <a:round/>
                <a:headEnd/>
                <a:tailEnd/>
              </a:ln>
            </p:spPr>
            <p:txBody>
              <a:bodyPr/>
              <a:lstStyle/>
              <a:p>
                <a:pPr>
                  <a:defRPr/>
                </a:pPr>
                <a:endParaRPr lang="en-GB"/>
              </a:p>
            </p:txBody>
          </p:sp>
          <p:sp>
            <p:nvSpPr>
              <p:cNvPr id="1399834" name="Freeform 26"/>
              <p:cNvSpPr>
                <a:spLocks/>
              </p:cNvSpPr>
              <p:nvPr/>
            </p:nvSpPr>
            <p:spPr bwMode="auto">
              <a:xfrm>
                <a:off x="2001" y="1712"/>
                <a:ext cx="75" cy="72"/>
              </a:xfrm>
              <a:custGeom>
                <a:avLst/>
                <a:gdLst/>
                <a:ahLst/>
                <a:cxnLst>
                  <a:cxn ang="0">
                    <a:pos x="142" y="15"/>
                  </a:cxn>
                  <a:cxn ang="0">
                    <a:pos x="164" y="0"/>
                  </a:cxn>
                  <a:cxn ang="0">
                    <a:pos x="191" y="21"/>
                  </a:cxn>
                  <a:cxn ang="0">
                    <a:pos x="217" y="15"/>
                  </a:cxn>
                  <a:cxn ang="0">
                    <a:pos x="237" y="40"/>
                  </a:cxn>
                  <a:cxn ang="0">
                    <a:pos x="267" y="42"/>
                  </a:cxn>
                  <a:cxn ang="0">
                    <a:pos x="281" y="71"/>
                  </a:cxn>
                  <a:cxn ang="0">
                    <a:pos x="311" y="81"/>
                  </a:cxn>
                  <a:cxn ang="0">
                    <a:pos x="316" y="111"/>
                  </a:cxn>
                  <a:cxn ang="0">
                    <a:pos x="345" y="127"/>
                  </a:cxn>
                  <a:cxn ang="0">
                    <a:pos x="342" y="155"/>
                  </a:cxn>
                  <a:cxn ang="0">
                    <a:pos x="367" y="178"/>
                  </a:cxn>
                  <a:cxn ang="0">
                    <a:pos x="355" y="202"/>
                  </a:cxn>
                  <a:cxn ang="0">
                    <a:pos x="374" y="229"/>
                  </a:cxn>
                  <a:cxn ang="0">
                    <a:pos x="354" y="247"/>
                  </a:cxn>
                  <a:cxn ang="0">
                    <a:pos x="365" y="275"/>
                  </a:cxn>
                  <a:cxn ang="0">
                    <a:pos x="340" y="286"/>
                  </a:cxn>
                  <a:cxn ang="0">
                    <a:pos x="342" y="314"/>
                  </a:cxn>
                  <a:cxn ang="0">
                    <a:pos x="312" y="316"/>
                  </a:cxn>
                  <a:cxn ang="0">
                    <a:pos x="306" y="343"/>
                  </a:cxn>
                  <a:cxn ang="0">
                    <a:pos x="276" y="336"/>
                  </a:cxn>
                  <a:cxn ang="0">
                    <a:pos x="261" y="357"/>
                  </a:cxn>
                  <a:cxn ang="0">
                    <a:pos x="233" y="342"/>
                  </a:cxn>
                  <a:cxn ang="0">
                    <a:pos x="211" y="357"/>
                  </a:cxn>
                  <a:cxn ang="0">
                    <a:pos x="184" y="336"/>
                  </a:cxn>
                  <a:cxn ang="0">
                    <a:pos x="158" y="343"/>
                  </a:cxn>
                  <a:cxn ang="0">
                    <a:pos x="136" y="316"/>
                  </a:cxn>
                  <a:cxn ang="0">
                    <a:pos x="107" y="314"/>
                  </a:cxn>
                  <a:cxn ang="0">
                    <a:pos x="92" y="286"/>
                  </a:cxn>
                  <a:cxn ang="0">
                    <a:pos x="63" y="276"/>
                  </a:cxn>
                  <a:cxn ang="0">
                    <a:pos x="56" y="247"/>
                  </a:cxn>
                  <a:cxn ang="0">
                    <a:pos x="28" y="229"/>
                  </a:cxn>
                  <a:cxn ang="0">
                    <a:pos x="31" y="202"/>
                  </a:cxn>
                  <a:cxn ang="0">
                    <a:pos x="6" y="178"/>
                  </a:cxn>
                  <a:cxn ang="0">
                    <a:pos x="19" y="155"/>
                  </a:cxn>
                  <a:cxn ang="0">
                    <a:pos x="0" y="128"/>
                  </a:cxn>
                  <a:cxn ang="0">
                    <a:pos x="20" y="111"/>
                  </a:cxn>
                  <a:cxn ang="0">
                    <a:pos x="8" y="81"/>
                  </a:cxn>
                  <a:cxn ang="0">
                    <a:pos x="34" y="71"/>
                  </a:cxn>
                  <a:cxn ang="0">
                    <a:pos x="32" y="42"/>
                  </a:cxn>
                  <a:cxn ang="0">
                    <a:pos x="61" y="40"/>
                  </a:cxn>
                  <a:cxn ang="0">
                    <a:pos x="67" y="15"/>
                  </a:cxn>
                  <a:cxn ang="0">
                    <a:pos x="97" y="21"/>
                  </a:cxn>
                  <a:cxn ang="0">
                    <a:pos x="113" y="0"/>
                  </a:cxn>
                  <a:cxn ang="0">
                    <a:pos x="142" y="15"/>
                  </a:cxn>
                </a:cxnLst>
                <a:rect l="0" t="0" r="r" b="b"/>
                <a:pathLst>
                  <a:path w="374" h="357">
                    <a:moveTo>
                      <a:pt x="142" y="15"/>
                    </a:moveTo>
                    <a:lnTo>
                      <a:pt x="164" y="0"/>
                    </a:lnTo>
                    <a:lnTo>
                      <a:pt x="191" y="21"/>
                    </a:lnTo>
                    <a:lnTo>
                      <a:pt x="217" y="15"/>
                    </a:lnTo>
                    <a:lnTo>
                      <a:pt x="237" y="40"/>
                    </a:lnTo>
                    <a:lnTo>
                      <a:pt x="267" y="42"/>
                    </a:lnTo>
                    <a:lnTo>
                      <a:pt x="281" y="71"/>
                    </a:lnTo>
                    <a:lnTo>
                      <a:pt x="311" y="81"/>
                    </a:lnTo>
                    <a:lnTo>
                      <a:pt x="316" y="111"/>
                    </a:lnTo>
                    <a:lnTo>
                      <a:pt x="345" y="127"/>
                    </a:lnTo>
                    <a:lnTo>
                      <a:pt x="342" y="155"/>
                    </a:lnTo>
                    <a:lnTo>
                      <a:pt x="367" y="178"/>
                    </a:lnTo>
                    <a:lnTo>
                      <a:pt x="355" y="202"/>
                    </a:lnTo>
                    <a:lnTo>
                      <a:pt x="374" y="229"/>
                    </a:lnTo>
                    <a:lnTo>
                      <a:pt x="354" y="247"/>
                    </a:lnTo>
                    <a:lnTo>
                      <a:pt x="365" y="275"/>
                    </a:lnTo>
                    <a:lnTo>
                      <a:pt x="340" y="286"/>
                    </a:lnTo>
                    <a:lnTo>
                      <a:pt x="342" y="314"/>
                    </a:lnTo>
                    <a:lnTo>
                      <a:pt x="312" y="316"/>
                    </a:lnTo>
                    <a:lnTo>
                      <a:pt x="306" y="343"/>
                    </a:lnTo>
                    <a:lnTo>
                      <a:pt x="276" y="336"/>
                    </a:lnTo>
                    <a:lnTo>
                      <a:pt x="261" y="357"/>
                    </a:lnTo>
                    <a:lnTo>
                      <a:pt x="233" y="342"/>
                    </a:lnTo>
                    <a:lnTo>
                      <a:pt x="211" y="357"/>
                    </a:lnTo>
                    <a:lnTo>
                      <a:pt x="184" y="336"/>
                    </a:lnTo>
                    <a:lnTo>
                      <a:pt x="158" y="343"/>
                    </a:lnTo>
                    <a:lnTo>
                      <a:pt x="136" y="316"/>
                    </a:lnTo>
                    <a:lnTo>
                      <a:pt x="107" y="314"/>
                    </a:lnTo>
                    <a:lnTo>
                      <a:pt x="92" y="286"/>
                    </a:lnTo>
                    <a:lnTo>
                      <a:pt x="63" y="276"/>
                    </a:lnTo>
                    <a:lnTo>
                      <a:pt x="56" y="247"/>
                    </a:lnTo>
                    <a:lnTo>
                      <a:pt x="28" y="229"/>
                    </a:lnTo>
                    <a:lnTo>
                      <a:pt x="31" y="202"/>
                    </a:lnTo>
                    <a:lnTo>
                      <a:pt x="6" y="178"/>
                    </a:lnTo>
                    <a:lnTo>
                      <a:pt x="19" y="155"/>
                    </a:lnTo>
                    <a:lnTo>
                      <a:pt x="0" y="128"/>
                    </a:lnTo>
                    <a:lnTo>
                      <a:pt x="20" y="111"/>
                    </a:lnTo>
                    <a:lnTo>
                      <a:pt x="8" y="81"/>
                    </a:lnTo>
                    <a:lnTo>
                      <a:pt x="34" y="71"/>
                    </a:lnTo>
                    <a:lnTo>
                      <a:pt x="32" y="42"/>
                    </a:lnTo>
                    <a:lnTo>
                      <a:pt x="61" y="40"/>
                    </a:lnTo>
                    <a:lnTo>
                      <a:pt x="67" y="15"/>
                    </a:lnTo>
                    <a:lnTo>
                      <a:pt x="97" y="21"/>
                    </a:lnTo>
                    <a:lnTo>
                      <a:pt x="113" y="0"/>
                    </a:lnTo>
                    <a:lnTo>
                      <a:pt x="142" y="15"/>
                    </a:lnTo>
                    <a:close/>
                  </a:path>
                </a:pathLst>
              </a:custGeom>
              <a:solidFill>
                <a:srgbClr val="0000FF"/>
              </a:solidFill>
              <a:ln w="9525">
                <a:noFill/>
                <a:round/>
                <a:headEnd/>
                <a:tailEnd/>
              </a:ln>
            </p:spPr>
            <p:txBody>
              <a:bodyPr/>
              <a:lstStyle/>
              <a:p>
                <a:pPr>
                  <a:defRPr/>
                </a:pPr>
                <a:endParaRPr lang="en-GB"/>
              </a:p>
            </p:txBody>
          </p:sp>
          <p:sp>
            <p:nvSpPr>
              <p:cNvPr id="1399835" name="Freeform 27"/>
              <p:cNvSpPr>
                <a:spLocks/>
              </p:cNvSpPr>
              <p:nvPr/>
            </p:nvSpPr>
            <p:spPr bwMode="auto">
              <a:xfrm>
                <a:off x="1821" y="1572"/>
                <a:ext cx="168" cy="49"/>
              </a:xfrm>
              <a:custGeom>
                <a:avLst/>
                <a:gdLst/>
                <a:ahLst/>
                <a:cxnLst>
                  <a:cxn ang="0">
                    <a:pos x="841" y="12"/>
                  </a:cxn>
                  <a:cxn ang="0">
                    <a:pos x="840" y="9"/>
                  </a:cxn>
                  <a:cxn ang="0">
                    <a:pos x="839" y="6"/>
                  </a:cxn>
                  <a:cxn ang="0">
                    <a:pos x="838" y="3"/>
                  </a:cxn>
                  <a:cxn ang="0">
                    <a:pos x="837" y="0"/>
                  </a:cxn>
                  <a:cxn ang="0">
                    <a:pos x="0" y="222"/>
                  </a:cxn>
                  <a:cxn ang="0">
                    <a:pos x="1" y="227"/>
                  </a:cxn>
                  <a:cxn ang="0">
                    <a:pos x="1" y="232"/>
                  </a:cxn>
                  <a:cxn ang="0">
                    <a:pos x="2" y="237"/>
                  </a:cxn>
                  <a:cxn ang="0">
                    <a:pos x="2" y="242"/>
                  </a:cxn>
                  <a:cxn ang="0">
                    <a:pos x="841" y="12"/>
                  </a:cxn>
                </a:cxnLst>
                <a:rect l="0" t="0" r="r" b="b"/>
                <a:pathLst>
                  <a:path w="841" h="242">
                    <a:moveTo>
                      <a:pt x="841" y="12"/>
                    </a:moveTo>
                    <a:lnTo>
                      <a:pt x="840" y="9"/>
                    </a:lnTo>
                    <a:lnTo>
                      <a:pt x="839" y="6"/>
                    </a:lnTo>
                    <a:lnTo>
                      <a:pt x="838" y="3"/>
                    </a:lnTo>
                    <a:lnTo>
                      <a:pt x="837" y="0"/>
                    </a:lnTo>
                    <a:lnTo>
                      <a:pt x="0" y="222"/>
                    </a:lnTo>
                    <a:lnTo>
                      <a:pt x="1" y="227"/>
                    </a:lnTo>
                    <a:lnTo>
                      <a:pt x="1" y="232"/>
                    </a:lnTo>
                    <a:lnTo>
                      <a:pt x="2" y="237"/>
                    </a:lnTo>
                    <a:lnTo>
                      <a:pt x="2" y="242"/>
                    </a:lnTo>
                    <a:lnTo>
                      <a:pt x="841" y="12"/>
                    </a:lnTo>
                    <a:close/>
                  </a:path>
                </a:pathLst>
              </a:custGeom>
              <a:solidFill>
                <a:srgbClr val="000000"/>
              </a:solidFill>
              <a:ln w="9525">
                <a:noFill/>
                <a:round/>
                <a:headEnd/>
                <a:tailEnd/>
              </a:ln>
            </p:spPr>
            <p:txBody>
              <a:bodyPr/>
              <a:lstStyle/>
              <a:p>
                <a:pPr>
                  <a:defRPr/>
                </a:pPr>
                <a:endParaRPr lang="en-GB"/>
              </a:p>
            </p:txBody>
          </p:sp>
          <p:sp>
            <p:nvSpPr>
              <p:cNvPr id="1399836" name="Freeform 28"/>
              <p:cNvSpPr>
                <a:spLocks/>
              </p:cNvSpPr>
              <p:nvPr/>
            </p:nvSpPr>
            <p:spPr bwMode="auto">
              <a:xfrm>
                <a:off x="1823" y="1583"/>
                <a:ext cx="170" cy="51"/>
              </a:xfrm>
              <a:custGeom>
                <a:avLst/>
                <a:gdLst/>
                <a:ahLst/>
                <a:cxnLst>
                  <a:cxn ang="0">
                    <a:pos x="847" y="0"/>
                  </a:cxn>
                  <a:cxn ang="0">
                    <a:pos x="0" y="235"/>
                  </a:cxn>
                  <a:cxn ang="0">
                    <a:pos x="2" y="240"/>
                  </a:cxn>
                  <a:cxn ang="0">
                    <a:pos x="3" y="244"/>
                  </a:cxn>
                  <a:cxn ang="0">
                    <a:pos x="3" y="250"/>
                  </a:cxn>
                  <a:cxn ang="0">
                    <a:pos x="4" y="255"/>
                  </a:cxn>
                  <a:cxn ang="0">
                    <a:pos x="851" y="13"/>
                  </a:cxn>
                  <a:cxn ang="0">
                    <a:pos x="850" y="9"/>
                  </a:cxn>
                  <a:cxn ang="0">
                    <a:pos x="849" y="6"/>
                  </a:cxn>
                  <a:cxn ang="0">
                    <a:pos x="848" y="3"/>
                  </a:cxn>
                  <a:cxn ang="0">
                    <a:pos x="847" y="0"/>
                  </a:cxn>
                </a:cxnLst>
                <a:rect l="0" t="0" r="r" b="b"/>
                <a:pathLst>
                  <a:path w="851" h="255">
                    <a:moveTo>
                      <a:pt x="847" y="0"/>
                    </a:moveTo>
                    <a:lnTo>
                      <a:pt x="0" y="235"/>
                    </a:lnTo>
                    <a:lnTo>
                      <a:pt x="2" y="240"/>
                    </a:lnTo>
                    <a:lnTo>
                      <a:pt x="3" y="244"/>
                    </a:lnTo>
                    <a:lnTo>
                      <a:pt x="3" y="250"/>
                    </a:lnTo>
                    <a:lnTo>
                      <a:pt x="4" y="255"/>
                    </a:lnTo>
                    <a:lnTo>
                      <a:pt x="851" y="13"/>
                    </a:lnTo>
                    <a:lnTo>
                      <a:pt x="850" y="9"/>
                    </a:lnTo>
                    <a:lnTo>
                      <a:pt x="849" y="6"/>
                    </a:lnTo>
                    <a:lnTo>
                      <a:pt x="848" y="3"/>
                    </a:lnTo>
                    <a:lnTo>
                      <a:pt x="847" y="0"/>
                    </a:lnTo>
                    <a:close/>
                  </a:path>
                </a:pathLst>
              </a:custGeom>
              <a:solidFill>
                <a:srgbClr val="000000"/>
              </a:solidFill>
              <a:ln w="9525">
                <a:noFill/>
                <a:round/>
                <a:headEnd/>
                <a:tailEnd/>
              </a:ln>
            </p:spPr>
            <p:txBody>
              <a:bodyPr/>
              <a:lstStyle/>
              <a:p>
                <a:pPr>
                  <a:defRPr/>
                </a:pPr>
                <a:endParaRPr lang="en-GB"/>
              </a:p>
            </p:txBody>
          </p:sp>
          <p:sp>
            <p:nvSpPr>
              <p:cNvPr id="1399837" name="Freeform 29"/>
              <p:cNvSpPr>
                <a:spLocks/>
              </p:cNvSpPr>
              <p:nvPr/>
            </p:nvSpPr>
            <p:spPr bwMode="auto">
              <a:xfrm>
                <a:off x="1825" y="1594"/>
                <a:ext cx="172" cy="54"/>
              </a:xfrm>
              <a:custGeom>
                <a:avLst/>
                <a:gdLst/>
                <a:ahLst/>
                <a:cxnLst>
                  <a:cxn ang="0">
                    <a:pos x="855" y="0"/>
                  </a:cxn>
                  <a:cxn ang="0">
                    <a:pos x="0" y="248"/>
                  </a:cxn>
                  <a:cxn ang="0">
                    <a:pos x="1" y="253"/>
                  </a:cxn>
                  <a:cxn ang="0">
                    <a:pos x="2" y="258"/>
                  </a:cxn>
                  <a:cxn ang="0">
                    <a:pos x="2" y="263"/>
                  </a:cxn>
                  <a:cxn ang="0">
                    <a:pos x="3" y="268"/>
                  </a:cxn>
                  <a:cxn ang="0">
                    <a:pos x="860" y="14"/>
                  </a:cxn>
                  <a:cxn ang="0">
                    <a:pos x="859" y="9"/>
                  </a:cxn>
                  <a:cxn ang="0">
                    <a:pos x="858" y="6"/>
                  </a:cxn>
                  <a:cxn ang="0">
                    <a:pos x="857" y="3"/>
                  </a:cxn>
                  <a:cxn ang="0">
                    <a:pos x="855" y="0"/>
                  </a:cxn>
                </a:cxnLst>
                <a:rect l="0" t="0" r="r" b="b"/>
                <a:pathLst>
                  <a:path w="860" h="268">
                    <a:moveTo>
                      <a:pt x="855" y="0"/>
                    </a:moveTo>
                    <a:lnTo>
                      <a:pt x="0" y="248"/>
                    </a:lnTo>
                    <a:lnTo>
                      <a:pt x="1" y="253"/>
                    </a:lnTo>
                    <a:lnTo>
                      <a:pt x="2" y="258"/>
                    </a:lnTo>
                    <a:lnTo>
                      <a:pt x="2" y="263"/>
                    </a:lnTo>
                    <a:lnTo>
                      <a:pt x="3" y="268"/>
                    </a:lnTo>
                    <a:lnTo>
                      <a:pt x="860" y="14"/>
                    </a:lnTo>
                    <a:lnTo>
                      <a:pt x="859" y="9"/>
                    </a:lnTo>
                    <a:lnTo>
                      <a:pt x="858" y="6"/>
                    </a:lnTo>
                    <a:lnTo>
                      <a:pt x="857" y="3"/>
                    </a:lnTo>
                    <a:lnTo>
                      <a:pt x="855" y="0"/>
                    </a:lnTo>
                    <a:close/>
                  </a:path>
                </a:pathLst>
              </a:custGeom>
              <a:solidFill>
                <a:srgbClr val="000000"/>
              </a:solidFill>
              <a:ln w="9525">
                <a:noFill/>
                <a:round/>
                <a:headEnd/>
                <a:tailEnd/>
              </a:ln>
            </p:spPr>
            <p:txBody>
              <a:bodyPr/>
              <a:lstStyle/>
              <a:p>
                <a:pPr>
                  <a:defRPr/>
                </a:pPr>
                <a:endParaRPr lang="en-GB"/>
              </a:p>
            </p:txBody>
          </p:sp>
          <p:sp>
            <p:nvSpPr>
              <p:cNvPr id="1399838" name="Freeform 30"/>
              <p:cNvSpPr>
                <a:spLocks/>
              </p:cNvSpPr>
              <p:nvPr/>
            </p:nvSpPr>
            <p:spPr bwMode="auto">
              <a:xfrm>
                <a:off x="1826" y="1605"/>
                <a:ext cx="174" cy="56"/>
              </a:xfrm>
              <a:custGeom>
                <a:avLst/>
                <a:gdLst/>
                <a:ahLst/>
                <a:cxnLst>
                  <a:cxn ang="0">
                    <a:pos x="865" y="0"/>
                  </a:cxn>
                  <a:cxn ang="0">
                    <a:pos x="0" y="260"/>
                  </a:cxn>
                  <a:cxn ang="0">
                    <a:pos x="1" y="265"/>
                  </a:cxn>
                  <a:cxn ang="0">
                    <a:pos x="2" y="270"/>
                  </a:cxn>
                  <a:cxn ang="0">
                    <a:pos x="3" y="276"/>
                  </a:cxn>
                  <a:cxn ang="0">
                    <a:pos x="4" y="281"/>
                  </a:cxn>
                  <a:cxn ang="0">
                    <a:pos x="870" y="13"/>
                  </a:cxn>
                  <a:cxn ang="0">
                    <a:pos x="869" y="10"/>
                  </a:cxn>
                  <a:cxn ang="0">
                    <a:pos x="868" y="7"/>
                  </a:cxn>
                  <a:cxn ang="0">
                    <a:pos x="866" y="3"/>
                  </a:cxn>
                  <a:cxn ang="0">
                    <a:pos x="865" y="0"/>
                  </a:cxn>
                </a:cxnLst>
                <a:rect l="0" t="0" r="r" b="b"/>
                <a:pathLst>
                  <a:path w="870" h="281">
                    <a:moveTo>
                      <a:pt x="865" y="0"/>
                    </a:moveTo>
                    <a:lnTo>
                      <a:pt x="0" y="260"/>
                    </a:lnTo>
                    <a:lnTo>
                      <a:pt x="1" y="265"/>
                    </a:lnTo>
                    <a:lnTo>
                      <a:pt x="2" y="270"/>
                    </a:lnTo>
                    <a:lnTo>
                      <a:pt x="3" y="276"/>
                    </a:lnTo>
                    <a:lnTo>
                      <a:pt x="4" y="281"/>
                    </a:lnTo>
                    <a:lnTo>
                      <a:pt x="870" y="13"/>
                    </a:lnTo>
                    <a:lnTo>
                      <a:pt x="869" y="10"/>
                    </a:lnTo>
                    <a:lnTo>
                      <a:pt x="868" y="7"/>
                    </a:lnTo>
                    <a:lnTo>
                      <a:pt x="866" y="3"/>
                    </a:lnTo>
                    <a:lnTo>
                      <a:pt x="865" y="0"/>
                    </a:lnTo>
                    <a:close/>
                  </a:path>
                </a:pathLst>
              </a:custGeom>
              <a:solidFill>
                <a:srgbClr val="000000"/>
              </a:solidFill>
              <a:ln w="9525">
                <a:noFill/>
                <a:round/>
                <a:headEnd/>
                <a:tailEnd/>
              </a:ln>
            </p:spPr>
            <p:txBody>
              <a:bodyPr/>
              <a:lstStyle/>
              <a:p>
                <a:pPr>
                  <a:defRPr/>
                </a:pPr>
                <a:endParaRPr lang="en-GB"/>
              </a:p>
            </p:txBody>
          </p:sp>
          <p:sp>
            <p:nvSpPr>
              <p:cNvPr id="1399839" name="Freeform 31"/>
              <p:cNvSpPr>
                <a:spLocks/>
              </p:cNvSpPr>
              <p:nvPr/>
            </p:nvSpPr>
            <p:spPr bwMode="auto">
              <a:xfrm>
                <a:off x="1829" y="1616"/>
                <a:ext cx="175" cy="59"/>
              </a:xfrm>
              <a:custGeom>
                <a:avLst/>
                <a:gdLst/>
                <a:ahLst/>
                <a:cxnLst>
                  <a:cxn ang="0">
                    <a:pos x="874" y="0"/>
                  </a:cxn>
                  <a:cxn ang="0">
                    <a:pos x="0" y="273"/>
                  </a:cxn>
                  <a:cxn ang="0">
                    <a:pos x="1" y="278"/>
                  </a:cxn>
                  <a:cxn ang="0">
                    <a:pos x="2" y="283"/>
                  </a:cxn>
                  <a:cxn ang="0">
                    <a:pos x="3" y="288"/>
                  </a:cxn>
                  <a:cxn ang="0">
                    <a:pos x="4" y="293"/>
                  </a:cxn>
                  <a:cxn ang="0">
                    <a:pos x="878" y="13"/>
                  </a:cxn>
                  <a:cxn ang="0">
                    <a:pos x="877" y="10"/>
                  </a:cxn>
                  <a:cxn ang="0">
                    <a:pos x="876" y="7"/>
                  </a:cxn>
                  <a:cxn ang="0">
                    <a:pos x="875" y="4"/>
                  </a:cxn>
                  <a:cxn ang="0">
                    <a:pos x="874" y="0"/>
                  </a:cxn>
                </a:cxnLst>
                <a:rect l="0" t="0" r="r" b="b"/>
                <a:pathLst>
                  <a:path w="878" h="293">
                    <a:moveTo>
                      <a:pt x="874" y="0"/>
                    </a:moveTo>
                    <a:lnTo>
                      <a:pt x="0" y="273"/>
                    </a:lnTo>
                    <a:lnTo>
                      <a:pt x="1" y="278"/>
                    </a:lnTo>
                    <a:lnTo>
                      <a:pt x="2" y="283"/>
                    </a:lnTo>
                    <a:lnTo>
                      <a:pt x="3" y="288"/>
                    </a:lnTo>
                    <a:lnTo>
                      <a:pt x="4" y="293"/>
                    </a:lnTo>
                    <a:lnTo>
                      <a:pt x="878" y="13"/>
                    </a:lnTo>
                    <a:lnTo>
                      <a:pt x="877" y="10"/>
                    </a:lnTo>
                    <a:lnTo>
                      <a:pt x="876" y="7"/>
                    </a:lnTo>
                    <a:lnTo>
                      <a:pt x="875" y="4"/>
                    </a:lnTo>
                    <a:lnTo>
                      <a:pt x="874" y="0"/>
                    </a:lnTo>
                    <a:close/>
                  </a:path>
                </a:pathLst>
              </a:custGeom>
              <a:solidFill>
                <a:srgbClr val="000000"/>
              </a:solidFill>
              <a:ln w="9525">
                <a:noFill/>
                <a:round/>
                <a:headEnd/>
                <a:tailEnd/>
              </a:ln>
            </p:spPr>
            <p:txBody>
              <a:bodyPr/>
              <a:lstStyle/>
              <a:p>
                <a:pPr>
                  <a:defRPr/>
                </a:pPr>
                <a:endParaRPr lang="en-GB"/>
              </a:p>
            </p:txBody>
          </p:sp>
          <p:sp>
            <p:nvSpPr>
              <p:cNvPr id="1399840" name="Freeform 32"/>
              <p:cNvSpPr>
                <a:spLocks/>
              </p:cNvSpPr>
              <p:nvPr/>
            </p:nvSpPr>
            <p:spPr bwMode="auto">
              <a:xfrm>
                <a:off x="1831" y="1626"/>
                <a:ext cx="178" cy="62"/>
              </a:xfrm>
              <a:custGeom>
                <a:avLst/>
                <a:gdLst/>
                <a:ahLst/>
                <a:cxnLst>
                  <a:cxn ang="0">
                    <a:pos x="882" y="0"/>
                  </a:cxn>
                  <a:cxn ang="0">
                    <a:pos x="0" y="285"/>
                  </a:cxn>
                  <a:cxn ang="0">
                    <a:pos x="1" y="290"/>
                  </a:cxn>
                  <a:cxn ang="0">
                    <a:pos x="3" y="295"/>
                  </a:cxn>
                  <a:cxn ang="0">
                    <a:pos x="3" y="300"/>
                  </a:cxn>
                  <a:cxn ang="0">
                    <a:pos x="4" y="306"/>
                  </a:cxn>
                  <a:cxn ang="0">
                    <a:pos x="887" y="12"/>
                  </a:cxn>
                  <a:cxn ang="0">
                    <a:pos x="886" y="9"/>
                  </a:cxn>
                  <a:cxn ang="0">
                    <a:pos x="885" y="6"/>
                  </a:cxn>
                  <a:cxn ang="0">
                    <a:pos x="883" y="3"/>
                  </a:cxn>
                  <a:cxn ang="0">
                    <a:pos x="882" y="0"/>
                  </a:cxn>
                </a:cxnLst>
                <a:rect l="0" t="0" r="r" b="b"/>
                <a:pathLst>
                  <a:path w="887" h="306">
                    <a:moveTo>
                      <a:pt x="882" y="0"/>
                    </a:moveTo>
                    <a:lnTo>
                      <a:pt x="0" y="285"/>
                    </a:lnTo>
                    <a:lnTo>
                      <a:pt x="1" y="290"/>
                    </a:lnTo>
                    <a:lnTo>
                      <a:pt x="3" y="295"/>
                    </a:lnTo>
                    <a:lnTo>
                      <a:pt x="3" y="300"/>
                    </a:lnTo>
                    <a:lnTo>
                      <a:pt x="4" y="306"/>
                    </a:lnTo>
                    <a:lnTo>
                      <a:pt x="887" y="12"/>
                    </a:lnTo>
                    <a:lnTo>
                      <a:pt x="886" y="9"/>
                    </a:lnTo>
                    <a:lnTo>
                      <a:pt x="885" y="6"/>
                    </a:lnTo>
                    <a:lnTo>
                      <a:pt x="883" y="3"/>
                    </a:lnTo>
                    <a:lnTo>
                      <a:pt x="882" y="0"/>
                    </a:lnTo>
                    <a:close/>
                  </a:path>
                </a:pathLst>
              </a:custGeom>
              <a:solidFill>
                <a:srgbClr val="000000"/>
              </a:solidFill>
              <a:ln w="9525">
                <a:noFill/>
                <a:round/>
                <a:headEnd/>
                <a:tailEnd/>
              </a:ln>
            </p:spPr>
            <p:txBody>
              <a:bodyPr/>
              <a:lstStyle/>
              <a:p>
                <a:pPr>
                  <a:defRPr/>
                </a:pPr>
                <a:endParaRPr lang="en-GB"/>
              </a:p>
            </p:txBody>
          </p:sp>
          <p:sp>
            <p:nvSpPr>
              <p:cNvPr id="1399841" name="Freeform 33"/>
              <p:cNvSpPr>
                <a:spLocks/>
              </p:cNvSpPr>
              <p:nvPr/>
            </p:nvSpPr>
            <p:spPr bwMode="auto">
              <a:xfrm>
                <a:off x="1834" y="1637"/>
                <a:ext cx="179" cy="63"/>
              </a:xfrm>
              <a:custGeom>
                <a:avLst/>
                <a:gdLst/>
                <a:ahLst/>
                <a:cxnLst>
                  <a:cxn ang="0">
                    <a:pos x="890" y="0"/>
                  </a:cxn>
                  <a:cxn ang="0">
                    <a:pos x="0" y="299"/>
                  </a:cxn>
                  <a:cxn ang="0">
                    <a:pos x="1" y="304"/>
                  </a:cxn>
                  <a:cxn ang="0">
                    <a:pos x="2" y="308"/>
                  </a:cxn>
                  <a:cxn ang="0">
                    <a:pos x="3" y="313"/>
                  </a:cxn>
                  <a:cxn ang="0">
                    <a:pos x="4" y="318"/>
                  </a:cxn>
                  <a:cxn ang="0">
                    <a:pos x="896" y="12"/>
                  </a:cxn>
                  <a:cxn ang="0">
                    <a:pos x="894" y="9"/>
                  </a:cxn>
                  <a:cxn ang="0">
                    <a:pos x="893" y="6"/>
                  </a:cxn>
                  <a:cxn ang="0">
                    <a:pos x="891" y="3"/>
                  </a:cxn>
                  <a:cxn ang="0">
                    <a:pos x="890" y="0"/>
                  </a:cxn>
                </a:cxnLst>
                <a:rect l="0" t="0" r="r" b="b"/>
                <a:pathLst>
                  <a:path w="896" h="318">
                    <a:moveTo>
                      <a:pt x="890" y="0"/>
                    </a:moveTo>
                    <a:lnTo>
                      <a:pt x="0" y="299"/>
                    </a:lnTo>
                    <a:lnTo>
                      <a:pt x="1" y="304"/>
                    </a:lnTo>
                    <a:lnTo>
                      <a:pt x="2" y="308"/>
                    </a:lnTo>
                    <a:lnTo>
                      <a:pt x="3" y="313"/>
                    </a:lnTo>
                    <a:lnTo>
                      <a:pt x="4" y="318"/>
                    </a:lnTo>
                    <a:lnTo>
                      <a:pt x="896" y="12"/>
                    </a:lnTo>
                    <a:lnTo>
                      <a:pt x="894" y="9"/>
                    </a:lnTo>
                    <a:lnTo>
                      <a:pt x="893" y="6"/>
                    </a:lnTo>
                    <a:lnTo>
                      <a:pt x="891" y="3"/>
                    </a:lnTo>
                    <a:lnTo>
                      <a:pt x="890" y="0"/>
                    </a:lnTo>
                    <a:close/>
                  </a:path>
                </a:pathLst>
              </a:custGeom>
              <a:solidFill>
                <a:srgbClr val="000000"/>
              </a:solidFill>
              <a:ln w="9525">
                <a:noFill/>
                <a:round/>
                <a:headEnd/>
                <a:tailEnd/>
              </a:ln>
            </p:spPr>
            <p:txBody>
              <a:bodyPr/>
              <a:lstStyle/>
              <a:p>
                <a:pPr>
                  <a:defRPr/>
                </a:pPr>
                <a:endParaRPr lang="en-GB"/>
              </a:p>
            </p:txBody>
          </p:sp>
          <p:sp>
            <p:nvSpPr>
              <p:cNvPr id="1399842" name="Freeform 34"/>
              <p:cNvSpPr>
                <a:spLocks/>
              </p:cNvSpPr>
              <p:nvPr/>
            </p:nvSpPr>
            <p:spPr bwMode="auto">
              <a:xfrm>
                <a:off x="1837" y="1647"/>
                <a:ext cx="181" cy="66"/>
              </a:xfrm>
              <a:custGeom>
                <a:avLst/>
                <a:gdLst/>
                <a:ahLst/>
                <a:cxnLst>
                  <a:cxn ang="0">
                    <a:pos x="899" y="0"/>
                  </a:cxn>
                  <a:cxn ang="0">
                    <a:pos x="0" y="312"/>
                  </a:cxn>
                  <a:cxn ang="0">
                    <a:pos x="1" y="317"/>
                  </a:cxn>
                  <a:cxn ang="0">
                    <a:pos x="3" y="321"/>
                  </a:cxn>
                  <a:cxn ang="0">
                    <a:pos x="4" y="326"/>
                  </a:cxn>
                  <a:cxn ang="0">
                    <a:pos x="5" y="331"/>
                  </a:cxn>
                  <a:cxn ang="0">
                    <a:pos x="904" y="12"/>
                  </a:cxn>
                  <a:cxn ang="0">
                    <a:pos x="903" y="9"/>
                  </a:cxn>
                  <a:cxn ang="0">
                    <a:pos x="901" y="6"/>
                  </a:cxn>
                  <a:cxn ang="0">
                    <a:pos x="900" y="3"/>
                  </a:cxn>
                  <a:cxn ang="0">
                    <a:pos x="899" y="0"/>
                  </a:cxn>
                </a:cxnLst>
                <a:rect l="0" t="0" r="r" b="b"/>
                <a:pathLst>
                  <a:path w="904" h="331">
                    <a:moveTo>
                      <a:pt x="899" y="0"/>
                    </a:moveTo>
                    <a:lnTo>
                      <a:pt x="0" y="312"/>
                    </a:lnTo>
                    <a:lnTo>
                      <a:pt x="1" y="317"/>
                    </a:lnTo>
                    <a:lnTo>
                      <a:pt x="3" y="321"/>
                    </a:lnTo>
                    <a:lnTo>
                      <a:pt x="4" y="326"/>
                    </a:lnTo>
                    <a:lnTo>
                      <a:pt x="5" y="331"/>
                    </a:lnTo>
                    <a:lnTo>
                      <a:pt x="904" y="12"/>
                    </a:lnTo>
                    <a:lnTo>
                      <a:pt x="903" y="9"/>
                    </a:lnTo>
                    <a:lnTo>
                      <a:pt x="901" y="6"/>
                    </a:lnTo>
                    <a:lnTo>
                      <a:pt x="900" y="3"/>
                    </a:lnTo>
                    <a:lnTo>
                      <a:pt x="899" y="0"/>
                    </a:lnTo>
                    <a:close/>
                  </a:path>
                </a:pathLst>
              </a:custGeom>
              <a:solidFill>
                <a:srgbClr val="000000"/>
              </a:solidFill>
              <a:ln w="9525">
                <a:noFill/>
                <a:round/>
                <a:headEnd/>
                <a:tailEnd/>
              </a:ln>
            </p:spPr>
            <p:txBody>
              <a:bodyPr/>
              <a:lstStyle/>
              <a:p>
                <a:pPr>
                  <a:defRPr/>
                </a:pPr>
                <a:endParaRPr lang="en-GB"/>
              </a:p>
            </p:txBody>
          </p:sp>
          <p:sp>
            <p:nvSpPr>
              <p:cNvPr id="1399843" name="Freeform 35"/>
              <p:cNvSpPr>
                <a:spLocks/>
              </p:cNvSpPr>
              <p:nvPr/>
            </p:nvSpPr>
            <p:spPr bwMode="auto">
              <a:xfrm>
                <a:off x="1841" y="1658"/>
                <a:ext cx="182" cy="69"/>
              </a:xfrm>
              <a:custGeom>
                <a:avLst/>
                <a:gdLst/>
                <a:ahLst/>
                <a:cxnLst>
                  <a:cxn ang="0">
                    <a:pos x="904" y="0"/>
                  </a:cxn>
                  <a:cxn ang="0">
                    <a:pos x="0" y="325"/>
                  </a:cxn>
                  <a:cxn ang="0">
                    <a:pos x="1" y="331"/>
                  </a:cxn>
                  <a:cxn ang="0">
                    <a:pos x="3" y="335"/>
                  </a:cxn>
                  <a:cxn ang="0">
                    <a:pos x="4" y="340"/>
                  </a:cxn>
                  <a:cxn ang="0">
                    <a:pos x="5" y="345"/>
                  </a:cxn>
                  <a:cxn ang="0">
                    <a:pos x="911" y="13"/>
                  </a:cxn>
                  <a:cxn ang="0">
                    <a:pos x="910" y="9"/>
                  </a:cxn>
                  <a:cxn ang="0">
                    <a:pos x="908" y="6"/>
                  </a:cxn>
                  <a:cxn ang="0">
                    <a:pos x="907" y="3"/>
                  </a:cxn>
                  <a:cxn ang="0">
                    <a:pos x="904" y="0"/>
                  </a:cxn>
                </a:cxnLst>
                <a:rect l="0" t="0" r="r" b="b"/>
                <a:pathLst>
                  <a:path w="911" h="345">
                    <a:moveTo>
                      <a:pt x="904" y="0"/>
                    </a:moveTo>
                    <a:lnTo>
                      <a:pt x="0" y="325"/>
                    </a:lnTo>
                    <a:lnTo>
                      <a:pt x="1" y="331"/>
                    </a:lnTo>
                    <a:lnTo>
                      <a:pt x="3" y="335"/>
                    </a:lnTo>
                    <a:lnTo>
                      <a:pt x="4" y="340"/>
                    </a:lnTo>
                    <a:lnTo>
                      <a:pt x="5" y="345"/>
                    </a:lnTo>
                    <a:lnTo>
                      <a:pt x="911" y="13"/>
                    </a:lnTo>
                    <a:lnTo>
                      <a:pt x="910" y="9"/>
                    </a:lnTo>
                    <a:lnTo>
                      <a:pt x="908" y="6"/>
                    </a:lnTo>
                    <a:lnTo>
                      <a:pt x="907" y="3"/>
                    </a:lnTo>
                    <a:lnTo>
                      <a:pt x="904" y="0"/>
                    </a:lnTo>
                    <a:close/>
                  </a:path>
                </a:pathLst>
              </a:custGeom>
              <a:solidFill>
                <a:srgbClr val="000000"/>
              </a:solidFill>
              <a:ln w="9525">
                <a:noFill/>
                <a:round/>
                <a:headEnd/>
                <a:tailEnd/>
              </a:ln>
            </p:spPr>
            <p:txBody>
              <a:bodyPr/>
              <a:lstStyle/>
              <a:p>
                <a:pPr>
                  <a:defRPr/>
                </a:pPr>
                <a:endParaRPr lang="en-GB"/>
              </a:p>
            </p:txBody>
          </p:sp>
          <p:sp>
            <p:nvSpPr>
              <p:cNvPr id="1399844" name="Freeform 36"/>
              <p:cNvSpPr>
                <a:spLocks/>
              </p:cNvSpPr>
              <p:nvPr/>
            </p:nvSpPr>
            <p:spPr bwMode="auto">
              <a:xfrm>
                <a:off x="1844" y="1668"/>
                <a:ext cx="184" cy="71"/>
              </a:xfrm>
              <a:custGeom>
                <a:avLst/>
                <a:gdLst/>
                <a:ahLst/>
                <a:cxnLst>
                  <a:cxn ang="0">
                    <a:pos x="912" y="0"/>
                  </a:cxn>
                  <a:cxn ang="0">
                    <a:pos x="0" y="339"/>
                  </a:cxn>
                  <a:cxn ang="0">
                    <a:pos x="2" y="344"/>
                  </a:cxn>
                  <a:cxn ang="0">
                    <a:pos x="3" y="348"/>
                  </a:cxn>
                  <a:cxn ang="0">
                    <a:pos x="5" y="353"/>
                  </a:cxn>
                  <a:cxn ang="0">
                    <a:pos x="6" y="358"/>
                  </a:cxn>
                  <a:cxn ang="0">
                    <a:pos x="918" y="13"/>
                  </a:cxn>
                  <a:cxn ang="0">
                    <a:pos x="917" y="10"/>
                  </a:cxn>
                  <a:cxn ang="0">
                    <a:pos x="915" y="7"/>
                  </a:cxn>
                  <a:cxn ang="0">
                    <a:pos x="914" y="3"/>
                  </a:cxn>
                  <a:cxn ang="0">
                    <a:pos x="912" y="0"/>
                  </a:cxn>
                </a:cxnLst>
                <a:rect l="0" t="0" r="r" b="b"/>
                <a:pathLst>
                  <a:path w="918" h="358">
                    <a:moveTo>
                      <a:pt x="912" y="0"/>
                    </a:moveTo>
                    <a:lnTo>
                      <a:pt x="0" y="339"/>
                    </a:lnTo>
                    <a:lnTo>
                      <a:pt x="2" y="344"/>
                    </a:lnTo>
                    <a:lnTo>
                      <a:pt x="3" y="348"/>
                    </a:lnTo>
                    <a:lnTo>
                      <a:pt x="5" y="353"/>
                    </a:lnTo>
                    <a:lnTo>
                      <a:pt x="6" y="358"/>
                    </a:lnTo>
                    <a:lnTo>
                      <a:pt x="918" y="13"/>
                    </a:lnTo>
                    <a:lnTo>
                      <a:pt x="917" y="10"/>
                    </a:lnTo>
                    <a:lnTo>
                      <a:pt x="915" y="7"/>
                    </a:lnTo>
                    <a:lnTo>
                      <a:pt x="914" y="3"/>
                    </a:lnTo>
                    <a:lnTo>
                      <a:pt x="912" y="0"/>
                    </a:lnTo>
                    <a:close/>
                  </a:path>
                </a:pathLst>
              </a:custGeom>
              <a:solidFill>
                <a:srgbClr val="000000"/>
              </a:solidFill>
              <a:ln w="9525">
                <a:noFill/>
                <a:round/>
                <a:headEnd/>
                <a:tailEnd/>
              </a:ln>
            </p:spPr>
            <p:txBody>
              <a:bodyPr/>
              <a:lstStyle/>
              <a:p>
                <a:pPr>
                  <a:defRPr/>
                </a:pPr>
                <a:endParaRPr lang="en-GB"/>
              </a:p>
            </p:txBody>
          </p:sp>
          <p:sp>
            <p:nvSpPr>
              <p:cNvPr id="1399845" name="Freeform 37"/>
              <p:cNvSpPr>
                <a:spLocks/>
              </p:cNvSpPr>
              <p:nvPr/>
            </p:nvSpPr>
            <p:spPr bwMode="auto">
              <a:xfrm>
                <a:off x="1848" y="1678"/>
                <a:ext cx="185" cy="74"/>
              </a:xfrm>
              <a:custGeom>
                <a:avLst/>
                <a:gdLst/>
                <a:ahLst/>
                <a:cxnLst>
                  <a:cxn ang="0">
                    <a:pos x="920" y="0"/>
                  </a:cxn>
                  <a:cxn ang="0">
                    <a:pos x="0" y="352"/>
                  </a:cxn>
                  <a:cxn ang="0">
                    <a:pos x="2" y="356"/>
                  </a:cxn>
                  <a:cxn ang="0">
                    <a:pos x="5" y="362"/>
                  </a:cxn>
                  <a:cxn ang="0">
                    <a:pos x="6" y="366"/>
                  </a:cxn>
                  <a:cxn ang="0">
                    <a:pos x="8" y="371"/>
                  </a:cxn>
                  <a:cxn ang="0">
                    <a:pos x="926" y="12"/>
                  </a:cxn>
                  <a:cxn ang="0">
                    <a:pos x="925" y="9"/>
                  </a:cxn>
                  <a:cxn ang="0">
                    <a:pos x="923" y="6"/>
                  </a:cxn>
                  <a:cxn ang="0">
                    <a:pos x="922" y="3"/>
                  </a:cxn>
                  <a:cxn ang="0">
                    <a:pos x="920" y="0"/>
                  </a:cxn>
                </a:cxnLst>
                <a:rect l="0" t="0" r="r" b="b"/>
                <a:pathLst>
                  <a:path w="926" h="371">
                    <a:moveTo>
                      <a:pt x="920" y="0"/>
                    </a:moveTo>
                    <a:lnTo>
                      <a:pt x="0" y="352"/>
                    </a:lnTo>
                    <a:lnTo>
                      <a:pt x="2" y="356"/>
                    </a:lnTo>
                    <a:lnTo>
                      <a:pt x="5" y="362"/>
                    </a:lnTo>
                    <a:lnTo>
                      <a:pt x="6" y="366"/>
                    </a:lnTo>
                    <a:lnTo>
                      <a:pt x="8" y="371"/>
                    </a:lnTo>
                    <a:lnTo>
                      <a:pt x="926" y="12"/>
                    </a:lnTo>
                    <a:lnTo>
                      <a:pt x="925" y="9"/>
                    </a:lnTo>
                    <a:lnTo>
                      <a:pt x="923" y="6"/>
                    </a:lnTo>
                    <a:lnTo>
                      <a:pt x="922" y="3"/>
                    </a:lnTo>
                    <a:lnTo>
                      <a:pt x="920" y="0"/>
                    </a:lnTo>
                    <a:close/>
                  </a:path>
                </a:pathLst>
              </a:custGeom>
              <a:solidFill>
                <a:srgbClr val="000000"/>
              </a:solidFill>
              <a:ln w="9525">
                <a:noFill/>
                <a:round/>
                <a:headEnd/>
                <a:tailEnd/>
              </a:ln>
            </p:spPr>
            <p:txBody>
              <a:bodyPr/>
              <a:lstStyle/>
              <a:p>
                <a:pPr>
                  <a:defRPr/>
                </a:pPr>
                <a:endParaRPr lang="en-GB"/>
              </a:p>
            </p:txBody>
          </p:sp>
          <p:sp>
            <p:nvSpPr>
              <p:cNvPr id="1399846" name="Freeform 38"/>
              <p:cNvSpPr>
                <a:spLocks/>
              </p:cNvSpPr>
              <p:nvPr/>
            </p:nvSpPr>
            <p:spPr bwMode="auto">
              <a:xfrm>
                <a:off x="1853" y="1688"/>
                <a:ext cx="186" cy="77"/>
              </a:xfrm>
              <a:custGeom>
                <a:avLst/>
                <a:gdLst/>
                <a:ahLst/>
                <a:cxnLst>
                  <a:cxn ang="0">
                    <a:pos x="924" y="0"/>
                  </a:cxn>
                  <a:cxn ang="0">
                    <a:pos x="0" y="365"/>
                  </a:cxn>
                  <a:cxn ang="0">
                    <a:pos x="2" y="370"/>
                  </a:cxn>
                  <a:cxn ang="0">
                    <a:pos x="4" y="375"/>
                  </a:cxn>
                  <a:cxn ang="0">
                    <a:pos x="6" y="379"/>
                  </a:cxn>
                  <a:cxn ang="0">
                    <a:pos x="8" y="384"/>
                  </a:cxn>
                  <a:cxn ang="0">
                    <a:pos x="932" y="11"/>
                  </a:cxn>
                  <a:cxn ang="0">
                    <a:pos x="929" y="9"/>
                  </a:cxn>
                  <a:cxn ang="0">
                    <a:pos x="928" y="6"/>
                  </a:cxn>
                  <a:cxn ang="0">
                    <a:pos x="926" y="3"/>
                  </a:cxn>
                  <a:cxn ang="0">
                    <a:pos x="924" y="0"/>
                  </a:cxn>
                </a:cxnLst>
                <a:rect l="0" t="0" r="r" b="b"/>
                <a:pathLst>
                  <a:path w="932" h="384">
                    <a:moveTo>
                      <a:pt x="924" y="0"/>
                    </a:moveTo>
                    <a:lnTo>
                      <a:pt x="0" y="365"/>
                    </a:lnTo>
                    <a:lnTo>
                      <a:pt x="2" y="370"/>
                    </a:lnTo>
                    <a:lnTo>
                      <a:pt x="4" y="375"/>
                    </a:lnTo>
                    <a:lnTo>
                      <a:pt x="6" y="379"/>
                    </a:lnTo>
                    <a:lnTo>
                      <a:pt x="8" y="384"/>
                    </a:lnTo>
                    <a:lnTo>
                      <a:pt x="932" y="11"/>
                    </a:lnTo>
                    <a:lnTo>
                      <a:pt x="929" y="9"/>
                    </a:lnTo>
                    <a:lnTo>
                      <a:pt x="928" y="6"/>
                    </a:lnTo>
                    <a:lnTo>
                      <a:pt x="926" y="3"/>
                    </a:lnTo>
                    <a:lnTo>
                      <a:pt x="924" y="0"/>
                    </a:lnTo>
                    <a:close/>
                  </a:path>
                </a:pathLst>
              </a:custGeom>
              <a:solidFill>
                <a:srgbClr val="000000"/>
              </a:solidFill>
              <a:ln w="9525">
                <a:noFill/>
                <a:round/>
                <a:headEnd/>
                <a:tailEnd/>
              </a:ln>
            </p:spPr>
            <p:txBody>
              <a:bodyPr/>
              <a:lstStyle/>
              <a:p>
                <a:pPr>
                  <a:defRPr/>
                </a:pPr>
                <a:endParaRPr lang="en-GB"/>
              </a:p>
            </p:txBody>
          </p:sp>
          <p:sp>
            <p:nvSpPr>
              <p:cNvPr id="1399847" name="Freeform 39"/>
              <p:cNvSpPr>
                <a:spLocks/>
              </p:cNvSpPr>
              <p:nvPr/>
            </p:nvSpPr>
            <p:spPr bwMode="auto">
              <a:xfrm>
                <a:off x="1858" y="1729"/>
                <a:ext cx="109" cy="48"/>
              </a:xfrm>
              <a:custGeom>
                <a:avLst/>
                <a:gdLst/>
                <a:ahLst/>
                <a:cxnLst>
                  <a:cxn ang="0">
                    <a:pos x="538" y="0"/>
                  </a:cxn>
                  <a:cxn ang="0">
                    <a:pos x="0" y="221"/>
                  </a:cxn>
                  <a:cxn ang="0">
                    <a:pos x="2" y="225"/>
                  </a:cxn>
                  <a:cxn ang="0">
                    <a:pos x="4" y="230"/>
                  </a:cxn>
                  <a:cxn ang="0">
                    <a:pos x="6" y="234"/>
                  </a:cxn>
                  <a:cxn ang="0">
                    <a:pos x="8" y="240"/>
                  </a:cxn>
                  <a:cxn ang="0">
                    <a:pos x="547" y="15"/>
                  </a:cxn>
                  <a:cxn ang="0">
                    <a:pos x="544" y="9"/>
                  </a:cxn>
                  <a:cxn ang="0">
                    <a:pos x="541" y="5"/>
                  </a:cxn>
                  <a:cxn ang="0">
                    <a:pos x="539" y="2"/>
                  </a:cxn>
                  <a:cxn ang="0">
                    <a:pos x="538" y="0"/>
                  </a:cxn>
                </a:cxnLst>
                <a:rect l="0" t="0" r="r" b="b"/>
                <a:pathLst>
                  <a:path w="547" h="240">
                    <a:moveTo>
                      <a:pt x="538" y="0"/>
                    </a:moveTo>
                    <a:lnTo>
                      <a:pt x="0" y="221"/>
                    </a:lnTo>
                    <a:lnTo>
                      <a:pt x="2" y="225"/>
                    </a:lnTo>
                    <a:lnTo>
                      <a:pt x="4" y="230"/>
                    </a:lnTo>
                    <a:lnTo>
                      <a:pt x="6" y="234"/>
                    </a:lnTo>
                    <a:lnTo>
                      <a:pt x="8" y="240"/>
                    </a:lnTo>
                    <a:lnTo>
                      <a:pt x="547" y="15"/>
                    </a:lnTo>
                    <a:lnTo>
                      <a:pt x="544" y="9"/>
                    </a:lnTo>
                    <a:lnTo>
                      <a:pt x="541" y="5"/>
                    </a:lnTo>
                    <a:lnTo>
                      <a:pt x="539" y="2"/>
                    </a:lnTo>
                    <a:lnTo>
                      <a:pt x="538" y="0"/>
                    </a:lnTo>
                    <a:close/>
                  </a:path>
                </a:pathLst>
              </a:custGeom>
              <a:solidFill>
                <a:srgbClr val="000000"/>
              </a:solidFill>
              <a:ln w="9525">
                <a:noFill/>
                <a:round/>
                <a:headEnd/>
                <a:tailEnd/>
              </a:ln>
            </p:spPr>
            <p:txBody>
              <a:bodyPr/>
              <a:lstStyle/>
              <a:p>
                <a:pPr>
                  <a:defRPr/>
                </a:pPr>
                <a:endParaRPr lang="en-GB"/>
              </a:p>
            </p:txBody>
          </p:sp>
          <p:sp>
            <p:nvSpPr>
              <p:cNvPr id="1399848" name="Freeform 40"/>
              <p:cNvSpPr>
                <a:spLocks/>
              </p:cNvSpPr>
              <p:nvPr/>
            </p:nvSpPr>
            <p:spPr bwMode="auto">
              <a:xfrm>
                <a:off x="1863" y="1740"/>
                <a:ext cx="111" cy="50"/>
              </a:xfrm>
              <a:custGeom>
                <a:avLst/>
                <a:gdLst/>
                <a:ahLst/>
                <a:cxnLst>
                  <a:cxn ang="0">
                    <a:pos x="546" y="0"/>
                  </a:cxn>
                  <a:cxn ang="0">
                    <a:pos x="0" y="230"/>
                  </a:cxn>
                  <a:cxn ang="0">
                    <a:pos x="2" y="235"/>
                  </a:cxn>
                  <a:cxn ang="0">
                    <a:pos x="4" y="240"/>
                  </a:cxn>
                  <a:cxn ang="0">
                    <a:pos x="6" y="244"/>
                  </a:cxn>
                  <a:cxn ang="0">
                    <a:pos x="8" y="249"/>
                  </a:cxn>
                  <a:cxn ang="0">
                    <a:pos x="554" y="15"/>
                  </a:cxn>
                  <a:cxn ang="0">
                    <a:pos x="552" y="11"/>
                  </a:cxn>
                  <a:cxn ang="0">
                    <a:pos x="550" y="8"/>
                  </a:cxn>
                  <a:cxn ang="0">
                    <a:pos x="548" y="4"/>
                  </a:cxn>
                  <a:cxn ang="0">
                    <a:pos x="546" y="0"/>
                  </a:cxn>
                </a:cxnLst>
                <a:rect l="0" t="0" r="r" b="b"/>
                <a:pathLst>
                  <a:path w="554" h="249">
                    <a:moveTo>
                      <a:pt x="546" y="0"/>
                    </a:moveTo>
                    <a:lnTo>
                      <a:pt x="0" y="230"/>
                    </a:lnTo>
                    <a:lnTo>
                      <a:pt x="2" y="235"/>
                    </a:lnTo>
                    <a:lnTo>
                      <a:pt x="4" y="240"/>
                    </a:lnTo>
                    <a:lnTo>
                      <a:pt x="6" y="244"/>
                    </a:lnTo>
                    <a:lnTo>
                      <a:pt x="8" y="249"/>
                    </a:lnTo>
                    <a:lnTo>
                      <a:pt x="554" y="15"/>
                    </a:lnTo>
                    <a:lnTo>
                      <a:pt x="552" y="11"/>
                    </a:lnTo>
                    <a:lnTo>
                      <a:pt x="550" y="8"/>
                    </a:lnTo>
                    <a:lnTo>
                      <a:pt x="548" y="4"/>
                    </a:lnTo>
                    <a:lnTo>
                      <a:pt x="546" y="0"/>
                    </a:lnTo>
                    <a:close/>
                  </a:path>
                </a:pathLst>
              </a:custGeom>
              <a:solidFill>
                <a:srgbClr val="000000"/>
              </a:solidFill>
              <a:ln w="9525">
                <a:noFill/>
                <a:round/>
                <a:headEnd/>
                <a:tailEnd/>
              </a:ln>
            </p:spPr>
            <p:txBody>
              <a:bodyPr/>
              <a:lstStyle/>
              <a:p>
                <a:pPr>
                  <a:defRPr/>
                </a:pPr>
                <a:endParaRPr lang="en-GB"/>
              </a:p>
            </p:txBody>
          </p:sp>
          <p:sp>
            <p:nvSpPr>
              <p:cNvPr id="1399849" name="Freeform 41"/>
              <p:cNvSpPr>
                <a:spLocks/>
              </p:cNvSpPr>
              <p:nvPr/>
            </p:nvSpPr>
            <p:spPr bwMode="auto">
              <a:xfrm>
                <a:off x="1869" y="1750"/>
                <a:ext cx="112" cy="52"/>
              </a:xfrm>
              <a:custGeom>
                <a:avLst/>
                <a:gdLst/>
                <a:ahLst/>
                <a:cxnLst>
                  <a:cxn ang="0">
                    <a:pos x="551" y="0"/>
                  </a:cxn>
                  <a:cxn ang="0">
                    <a:pos x="0" y="239"/>
                  </a:cxn>
                  <a:cxn ang="0">
                    <a:pos x="2" y="243"/>
                  </a:cxn>
                  <a:cxn ang="0">
                    <a:pos x="4" y="248"/>
                  </a:cxn>
                  <a:cxn ang="0">
                    <a:pos x="6" y="252"/>
                  </a:cxn>
                  <a:cxn ang="0">
                    <a:pos x="8" y="257"/>
                  </a:cxn>
                  <a:cxn ang="0">
                    <a:pos x="560" y="13"/>
                  </a:cxn>
                  <a:cxn ang="0">
                    <a:pos x="558" y="10"/>
                  </a:cxn>
                  <a:cxn ang="0">
                    <a:pos x="556" y="6"/>
                  </a:cxn>
                  <a:cxn ang="0">
                    <a:pos x="553" y="3"/>
                  </a:cxn>
                  <a:cxn ang="0">
                    <a:pos x="551" y="0"/>
                  </a:cxn>
                </a:cxnLst>
                <a:rect l="0" t="0" r="r" b="b"/>
                <a:pathLst>
                  <a:path w="560" h="257">
                    <a:moveTo>
                      <a:pt x="551" y="0"/>
                    </a:moveTo>
                    <a:lnTo>
                      <a:pt x="0" y="239"/>
                    </a:lnTo>
                    <a:lnTo>
                      <a:pt x="2" y="243"/>
                    </a:lnTo>
                    <a:lnTo>
                      <a:pt x="4" y="248"/>
                    </a:lnTo>
                    <a:lnTo>
                      <a:pt x="6" y="252"/>
                    </a:lnTo>
                    <a:lnTo>
                      <a:pt x="8" y="257"/>
                    </a:lnTo>
                    <a:lnTo>
                      <a:pt x="560" y="13"/>
                    </a:lnTo>
                    <a:lnTo>
                      <a:pt x="558" y="10"/>
                    </a:lnTo>
                    <a:lnTo>
                      <a:pt x="556" y="6"/>
                    </a:lnTo>
                    <a:lnTo>
                      <a:pt x="553" y="3"/>
                    </a:lnTo>
                    <a:lnTo>
                      <a:pt x="551" y="0"/>
                    </a:lnTo>
                    <a:close/>
                  </a:path>
                </a:pathLst>
              </a:custGeom>
              <a:solidFill>
                <a:srgbClr val="000000"/>
              </a:solidFill>
              <a:ln w="9525">
                <a:noFill/>
                <a:round/>
                <a:headEnd/>
                <a:tailEnd/>
              </a:ln>
            </p:spPr>
            <p:txBody>
              <a:bodyPr/>
              <a:lstStyle/>
              <a:p>
                <a:pPr>
                  <a:defRPr/>
                </a:pPr>
                <a:endParaRPr lang="en-GB"/>
              </a:p>
            </p:txBody>
          </p:sp>
          <p:sp>
            <p:nvSpPr>
              <p:cNvPr id="1399850" name="Freeform 42"/>
              <p:cNvSpPr>
                <a:spLocks/>
              </p:cNvSpPr>
              <p:nvPr/>
            </p:nvSpPr>
            <p:spPr bwMode="auto">
              <a:xfrm>
                <a:off x="1875" y="1760"/>
                <a:ext cx="113" cy="54"/>
              </a:xfrm>
              <a:custGeom>
                <a:avLst/>
                <a:gdLst/>
                <a:ahLst/>
                <a:cxnLst>
                  <a:cxn ang="0">
                    <a:pos x="558" y="0"/>
                  </a:cxn>
                  <a:cxn ang="0">
                    <a:pos x="0" y="249"/>
                  </a:cxn>
                  <a:cxn ang="0">
                    <a:pos x="3" y="253"/>
                  </a:cxn>
                  <a:cxn ang="0">
                    <a:pos x="6" y="258"/>
                  </a:cxn>
                  <a:cxn ang="0">
                    <a:pos x="8" y="262"/>
                  </a:cxn>
                  <a:cxn ang="0">
                    <a:pos x="10" y="268"/>
                  </a:cxn>
                  <a:cxn ang="0">
                    <a:pos x="568" y="13"/>
                  </a:cxn>
                  <a:cxn ang="0">
                    <a:pos x="566" y="10"/>
                  </a:cxn>
                  <a:cxn ang="0">
                    <a:pos x="564" y="7"/>
                  </a:cxn>
                  <a:cxn ang="0">
                    <a:pos x="560" y="4"/>
                  </a:cxn>
                  <a:cxn ang="0">
                    <a:pos x="558" y="0"/>
                  </a:cxn>
                </a:cxnLst>
                <a:rect l="0" t="0" r="r" b="b"/>
                <a:pathLst>
                  <a:path w="568" h="268">
                    <a:moveTo>
                      <a:pt x="558" y="0"/>
                    </a:moveTo>
                    <a:lnTo>
                      <a:pt x="0" y="249"/>
                    </a:lnTo>
                    <a:lnTo>
                      <a:pt x="3" y="253"/>
                    </a:lnTo>
                    <a:lnTo>
                      <a:pt x="6" y="258"/>
                    </a:lnTo>
                    <a:lnTo>
                      <a:pt x="8" y="262"/>
                    </a:lnTo>
                    <a:lnTo>
                      <a:pt x="10" y="268"/>
                    </a:lnTo>
                    <a:lnTo>
                      <a:pt x="568" y="13"/>
                    </a:lnTo>
                    <a:lnTo>
                      <a:pt x="566" y="10"/>
                    </a:lnTo>
                    <a:lnTo>
                      <a:pt x="564" y="7"/>
                    </a:lnTo>
                    <a:lnTo>
                      <a:pt x="560" y="4"/>
                    </a:lnTo>
                    <a:lnTo>
                      <a:pt x="558" y="0"/>
                    </a:lnTo>
                    <a:close/>
                  </a:path>
                </a:pathLst>
              </a:custGeom>
              <a:solidFill>
                <a:srgbClr val="000000"/>
              </a:solidFill>
              <a:ln w="9525">
                <a:noFill/>
                <a:round/>
                <a:headEnd/>
                <a:tailEnd/>
              </a:ln>
            </p:spPr>
            <p:txBody>
              <a:bodyPr/>
              <a:lstStyle/>
              <a:p>
                <a:pPr>
                  <a:defRPr/>
                </a:pPr>
                <a:endParaRPr lang="en-GB"/>
              </a:p>
            </p:txBody>
          </p:sp>
          <p:sp>
            <p:nvSpPr>
              <p:cNvPr id="1399851" name="Freeform 43"/>
              <p:cNvSpPr>
                <a:spLocks/>
              </p:cNvSpPr>
              <p:nvPr/>
            </p:nvSpPr>
            <p:spPr bwMode="auto">
              <a:xfrm>
                <a:off x="1881" y="1770"/>
                <a:ext cx="114" cy="56"/>
              </a:xfrm>
              <a:custGeom>
                <a:avLst/>
                <a:gdLst/>
                <a:ahLst/>
                <a:cxnLst>
                  <a:cxn ang="0">
                    <a:pos x="563" y="0"/>
                  </a:cxn>
                  <a:cxn ang="0">
                    <a:pos x="0" y="258"/>
                  </a:cxn>
                  <a:cxn ang="0">
                    <a:pos x="3" y="263"/>
                  </a:cxn>
                  <a:cxn ang="0">
                    <a:pos x="5" y="268"/>
                  </a:cxn>
                  <a:cxn ang="0">
                    <a:pos x="8" y="272"/>
                  </a:cxn>
                  <a:cxn ang="0">
                    <a:pos x="10" y="277"/>
                  </a:cxn>
                  <a:cxn ang="0">
                    <a:pos x="572" y="13"/>
                  </a:cxn>
                  <a:cxn ang="0">
                    <a:pos x="570" y="10"/>
                  </a:cxn>
                  <a:cxn ang="0">
                    <a:pos x="568" y="7"/>
                  </a:cxn>
                  <a:cxn ang="0">
                    <a:pos x="565" y="4"/>
                  </a:cxn>
                  <a:cxn ang="0">
                    <a:pos x="563" y="0"/>
                  </a:cxn>
                </a:cxnLst>
                <a:rect l="0" t="0" r="r" b="b"/>
                <a:pathLst>
                  <a:path w="572" h="277">
                    <a:moveTo>
                      <a:pt x="563" y="0"/>
                    </a:moveTo>
                    <a:lnTo>
                      <a:pt x="0" y="258"/>
                    </a:lnTo>
                    <a:lnTo>
                      <a:pt x="3" y="263"/>
                    </a:lnTo>
                    <a:lnTo>
                      <a:pt x="5" y="268"/>
                    </a:lnTo>
                    <a:lnTo>
                      <a:pt x="8" y="272"/>
                    </a:lnTo>
                    <a:lnTo>
                      <a:pt x="10" y="277"/>
                    </a:lnTo>
                    <a:lnTo>
                      <a:pt x="572" y="13"/>
                    </a:lnTo>
                    <a:lnTo>
                      <a:pt x="570" y="10"/>
                    </a:lnTo>
                    <a:lnTo>
                      <a:pt x="568" y="7"/>
                    </a:lnTo>
                    <a:lnTo>
                      <a:pt x="565" y="4"/>
                    </a:lnTo>
                    <a:lnTo>
                      <a:pt x="563" y="0"/>
                    </a:lnTo>
                    <a:close/>
                  </a:path>
                </a:pathLst>
              </a:custGeom>
              <a:solidFill>
                <a:srgbClr val="000000"/>
              </a:solidFill>
              <a:ln w="9525">
                <a:noFill/>
                <a:round/>
                <a:headEnd/>
                <a:tailEnd/>
              </a:ln>
            </p:spPr>
            <p:txBody>
              <a:bodyPr/>
              <a:lstStyle/>
              <a:p>
                <a:pPr>
                  <a:defRPr/>
                </a:pPr>
                <a:endParaRPr lang="en-GB"/>
              </a:p>
            </p:txBody>
          </p:sp>
          <p:sp>
            <p:nvSpPr>
              <p:cNvPr id="1399852" name="Freeform 44"/>
              <p:cNvSpPr>
                <a:spLocks/>
              </p:cNvSpPr>
              <p:nvPr/>
            </p:nvSpPr>
            <p:spPr bwMode="auto">
              <a:xfrm>
                <a:off x="1968" y="1809"/>
                <a:ext cx="59" cy="32"/>
              </a:xfrm>
              <a:custGeom>
                <a:avLst/>
                <a:gdLst/>
                <a:ahLst/>
                <a:cxnLst>
                  <a:cxn ang="0">
                    <a:pos x="0" y="141"/>
                  </a:cxn>
                  <a:cxn ang="0">
                    <a:pos x="3" y="145"/>
                  </a:cxn>
                  <a:cxn ang="0">
                    <a:pos x="6" y="149"/>
                  </a:cxn>
                  <a:cxn ang="0">
                    <a:pos x="10" y="153"/>
                  </a:cxn>
                  <a:cxn ang="0">
                    <a:pos x="12" y="158"/>
                  </a:cxn>
                  <a:cxn ang="0">
                    <a:pos x="294" y="11"/>
                  </a:cxn>
                  <a:cxn ang="0">
                    <a:pos x="291" y="8"/>
                  </a:cxn>
                  <a:cxn ang="0">
                    <a:pos x="289" y="5"/>
                  </a:cxn>
                  <a:cxn ang="0">
                    <a:pos x="286" y="3"/>
                  </a:cxn>
                  <a:cxn ang="0">
                    <a:pos x="283" y="0"/>
                  </a:cxn>
                  <a:cxn ang="0">
                    <a:pos x="0" y="141"/>
                  </a:cxn>
                </a:cxnLst>
                <a:rect l="0" t="0" r="r" b="b"/>
                <a:pathLst>
                  <a:path w="294" h="158">
                    <a:moveTo>
                      <a:pt x="0" y="141"/>
                    </a:moveTo>
                    <a:lnTo>
                      <a:pt x="3" y="145"/>
                    </a:lnTo>
                    <a:lnTo>
                      <a:pt x="6" y="149"/>
                    </a:lnTo>
                    <a:lnTo>
                      <a:pt x="10" y="153"/>
                    </a:lnTo>
                    <a:lnTo>
                      <a:pt x="12" y="158"/>
                    </a:lnTo>
                    <a:lnTo>
                      <a:pt x="294" y="11"/>
                    </a:lnTo>
                    <a:lnTo>
                      <a:pt x="291" y="8"/>
                    </a:lnTo>
                    <a:lnTo>
                      <a:pt x="289" y="5"/>
                    </a:lnTo>
                    <a:lnTo>
                      <a:pt x="286" y="3"/>
                    </a:lnTo>
                    <a:lnTo>
                      <a:pt x="283" y="0"/>
                    </a:lnTo>
                    <a:lnTo>
                      <a:pt x="0" y="141"/>
                    </a:lnTo>
                    <a:close/>
                  </a:path>
                </a:pathLst>
              </a:custGeom>
              <a:solidFill>
                <a:srgbClr val="000000"/>
              </a:solidFill>
              <a:ln w="9525">
                <a:noFill/>
                <a:round/>
                <a:headEnd/>
                <a:tailEnd/>
              </a:ln>
            </p:spPr>
            <p:txBody>
              <a:bodyPr/>
              <a:lstStyle/>
              <a:p>
                <a:pPr>
                  <a:defRPr/>
                </a:pPr>
                <a:endParaRPr lang="en-GB"/>
              </a:p>
            </p:txBody>
          </p:sp>
          <p:sp>
            <p:nvSpPr>
              <p:cNvPr id="1399853" name="Freeform 45"/>
              <p:cNvSpPr>
                <a:spLocks/>
              </p:cNvSpPr>
              <p:nvPr/>
            </p:nvSpPr>
            <p:spPr bwMode="auto">
              <a:xfrm>
                <a:off x="1951" y="1804"/>
                <a:ext cx="34" cy="27"/>
              </a:xfrm>
              <a:custGeom>
                <a:avLst/>
                <a:gdLst/>
                <a:ahLst/>
                <a:cxnLst>
                  <a:cxn ang="0">
                    <a:pos x="148" y="7"/>
                  </a:cxn>
                  <a:cxn ang="0">
                    <a:pos x="146" y="19"/>
                  </a:cxn>
                  <a:cxn ang="0">
                    <a:pos x="138" y="20"/>
                  </a:cxn>
                  <a:cxn ang="0">
                    <a:pos x="133" y="16"/>
                  </a:cxn>
                  <a:cxn ang="0">
                    <a:pos x="130" y="11"/>
                  </a:cxn>
                  <a:cxn ang="0">
                    <a:pos x="129" y="12"/>
                  </a:cxn>
                  <a:cxn ang="0">
                    <a:pos x="129" y="12"/>
                  </a:cxn>
                  <a:cxn ang="0">
                    <a:pos x="120" y="13"/>
                  </a:cxn>
                  <a:cxn ang="0">
                    <a:pos x="110" y="15"/>
                  </a:cxn>
                  <a:cxn ang="0">
                    <a:pos x="111" y="16"/>
                  </a:cxn>
                  <a:cxn ang="0">
                    <a:pos x="108" y="17"/>
                  </a:cxn>
                  <a:cxn ang="0">
                    <a:pos x="99" y="27"/>
                  </a:cxn>
                  <a:cxn ang="0">
                    <a:pos x="93" y="37"/>
                  </a:cxn>
                  <a:cxn ang="0">
                    <a:pos x="88" y="29"/>
                  </a:cxn>
                  <a:cxn ang="0">
                    <a:pos x="86" y="30"/>
                  </a:cxn>
                  <a:cxn ang="0">
                    <a:pos x="86" y="30"/>
                  </a:cxn>
                  <a:cxn ang="0">
                    <a:pos x="81" y="31"/>
                  </a:cxn>
                  <a:cxn ang="0">
                    <a:pos x="67" y="33"/>
                  </a:cxn>
                  <a:cxn ang="0">
                    <a:pos x="68" y="35"/>
                  </a:cxn>
                  <a:cxn ang="0">
                    <a:pos x="66" y="36"/>
                  </a:cxn>
                  <a:cxn ang="0">
                    <a:pos x="61" y="46"/>
                  </a:cxn>
                  <a:cxn ang="0">
                    <a:pos x="55" y="69"/>
                  </a:cxn>
                  <a:cxn ang="0">
                    <a:pos x="54" y="69"/>
                  </a:cxn>
                  <a:cxn ang="0">
                    <a:pos x="48" y="54"/>
                  </a:cxn>
                  <a:cxn ang="0">
                    <a:pos x="31" y="41"/>
                  </a:cxn>
                  <a:cxn ang="0">
                    <a:pos x="11" y="48"/>
                  </a:cxn>
                  <a:cxn ang="0">
                    <a:pos x="0" y="62"/>
                  </a:cxn>
                  <a:cxn ang="0">
                    <a:pos x="13" y="76"/>
                  </a:cxn>
                  <a:cxn ang="0">
                    <a:pos x="32" y="79"/>
                  </a:cxn>
                  <a:cxn ang="0">
                    <a:pos x="32" y="86"/>
                  </a:cxn>
                  <a:cxn ang="0">
                    <a:pos x="41" y="87"/>
                  </a:cxn>
                  <a:cxn ang="0">
                    <a:pos x="51" y="97"/>
                  </a:cxn>
                  <a:cxn ang="0">
                    <a:pos x="51" y="132"/>
                  </a:cxn>
                  <a:cxn ang="0">
                    <a:pos x="66" y="127"/>
                  </a:cxn>
                  <a:cxn ang="0">
                    <a:pos x="71" y="124"/>
                  </a:cxn>
                  <a:cxn ang="0">
                    <a:pos x="72" y="124"/>
                  </a:cxn>
                  <a:cxn ang="0">
                    <a:pos x="73" y="124"/>
                  </a:cxn>
                  <a:cxn ang="0">
                    <a:pos x="78" y="85"/>
                  </a:cxn>
                  <a:cxn ang="0">
                    <a:pos x="77" y="65"/>
                  </a:cxn>
                  <a:cxn ang="0">
                    <a:pos x="80" y="64"/>
                  </a:cxn>
                  <a:cxn ang="0">
                    <a:pos x="84" y="83"/>
                  </a:cxn>
                  <a:cxn ang="0">
                    <a:pos x="83" y="86"/>
                  </a:cxn>
                  <a:cxn ang="0">
                    <a:pos x="84" y="91"/>
                  </a:cxn>
                  <a:cxn ang="0">
                    <a:pos x="84" y="93"/>
                  </a:cxn>
                  <a:cxn ang="0">
                    <a:pos x="84" y="94"/>
                  </a:cxn>
                  <a:cxn ang="0">
                    <a:pos x="85" y="93"/>
                  </a:cxn>
                  <a:cxn ang="0">
                    <a:pos x="97" y="91"/>
                  </a:cxn>
                  <a:cxn ang="0">
                    <a:pos x="106" y="85"/>
                  </a:cxn>
                  <a:cxn ang="0">
                    <a:pos x="105" y="79"/>
                  </a:cxn>
                  <a:cxn ang="0">
                    <a:pos x="113" y="39"/>
                  </a:cxn>
                  <a:cxn ang="0">
                    <a:pos x="121" y="27"/>
                  </a:cxn>
                  <a:cxn ang="0">
                    <a:pos x="124" y="27"/>
                  </a:cxn>
                  <a:cxn ang="0">
                    <a:pos x="124" y="27"/>
                  </a:cxn>
                  <a:cxn ang="0">
                    <a:pos x="124" y="27"/>
                  </a:cxn>
                  <a:cxn ang="0">
                    <a:pos x="128" y="27"/>
                  </a:cxn>
                  <a:cxn ang="0">
                    <a:pos x="131" y="29"/>
                  </a:cxn>
                  <a:cxn ang="0">
                    <a:pos x="134" y="38"/>
                  </a:cxn>
                  <a:cxn ang="0">
                    <a:pos x="149" y="34"/>
                  </a:cxn>
                  <a:cxn ang="0">
                    <a:pos x="154" y="33"/>
                  </a:cxn>
                  <a:cxn ang="0">
                    <a:pos x="156" y="32"/>
                  </a:cxn>
                  <a:cxn ang="0">
                    <a:pos x="160" y="31"/>
                  </a:cxn>
                  <a:cxn ang="0">
                    <a:pos x="168" y="8"/>
                  </a:cxn>
                </a:cxnLst>
                <a:rect l="0" t="0" r="r" b="b"/>
                <a:pathLst>
                  <a:path w="170" h="132">
                    <a:moveTo>
                      <a:pt x="170" y="0"/>
                    </a:moveTo>
                    <a:lnTo>
                      <a:pt x="149" y="4"/>
                    </a:lnTo>
                    <a:lnTo>
                      <a:pt x="148" y="7"/>
                    </a:lnTo>
                    <a:lnTo>
                      <a:pt x="148" y="11"/>
                    </a:lnTo>
                    <a:lnTo>
                      <a:pt x="147" y="15"/>
                    </a:lnTo>
                    <a:lnTo>
                      <a:pt x="146" y="19"/>
                    </a:lnTo>
                    <a:lnTo>
                      <a:pt x="143" y="19"/>
                    </a:lnTo>
                    <a:lnTo>
                      <a:pt x="141" y="20"/>
                    </a:lnTo>
                    <a:lnTo>
                      <a:pt x="138" y="20"/>
                    </a:lnTo>
                    <a:lnTo>
                      <a:pt x="134" y="21"/>
                    </a:lnTo>
                    <a:lnTo>
                      <a:pt x="133" y="19"/>
                    </a:lnTo>
                    <a:lnTo>
                      <a:pt x="133" y="16"/>
                    </a:lnTo>
                    <a:lnTo>
                      <a:pt x="132" y="14"/>
                    </a:lnTo>
                    <a:lnTo>
                      <a:pt x="131" y="11"/>
                    </a:lnTo>
                    <a:lnTo>
                      <a:pt x="130" y="11"/>
                    </a:lnTo>
                    <a:lnTo>
                      <a:pt x="130" y="11"/>
                    </a:lnTo>
                    <a:lnTo>
                      <a:pt x="130" y="12"/>
                    </a:lnTo>
                    <a:lnTo>
                      <a:pt x="129" y="12"/>
                    </a:lnTo>
                    <a:lnTo>
                      <a:pt x="129" y="12"/>
                    </a:lnTo>
                    <a:lnTo>
                      <a:pt x="129" y="12"/>
                    </a:lnTo>
                    <a:lnTo>
                      <a:pt x="129" y="12"/>
                    </a:lnTo>
                    <a:lnTo>
                      <a:pt x="129" y="12"/>
                    </a:lnTo>
                    <a:lnTo>
                      <a:pt x="124" y="13"/>
                    </a:lnTo>
                    <a:lnTo>
                      <a:pt x="120" y="13"/>
                    </a:lnTo>
                    <a:lnTo>
                      <a:pt x="115" y="14"/>
                    </a:lnTo>
                    <a:lnTo>
                      <a:pt x="110" y="15"/>
                    </a:lnTo>
                    <a:lnTo>
                      <a:pt x="110" y="15"/>
                    </a:lnTo>
                    <a:lnTo>
                      <a:pt x="110" y="15"/>
                    </a:lnTo>
                    <a:lnTo>
                      <a:pt x="110" y="16"/>
                    </a:lnTo>
                    <a:lnTo>
                      <a:pt x="111" y="16"/>
                    </a:lnTo>
                    <a:lnTo>
                      <a:pt x="110" y="16"/>
                    </a:lnTo>
                    <a:lnTo>
                      <a:pt x="109" y="16"/>
                    </a:lnTo>
                    <a:lnTo>
                      <a:pt x="108" y="17"/>
                    </a:lnTo>
                    <a:lnTo>
                      <a:pt x="107" y="17"/>
                    </a:lnTo>
                    <a:lnTo>
                      <a:pt x="103" y="22"/>
                    </a:lnTo>
                    <a:lnTo>
                      <a:pt x="99" y="27"/>
                    </a:lnTo>
                    <a:lnTo>
                      <a:pt x="96" y="33"/>
                    </a:lnTo>
                    <a:lnTo>
                      <a:pt x="94" y="39"/>
                    </a:lnTo>
                    <a:lnTo>
                      <a:pt x="93" y="37"/>
                    </a:lnTo>
                    <a:lnTo>
                      <a:pt x="90" y="34"/>
                    </a:lnTo>
                    <a:lnTo>
                      <a:pt x="89" y="31"/>
                    </a:lnTo>
                    <a:lnTo>
                      <a:pt x="88" y="29"/>
                    </a:lnTo>
                    <a:lnTo>
                      <a:pt x="87" y="29"/>
                    </a:lnTo>
                    <a:lnTo>
                      <a:pt x="87" y="29"/>
                    </a:lnTo>
                    <a:lnTo>
                      <a:pt x="86" y="30"/>
                    </a:lnTo>
                    <a:lnTo>
                      <a:pt x="86" y="30"/>
                    </a:lnTo>
                    <a:lnTo>
                      <a:pt x="86" y="30"/>
                    </a:lnTo>
                    <a:lnTo>
                      <a:pt x="86" y="30"/>
                    </a:lnTo>
                    <a:lnTo>
                      <a:pt x="86" y="30"/>
                    </a:lnTo>
                    <a:lnTo>
                      <a:pt x="86" y="30"/>
                    </a:lnTo>
                    <a:lnTo>
                      <a:pt x="81" y="31"/>
                    </a:lnTo>
                    <a:lnTo>
                      <a:pt x="76" y="31"/>
                    </a:lnTo>
                    <a:lnTo>
                      <a:pt x="72" y="32"/>
                    </a:lnTo>
                    <a:lnTo>
                      <a:pt x="67" y="33"/>
                    </a:lnTo>
                    <a:lnTo>
                      <a:pt x="67" y="34"/>
                    </a:lnTo>
                    <a:lnTo>
                      <a:pt x="68" y="34"/>
                    </a:lnTo>
                    <a:lnTo>
                      <a:pt x="68" y="35"/>
                    </a:lnTo>
                    <a:lnTo>
                      <a:pt x="68" y="35"/>
                    </a:lnTo>
                    <a:lnTo>
                      <a:pt x="67" y="36"/>
                    </a:lnTo>
                    <a:lnTo>
                      <a:pt x="66" y="36"/>
                    </a:lnTo>
                    <a:lnTo>
                      <a:pt x="64" y="37"/>
                    </a:lnTo>
                    <a:lnTo>
                      <a:pt x="63" y="37"/>
                    </a:lnTo>
                    <a:lnTo>
                      <a:pt x="61" y="46"/>
                    </a:lnTo>
                    <a:lnTo>
                      <a:pt x="59" y="53"/>
                    </a:lnTo>
                    <a:lnTo>
                      <a:pt x="57" y="61"/>
                    </a:lnTo>
                    <a:lnTo>
                      <a:pt x="55" y="69"/>
                    </a:lnTo>
                    <a:lnTo>
                      <a:pt x="55" y="69"/>
                    </a:lnTo>
                    <a:lnTo>
                      <a:pt x="54" y="69"/>
                    </a:lnTo>
                    <a:lnTo>
                      <a:pt x="54" y="69"/>
                    </a:lnTo>
                    <a:lnTo>
                      <a:pt x="53" y="69"/>
                    </a:lnTo>
                    <a:lnTo>
                      <a:pt x="52" y="62"/>
                    </a:lnTo>
                    <a:lnTo>
                      <a:pt x="48" y="54"/>
                    </a:lnTo>
                    <a:lnTo>
                      <a:pt x="44" y="48"/>
                    </a:lnTo>
                    <a:lnTo>
                      <a:pt x="38" y="41"/>
                    </a:lnTo>
                    <a:lnTo>
                      <a:pt x="31" y="41"/>
                    </a:lnTo>
                    <a:lnTo>
                      <a:pt x="24" y="42"/>
                    </a:lnTo>
                    <a:lnTo>
                      <a:pt x="18" y="45"/>
                    </a:lnTo>
                    <a:lnTo>
                      <a:pt x="11" y="48"/>
                    </a:lnTo>
                    <a:lnTo>
                      <a:pt x="5" y="51"/>
                    </a:lnTo>
                    <a:lnTo>
                      <a:pt x="2" y="56"/>
                    </a:lnTo>
                    <a:lnTo>
                      <a:pt x="0" y="62"/>
                    </a:lnTo>
                    <a:lnTo>
                      <a:pt x="1" y="69"/>
                    </a:lnTo>
                    <a:lnTo>
                      <a:pt x="7" y="73"/>
                    </a:lnTo>
                    <a:lnTo>
                      <a:pt x="13" y="76"/>
                    </a:lnTo>
                    <a:lnTo>
                      <a:pt x="19" y="78"/>
                    </a:lnTo>
                    <a:lnTo>
                      <a:pt x="26" y="80"/>
                    </a:lnTo>
                    <a:lnTo>
                      <a:pt x="32" y="79"/>
                    </a:lnTo>
                    <a:lnTo>
                      <a:pt x="32" y="81"/>
                    </a:lnTo>
                    <a:lnTo>
                      <a:pt x="32" y="84"/>
                    </a:lnTo>
                    <a:lnTo>
                      <a:pt x="32" y="86"/>
                    </a:lnTo>
                    <a:lnTo>
                      <a:pt x="31" y="90"/>
                    </a:lnTo>
                    <a:lnTo>
                      <a:pt x="36" y="88"/>
                    </a:lnTo>
                    <a:lnTo>
                      <a:pt x="41" y="87"/>
                    </a:lnTo>
                    <a:lnTo>
                      <a:pt x="46" y="86"/>
                    </a:lnTo>
                    <a:lnTo>
                      <a:pt x="52" y="85"/>
                    </a:lnTo>
                    <a:lnTo>
                      <a:pt x="51" y="97"/>
                    </a:lnTo>
                    <a:lnTo>
                      <a:pt x="50" y="109"/>
                    </a:lnTo>
                    <a:lnTo>
                      <a:pt x="50" y="120"/>
                    </a:lnTo>
                    <a:lnTo>
                      <a:pt x="51" y="132"/>
                    </a:lnTo>
                    <a:lnTo>
                      <a:pt x="56" y="130"/>
                    </a:lnTo>
                    <a:lnTo>
                      <a:pt x="61" y="128"/>
                    </a:lnTo>
                    <a:lnTo>
                      <a:pt x="66" y="127"/>
                    </a:lnTo>
                    <a:lnTo>
                      <a:pt x="71" y="125"/>
                    </a:lnTo>
                    <a:lnTo>
                      <a:pt x="71" y="125"/>
                    </a:lnTo>
                    <a:lnTo>
                      <a:pt x="71" y="124"/>
                    </a:lnTo>
                    <a:lnTo>
                      <a:pt x="71" y="124"/>
                    </a:lnTo>
                    <a:lnTo>
                      <a:pt x="71" y="124"/>
                    </a:lnTo>
                    <a:lnTo>
                      <a:pt x="72" y="124"/>
                    </a:lnTo>
                    <a:lnTo>
                      <a:pt x="72" y="124"/>
                    </a:lnTo>
                    <a:lnTo>
                      <a:pt x="73" y="124"/>
                    </a:lnTo>
                    <a:lnTo>
                      <a:pt x="73" y="124"/>
                    </a:lnTo>
                    <a:lnTo>
                      <a:pt x="75" y="111"/>
                    </a:lnTo>
                    <a:lnTo>
                      <a:pt x="77" y="98"/>
                    </a:lnTo>
                    <a:lnTo>
                      <a:pt x="78" y="85"/>
                    </a:lnTo>
                    <a:lnTo>
                      <a:pt x="75" y="72"/>
                    </a:lnTo>
                    <a:lnTo>
                      <a:pt x="76" y="69"/>
                    </a:lnTo>
                    <a:lnTo>
                      <a:pt x="77" y="65"/>
                    </a:lnTo>
                    <a:lnTo>
                      <a:pt x="77" y="62"/>
                    </a:lnTo>
                    <a:lnTo>
                      <a:pt x="78" y="58"/>
                    </a:lnTo>
                    <a:lnTo>
                      <a:pt x="80" y="64"/>
                    </a:lnTo>
                    <a:lnTo>
                      <a:pt x="81" y="70"/>
                    </a:lnTo>
                    <a:lnTo>
                      <a:pt x="83" y="77"/>
                    </a:lnTo>
                    <a:lnTo>
                      <a:pt x="84" y="83"/>
                    </a:lnTo>
                    <a:lnTo>
                      <a:pt x="83" y="84"/>
                    </a:lnTo>
                    <a:lnTo>
                      <a:pt x="83" y="85"/>
                    </a:lnTo>
                    <a:lnTo>
                      <a:pt x="83" y="86"/>
                    </a:lnTo>
                    <a:lnTo>
                      <a:pt x="83" y="87"/>
                    </a:lnTo>
                    <a:lnTo>
                      <a:pt x="83" y="90"/>
                    </a:lnTo>
                    <a:lnTo>
                      <a:pt x="84" y="91"/>
                    </a:lnTo>
                    <a:lnTo>
                      <a:pt x="84" y="92"/>
                    </a:lnTo>
                    <a:lnTo>
                      <a:pt x="84" y="93"/>
                    </a:lnTo>
                    <a:lnTo>
                      <a:pt x="84" y="93"/>
                    </a:lnTo>
                    <a:lnTo>
                      <a:pt x="84" y="93"/>
                    </a:lnTo>
                    <a:lnTo>
                      <a:pt x="84" y="93"/>
                    </a:lnTo>
                    <a:lnTo>
                      <a:pt x="84" y="94"/>
                    </a:lnTo>
                    <a:lnTo>
                      <a:pt x="85" y="93"/>
                    </a:lnTo>
                    <a:lnTo>
                      <a:pt x="85" y="93"/>
                    </a:lnTo>
                    <a:lnTo>
                      <a:pt x="85" y="93"/>
                    </a:lnTo>
                    <a:lnTo>
                      <a:pt x="86" y="93"/>
                    </a:lnTo>
                    <a:lnTo>
                      <a:pt x="91" y="92"/>
                    </a:lnTo>
                    <a:lnTo>
                      <a:pt x="97" y="91"/>
                    </a:lnTo>
                    <a:lnTo>
                      <a:pt x="102" y="88"/>
                    </a:lnTo>
                    <a:lnTo>
                      <a:pt x="107" y="87"/>
                    </a:lnTo>
                    <a:lnTo>
                      <a:pt x="106" y="85"/>
                    </a:lnTo>
                    <a:lnTo>
                      <a:pt x="106" y="83"/>
                    </a:lnTo>
                    <a:lnTo>
                      <a:pt x="106" y="81"/>
                    </a:lnTo>
                    <a:lnTo>
                      <a:pt x="105" y="79"/>
                    </a:lnTo>
                    <a:lnTo>
                      <a:pt x="107" y="66"/>
                    </a:lnTo>
                    <a:lnTo>
                      <a:pt x="110" y="53"/>
                    </a:lnTo>
                    <a:lnTo>
                      <a:pt x="113" y="39"/>
                    </a:lnTo>
                    <a:lnTo>
                      <a:pt x="118" y="27"/>
                    </a:lnTo>
                    <a:lnTo>
                      <a:pt x="120" y="27"/>
                    </a:lnTo>
                    <a:lnTo>
                      <a:pt x="121" y="27"/>
                    </a:lnTo>
                    <a:lnTo>
                      <a:pt x="123" y="27"/>
                    </a:lnTo>
                    <a:lnTo>
                      <a:pt x="124" y="27"/>
                    </a:lnTo>
                    <a:lnTo>
                      <a:pt x="124" y="27"/>
                    </a:lnTo>
                    <a:lnTo>
                      <a:pt x="124" y="27"/>
                    </a:lnTo>
                    <a:lnTo>
                      <a:pt x="124" y="27"/>
                    </a:lnTo>
                    <a:lnTo>
                      <a:pt x="124" y="27"/>
                    </a:lnTo>
                    <a:lnTo>
                      <a:pt x="124" y="27"/>
                    </a:lnTo>
                    <a:lnTo>
                      <a:pt x="124" y="27"/>
                    </a:lnTo>
                    <a:lnTo>
                      <a:pt x="124" y="27"/>
                    </a:lnTo>
                    <a:lnTo>
                      <a:pt x="124" y="27"/>
                    </a:lnTo>
                    <a:lnTo>
                      <a:pt x="126" y="27"/>
                    </a:lnTo>
                    <a:lnTo>
                      <a:pt x="128" y="27"/>
                    </a:lnTo>
                    <a:lnTo>
                      <a:pt x="130" y="27"/>
                    </a:lnTo>
                    <a:lnTo>
                      <a:pt x="132" y="27"/>
                    </a:lnTo>
                    <a:lnTo>
                      <a:pt x="131" y="29"/>
                    </a:lnTo>
                    <a:lnTo>
                      <a:pt x="131" y="32"/>
                    </a:lnTo>
                    <a:lnTo>
                      <a:pt x="132" y="35"/>
                    </a:lnTo>
                    <a:lnTo>
                      <a:pt x="134" y="38"/>
                    </a:lnTo>
                    <a:lnTo>
                      <a:pt x="140" y="37"/>
                    </a:lnTo>
                    <a:lnTo>
                      <a:pt x="145" y="35"/>
                    </a:lnTo>
                    <a:lnTo>
                      <a:pt x="149" y="34"/>
                    </a:lnTo>
                    <a:lnTo>
                      <a:pt x="154" y="33"/>
                    </a:lnTo>
                    <a:lnTo>
                      <a:pt x="154" y="33"/>
                    </a:lnTo>
                    <a:lnTo>
                      <a:pt x="154" y="33"/>
                    </a:lnTo>
                    <a:lnTo>
                      <a:pt x="154" y="33"/>
                    </a:lnTo>
                    <a:lnTo>
                      <a:pt x="154" y="33"/>
                    </a:lnTo>
                    <a:lnTo>
                      <a:pt x="156" y="32"/>
                    </a:lnTo>
                    <a:lnTo>
                      <a:pt x="157" y="32"/>
                    </a:lnTo>
                    <a:lnTo>
                      <a:pt x="159" y="31"/>
                    </a:lnTo>
                    <a:lnTo>
                      <a:pt x="160" y="31"/>
                    </a:lnTo>
                    <a:lnTo>
                      <a:pt x="163" y="23"/>
                    </a:lnTo>
                    <a:lnTo>
                      <a:pt x="166" y="15"/>
                    </a:lnTo>
                    <a:lnTo>
                      <a:pt x="168" y="8"/>
                    </a:lnTo>
                    <a:lnTo>
                      <a:pt x="170" y="0"/>
                    </a:lnTo>
                    <a:close/>
                  </a:path>
                </a:pathLst>
              </a:custGeom>
              <a:solidFill>
                <a:srgbClr val="000000"/>
              </a:solidFill>
              <a:ln w="9525">
                <a:noFill/>
                <a:round/>
                <a:headEnd/>
                <a:tailEnd/>
              </a:ln>
            </p:spPr>
            <p:txBody>
              <a:bodyPr/>
              <a:lstStyle/>
              <a:p>
                <a:pPr>
                  <a:defRPr/>
                </a:pPr>
                <a:endParaRPr lang="en-GB"/>
              </a:p>
            </p:txBody>
          </p:sp>
        </p:grpSp>
        <p:sp>
          <p:nvSpPr>
            <p:cNvPr id="30727" name="Text Box 46"/>
            <p:cNvSpPr txBox="1">
              <a:spLocks noChangeArrowheads="1"/>
            </p:cNvSpPr>
            <p:nvPr/>
          </p:nvSpPr>
          <p:spPr bwMode="auto">
            <a:xfrm>
              <a:off x="588" y="-73"/>
              <a:ext cx="407" cy="442"/>
            </a:xfrm>
            <a:prstGeom prst="rect">
              <a:avLst/>
            </a:prstGeom>
            <a:noFill/>
            <a:ln w="12700" cap="sq">
              <a:noFill/>
              <a:miter lim="800000"/>
              <a:headEnd/>
              <a:tailEnd/>
            </a:ln>
          </p:spPr>
          <p:txBody>
            <a:bodyPr wrap="none" anchor="ctr">
              <a:spAutoFit/>
            </a:bodyPr>
            <a:lstStyle/>
            <a:p>
              <a:r>
                <a:rPr lang="en-US" sz="4000" b="1">
                  <a:solidFill>
                    <a:schemeClr val="tx1"/>
                  </a:solidFill>
                  <a:effectLst/>
                  <a:latin typeface="Wingdings" pitchFamily="2" charset="2"/>
                </a:rPr>
                <a:t>?</a:t>
              </a:r>
              <a:endParaRPr lang="en-US" sz="3200">
                <a:solidFill>
                  <a:schemeClr val="tx1"/>
                </a:solidFill>
                <a:effectLst/>
                <a:latin typeface="Wingdings" pitchFamily="2" charset="2"/>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title"/>
          </p:nvPr>
        </p:nvSpPr>
        <p:spPr>
          <a:xfrm>
            <a:off x="1493838" y="228600"/>
            <a:ext cx="6862762" cy="762000"/>
          </a:xfrm>
        </p:spPr>
        <p:txBody>
          <a:bodyPr/>
          <a:lstStyle/>
          <a:p>
            <a:pPr>
              <a:lnSpc>
                <a:spcPct val="110000"/>
              </a:lnSpc>
            </a:pPr>
            <a:r>
              <a:rPr kumimoji="0" lang="en-US" sz="2600" smtClean="0"/>
              <a:t>Fit criteria make statements measurable</a:t>
            </a:r>
          </a:p>
        </p:txBody>
      </p:sp>
      <p:sp>
        <p:nvSpPr>
          <p:cNvPr id="3076" name="Rectangle 4"/>
          <p:cNvSpPr>
            <a:spLocks noGrp="1" noChangeArrowheads="1"/>
          </p:cNvSpPr>
          <p:nvPr>
            <p:ph type="body" idx="1"/>
          </p:nvPr>
        </p:nvSpPr>
        <p:spPr>
          <a:xfrm>
            <a:off x="114300" y="1193800"/>
            <a:ext cx="8278813" cy="1665288"/>
          </a:xfrm>
        </p:spPr>
        <p:txBody>
          <a:bodyPr/>
          <a:lstStyle/>
          <a:p>
            <a:r>
              <a:rPr lang="en-US" smtClean="0"/>
              <a:t>Complement statements by quantifying the extent to which they must be satisfied </a:t>
            </a:r>
            <a:r>
              <a:rPr lang="en-US" sz="1800" smtClean="0"/>
              <a:t>[Robertson, 1999]</a:t>
            </a:r>
            <a:endParaRPr lang="en-US" smtClean="0"/>
          </a:p>
          <a:p>
            <a:r>
              <a:rPr lang="en-US" smtClean="0"/>
              <a:t>Especially important for measurability of NFRs</a:t>
            </a:r>
          </a:p>
        </p:txBody>
      </p:sp>
      <p:grpSp>
        <p:nvGrpSpPr>
          <p:cNvPr id="3077" name="Group 5"/>
          <p:cNvGrpSpPr>
            <a:grpSpLocks/>
          </p:cNvGrpSpPr>
          <p:nvPr/>
        </p:nvGrpSpPr>
        <p:grpSpPr bwMode="auto">
          <a:xfrm>
            <a:off x="138113" y="-142875"/>
            <a:ext cx="1184275" cy="1154113"/>
            <a:chOff x="249" y="-73"/>
            <a:chExt cx="746" cy="727"/>
          </a:xfrm>
        </p:grpSpPr>
        <p:grpSp>
          <p:nvGrpSpPr>
            <p:cNvPr id="3085" name="Group 6"/>
            <p:cNvGrpSpPr>
              <a:grpSpLocks/>
            </p:cNvGrpSpPr>
            <p:nvPr/>
          </p:nvGrpSpPr>
          <p:grpSpPr bwMode="auto">
            <a:xfrm>
              <a:off x="249" y="99"/>
              <a:ext cx="737" cy="555"/>
              <a:chOff x="1784" y="1547"/>
              <a:chExt cx="363" cy="406"/>
            </a:xfrm>
          </p:grpSpPr>
          <p:sp>
            <p:nvSpPr>
              <p:cNvPr id="1400839" name="Freeform 7"/>
              <p:cNvSpPr>
                <a:spLocks/>
              </p:cNvSpPr>
              <p:nvPr/>
            </p:nvSpPr>
            <p:spPr bwMode="auto">
              <a:xfrm>
                <a:off x="1784" y="1547"/>
                <a:ext cx="363" cy="406"/>
              </a:xfrm>
              <a:custGeom>
                <a:avLst/>
                <a:gdLst/>
                <a:ahLst/>
                <a:cxnLst>
                  <a:cxn ang="0">
                    <a:pos x="1799" y="1149"/>
                  </a:cxn>
                  <a:cxn ang="0">
                    <a:pos x="1725" y="1080"/>
                  </a:cxn>
                  <a:cxn ang="0">
                    <a:pos x="1610" y="964"/>
                  </a:cxn>
                  <a:cxn ang="0">
                    <a:pos x="1480" y="816"/>
                  </a:cxn>
                  <a:cxn ang="0">
                    <a:pos x="1355" y="648"/>
                  </a:cxn>
                  <a:cxn ang="0">
                    <a:pos x="1259" y="475"/>
                  </a:cxn>
                  <a:cxn ang="0">
                    <a:pos x="1193" y="317"/>
                  </a:cxn>
                  <a:cxn ang="0">
                    <a:pos x="1149" y="186"/>
                  </a:cxn>
                  <a:cxn ang="0">
                    <a:pos x="1124" y="86"/>
                  </a:cxn>
                  <a:cxn ang="0">
                    <a:pos x="1112" y="22"/>
                  </a:cxn>
                  <a:cxn ang="0">
                    <a:pos x="1109" y="0"/>
                  </a:cxn>
                  <a:cxn ang="0">
                    <a:pos x="1083" y="6"/>
                  </a:cxn>
                  <a:cxn ang="0">
                    <a:pos x="1011" y="21"/>
                  </a:cxn>
                  <a:cxn ang="0">
                    <a:pos x="906" y="46"/>
                  </a:cxn>
                  <a:cxn ang="0">
                    <a:pos x="776" y="75"/>
                  </a:cxn>
                  <a:cxn ang="0">
                    <a:pos x="633" y="107"/>
                  </a:cxn>
                  <a:cxn ang="0">
                    <a:pos x="485" y="140"/>
                  </a:cxn>
                  <a:cxn ang="0">
                    <a:pos x="345" y="172"/>
                  </a:cxn>
                  <a:cxn ang="0">
                    <a:pos x="221" y="199"/>
                  </a:cxn>
                  <a:cxn ang="0">
                    <a:pos x="126" y="221"/>
                  </a:cxn>
                  <a:cxn ang="0">
                    <a:pos x="70" y="233"/>
                  </a:cxn>
                  <a:cxn ang="0">
                    <a:pos x="57" y="241"/>
                  </a:cxn>
                  <a:cxn ang="0">
                    <a:pos x="61" y="308"/>
                  </a:cxn>
                  <a:cxn ang="0">
                    <a:pos x="40" y="330"/>
                  </a:cxn>
                  <a:cxn ang="0">
                    <a:pos x="19" y="386"/>
                  </a:cxn>
                  <a:cxn ang="0">
                    <a:pos x="21" y="427"/>
                  </a:cxn>
                  <a:cxn ang="0">
                    <a:pos x="0" y="466"/>
                  </a:cxn>
                  <a:cxn ang="0">
                    <a:pos x="6" y="547"/>
                  </a:cxn>
                  <a:cxn ang="0">
                    <a:pos x="23" y="704"/>
                  </a:cxn>
                  <a:cxn ang="0">
                    <a:pos x="56" y="912"/>
                  </a:cxn>
                  <a:cxn ang="0">
                    <a:pos x="111" y="1146"/>
                  </a:cxn>
                  <a:cxn ang="0">
                    <a:pos x="192" y="1384"/>
                  </a:cxn>
                  <a:cxn ang="0">
                    <a:pos x="291" y="1594"/>
                  </a:cxn>
                  <a:cxn ang="0">
                    <a:pos x="387" y="1767"/>
                  </a:cxn>
                  <a:cxn ang="0">
                    <a:pos x="472" y="1899"/>
                  </a:cxn>
                  <a:cxn ang="0">
                    <a:pos x="534" y="1986"/>
                  </a:cxn>
                  <a:cxn ang="0">
                    <a:pos x="567" y="2027"/>
                  </a:cxn>
                  <a:cxn ang="0">
                    <a:pos x="1756" y="1387"/>
                  </a:cxn>
                  <a:cxn ang="0">
                    <a:pos x="1743" y="1374"/>
                  </a:cxn>
                  <a:cxn ang="0">
                    <a:pos x="1721" y="1354"/>
                  </a:cxn>
                  <a:cxn ang="0">
                    <a:pos x="1773" y="1313"/>
                  </a:cxn>
                  <a:cxn ang="0">
                    <a:pos x="1763" y="1301"/>
                  </a:cxn>
                  <a:cxn ang="0">
                    <a:pos x="1741" y="1280"/>
                  </a:cxn>
                  <a:cxn ang="0">
                    <a:pos x="1794" y="1237"/>
                  </a:cxn>
                  <a:cxn ang="0">
                    <a:pos x="1780" y="1224"/>
                  </a:cxn>
                  <a:cxn ang="0">
                    <a:pos x="1759" y="1204"/>
                  </a:cxn>
                </a:cxnLst>
                <a:rect l="0" t="0" r="r" b="b"/>
                <a:pathLst>
                  <a:path w="1815" h="2030">
                    <a:moveTo>
                      <a:pt x="1815" y="1164"/>
                    </a:moveTo>
                    <a:lnTo>
                      <a:pt x="1811" y="1160"/>
                    </a:lnTo>
                    <a:lnTo>
                      <a:pt x="1799" y="1149"/>
                    </a:lnTo>
                    <a:lnTo>
                      <a:pt x="1780" y="1132"/>
                    </a:lnTo>
                    <a:lnTo>
                      <a:pt x="1755" y="1109"/>
                    </a:lnTo>
                    <a:lnTo>
                      <a:pt x="1725" y="1080"/>
                    </a:lnTo>
                    <a:lnTo>
                      <a:pt x="1690" y="1045"/>
                    </a:lnTo>
                    <a:lnTo>
                      <a:pt x="1651" y="1007"/>
                    </a:lnTo>
                    <a:lnTo>
                      <a:pt x="1610" y="964"/>
                    </a:lnTo>
                    <a:lnTo>
                      <a:pt x="1567" y="917"/>
                    </a:lnTo>
                    <a:lnTo>
                      <a:pt x="1524" y="868"/>
                    </a:lnTo>
                    <a:lnTo>
                      <a:pt x="1480" y="816"/>
                    </a:lnTo>
                    <a:lnTo>
                      <a:pt x="1436" y="761"/>
                    </a:lnTo>
                    <a:lnTo>
                      <a:pt x="1395" y="706"/>
                    </a:lnTo>
                    <a:lnTo>
                      <a:pt x="1355" y="648"/>
                    </a:lnTo>
                    <a:lnTo>
                      <a:pt x="1320" y="590"/>
                    </a:lnTo>
                    <a:lnTo>
                      <a:pt x="1288" y="532"/>
                    </a:lnTo>
                    <a:lnTo>
                      <a:pt x="1259" y="475"/>
                    </a:lnTo>
                    <a:lnTo>
                      <a:pt x="1235" y="419"/>
                    </a:lnTo>
                    <a:lnTo>
                      <a:pt x="1212" y="367"/>
                    </a:lnTo>
                    <a:lnTo>
                      <a:pt x="1193" y="317"/>
                    </a:lnTo>
                    <a:lnTo>
                      <a:pt x="1176" y="271"/>
                    </a:lnTo>
                    <a:lnTo>
                      <a:pt x="1162" y="227"/>
                    </a:lnTo>
                    <a:lnTo>
                      <a:pt x="1149" y="186"/>
                    </a:lnTo>
                    <a:lnTo>
                      <a:pt x="1138" y="149"/>
                    </a:lnTo>
                    <a:lnTo>
                      <a:pt x="1130" y="116"/>
                    </a:lnTo>
                    <a:lnTo>
                      <a:pt x="1124" y="86"/>
                    </a:lnTo>
                    <a:lnTo>
                      <a:pt x="1118" y="60"/>
                    </a:lnTo>
                    <a:lnTo>
                      <a:pt x="1115" y="39"/>
                    </a:lnTo>
                    <a:lnTo>
                      <a:pt x="1112" y="22"/>
                    </a:lnTo>
                    <a:lnTo>
                      <a:pt x="1110" y="10"/>
                    </a:lnTo>
                    <a:lnTo>
                      <a:pt x="1109" y="2"/>
                    </a:lnTo>
                    <a:lnTo>
                      <a:pt x="1109" y="0"/>
                    </a:lnTo>
                    <a:lnTo>
                      <a:pt x="1106" y="1"/>
                    </a:lnTo>
                    <a:lnTo>
                      <a:pt x="1096" y="3"/>
                    </a:lnTo>
                    <a:lnTo>
                      <a:pt x="1083" y="6"/>
                    </a:lnTo>
                    <a:lnTo>
                      <a:pt x="1064" y="10"/>
                    </a:lnTo>
                    <a:lnTo>
                      <a:pt x="1040" y="15"/>
                    </a:lnTo>
                    <a:lnTo>
                      <a:pt x="1011" y="21"/>
                    </a:lnTo>
                    <a:lnTo>
                      <a:pt x="980" y="29"/>
                    </a:lnTo>
                    <a:lnTo>
                      <a:pt x="945" y="37"/>
                    </a:lnTo>
                    <a:lnTo>
                      <a:pt x="906" y="46"/>
                    </a:lnTo>
                    <a:lnTo>
                      <a:pt x="865" y="55"/>
                    </a:lnTo>
                    <a:lnTo>
                      <a:pt x="821" y="64"/>
                    </a:lnTo>
                    <a:lnTo>
                      <a:pt x="776" y="75"/>
                    </a:lnTo>
                    <a:lnTo>
                      <a:pt x="729" y="85"/>
                    </a:lnTo>
                    <a:lnTo>
                      <a:pt x="681" y="96"/>
                    </a:lnTo>
                    <a:lnTo>
                      <a:pt x="633" y="107"/>
                    </a:lnTo>
                    <a:lnTo>
                      <a:pt x="584" y="118"/>
                    </a:lnTo>
                    <a:lnTo>
                      <a:pt x="533" y="129"/>
                    </a:lnTo>
                    <a:lnTo>
                      <a:pt x="485" y="140"/>
                    </a:lnTo>
                    <a:lnTo>
                      <a:pt x="437" y="151"/>
                    </a:lnTo>
                    <a:lnTo>
                      <a:pt x="390" y="162"/>
                    </a:lnTo>
                    <a:lnTo>
                      <a:pt x="345" y="172"/>
                    </a:lnTo>
                    <a:lnTo>
                      <a:pt x="301" y="181"/>
                    </a:lnTo>
                    <a:lnTo>
                      <a:pt x="260" y="190"/>
                    </a:lnTo>
                    <a:lnTo>
                      <a:pt x="221" y="199"/>
                    </a:lnTo>
                    <a:lnTo>
                      <a:pt x="186" y="208"/>
                    </a:lnTo>
                    <a:lnTo>
                      <a:pt x="155" y="215"/>
                    </a:lnTo>
                    <a:lnTo>
                      <a:pt x="126" y="221"/>
                    </a:lnTo>
                    <a:lnTo>
                      <a:pt x="102" y="226"/>
                    </a:lnTo>
                    <a:lnTo>
                      <a:pt x="83" y="230"/>
                    </a:lnTo>
                    <a:lnTo>
                      <a:pt x="70" y="233"/>
                    </a:lnTo>
                    <a:lnTo>
                      <a:pt x="60" y="235"/>
                    </a:lnTo>
                    <a:lnTo>
                      <a:pt x="57" y="236"/>
                    </a:lnTo>
                    <a:lnTo>
                      <a:pt x="57" y="241"/>
                    </a:lnTo>
                    <a:lnTo>
                      <a:pt x="58" y="257"/>
                    </a:lnTo>
                    <a:lnTo>
                      <a:pt x="59" y="280"/>
                    </a:lnTo>
                    <a:lnTo>
                      <a:pt x="61" y="308"/>
                    </a:lnTo>
                    <a:lnTo>
                      <a:pt x="39" y="310"/>
                    </a:lnTo>
                    <a:lnTo>
                      <a:pt x="39" y="315"/>
                    </a:lnTo>
                    <a:lnTo>
                      <a:pt x="40" y="330"/>
                    </a:lnTo>
                    <a:lnTo>
                      <a:pt x="41" y="353"/>
                    </a:lnTo>
                    <a:lnTo>
                      <a:pt x="43" y="380"/>
                    </a:lnTo>
                    <a:lnTo>
                      <a:pt x="19" y="386"/>
                    </a:lnTo>
                    <a:lnTo>
                      <a:pt x="19" y="391"/>
                    </a:lnTo>
                    <a:lnTo>
                      <a:pt x="20" y="406"/>
                    </a:lnTo>
                    <a:lnTo>
                      <a:pt x="21" y="427"/>
                    </a:lnTo>
                    <a:lnTo>
                      <a:pt x="24" y="455"/>
                    </a:lnTo>
                    <a:lnTo>
                      <a:pt x="0" y="460"/>
                    </a:lnTo>
                    <a:lnTo>
                      <a:pt x="0" y="466"/>
                    </a:lnTo>
                    <a:lnTo>
                      <a:pt x="1" y="483"/>
                    </a:lnTo>
                    <a:lnTo>
                      <a:pt x="3" y="510"/>
                    </a:lnTo>
                    <a:lnTo>
                      <a:pt x="6" y="547"/>
                    </a:lnTo>
                    <a:lnTo>
                      <a:pt x="10" y="592"/>
                    </a:lnTo>
                    <a:lnTo>
                      <a:pt x="15" y="644"/>
                    </a:lnTo>
                    <a:lnTo>
                      <a:pt x="23" y="704"/>
                    </a:lnTo>
                    <a:lnTo>
                      <a:pt x="32" y="768"/>
                    </a:lnTo>
                    <a:lnTo>
                      <a:pt x="43" y="839"/>
                    </a:lnTo>
                    <a:lnTo>
                      <a:pt x="56" y="912"/>
                    </a:lnTo>
                    <a:lnTo>
                      <a:pt x="72" y="988"/>
                    </a:lnTo>
                    <a:lnTo>
                      <a:pt x="90" y="1067"/>
                    </a:lnTo>
                    <a:lnTo>
                      <a:pt x="111" y="1146"/>
                    </a:lnTo>
                    <a:lnTo>
                      <a:pt x="135" y="1226"/>
                    </a:lnTo>
                    <a:lnTo>
                      <a:pt x="162" y="1306"/>
                    </a:lnTo>
                    <a:lnTo>
                      <a:pt x="192" y="1384"/>
                    </a:lnTo>
                    <a:lnTo>
                      <a:pt x="225" y="1458"/>
                    </a:lnTo>
                    <a:lnTo>
                      <a:pt x="258" y="1529"/>
                    </a:lnTo>
                    <a:lnTo>
                      <a:pt x="291" y="1594"/>
                    </a:lnTo>
                    <a:lnTo>
                      <a:pt x="323" y="1657"/>
                    </a:lnTo>
                    <a:lnTo>
                      <a:pt x="356" y="1714"/>
                    </a:lnTo>
                    <a:lnTo>
                      <a:pt x="387" y="1767"/>
                    </a:lnTo>
                    <a:lnTo>
                      <a:pt x="417" y="1816"/>
                    </a:lnTo>
                    <a:lnTo>
                      <a:pt x="445" y="1860"/>
                    </a:lnTo>
                    <a:lnTo>
                      <a:pt x="472" y="1899"/>
                    </a:lnTo>
                    <a:lnTo>
                      <a:pt x="495" y="1933"/>
                    </a:lnTo>
                    <a:lnTo>
                      <a:pt x="516" y="1963"/>
                    </a:lnTo>
                    <a:lnTo>
                      <a:pt x="534" y="1986"/>
                    </a:lnTo>
                    <a:lnTo>
                      <a:pt x="549" y="2005"/>
                    </a:lnTo>
                    <a:lnTo>
                      <a:pt x="560" y="2019"/>
                    </a:lnTo>
                    <a:lnTo>
                      <a:pt x="567" y="2027"/>
                    </a:lnTo>
                    <a:lnTo>
                      <a:pt x="569" y="2030"/>
                    </a:lnTo>
                    <a:lnTo>
                      <a:pt x="1757" y="1388"/>
                    </a:lnTo>
                    <a:lnTo>
                      <a:pt x="1756" y="1387"/>
                    </a:lnTo>
                    <a:lnTo>
                      <a:pt x="1753" y="1384"/>
                    </a:lnTo>
                    <a:lnTo>
                      <a:pt x="1748" y="1380"/>
                    </a:lnTo>
                    <a:lnTo>
                      <a:pt x="1743" y="1374"/>
                    </a:lnTo>
                    <a:lnTo>
                      <a:pt x="1736" y="1368"/>
                    </a:lnTo>
                    <a:lnTo>
                      <a:pt x="1729" y="1361"/>
                    </a:lnTo>
                    <a:lnTo>
                      <a:pt x="1721" y="1354"/>
                    </a:lnTo>
                    <a:lnTo>
                      <a:pt x="1713" y="1347"/>
                    </a:lnTo>
                    <a:lnTo>
                      <a:pt x="1774" y="1314"/>
                    </a:lnTo>
                    <a:lnTo>
                      <a:pt x="1773" y="1313"/>
                    </a:lnTo>
                    <a:lnTo>
                      <a:pt x="1771" y="1310"/>
                    </a:lnTo>
                    <a:lnTo>
                      <a:pt x="1768" y="1306"/>
                    </a:lnTo>
                    <a:lnTo>
                      <a:pt x="1763" y="1301"/>
                    </a:lnTo>
                    <a:lnTo>
                      <a:pt x="1757" y="1295"/>
                    </a:lnTo>
                    <a:lnTo>
                      <a:pt x="1749" y="1288"/>
                    </a:lnTo>
                    <a:lnTo>
                      <a:pt x="1741" y="1280"/>
                    </a:lnTo>
                    <a:lnTo>
                      <a:pt x="1732" y="1273"/>
                    </a:lnTo>
                    <a:lnTo>
                      <a:pt x="1795" y="1238"/>
                    </a:lnTo>
                    <a:lnTo>
                      <a:pt x="1794" y="1237"/>
                    </a:lnTo>
                    <a:lnTo>
                      <a:pt x="1790" y="1234"/>
                    </a:lnTo>
                    <a:lnTo>
                      <a:pt x="1785" y="1230"/>
                    </a:lnTo>
                    <a:lnTo>
                      <a:pt x="1780" y="1224"/>
                    </a:lnTo>
                    <a:lnTo>
                      <a:pt x="1773" y="1218"/>
                    </a:lnTo>
                    <a:lnTo>
                      <a:pt x="1766" y="1211"/>
                    </a:lnTo>
                    <a:lnTo>
                      <a:pt x="1759" y="1204"/>
                    </a:lnTo>
                    <a:lnTo>
                      <a:pt x="1752" y="1198"/>
                    </a:lnTo>
                    <a:lnTo>
                      <a:pt x="1815" y="1164"/>
                    </a:lnTo>
                    <a:close/>
                  </a:path>
                </a:pathLst>
              </a:custGeom>
              <a:solidFill>
                <a:srgbClr val="000000"/>
              </a:solidFill>
              <a:ln w="9525">
                <a:noFill/>
                <a:round/>
                <a:headEnd/>
                <a:tailEnd/>
              </a:ln>
            </p:spPr>
            <p:txBody>
              <a:bodyPr/>
              <a:lstStyle/>
              <a:p>
                <a:pPr>
                  <a:defRPr/>
                </a:pPr>
                <a:endParaRPr lang="en-GB"/>
              </a:p>
            </p:txBody>
          </p:sp>
          <p:sp>
            <p:nvSpPr>
              <p:cNvPr id="1400840" name="Freeform 8"/>
              <p:cNvSpPr>
                <a:spLocks/>
              </p:cNvSpPr>
              <p:nvPr/>
            </p:nvSpPr>
            <p:spPr bwMode="auto">
              <a:xfrm>
                <a:off x="1799" y="1551"/>
                <a:ext cx="342" cy="353"/>
              </a:xfrm>
              <a:custGeom>
                <a:avLst/>
                <a:gdLst/>
                <a:ahLst/>
                <a:cxnLst>
                  <a:cxn ang="0">
                    <a:pos x="1225" y="572"/>
                  </a:cxn>
                  <a:cxn ang="0">
                    <a:pos x="1293" y="677"/>
                  </a:cxn>
                  <a:cxn ang="0">
                    <a:pos x="1367" y="778"/>
                  </a:cxn>
                  <a:cxn ang="0">
                    <a:pos x="1445" y="872"/>
                  </a:cxn>
                  <a:cxn ang="0">
                    <a:pos x="1522" y="957"/>
                  </a:cxn>
                  <a:cxn ang="0">
                    <a:pos x="1592" y="1029"/>
                  </a:cxn>
                  <a:cxn ang="0">
                    <a:pos x="1651" y="1087"/>
                  </a:cxn>
                  <a:cxn ang="0">
                    <a:pos x="1694" y="1126"/>
                  </a:cxn>
                  <a:cxn ang="0">
                    <a:pos x="555" y="1763"/>
                  </a:cxn>
                  <a:cxn ang="0">
                    <a:pos x="537" y="1740"/>
                  </a:cxn>
                  <a:cxn ang="0">
                    <a:pos x="508" y="1700"/>
                  </a:cxn>
                  <a:cxn ang="0">
                    <a:pos x="468" y="1645"/>
                  </a:cxn>
                  <a:cxn ang="0">
                    <a:pos x="420" y="1572"/>
                  </a:cxn>
                  <a:cxn ang="0">
                    <a:pos x="366" y="1484"/>
                  </a:cxn>
                  <a:cxn ang="0">
                    <a:pos x="309" y="1381"/>
                  </a:cxn>
                  <a:cxn ang="0">
                    <a:pos x="250" y="1263"/>
                  </a:cxn>
                  <a:cxn ang="0">
                    <a:pos x="190" y="1132"/>
                  </a:cxn>
                  <a:cxn ang="0">
                    <a:pos x="136" y="986"/>
                  </a:cxn>
                  <a:cxn ang="0">
                    <a:pos x="94" y="839"/>
                  </a:cxn>
                  <a:cxn ang="0">
                    <a:pos x="60" y="696"/>
                  </a:cxn>
                  <a:cxn ang="0">
                    <a:pos x="37" y="562"/>
                  </a:cxn>
                  <a:cxn ang="0">
                    <a:pos x="19" y="442"/>
                  </a:cxn>
                  <a:cxn ang="0">
                    <a:pos x="8" y="344"/>
                  </a:cxn>
                  <a:cxn ang="0">
                    <a:pos x="2" y="270"/>
                  </a:cxn>
                  <a:cxn ang="0">
                    <a:pos x="0" y="230"/>
                  </a:cxn>
                  <a:cxn ang="0">
                    <a:pos x="1018" y="11"/>
                  </a:cxn>
                  <a:cxn ang="0">
                    <a:pos x="1024" y="41"/>
                  </a:cxn>
                  <a:cxn ang="0">
                    <a:pos x="1033" y="85"/>
                  </a:cxn>
                  <a:cxn ang="0">
                    <a:pos x="1047" y="142"/>
                  </a:cxn>
                  <a:cxn ang="0">
                    <a:pos x="1066" y="208"/>
                  </a:cxn>
                  <a:cxn ang="0">
                    <a:pos x="1093" y="286"/>
                  </a:cxn>
                  <a:cxn ang="0">
                    <a:pos x="1128" y="373"/>
                  </a:cxn>
                  <a:cxn ang="0">
                    <a:pos x="1171" y="468"/>
                  </a:cxn>
                </a:cxnLst>
                <a:rect l="0" t="0" r="r" b="b"/>
                <a:pathLst>
                  <a:path w="1707" h="1763">
                    <a:moveTo>
                      <a:pt x="1196" y="519"/>
                    </a:moveTo>
                    <a:lnTo>
                      <a:pt x="1225" y="572"/>
                    </a:lnTo>
                    <a:lnTo>
                      <a:pt x="1258" y="625"/>
                    </a:lnTo>
                    <a:lnTo>
                      <a:pt x="1293" y="677"/>
                    </a:lnTo>
                    <a:lnTo>
                      <a:pt x="1329" y="729"/>
                    </a:lnTo>
                    <a:lnTo>
                      <a:pt x="1367" y="778"/>
                    </a:lnTo>
                    <a:lnTo>
                      <a:pt x="1406" y="826"/>
                    </a:lnTo>
                    <a:lnTo>
                      <a:pt x="1445" y="872"/>
                    </a:lnTo>
                    <a:lnTo>
                      <a:pt x="1484" y="916"/>
                    </a:lnTo>
                    <a:lnTo>
                      <a:pt x="1522" y="957"/>
                    </a:lnTo>
                    <a:lnTo>
                      <a:pt x="1558" y="995"/>
                    </a:lnTo>
                    <a:lnTo>
                      <a:pt x="1592" y="1029"/>
                    </a:lnTo>
                    <a:lnTo>
                      <a:pt x="1623" y="1060"/>
                    </a:lnTo>
                    <a:lnTo>
                      <a:pt x="1651" y="1087"/>
                    </a:lnTo>
                    <a:lnTo>
                      <a:pt x="1675" y="1109"/>
                    </a:lnTo>
                    <a:lnTo>
                      <a:pt x="1694" y="1126"/>
                    </a:lnTo>
                    <a:lnTo>
                      <a:pt x="1707" y="1139"/>
                    </a:lnTo>
                    <a:lnTo>
                      <a:pt x="555" y="1763"/>
                    </a:lnTo>
                    <a:lnTo>
                      <a:pt x="547" y="1753"/>
                    </a:lnTo>
                    <a:lnTo>
                      <a:pt x="537" y="1740"/>
                    </a:lnTo>
                    <a:lnTo>
                      <a:pt x="523" y="1723"/>
                    </a:lnTo>
                    <a:lnTo>
                      <a:pt x="508" y="1700"/>
                    </a:lnTo>
                    <a:lnTo>
                      <a:pt x="488" y="1675"/>
                    </a:lnTo>
                    <a:lnTo>
                      <a:pt x="468" y="1645"/>
                    </a:lnTo>
                    <a:lnTo>
                      <a:pt x="445" y="1610"/>
                    </a:lnTo>
                    <a:lnTo>
                      <a:pt x="420" y="1572"/>
                    </a:lnTo>
                    <a:lnTo>
                      <a:pt x="394" y="1530"/>
                    </a:lnTo>
                    <a:lnTo>
                      <a:pt x="366" y="1484"/>
                    </a:lnTo>
                    <a:lnTo>
                      <a:pt x="339" y="1435"/>
                    </a:lnTo>
                    <a:lnTo>
                      <a:pt x="309" y="1381"/>
                    </a:lnTo>
                    <a:lnTo>
                      <a:pt x="279" y="1325"/>
                    </a:lnTo>
                    <a:lnTo>
                      <a:pt x="250" y="1263"/>
                    </a:lnTo>
                    <a:lnTo>
                      <a:pt x="220" y="1199"/>
                    </a:lnTo>
                    <a:lnTo>
                      <a:pt x="190" y="1132"/>
                    </a:lnTo>
                    <a:lnTo>
                      <a:pt x="161" y="1060"/>
                    </a:lnTo>
                    <a:lnTo>
                      <a:pt x="136" y="986"/>
                    </a:lnTo>
                    <a:lnTo>
                      <a:pt x="113" y="913"/>
                    </a:lnTo>
                    <a:lnTo>
                      <a:pt x="94" y="839"/>
                    </a:lnTo>
                    <a:lnTo>
                      <a:pt x="76" y="767"/>
                    </a:lnTo>
                    <a:lnTo>
                      <a:pt x="60" y="696"/>
                    </a:lnTo>
                    <a:lnTo>
                      <a:pt x="48" y="627"/>
                    </a:lnTo>
                    <a:lnTo>
                      <a:pt x="37" y="562"/>
                    </a:lnTo>
                    <a:lnTo>
                      <a:pt x="27" y="501"/>
                    </a:lnTo>
                    <a:lnTo>
                      <a:pt x="19" y="442"/>
                    </a:lnTo>
                    <a:lnTo>
                      <a:pt x="13" y="390"/>
                    </a:lnTo>
                    <a:lnTo>
                      <a:pt x="8" y="344"/>
                    </a:lnTo>
                    <a:lnTo>
                      <a:pt x="5" y="304"/>
                    </a:lnTo>
                    <a:lnTo>
                      <a:pt x="2" y="270"/>
                    </a:lnTo>
                    <a:lnTo>
                      <a:pt x="1" y="246"/>
                    </a:lnTo>
                    <a:lnTo>
                      <a:pt x="0" y="230"/>
                    </a:lnTo>
                    <a:lnTo>
                      <a:pt x="1017" y="0"/>
                    </a:lnTo>
                    <a:lnTo>
                      <a:pt x="1018" y="11"/>
                    </a:lnTo>
                    <a:lnTo>
                      <a:pt x="1021" y="25"/>
                    </a:lnTo>
                    <a:lnTo>
                      <a:pt x="1024" y="41"/>
                    </a:lnTo>
                    <a:lnTo>
                      <a:pt x="1028" y="62"/>
                    </a:lnTo>
                    <a:lnTo>
                      <a:pt x="1033" y="85"/>
                    </a:lnTo>
                    <a:lnTo>
                      <a:pt x="1040" y="112"/>
                    </a:lnTo>
                    <a:lnTo>
                      <a:pt x="1047" y="142"/>
                    </a:lnTo>
                    <a:lnTo>
                      <a:pt x="1056" y="173"/>
                    </a:lnTo>
                    <a:lnTo>
                      <a:pt x="1066" y="208"/>
                    </a:lnTo>
                    <a:lnTo>
                      <a:pt x="1080" y="246"/>
                    </a:lnTo>
                    <a:lnTo>
                      <a:pt x="1093" y="286"/>
                    </a:lnTo>
                    <a:lnTo>
                      <a:pt x="1109" y="328"/>
                    </a:lnTo>
                    <a:lnTo>
                      <a:pt x="1128" y="373"/>
                    </a:lnTo>
                    <a:lnTo>
                      <a:pt x="1148" y="420"/>
                    </a:lnTo>
                    <a:lnTo>
                      <a:pt x="1171" y="468"/>
                    </a:lnTo>
                    <a:lnTo>
                      <a:pt x="1196" y="519"/>
                    </a:lnTo>
                    <a:close/>
                  </a:path>
                </a:pathLst>
              </a:custGeom>
              <a:solidFill>
                <a:srgbClr val="FFFFFF"/>
              </a:solidFill>
              <a:ln w="9525">
                <a:noFill/>
                <a:round/>
                <a:headEnd/>
                <a:tailEnd/>
              </a:ln>
            </p:spPr>
            <p:txBody>
              <a:bodyPr/>
              <a:lstStyle/>
              <a:p>
                <a:pPr>
                  <a:defRPr/>
                </a:pPr>
                <a:endParaRPr lang="en-GB"/>
              </a:p>
            </p:txBody>
          </p:sp>
          <p:sp>
            <p:nvSpPr>
              <p:cNvPr id="1400841" name="Freeform 9"/>
              <p:cNvSpPr>
                <a:spLocks/>
              </p:cNvSpPr>
              <p:nvPr/>
            </p:nvSpPr>
            <p:spPr bwMode="auto">
              <a:xfrm>
                <a:off x="1788" y="1641"/>
                <a:ext cx="341" cy="309"/>
              </a:xfrm>
              <a:custGeom>
                <a:avLst/>
                <a:gdLst/>
                <a:ahLst/>
                <a:cxnLst>
                  <a:cxn ang="0">
                    <a:pos x="554" y="1536"/>
                  </a:cxn>
                  <a:cxn ang="0">
                    <a:pos x="537" y="1513"/>
                  </a:cxn>
                  <a:cxn ang="0">
                    <a:pos x="507" y="1473"/>
                  </a:cxn>
                  <a:cxn ang="0">
                    <a:pos x="467" y="1418"/>
                  </a:cxn>
                  <a:cxn ang="0">
                    <a:pos x="420" y="1345"/>
                  </a:cxn>
                  <a:cxn ang="0">
                    <a:pos x="366" y="1257"/>
                  </a:cxn>
                  <a:cxn ang="0">
                    <a:pos x="309" y="1154"/>
                  </a:cxn>
                  <a:cxn ang="0">
                    <a:pos x="249" y="1036"/>
                  </a:cxn>
                  <a:cxn ang="0">
                    <a:pos x="190" y="905"/>
                  </a:cxn>
                  <a:cxn ang="0">
                    <a:pos x="137" y="759"/>
                  </a:cxn>
                  <a:cxn ang="0">
                    <a:pos x="94" y="612"/>
                  </a:cxn>
                  <a:cxn ang="0">
                    <a:pos x="61" y="469"/>
                  </a:cxn>
                  <a:cxn ang="0">
                    <a:pos x="37" y="335"/>
                  </a:cxn>
                  <a:cxn ang="0">
                    <a:pos x="20" y="215"/>
                  </a:cxn>
                  <a:cxn ang="0">
                    <a:pos x="9" y="116"/>
                  </a:cxn>
                  <a:cxn ang="0">
                    <a:pos x="2" y="43"/>
                  </a:cxn>
                  <a:cxn ang="0">
                    <a:pos x="0" y="3"/>
                  </a:cxn>
                  <a:cxn ang="0">
                    <a:pos x="9" y="32"/>
                  </a:cxn>
                  <a:cxn ang="0">
                    <a:pos x="17" y="110"/>
                  </a:cxn>
                  <a:cxn ang="0">
                    <a:pos x="28" y="202"/>
                  </a:cxn>
                  <a:cxn ang="0">
                    <a:pos x="44" y="306"/>
                  </a:cxn>
                  <a:cxn ang="0">
                    <a:pos x="67" y="419"/>
                  </a:cxn>
                  <a:cxn ang="0">
                    <a:pos x="94" y="536"/>
                  </a:cxn>
                  <a:cxn ang="0">
                    <a:pos x="128" y="658"/>
                  </a:cxn>
                  <a:cxn ang="0">
                    <a:pos x="169" y="778"/>
                  </a:cxn>
                  <a:cxn ang="0">
                    <a:pos x="226" y="912"/>
                  </a:cxn>
                  <a:cxn ang="0">
                    <a:pos x="291" y="1048"/>
                  </a:cxn>
                  <a:cxn ang="0">
                    <a:pos x="357" y="1167"/>
                  </a:cxn>
                  <a:cxn ang="0">
                    <a:pos x="417" y="1270"/>
                  </a:cxn>
                  <a:cxn ang="0">
                    <a:pos x="472" y="1352"/>
                  </a:cxn>
                  <a:cxn ang="0">
                    <a:pos x="516" y="1416"/>
                  </a:cxn>
                  <a:cxn ang="0">
                    <a:pos x="549" y="1459"/>
                  </a:cxn>
                  <a:cxn ang="0">
                    <a:pos x="568" y="1480"/>
                  </a:cxn>
                  <a:cxn ang="0">
                    <a:pos x="1676" y="884"/>
                  </a:cxn>
                  <a:cxn ang="0">
                    <a:pos x="1686" y="892"/>
                  </a:cxn>
                  <a:cxn ang="0">
                    <a:pos x="1695" y="899"/>
                  </a:cxn>
                  <a:cxn ang="0">
                    <a:pos x="1702" y="907"/>
                  </a:cxn>
                  <a:cxn ang="0">
                    <a:pos x="1708" y="912"/>
                  </a:cxn>
                </a:cxnLst>
                <a:rect l="0" t="0" r="r" b="b"/>
                <a:pathLst>
                  <a:path w="1708" h="1536">
                    <a:moveTo>
                      <a:pt x="1708" y="912"/>
                    </a:moveTo>
                    <a:lnTo>
                      <a:pt x="554" y="1536"/>
                    </a:lnTo>
                    <a:lnTo>
                      <a:pt x="547" y="1526"/>
                    </a:lnTo>
                    <a:lnTo>
                      <a:pt x="537" y="1513"/>
                    </a:lnTo>
                    <a:lnTo>
                      <a:pt x="523" y="1496"/>
                    </a:lnTo>
                    <a:lnTo>
                      <a:pt x="507" y="1473"/>
                    </a:lnTo>
                    <a:lnTo>
                      <a:pt x="488" y="1448"/>
                    </a:lnTo>
                    <a:lnTo>
                      <a:pt x="467" y="1418"/>
                    </a:lnTo>
                    <a:lnTo>
                      <a:pt x="445" y="1383"/>
                    </a:lnTo>
                    <a:lnTo>
                      <a:pt x="420" y="1345"/>
                    </a:lnTo>
                    <a:lnTo>
                      <a:pt x="394" y="1303"/>
                    </a:lnTo>
                    <a:lnTo>
                      <a:pt x="366" y="1257"/>
                    </a:lnTo>
                    <a:lnTo>
                      <a:pt x="338" y="1208"/>
                    </a:lnTo>
                    <a:lnTo>
                      <a:pt x="309" y="1154"/>
                    </a:lnTo>
                    <a:lnTo>
                      <a:pt x="279" y="1098"/>
                    </a:lnTo>
                    <a:lnTo>
                      <a:pt x="249" y="1036"/>
                    </a:lnTo>
                    <a:lnTo>
                      <a:pt x="220" y="972"/>
                    </a:lnTo>
                    <a:lnTo>
                      <a:pt x="190" y="905"/>
                    </a:lnTo>
                    <a:lnTo>
                      <a:pt x="161" y="833"/>
                    </a:lnTo>
                    <a:lnTo>
                      <a:pt x="137" y="759"/>
                    </a:lnTo>
                    <a:lnTo>
                      <a:pt x="114" y="686"/>
                    </a:lnTo>
                    <a:lnTo>
                      <a:pt x="94" y="612"/>
                    </a:lnTo>
                    <a:lnTo>
                      <a:pt x="76" y="539"/>
                    </a:lnTo>
                    <a:lnTo>
                      <a:pt x="61" y="469"/>
                    </a:lnTo>
                    <a:lnTo>
                      <a:pt x="48" y="400"/>
                    </a:lnTo>
                    <a:lnTo>
                      <a:pt x="37" y="335"/>
                    </a:lnTo>
                    <a:lnTo>
                      <a:pt x="27" y="273"/>
                    </a:lnTo>
                    <a:lnTo>
                      <a:pt x="20" y="215"/>
                    </a:lnTo>
                    <a:lnTo>
                      <a:pt x="14" y="163"/>
                    </a:lnTo>
                    <a:lnTo>
                      <a:pt x="9" y="116"/>
                    </a:lnTo>
                    <a:lnTo>
                      <a:pt x="6" y="76"/>
                    </a:lnTo>
                    <a:lnTo>
                      <a:pt x="2" y="43"/>
                    </a:lnTo>
                    <a:lnTo>
                      <a:pt x="1" y="19"/>
                    </a:lnTo>
                    <a:lnTo>
                      <a:pt x="0" y="3"/>
                    </a:lnTo>
                    <a:lnTo>
                      <a:pt x="6" y="0"/>
                    </a:lnTo>
                    <a:lnTo>
                      <a:pt x="9" y="32"/>
                    </a:lnTo>
                    <a:lnTo>
                      <a:pt x="12" y="69"/>
                    </a:lnTo>
                    <a:lnTo>
                      <a:pt x="17" y="110"/>
                    </a:lnTo>
                    <a:lnTo>
                      <a:pt x="22" y="154"/>
                    </a:lnTo>
                    <a:lnTo>
                      <a:pt x="28" y="202"/>
                    </a:lnTo>
                    <a:lnTo>
                      <a:pt x="36" y="253"/>
                    </a:lnTo>
                    <a:lnTo>
                      <a:pt x="44" y="306"/>
                    </a:lnTo>
                    <a:lnTo>
                      <a:pt x="55" y="361"/>
                    </a:lnTo>
                    <a:lnTo>
                      <a:pt x="67" y="419"/>
                    </a:lnTo>
                    <a:lnTo>
                      <a:pt x="79" y="477"/>
                    </a:lnTo>
                    <a:lnTo>
                      <a:pt x="94" y="536"/>
                    </a:lnTo>
                    <a:lnTo>
                      <a:pt x="110" y="597"/>
                    </a:lnTo>
                    <a:lnTo>
                      <a:pt x="128" y="658"/>
                    </a:lnTo>
                    <a:lnTo>
                      <a:pt x="148" y="718"/>
                    </a:lnTo>
                    <a:lnTo>
                      <a:pt x="169" y="778"/>
                    </a:lnTo>
                    <a:lnTo>
                      <a:pt x="193" y="837"/>
                    </a:lnTo>
                    <a:lnTo>
                      <a:pt x="226" y="912"/>
                    </a:lnTo>
                    <a:lnTo>
                      <a:pt x="258" y="982"/>
                    </a:lnTo>
                    <a:lnTo>
                      <a:pt x="291" y="1048"/>
                    </a:lnTo>
                    <a:lnTo>
                      <a:pt x="324" y="1110"/>
                    </a:lnTo>
                    <a:lnTo>
                      <a:pt x="357" y="1167"/>
                    </a:lnTo>
                    <a:lnTo>
                      <a:pt x="387" y="1221"/>
                    </a:lnTo>
                    <a:lnTo>
                      <a:pt x="417" y="1270"/>
                    </a:lnTo>
                    <a:lnTo>
                      <a:pt x="446" y="1314"/>
                    </a:lnTo>
                    <a:lnTo>
                      <a:pt x="472" y="1352"/>
                    </a:lnTo>
                    <a:lnTo>
                      <a:pt x="496" y="1386"/>
                    </a:lnTo>
                    <a:lnTo>
                      <a:pt x="516" y="1416"/>
                    </a:lnTo>
                    <a:lnTo>
                      <a:pt x="535" y="1439"/>
                    </a:lnTo>
                    <a:lnTo>
                      <a:pt x="549" y="1459"/>
                    </a:lnTo>
                    <a:lnTo>
                      <a:pt x="560" y="1472"/>
                    </a:lnTo>
                    <a:lnTo>
                      <a:pt x="568" y="1480"/>
                    </a:lnTo>
                    <a:lnTo>
                      <a:pt x="570" y="1483"/>
                    </a:lnTo>
                    <a:lnTo>
                      <a:pt x="1676" y="884"/>
                    </a:lnTo>
                    <a:lnTo>
                      <a:pt x="1681" y="888"/>
                    </a:lnTo>
                    <a:lnTo>
                      <a:pt x="1686" y="892"/>
                    </a:lnTo>
                    <a:lnTo>
                      <a:pt x="1691" y="896"/>
                    </a:lnTo>
                    <a:lnTo>
                      <a:pt x="1695" y="899"/>
                    </a:lnTo>
                    <a:lnTo>
                      <a:pt x="1699" y="903"/>
                    </a:lnTo>
                    <a:lnTo>
                      <a:pt x="1702" y="907"/>
                    </a:lnTo>
                    <a:lnTo>
                      <a:pt x="1705" y="910"/>
                    </a:lnTo>
                    <a:lnTo>
                      <a:pt x="1708" y="912"/>
                    </a:lnTo>
                    <a:close/>
                  </a:path>
                </a:pathLst>
              </a:custGeom>
              <a:solidFill>
                <a:srgbClr val="FFFFFF"/>
              </a:solidFill>
              <a:ln w="9525">
                <a:noFill/>
                <a:round/>
                <a:headEnd/>
                <a:tailEnd/>
              </a:ln>
            </p:spPr>
            <p:txBody>
              <a:bodyPr/>
              <a:lstStyle/>
              <a:p>
                <a:pPr>
                  <a:defRPr/>
                </a:pPr>
                <a:endParaRPr lang="en-GB"/>
              </a:p>
            </p:txBody>
          </p:sp>
          <p:sp>
            <p:nvSpPr>
              <p:cNvPr id="1400842" name="Freeform 10"/>
              <p:cNvSpPr>
                <a:spLocks/>
              </p:cNvSpPr>
              <p:nvPr/>
            </p:nvSpPr>
            <p:spPr bwMode="auto">
              <a:xfrm>
                <a:off x="1792" y="1627"/>
                <a:ext cx="341" cy="307"/>
              </a:xfrm>
              <a:custGeom>
                <a:avLst/>
                <a:gdLst/>
                <a:ahLst/>
                <a:cxnLst>
                  <a:cxn ang="0">
                    <a:pos x="555" y="1534"/>
                  </a:cxn>
                  <a:cxn ang="0">
                    <a:pos x="536" y="1511"/>
                  </a:cxn>
                  <a:cxn ang="0">
                    <a:pos x="507" y="1471"/>
                  </a:cxn>
                  <a:cxn ang="0">
                    <a:pos x="468" y="1416"/>
                  </a:cxn>
                  <a:cxn ang="0">
                    <a:pos x="420" y="1344"/>
                  </a:cxn>
                  <a:cxn ang="0">
                    <a:pos x="366" y="1256"/>
                  </a:cxn>
                  <a:cxn ang="0">
                    <a:pos x="309" y="1152"/>
                  </a:cxn>
                  <a:cxn ang="0">
                    <a:pos x="250" y="1035"/>
                  </a:cxn>
                  <a:cxn ang="0">
                    <a:pos x="190" y="903"/>
                  </a:cxn>
                  <a:cxn ang="0">
                    <a:pos x="136" y="758"/>
                  </a:cxn>
                  <a:cxn ang="0">
                    <a:pos x="94" y="610"/>
                  </a:cxn>
                  <a:cxn ang="0">
                    <a:pos x="60" y="467"/>
                  </a:cxn>
                  <a:cxn ang="0">
                    <a:pos x="37" y="333"/>
                  </a:cxn>
                  <a:cxn ang="0">
                    <a:pos x="19" y="214"/>
                  </a:cxn>
                  <a:cxn ang="0">
                    <a:pos x="8" y="115"/>
                  </a:cxn>
                  <a:cxn ang="0">
                    <a:pos x="2" y="42"/>
                  </a:cxn>
                  <a:cxn ang="0">
                    <a:pos x="0" y="1"/>
                  </a:cxn>
                  <a:cxn ang="0">
                    <a:pos x="9" y="32"/>
                  </a:cxn>
                  <a:cxn ang="0">
                    <a:pos x="17" y="109"/>
                  </a:cxn>
                  <a:cxn ang="0">
                    <a:pos x="29" y="201"/>
                  </a:cxn>
                  <a:cxn ang="0">
                    <a:pos x="45" y="305"/>
                  </a:cxn>
                  <a:cxn ang="0">
                    <a:pos x="66" y="417"/>
                  </a:cxn>
                  <a:cxn ang="0">
                    <a:pos x="94" y="536"/>
                  </a:cxn>
                  <a:cxn ang="0">
                    <a:pos x="128" y="656"/>
                  </a:cxn>
                  <a:cxn ang="0">
                    <a:pos x="169" y="776"/>
                  </a:cxn>
                  <a:cxn ang="0">
                    <a:pos x="225" y="910"/>
                  </a:cxn>
                  <a:cxn ang="0">
                    <a:pos x="291" y="1046"/>
                  </a:cxn>
                  <a:cxn ang="0">
                    <a:pos x="356" y="1166"/>
                  </a:cxn>
                  <a:cxn ang="0">
                    <a:pos x="417" y="1268"/>
                  </a:cxn>
                  <a:cxn ang="0">
                    <a:pos x="472" y="1351"/>
                  </a:cxn>
                  <a:cxn ang="0">
                    <a:pos x="516" y="1414"/>
                  </a:cxn>
                  <a:cxn ang="0">
                    <a:pos x="549" y="1457"/>
                  </a:cxn>
                  <a:cxn ang="0">
                    <a:pos x="567" y="1479"/>
                  </a:cxn>
                  <a:cxn ang="0">
                    <a:pos x="1676" y="883"/>
                  </a:cxn>
                  <a:cxn ang="0">
                    <a:pos x="1687" y="892"/>
                  </a:cxn>
                  <a:cxn ang="0">
                    <a:pos x="1697" y="899"/>
                  </a:cxn>
                  <a:cxn ang="0">
                    <a:pos x="1703" y="905"/>
                  </a:cxn>
                  <a:cxn ang="0">
                    <a:pos x="1708" y="910"/>
                  </a:cxn>
                </a:cxnLst>
                <a:rect l="0" t="0" r="r" b="b"/>
                <a:pathLst>
                  <a:path w="1708" h="1534">
                    <a:moveTo>
                      <a:pt x="1708" y="910"/>
                    </a:moveTo>
                    <a:lnTo>
                      <a:pt x="555" y="1534"/>
                    </a:lnTo>
                    <a:lnTo>
                      <a:pt x="548" y="1525"/>
                    </a:lnTo>
                    <a:lnTo>
                      <a:pt x="536" y="1511"/>
                    </a:lnTo>
                    <a:lnTo>
                      <a:pt x="523" y="1494"/>
                    </a:lnTo>
                    <a:lnTo>
                      <a:pt x="507" y="1471"/>
                    </a:lnTo>
                    <a:lnTo>
                      <a:pt x="488" y="1446"/>
                    </a:lnTo>
                    <a:lnTo>
                      <a:pt x="468" y="1416"/>
                    </a:lnTo>
                    <a:lnTo>
                      <a:pt x="444" y="1381"/>
                    </a:lnTo>
                    <a:lnTo>
                      <a:pt x="420" y="1344"/>
                    </a:lnTo>
                    <a:lnTo>
                      <a:pt x="394" y="1302"/>
                    </a:lnTo>
                    <a:lnTo>
                      <a:pt x="366" y="1256"/>
                    </a:lnTo>
                    <a:lnTo>
                      <a:pt x="338" y="1207"/>
                    </a:lnTo>
                    <a:lnTo>
                      <a:pt x="309" y="1152"/>
                    </a:lnTo>
                    <a:lnTo>
                      <a:pt x="279" y="1096"/>
                    </a:lnTo>
                    <a:lnTo>
                      <a:pt x="250" y="1035"/>
                    </a:lnTo>
                    <a:lnTo>
                      <a:pt x="220" y="970"/>
                    </a:lnTo>
                    <a:lnTo>
                      <a:pt x="190" y="903"/>
                    </a:lnTo>
                    <a:lnTo>
                      <a:pt x="162" y="831"/>
                    </a:lnTo>
                    <a:lnTo>
                      <a:pt x="136" y="758"/>
                    </a:lnTo>
                    <a:lnTo>
                      <a:pt x="114" y="684"/>
                    </a:lnTo>
                    <a:lnTo>
                      <a:pt x="94" y="610"/>
                    </a:lnTo>
                    <a:lnTo>
                      <a:pt x="76" y="539"/>
                    </a:lnTo>
                    <a:lnTo>
                      <a:pt x="60" y="467"/>
                    </a:lnTo>
                    <a:lnTo>
                      <a:pt x="48" y="399"/>
                    </a:lnTo>
                    <a:lnTo>
                      <a:pt x="37" y="333"/>
                    </a:lnTo>
                    <a:lnTo>
                      <a:pt x="28" y="272"/>
                    </a:lnTo>
                    <a:lnTo>
                      <a:pt x="19" y="214"/>
                    </a:lnTo>
                    <a:lnTo>
                      <a:pt x="13" y="161"/>
                    </a:lnTo>
                    <a:lnTo>
                      <a:pt x="8" y="115"/>
                    </a:lnTo>
                    <a:lnTo>
                      <a:pt x="5" y="76"/>
                    </a:lnTo>
                    <a:lnTo>
                      <a:pt x="2" y="42"/>
                    </a:lnTo>
                    <a:lnTo>
                      <a:pt x="1" y="17"/>
                    </a:lnTo>
                    <a:lnTo>
                      <a:pt x="0" y="1"/>
                    </a:lnTo>
                    <a:lnTo>
                      <a:pt x="6" y="0"/>
                    </a:lnTo>
                    <a:lnTo>
                      <a:pt x="9" y="32"/>
                    </a:lnTo>
                    <a:lnTo>
                      <a:pt x="12" y="68"/>
                    </a:lnTo>
                    <a:lnTo>
                      <a:pt x="17" y="109"/>
                    </a:lnTo>
                    <a:lnTo>
                      <a:pt x="22" y="153"/>
                    </a:lnTo>
                    <a:lnTo>
                      <a:pt x="29" y="201"/>
                    </a:lnTo>
                    <a:lnTo>
                      <a:pt x="37" y="251"/>
                    </a:lnTo>
                    <a:lnTo>
                      <a:pt x="45" y="305"/>
                    </a:lnTo>
                    <a:lnTo>
                      <a:pt x="55" y="360"/>
                    </a:lnTo>
                    <a:lnTo>
                      <a:pt x="66" y="417"/>
                    </a:lnTo>
                    <a:lnTo>
                      <a:pt x="80" y="475"/>
                    </a:lnTo>
                    <a:lnTo>
                      <a:pt x="94" y="536"/>
                    </a:lnTo>
                    <a:lnTo>
                      <a:pt x="109" y="595"/>
                    </a:lnTo>
                    <a:lnTo>
                      <a:pt x="128" y="656"/>
                    </a:lnTo>
                    <a:lnTo>
                      <a:pt x="147" y="717"/>
                    </a:lnTo>
                    <a:lnTo>
                      <a:pt x="169" y="776"/>
                    </a:lnTo>
                    <a:lnTo>
                      <a:pt x="192" y="835"/>
                    </a:lnTo>
                    <a:lnTo>
                      <a:pt x="225" y="910"/>
                    </a:lnTo>
                    <a:lnTo>
                      <a:pt x="258" y="981"/>
                    </a:lnTo>
                    <a:lnTo>
                      <a:pt x="291" y="1046"/>
                    </a:lnTo>
                    <a:lnTo>
                      <a:pt x="323" y="1108"/>
                    </a:lnTo>
                    <a:lnTo>
                      <a:pt x="356" y="1166"/>
                    </a:lnTo>
                    <a:lnTo>
                      <a:pt x="387" y="1219"/>
                    </a:lnTo>
                    <a:lnTo>
                      <a:pt x="417" y="1268"/>
                    </a:lnTo>
                    <a:lnTo>
                      <a:pt x="445" y="1312"/>
                    </a:lnTo>
                    <a:lnTo>
                      <a:pt x="472" y="1351"/>
                    </a:lnTo>
                    <a:lnTo>
                      <a:pt x="495" y="1385"/>
                    </a:lnTo>
                    <a:lnTo>
                      <a:pt x="516" y="1414"/>
                    </a:lnTo>
                    <a:lnTo>
                      <a:pt x="534" y="1438"/>
                    </a:lnTo>
                    <a:lnTo>
                      <a:pt x="549" y="1457"/>
                    </a:lnTo>
                    <a:lnTo>
                      <a:pt x="560" y="1470"/>
                    </a:lnTo>
                    <a:lnTo>
                      <a:pt x="567" y="1479"/>
                    </a:lnTo>
                    <a:lnTo>
                      <a:pt x="569" y="1482"/>
                    </a:lnTo>
                    <a:lnTo>
                      <a:pt x="1676" y="883"/>
                    </a:lnTo>
                    <a:lnTo>
                      <a:pt x="1682" y="888"/>
                    </a:lnTo>
                    <a:lnTo>
                      <a:pt x="1687" y="892"/>
                    </a:lnTo>
                    <a:lnTo>
                      <a:pt x="1692" y="895"/>
                    </a:lnTo>
                    <a:lnTo>
                      <a:pt x="1697" y="899"/>
                    </a:lnTo>
                    <a:lnTo>
                      <a:pt x="1700" y="902"/>
                    </a:lnTo>
                    <a:lnTo>
                      <a:pt x="1703" y="905"/>
                    </a:lnTo>
                    <a:lnTo>
                      <a:pt x="1706" y="908"/>
                    </a:lnTo>
                    <a:lnTo>
                      <a:pt x="1708" y="910"/>
                    </a:lnTo>
                    <a:close/>
                  </a:path>
                </a:pathLst>
              </a:custGeom>
              <a:solidFill>
                <a:srgbClr val="FFFFFF"/>
              </a:solidFill>
              <a:ln w="9525">
                <a:noFill/>
                <a:round/>
                <a:headEnd/>
                <a:tailEnd/>
              </a:ln>
            </p:spPr>
            <p:txBody>
              <a:bodyPr/>
              <a:lstStyle/>
              <a:p>
                <a:pPr>
                  <a:defRPr/>
                </a:pPr>
                <a:endParaRPr lang="en-GB"/>
              </a:p>
            </p:txBody>
          </p:sp>
          <p:sp>
            <p:nvSpPr>
              <p:cNvPr id="1400843" name="Freeform 11"/>
              <p:cNvSpPr>
                <a:spLocks/>
              </p:cNvSpPr>
              <p:nvPr/>
            </p:nvSpPr>
            <p:spPr bwMode="auto">
              <a:xfrm>
                <a:off x="1795" y="1612"/>
                <a:ext cx="342" cy="307"/>
              </a:xfrm>
              <a:custGeom>
                <a:avLst/>
                <a:gdLst/>
                <a:ahLst/>
                <a:cxnLst>
                  <a:cxn ang="0">
                    <a:pos x="555" y="1533"/>
                  </a:cxn>
                  <a:cxn ang="0">
                    <a:pos x="537" y="1511"/>
                  </a:cxn>
                  <a:cxn ang="0">
                    <a:pos x="507" y="1471"/>
                  </a:cxn>
                  <a:cxn ang="0">
                    <a:pos x="467" y="1416"/>
                  </a:cxn>
                  <a:cxn ang="0">
                    <a:pos x="420" y="1343"/>
                  </a:cxn>
                  <a:cxn ang="0">
                    <a:pos x="367" y="1255"/>
                  </a:cxn>
                  <a:cxn ang="0">
                    <a:pos x="309" y="1152"/>
                  </a:cxn>
                  <a:cxn ang="0">
                    <a:pos x="250" y="1034"/>
                  </a:cxn>
                  <a:cxn ang="0">
                    <a:pos x="191" y="902"/>
                  </a:cxn>
                  <a:cxn ang="0">
                    <a:pos x="136" y="758"/>
                  </a:cxn>
                  <a:cxn ang="0">
                    <a:pos x="95" y="612"/>
                  </a:cxn>
                  <a:cxn ang="0">
                    <a:pos x="61" y="469"/>
                  </a:cxn>
                  <a:cxn ang="0">
                    <a:pos x="37" y="335"/>
                  </a:cxn>
                  <a:cxn ang="0">
                    <a:pos x="20" y="216"/>
                  </a:cxn>
                  <a:cxn ang="0">
                    <a:pos x="9" y="117"/>
                  </a:cxn>
                  <a:cxn ang="0">
                    <a:pos x="2" y="43"/>
                  </a:cxn>
                  <a:cxn ang="0">
                    <a:pos x="0" y="1"/>
                  </a:cxn>
                  <a:cxn ang="0">
                    <a:pos x="10" y="33"/>
                  </a:cxn>
                  <a:cxn ang="0">
                    <a:pos x="18" y="110"/>
                  </a:cxn>
                  <a:cxn ang="0">
                    <a:pos x="29" y="202"/>
                  </a:cxn>
                  <a:cxn ang="0">
                    <a:pos x="45" y="305"/>
                  </a:cxn>
                  <a:cxn ang="0">
                    <a:pos x="67" y="417"/>
                  </a:cxn>
                  <a:cxn ang="0">
                    <a:pos x="95" y="535"/>
                  </a:cxn>
                  <a:cxn ang="0">
                    <a:pos x="128" y="656"/>
                  </a:cxn>
                  <a:cxn ang="0">
                    <a:pos x="169" y="775"/>
                  </a:cxn>
                  <a:cxn ang="0">
                    <a:pos x="226" y="909"/>
                  </a:cxn>
                  <a:cxn ang="0">
                    <a:pos x="291" y="1045"/>
                  </a:cxn>
                  <a:cxn ang="0">
                    <a:pos x="357" y="1165"/>
                  </a:cxn>
                  <a:cxn ang="0">
                    <a:pos x="417" y="1267"/>
                  </a:cxn>
                  <a:cxn ang="0">
                    <a:pos x="472" y="1350"/>
                  </a:cxn>
                  <a:cxn ang="0">
                    <a:pos x="516" y="1414"/>
                  </a:cxn>
                  <a:cxn ang="0">
                    <a:pos x="549" y="1456"/>
                  </a:cxn>
                  <a:cxn ang="0">
                    <a:pos x="567" y="1478"/>
                  </a:cxn>
                  <a:cxn ang="0">
                    <a:pos x="1677" y="882"/>
                  </a:cxn>
                  <a:cxn ang="0">
                    <a:pos x="1686" y="889"/>
                  </a:cxn>
                  <a:cxn ang="0">
                    <a:pos x="1695" y="897"/>
                  </a:cxn>
                  <a:cxn ang="0">
                    <a:pos x="1702" y="903"/>
                  </a:cxn>
                  <a:cxn ang="0">
                    <a:pos x="1708" y="909"/>
                  </a:cxn>
                </a:cxnLst>
                <a:rect l="0" t="0" r="r" b="b"/>
                <a:pathLst>
                  <a:path w="1708" h="1533">
                    <a:moveTo>
                      <a:pt x="1708" y="909"/>
                    </a:moveTo>
                    <a:lnTo>
                      <a:pt x="555" y="1533"/>
                    </a:lnTo>
                    <a:lnTo>
                      <a:pt x="548" y="1524"/>
                    </a:lnTo>
                    <a:lnTo>
                      <a:pt x="537" y="1511"/>
                    </a:lnTo>
                    <a:lnTo>
                      <a:pt x="523" y="1493"/>
                    </a:lnTo>
                    <a:lnTo>
                      <a:pt x="507" y="1471"/>
                    </a:lnTo>
                    <a:lnTo>
                      <a:pt x="489" y="1445"/>
                    </a:lnTo>
                    <a:lnTo>
                      <a:pt x="467" y="1416"/>
                    </a:lnTo>
                    <a:lnTo>
                      <a:pt x="445" y="1381"/>
                    </a:lnTo>
                    <a:lnTo>
                      <a:pt x="420" y="1343"/>
                    </a:lnTo>
                    <a:lnTo>
                      <a:pt x="393" y="1301"/>
                    </a:lnTo>
                    <a:lnTo>
                      <a:pt x="367" y="1255"/>
                    </a:lnTo>
                    <a:lnTo>
                      <a:pt x="338" y="1206"/>
                    </a:lnTo>
                    <a:lnTo>
                      <a:pt x="309" y="1152"/>
                    </a:lnTo>
                    <a:lnTo>
                      <a:pt x="280" y="1095"/>
                    </a:lnTo>
                    <a:lnTo>
                      <a:pt x="250" y="1034"/>
                    </a:lnTo>
                    <a:lnTo>
                      <a:pt x="220" y="970"/>
                    </a:lnTo>
                    <a:lnTo>
                      <a:pt x="191" y="902"/>
                    </a:lnTo>
                    <a:lnTo>
                      <a:pt x="162" y="831"/>
                    </a:lnTo>
                    <a:lnTo>
                      <a:pt x="136" y="758"/>
                    </a:lnTo>
                    <a:lnTo>
                      <a:pt x="114" y="684"/>
                    </a:lnTo>
                    <a:lnTo>
                      <a:pt x="95" y="612"/>
                    </a:lnTo>
                    <a:lnTo>
                      <a:pt x="76" y="539"/>
                    </a:lnTo>
                    <a:lnTo>
                      <a:pt x="61" y="469"/>
                    </a:lnTo>
                    <a:lnTo>
                      <a:pt x="48" y="400"/>
                    </a:lnTo>
                    <a:lnTo>
                      <a:pt x="37" y="335"/>
                    </a:lnTo>
                    <a:lnTo>
                      <a:pt x="28" y="273"/>
                    </a:lnTo>
                    <a:lnTo>
                      <a:pt x="20" y="216"/>
                    </a:lnTo>
                    <a:lnTo>
                      <a:pt x="14" y="163"/>
                    </a:lnTo>
                    <a:lnTo>
                      <a:pt x="9" y="117"/>
                    </a:lnTo>
                    <a:lnTo>
                      <a:pt x="5" y="76"/>
                    </a:lnTo>
                    <a:lnTo>
                      <a:pt x="2" y="43"/>
                    </a:lnTo>
                    <a:lnTo>
                      <a:pt x="1" y="18"/>
                    </a:lnTo>
                    <a:lnTo>
                      <a:pt x="0" y="1"/>
                    </a:lnTo>
                    <a:lnTo>
                      <a:pt x="6" y="0"/>
                    </a:lnTo>
                    <a:lnTo>
                      <a:pt x="10" y="33"/>
                    </a:lnTo>
                    <a:lnTo>
                      <a:pt x="13" y="69"/>
                    </a:lnTo>
                    <a:lnTo>
                      <a:pt x="18" y="110"/>
                    </a:lnTo>
                    <a:lnTo>
                      <a:pt x="23" y="155"/>
                    </a:lnTo>
                    <a:lnTo>
                      <a:pt x="29" y="202"/>
                    </a:lnTo>
                    <a:lnTo>
                      <a:pt x="37" y="253"/>
                    </a:lnTo>
                    <a:lnTo>
                      <a:pt x="45" y="305"/>
                    </a:lnTo>
                    <a:lnTo>
                      <a:pt x="56" y="360"/>
                    </a:lnTo>
                    <a:lnTo>
                      <a:pt x="67" y="417"/>
                    </a:lnTo>
                    <a:lnTo>
                      <a:pt x="80" y="476"/>
                    </a:lnTo>
                    <a:lnTo>
                      <a:pt x="95" y="535"/>
                    </a:lnTo>
                    <a:lnTo>
                      <a:pt x="110" y="595"/>
                    </a:lnTo>
                    <a:lnTo>
                      <a:pt x="128" y="656"/>
                    </a:lnTo>
                    <a:lnTo>
                      <a:pt x="148" y="716"/>
                    </a:lnTo>
                    <a:lnTo>
                      <a:pt x="169" y="775"/>
                    </a:lnTo>
                    <a:lnTo>
                      <a:pt x="193" y="835"/>
                    </a:lnTo>
                    <a:lnTo>
                      <a:pt x="226" y="909"/>
                    </a:lnTo>
                    <a:lnTo>
                      <a:pt x="258" y="980"/>
                    </a:lnTo>
                    <a:lnTo>
                      <a:pt x="291" y="1045"/>
                    </a:lnTo>
                    <a:lnTo>
                      <a:pt x="324" y="1108"/>
                    </a:lnTo>
                    <a:lnTo>
                      <a:pt x="357" y="1165"/>
                    </a:lnTo>
                    <a:lnTo>
                      <a:pt x="387" y="1218"/>
                    </a:lnTo>
                    <a:lnTo>
                      <a:pt x="417" y="1267"/>
                    </a:lnTo>
                    <a:lnTo>
                      <a:pt x="446" y="1311"/>
                    </a:lnTo>
                    <a:lnTo>
                      <a:pt x="472" y="1350"/>
                    </a:lnTo>
                    <a:lnTo>
                      <a:pt x="496" y="1384"/>
                    </a:lnTo>
                    <a:lnTo>
                      <a:pt x="516" y="1414"/>
                    </a:lnTo>
                    <a:lnTo>
                      <a:pt x="535" y="1437"/>
                    </a:lnTo>
                    <a:lnTo>
                      <a:pt x="549" y="1456"/>
                    </a:lnTo>
                    <a:lnTo>
                      <a:pt x="560" y="1470"/>
                    </a:lnTo>
                    <a:lnTo>
                      <a:pt x="567" y="1478"/>
                    </a:lnTo>
                    <a:lnTo>
                      <a:pt x="569" y="1481"/>
                    </a:lnTo>
                    <a:lnTo>
                      <a:pt x="1677" y="882"/>
                    </a:lnTo>
                    <a:lnTo>
                      <a:pt x="1681" y="886"/>
                    </a:lnTo>
                    <a:lnTo>
                      <a:pt x="1686" y="889"/>
                    </a:lnTo>
                    <a:lnTo>
                      <a:pt x="1690" y="893"/>
                    </a:lnTo>
                    <a:lnTo>
                      <a:pt x="1695" y="897"/>
                    </a:lnTo>
                    <a:lnTo>
                      <a:pt x="1699" y="900"/>
                    </a:lnTo>
                    <a:lnTo>
                      <a:pt x="1702" y="903"/>
                    </a:lnTo>
                    <a:lnTo>
                      <a:pt x="1705" y="906"/>
                    </a:lnTo>
                    <a:lnTo>
                      <a:pt x="1708" y="909"/>
                    </a:lnTo>
                    <a:close/>
                  </a:path>
                </a:pathLst>
              </a:custGeom>
              <a:solidFill>
                <a:srgbClr val="FFFFFF"/>
              </a:solidFill>
              <a:ln w="9525">
                <a:noFill/>
                <a:round/>
                <a:headEnd/>
                <a:tailEnd/>
              </a:ln>
            </p:spPr>
            <p:txBody>
              <a:bodyPr/>
              <a:lstStyle/>
              <a:p>
                <a:pPr>
                  <a:defRPr/>
                </a:pPr>
                <a:endParaRPr lang="en-GB"/>
              </a:p>
            </p:txBody>
          </p:sp>
          <p:sp>
            <p:nvSpPr>
              <p:cNvPr id="1400844" name="Freeform 12"/>
              <p:cNvSpPr>
                <a:spLocks/>
              </p:cNvSpPr>
              <p:nvPr/>
            </p:nvSpPr>
            <p:spPr bwMode="auto">
              <a:xfrm>
                <a:off x="2001" y="1712"/>
                <a:ext cx="75" cy="72"/>
              </a:xfrm>
              <a:custGeom>
                <a:avLst/>
                <a:gdLst/>
                <a:ahLst/>
                <a:cxnLst>
                  <a:cxn ang="0">
                    <a:pos x="142" y="15"/>
                  </a:cxn>
                  <a:cxn ang="0">
                    <a:pos x="164" y="0"/>
                  </a:cxn>
                  <a:cxn ang="0">
                    <a:pos x="191" y="21"/>
                  </a:cxn>
                  <a:cxn ang="0">
                    <a:pos x="217" y="15"/>
                  </a:cxn>
                  <a:cxn ang="0">
                    <a:pos x="237" y="40"/>
                  </a:cxn>
                  <a:cxn ang="0">
                    <a:pos x="267" y="42"/>
                  </a:cxn>
                  <a:cxn ang="0">
                    <a:pos x="281" y="71"/>
                  </a:cxn>
                  <a:cxn ang="0">
                    <a:pos x="311" y="81"/>
                  </a:cxn>
                  <a:cxn ang="0">
                    <a:pos x="316" y="111"/>
                  </a:cxn>
                  <a:cxn ang="0">
                    <a:pos x="345" y="127"/>
                  </a:cxn>
                  <a:cxn ang="0">
                    <a:pos x="342" y="155"/>
                  </a:cxn>
                  <a:cxn ang="0">
                    <a:pos x="367" y="178"/>
                  </a:cxn>
                  <a:cxn ang="0">
                    <a:pos x="355" y="202"/>
                  </a:cxn>
                  <a:cxn ang="0">
                    <a:pos x="374" y="229"/>
                  </a:cxn>
                  <a:cxn ang="0">
                    <a:pos x="354" y="247"/>
                  </a:cxn>
                  <a:cxn ang="0">
                    <a:pos x="365" y="275"/>
                  </a:cxn>
                  <a:cxn ang="0">
                    <a:pos x="340" y="286"/>
                  </a:cxn>
                  <a:cxn ang="0">
                    <a:pos x="342" y="314"/>
                  </a:cxn>
                  <a:cxn ang="0">
                    <a:pos x="312" y="316"/>
                  </a:cxn>
                  <a:cxn ang="0">
                    <a:pos x="306" y="343"/>
                  </a:cxn>
                  <a:cxn ang="0">
                    <a:pos x="276" y="336"/>
                  </a:cxn>
                  <a:cxn ang="0">
                    <a:pos x="261" y="357"/>
                  </a:cxn>
                  <a:cxn ang="0">
                    <a:pos x="233" y="342"/>
                  </a:cxn>
                  <a:cxn ang="0">
                    <a:pos x="211" y="357"/>
                  </a:cxn>
                  <a:cxn ang="0">
                    <a:pos x="184" y="336"/>
                  </a:cxn>
                  <a:cxn ang="0">
                    <a:pos x="158" y="343"/>
                  </a:cxn>
                  <a:cxn ang="0">
                    <a:pos x="136" y="316"/>
                  </a:cxn>
                  <a:cxn ang="0">
                    <a:pos x="107" y="314"/>
                  </a:cxn>
                  <a:cxn ang="0">
                    <a:pos x="92" y="286"/>
                  </a:cxn>
                  <a:cxn ang="0">
                    <a:pos x="63" y="276"/>
                  </a:cxn>
                  <a:cxn ang="0">
                    <a:pos x="56" y="247"/>
                  </a:cxn>
                  <a:cxn ang="0">
                    <a:pos x="28" y="229"/>
                  </a:cxn>
                  <a:cxn ang="0">
                    <a:pos x="31" y="202"/>
                  </a:cxn>
                  <a:cxn ang="0">
                    <a:pos x="6" y="178"/>
                  </a:cxn>
                  <a:cxn ang="0">
                    <a:pos x="19" y="155"/>
                  </a:cxn>
                  <a:cxn ang="0">
                    <a:pos x="0" y="128"/>
                  </a:cxn>
                  <a:cxn ang="0">
                    <a:pos x="20" y="111"/>
                  </a:cxn>
                  <a:cxn ang="0">
                    <a:pos x="8" y="81"/>
                  </a:cxn>
                  <a:cxn ang="0">
                    <a:pos x="34" y="71"/>
                  </a:cxn>
                  <a:cxn ang="0">
                    <a:pos x="32" y="42"/>
                  </a:cxn>
                  <a:cxn ang="0">
                    <a:pos x="61" y="40"/>
                  </a:cxn>
                  <a:cxn ang="0">
                    <a:pos x="67" y="15"/>
                  </a:cxn>
                  <a:cxn ang="0">
                    <a:pos x="97" y="21"/>
                  </a:cxn>
                  <a:cxn ang="0">
                    <a:pos x="113" y="0"/>
                  </a:cxn>
                  <a:cxn ang="0">
                    <a:pos x="142" y="15"/>
                  </a:cxn>
                </a:cxnLst>
                <a:rect l="0" t="0" r="r" b="b"/>
                <a:pathLst>
                  <a:path w="374" h="357">
                    <a:moveTo>
                      <a:pt x="142" y="15"/>
                    </a:moveTo>
                    <a:lnTo>
                      <a:pt x="164" y="0"/>
                    </a:lnTo>
                    <a:lnTo>
                      <a:pt x="191" y="21"/>
                    </a:lnTo>
                    <a:lnTo>
                      <a:pt x="217" y="15"/>
                    </a:lnTo>
                    <a:lnTo>
                      <a:pt x="237" y="40"/>
                    </a:lnTo>
                    <a:lnTo>
                      <a:pt x="267" y="42"/>
                    </a:lnTo>
                    <a:lnTo>
                      <a:pt x="281" y="71"/>
                    </a:lnTo>
                    <a:lnTo>
                      <a:pt x="311" y="81"/>
                    </a:lnTo>
                    <a:lnTo>
                      <a:pt x="316" y="111"/>
                    </a:lnTo>
                    <a:lnTo>
                      <a:pt x="345" y="127"/>
                    </a:lnTo>
                    <a:lnTo>
                      <a:pt x="342" y="155"/>
                    </a:lnTo>
                    <a:lnTo>
                      <a:pt x="367" y="178"/>
                    </a:lnTo>
                    <a:lnTo>
                      <a:pt x="355" y="202"/>
                    </a:lnTo>
                    <a:lnTo>
                      <a:pt x="374" y="229"/>
                    </a:lnTo>
                    <a:lnTo>
                      <a:pt x="354" y="247"/>
                    </a:lnTo>
                    <a:lnTo>
                      <a:pt x="365" y="275"/>
                    </a:lnTo>
                    <a:lnTo>
                      <a:pt x="340" y="286"/>
                    </a:lnTo>
                    <a:lnTo>
                      <a:pt x="342" y="314"/>
                    </a:lnTo>
                    <a:lnTo>
                      <a:pt x="312" y="316"/>
                    </a:lnTo>
                    <a:lnTo>
                      <a:pt x="306" y="343"/>
                    </a:lnTo>
                    <a:lnTo>
                      <a:pt x="276" y="336"/>
                    </a:lnTo>
                    <a:lnTo>
                      <a:pt x="261" y="357"/>
                    </a:lnTo>
                    <a:lnTo>
                      <a:pt x="233" y="342"/>
                    </a:lnTo>
                    <a:lnTo>
                      <a:pt x="211" y="357"/>
                    </a:lnTo>
                    <a:lnTo>
                      <a:pt x="184" y="336"/>
                    </a:lnTo>
                    <a:lnTo>
                      <a:pt x="158" y="343"/>
                    </a:lnTo>
                    <a:lnTo>
                      <a:pt x="136" y="316"/>
                    </a:lnTo>
                    <a:lnTo>
                      <a:pt x="107" y="314"/>
                    </a:lnTo>
                    <a:lnTo>
                      <a:pt x="92" y="286"/>
                    </a:lnTo>
                    <a:lnTo>
                      <a:pt x="63" y="276"/>
                    </a:lnTo>
                    <a:lnTo>
                      <a:pt x="56" y="247"/>
                    </a:lnTo>
                    <a:lnTo>
                      <a:pt x="28" y="229"/>
                    </a:lnTo>
                    <a:lnTo>
                      <a:pt x="31" y="202"/>
                    </a:lnTo>
                    <a:lnTo>
                      <a:pt x="6" y="178"/>
                    </a:lnTo>
                    <a:lnTo>
                      <a:pt x="19" y="155"/>
                    </a:lnTo>
                    <a:lnTo>
                      <a:pt x="0" y="128"/>
                    </a:lnTo>
                    <a:lnTo>
                      <a:pt x="20" y="111"/>
                    </a:lnTo>
                    <a:lnTo>
                      <a:pt x="8" y="81"/>
                    </a:lnTo>
                    <a:lnTo>
                      <a:pt x="34" y="71"/>
                    </a:lnTo>
                    <a:lnTo>
                      <a:pt x="32" y="42"/>
                    </a:lnTo>
                    <a:lnTo>
                      <a:pt x="61" y="40"/>
                    </a:lnTo>
                    <a:lnTo>
                      <a:pt x="67" y="15"/>
                    </a:lnTo>
                    <a:lnTo>
                      <a:pt x="97" y="21"/>
                    </a:lnTo>
                    <a:lnTo>
                      <a:pt x="113" y="0"/>
                    </a:lnTo>
                    <a:lnTo>
                      <a:pt x="142" y="15"/>
                    </a:lnTo>
                    <a:close/>
                  </a:path>
                </a:pathLst>
              </a:custGeom>
              <a:solidFill>
                <a:srgbClr val="0000FF"/>
              </a:solidFill>
              <a:ln w="9525">
                <a:noFill/>
                <a:round/>
                <a:headEnd/>
                <a:tailEnd/>
              </a:ln>
            </p:spPr>
            <p:txBody>
              <a:bodyPr/>
              <a:lstStyle/>
              <a:p>
                <a:pPr>
                  <a:defRPr/>
                </a:pPr>
                <a:endParaRPr lang="en-GB"/>
              </a:p>
            </p:txBody>
          </p:sp>
          <p:sp>
            <p:nvSpPr>
              <p:cNvPr id="1400845" name="Freeform 13"/>
              <p:cNvSpPr>
                <a:spLocks/>
              </p:cNvSpPr>
              <p:nvPr/>
            </p:nvSpPr>
            <p:spPr bwMode="auto">
              <a:xfrm>
                <a:off x="1821" y="1572"/>
                <a:ext cx="168" cy="49"/>
              </a:xfrm>
              <a:custGeom>
                <a:avLst/>
                <a:gdLst/>
                <a:ahLst/>
                <a:cxnLst>
                  <a:cxn ang="0">
                    <a:pos x="841" y="12"/>
                  </a:cxn>
                  <a:cxn ang="0">
                    <a:pos x="840" y="9"/>
                  </a:cxn>
                  <a:cxn ang="0">
                    <a:pos x="839" y="6"/>
                  </a:cxn>
                  <a:cxn ang="0">
                    <a:pos x="838" y="3"/>
                  </a:cxn>
                  <a:cxn ang="0">
                    <a:pos x="837" y="0"/>
                  </a:cxn>
                  <a:cxn ang="0">
                    <a:pos x="0" y="222"/>
                  </a:cxn>
                  <a:cxn ang="0">
                    <a:pos x="1" y="227"/>
                  </a:cxn>
                  <a:cxn ang="0">
                    <a:pos x="1" y="232"/>
                  </a:cxn>
                  <a:cxn ang="0">
                    <a:pos x="2" y="237"/>
                  </a:cxn>
                  <a:cxn ang="0">
                    <a:pos x="2" y="242"/>
                  </a:cxn>
                  <a:cxn ang="0">
                    <a:pos x="841" y="12"/>
                  </a:cxn>
                </a:cxnLst>
                <a:rect l="0" t="0" r="r" b="b"/>
                <a:pathLst>
                  <a:path w="841" h="242">
                    <a:moveTo>
                      <a:pt x="841" y="12"/>
                    </a:moveTo>
                    <a:lnTo>
                      <a:pt x="840" y="9"/>
                    </a:lnTo>
                    <a:lnTo>
                      <a:pt x="839" y="6"/>
                    </a:lnTo>
                    <a:lnTo>
                      <a:pt x="838" y="3"/>
                    </a:lnTo>
                    <a:lnTo>
                      <a:pt x="837" y="0"/>
                    </a:lnTo>
                    <a:lnTo>
                      <a:pt x="0" y="222"/>
                    </a:lnTo>
                    <a:lnTo>
                      <a:pt x="1" y="227"/>
                    </a:lnTo>
                    <a:lnTo>
                      <a:pt x="1" y="232"/>
                    </a:lnTo>
                    <a:lnTo>
                      <a:pt x="2" y="237"/>
                    </a:lnTo>
                    <a:lnTo>
                      <a:pt x="2" y="242"/>
                    </a:lnTo>
                    <a:lnTo>
                      <a:pt x="841" y="12"/>
                    </a:lnTo>
                    <a:close/>
                  </a:path>
                </a:pathLst>
              </a:custGeom>
              <a:solidFill>
                <a:srgbClr val="000000"/>
              </a:solidFill>
              <a:ln w="9525">
                <a:noFill/>
                <a:round/>
                <a:headEnd/>
                <a:tailEnd/>
              </a:ln>
            </p:spPr>
            <p:txBody>
              <a:bodyPr/>
              <a:lstStyle/>
              <a:p>
                <a:pPr>
                  <a:defRPr/>
                </a:pPr>
                <a:endParaRPr lang="en-GB"/>
              </a:p>
            </p:txBody>
          </p:sp>
          <p:sp>
            <p:nvSpPr>
              <p:cNvPr id="1400846" name="Freeform 14"/>
              <p:cNvSpPr>
                <a:spLocks/>
              </p:cNvSpPr>
              <p:nvPr/>
            </p:nvSpPr>
            <p:spPr bwMode="auto">
              <a:xfrm>
                <a:off x="1823" y="1583"/>
                <a:ext cx="170" cy="51"/>
              </a:xfrm>
              <a:custGeom>
                <a:avLst/>
                <a:gdLst/>
                <a:ahLst/>
                <a:cxnLst>
                  <a:cxn ang="0">
                    <a:pos x="847" y="0"/>
                  </a:cxn>
                  <a:cxn ang="0">
                    <a:pos x="0" y="235"/>
                  </a:cxn>
                  <a:cxn ang="0">
                    <a:pos x="2" y="240"/>
                  </a:cxn>
                  <a:cxn ang="0">
                    <a:pos x="3" y="244"/>
                  </a:cxn>
                  <a:cxn ang="0">
                    <a:pos x="3" y="250"/>
                  </a:cxn>
                  <a:cxn ang="0">
                    <a:pos x="4" y="255"/>
                  </a:cxn>
                  <a:cxn ang="0">
                    <a:pos x="851" y="13"/>
                  </a:cxn>
                  <a:cxn ang="0">
                    <a:pos x="850" y="9"/>
                  </a:cxn>
                  <a:cxn ang="0">
                    <a:pos x="849" y="6"/>
                  </a:cxn>
                  <a:cxn ang="0">
                    <a:pos x="848" y="3"/>
                  </a:cxn>
                  <a:cxn ang="0">
                    <a:pos x="847" y="0"/>
                  </a:cxn>
                </a:cxnLst>
                <a:rect l="0" t="0" r="r" b="b"/>
                <a:pathLst>
                  <a:path w="851" h="255">
                    <a:moveTo>
                      <a:pt x="847" y="0"/>
                    </a:moveTo>
                    <a:lnTo>
                      <a:pt x="0" y="235"/>
                    </a:lnTo>
                    <a:lnTo>
                      <a:pt x="2" y="240"/>
                    </a:lnTo>
                    <a:lnTo>
                      <a:pt x="3" y="244"/>
                    </a:lnTo>
                    <a:lnTo>
                      <a:pt x="3" y="250"/>
                    </a:lnTo>
                    <a:lnTo>
                      <a:pt x="4" y="255"/>
                    </a:lnTo>
                    <a:lnTo>
                      <a:pt x="851" y="13"/>
                    </a:lnTo>
                    <a:lnTo>
                      <a:pt x="850" y="9"/>
                    </a:lnTo>
                    <a:lnTo>
                      <a:pt x="849" y="6"/>
                    </a:lnTo>
                    <a:lnTo>
                      <a:pt x="848" y="3"/>
                    </a:lnTo>
                    <a:lnTo>
                      <a:pt x="847" y="0"/>
                    </a:lnTo>
                    <a:close/>
                  </a:path>
                </a:pathLst>
              </a:custGeom>
              <a:solidFill>
                <a:srgbClr val="000000"/>
              </a:solidFill>
              <a:ln w="9525">
                <a:noFill/>
                <a:round/>
                <a:headEnd/>
                <a:tailEnd/>
              </a:ln>
            </p:spPr>
            <p:txBody>
              <a:bodyPr/>
              <a:lstStyle/>
              <a:p>
                <a:pPr>
                  <a:defRPr/>
                </a:pPr>
                <a:endParaRPr lang="en-GB"/>
              </a:p>
            </p:txBody>
          </p:sp>
          <p:sp>
            <p:nvSpPr>
              <p:cNvPr id="1400847" name="Freeform 15"/>
              <p:cNvSpPr>
                <a:spLocks/>
              </p:cNvSpPr>
              <p:nvPr/>
            </p:nvSpPr>
            <p:spPr bwMode="auto">
              <a:xfrm>
                <a:off x="1825" y="1594"/>
                <a:ext cx="172" cy="54"/>
              </a:xfrm>
              <a:custGeom>
                <a:avLst/>
                <a:gdLst/>
                <a:ahLst/>
                <a:cxnLst>
                  <a:cxn ang="0">
                    <a:pos x="855" y="0"/>
                  </a:cxn>
                  <a:cxn ang="0">
                    <a:pos x="0" y="248"/>
                  </a:cxn>
                  <a:cxn ang="0">
                    <a:pos x="1" y="253"/>
                  </a:cxn>
                  <a:cxn ang="0">
                    <a:pos x="2" y="258"/>
                  </a:cxn>
                  <a:cxn ang="0">
                    <a:pos x="2" y="263"/>
                  </a:cxn>
                  <a:cxn ang="0">
                    <a:pos x="3" y="268"/>
                  </a:cxn>
                  <a:cxn ang="0">
                    <a:pos x="860" y="14"/>
                  </a:cxn>
                  <a:cxn ang="0">
                    <a:pos x="859" y="9"/>
                  </a:cxn>
                  <a:cxn ang="0">
                    <a:pos x="858" y="6"/>
                  </a:cxn>
                  <a:cxn ang="0">
                    <a:pos x="857" y="3"/>
                  </a:cxn>
                  <a:cxn ang="0">
                    <a:pos x="855" y="0"/>
                  </a:cxn>
                </a:cxnLst>
                <a:rect l="0" t="0" r="r" b="b"/>
                <a:pathLst>
                  <a:path w="860" h="268">
                    <a:moveTo>
                      <a:pt x="855" y="0"/>
                    </a:moveTo>
                    <a:lnTo>
                      <a:pt x="0" y="248"/>
                    </a:lnTo>
                    <a:lnTo>
                      <a:pt x="1" y="253"/>
                    </a:lnTo>
                    <a:lnTo>
                      <a:pt x="2" y="258"/>
                    </a:lnTo>
                    <a:lnTo>
                      <a:pt x="2" y="263"/>
                    </a:lnTo>
                    <a:lnTo>
                      <a:pt x="3" y="268"/>
                    </a:lnTo>
                    <a:lnTo>
                      <a:pt x="860" y="14"/>
                    </a:lnTo>
                    <a:lnTo>
                      <a:pt x="859" y="9"/>
                    </a:lnTo>
                    <a:lnTo>
                      <a:pt x="858" y="6"/>
                    </a:lnTo>
                    <a:lnTo>
                      <a:pt x="857" y="3"/>
                    </a:lnTo>
                    <a:lnTo>
                      <a:pt x="855" y="0"/>
                    </a:lnTo>
                    <a:close/>
                  </a:path>
                </a:pathLst>
              </a:custGeom>
              <a:solidFill>
                <a:srgbClr val="000000"/>
              </a:solidFill>
              <a:ln w="9525">
                <a:noFill/>
                <a:round/>
                <a:headEnd/>
                <a:tailEnd/>
              </a:ln>
            </p:spPr>
            <p:txBody>
              <a:bodyPr/>
              <a:lstStyle/>
              <a:p>
                <a:pPr>
                  <a:defRPr/>
                </a:pPr>
                <a:endParaRPr lang="en-GB"/>
              </a:p>
            </p:txBody>
          </p:sp>
          <p:sp>
            <p:nvSpPr>
              <p:cNvPr id="1400848" name="Freeform 16"/>
              <p:cNvSpPr>
                <a:spLocks/>
              </p:cNvSpPr>
              <p:nvPr/>
            </p:nvSpPr>
            <p:spPr bwMode="auto">
              <a:xfrm>
                <a:off x="1826" y="1605"/>
                <a:ext cx="174" cy="56"/>
              </a:xfrm>
              <a:custGeom>
                <a:avLst/>
                <a:gdLst/>
                <a:ahLst/>
                <a:cxnLst>
                  <a:cxn ang="0">
                    <a:pos x="865" y="0"/>
                  </a:cxn>
                  <a:cxn ang="0">
                    <a:pos x="0" y="260"/>
                  </a:cxn>
                  <a:cxn ang="0">
                    <a:pos x="1" y="265"/>
                  </a:cxn>
                  <a:cxn ang="0">
                    <a:pos x="2" y="270"/>
                  </a:cxn>
                  <a:cxn ang="0">
                    <a:pos x="3" y="276"/>
                  </a:cxn>
                  <a:cxn ang="0">
                    <a:pos x="4" y="281"/>
                  </a:cxn>
                  <a:cxn ang="0">
                    <a:pos x="870" y="13"/>
                  </a:cxn>
                  <a:cxn ang="0">
                    <a:pos x="869" y="10"/>
                  </a:cxn>
                  <a:cxn ang="0">
                    <a:pos x="868" y="7"/>
                  </a:cxn>
                  <a:cxn ang="0">
                    <a:pos x="866" y="3"/>
                  </a:cxn>
                  <a:cxn ang="0">
                    <a:pos x="865" y="0"/>
                  </a:cxn>
                </a:cxnLst>
                <a:rect l="0" t="0" r="r" b="b"/>
                <a:pathLst>
                  <a:path w="870" h="281">
                    <a:moveTo>
                      <a:pt x="865" y="0"/>
                    </a:moveTo>
                    <a:lnTo>
                      <a:pt x="0" y="260"/>
                    </a:lnTo>
                    <a:lnTo>
                      <a:pt x="1" y="265"/>
                    </a:lnTo>
                    <a:lnTo>
                      <a:pt x="2" y="270"/>
                    </a:lnTo>
                    <a:lnTo>
                      <a:pt x="3" y="276"/>
                    </a:lnTo>
                    <a:lnTo>
                      <a:pt x="4" y="281"/>
                    </a:lnTo>
                    <a:lnTo>
                      <a:pt x="870" y="13"/>
                    </a:lnTo>
                    <a:lnTo>
                      <a:pt x="869" y="10"/>
                    </a:lnTo>
                    <a:lnTo>
                      <a:pt x="868" y="7"/>
                    </a:lnTo>
                    <a:lnTo>
                      <a:pt x="866" y="3"/>
                    </a:lnTo>
                    <a:lnTo>
                      <a:pt x="865" y="0"/>
                    </a:lnTo>
                    <a:close/>
                  </a:path>
                </a:pathLst>
              </a:custGeom>
              <a:solidFill>
                <a:srgbClr val="000000"/>
              </a:solidFill>
              <a:ln w="9525">
                <a:noFill/>
                <a:round/>
                <a:headEnd/>
                <a:tailEnd/>
              </a:ln>
            </p:spPr>
            <p:txBody>
              <a:bodyPr/>
              <a:lstStyle/>
              <a:p>
                <a:pPr>
                  <a:defRPr/>
                </a:pPr>
                <a:endParaRPr lang="en-GB"/>
              </a:p>
            </p:txBody>
          </p:sp>
          <p:sp>
            <p:nvSpPr>
              <p:cNvPr id="1400849" name="Freeform 17"/>
              <p:cNvSpPr>
                <a:spLocks/>
              </p:cNvSpPr>
              <p:nvPr/>
            </p:nvSpPr>
            <p:spPr bwMode="auto">
              <a:xfrm>
                <a:off x="1829" y="1616"/>
                <a:ext cx="175" cy="59"/>
              </a:xfrm>
              <a:custGeom>
                <a:avLst/>
                <a:gdLst/>
                <a:ahLst/>
                <a:cxnLst>
                  <a:cxn ang="0">
                    <a:pos x="874" y="0"/>
                  </a:cxn>
                  <a:cxn ang="0">
                    <a:pos x="0" y="273"/>
                  </a:cxn>
                  <a:cxn ang="0">
                    <a:pos x="1" y="278"/>
                  </a:cxn>
                  <a:cxn ang="0">
                    <a:pos x="2" y="283"/>
                  </a:cxn>
                  <a:cxn ang="0">
                    <a:pos x="3" y="288"/>
                  </a:cxn>
                  <a:cxn ang="0">
                    <a:pos x="4" y="293"/>
                  </a:cxn>
                  <a:cxn ang="0">
                    <a:pos x="878" y="13"/>
                  </a:cxn>
                  <a:cxn ang="0">
                    <a:pos x="877" y="10"/>
                  </a:cxn>
                  <a:cxn ang="0">
                    <a:pos x="876" y="7"/>
                  </a:cxn>
                  <a:cxn ang="0">
                    <a:pos x="875" y="4"/>
                  </a:cxn>
                  <a:cxn ang="0">
                    <a:pos x="874" y="0"/>
                  </a:cxn>
                </a:cxnLst>
                <a:rect l="0" t="0" r="r" b="b"/>
                <a:pathLst>
                  <a:path w="878" h="293">
                    <a:moveTo>
                      <a:pt x="874" y="0"/>
                    </a:moveTo>
                    <a:lnTo>
                      <a:pt x="0" y="273"/>
                    </a:lnTo>
                    <a:lnTo>
                      <a:pt x="1" y="278"/>
                    </a:lnTo>
                    <a:lnTo>
                      <a:pt x="2" y="283"/>
                    </a:lnTo>
                    <a:lnTo>
                      <a:pt x="3" y="288"/>
                    </a:lnTo>
                    <a:lnTo>
                      <a:pt x="4" y="293"/>
                    </a:lnTo>
                    <a:lnTo>
                      <a:pt x="878" y="13"/>
                    </a:lnTo>
                    <a:lnTo>
                      <a:pt x="877" y="10"/>
                    </a:lnTo>
                    <a:lnTo>
                      <a:pt x="876" y="7"/>
                    </a:lnTo>
                    <a:lnTo>
                      <a:pt x="875" y="4"/>
                    </a:lnTo>
                    <a:lnTo>
                      <a:pt x="874" y="0"/>
                    </a:lnTo>
                    <a:close/>
                  </a:path>
                </a:pathLst>
              </a:custGeom>
              <a:solidFill>
                <a:srgbClr val="000000"/>
              </a:solidFill>
              <a:ln w="9525">
                <a:noFill/>
                <a:round/>
                <a:headEnd/>
                <a:tailEnd/>
              </a:ln>
            </p:spPr>
            <p:txBody>
              <a:bodyPr/>
              <a:lstStyle/>
              <a:p>
                <a:pPr>
                  <a:defRPr/>
                </a:pPr>
                <a:endParaRPr lang="en-GB"/>
              </a:p>
            </p:txBody>
          </p:sp>
          <p:sp>
            <p:nvSpPr>
              <p:cNvPr id="1400850" name="Freeform 18"/>
              <p:cNvSpPr>
                <a:spLocks/>
              </p:cNvSpPr>
              <p:nvPr/>
            </p:nvSpPr>
            <p:spPr bwMode="auto">
              <a:xfrm>
                <a:off x="1831" y="1626"/>
                <a:ext cx="178" cy="62"/>
              </a:xfrm>
              <a:custGeom>
                <a:avLst/>
                <a:gdLst/>
                <a:ahLst/>
                <a:cxnLst>
                  <a:cxn ang="0">
                    <a:pos x="882" y="0"/>
                  </a:cxn>
                  <a:cxn ang="0">
                    <a:pos x="0" y="285"/>
                  </a:cxn>
                  <a:cxn ang="0">
                    <a:pos x="1" y="290"/>
                  </a:cxn>
                  <a:cxn ang="0">
                    <a:pos x="3" y="295"/>
                  </a:cxn>
                  <a:cxn ang="0">
                    <a:pos x="3" y="300"/>
                  </a:cxn>
                  <a:cxn ang="0">
                    <a:pos x="4" y="306"/>
                  </a:cxn>
                  <a:cxn ang="0">
                    <a:pos x="887" y="12"/>
                  </a:cxn>
                  <a:cxn ang="0">
                    <a:pos x="886" y="9"/>
                  </a:cxn>
                  <a:cxn ang="0">
                    <a:pos x="885" y="6"/>
                  </a:cxn>
                  <a:cxn ang="0">
                    <a:pos x="883" y="3"/>
                  </a:cxn>
                  <a:cxn ang="0">
                    <a:pos x="882" y="0"/>
                  </a:cxn>
                </a:cxnLst>
                <a:rect l="0" t="0" r="r" b="b"/>
                <a:pathLst>
                  <a:path w="887" h="306">
                    <a:moveTo>
                      <a:pt x="882" y="0"/>
                    </a:moveTo>
                    <a:lnTo>
                      <a:pt x="0" y="285"/>
                    </a:lnTo>
                    <a:lnTo>
                      <a:pt x="1" y="290"/>
                    </a:lnTo>
                    <a:lnTo>
                      <a:pt x="3" y="295"/>
                    </a:lnTo>
                    <a:lnTo>
                      <a:pt x="3" y="300"/>
                    </a:lnTo>
                    <a:lnTo>
                      <a:pt x="4" y="306"/>
                    </a:lnTo>
                    <a:lnTo>
                      <a:pt x="887" y="12"/>
                    </a:lnTo>
                    <a:lnTo>
                      <a:pt x="886" y="9"/>
                    </a:lnTo>
                    <a:lnTo>
                      <a:pt x="885" y="6"/>
                    </a:lnTo>
                    <a:lnTo>
                      <a:pt x="883" y="3"/>
                    </a:lnTo>
                    <a:lnTo>
                      <a:pt x="882" y="0"/>
                    </a:lnTo>
                    <a:close/>
                  </a:path>
                </a:pathLst>
              </a:custGeom>
              <a:solidFill>
                <a:srgbClr val="000000"/>
              </a:solidFill>
              <a:ln w="9525">
                <a:noFill/>
                <a:round/>
                <a:headEnd/>
                <a:tailEnd/>
              </a:ln>
            </p:spPr>
            <p:txBody>
              <a:bodyPr/>
              <a:lstStyle/>
              <a:p>
                <a:pPr>
                  <a:defRPr/>
                </a:pPr>
                <a:endParaRPr lang="en-GB"/>
              </a:p>
            </p:txBody>
          </p:sp>
          <p:sp>
            <p:nvSpPr>
              <p:cNvPr id="1400851" name="Freeform 19"/>
              <p:cNvSpPr>
                <a:spLocks/>
              </p:cNvSpPr>
              <p:nvPr/>
            </p:nvSpPr>
            <p:spPr bwMode="auto">
              <a:xfrm>
                <a:off x="1834" y="1637"/>
                <a:ext cx="179" cy="63"/>
              </a:xfrm>
              <a:custGeom>
                <a:avLst/>
                <a:gdLst/>
                <a:ahLst/>
                <a:cxnLst>
                  <a:cxn ang="0">
                    <a:pos x="890" y="0"/>
                  </a:cxn>
                  <a:cxn ang="0">
                    <a:pos x="0" y="299"/>
                  </a:cxn>
                  <a:cxn ang="0">
                    <a:pos x="1" y="304"/>
                  </a:cxn>
                  <a:cxn ang="0">
                    <a:pos x="2" y="308"/>
                  </a:cxn>
                  <a:cxn ang="0">
                    <a:pos x="3" y="313"/>
                  </a:cxn>
                  <a:cxn ang="0">
                    <a:pos x="4" y="318"/>
                  </a:cxn>
                  <a:cxn ang="0">
                    <a:pos x="896" y="12"/>
                  </a:cxn>
                  <a:cxn ang="0">
                    <a:pos x="894" y="9"/>
                  </a:cxn>
                  <a:cxn ang="0">
                    <a:pos x="893" y="6"/>
                  </a:cxn>
                  <a:cxn ang="0">
                    <a:pos x="891" y="3"/>
                  </a:cxn>
                  <a:cxn ang="0">
                    <a:pos x="890" y="0"/>
                  </a:cxn>
                </a:cxnLst>
                <a:rect l="0" t="0" r="r" b="b"/>
                <a:pathLst>
                  <a:path w="896" h="318">
                    <a:moveTo>
                      <a:pt x="890" y="0"/>
                    </a:moveTo>
                    <a:lnTo>
                      <a:pt x="0" y="299"/>
                    </a:lnTo>
                    <a:lnTo>
                      <a:pt x="1" y="304"/>
                    </a:lnTo>
                    <a:lnTo>
                      <a:pt x="2" y="308"/>
                    </a:lnTo>
                    <a:lnTo>
                      <a:pt x="3" y="313"/>
                    </a:lnTo>
                    <a:lnTo>
                      <a:pt x="4" y="318"/>
                    </a:lnTo>
                    <a:lnTo>
                      <a:pt x="896" y="12"/>
                    </a:lnTo>
                    <a:lnTo>
                      <a:pt x="894" y="9"/>
                    </a:lnTo>
                    <a:lnTo>
                      <a:pt x="893" y="6"/>
                    </a:lnTo>
                    <a:lnTo>
                      <a:pt x="891" y="3"/>
                    </a:lnTo>
                    <a:lnTo>
                      <a:pt x="890" y="0"/>
                    </a:lnTo>
                    <a:close/>
                  </a:path>
                </a:pathLst>
              </a:custGeom>
              <a:solidFill>
                <a:srgbClr val="000000"/>
              </a:solidFill>
              <a:ln w="9525">
                <a:noFill/>
                <a:round/>
                <a:headEnd/>
                <a:tailEnd/>
              </a:ln>
            </p:spPr>
            <p:txBody>
              <a:bodyPr/>
              <a:lstStyle/>
              <a:p>
                <a:pPr>
                  <a:defRPr/>
                </a:pPr>
                <a:endParaRPr lang="en-GB"/>
              </a:p>
            </p:txBody>
          </p:sp>
          <p:sp>
            <p:nvSpPr>
              <p:cNvPr id="1400852" name="Freeform 20"/>
              <p:cNvSpPr>
                <a:spLocks/>
              </p:cNvSpPr>
              <p:nvPr/>
            </p:nvSpPr>
            <p:spPr bwMode="auto">
              <a:xfrm>
                <a:off x="1837" y="1647"/>
                <a:ext cx="181" cy="66"/>
              </a:xfrm>
              <a:custGeom>
                <a:avLst/>
                <a:gdLst/>
                <a:ahLst/>
                <a:cxnLst>
                  <a:cxn ang="0">
                    <a:pos x="899" y="0"/>
                  </a:cxn>
                  <a:cxn ang="0">
                    <a:pos x="0" y="312"/>
                  </a:cxn>
                  <a:cxn ang="0">
                    <a:pos x="1" y="317"/>
                  </a:cxn>
                  <a:cxn ang="0">
                    <a:pos x="3" y="321"/>
                  </a:cxn>
                  <a:cxn ang="0">
                    <a:pos x="4" y="326"/>
                  </a:cxn>
                  <a:cxn ang="0">
                    <a:pos x="5" y="331"/>
                  </a:cxn>
                  <a:cxn ang="0">
                    <a:pos x="904" y="12"/>
                  </a:cxn>
                  <a:cxn ang="0">
                    <a:pos x="903" y="9"/>
                  </a:cxn>
                  <a:cxn ang="0">
                    <a:pos x="901" y="6"/>
                  </a:cxn>
                  <a:cxn ang="0">
                    <a:pos x="900" y="3"/>
                  </a:cxn>
                  <a:cxn ang="0">
                    <a:pos x="899" y="0"/>
                  </a:cxn>
                </a:cxnLst>
                <a:rect l="0" t="0" r="r" b="b"/>
                <a:pathLst>
                  <a:path w="904" h="331">
                    <a:moveTo>
                      <a:pt x="899" y="0"/>
                    </a:moveTo>
                    <a:lnTo>
                      <a:pt x="0" y="312"/>
                    </a:lnTo>
                    <a:lnTo>
                      <a:pt x="1" y="317"/>
                    </a:lnTo>
                    <a:lnTo>
                      <a:pt x="3" y="321"/>
                    </a:lnTo>
                    <a:lnTo>
                      <a:pt x="4" y="326"/>
                    </a:lnTo>
                    <a:lnTo>
                      <a:pt x="5" y="331"/>
                    </a:lnTo>
                    <a:lnTo>
                      <a:pt x="904" y="12"/>
                    </a:lnTo>
                    <a:lnTo>
                      <a:pt x="903" y="9"/>
                    </a:lnTo>
                    <a:lnTo>
                      <a:pt x="901" y="6"/>
                    </a:lnTo>
                    <a:lnTo>
                      <a:pt x="900" y="3"/>
                    </a:lnTo>
                    <a:lnTo>
                      <a:pt x="899" y="0"/>
                    </a:lnTo>
                    <a:close/>
                  </a:path>
                </a:pathLst>
              </a:custGeom>
              <a:solidFill>
                <a:srgbClr val="000000"/>
              </a:solidFill>
              <a:ln w="9525">
                <a:noFill/>
                <a:round/>
                <a:headEnd/>
                <a:tailEnd/>
              </a:ln>
            </p:spPr>
            <p:txBody>
              <a:bodyPr/>
              <a:lstStyle/>
              <a:p>
                <a:pPr>
                  <a:defRPr/>
                </a:pPr>
                <a:endParaRPr lang="en-GB"/>
              </a:p>
            </p:txBody>
          </p:sp>
          <p:sp>
            <p:nvSpPr>
              <p:cNvPr id="1400853" name="Freeform 21"/>
              <p:cNvSpPr>
                <a:spLocks/>
              </p:cNvSpPr>
              <p:nvPr/>
            </p:nvSpPr>
            <p:spPr bwMode="auto">
              <a:xfrm>
                <a:off x="1841" y="1658"/>
                <a:ext cx="182" cy="69"/>
              </a:xfrm>
              <a:custGeom>
                <a:avLst/>
                <a:gdLst/>
                <a:ahLst/>
                <a:cxnLst>
                  <a:cxn ang="0">
                    <a:pos x="904" y="0"/>
                  </a:cxn>
                  <a:cxn ang="0">
                    <a:pos x="0" y="325"/>
                  </a:cxn>
                  <a:cxn ang="0">
                    <a:pos x="1" y="331"/>
                  </a:cxn>
                  <a:cxn ang="0">
                    <a:pos x="3" y="335"/>
                  </a:cxn>
                  <a:cxn ang="0">
                    <a:pos x="4" y="340"/>
                  </a:cxn>
                  <a:cxn ang="0">
                    <a:pos x="5" y="345"/>
                  </a:cxn>
                  <a:cxn ang="0">
                    <a:pos x="911" y="13"/>
                  </a:cxn>
                  <a:cxn ang="0">
                    <a:pos x="910" y="9"/>
                  </a:cxn>
                  <a:cxn ang="0">
                    <a:pos x="908" y="6"/>
                  </a:cxn>
                  <a:cxn ang="0">
                    <a:pos x="907" y="3"/>
                  </a:cxn>
                  <a:cxn ang="0">
                    <a:pos x="904" y="0"/>
                  </a:cxn>
                </a:cxnLst>
                <a:rect l="0" t="0" r="r" b="b"/>
                <a:pathLst>
                  <a:path w="911" h="345">
                    <a:moveTo>
                      <a:pt x="904" y="0"/>
                    </a:moveTo>
                    <a:lnTo>
                      <a:pt x="0" y="325"/>
                    </a:lnTo>
                    <a:lnTo>
                      <a:pt x="1" y="331"/>
                    </a:lnTo>
                    <a:lnTo>
                      <a:pt x="3" y="335"/>
                    </a:lnTo>
                    <a:lnTo>
                      <a:pt x="4" y="340"/>
                    </a:lnTo>
                    <a:lnTo>
                      <a:pt x="5" y="345"/>
                    </a:lnTo>
                    <a:lnTo>
                      <a:pt x="911" y="13"/>
                    </a:lnTo>
                    <a:lnTo>
                      <a:pt x="910" y="9"/>
                    </a:lnTo>
                    <a:lnTo>
                      <a:pt x="908" y="6"/>
                    </a:lnTo>
                    <a:lnTo>
                      <a:pt x="907" y="3"/>
                    </a:lnTo>
                    <a:lnTo>
                      <a:pt x="904" y="0"/>
                    </a:lnTo>
                    <a:close/>
                  </a:path>
                </a:pathLst>
              </a:custGeom>
              <a:solidFill>
                <a:srgbClr val="000000"/>
              </a:solidFill>
              <a:ln w="9525">
                <a:noFill/>
                <a:round/>
                <a:headEnd/>
                <a:tailEnd/>
              </a:ln>
            </p:spPr>
            <p:txBody>
              <a:bodyPr/>
              <a:lstStyle/>
              <a:p>
                <a:pPr>
                  <a:defRPr/>
                </a:pPr>
                <a:endParaRPr lang="en-GB"/>
              </a:p>
            </p:txBody>
          </p:sp>
          <p:sp>
            <p:nvSpPr>
              <p:cNvPr id="1400854" name="Freeform 22"/>
              <p:cNvSpPr>
                <a:spLocks/>
              </p:cNvSpPr>
              <p:nvPr/>
            </p:nvSpPr>
            <p:spPr bwMode="auto">
              <a:xfrm>
                <a:off x="1844" y="1668"/>
                <a:ext cx="184" cy="71"/>
              </a:xfrm>
              <a:custGeom>
                <a:avLst/>
                <a:gdLst/>
                <a:ahLst/>
                <a:cxnLst>
                  <a:cxn ang="0">
                    <a:pos x="912" y="0"/>
                  </a:cxn>
                  <a:cxn ang="0">
                    <a:pos x="0" y="339"/>
                  </a:cxn>
                  <a:cxn ang="0">
                    <a:pos x="2" y="344"/>
                  </a:cxn>
                  <a:cxn ang="0">
                    <a:pos x="3" y="348"/>
                  </a:cxn>
                  <a:cxn ang="0">
                    <a:pos x="5" y="353"/>
                  </a:cxn>
                  <a:cxn ang="0">
                    <a:pos x="6" y="358"/>
                  </a:cxn>
                  <a:cxn ang="0">
                    <a:pos x="918" y="13"/>
                  </a:cxn>
                  <a:cxn ang="0">
                    <a:pos x="917" y="10"/>
                  </a:cxn>
                  <a:cxn ang="0">
                    <a:pos x="915" y="7"/>
                  </a:cxn>
                  <a:cxn ang="0">
                    <a:pos x="914" y="3"/>
                  </a:cxn>
                  <a:cxn ang="0">
                    <a:pos x="912" y="0"/>
                  </a:cxn>
                </a:cxnLst>
                <a:rect l="0" t="0" r="r" b="b"/>
                <a:pathLst>
                  <a:path w="918" h="358">
                    <a:moveTo>
                      <a:pt x="912" y="0"/>
                    </a:moveTo>
                    <a:lnTo>
                      <a:pt x="0" y="339"/>
                    </a:lnTo>
                    <a:lnTo>
                      <a:pt x="2" y="344"/>
                    </a:lnTo>
                    <a:lnTo>
                      <a:pt x="3" y="348"/>
                    </a:lnTo>
                    <a:lnTo>
                      <a:pt x="5" y="353"/>
                    </a:lnTo>
                    <a:lnTo>
                      <a:pt x="6" y="358"/>
                    </a:lnTo>
                    <a:lnTo>
                      <a:pt x="918" y="13"/>
                    </a:lnTo>
                    <a:lnTo>
                      <a:pt x="917" y="10"/>
                    </a:lnTo>
                    <a:lnTo>
                      <a:pt x="915" y="7"/>
                    </a:lnTo>
                    <a:lnTo>
                      <a:pt x="914" y="3"/>
                    </a:lnTo>
                    <a:lnTo>
                      <a:pt x="912" y="0"/>
                    </a:lnTo>
                    <a:close/>
                  </a:path>
                </a:pathLst>
              </a:custGeom>
              <a:solidFill>
                <a:srgbClr val="000000"/>
              </a:solidFill>
              <a:ln w="9525">
                <a:noFill/>
                <a:round/>
                <a:headEnd/>
                <a:tailEnd/>
              </a:ln>
            </p:spPr>
            <p:txBody>
              <a:bodyPr/>
              <a:lstStyle/>
              <a:p>
                <a:pPr>
                  <a:defRPr/>
                </a:pPr>
                <a:endParaRPr lang="en-GB"/>
              </a:p>
            </p:txBody>
          </p:sp>
          <p:sp>
            <p:nvSpPr>
              <p:cNvPr id="1400855" name="Freeform 23"/>
              <p:cNvSpPr>
                <a:spLocks/>
              </p:cNvSpPr>
              <p:nvPr/>
            </p:nvSpPr>
            <p:spPr bwMode="auto">
              <a:xfrm>
                <a:off x="1848" y="1678"/>
                <a:ext cx="185" cy="74"/>
              </a:xfrm>
              <a:custGeom>
                <a:avLst/>
                <a:gdLst/>
                <a:ahLst/>
                <a:cxnLst>
                  <a:cxn ang="0">
                    <a:pos x="920" y="0"/>
                  </a:cxn>
                  <a:cxn ang="0">
                    <a:pos x="0" y="352"/>
                  </a:cxn>
                  <a:cxn ang="0">
                    <a:pos x="2" y="356"/>
                  </a:cxn>
                  <a:cxn ang="0">
                    <a:pos x="5" y="362"/>
                  </a:cxn>
                  <a:cxn ang="0">
                    <a:pos x="6" y="366"/>
                  </a:cxn>
                  <a:cxn ang="0">
                    <a:pos x="8" y="371"/>
                  </a:cxn>
                  <a:cxn ang="0">
                    <a:pos x="926" y="12"/>
                  </a:cxn>
                  <a:cxn ang="0">
                    <a:pos x="925" y="9"/>
                  </a:cxn>
                  <a:cxn ang="0">
                    <a:pos x="923" y="6"/>
                  </a:cxn>
                  <a:cxn ang="0">
                    <a:pos x="922" y="3"/>
                  </a:cxn>
                  <a:cxn ang="0">
                    <a:pos x="920" y="0"/>
                  </a:cxn>
                </a:cxnLst>
                <a:rect l="0" t="0" r="r" b="b"/>
                <a:pathLst>
                  <a:path w="926" h="371">
                    <a:moveTo>
                      <a:pt x="920" y="0"/>
                    </a:moveTo>
                    <a:lnTo>
                      <a:pt x="0" y="352"/>
                    </a:lnTo>
                    <a:lnTo>
                      <a:pt x="2" y="356"/>
                    </a:lnTo>
                    <a:lnTo>
                      <a:pt x="5" y="362"/>
                    </a:lnTo>
                    <a:lnTo>
                      <a:pt x="6" y="366"/>
                    </a:lnTo>
                    <a:lnTo>
                      <a:pt x="8" y="371"/>
                    </a:lnTo>
                    <a:lnTo>
                      <a:pt x="926" y="12"/>
                    </a:lnTo>
                    <a:lnTo>
                      <a:pt x="925" y="9"/>
                    </a:lnTo>
                    <a:lnTo>
                      <a:pt x="923" y="6"/>
                    </a:lnTo>
                    <a:lnTo>
                      <a:pt x="922" y="3"/>
                    </a:lnTo>
                    <a:lnTo>
                      <a:pt x="920" y="0"/>
                    </a:lnTo>
                    <a:close/>
                  </a:path>
                </a:pathLst>
              </a:custGeom>
              <a:solidFill>
                <a:srgbClr val="000000"/>
              </a:solidFill>
              <a:ln w="9525">
                <a:noFill/>
                <a:round/>
                <a:headEnd/>
                <a:tailEnd/>
              </a:ln>
            </p:spPr>
            <p:txBody>
              <a:bodyPr/>
              <a:lstStyle/>
              <a:p>
                <a:pPr>
                  <a:defRPr/>
                </a:pPr>
                <a:endParaRPr lang="en-GB"/>
              </a:p>
            </p:txBody>
          </p:sp>
          <p:sp>
            <p:nvSpPr>
              <p:cNvPr id="1400856" name="Freeform 24"/>
              <p:cNvSpPr>
                <a:spLocks/>
              </p:cNvSpPr>
              <p:nvPr/>
            </p:nvSpPr>
            <p:spPr bwMode="auto">
              <a:xfrm>
                <a:off x="1853" y="1688"/>
                <a:ext cx="186" cy="77"/>
              </a:xfrm>
              <a:custGeom>
                <a:avLst/>
                <a:gdLst/>
                <a:ahLst/>
                <a:cxnLst>
                  <a:cxn ang="0">
                    <a:pos x="924" y="0"/>
                  </a:cxn>
                  <a:cxn ang="0">
                    <a:pos x="0" y="365"/>
                  </a:cxn>
                  <a:cxn ang="0">
                    <a:pos x="2" y="370"/>
                  </a:cxn>
                  <a:cxn ang="0">
                    <a:pos x="4" y="375"/>
                  </a:cxn>
                  <a:cxn ang="0">
                    <a:pos x="6" y="379"/>
                  </a:cxn>
                  <a:cxn ang="0">
                    <a:pos x="8" y="384"/>
                  </a:cxn>
                  <a:cxn ang="0">
                    <a:pos x="932" y="11"/>
                  </a:cxn>
                  <a:cxn ang="0">
                    <a:pos x="929" y="9"/>
                  </a:cxn>
                  <a:cxn ang="0">
                    <a:pos x="928" y="6"/>
                  </a:cxn>
                  <a:cxn ang="0">
                    <a:pos x="926" y="3"/>
                  </a:cxn>
                  <a:cxn ang="0">
                    <a:pos x="924" y="0"/>
                  </a:cxn>
                </a:cxnLst>
                <a:rect l="0" t="0" r="r" b="b"/>
                <a:pathLst>
                  <a:path w="932" h="384">
                    <a:moveTo>
                      <a:pt x="924" y="0"/>
                    </a:moveTo>
                    <a:lnTo>
                      <a:pt x="0" y="365"/>
                    </a:lnTo>
                    <a:lnTo>
                      <a:pt x="2" y="370"/>
                    </a:lnTo>
                    <a:lnTo>
                      <a:pt x="4" y="375"/>
                    </a:lnTo>
                    <a:lnTo>
                      <a:pt x="6" y="379"/>
                    </a:lnTo>
                    <a:lnTo>
                      <a:pt x="8" y="384"/>
                    </a:lnTo>
                    <a:lnTo>
                      <a:pt x="932" y="11"/>
                    </a:lnTo>
                    <a:lnTo>
                      <a:pt x="929" y="9"/>
                    </a:lnTo>
                    <a:lnTo>
                      <a:pt x="928" y="6"/>
                    </a:lnTo>
                    <a:lnTo>
                      <a:pt x="926" y="3"/>
                    </a:lnTo>
                    <a:lnTo>
                      <a:pt x="924" y="0"/>
                    </a:lnTo>
                    <a:close/>
                  </a:path>
                </a:pathLst>
              </a:custGeom>
              <a:solidFill>
                <a:srgbClr val="000000"/>
              </a:solidFill>
              <a:ln w="9525">
                <a:noFill/>
                <a:round/>
                <a:headEnd/>
                <a:tailEnd/>
              </a:ln>
            </p:spPr>
            <p:txBody>
              <a:bodyPr/>
              <a:lstStyle/>
              <a:p>
                <a:pPr>
                  <a:defRPr/>
                </a:pPr>
                <a:endParaRPr lang="en-GB"/>
              </a:p>
            </p:txBody>
          </p:sp>
          <p:sp>
            <p:nvSpPr>
              <p:cNvPr id="1400857" name="Freeform 25"/>
              <p:cNvSpPr>
                <a:spLocks/>
              </p:cNvSpPr>
              <p:nvPr/>
            </p:nvSpPr>
            <p:spPr bwMode="auto">
              <a:xfrm>
                <a:off x="1858" y="1729"/>
                <a:ext cx="109" cy="48"/>
              </a:xfrm>
              <a:custGeom>
                <a:avLst/>
                <a:gdLst/>
                <a:ahLst/>
                <a:cxnLst>
                  <a:cxn ang="0">
                    <a:pos x="538" y="0"/>
                  </a:cxn>
                  <a:cxn ang="0">
                    <a:pos x="0" y="221"/>
                  </a:cxn>
                  <a:cxn ang="0">
                    <a:pos x="2" y="225"/>
                  </a:cxn>
                  <a:cxn ang="0">
                    <a:pos x="4" y="230"/>
                  </a:cxn>
                  <a:cxn ang="0">
                    <a:pos x="6" y="234"/>
                  </a:cxn>
                  <a:cxn ang="0">
                    <a:pos x="8" y="240"/>
                  </a:cxn>
                  <a:cxn ang="0">
                    <a:pos x="547" y="15"/>
                  </a:cxn>
                  <a:cxn ang="0">
                    <a:pos x="544" y="9"/>
                  </a:cxn>
                  <a:cxn ang="0">
                    <a:pos x="541" y="5"/>
                  </a:cxn>
                  <a:cxn ang="0">
                    <a:pos x="539" y="2"/>
                  </a:cxn>
                  <a:cxn ang="0">
                    <a:pos x="538" y="0"/>
                  </a:cxn>
                </a:cxnLst>
                <a:rect l="0" t="0" r="r" b="b"/>
                <a:pathLst>
                  <a:path w="547" h="240">
                    <a:moveTo>
                      <a:pt x="538" y="0"/>
                    </a:moveTo>
                    <a:lnTo>
                      <a:pt x="0" y="221"/>
                    </a:lnTo>
                    <a:lnTo>
                      <a:pt x="2" y="225"/>
                    </a:lnTo>
                    <a:lnTo>
                      <a:pt x="4" y="230"/>
                    </a:lnTo>
                    <a:lnTo>
                      <a:pt x="6" y="234"/>
                    </a:lnTo>
                    <a:lnTo>
                      <a:pt x="8" y="240"/>
                    </a:lnTo>
                    <a:lnTo>
                      <a:pt x="547" y="15"/>
                    </a:lnTo>
                    <a:lnTo>
                      <a:pt x="544" y="9"/>
                    </a:lnTo>
                    <a:lnTo>
                      <a:pt x="541" y="5"/>
                    </a:lnTo>
                    <a:lnTo>
                      <a:pt x="539" y="2"/>
                    </a:lnTo>
                    <a:lnTo>
                      <a:pt x="538" y="0"/>
                    </a:lnTo>
                    <a:close/>
                  </a:path>
                </a:pathLst>
              </a:custGeom>
              <a:solidFill>
                <a:srgbClr val="000000"/>
              </a:solidFill>
              <a:ln w="9525">
                <a:noFill/>
                <a:round/>
                <a:headEnd/>
                <a:tailEnd/>
              </a:ln>
            </p:spPr>
            <p:txBody>
              <a:bodyPr/>
              <a:lstStyle/>
              <a:p>
                <a:pPr>
                  <a:defRPr/>
                </a:pPr>
                <a:endParaRPr lang="en-GB"/>
              </a:p>
            </p:txBody>
          </p:sp>
          <p:sp>
            <p:nvSpPr>
              <p:cNvPr id="1400858" name="Freeform 26"/>
              <p:cNvSpPr>
                <a:spLocks/>
              </p:cNvSpPr>
              <p:nvPr/>
            </p:nvSpPr>
            <p:spPr bwMode="auto">
              <a:xfrm>
                <a:off x="1863" y="1740"/>
                <a:ext cx="111" cy="50"/>
              </a:xfrm>
              <a:custGeom>
                <a:avLst/>
                <a:gdLst/>
                <a:ahLst/>
                <a:cxnLst>
                  <a:cxn ang="0">
                    <a:pos x="546" y="0"/>
                  </a:cxn>
                  <a:cxn ang="0">
                    <a:pos x="0" y="230"/>
                  </a:cxn>
                  <a:cxn ang="0">
                    <a:pos x="2" y="235"/>
                  </a:cxn>
                  <a:cxn ang="0">
                    <a:pos x="4" y="240"/>
                  </a:cxn>
                  <a:cxn ang="0">
                    <a:pos x="6" y="244"/>
                  </a:cxn>
                  <a:cxn ang="0">
                    <a:pos x="8" y="249"/>
                  </a:cxn>
                  <a:cxn ang="0">
                    <a:pos x="554" y="15"/>
                  </a:cxn>
                  <a:cxn ang="0">
                    <a:pos x="552" y="11"/>
                  </a:cxn>
                  <a:cxn ang="0">
                    <a:pos x="550" y="8"/>
                  </a:cxn>
                  <a:cxn ang="0">
                    <a:pos x="548" y="4"/>
                  </a:cxn>
                  <a:cxn ang="0">
                    <a:pos x="546" y="0"/>
                  </a:cxn>
                </a:cxnLst>
                <a:rect l="0" t="0" r="r" b="b"/>
                <a:pathLst>
                  <a:path w="554" h="249">
                    <a:moveTo>
                      <a:pt x="546" y="0"/>
                    </a:moveTo>
                    <a:lnTo>
                      <a:pt x="0" y="230"/>
                    </a:lnTo>
                    <a:lnTo>
                      <a:pt x="2" y="235"/>
                    </a:lnTo>
                    <a:lnTo>
                      <a:pt x="4" y="240"/>
                    </a:lnTo>
                    <a:lnTo>
                      <a:pt x="6" y="244"/>
                    </a:lnTo>
                    <a:lnTo>
                      <a:pt x="8" y="249"/>
                    </a:lnTo>
                    <a:lnTo>
                      <a:pt x="554" y="15"/>
                    </a:lnTo>
                    <a:lnTo>
                      <a:pt x="552" y="11"/>
                    </a:lnTo>
                    <a:lnTo>
                      <a:pt x="550" y="8"/>
                    </a:lnTo>
                    <a:lnTo>
                      <a:pt x="548" y="4"/>
                    </a:lnTo>
                    <a:lnTo>
                      <a:pt x="546" y="0"/>
                    </a:lnTo>
                    <a:close/>
                  </a:path>
                </a:pathLst>
              </a:custGeom>
              <a:solidFill>
                <a:srgbClr val="000000"/>
              </a:solidFill>
              <a:ln w="9525">
                <a:noFill/>
                <a:round/>
                <a:headEnd/>
                <a:tailEnd/>
              </a:ln>
            </p:spPr>
            <p:txBody>
              <a:bodyPr/>
              <a:lstStyle/>
              <a:p>
                <a:pPr>
                  <a:defRPr/>
                </a:pPr>
                <a:endParaRPr lang="en-GB"/>
              </a:p>
            </p:txBody>
          </p:sp>
          <p:sp>
            <p:nvSpPr>
              <p:cNvPr id="1400859" name="Freeform 27"/>
              <p:cNvSpPr>
                <a:spLocks/>
              </p:cNvSpPr>
              <p:nvPr/>
            </p:nvSpPr>
            <p:spPr bwMode="auto">
              <a:xfrm>
                <a:off x="1869" y="1750"/>
                <a:ext cx="112" cy="52"/>
              </a:xfrm>
              <a:custGeom>
                <a:avLst/>
                <a:gdLst/>
                <a:ahLst/>
                <a:cxnLst>
                  <a:cxn ang="0">
                    <a:pos x="551" y="0"/>
                  </a:cxn>
                  <a:cxn ang="0">
                    <a:pos x="0" y="239"/>
                  </a:cxn>
                  <a:cxn ang="0">
                    <a:pos x="2" y="243"/>
                  </a:cxn>
                  <a:cxn ang="0">
                    <a:pos x="4" y="248"/>
                  </a:cxn>
                  <a:cxn ang="0">
                    <a:pos x="6" y="252"/>
                  </a:cxn>
                  <a:cxn ang="0">
                    <a:pos x="8" y="257"/>
                  </a:cxn>
                  <a:cxn ang="0">
                    <a:pos x="560" y="13"/>
                  </a:cxn>
                  <a:cxn ang="0">
                    <a:pos x="558" y="10"/>
                  </a:cxn>
                  <a:cxn ang="0">
                    <a:pos x="556" y="6"/>
                  </a:cxn>
                  <a:cxn ang="0">
                    <a:pos x="553" y="3"/>
                  </a:cxn>
                  <a:cxn ang="0">
                    <a:pos x="551" y="0"/>
                  </a:cxn>
                </a:cxnLst>
                <a:rect l="0" t="0" r="r" b="b"/>
                <a:pathLst>
                  <a:path w="560" h="257">
                    <a:moveTo>
                      <a:pt x="551" y="0"/>
                    </a:moveTo>
                    <a:lnTo>
                      <a:pt x="0" y="239"/>
                    </a:lnTo>
                    <a:lnTo>
                      <a:pt x="2" y="243"/>
                    </a:lnTo>
                    <a:lnTo>
                      <a:pt x="4" y="248"/>
                    </a:lnTo>
                    <a:lnTo>
                      <a:pt x="6" y="252"/>
                    </a:lnTo>
                    <a:lnTo>
                      <a:pt x="8" y="257"/>
                    </a:lnTo>
                    <a:lnTo>
                      <a:pt x="560" y="13"/>
                    </a:lnTo>
                    <a:lnTo>
                      <a:pt x="558" y="10"/>
                    </a:lnTo>
                    <a:lnTo>
                      <a:pt x="556" y="6"/>
                    </a:lnTo>
                    <a:lnTo>
                      <a:pt x="553" y="3"/>
                    </a:lnTo>
                    <a:lnTo>
                      <a:pt x="551" y="0"/>
                    </a:lnTo>
                    <a:close/>
                  </a:path>
                </a:pathLst>
              </a:custGeom>
              <a:solidFill>
                <a:srgbClr val="000000"/>
              </a:solidFill>
              <a:ln w="9525">
                <a:noFill/>
                <a:round/>
                <a:headEnd/>
                <a:tailEnd/>
              </a:ln>
            </p:spPr>
            <p:txBody>
              <a:bodyPr/>
              <a:lstStyle/>
              <a:p>
                <a:pPr>
                  <a:defRPr/>
                </a:pPr>
                <a:endParaRPr lang="en-GB"/>
              </a:p>
            </p:txBody>
          </p:sp>
          <p:sp>
            <p:nvSpPr>
              <p:cNvPr id="1400860" name="Freeform 28"/>
              <p:cNvSpPr>
                <a:spLocks/>
              </p:cNvSpPr>
              <p:nvPr/>
            </p:nvSpPr>
            <p:spPr bwMode="auto">
              <a:xfrm>
                <a:off x="1875" y="1760"/>
                <a:ext cx="113" cy="54"/>
              </a:xfrm>
              <a:custGeom>
                <a:avLst/>
                <a:gdLst/>
                <a:ahLst/>
                <a:cxnLst>
                  <a:cxn ang="0">
                    <a:pos x="558" y="0"/>
                  </a:cxn>
                  <a:cxn ang="0">
                    <a:pos x="0" y="249"/>
                  </a:cxn>
                  <a:cxn ang="0">
                    <a:pos x="3" y="253"/>
                  </a:cxn>
                  <a:cxn ang="0">
                    <a:pos x="6" y="258"/>
                  </a:cxn>
                  <a:cxn ang="0">
                    <a:pos x="8" y="262"/>
                  </a:cxn>
                  <a:cxn ang="0">
                    <a:pos x="10" y="268"/>
                  </a:cxn>
                  <a:cxn ang="0">
                    <a:pos x="568" y="13"/>
                  </a:cxn>
                  <a:cxn ang="0">
                    <a:pos x="566" y="10"/>
                  </a:cxn>
                  <a:cxn ang="0">
                    <a:pos x="564" y="7"/>
                  </a:cxn>
                  <a:cxn ang="0">
                    <a:pos x="560" y="4"/>
                  </a:cxn>
                  <a:cxn ang="0">
                    <a:pos x="558" y="0"/>
                  </a:cxn>
                </a:cxnLst>
                <a:rect l="0" t="0" r="r" b="b"/>
                <a:pathLst>
                  <a:path w="568" h="268">
                    <a:moveTo>
                      <a:pt x="558" y="0"/>
                    </a:moveTo>
                    <a:lnTo>
                      <a:pt x="0" y="249"/>
                    </a:lnTo>
                    <a:lnTo>
                      <a:pt x="3" y="253"/>
                    </a:lnTo>
                    <a:lnTo>
                      <a:pt x="6" y="258"/>
                    </a:lnTo>
                    <a:lnTo>
                      <a:pt x="8" y="262"/>
                    </a:lnTo>
                    <a:lnTo>
                      <a:pt x="10" y="268"/>
                    </a:lnTo>
                    <a:lnTo>
                      <a:pt x="568" y="13"/>
                    </a:lnTo>
                    <a:lnTo>
                      <a:pt x="566" y="10"/>
                    </a:lnTo>
                    <a:lnTo>
                      <a:pt x="564" y="7"/>
                    </a:lnTo>
                    <a:lnTo>
                      <a:pt x="560" y="4"/>
                    </a:lnTo>
                    <a:lnTo>
                      <a:pt x="558" y="0"/>
                    </a:lnTo>
                    <a:close/>
                  </a:path>
                </a:pathLst>
              </a:custGeom>
              <a:solidFill>
                <a:srgbClr val="000000"/>
              </a:solidFill>
              <a:ln w="9525">
                <a:noFill/>
                <a:round/>
                <a:headEnd/>
                <a:tailEnd/>
              </a:ln>
            </p:spPr>
            <p:txBody>
              <a:bodyPr/>
              <a:lstStyle/>
              <a:p>
                <a:pPr>
                  <a:defRPr/>
                </a:pPr>
                <a:endParaRPr lang="en-GB"/>
              </a:p>
            </p:txBody>
          </p:sp>
          <p:sp>
            <p:nvSpPr>
              <p:cNvPr id="1400861" name="Freeform 29"/>
              <p:cNvSpPr>
                <a:spLocks/>
              </p:cNvSpPr>
              <p:nvPr/>
            </p:nvSpPr>
            <p:spPr bwMode="auto">
              <a:xfrm>
                <a:off x="1881" y="1770"/>
                <a:ext cx="114" cy="56"/>
              </a:xfrm>
              <a:custGeom>
                <a:avLst/>
                <a:gdLst/>
                <a:ahLst/>
                <a:cxnLst>
                  <a:cxn ang="0">
                    <a:pos x="563" y="0"/>
                  </a:cxn>
                  <a:cxn ang="0">
                    <a:pos x="0" y="258"/>
                  </a:cxn>
                  <a:cxn ang="0">
                    <a:pos x="3" y="263"/>
                  </a:cxn>
                  <a:cxn ang="0">
                    <a:pos x="5" y="268"/>
                  </a:cxn>
                  <a:cxn ang="0">
                    <a:pos x="8" y="272"/>
                  </a:cxn>
                  <a:cxn ang="0">
                    <a:pos x="10" y="277"/>
                  </a:cxn>
                  <a:cxn ang="0">
                    <a:pos x="572" y="13"/>
                  </a:cxn>
                  <a:cxn ang="0">
                    <a:pos x="570" y="10"/>
                  </a:cxn>
                  <a:cxn ang="0">
                    <a:pos x="568" y="7"/>
                  </a:cxn>
                  <a:cxn ang="0">
                    <a:pos x="565" y="4"/>
                  </a:cxn>
                  <a:cxn ang="0">
                    <a:pos x="563" y="0"/>
                  </a:cxn>
                </a:cxnLst>
                <a:rect l="0" t="0" r="r" b="b"/>
                <a:pathLst>
                  <a:path w="572" h="277">
                    <a:moveTo>
                      <a:pt x="563" y="0"/>
                    </a:moveTo>
                    <a:lnTo>
                      <a:pt x="0" y="258"/>
                    </a:lnTo>
                    <a:lnTo>
                      <a:pt x="3" y="263"/>
                    </a:lnTo>
                    <a:lnTo>
                      <a:pt x="5" y="268"/>
                    </a:lnTo>
                    <a:lnTo>
                      <a:pt x="8" y="272"/>
                    </a:lnTo>
                    <a:lnTo>
                      <a:pt x="10" y="277"/>
                    </a:lnTo>
                    <a:lnTo>
                      <a:pt x="572" y="13"/>
                    </a:lnTo>
                    <a:lnTo>
                      <a:pt x="570" y="10"/>
                    </a:lnTo>
                    <a:lnTo>
                      <a:pt x="568" y="7"/>
                    </a:lnTo>
                    <a:lnTo>
                      <a:pt x="565" y="4"/>
                    </a:lnTo>
                    <a:lnTo>
                      <a:pt x="563" y="0"/>
                    </a:lnTo>
                    <a:close/>
                  </a:path>
                </a:pathLst>
              </a:custGeom>
              <a:solidFill>
                <a:srgbClr val="000000"/>
              </a:solidFill>
              <a:ln w="9525">
                <a:noFill/>
                <a:round/>
                <a:headEnd/>
                <a:tailEnd/>
              </a:ln>
            </p:spPr>
            <p:txBody>
              <a:bodyPr/>
              <a:lstStyle/>
              <a:p>
                <a:pPr>
                  <a:defRPr/>
                </a:pPr>
                <a:endParaRPr lang="en-GB"/>
              </a:p>
            </p:txBody>
          </p:sp>
          <p:sp>
            <p:nvSpPr>
              <p:cNvPr id="1400862" name="Freeform 30"/>
              <p:cNvSpPr>
                <a:spLocks/>
              </p:cNvSpPr>
              <p:nvPr/>
            </p:nvSpPr>
            <p:spPr bwMode="auto">
              <a:xfrm>
                <a:off x="1968" y="1809"/>
                <a:ext cx="59" cy="32"/>
              </a:xfrm>
              <a:custGeom>
                <a:avLst/>
                <a:gdLst/>
                <a:ahLst/>
                <a:cxnLst>
                  <a:cxn ang="0">
                    <a:pos x="0" y="141"/>
                  </a:cxn>
                  <a:cxn ang="0">
                    <a:pos x="3" y="145"/>
                  </a:cxn>
                  <a:cxn ang="0">
                    <a:pos x="6" y="149"/>
                  </a:cxn>
                  <a:cxn ang="0">
                    <a:pos x="10" y="153"/>
                  </a:cxn>
                  <a:cxn ang="0">
                    <a:pos x="12" y="158"/>
                  </a:cxn>
                  <a:cxn ang="0">
                    <a:pos x="294" y="11"/>
                  </a:cxn>
                  <a:cxn ang="0">
                    <a:pos x="291" y="8"/>
                  </a:cxn>
                  <a:cxn ang="0">
                    <a:pos x="289" y="5"/>
                  </a:cxn>
                  <a:cxn ang="0">
                    <a:pos x="286" y="3"/>
                  </a:cxn>
                  <a:cxn ang="0">
                    <a:pos x="283" y="0"/>
                  </a:cxn>
                  <a:cxn ang="0">
                    <a:pos x="0" y="141"/>
                  </a:cxn>
                </a:cxnLst>
                <a:rect l="0" t="0" r="r" b="b"/>
                <a:pathLst>
                  <a:path w="294" h="158">
                    <a:moveTo>
                      <a:pt x="0" y="141"/>
                    </a:moveTo>
                    <a:lnTo>
                      <a:pt x="3" y="145"/>
                    </a:lnTo>
                    <a:lnTo>
                      <a:pt x="6" y="149"/>
                    </a:lnTo>
                    <a:lnTo>
                      <a:pt x="10" y="153"/>
                    </a:lnTo>
                    <a:lnTo>
                      <a:pt x="12" y="158"/>
                    </a:lnTo>
                    <a:lnTo>
                      <a:pt x="294" y="11"/>
                    </a:lnTo>
                    <a:lnTo>
                      <a:pt x="291" y="8"/>
                    </a:lnTo>
                    <a:lnTo>
                      <a:pt x="289" y="5"/>
                    </a:lnTo>
                    <a:lnTo>
                      <a:pt x="286" y="3"/>
                    </a:lnTo>
                    <a:lnTo>
                      <a:pt x="283" y="0"/>
                    </a:lnTo>
                    <a:lnTo>
                      <a:pt x="0" y="141"/>
                    </a:lnTo>
                    <a:close/>
                  </a:path>
                </a:pathLst>
              </a:custGeom>
              <a:solidFill>
                <a:srgbClr val="000000"/>
              </a:solidFill>
              <a:ln w="9525">
                <a:noFill/>
                <a:round/>
                <a:headEnd/>
                <a:tailEnd/>
              </a:ln>
            </p:spPr>
            <p:txBody>
              <a:bodyPr/>
              <a:lstStyle/>
              <a:p>
                <a:pPr>
                  <a:defRPr/>
                </a:pPr>
                <a:endParaRPr lang="en-GB"/>
              </a:p>
            </p:txBody>
          </p:sp>
          <p:sp>
            <p:nvSpPr>
              <p:cNvPr id="1400863" name="Freeform 31"/>
              <p:cNvSpPr>
                <a:spLocks/>
              </p:cNvSpPr>
              <p:nvPr/>
            </p:nvSpPr>
            <p:spPr bwMode="auto">
              <a:xfrm>
                <a:off x="1951" y="1804"/>
                <a:ext cx="34" cy="27"/>
              </a:xfrm>
              <a:custGeom>
                <a:avLst/>
                <a:gdLst/>
                <a:ahLst/>
                <a:cxnLst>
                  <a:cxn ang="0">
                    <a:pos x="148" y="7"/>
                  </a:cxn>
                  <a:cxn ang="0">
                    <a:pos x="146" y="19"/>
                  </a:cxn>
                  <a:cxn ang="0">
                    <a:pos x="138" y="20"/>
                  </a:cxn>
                  <a:cxn ang="0">
                    <a:pos x="133" y="16"/>
                  </a:cxn>
                  <a:cxn ang="0">
                    <a:pos x="130" y="11"/>
                  </a:cxn>
                  <a:cxn ang="0">
                    <a:pos x="129" y="12"/>
                  </a:cxn>
                  <a:cxn ang="0">
                    <a:pos x="129" y="12"/>
                  </a:cxn>
                  <a:cxn ang="0">
                    <a:pos x="120" y="13"/>
                  </a:cxn>
                  <a:cxn ang="0">
                    <a:pos x="110" y="15"/>
                  </a:cxn>
                  <a:cxn ang="0">
                    <a:pos x="111" y="16"/>
                  </a:cxn>
                  <a:cxn ang="0">
                    <a:pos x="108" y="17"/>
                  </a:cxn>
                  <a:cxn ang="0">
                    <a:pos x="99" y="27"/>
                  </a:cxn>
                  <a:cxn ang="0">
                    <a:pos x="93" y="37"/>
                  </a:cxn>
                  <a:cxn ang="0">
                    <a:pos x="88" y="29"/>
                  </a:cxn>
                  <a:cxn ang="0">
                    <a:pos x="86" y="30"/>
                  </a:cxn>
                  <a:cxn ang="0">
                    <a:pos x="86" y="30"/>
                  </a:cxn>
                  <a:cxn ang="0">
                    <a:pos x="81" y="31"/>
                  </a:cxn>
                  <a:cxn ang="0">
                    <a:pos x="67" y="33"/>
                  </a:cxn>
                  <a:cxn ang="0">
                    <a:pos x="68" y="35"/>
                  </a:cxn>
                  <a:cxn ang="0">
                    <a:pos x="66" y="36"/>
                  </a:cxn>
                  <a:cxn ang="0">
                    <a:pos x="61" y="46"/>
                  </a:cxn>
                  <a:cxn ang="0">
                    <a:pos x="55" y="69"/>
                  </a:cxn>
                  <a:cxn ang="0">
                    <a:pos x="54" y="69"/>
                  </a:cxn>
                  <a:cxn ang="0">
                    <a:pos x="48" y="54"/>
                  </a:cxn>
                  <a:cxn ang="0">
                    <a:pos x="31" y="41"/>
                  </a:cxn>
                  <a:cxn ang="0">
                    <a:pos x="11" y="48"/>
                  </a:cxn>
                  <a:cxn ang="0">
                    <a:pos x="0" y="62"/>
                  </a:cxn>
                  <a:cxn ang="0">
                    <a:pos x="13" y="76"/>
                  </a:cxn>
                  <a:cxn ang="0">
                    <a:pos x="32" y="79"/>
                  </a:cxn>
                  <a:cxn ang="0">
                    <a:pos x="32" y="86"/>
                  </a:cxn>
                  <a:cxn ang="0">
                    <a:pos x="41" y="87"/>
                  </a:cxn>
                  <a:cxn ang="0">
                    <a:pos x="51" y="97"/>
                  </a:cxn>
                  <a:cxn ang="0">
                    <a:pos x="51" y="132"/>
                  </a:cxn>
                  <a:cxn ang="0">
                    <a:pos x="66" y="127"/>
                  </a:cxn>
                  <a:cxn ang="0">
                    <a:pos x="71" y="124"/>
                  </a:cxn>
                  <a:cxn ang="0">
                    <a:pos x="72" y="124"/>
                  </a:cxn>
                  <a:cxn ang="0">
                    <a:pos x="73" y="124"/>
                  </a:cxn>
                  <a:cxn ang="0">
                    <a:pos x="78" y="85"/>
                  </a:cxn>
                  <a:cxn ang="0">
                    <a:pos x="77" y="65"/>
                  </a:cxn>
                  <a:cxn ang="0">
                    <a:pos x="80" y="64"/>
                  </a:cxn>
                  <a:cxn ang="0">
                    <a:pos x="84" y="83"/>
                  </a:cxn>
                  <a:cxn ang="0">
                    <a:pos x="83" y="86"/>
                  </a:cxn>
                  <a:cxn ang="0">
                    <a:pos x="84" y="91"/>
                  </a:cxn>
                  <a:cxn ang="0">
                    <a:pos x="84" y="93"/>
                  </a:cxn>
                  <a:cxn ang="0">
                    <a:pos x="84" y="94"/>
                  </a:cxn>
                  <a:cxn ang="0">
                    <a:pos x="85" y="93"/>
                  </a:cxn>
                  <a:cxn ang="0">
                    <a:pos x="97" y="91"/>
                  </a:cxn>
                  <a:cxn ang="0">
                    <a:pos x="106" y="85"/>
                  </a:cxn>
                  <a:cxn ang="0">
                    <a:pos x="105" y="79"/>
                  </a:cxn>
                  <a:cxn ang="0">
                    <a:pos x="113" y="39"/>
                  </a:cxn>
                  <a:cxn ang="0">
                    <a:pos x="121" y="27"/>
                  </a:cxn>
                  <a:cxn ang="0">
                    <a:pos x="124" y="27"/>
                  </a:cxn>
                  <a:cxn ang="0">
                    <a:pos x="124" y="27"/>
                  </a:cxn>
                  <a:cxn ang="0">
                    <a:pos x="124" y="27"/>
                  </a:cxn>
                  <a:cxn ang="0">
                    <a:pos x="128" y="27"/>
                  </a:cxn>
                  <a:cxn ang="0">
                    <a:pos x="131" y="29"/>
                  </a:cxn>
                  <a:cxn ang="0">
                    <a:pos x="134" y="38"/>
                  </a:cxn>
                  <a:cxn ang="0">
                    <a:pos x="149" y="34"/>
                  </a:cxn>
                  <a:cxn ang="0">
                    <a:pos x="154" y="33"/>
                  </a:cxn>
                  <a:cxn ang="0">
                    <a:pos x="156" y="32"/>
                  </a:cxn>
                  <a:cxn ang="0">
                    <a:pos x="160" y="31"/>
                  </a:cxn>
                  <a:cxn ang="0">
                    <a:pos x="168" y="8"/>
                  </a:cxn>
                </a:cxnLst>
                <a:rect l="0" t="0" r="r" b="b"/>
                <a:pathLst>
                  <a:path w="170" h="132">
                    <a:moveTo>
                      <a:pt x="170" y="0"/>
                    </a:moveTo>
                    <a:lnTo>
                      <a:pt x="149" y="4"/>
                    </a:lnTo>
                    <a:lnTo>
                      <a:pt x="148" y="7"/>
                    </a:lnTo>
                    <a:lnTo>
                      <a:pt x="148" y="11"/>
                    </a:lnTo>
                    <a:lnTo>
                      <a:pt x="147" y="15"/>
                    </a:lnTo>
                    <a:lnTo>
                      <a:pt x="146" y="19"/>
                    </a:lnTo>
                    <a:lnTo>
                      <a:pt x="143" y="19"/>
                    </a:lnTo>
                    <a:lnTo>
                      <a:pt x="141" y="20"/>
                    </a:lnTo>
                    <a:lnTo>
                      <a:pt x="138" y="20"/>
                    </a:lnTo>
                    <a:lnTo>
                      <a:pt x="134" y="21"/>
                    </a:lnTo>
                    <a:lnTo>
                      <a:pt x="133" y="19"/>
                    </a:lnTo>
                    <a:lnTo>
                      <a:pt x="133" y="16"/>
                    </a:lnTo>
                    <a:lnTo>
                      <a:pt x="132" y="14"/>
                    </a:lnTo>
                    <a:lnTo>
                      <a:pt x="131" y="11"/>
                    </a:lnTo>
                    <a:lnTo>
                      <a:pt x="130" y="11"/>
                    </a:lnTo>
                    <a:lnTo>
                      <a:pt x="130" y="11"/>
                    </a:lnTo>
                    <a:lnTo>
                      <a:pt x="130" y="12"/>
                    </a:lnTo>
                    <a:lnTo>
                      <a:pt x="129" y="12"/>
                    </a:lnTo>
                    <a:lnTo>
                      <a:pt x="129" y="12"/>
                    </a:lnTo>
                    <a:lnTo>
                      <a:pt x="129" y="12"/>
                    </a:lnTo>
                    <a:lnTo>
                      <a:pt x="129" y="12"/>
                    </a:lnTo>
                    <a:lnTo>
                      <a:pt x="129" y="12"/>
                    </a:lnTo>
                    <a:lnTo>
                      <a:pt x="124" y="13"/>
                    </a:lnTo>
                    <a:lnTo>
                      <a:pt x="120" y="13"/>
                    </a:lnTo>
                    <a:lnTo>
                      <a:pt x="115" y="14"/>
                    </a:lnTo>
                    <a:lnTo>
                      <a:pt x="110" y="15"/>
                    </a:lnTo>
                    <a:lnTo>
                      <a:pt x="110" y="15"/>
                    </a:lnTo>
                    <a:lnTo>
                      <a:pt x="110" y="15"/>
                    </a:lnTo>
                    <a:lnTo>
                      <a:pt x="110" y="16"/>
                    </a:lnTo>
                    <a:lnTo>
                      <a:pt x="111" y="16"/>
                    </a:lnTo>
                    <a:lnTo>
                      <a:pt x="110" y="16"/>
                    </a:lnTo>
                    <a:lnTo>
                      <a:pt x="109" y="16"/>
                    </a:lnTo>
                    <a:lnTo>
                      <a:pt x="108" y="17"/>
                    </a:lnTo>
                    <a:lnTo>
                      <a:pt x="107" y="17"/>
                    </a:lnTo>
                    <a:lnTo>
                      <a:pt x="103" y="22"/>
                    </a:lnTo>
                    <a:lnTo>
                      <a:pt x="99" y="27"/>
                    </a:lnTo>
                    <a:lnTo>
                      <a:pt x="96" y="33"/>
                    </a:lnTo>
                    <a:lnTo>
                      <a:pt x="94" y="39"/>
                    </a:lnTo>
                    <a:lnTo>
                      <a:pt x="93" y="37"/>
                    </a:lnTo>
                    <a:lnTo>
                      <a:pt x="90" y="34"/>
                    </a:lnTo>
                    <a:lnTo>
                      <a:pt x="89" y="31"/>
                    </a:lnTo>
                    <a:lnTo>
                      <a:pt x="88" y="29"/>
                    </a:lnTo>
                    <a:lnTo>
                      <a:pt x="87" y="29"/>
                    </a:lnTo>
                    <a:lnTo>
                      <a:pt x="87" y="29"/>
                    </a:lnTo>
                    <a:lnTo>
                      <a:pt x="86" y="30"/>
                    </a:lnTo>
                    <a:lnTo>
                      <a:pt x="86" y="30"/>
                    </a:lnTo>
                    <a:lnTo>
                      <a:pt x="86" y="30"/>
                    </a:lnTo>
                    <a:lnTo>
                      <a:pt x="86" y="30"/>
                    </a:lnTo>
                    <a:lnTo>
                      <a:pt x="86" y="30"/>
                    </a:lnTo>
                    <a:lnTo>
                      <a:pt x="86" y="30"/>
                    </a:lnTo>
                    <a:lnTo>
                      <a:pt x="81" y="31"/>
                    </a:lnTo>
                    <a:lnTo>
                      <a:pt x="76" y="31"/>
                    </a:lnTo>
                    <a:lnTo>
                      <a:pt x="72" y="32"/>
                    </a:lnTo>
                    <a:lnTo>
                      <a:pt x="67" y="33"/>
                    </a:lnTo>
                    <a:lnTo>
                      <a:pt x="67" y="34"/>
                    </a:lnTo>
                    <a:lnTo>
                      <a:pt x="68" y="34"/>
                    </a:lnTo>
                    <a:lnTo>
                      <a:pt x="68" y="35"/>
                    </a:lnTo>
                    <a:lnTo>
                      <a:pt x="68" y="35"/>
                    </a:lnTo>
                    <a:lnTo>
                      <a:pt x="67" y="36"/>
                    </a:lnTo>
                    <a:lnTo>
                      <a:pt x="66" y="36"/>
                    </a:lnTo>
                    <a:lnTo>
                      <a:pt x="64" y="37"/>
                    </a:lnTo>
                    <a:lnTo>
                      <a:pt x="63" y="37"/>
                    </a:lnTo>
                    <a:lnTo>
                      <a:pt x="61" y="46"/>
                    </a:lnTo>
                    <a:lnTo>
                      <a:pt x="59" y="53"/>
                    </a:lnTo>
                    <a:lnTo>
                      <a:pt x="57" y="61"/>
                    </a:lnTo>
                    <a:lnTo>
                      <a:pt x="55" y="69"/>
                    </a:lnTo>
                    <a:lnTo>
                      <a:pt x="55" y="69"/>
                    </a:lnTo>
                    <a:lnTo>
                      <a:pt x="54" y="69"/>
                    </a:lnTo>
                    <a:lnTo>
                      <a:pt x="54" y="69"/>
                    </a:lnTo>
                    <a:lnTo>
                      <a:pt x="53" y="69"/>
                    </a:lnTo>
                    <a:lnTo>
                      <a:pt x="52" y="62"/>
                    </a:lnTo>
                    <a:lnTo>
                      <a:pt x="48" y="54"/>
                    </a:lnTo>
                    <a:lnTo>
                      <a:pt x="44" y="48"/>
                    </a:lnTo>
                    <a:lnTo>
                      <a:pt x="38" y="41"/>
                    </a:lnTo>
                    <a:lnTo>
                      <a:pt x="31" y="41"/>
                    </a:lnTo>
                    <a:lnTo>
                      <a:pt x="24" y="42"/>
                    </a:lnTo>
                    <a:lnTo>
                      <a:pt x="18" y="45"/>
                    </a:lnTo>
                    <a:lnTo>
                      <a:pt x="11" y="48"/>
                    </a:lnTo>
                    <a:lnTo>
                      <a:pt x="5" y="51"/>
                    </a:lnTo>
                    <a:lnTo>
                      <a:pt x="2" y="56"/>
                    </a:lnTo>
                    <a:lnTo>
                      <a:pt x="0" y="62"/>
                    </a:lnTo>
                    <a:lnTo>
                      <a:pt x="1" y="69"/>
                    </a:lnTo>
                    <a:lnTo>
                      <a:pt x="7" y="73"/>
                    </a:lnTo>
                    <a:lnTo>
                      <a:pt x="13" y="76"/>
                    </a:lnTo>
                    <a:lnTo>
                      <a:pt x="19" y="78"/>
                    </a:lnTo>
                    <a:lnTo>
                      <a:pt x="26" y="80"/>
                    </a:lnTo>
                    <a:lnTo>
                      <a:pt x="32" y="79"/>
                    </a:lnTo>
                    <a:lnTo>
                      <a:pt x="32" y="81"/>
                    </a:lnTo>
                    <a:lnTo>
                      <a:pt x="32" y="84"/>
                    </a:lnTo>
                    <a:lnTo>
                      <a:pt x="32" y="86"/>
                    </a:lnTo>
                    <a:lnTo>
                      <a:pt x="31" y="90"/>
                    </a:lnTo>
                    <a:lnTo>
                      <a:pt x="36" y="88"/>
                    </a:lnTo>
                    <a:lnTo>
                      <a:pt x="41" y="87"/>
                    </a:lnTo>
                    <a:lnTo>
                      <a:pt x="46" y="86"/>
                    </a:lnTo>
                    <a:lnTo>
                      <a:pt x="52" y="85"/>
                    </a:lnTo>
                    <a:lnTo>
                      <a:pt x="51" y="97"/>
                    </a:lnTo>
                    <a:lnTo>
                      <a:pt x="50" y="109"/>
                    </a:lnTo>
                    <a:lnTo>
                      <a:pt x="50" y="120"/>
                    </a:lnTo>
                    <a:lnTo>
                      <a:pt x="51" y="132"/>
                    </a:lnTo>
                    <a:lnTo>
                      <a:pt x="56" y="130"/>
                    </a:lnTo>
                    <a:lnTo>
                      <a:pt x="61" y="128"/>
                    </a:lnTo>
                    <a:lnTo>
                      <a:pt x="66" y="127"/>
                    </a:lnTo>
                    <a:lnTo>
                      <a:pt x="71" y="125"/>
                    </a:lnTo>
                    <a:lnTo>
                      <a:pt x="71" y="125"/>
                    </a:lnTo>
                    <a:lnTo>
                      <a:pt x="71" y="124"/>
                    </a:lnTo>
                    <a:lnTo>
                      <a:pt x="71" y="124"/>
                    </a:lnTo>
                    <a:lnTo>
                      <a:pt x="71" y="124"/>
                    </a:lnTo>
                    <a:lnTo>
                      <a:pt x="72" y="124"/>
                    </a:lnTo>
                    <a:lnTo>
                      <a:pt x="72" y="124"/>
                    </a:lnTo>
                    <a:lnTo>
                      <a:pt x="73" y="124"/>
                    </a:lnTo>
                    <a:lnTo>
                      <a:pt x="73" y="124"/>
                    </a:lnTo>
                    <a:lnTo>
                      <a:pt x="75" y="111"/>
                    </a:lnTo>
                    <a:lnTo>
                      <a:pt x="77" y="98"/>
                    </a:lnTo>
                    <a:lnTo>
                      <a:pt x="78" y="85"/>
                    </a:lnTo>
                    <a:lnTo>
                      <a:pt x="75" y="72"/>
                    </a:lnTo>
                    <a:lnTo>
                      <a:pt x="76" y="69"/>
                    </a:lnTo>
                    <a:lnTo>
                      <a:pt x="77" y="65"/>
                    </a:lnTo>
                    <a:lnTo>
                      <a:pt x="77" y="62"/>
                    </a:lnTo>
                    <a:lnTo>
                      <a:pt x="78" y="58"/>
                    </a:lnTo>
                    <a:lnTo>
                      <a:pt x="80" y="64"/>
                    </a:lnTo>
                    <a:lnTo>
                      <a:pt x="81" y="70"/>
                    </a:lnTo>
                    <a:lnTo>
                      <a:pt x="83" y="77"/>
                    </a:lnTo>
                    <a:lnTo>
                      <a:pt x="84" y="83"/>
                    </a:lnTo>
                    <a:lnTo>
                      <a:pt x="83" y="84"/>
                    </a:lnTo>
                    <a:lnTo>
                      <a:pt x="83" y="85"/>
                    </a:lnTo>
                    <a:lnTo>
                      <a:pt x="83" y="86"/>
                    </a:lnTo>
                    <a:lnTo>
                      <a:pt x="83" y="87"/>
                    </a:lnTo>
                    <a:lnTo>
                      <a:pt x="83" y="90"/>
                    </a:lnTo>
                    <a:lnTo>
                      <a:pt x="84" y="91"/>
                    </a:lnTo>
                    <a:lnTo>
                      <a:pt x="84" y="92"/>
                    </a:lnTo>
                    <a:lnTo>
                      <a:pt x="84" y="93"/>
                    </a:lnTo>
                    <a:lnTo>
                      <a:pt x="84" y="93"/>
                    </a:lnTo>
                    <a:lnTo>
                      <a:pt x="84" y="93"/>
                    </a:lnTo>
                    <a:lnTo>
                      <a:pt x="84" y="93"/>
                    </a:lnTo>
                    <a:lnTo>
                      <a:pt x="84" y="94"/>
                    </a:lnTo>
                    <a:lnTo>
                      <a:pt x="85" y="93"/>
                    </a:lnTo>
                    <a:lnTo>
                      <a:pt x="85" y="93"/>
                    </a:lnTo>
                    <a:lnTo>
                      <a:pt x="85" y="93"/>
                    </a:lnTo>
                    <a:lnTo>
                      <a:pt x="86" y="93"/>
                    </a:lnTo>
                    <a:lnTo>
                      <a:pt x="91" y="92"/>
                    </a:lnTo>
                    <a:lnTo>
                      <a:pt x="97" y="91"/>
                    </a:lnTo>
                    <a:lnTo>
                      <a:pt x="102" y="88"/>
                    </a:lnTo>
                    <a:lnTo>
                      <a:pt x="107" y="87"/>
                    </a:lnTo>
                    <a:lnTo>
                      <a:pt x="106" y="85"/>
                    </a:lnTo>
                    <a:lnTo>
                      <a:pt x="106" y="83"/>
                    </a:lnTo>
                    <a:lnTo>
                      <a:pt x="106" y="81"/>
                    </a:lnTo>
                    <a:lnTo>
                      <a:pt x="105" y="79"/>
                    </a:lnTo>
                    <a:lnTo>
                      <a:pt x="107" y="66"/>
                    </a:lnTo>
                    <a:lnTo>
                      <a:pt x="110" y="53"/>
                    </a:lnTo>
                    <a:lnTo>
                      <a:pt x="113" y="39"/>
                    </a:lnTo>
                    <a:lnTo>
                      <a:pt x="118" y="27"/>
                    </a:lnTo>
                    <a:lnTo>
                      <a:pt x="120" y="27"/>
                    </a:lnTo>
                    <a:lnTo>
                      <a:pt x="121" y="27"/>
                    </a:lnTo>
                    <a:lnTo>
                      <a:pt x="123" y="27"/>
                    </a:lnTo>
                    <a:lnTo>
                      <a:pt x="124" y="27"/>
                    </a:lnTo>
                    <a:lnTo>
                      <a:pt x="124" y="27"/>
                    </a:lnTo>
                    <a:lnTo>
                      <a:pt x="124" y="27"/>
                    </a:lnTo>
                    <a:lnTo>
                      <a:pt x="124" y="27"/>
                    </a:lnTo>
                    <a:lnTo>
                      <a:pt x="124" y="27"/>
                    </a:lnTo>
                    <a:lnTo>
                      <a:pt x="124" y="27"/>
                    </a:lnTo>
                    <a:lnTo>
                      <a:pt x="124" y="27"/>
                    </a:lnTo>
                    <a:lnTo>
                      <a:pt x="124" y="27"/>
                    </a:lnTo>
                    <a:lnTo>
                      <a:pt x="124" y="27"/>
                    </a:lnTo>
                    <a:lnTo>
                      <a:pt x="126" y="27"/>
                    </a:lnTo>
                    <a:lnTo>
                      <a:pt x="128" y="27"/>
                    </a:lnTo>
                    <a:lnTo>
                      <a:pt x="130" y="27"/>
                    </a:lnTo>
                    <a:lnTo>
                      <a:pt x="132" y="27"/>
                    </a:lnTo>
                    <a:lnTo>
                      <a:pt x="131" y="29"/>
                    </a:lnTo>
                    <a:lnTo>
                      <a:pt x="131" y="32"/>
                    </a:lnTo>
                    <a:lnTo>
                      <a:pt x="132" y="35"/>
                    </a:lnTo>
                    <a:lnTo>
                      <a:pt x="134" y="38"/>
                    </a:lnTo>
                    <a:lnTo>
                      <a:pt x="140" y="37"/>
                    </a:lnTo>
                    <a:lnTo>
                      <a:pt x="145" y="35"/>
                    </a:lnTo>
                    <a:lnTo>
                      <a:pt x="149" y="34"/>
                    </a:lnTo>
                    <a:lnTo>
                      <a:pt x="154" y="33"/>
                    </a:lnTo>
                    <a:lnTo>
                      <a:pt x="154" y="33"/>
                    </a:lnTo>
                    <a:lnTo>
                      <a:pt x="154" y="33"/>
                    </a:lnTo>
                    <a:lnTo>
                      <a:pt x="154" y="33"/>
                    </a:lnTo>
                    <a:lnTo>
                      <a:pt x="154" y="33"/>
                    </a:lnTo>
                    <a:lnTo>
                      <a:pt x="156" y="32"/>
                    </a:lnTo>
                    <a:lnTo>
                      <a:pt x="157" y="32"/>
                    </a:lnTo>
                    <a:lnTo>
                      <a:pt x="159" y="31"/>
                    </a:lnTo>
                    <a:lnTo>
                      <a:pt x="160" y="31"/>
                    </a:lnTo>
                    <a:lnTo>
                      <a:pt x="163" y="23"/>
                    </a:lnTo>
                    <a:lnTo>
                      <a:pt x="166" y="15"/>
                    </a:lnTo>
                    <a:lnTo>
                      <a:pt x="168" y="8"/>
                    </a:lnTo>
                    <a:lnTo>
                      <a:pt x="170" y="0"/>
                    </a:lnTo>
                    <a:close/>
                  </a:path>
                </a:pathLst>
              </a:custGeom>
              <a:solidFill>
                <a:srgbClr val="000000"/>
              </a:solidFill>
              <a:ln w="9525">
                <a:noFill/>
                <a:round/>
                <a:headEnd/>
                <a:tailEnd/>
              </a:ln>
            </p:spPr>
            <p:txBody>
              <a:bodyPr/>
              <a:lstStyle/>
              <a:p>
                <a:pPr>
                  <a:defRPr/>
                </a:pPr>
                <a:endParaRPr lang="en-GB"/>
              </a:p>
            </p:txBody>
          </p:sp>
        </p:grpSp>
        <p:sp>
          <p:nvSpPr>
            <p:cNvPr id="3086" name="Text Box 32"/>
            <p:cNvSpPr txBox="1">
              <a:spLocks noChangeArrowheads="1"/>
            </p:cNvSpPr>
            <p:nvPr/>
          </p:nvSpPr>
          <p:spPr bwMode="auto">
            <a:xfrm>
              <a:off x="588" y="-73"/>
              <a:ext cx="407" cy="442"/>
            </a:xfrm>
            <a:prstGeom prst="rect">
              <a:avLst/>
            </a:prstGeom>
            <a:noFill/>
            <a:ln w="12700" cap="sq">
              <a:noFill/>
              <a:miter lim="800000"/>
              <a:headEnd/>
              <a:tailEnd/>
            </a:ln>
          </p:spPr>
          <p:txBody>
            <a:bodyPr wrap="none" anchor="ctr">
              <a:spAutoFit/>
            </a:bodyPr>
            <a:lstStyle/>
            <a:p>
              <a:r>
                <a:rPr lang="en-US" sz="4000" b="1">
                  <a:solidFill>
                    <a:schemeClr val="tx1"/>
                  </a:solidFill>
                  <a:effectLst/>
                  <a:latin typeface="Wingdings" pitchFamily="2" charset="2"/>
                </a:rPr>
                <a:t>?</a:t>
              </a:r>
              <a:endParaRPr lang="en-US" sz="3200">
                <a:solidFill>
                  <a:schemeClr val="tx1"/>
                </a:solidFill>
                <a:effectLst/>
                <a:latin typeface="Wingdings" pitchFamily="2" charset="2"/>
              </a:endParaRPr>
            </a:p>
          </p:txBody>
        </p:sp>
      </p:grpSp>
      <p:grpSp>
        <p:nvGrpSpPr>
          <p:cNvPr id="3078" name="Group 38"/>
          <p:cNvGrpSpPr>
            <a:grpSpLocks/>
          </p:cNvGrpSpPr>
          <p:nvPr/>
        </p:nvGrpSpPr>
        <p:grpSpPr bwMode="auto">
          <a:xfrm>
            <a:off x="158750" y="4875213"/>
            <a:ext cx="8885238" cy="1477962"/>
            <a:chOff x="172" y="3017"/>
            <a:chExt cx="5597" cy="931"/>
          </a:xfrm>
        </p:grpSpPr>
        <p:sp>
          <p:nvSpPr>
            <p:cNvPr id="1400869" name="AutoShape 37" descr="Newsprint"/>
            <p:cNvSpPr>
              <a:spLocks noChangeArrowheads="1"/>
            </p:cNvSpPr>
            <p:nvPr/>
          </p:nvSpPr>
          <p:spPr bwMode="auto">
            <a:xfrm>
              <a:off x="172" y="3086"/>
              <a:ext cx="5597" cy="810"/>
            </a:xfrm>
            <a:prstGeom prst="roundRect">
              <a:avLst>
                <a:gd name="adj" fmla="val 11852"/>
              </a:avLst>
            </a:prstGeom>
            <a:blipFill dpi="0" rotWithShape="0">
              <a:blip r:embed="rId3" cstate="print"/>
              <a:srcRect/>
              <a:tile tx="0" ty="0" sx="100000" sy="100000" flip="none" algn="tl"/>
            </a:blipFill>
            <a:ln w="12700" cap="sq">
              <a:noFill/>
              <a:round/>
              <a:headEnd/>
              <a:tailEnd/>
            </a:ln>
            <a:effectLst/>
          </p:spPr>
          <p:txBody>
            <a:bodyPr anchor="ctr">
              <a:spAutoFit/>
            </a:bodyPr>
            <a:lstStyle/>
            <a:p>
              <a:endParaRPr lang="en-GB">
                <a:effectLst>
                  <a:outerShdw blurRad="38100" dist="38100" dir="2700000" algn="tl">
                    <a:srgbClr val="C0C0C0"/>
                  </a:outerShdw>
                </a:effectLst>
              </a:endParaRPr>
            </a:p>
          </p:txBody>
        </p:sp>
        <p:sp>
          <p:nvSpPr>
            <p:cNvPr id="1400866" name="Rectangle 34"/>
            <p:cNvSpPr>
              <a:spLocks noChangeArrowheads="1"/>
            </p:cNvSpPr>
            <p:nvPr/>
          </p:nvSpPr>
          <p:spPr bwMode="auto">
            <a:xfrm>
              <a:off x="194" y="3017"/>
              <a:ext cx="5566" cy="931"/>
            </a:xfrm>
            <a:prstGeom prst="rect">
              <a:avLst/>
            </a:prstGeom>
            <a:noFill/>
            <a:ln w="9525">
              <a:noFill/>
              <a:miter lim="800000"/>
              <a:headEnd/>
              <a:tailEnd/>
            </a:ln>
            <a:effectLst/>
          </p:spPr>
          <p:txBody>
            <a:bodyPr lIns="92075" tIns="46038" rIns="92075" bIns="46038" anchor="ctr" anchorCtr="1"/>
            <a:lstStyle/>
            <a:p>
              <a:pPr marL="342900" indent="-342900" algn="just">
                <a:lnSpc>
                  <a:spcPct val="110000"/>
                </a:lnSpc>
                <a:spcBef>
                  <a:spcPts val="300"/>
                </a:spcBef>
                <a:buClr>
                  <a:schemeClr val="tx2"/>
                </a:buClr>
                <a:buSzPct val="70000"/>
                <a:buFont typeface="Wingdings" pitchFamily="2" charset="2"/>
                <a:buNone/>
              </a:pPr>
              <a:r>
                <a:rPr kumimoji="0" lang="en-US" sz="2000">
                  <a:solidFill>
                    <a:schemeClr val="tx1"/>
                  </a:solidFill>
                  <a:effectLst>
                    <a:outerShdw blurRad="38100" dist="38100" dir="2700000" algn="tl">
                      <a:srgbClr val="000000"/>
                    </a:outerShdw>
                  </a:effectLst>
                  <a:latin typeface="Arial" pitchFamily="34" charset="0"/>
                </a:rPr>
                <a:t>Spec:</a:t>
              </a:r>
              <a:r>
                <a:rPr kumimoji="0" lang="en-US" sz="2000" i="1">
                  <a:solidFill>
                    <a:schemeClr val="tx1"/>
                  </a:solidFill>
                  <a:effectLst/>
                  <a:latin typeface="Arial" pitchFamily="34" charset="0"/>
                </a:rPr>
                <a:t> </a:t>
              </a:r>
              <a:r>
                <a:rPr kumimoji="0" lang="en-US" sz="2000">
                  <a:solidFill>
                    <a:schemeClr val="tx1"/>
                  </a:solidFill>
                  <a:effectLst/>
                  <a:latin typeface="Arial" pitchFamily="34" charset="0"/>
                </a:rPr>
                <a:t>Info displays inside trains shall be informative &amp; understandable</a:t>
              </a:r>
            </a:p>
            <a:p>
              <a:pPr marL="342900" indent="-342900" algn="just">
                <a:lnSpc>
                  <a:spcPct val="110000"/>
                </a:lnSpc>
                <a:spcBef>
                  <a:spcPts val="300"/>
                </a:spcBef>
                <a:buClr>
                  <a:schemeClr val="tx2"/>
                </a:buClr>
                <a:buSzPct val="70000"/>
                <a:buFont typeface="Wingdings" pitchFamily="2" charset="2"/>
                <a:buNone/>
              </a:pPr>
              <a:r>
                <a:rPr kumimoji="0" lang="en-US" sz="2000" i="1">
                  <a:solidFill>
                    <a:schemeClr val="tx1"/>
                  </a:solidFill>
                  <a:effectLst/>
                  <a:latin typeface="Arial" pitchFamily="34" charset="0"/>
                </a:rPr>
                <a:t>   </a:t>
              </a:r>
              <a:r>
                <a:rPr kumimoji="0" lang="en-US" sz="2000">
                  <a:solidFill>
                    <a:schemeClr val="tx1"/>
                  </a:solidFill>
                  <a:effectLst>
                    <a:outerShdw blurRad="38100" dist="38100" dir="2700000" algn="tl">
                      <a:srgbClr val="000000"/>
                    </a:outerShdw>
                  </a:effectLst>
                  <a:latin typeface="Arial" pitchFamily="34" charset="0"/>
                </a:rPr>
                <a:t>Fit criterion</a:t>
              </a:r>
              <a:r>
                <a:rPr kumimoji="0" lang="en-US" sz="2000">
                  <a:solidFill>
                    <a:schemeClr val="tx1"/>
                  </a:solidFill>
                  <a:effectLst/>
                  <a:latin typeface="Arial" pitchFamily="34" charset="0"/>
                </a:rPr>
                <a:t>: </a:t>
              </a:r>
              <a:r>
                <a:rPr kumimoji="0" lang="en-US" sz="2000" i="1">
                  <a:solidFill>
                    <a:schemeClr val="tx1"/>
                  </a:solidFill>
                  <a:effectLst/>
                  <a:latin typeface="Arial" pitchFamily="34" charset="0"/>
                </a:rPr>
                <a:t> A survey after 3 months of use should reveal that at least 75% of travelers found in-train info displays helpful for finding their connection</a:t>
              </a:r>
              <a:endParaRPr kumimoji="0" lang="en-US" sz="2000">
                <a:solidFill>
                  <a:schemeClr val="tx1"/>
                </a:solidFill>
                <a:effectLst/>
                <a:latin typeface="Arial" pitchFamily="34" charset="0"/>
              </a:endParaRPr>
            </a:p>
          </p:txBody>
        </p:sp>
      </p:grpSp>
      <p:graphicFrame>
        <p:nvGraphicFramePr>
          <p:cNvPr id="3074" name="Object 39"/>
          <p:cNvGraphicFramePr>
            <a:graphicFrameLocks noChangeAspect="1"/>
          </p:cNvGraphicFramePr>
          <p:nvPr/>
        </p:nvGraphicFramePr>
        <p:xfrm flipH="1">
          <a:off x="8277225" y="4749800"/>
          <a:ext cx="781050" cy="485775"/>
        </p:xfrm>
        <a:graphic>
          <a:graphicData uri="http://schemas.openxmlformats.org/presentationml/2006/ole">
            <mc:AlternateContent xmlns:mc="http://schemas.openxmlformats.org/markup-compatibility/2006">
              <mc:Choice xmlns:v="urn:schemas-microsoft-com:vml" Requires="v">
                <p:oleObj spid="_x0000_s3075" name="Clip" r:id="rId4" imgW="5096880" imgH="2642760" progId="MS_ClipArt_Gallery.2">
                  <p:embed/>
                </p:oleObj>
              </mc:Choice>
              <mc:Fallback>
                <p:oleObj name="Clip" r:id="rId4" imgW="5096880" imgH="2642760" progId="MS_ClipArt_Gallery.2">
                  <p:embed/>
                  <p:pic>
                    <p:nvPicPr>
                      <p:cNvPr id="0" name="Object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8277225" y="4749800"/>
                        <a:ext cx="781050"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079" name="Group 41"/>
          <p:cNvGrpSpPr>
            <a:grpSpLocks/>
          </p:cNvGrpSpPr>
          <p:nvPr/>
        </p:nvGrpSpPr>
        <p:grpSpPr bwMode="auto">
          <a:xfrm>
            <a:off x="173038" y="2903538"/>
            <a:ext cx="8885237" cy="1681162"/>
            <a:chOff x="109" y="1883"/>
            <a:chExt cx="5597" cy="1059"/>
          </a:xfrm>
        </p:grpSpPr>
        <p:sp>
          <p:nvSpPr>
            <p:cNvPr id="1400834" name="AutoShape 2" descr="Newsprint"/>
            <p:cNvSpPr>
              <a:spLocks noChangeArrowheads="1"/>
            </p:cNvSpPr>
            <p:nvPr/>
          </p:nvSpPr>
          <p:spPr bwMode="auto">
            <a:xfrm>
              <a:off x="109" y="2090"/>
              <a:ext cx="5597" cy="810"/>
            </a:xfrm>
            <a:prstGeom prst="roundRect">
              <a:avLst>
                <a:gd name="adj" fmla="val 11852"/>
              </a:avLst>
            </a:prstGeom>
            <a:blipFill dpi="0" rotWithShape="0">
              <a:blip r:embed="rId3" cstate="print"/>
              <a:srcRect/>
              <a:tile tx="0" ty="0" sx="100000" sy="100000" flip="none" algn="tl"/>
            </a:blipFill>
            <a:ln w="12700" cap="sq">
              <a:noFill/>
              <a:round/>
              <a:headEnd/>
              <a:tailEnd/>
            </a:ln>
            <a:effectLst/>
          </p:spPr>
          <p:txBody>
            <a:bodyPr anchor="ctr">
              <a:spAutoFit/>
            </a:bodyPr>
            <a:lstStyle/>
            <a:p>
              <a:endParaRPr lang="en-GB">
                <a:effectLst>
                  <a:outerShdw blurRad="38100" dist="38100" dir="2700000" algn="tl">
                    <a:srgbClr val="C0C0C0"/>
                  </a:outerShdw>
                </a:effectLst>
              </a:endParaRPr>
            </a:p>
          </p:txBody>
        </p:sp>
        <p:sp>
          <p:nvSpPr>
            <p:cNvPr id="1400865" name="Rectangle 33"/>
            <p:cNvSpPr>
              <a:spLocks noChangeArrowheads="1"/>
            </p:cNvSpPr>
            <p:nvPr/>
          </p:nvSpPr>
          <p:spPr bwMode="auto">
            <a:xfrm>
              <a:off x="140" y="2011"/>
              <a:ext cx="5566" cy="931"/>
            </a:xfrm>
            <a:prstGeom prst="rect">
              <a:avLst/>
            </a:prstGeom>
            <a:noFill/>
            <a:ln w="9525">
              <a:noFill/>
              <a:miter lim="800000"/>
              <a:headEnd/>
              <a:tailEnd/>
            </a:ln>
            <a:effectLst/>
          </p:spPr>
          <p:txBody>
            <a:bodyPr lIns="92075" tIns="46038" rIns="92075" bIns="46038" anchor="ctr" anchorCtr="1"/>
            <a:lstStyle/>
            <a:p>
              <a:pPr marL="342900" indent="-342900" algn="just">
                <a:lnSpc>
                  <a:spcPct val="110000"/>
                </a:lnSpc>
                <a:spcBef>
                  <a:spcPts val="300"/>
                </a:spcBef>
                <a:buClr>
                  <a:schemeClr val="tx2"/>
                </a:buClr>
                <a:buSzPct val="70000"/>
                <a:buFont typeface="Wingdings" pitchFamily="2" charset="2"/>
                <a:buNone/>
              </a:pPr>
              <a:r>
                <a:rPr kumimoji="0" lang="en-US" sz="2000">
                  <a:solidFill>
                    <a:schemeClr val="tx1"/>
                  </a:solidFill>
                  <a:effectLst>
                    <a:outerShdw blurRad="38100" dist="38100" dir="2700000" algn="tl">
                      <a:srgbClr val="000000"/>
                    </a:outerShdw>
                  </a:effectLst>
                  <a:latin typeface="Arial" pitchFamily="34" charset="0"/>
                </a:rPr>
                <a:t>Spec:</a:t>
              </a:r>
              <a:r>
                <a:rPr kumimoji="0" lang="en-US" sz="2000" i="1">
                  <a:solidFill>
                    <a:schemeClr val="tx1"/>
                  </a:solidFill>
                  <a:effectLst/>
                  <a:latin typeface="Arial" pitchFamily="34" charset="0"/>
                </a:rPr>
                <a:t> </a:t>
              </a:r>
              <a:r>
                <a:rPr kumimoji="0" lang="en-US" sz="2000">
                  <a:solidFill>
                    <a:schemeClr val="tx1"/>
                  </a:solidFill>
                  <a:effectLst/>
                  <a:latin typeface="Arial" pitchFamily="34" charset="0"/>
                </a:rPr>
                <a:t>The scheduled meeting dates shall be convenient to participants</a:t>
              </a:r>
            </a:p>
            <a:p>
              <a:pPr marL="342900" indent="-342900" algn="just">
                <a:lnSpc>
                  <a:spcPct val="110000"/>
                </a:lnSpc>
                <a:spcBef>
                  <a:spcPts val="300"/>
                </a:spcBef>
                <a:buClr>
                  <a:schemeClr val="tx2"/>
                </a:buClr>
                <a:buSzPct val="70000"/>
                <a:buFont typeface="Wingdings" pitchFamily="2" charset="2"/>
                <a:buNone/>
              </a:pPr>
              <a:r>
                <a:rPr kumimoji="0" lang="en-US" sz="2000" i="1">
                  <a:solidFill>
                    <a:schemeClr val="tx1"/>
                  </a:solidFill>
                  <a:effectLst/>
                  <a:latin typeface="Arial" pitchFamily="34" charset="0"/>
                </a:rPr>
                <a:t>   </a:t>
              </a:r>
              <a:r>
                <a:rPr kumimoji="0" lang="en-US" sz="2000">
                  <a:solidFill>
                    <a:schemeClr val="tx1"/>
                  </a:solidFill>
                  <a:effectLst>
                    <a:outerShdw blurRad="38100" dist="38100" dir="2700000" algn="tl">
                      <a:srgbClr val="000000"/>
                    </a:outerShdw>
                  </a:effectLst>
                  <a:latin typeface="Arial" pitchFamily="34" charset="0"/>
                </a:rPr>
                <a:t>Fit criterion</a:t>
              </a:r>
              <a:r>
                <a:rPr kumimoji="0" lang="en-US" sz="2000">
                  <a:solidFill>
                    <a:schemeClr val="tx1"/>
                  </a:solidFill>
                  <a:effectLst/>
                  <a:latin typeface="Arial" pitchFamily="34" charset="0"/>
                </a:rPr>
                <a:t>: </a:t>
              </a:r>
              <a:r>
                <a:rPr kumimoji="0" lang="en-US" sz="2000" i="1">
                  <a:solidFill>
                    <a:schemeClr val="tx1"/>
                  </a:solidFill>
                  <a:effectLst/>
                  <a:latin typeface="Arial" pitchFamily="34" charset="0"/>
                </a:rPr>
                <a:t> Scheduled dates should fit the diary constraints of at least 90% of invited participants in at least 80% of cases</a:t>
              </a:r>
              <a:endParaRPr kumimoji="0" lang="en-US" sz="2200">
                <a:solidFill>
                  <a:schemeClr val="tx1"/>
                </a:solidFill>
                <a:effectLst/>
                <a:latin typeface="Arial" pitchFamily="34" charset="0"/>
              </a:endParaRPr>
            </a:p>
          </p:txBody>
        </p:sp>
        <p:pic>
          <p:nvPicPr>
            <p:cNvPr id="3082" name="Picture 40"/>
            <p:cNvPicPr>
              <a:picLocks noChangeAspect="1" noChangeArrowheads="1"/>
            </p:cNvPicPr>
            <p:nvPr/>
          </p:nvPicPr>
          <p:blipFill>
            <a:blip r:embed="rId6"/>
            <a:srcRect/>
            <a:stretch>
              <a:fillRect/>
            </a:stretch>
          </p:blipFill>
          <p:spPr bwMode="auto">
            <a:xfrm>
              <a:off x="5076" y="1883"/>
              <a:ext cx="583" cy="359"/>
            </a:xfrm>
            <a:prstGeom prst="rect">
              <a:avLst/>
            </a:prstGeom>
            <a:noFill/>
            <a:ln w="9525">
              <a:noFill/>
              <a:miter lim="800000"/>
              <a:headEnd/>
              <a:tailEnd/>
            </a:ln>
          </p:spPr>
        </p:pic>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493838" y="371475"/>
            <a:ext cx="7464425" cy="762000"/>
          </a:xfrm>
        </p:spPr>
        <p:txBody>
          <a:bodyPr/>
          <a:lstStyle/>
          <a:p>
            <a:pPr>
              <a:lnSpc>
                <a:spcPct val="130000"/>
              </a:lnSpc>
            </a:pPr>
            <a:r>
              <a:rPr kumimoji="0" lang="en-US" sz="2600" smtClean="0"/>
              <a:t>Disciplined documentation in structured NL:</a:t>
            </a:r>
            <a:br>
              <a:rPr kumimoji="0" lang="en-US" sz="2600" smtClean="0"/>
            </a:br>
            <a:r>
              <a:rPr kumimoji="0" lang="en-US" sz="2600" smtClean="0"/>
              <a:t>global rules on organizing the RD</a:t>
            </a:r>
          </a:p>
        </p:txBody>
      </p:sp>
      <p:sp>
        <p:nvSpPr>
          <p:cNvPr id="1401859" name="Rectangle 3"/>
          <p:cNvSpPr>
            <a:spLocks noGrp="1" noChangeArrowheads="1"/>
          </p:cNvSpPr>
          <p:nvPr>
            <p:ph type="body" idx="1"/>
          </p:nvPr>
        </p:nvSpPr>
        <p:spPr>
          <a:xfrm>
            <a:off x="352425" y="1452563"/>
            <a:ext cx="8524875" cy="4978400"/>
          </a:xfrm>
        </p:spPr>
        <p:txBody>
          <a:bodyPr/>
          <a:lstStyle/>
          <a:p>
            <a:r>
              <a:rPr lang="en-US" smtClean="0">
                <a:effectLst>
                  <a:outerShdw blurRad="38100" dist="38100" dir="2700000" algn="tl">
                    <a:srgbClr val="000000"/>
                  </a:outerShdw>
                </a:effectLst>
              </a:rPr>
              <a:t>Grouping</a:t>
            </a:r>
            <a:r>
              <a:rPr lang="en-US" smtClean="0"/>
              <a:t> rules:  Put in same section all items related to common factor ...</a:t>
            </a:r>
          </a:p>
          <a:p>
            <a:pPr lvl="1">
              <a:lnSpc>
                <a:spcPct val="100000"/>
              </a:lnSpc>
            </a:pPr>
            <a:r>
              <a:rPr lang="en-US" smtClean="0"/>
              <a:t>system objective</a:t>
            </a:r>
          </a:p>
          <a:p>
            <a:pPr lvl="1">
              <a:lnSpc>
                <a:spcPct val="100000"/>
              </a:lnSpc>
            </a:pPr>
            <a:r>
              <a:rPr kumimoji="0" lang="en-US" smtClean="0"/>
              <a:t>system component</a:t>
            </a:r>
            <a:endParaRPr lang="en-US" smtClean="0"/>
          </a:p>
          <a:p>
            <a:pPr lvl="1">
              <a:lnSpc>
                <a:spcPct val="100000"/>
              </a:lnSpc>
            </a:pPr>
            <a:r>
              <a:rPr kumimoji="0" lang="en-US" smtClean="0"/>
              <a:t>task</a:t>
            </a:r>
            <a:endParaRPr lang="en-US" smtClean="0"/>
          </a:p>
          <a:p>
            <a:pPr lvl="1">
              <a:lnSpc>
                <a:spcPct val="100000"/>
              </a:lnSpc>
            </a:pPr>
            <a:r>
              <a:rPr kumimoji="0" lang="en-US" smtClean="0"/>
              <a:t>conceptual object</a:t>
            </a:r>
          </a:p>
          <a:p>
            <a:pPr lvl="1">
              <a:lnSpc>
                <a:spcPct val="100000"/>
              </a:lnSpc>
            </a:pPr>
            <a:r>
              <a:rPr kumimoji="0" lang="en-US" smtClean="0"/>
              <a:t>software feature</a:t>
            </a:r>
          </a:p>
          <a:p>
            <a:pPr lvl="1">
              <a:lnSpc>
                <a:spcPct val="100000"/>
              </a:lnSpc>
            </a:pPr>
            <a:r>
              <a:rPr kumimoji="0" lang="en-US" smtClean="0"/>
              <a:t>...</a:t>
            </a:r>
            <a:endParaRPr lang="en-US" smtClean="0"/>
          </a:p>
          <a:p>
            <a:pPr>
              <a:lnSpc>
                <a:spcPct val="160000"/>
              </a:lnSpc>
            </a:pPr>
            <a:r>
              <a:rPr lang="en-US" smtClean="0"/>
              <a:t>Global </a:t>
            </a:r>
            <a:r>
              <a:rPr lang="en-US" smtClean="0">
                <a:effectLst>
                  <a:outerShdw blurRad="38100" dist="38100" dir="2700000" algn="tl">
                    <a:srgbClr val="000000"/>
                  </a:outerShdw>
                </a:effectLst>
              </a:rPr>
              <a:t>templates</a:t>
            </a:r>
            <a:r>
              <a:rPr lang="en-US" smtClean="0"/>
              <a:t> for standardizing the RD structure</a:t>
            </a:r>
          </a:p>
          <a:p>
            <a:pPr lvl="1">
              <a:lnSpc>
                <a:spcPct val="80000"/>
              </a:lnSpc>
            </a:pPr>
            <a:r>
              <a:rPr lang="en-US" smtClean="0"/>
              <a:t>domain-specific, organization-specific, company-specific </a:t>
            </a:r>
          </a:p>
        </p:txBody>
      </p:sp>
      <p:pic>
        <p:nvPicPr>
          <p:cNvPr id="31748" name="Picture 32" descr="mazemap.jpg                                                    00050B78Macintosh HD                   B8AA18DE:"/>
          <p:cNvPicPr>
            <a:picLocks noChangeAspect="1" noChangeArrowheads="1"/>
          </p:cNvPicPr>
          <p:nvPr/>
        </p:nvPicPr>
        <p:blipFill>
          <a:blip r:embed="rId2"/>
          <a:srcRect/>
          <a:stretch>
            <a:fillRect/>
          </a:stretch>
        </p:blipFill>
        <p:spPr bwMode="auto">
          <a:xfrm>
            <a:off x="120650" y="119063"/>
            <a:ext cx="962025" cy="1208087"/>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2" name="AutoShape 32" descr="Recycled paper"/>
          <p:cNvSpPr>
            <a:spLocks noChangeArrowheads="1"/>
          </p:cNvSpPr>
          <p:nvPr/>
        </p:nvSpPr>
        <p:spPr bwMode="auto">
          <a:xfrm>
            <a:off x="374650" y="1096963"/>
            <a:ext cx="5094288" cy="5267325"/>
          </a:xfrm>
          <a:prstGeom prst="roundRect">
            <a:avLst>
              <a:gd name="adj" fmla="val 7042"/>
            </a:avLst>
          </a:prstGeom>
          <a:blipFill dpi="0" rotWithShape="0">
            <a:blip r:embed="rId2" cstate="print"/>
            <a:srcRect/>
            <a:tile tx="0" ty="0" sx="100000" sy="100000" flip="none" algn="tl"/>
          </a:blipFill>
          <a:ln w="12700" cap="sq">
            <a:noFill/>
            <a:round/>
            <a:headEnd/>
            <a:tailEnd/>
          </a:ln>
          <a:effectLst/>
        </p:spPr>
        <p:txBody>
          <a:bodyPr wrap="none" anchor="ctr">
            <a:spAutoFit/>
          </a:bodyPr>
          <a:lstStyle/>
          <a:p>
            <a:endParaRPr lang="en-GB">
              <a:effectLst>
                <a:outerShdw blurRad="38100" dist="38100" dir="2700000" algn="tl">
                  <a:srgbClr val="C0C0C0"/>
                </a:outerShdw>
              </a:effectLst>
            </a:endParaRPr>
          </a:p>
        </p:txBody>
      </p:sp>
      <p:sp>
        <p:nvSpPr>
          <p:cNvPr id="32771" name="Rectangle 2"/>
          <p:cNvSpPr>
            <a:spLocks noGrp="1" noChangeArrowheads="1"/>
          </p:cNvSpPr>
          <p:nvPr>
            <p:ph type="title"/>
          </p:nvPr>
        </p:nvSpPr>
        <p:spPr>
          <a:xfrm>
            <a:off x="1041400" y="57150"/>
            <a:ext cx="7974013" cy="925513"/>
          </a:xfrm>
        </p:spPr>
        <p:txBody>
          <a:bodyPr/>
          <a:lstStyle/>
          <a:p>
            <a:r>
              <a:rPr lang="fr-FR" smtClean="0"/>
              <a:t>IEEE Std-830 template for organizing the RD</a:t>
            </a:r>
            <a:endParaRPr lang="en-GB" sz="2400" smtClean="0"/>
          </a:p>
        </p:txBody>
      </p:sp>
      <p:sp>
        <p:nvSpPr>
          <p:cNvPr id="32772" name="Text Box 3"/>
          <p:cNvSpPr txBox="1">
            <a:spLocks noChangeArrowheads="1"/>
          </p:cNvSpPr>
          <p:nvPr/>
        </p:nvSpPr>
        <p:spPr bwMode="auto">
          <a:xfrm>
            <a:off x="430213" y="1169988"/>
            <a:ext cx="6296025" cy="5313362"/>
          </a:xfrm>
          <a:prstGeom prst="rect">
            <a:avLst/>
          </a:prstGeom>
          <a:noFill/>
          <a:ln w="9525">
            <a:noFill/>
            <a:miter lim="800000"/>
            <a:headEnd/>
            <a:tailEnd/>
          </a:ln>
        </p:spPr>
        <p:txBody>
          <a:bodyPr>
            <a:spAutoFit/>
          </a:bodyPr>
          <a:lstStyle/>
          <a:p>
            <a:pPr algn="l">
              <a:spcBef>
                <a:spcPct val="0"/>
              </a:spcBef>
            </a:pPr>
            <a:r>
              <a:rPr lang="fr-FR">
                <a:solidFill>
                  <a:schemeClr val="tx1"/>
                </a:solidFill>
                <a:effectLst/>
                <a:latin typeface="Arial Narrow" pitchFamily="34" charset="0"/>
              </a:rPr>
              <a:t>1. Introduction</a:t>
            </a:r>
          </a:p>
          <a:p>
            <a:pPr lvl="1" algn="l">
              <a:spcBef>
                <a:spcPct val="0"/>
              </a:spcBef>
            </a:pPr>
            <a:r>
              <a:rPr lang="fr-FR">
                <a:solidFill>
                  <a:schemeClr val="tx1"/>
                </a:solidFill>
                <a:effectLst/>
                <a:latin typeface="Arial Narrow" pitchFamily="34" charset="0"/>
              </a:rPr>
              <a:t>1.1 RD purpose</a:t>
            </a:r>
          </a:p>
          <a:p>
            <a:pPr lvl="1" algn="l">
              <a:spcBef>
                <a:spcPct val="0"/>
              </a:spcBef>
            </a:pPr>
            <a:r>
              <a:rPr lang="fr-FR">
                <a:solidFill>
                  <a:schemeClr val="tx1"/>
                </a:solidFill>
                <a:effectLst/>
                <a:latin typeface="Arial Narrow" pitchFamily="34" charset="0"/>
              </a:rPr>
              <a:t>1.2 Product scope</a:t>
            </a:r>
          </a:p>
          <a:p>
            <a:pPr lvl="1" algn="l">
              <a:spcBef>
                <a:spcPct val="0"/>
              </a:spcBef>
            </a:pPr>
            <a:r>
              <a:rPr lang="fr-FR">
                <a:solidFill>
                  <a:schemeClr val="tx1"/>
                </a:solidFill>
                <a:effectLst/>
                <a:latin typeface="Arial Narrow" pitchFamily="34" charset="0"/>
              </a:rPr>
              <a:t>1.3 Definitions,</a:t>
            </a:r>
            <a:r>
              <a:rPr lang="fr-FR" sz="1800">
                <a:solidFill>
                  <a:schemeClr val="tx1"/>
                </a:solidFill>
                <a:effectLst/>
                <a:latin typeface="Arial Narrow" pitchFamily="34" charset="0"/>
              </a:rPr>
              <a:t> </a:t>
            </a:r>
            <a:r>
              <a:rPr lang="fr-FR">
                <a:solidFill>
                  <a:schemeClr val="tx1"/>
                </a:solidFill>
                <a:effectLst/>
                <a:latin typeface="Arial Narrow" pitchFamily="34" charset="0"/>
              </a:rPr>
              <a:t>acronyms,</a:t>
            </a:r>
            <a:r>
              <a:rPr lang="fr-FR" sz="1600">
                <a:solidFill>
                  <a:schemeClr val="tx1"/>
                </a:solidFill>
                <a:effectLst/>
                <a:latin typeface="Arial Narrow" pitchFamily="34" charset="0"/>
              </a:rPr>
              <a:t> </a:t>
            </a:r>
            <a:r>
              <a:rPr lang="fr-FR">
                <a:solidFill>
                  <a:schemeClr val="tx1"/>
                </a:solidFill>
                <a:effectLst/>
                <a:latin typeface="Arial Narrow" pitchFamily="34" charset="0"/>
              </a:rPr>
              <a:t>abbreviations</a:t>
            </a:r>
          </a:p>
          <a:p>
            <a:pPr lvl="1" algn="l">
              <a:spcBef>
                <a:spcPct val="0"/>
              </a:spcBef>
            </a:pPr>
            <a:r>
              <a:rPr lang="fr-FR">
                <a:solidFill>
                  <a:schemeClr val="tx1"/>
                </a:solidFill>
                <a:effectLst/>
                <a:latin typeface="Arial Narrow" pitchFamily="34" charset="0"/>
              </a:rPr>
              <a:t>1.4 References</a:t>
            </a:r>
          </a:p>
          <a:p>
            <a:pPr lvl="1" algn="l">
              <a:spcBef>
                <a:spcPct val="0"/>
              </a:spcBef>
            </a:pPr>
            <a:r>
              <a:rPr lang="fr-FR">
                <a:solidFill>
                  <a:schemeClr val="tx1"/>
                </a:solidFill>
                <a:effectLst/>
                <a:latin typeface="Arial Narrow" pitchFamily="34" charset="0"/>
              </a:rPr>
              <a:t>1.5 Overview</a:t>
            </a:r>
          </a:p>
          <a:p>
            <a:pPr algn="l">
              <a:lnSpc>
                <a:spcPct val="110000"/>
              </a:lnSpc>
              <a:spcBef>
                <a:spcPct val="0"/>
              </a:spcBef>
            </a:pPr>
            <a:r>
              <a:rPr lang="fr-FR">
                <a:solidFill>
                  <a:schemeClr val="tx1"/>
                </a:solidFill>
                <a:effectLst/>
                <a:latin typeface="Arial Narrow" pitchFamily="34" charset="0"/>
              </a:rPr>
              <a:t>2. General Description</a:t>
            </a:r>
          </a:p>
          <a:p>
            <a:pPr lvl="1" algn="l">
              <a:spcBef>
                <a:spcPct val="0"/>
              </a:spcBef>
            </a:pPr>
            <a:r>
              <a:rPr lang="fr-FR">
                <a:solidFill>
                  <a:schemeClr val="tx1"/>
                </a:solidFill>
                <a:effectLst/>
                <a:latin typeface="Arial Narrow" pitchFamily="34" charset="0"/>
              </a:rPr>
              <a:t>2.1 Product perspective</a:t>
            </a:r>
          </a:p>
          <a:p>
            <a:pPr lvl="1" algn="l">
              <a:spcBef>
                <a:spcPct val="0"/>
              </a:spcBef>
            </a:pPr>
            <a:r>
              <a:rPr lang="fr-FR">
                <a:solidFill>
                  <a:schemeClr val="tx1"/>
                </a:solidFill>
                <a:effectLst/>
                <a:latin typeface="Arial Narrow" pitchFamily="34" charset="0"/>
              </a:rPr>
              <a:t>2.2 Product functions</a:t>
            </a:r>
          </a:p>
          <a:p>
            <a:pPr lvl="1" algn="l">
              <a:spcBef>
                <a:spcPct val="0"/>
              </a:spcBef>
            </a:pPr>
            <a:r>
              <a:rPr lang="fr-FR">
                <a:solidFill>
                  <a:schemeClr val="tx1"/>
                </a:solidFill>
                <a:effectLst/>
                <a:latin typeface="Arial Narrow" pitchFamily="34" charset="0"/>
              </a:rPr>
              <a:t>2.3 User characteristics</a:t>
            </a:r>
          </a:p>
          <a:p>
            <a:pPr lvl="1" algn="l">
              <a:spcBef>
                <a:spcPct val="0"/>
              </a:spcBef>
            </a:pPr>
            <a:r>
              <a:rPr lang="fr-FR">
                <a:solidFill>
                  <a:schemeClr val="tx1"/>
                </a:solidFill>
                <a:effectLst/>
                <a:latin typeface="Arial Narrow" pitchFamily="34" charset="0"/>
              </a:rPr>
              <a:t>2.4 General constraints</a:t>
            </a:r>
          </a:p>
          <a:p>
            <a:pPr lvl="1" algn="l">
              <a:spcBef>
                <a:spcPct val="0"/>
              </a:spcBef>
            </a:pPr>
            <a:r>
              <a:rPr lang="fr-FR">
                <a:solidFill>
                  <a:schemeClr val="tx1"/>
                </a:solidFill>
                <a:effectLst/>
                <a:latin typeface="Arial Narrow" pitchFamily="34" charset="0"/>
              </a:rPr>
              <a:t>2.5 Assumptions &amp; Dependencies</a:t>
            </a:r>
            <a:br>
              <a:rPr lang="fr-FR">
                <a:solidFill>
                  <a:schemeClr val="tx1"/>
                </a:solidFill>
                <a:effectLst/>
                <a:latin typeface="Arial Narrow" pitchFamily="34" charset="0"/>
              </a:rPr>
            </a:br>
            <a:r>
              <a:rPr lang="fr-FR">
                <a:solidFill>
                  <a:schemeClr val="tx1"/>
                </a:solidFill>
                <a:effectLst/>
                <a:latin typeface="Arial Narrow" pitchFamily="34" charset="0"/>
              </a:rPr>
              <a:t>2.6 Apportioning of requirements</a:t>
            </a:r>
          </a:p>
          <a:p>
            <a:pPr algn="l">
              <a:lnSpc>
                <a:spcPct val="120000"/>
              </a:lnSpc>
              <a:spcBef>
                <a:spcPct val="0"/>
              </a:spcBef>
            </a:pPr>
            <a:r>
              <a:rPr lang="fr-FR">
                <a:solidFill>
                  <a:schemeClr val="tx1"/>
                </a:solidFill>
                <a:effectLst/>
                <a:latin typeface="Arial Narrow" pitchFamily="34" charset="0"/>
              </a:rPr>
              <a:t>3. Specific Requirements</a:t>
            </a:r>
            <a:endParaRPr lang="fr-FR">
              <a:solidFill>
                <a:schemeClr val="tx1"/>
              </a:solidFill>
              <a:effectLst/>
              <a:latin typeface="Times New Roman" pitchFamily="18" charset="0"/>
            </a:endParaRPr>
          </a:p>
        </p:txBody>
      </p:sp>
      <p:sp>
        <p:nvSpPr>
          <p:cNvPr id="32773" name="Text Box 5"/>
          <p:cNvSpPr txBox="1">
            <a:spLocks noChangeArrowheads="1"/>
          </p:cNvSpPr>
          <p:nvPr/>
        </p:nvSpPr>
        <p:spPr bwMode="auto">
          <a:xfrm>
            <a:off x="5653088" y="3141663"/>
            <a:ext cx="3175000" cy="915987"/>
          </a:xfrm>
          <a:prstGeom prst="rect">
            <a:avLst/>
          </a:prstGeom>
          <a:noFill/>
          <a:ln w="9525">
            <a:noFill/>
            <a:miter lim="800000"/>
            <a:headEnd/>
            <a:tailEnd/>
          </a:ln>
        </p:spPr>
        <p:txBody>
          <a:bodyPr wrap="none" anchor="b">
            <a:spAutoFit/>
          </a:bodyPr>
          <a:lstStyle/>
          <a:p>
            <a:pPr algn="l">
              <a:lnSpc>
                <a:spcPct val="90000"/>
              </a:lnSpc>
              <a:spcBef>
                <a:spcPct val="0"/>
              </a:spcBef>
            </a:pPr>
            <a:r>
              <a:rPr lang="en-GB" sz="2000">
                <a:solidFill>
                  <a:srgbClr val="009999"/>
                </a:solidFill>
                <a:effectLst/>
                <a:latin typeface="Arial" pitchFamily="34" charset="0"/>
              </a:rPr>
              <a:t>sw-environment boundary:</a:t>
            </a:r>
          </a:p>
          <a:p>
            <a:pPr algn="l">
              <a:lnSpc>
                <a:spcPct val="90000"/>
              </a:lnSpc>
              <a:spcBef>
                <a:spcPct val="0"/>
              </a:spcBef>
            </a:pPr>
            <a:r>
              <a:rPr lang="en-GB" sz="2000">
                <a:solidFill>
                  <a:srgbClr val="009999"/>
                </a:solidFill>
                <a:effectLst/>
                <a:latin typeface="Arial" pitchFamily="34" charset="0"/>
              </a:rPr>
              <a:t>interfaces with users, </a:t>
            </a:r>
          </a:p>
          <a:p>
            <a:pPr algn="l">
              <a:lnSpc>
                <a:spcPct val="90000"/>
              </a:lnSpc>
              <a:spcBef>
                <a:spcPct val="0"/>
              </a:spcBef>
            </a:pPr>
            <a:r>
              <a:rPr lang="en-GB" sz="2000">
                <a:solidFill>
                  <a:srgbClr val="009999"/>
                </a:solidFill>
                <a:effectLst/>
                <a:latin typeface="Arial" pitchFamily="34" charset="0"/>
              </a:rPr>
              <a:t>devices, other sw</a:t>
            </a:r>
          </a:p>
        </p:txBody>
      </p:sp>
      <p:sp>
        <p:nvSpPr>
          <p:cNvPr id="32774" name="Text Box 12"/>
          <p:cNvSpPr txBox="1">
            <a:spLocks noChangeArrowheads="1"/>
          </p:cNvSpPr>
          <p:nvPr/>
        </p:nvSpPr>
        <p:spPr bwMode="auto">
          <a:xfrm>
            <a:off x="5822950" y="1844675"/>
            <a:ext cx="2114550" cy="396875"/>
          </a:xfrm>
          <a:prstGeom prst="rect">
            <a:avLst/>
          </a:prstGeom>
          <a:noFill/>
          <a:ln w="9525">
            <a:noFill/>
            <a:miter lim="800000"/>
            <a:headEnd/>
            <a:tailEnd/>
          </a:ln>
        </p:spPr>
        <p:txBody>
          <a:bodyPr wrap="none" anchor="b">
            <a:spAutoFit/>
          </a:bodyPr>
          <a:lstStyle/>
          <a:p>
            <a:pPr algn="l">
              <a:spcBef>
                <a:spcPct val="0"/>
              </a:spcBef>
            </a:pPr>
            <a:r>
              <a:rPr lang="en-GB" sz="2000">
                <a:solidFill>
                  <a:srgbClr val="009999"/>
                </a:solidFill>
                <a:effectLst/>
                <a:latin typeface="Arial" pitchFamily="34" charset="0"/>
              </a:rPr>
              <a:t>glossary of terms</a:t>
            </a:r>
            <a:endParaRPr lang="en-GB" sz="2000">
              <a:solidFill>
                <a:srgbClr val="004D66"/>
              </a:solidFill>
              <a:effectLst/>
              <a:latin typeface="Arial" pitchFamily="34" charset="0"/>
            </a:endParaRPr>
          </a:p>
        </p:txBody>
      </p:sp>
      <p:sp>
        <p:nvSpPr>
          <p:cNvPr id="32775" name="Text Box 15"/>
          <p:cNvSpPr txBox="1">
            <a:spLocks noChangeArrowheads="1"/>
          </p:cNvSpPr>
          <p:nvPr/>
        </p:nvSpPr>
        <p:spPr bwMode="auto">
          <a:xfrm>
            <a:off x="5978525" y="1041400"/>
            <a:ext cx="2892425" cy="701675"/>
          </a:xfrm>
          <a:prstGeom prst="rect">
            <a:avLst/>
          </a:prstGeom>
          <a:noFill/>
          <a:ln w="9525">
            <a:noFill/>
            <a:miter lim="800000"/>
            <a:headEnd/>
            <a:tailEnd/>
          </a:ln>
        </p:spPr>
        <p:txBody>
          <a:bodyPr anchor="b">
            <a:spAutoFit/>
          </a:bodyPr>
          <a:lstStyle/>
          <a:p>
            <a:pPr algn="l">
              <a:spcBef>
                <a:spcPct val="0"/>
              </a:spcBef>
            </a:pPr>
            <a:r>
              <a:rPr lang="en-GB" sz="2000">
                <a:solidFill>
                  <a:srgbClr val="009999"/>
                </a:solidFill>
                <a:effectLst/>
                <a:latin typeface="Arial" pitchFamily="34" charset="0"/>
              </a:rPr>
              <a:t>domain, scope, purpose</a:t>
            </a:r>
          </a:p>
          <a:p>
            <a:pPr algn="l">
              <a:spcBef>
                <a:spcPct val="0"/>
              </a:spcBef>
            </a:pPr>
            <a:r>
              <a:rPr lang="en-GB" sz="2000">
                <a:solidFill>
                  <a:srgbClr val="009999"/>
                </a:solidFill>
                <a:effectLst/>
                <a:latin typeface="Arial" pitchFamily="34" charset="0"/>
              </a:rPr>
              <a:t>of system-to-be</a:t>
            </a:r>
            <a:endParaRPr lang="en-GB" sz="2000">
              <a:solidFill>
                <a:srgbClr val="004D66"/>
              </a:solidFill>
              <a:effectLst/>
              <a:latin typeface="Arial" pitchFamily="34" charset="0"/>
            </a:endParaRPr>
          </a:p>
        </p:txBody>
      </p:sp>
      <p:sp>
        <p:nvSpPr>
          <p:cNvPr id="1402896" name="Line 16"/>
          <p:cNvSpPr>
            <a:spLocks noChangeShapeType="1"/>
          </p:cNvSpPr>
          <p:nvPr/>
        </p:nvSpPr>
        <p:spPr bwMode="auto">
          <a:xfrm flipH="1">
            <a:off x="3087688" y="1295400"/>
            <a:ext cx="2946400" cy="823913"/>
          </a:xfrm>
          <a:prstGeom prst="line">
            <a:avLst/>
          </a:prstGeom>
          <a:noFill/>
          <a:ln w="19050">
            <a:solidFill>
              <a:srgbClr val="009999"/>
            </a:solidFill>
            <a:prstDash val="sysDot"/>
            <a:round/>
            <a:headEnd/>
            <a:tailEnd/>
          </a:ln>
          <a:effectLst/>
        </p:spPr>
        <p:txBody>
          <a:bodyPr anchor="b"/>
          <a:lstStyle/>
          <a:p>
            <a:pPr>
              <a:defRPr/>
            </a:pPr>
            <a:endParaRPr lang="en-GB"/>
          </a:p>
        </p:txBody>
      </p:sp>
      <p:pic>
        <p:nvPicPr>
          <p:cNvPr id="32777" name="Picture 17" descr="mazemap.jpg                                                    00050B78Macintosh HD                   B8AA18DE:"/>
          <p:cNvPicPr>
            <a:picLocks noChangeAspect="1" noChangeArrowheads="1"/>
          </p:cNvPicPr>
          <p:nvPr/>
        </p:nvPicPr>
        <p:blipFill>
          <a:blip r:embed="rId3"/>
          <a:srcRect/>
          <a:stretch>
            <a:fillRect/>
          </a:stretch>
        </p:blipFill>
        <p:spPr bwMode="auto">
          <a:xfrm>
            <a:off x="92075" y="76200"/>
            <a:ext cx="765175" cy="960438"/>
          </a:xfrm>
          <a:prstGeom prst="rect">
            <a:avLst/>
          </a:prstGeom>
          <a:noFill/>
          <a:ln w="9525">
            <a:noFill/>
            <a:miter lim="800000"/>
            <a:headEnd/>
            <a:tailEnd/>
          </a:ln>
        </p:spPr>
      </p:pic>
      <p:sp>
        <p:nvSpPr>
          <p:cNvPr id="32778" name="Text Box 18"/>
          <p:cNvSpPr txBox="1">
            <a:spLocks noChangeArrowheads="1"/>
          </p:cNvSpPr>
          <p:nvPr/>
        </p:nvSpPr>
        <p:spPr bwMode="auto">
          <a:xfrm>
            <a:off x="5959475" y="2559050"/>
            <a:ext cx="2203450" cy="396875"/>
          </a:xfrm>
          <a:prstGeom prst="rect">
            <a:avLst/>
          </a:prstGeom>
          <a:noFill/>
          <a:ln w="9525">
            <a:noFill/>
            <a:miter lim="800000"/>
            <a:headEnd/>
            <a:tailEnd/>
          </a:ln>
        </p:spPr>
        <p:txBody>
          <a:bodyPr wrap="none" anchor="b">
            <a:spAutoFit/>
          </a:bodyPr>
          <a:lstStyle/>
          <a:p>
            <a:pPr algn="l">
              <a:spcBef>
                <a:spcPct val="0"/>
              </a:spcBef>
            </a:pPr>
            <a:r>
              <a:rPr lang="en-GB" sz="2000">
                <a:solidFill>
                  <a:srgbClr val="009999"/>
                </a:solidFill>
                <a:effectLst/>
                <a:latin typeface="Arial" pitchFamily="34" charset="0"/>
              </a:rPr>
              <a:t>elicitation sources</a:t>
            </a:r>
          </a:p>
        </p:txBody>
      </p:sp>
      <p:sp>
        <p:nvSpPr>
          <p:cNvPr id="1402899" name="Line 19"/>
          <p:cNvSpPr>
            <a:spLocks noChangeShapeType="1"/>
          </p:cNvSpPr>
          <p:nvPr/>
        </p:nvSpPr>
        <p:spPr bwMode="auto">
          <a:xfrm flipH="1">
            <a:off x="2552700" y="2066925"/>
            <a:ext cx="3290888" cy="347663"/>
          </a:xfrm>
          <a:prstGeom prst="line">
            <a:avLst/>
          </a:prstGeom>
          <a:noFill/>
          <a:ln w="19050">
            <a:solidFill>
              <a:srgbClr val="009999"/>
            </a:solidFill>
            <a:prstDash val="sysDot"/>
            <a:round/>
            <a:headEnd/>
            <a:tailEnd/>
          </a:ln>
          <a:effectLst/>
        </p:spPr>
        <p:txBody>
          <a:bodyPr anchor="b"/>
          <a:lstStyle/>
          <a:p>
            <a:pPr>
              <a:defRPr/>
            </a:pPr>
            <a:endParaRPr lang="en-GB"/>
          </a:p>
        </p:txBody>
      </p:sp>
      <p:sp>
        <p:nvSpPr>
          <p:cNvPr id="1402900" name="Line 20"/>
          <p:cNvSpPr>
            <a:spLocks noChangeShapeType="1"/>
          </p:cNvSpPr>
          <p:nvPr/>
        </p:nvSpPr>
        <p:spPr bwMode="auto">
          <a:xfrm flipH="1">
            <a:off x="2765425" y="2759075"/>
            <a:ext cx="3233738" cy="144463"/>
          </a:xfrm>
          <a:prstGeom prst="line">
            <a:avLst/>
          </a:prstGeom>
          <a:noFill/>
          <a:ln w="19050">
            <a:solidFill>
              <a:srgbClr val="009999"/>
            </a:solidFill>
            <a:prstDash val="sysDot"/>
            <a:round/>
            <a:headEnd/>
            <a:tailEnd/>
          </a:ln>
          <a:effectLst/>
        </p:spPr>
        <p:txBody>
          <a:bodyPr anchor="b"/>
          <a:lstStyle/>
          <a:p>
            <a:pPr>
              <a:defRPr/>
            </a:pPr>
            <a:endParaRPr lang="en-GB"/>
          </a:p>
        </p:txBody>
      </p:sp>
      <p:sp>
        <p:nvSpPr>
          <p:cNvPr id="1402901" name="Line 21"/>
          <p:cNvSpPr>
            <a:spLocks noChangeShapeType="1"/>
          </p:cNvSpPr>
          <p:nvPr/>
        </p:nvSpPr>
        <p:spPr bwMode="auto">
          <a:xfrm flipH="1">
            <a:off x="3697288" y="3386138"/>
            <a:ext cx="1963737" cy="579437"/>
          </a:xfrm>
          <a:prstGeom prst="line">
            <a:avLst/>
          </a:prstGeom>
          <a:noFill/>
          <a:ln w="19050">
            <a:solidFill>
              <a:srgbClr val="009999"/>
            </a:solidFill>
            <a:prstDash val="sysDot"/>
            <a:round/>
            <a:headEnd/>
            <a:tailEnd/>
          </a:ln>
          <a:effectLst/>
        </p:spPr>
        <p:txBody>
          <a:bodyPr anchor="b"/>
          <a:lstStyle/>
          <a:p>
            <a:pPr>
              <a:defRPr/>
            </a:pPr>
            <a:endParaRPr lang="en-GB"/>
          </a:p>
        </p:txBody>
      </p:sp>
      <p:sp>
        <p:nvSpPr>
          <p:cNvPr id="32782" name="Text Box 22"/>
          <p:cNvSpPr txBox="1">
            <a:spLocks noChangeArrowheads="1"/>
          </p:cNvSpPr>
          <p:nvPr/>
        </p:nvSpPr>
        <p:spPr bwMode="auto">
          <a:xfrm>
            <a:off x="5449888" y="4075113"/>
            <a:ext cx="3695700" cy="396875"/>
          </a:xfrm>
          <a:prstGeom prst="rect">
            <a:avLst/>
          </a:prstGeom>
          <a:noFill/>
          <a:ln w="9525">
            <a:noFill/>
            <a:miter lim="800000"/>
            <a:headEnd/>
            <a:tailEnd/>
          </a:ln>
        </p:spPr>
        <p:txBody>
          <a:bodyPr wrap="none" anchor="b">
            <a:spAutoFit/>
          </a:bodyPr>
          <a:lstStyle/>
          <a:p>
            <a:pPr algn="l">
              <a:spcBef>
                <a:spcPct val="0"/>
              </a:spcBef>
            </a:pPr>
            <a:r>
              <a:rPr lang="en-GB" sz="2000">
                <a:solidFill>
                  <a:srgbClr val="009999"/>
                </a:solidFill>
                <a:effectLst/>
                <a:latin typeface="Arial" pitchFamily="34" charset="0"/>
              </a:rPr>
              <a:t>functionalities of software-to-be</a:t>
            </a:r>
          </a:p>
        </p:txBody>
      </p:sp>
      <p:sp>
        <p:nvSpPr>
          <p:cNvPr id="1402903" name="Line 23"/>
          <p:cNvSpPr>
            <a:spLocks noChangeShapeType="1"/>
          </p:cNvSpPr>
          <p:nvPr/>
        </p:nvSpPr>
        <p:spPr bwMode="auto">
          <a:xfrm flipH="1">
            <a:off x="3416300" y="4260850"/>
            <a:ext cx="2065338" cy="147638"/>
          </a:xfrm>
          <a:prstGeom prst="line">
            <a:avLst/>
          </a:prstGeom>
          <a:noFill/>
          <a:ln w="19050">
            <a:solidFill>
              <a:srgbClr val="009999"/>
            </a:solidFill>
            <a:prstDash val="sysDot"/>
            <a:round/>
            <a:headEnd/>
            <a:tailEnd/>
          </a:ln>
          <a:effectLst/>
        </p:spPr>
        <p:txBody>
          <a:bodyPr anchor="b"/>
          <a:lstStyle/>
          <a:p>
            <a:pPr>
              <a:defRPr/>
            </a:pPr>
            <a:endParaRPr lang="en-GB"/>
          </a:p>
        </p:txBody>
      </p:sp>
      <p:sp>
        <p:nvSpPr>
          <p:cNvPr id="32784" name="Text Box 24"/>
          <p:cNvSpPr txBox="1">
            <a:spLocks noChangeArrowheads="1"/>
          </p:cNvSpPr>
          <p:nvPr/>
        </p:nvSpPr>
        <p:spPr bwMode="auto">
          <a:xfrm>
            <a:off x="5719763" y="4457700"/>
            <a:ext cx="3005137" cy="396875"/>
          </a:xfrm>
          <a:prstGeom prst="rect">
            <a:avLst/>
          </a:prstGeom>
          <a:noFill/>
          <a:ln w="9525">
            <a:noFill/>
            <a:miter lim="800000"/>
            <a:headEnd/>
            <a:tailEnd/>
          </a:ln>
        </p:spPr>
        <p:txBody>
          <a:bodyPr wrap="none" anchor="b">
            <a:spAutoFit/>
          </a:bodyPr>
          <a:lstStyle/>
          <a:p>
            <a:pPr algn="l">
              <a:spcBef>
                <a:spcPct val="0"/>
              </a:spcBef>
            </a:pPr>
            <a:r>
              <a:rPr lang="en-GB" sz="2000">
                <a:solidFill>
                  <a:srgbClr val="009999"/>
                </a:solidFill>
                <a:effectLst/>
                <a:latin typeface="Arial" pitchFamily="34" charset="0"/>
              </a:rPr>
              <a:t>assumptions about users</a:t>
            </a:r>
          </a:p>
        </p:txBody>
      </p:sp>
      <p:sp>
        <p:nvSpPr>
          <p:cNvPr id="1402905" name="Line 25"/>
          <p:cNvSpPr>
            <a:spLocks noChangeShapeType="1"/>
          </p:cNvSpPr>
          <p:nvPr/>
        </p:nvSpPr>
        <p:spPr bwMode="auto">
          <a:xfrm flipH="1">
            <a:off x="3640138" y="4645025"/>
            <a:ext cx="2081212" cy="103188"/>
          </a:xfrm>
          <a:prstGeom prst="line">
            <a:avLst/>
          </a:prstGeom>
          <a:noFill/>
          <a:ln w="19050">
            <a:solidFill>
              <a:srgbClr val="009999"/>
            </a:solidFill>
            <a:prstDash val="sysDot"/>
            <a:round/>
            <a:headEnd/>
            <a:tailEnd/>
          </a:ln>
          <a:effectLst/>
        </p:spPr>
        <p:txBody>
          <a:bodyPr anchor="b"/>
          <a:lstStyle/>
          <a:p>
            <a:pPr>
              <a:defRPr/>
            </a:pPr>
            <a:endParaRPr lang="en-GB"/>
          </a:p>
        </p:txBody>
      </p:sp>
      <p:sp>
        <p:nvSpPr>
          <p:cNvPr id="32786" name="Text Box 26"/>
          <p:cNvSpPr txBox="1">
            <a:spLocks noChangeArrowheads="1"/>
          </p:cNvSpPr>
          <p:nvPr/>
        </p:nvSpPr>
        <p:spPr bwMode="auto">
          <a:xfrm>
            <a:off x="5630863" y="4876800"/>
            <a:ext cx="3513137" cy="671513"/>
          </a:xfrm>
          <a:prstGeom prst="rect">
            <a:avLst/>
          </a:prstGeom>
          <a:noFill/>
          <a:ln w="9525">
            <a:noFill/>
            <a:miter lim="800000"/>
            <a:headEnd/>
            <a:tailEnd/>
          </a:ln>
        </p:spPr>
        <p:txBody>
          <a:bodyPr anchor="b">
            <a:spAutoFit/>
          </a:bodyPr>
          <a:lstStyle/>
          <a:p>
            <a:pPr algn="l">
              <a:spcBef>
                <a:spcPct val="0"/>
              </a:spcBef>
            </a:pPr>
            <a:r>
              <a:rPr lang="en-GB" sz="2000">
                <a:solidFill>
                  <a:srgbClr val="009999"/>
                </a:solidFill>
                <a:effectLst/>
                <a:latin typeface="Arial" pitchFamily="34" charset="0"/>
              </a:rPr>
              <a:t>development constraints</a:t>
            </a:r>
          </a:p>
          <a:p>
            <a:pPr algn="l">
              <a:spcBef>
                <a:spcPct val="0"/>
              </a:spcBef>
            </a:pPr>
            <a:r>
              <a:rPr lang="en-GB" sz="1800">
                <a:solidFill>
                  <a:srgbClr val="009999"/>
                </a:solidFill>
                <a:effectLst/>
                <a:latin typeface="Arial Narrow" pitchFamily="34" charset="0"/>
              </a:rPr>
              <a:t>(hw limitations, implem platform, ...)</a:t>
            </a:r>
            <a:endParaRPr lang="en-GB" sz="2000">
              <a:solidFill>
                <a:srgbClr val="009999"/>
              </a:solidFill>
              <a:effectLst/>
              <a:latin typeface="Arial" pitchFamily="34" charset="0"/>
            </a:endParaRPr>
          </a:p>
        </p:txBody>
      </p:sp>
      <p:sp>
        <p:nvSpPr>
          <p:cNvPr id="1402907" name="Line 27"/>
          <p:cNvSpPr>
            <a:spLocks noChangeShapeType="1"/>
          </p:cNvSpPr>
          <p:nvPr/>
        </p:nvSpPr>
        <p:spPr bwMode="auto">
          <a:xfrm flipH="1" flipV="1">
            <a:off x="3648075" y="5059363"/>
            <a:ext cx="1978025" cy="84137"/>
          </a:xfrm>
          <a:prstGeom prst="line">
            <a:avLst/>
          </a:prstGeom>
          <a:noFill/>
          <a:ln w="19050">
            <a:solidFill>
              <a:srgbClr val="009999"/>
            </a:solidFill>
            <a:prstDash val="sysDot"/>
            <a:round/>
            <a:headEnd/>
            <a:tailEnd/>
          </a:ln>
          <a:effectLst/>
        </p:spPr>
        <p:txBody>
          <a:bodyPr anchor="b"/>
          <a:lstStyle/>
          <a:p>
            <a:pPr>
              <a:defRPr/>
            </a:pPr>
            <a:endParaRPr lang="en-GB"/>
          </a:p>
        </p:txBody>
      </p:sp>
      <p:sp>
        <p:nvSpPr>
          <p:cNvPr id="32788" name="Text Box 28"/>
          <p:cNvSpPr txBox="1">
            <a:spLocks noChangeArrowheads="1"/>
          </p:cNvSpPr>
          <p:nvPr/>
        </p:nvSpPr>
        <p:spPr bwMode="auto">
          <a:xfrm>
            <a:off x="5581650" y="5541963"/>
            <a:ext cx="3076575" cy="644525"/>
          </a:xfrm>
          <a:prstGeom prst="rect">
            <a:avLst/>
          </a:prstGeom>
          <a:noFill/>
          <a:ln w="9525">
            <a:noFill/>
            <a:miter lim="800000"/>
            <a:headEnd/>
            <a:tailEnd/>
          </a:ln>
        </p:spPr>
        <p:txBody>
          <a:bodyPr wrap="none" anchor="b">
            <a:spAutoFit/>
          </a:bodyPr>
          <a:lstStyle/>
          <a:p>
            <a:pPr algn="l">
              <a:spcBef>
                <a:spcPct val="0"/>
              </a:spcBef>
            </a:pPr>
            <a:r>
              <a:rPr lang="en-GB" sz="2000">
                <a:solidFill>
                  <a:srgbClr val="009999"/>
                </a:solidFill>
                <a:effectLst/>
                <a:latin typeface="Arial" pitchFamily="34" charset="0"/>
              </a:rPr>
              <a:t>environment assumptions</a:t>
            </a:r>
          </a:p>
          <a:p>
            <a:pPr algn="l">
              <a:lnSpc>
                <a:spcPct val="90000"/>
              </a:lnSpc>
              <a:spcBef>
                <a:spcPct val="0"/>
              </a:spcBef>
            </a:pPr>
            <a:r>
              <a:rPr lang="en-GB" sz="1800">
                <a:solidFill>
                  <a:srgbClr val="009999"/>
                </a:solidFill>
                <a:effectLst/>
                <a:latin typeface="Arial Narrow" pitchFamily="34" charset="0"/>
              </a:rPr>
              <a:t>(subject to change)</a:t>
            </a:r>
          </a:p>
        </p:txBody>
      </p:sp>
      <p:sp>
        <p:nvSpPr>
          <p:cNvPr id="32789" name="Text Box 29"/>
          <p:cNvSpPr txBox="1">
            <a:spLocks noChangeArrowheads="1"/>
          </p:cNvSpPr>
          <p:nvPr/>
        </p:nvSpPr>
        <p:spPr bwMode="auto">
          <a:xfrm>
            <a:off x="5448300" y="6159500"/>
            <a:ext cx="2836863" cy="396875"/>
          </a:xfrm>
          <a:prstGeom prst="rect">
            <a:avLst/>
          </a:prstGeom>
          <a:noFill/>
          <a:ln w="9525">
            <a:noFill/>
            <a:miter lim="800000"/>
            <a:headEnd/>
            <a:tailEnd/>
          </a:ln>
        </p:spPr>
        <p:txBody>
          <a:bodyPr wrap="none" anchor="b">
            <a:spAutoFit/>
          </a:bodyPr>
          <a:lstStyle/>
          <a:p>
            <a:pPr algn="l">
              <a:spcBef>
                <a:spcPct val="0"/>
              </a:spcBef>
            </a:pPr>
            <a:r>
              <a:rPr lang="en-GB" sz="2000">
                <a:solidFill>
                  <a:srgbClr val="009999"/>
                </a:solidFill>
                <a:effectLst/>
                <a:latin typeface="Arial" pitchFamily="34" charset="0"/>
              </a:rPr>
              <a:t>optional, deferable reqs</a:t>
            </a:r>
          </a:p>
        </p:txBody>
      </p:sp>
      <p:sp>
        <p:nvSpPr>
          <p:cNvPr id="1402910" name="Line 30"/>
          <p:cNvSpPr>
            <a:spLocks noChangeShapeType="1"/>
          </p:cNvSpPr>
          <p:nvPr/>
        </p:nvSpPr>
        <p:spPr bwMode="auto">
          <a:xfrm flipH="1" flipV="1">
            <a:off x="4810125" y="5500688"/>
            <a:ext cx="766763" cy="228600"/>
          </a:xfrm>
          <a:prstGeom prst="line">
            <a:avLst/>
          </a:prstGeom>
          <a:noFill/>
          <a:ln w="19050">
            <a:solidFill>
              <a:srgbClr val="009999"/>
            </a:solidFill>
            <a:prstDash val="sysDot"/>
            <a:round/>
            <a:headEnd/>
            <a:tailEnd/>
          </a:ln>
          <a:effectLst/>
        </p:spPr>
        <p:txBody>
          <a:bodyPr anchor="b"/>
          <a:lstStyle/>
          <a:p>
            <a:pPr>
              <a:defRPr/>
            </a:pPr>
            <a:endParaRPr lang="en-GB"/>
          </a:p>
        </p:txBody>
      </p:sp>
      <p:sp>
        <p:nvSpPr>
          <p:cNvPr id="1402911" name="Line 31"/>
          <p:cNvSpPr>
            <a:spLocks noChangeShapeType="1"/>
          </p:cNvSpPr>
          <p:nvPr/>
        </p:nvSpPr>
        <p:spPr bwMode="auto">
          <a:xfrm flipH="1" flipV="1">
            <a:off x="4657725" y="5854700"/>
            <a:ext cx="896938" cy="400050"/>
          </a:xfrm>
          <a:prstGeom prst="line">
            <a:avLst/>
          </a:prstGeom>
          <a:noFill/>
          <a:ln w="19050">
            <a:solidFill>
              <a:srgbClr val="009999"/>
            </a:solidFill>
            <a:prstDash val="sysDot"/>
            <a:round/>
            <a:headEnd/>
            <a:tailEnd/>
          </a:ln>
          <a:effectLst/>
        </p:spPr>
        <p:txBody>
          <a:bodyPr anchor="b"/>
          <a:lstStyle/>
          <a:p>
            <a:pPr>
              <a:defRPr/>
            </a:pPr>
            <a:endParaRPr lang="en-GB"/>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3929" name="AutoShape 25" descr="Recycled paper"/>
          <p:cNvSpPr>
            <a:spLocks noChangeArrowheads="1"/>
          </p:cNvSpPr>
          <p:nvPr/>
        </p:nvSpPr>
        <p:spPr bwMode="auto">
          <a:xfrm>
            <a:off x="433388" y="1198563"/>
            <a:ext cx="4514850" cy="3895725"/>
          </a:xfrm>
          <a:prstGeom prst="roundRect">
            <a:avLst>
              <a:gd name="adj" fmla="val 7042"/>
            </a:avLst>
          </a:prstGeom>
          <a:blipFill dpi="0" rotWithShape="0">
            <a:blip r:embed="rId2" cstate="print"/>
            <a:srcRect/>
            <a:tile tx="0" ty="0" sx="100000" sy="100000" flip="none" algn="tl"/>
          </a:blipFill>
          <a:ln w="12700" cap="sq">
            <a:noFill/>
            <a:round/>
            <a:headEnd/>
            <a:tailEnd/>
          </a:ln>
          <a:effectLst/>
        </p:spPr>
        <p:txBody>
          <a:bodyPr anchor="ctr">
            <a:spAutoFit/>
          </a:bodyPr>
          <a:lstStyle/>
          <a:p>
            <a:endParaRPr lang="en-GB">
              <a:effectLst>
                <a:outerShdw blurRad="38100" dist="38100" dir="2700000" algn="tl">
                  <a:srgbClr val="C0C0C0"/>
                </a:outerShdw>
              </a:effectLst>
            </a:endParaRPr>
          </a:p>
        </p:txBody>
      </p:sp>
      <p:sp>
        <p:nvSpPr>
          <p:cNvPr id="33795" name="Rectangle 2"/>
          <p:cNvSpPr>
            <a:spLocks noGrp="1" noChangeArrowheads="1"/>
          </p:cNvSpPr>
          <p:nvPr>
            <p:ph type="title"/>
          </p:nvPr>
        </p:nvSpPr>
        <p:spPr>
          <a:xfrm>
            <a:off x="1041400" y="57150"/>
            <a:ext cx="7974013" cy="925513"/>
          </a:xfrm>
        </p:spPr>
        <p:txBody>
          <a:bodyPr/>
          <a:lstStyle/>
          <a:p>
            <a:r>
              <a:rPr lang="fr-FR" sz="2600" smtClean="0"/>
              <a:t>IEEE Std-830 template for organizing the RD  </a:t>
            </a:r>
            <a:r>
              <a:rPr lang="fr-FR" sz="2000" smtClean="0"/>
              <a:t>(2)</a:t>
            </a:r>
            <a:endParaRPr lang="en-GB" sz="2400" smtClean="0"/>
          </a:p>
        </p:txBody>
      </p:sp>
      <p:sp>
        <p:nvSpPr>
          <p:cNvPr id="1403907" name="Text Box 3"/>
          <p:cNvSpPr txBox="1">
            <a:spLocks noChangeArrowheads="1"/>
          </p:cNvSpPr>
          <p:nvPr/>
        </p:nvSpPr>
        <p:spPr bwMode="auto">
          <a:xfrm>
            <a:off x="601663" y="1169988"/>
            <a:ext cx="6296025" cy="3925887"/>
          </a:xfrm>
          <a:prstGeom prst="rect">
            <a:avLst/>
          </a:prstGeom>
          <a:noFill/>
          <a:ln w="9525">
            <a:noFill/>
            <a:miter lim="800000"/>
            <a:headEnd/>
            <a:tailEnd/>
          </a:ln>
          <a:effectLst/>
        </p:spPr>
        <p:txBody>
          <a:bodyPr>
            <a:spAutoFit/>
          </a:bodyPr>
          <a:lstStyle/>
          <a:p>
            <a:pPr algn="l">
              <a:lnSpc>
                <a:spcPct val="110000"/>
              </a:lnSpc>
              <a:spcBef>
                <a:spcPct val="0"/>
              </a:spcBef>
            </a:pPr>
            <a:r>
              <a:rPr lang="fr-FR">
                <a:solidFill>
                  <a:schemeClr val="tx1"/>
                </a:solidFill>
                <a:effectLst>
                  <a:outerShdw blurRad="38100" dist="38100" dir="2700000" algn="tl">
                    <a:srgbClr val="000000"/>
                  </a:outerShdw>
                </a:effectLst>
                <a:latin typeface="Arial Narrow" pitchFamily="34" charset="0"/>
              </a:rPr>
              <a:t>3.</a:t>
            </a:r>
            <a:r>
              <a:rPr lang="fr-FR">
                <a:solidFill>
                  <a:schemeClr val="tx1"/>
                </a:solidFill>
                <a:effectLst>
                  <a:outerShdw blurRad="38100" dist="38100" dir="2700000" algn="tl">
                    <a:srgbClr val="000000"/>
                  </a:outerShdw>
                </a:effectLst>
                <a:latin typeface="Arial" pitchFamily="34" charset="0"/>
              </a:rPr>
              <a:t> Specific Requirements</a:t>
            </a:r>
            <a:endParaRPr lang="fr-FR">
              <a:solidFill>
                <a:schemeClr val="tx1"/>
              </a:solidFill>
              <a:effectLst/>
              <a:latin typeface="Arial" pitchFamily="34" charset="0"/>
            </a:endParaRPr>
          </a:p>
          <a:p>
            <a:pPr lvl="1" algn="l">
              <a:lnSpc>
                <a:spcPct val="120000"/>
              </a:lnSpc>
              <a:spcBef>
                <a:spcPct val="0"/>
              </a:spcBef>
            </a:pPr>
            <a:r>
              <a:rPr lang="fr-FR">
                <a:solidFill>
                  <a:schemeClr val="tx1"/>
                </a:solidFill>
                <a:effectLst/>
                <a:latin typeface="Arial Narrow" pitchFamily="34" charset="0"/>
              </a:rPr>
              <a:t>3.1 Functional requirements</a:t>
            </a:r>
          </a:p>
          <a:p>
            <a:pPr lvl="1" algn="l">
              <a:lnSpc>
                <a:spcPct val="120000"/>
              </a:lnSpc>
              <a:spcBef>
                <a:spcPct val="0"/>
              </a:spcBef>
            </a:pPr>
            <a:r>
              <a:rPr lang="fr-FR">
                <a:solidFill>
                  <a:schemeClr val="tx1"/>
                </a:solidFill>
                <a:effectLst/>
                <a:latin typeface="Arial Narrow" pitchFamily="34" charset="0"/>
              </a:rPr>
              <a:t>3.2 External interface reqs</a:t>
            </a:r>
          </a:p>
          <a:p>
            <a:pPr lvl="1" algn="l">
              <a:lnSpc>
                <a:spcPct val="120000"/>
              </a:lnSpc>
              <a:spcBef>
                <a:spcPct val="0"/>
              </a:spcBef>
            </a:pPr>
            <a:r>
              <a:rPr lang="fr-FR">
                <a:solidFill>
                  <a:schemeClr val="tx1"/>
                </a:solidFill>
                <a:effectLst/>
                <a:latin typeface="Arial Narrow" pitchFamily="34" charset="0"/>
              </a:rPr>
              <a:t>3.3 Performance reqs</a:t>
            </a:r>
          </a:p>
          <a:p>
            <a:pPr lvl="1" algn="l">
              <a:lnSpc>
                <a:spcPct val="120000"/>
              </a:lnSpc>
              <a:spcBef>
                <a:spcPct val="0"/>
              </a:spcBef>
            </a:pPr>
            <a:r>
              <a:rPr lang="fr-FR">
                <a:solidFill>
                  <a:schemeClr val="tx1"/>
                </a:solidFill>
                <a:effectLst/>
                <a:latin typeface="Arial Narrow" pitchFamily="34" charset="0"/>
              </a:rPr>
              <a:t>3.4 Design constraints</a:t>
            </a:r>
          </a:p>
          <a:p>
            <a:pPr lvl="1" algn="l">
              <a:lnSpc>
                <a:spcPct val="120000"/>
              </a:lnSpc>
              <a:spcBef>
                <a:spcPct val="0"/>
              </a:spcBef>
            </a:pPr>
            <a:r>
              <a:rPr lang="fr-FR">
                <a:solidFill>
                  <a:schemeClr val="tx1"/>
                </a:solidFill>
                <a:effectLst/>
                <a:latin typeface="Arial Narrow" pitchFamily="34" charset="0"/>
              </a:rPr>
              <a:t>3.5 Software quality attributes</a:t>
            </a:r>
          </a:p>
          <a:p>
            <a:pPr lvl="1" algn="l">
              <a:lnSpc>
                <a:spcPct val="120000"/>
              </a:lnSpc>
              <a:spcBef>
                <a:spcPct val="0"/>
              </a:spcBef>
            </a:pPr>
            <a:r>
              <a:rPr lang="fr-FR">
                <a:solidFill>
                  <a:schemeClr val="tx1"/>
                </a:solidFill>
                <a:effectLst/>
                <a:latin typeface="Arial Narrow" pitchFamily="34" charset="0"/>
              </a:rPr>
              <a:t>3.6 Other requirements</a:t>
            </a:r>
          </a:p>
          <a:p>
            <a:pPr algn="l">
              <a:lnSpc>
                <a:spcPct val="110000"/>
              </a:lnSpc>
              <a:spcBef>
                <a:spcPct val="0"/>
              </a:spcBef>
            </a:pPr>
            <a:r>
              <a:rPr lang="fr-FR">
                <a:solidFill>
                  <a:schemeClr val="tx1"/>
                </a:solidFill>
                <a:effectLst/>
                <a:latin typeface="Arial Narrow" pitchFamily="34" charset="0"/>
              </a:rPr>
              <a:t>Appendices</a:t>
            </a:r>
          </a:p>
          <a:p>
            <a:pPr algn="l">
              <a:lnSpc>
                <a:spcPct val="110000"/>
              </a:lnSpc>
              <a:spcBef>
                <a:spcPct val="0"/>
              </a:spcBef>
            </a:pPr>
            <a:r>
              <a:rPr lang="fr-FR">
                <a:solidFill>
                  <a:schemeClr val="tx1"/>
                </a:solidFill>
                <a:effectLst/>
                <a:latin typeface="Arial Narrow" pitchFamily="34" charset="0"/>
              </a:rPr>
              <a:t>Index</a:t>
            </a:r>
          </a:p>
        </p:txBody>
      </p:sp>
      <p:sp>
        <p:nvSpPr>
          <p:cNvPr id="33797" name="Text Box 4"/>
          <p:cNvSpPr txBox="1">
            <a:spLocks noChangeArrowheads="1"/>
          </p:cNvSpPr>
          <p:nvPr/>
        </p:nvSpPr>
        <p:spPr bwMode="auto">
          <a:xfrm>
            <a:off x="5464175" y="2997200"/>
            <a:ext cx="2992438" cy="366713"/>
          </a:xfrm>
          <a:prstGeom prst="rect">
            <a:avLst/>
          </a:prstGeom>
          <a:noFill/>
          <a:ln w="9525">
            <a:noFill/>
            <a:miter lim="800000"/>
            <a:headEnd/>
            <a:tailEnd/>
          </a:ln>
        </p:spPr>
        <p:txBody>
          <a:bodyPr wrap="none" anchor="b">
            <a:spAutoFit/>
          </a:bodyPr>
          <a:lstStyle/>
          <a:p>
            <a:pPr algn="l">
              <a:lnSpc>
                <a:spcPct val="90000"/>
              </a:lnSpc>
              <a:spcBef>
                <a:spcPct val="0"/>
              </a:spcBef>
            </a:pPr>
            <a:r>
              <a:rPr lang="en-GB" sz="2000">
                <a:solidFill>
                  <a:srgbClr val="009999"/>
                </a:solidFill>
                <a:effectLst/>
                <a:latin typeface="Arial" pitchFamily="34" charset="0"/>
              </a:rPr>
              <a:t>NFRs: development reqs</a:t>
            </a:r>
          </a:p>
        </p:txBody>
      </p:sp>
      <p:sp>
        <p:nvSpPr>
          <p:cNvPr id="33798" name="Text Box 5"/>
          <p:cNvSpPr txBox="1">
            <a:spLocks noChangeArrowheads="1"/>
          </p:cNvSpPr>
          <p:nvPr/>
        </p:nvSpPr>
        <p:spPr bwMode="auto">
          <a:xfrm>
            <a:off x="5822950" y="1844675"/>
            <a:ext cx="2627313" cy="396875"/>
          </a:xfrm>
          <a:prstGeom prst="rect">
            <a:avLst/>
          </a:prstGeom>
          <a:noFill/>
          <a:ln w="9525">
            <a:noFill/>
            <a:miter lim="800000"/>
            <a:headEnd/>
            <a:tailEnd/>
          </a:ln>
        </p:spPr>
        <p:txBody>
          <a:bodyPr wrap="none" anchor="b">
            <a:spAutoFit/>
          </a:bodyPr>
          <a:lstStyle/>
          <a:p>
            <a:pPr algn="l">
              <a:spcBef>
                <a:spcPct val="0"/>
              </a:spcBef>
            </a:pPr>
            <a:r>
              <a:rPr lang="en-GB" sz="2000">
                <a:solidFill>
                  <a:srgbClr val="009999"/>
                </a:solidFill>
                <a:effectLst/>
                <a:latin typeface="Arial" pitchFamily="34" charset="0"/>
              </a:rPr>
              <a:t>NFRs: interoperability</a:t>
            </a:r>
          </a:p>
        </p:txBody>
      </p:sp>
      <p:sp>
        <p:nvSpPr>
          <p:cNvPr id="1403910" name="Text Box 6"/>
          <p:cNvSpPr txBox="1">
            <a:spLocks noChangeArrowheads="1"/>
          </p:cNvSpPr>
          <p:nvPr/>
        </p:nvSpPr>
        <p:spPr bwMode="auto">
          <a:xfrm>
            <a:off x="5270500" y="969963"/>
            <a:ext cx="3455988" cy="701675"/>
          </a:xfrm>
          <a:prstGeom prst="rect">
            <a:avLst/>
          </a:prstGeom>
          <a:noFill/>
          <a:ln w="9525">
            <a:noFill/>
            <a:miter lim="800000"/>
            <a:headEnd/>
            <a:tailEnd/>
          </a:ln>
          <a:effectLst/>
        </p:spPr>
        <p:txBody>
          <a:bodyPr anchor="b">
            <a:spAutoFit/>
          </a:bodyPr>
          <a:lstStyle/>
          <a:p>
            <a:pPr algn="l">
              <a:spcBef>
                <a:spcPct val="0"/>
              </a:spcBef>
            </a:pPr>
            <a:r>
              <a:rPr lang="en-GB" sz="2000" i="1">
                <a:solidFill>
                  <a:srgbClr val="009999"/>
                </a:solidFill>
                <a:effectLst>
                  <a:outerShdw blurRad="38100" dist="38100" dir="2700000" algn="tl">
                    <a:srgbClr val="000000"/>
                  </a:outerShdw>
                </a:effectLst>
                <a:latin typeface="Comic Sans MS" pitchFamily="66" charset="0"/>
              </a:rPr>
              <a:t>alternative templates for specific types of system</a:t>
            </a:r>
            <a:endParaRPr lang="en-GB" sz="2000" i="1">
              <a:solidFill>
                <a:srgbClr val="004D66"/>
              </a:solidFill>
              <a:effectLst>
                <a:outerShdw blurRad="38100" dist="38100" dir="2700000" algn="tl">
                  <a:srgbClr val="000000"/>
                </a:outerShdw>
              </a:effectLst>
              <a:latin typeface="Arial" pitchFamily="34" charset="0"/>
            </a:endParaRPr>
          </a:p>
        </p:txBody>
      </p:sp>
      <p:sp>
        <p:nvSpPr>
          <p:cNvPr id="1403911" name="Line 7"/>
          <p:cNvSpPr>
            <a:spLocks noChangeShapeType="1"/>
          </p:cNvSpPr>
          <p:nvPr/>
        </p:nvSpPr>
        <p:spPr bwMode="auto">
          <a:xfrm flipH="1">
            <a:off x="4143375" y="1223963"/>
            <a:ext cx="1127125" cy="215900"/>
          </a:xfrm>
          <a:prstGeom prst="line">
            <a:avLst/>
          </a:prstGeom>
          <a:noFill/>
          <a:ln w="19050">
            <a:solidFill>
              <a:srgbClr val="009999"/>
            </a:solidFill>
            <a:prstDash val="sysDot"/>
            <a:round/>
            <a:headEnd/>
            <a:tailEnd/>
          </a:ln>
          <a:effectLst/>
        </p:spPr>
        <p:txBody>
          <a:bodyPr anchor="b"/>
          <a:lstStyle/>
          <a:p>
            <a:pPr>
              <a:defRPr/>
            </a:pPr>
            <a:endParaRPr lang="en-GB"/>
          </a:p>
        </p:txBody>
      </p:sp>
      <p:sp>
        <p:nvSpPr>
          <p:cNvPr id="33801" name="Text Box 9"/>
          <p:cNvSpPr txBox="1">
            <a:spLocks noChangeArrowheads="1"/>
          </p:cNvSpPr>
          <p:nvPr/>
        </p:nvSpPr>
        <p:spPr bwMode="auto">
          <a:xfrm>
            <a:off x="5106988" y="2443163"/>
            <a:ext cx="3695700" cy="396875"/>
          </a:xfrm>
          <a:prstGeom prst="rect">
            <a:avLst/>
          </a:prstGeom>
          <a:noFill/>
          <a:ln w="9525">
            <a:noFill/>
            <a:miter lim="800000"/>
            <a:headEnd/>
            <a:tailEnd/>
          </a:ln>
        </p:spPr>
        <p:txBody>
          <a:bodyPr wrap="none" anchor="b">
            <a:spAutoFit/>
          </a:bodyPr>
          <a:lstStyle/>
          <a:p>
            <a:pPr algn="l">
              <a:spcBef>
                <a:spcPct val="0"/>
              </a:spcBef>
            </a:pPr>
            <a:r>
              <a:rPr lang="en-GB" sz="2000">
                <a:solidFill>
                  <a:srgbClr val="009999"/>
                </a:solidFill>
                <a:effectLst/>
                <a:latin typeface="Arial" pitchFamily="34" charset="0"/>
              </a:rPr>
              <a:t>NFRs: time/space performance</a:t>
            </a:r>
          </a:p>
        </p:txBody>
      </p:sp>
      <p:sp>
        <p:nvSpPr>
          <p:cNvPr id="1403914" name="Line 10"/>
          <p:cNvSpPr>
            <a:spLocks noChangeShapeType="1"/>
          </p:cNvSpPr>
          <p:nvPr/>
        </p:nvSpPr>
        <p:spPr bwMode="auto">
          <a:xfrm flipH="1">
            <a:off x="4141788" y="2052638"/>
            <a:ext cx="1673225" cy="276225"/>
          </a:xfrm>
          <a:prstGeom prst="line">
            <a:avLst/>
          </a:prstGeom>
          <a:noFill/>
          <a:ln w="19050">
            <a:solidFill>
              <a:srgbClr val="009999"/>
            </a:solidFill>
            <a:prstDash val="sysDot"/>
            <a:round/>
            <a:headEnd/>
            <a:tailEnd/>
          </a:ln>
          <a:effectLst/>
        </p:spPr>
        <p:txBody>
          <a:bodyPr anchor="b"/>
          <a:lstStyle/>
          <a:p>
            <a:pPr>
              <a:defRPr/>
            </a:pPr>
            <a:endParaRPr lang="en-GB"/>
          </a:p>
        </p:txBody>
      </p:sp>
      <p:sp>
        <p:nvSpPr>
          <p:cNvPr id="1403915" name="Line 11"/>
          <p:cNvSpPr>
            <a:spLocks noChangeShapeType="1"/>
          </p:cNvSpPr>
          <p:nvPr/>
        </p:nvSpPr>
        <p:spPr bwMode="auto">
          <a:xfrm flipH="1">
            <a:off x="3621088" y="2671763"/>
            <a:ext cx="1498600" cy="101600"/>
          </a:xfrm>
          <a:prstGeom prst="line">
            <a:avLst/>
          </a:prstGeom>
          <a:noFill/>
          <a:ln w="19050">
            <a:solidFill>
              <a:srgbClr val="009999"/>
            </a:solidFill>
            <a:prstDash val="sysDot"/>
            <a:round/>
            <a:headEnd/>
            <a:tailEnd/>
          </a:ln>
          <a:effectLst/>
        </p:spPr>
        <p:txBody>
          <a:bodyPr anchor="b"/>
          <a:lstStyle/>
          <a:p>
            <a:pPr>
              <a:defRPr/>
            </a:pPr>
            <a:endParaRPr lang="en-GB"/>
          </a:p>
        </p:txBody>
      </p:sp>
      <p:sp>
        <p:nvSpPr>
          <p:cNvPr id="1403916" name="Line 12"/>
          <p:cNvSpPr>
            <a:spLocks noChangeShapeType="1"/>
          </p:cNvSpPr>
          <p:nvPr/>
        </p:nvSpPr>
        <p:spPr bwMode="auto">
          <a:xfrm flipH="1">
            <a:off x="3668713" y="3141663"/>
            <a:ext cx="1806575" cy="44450"/>
          </a:xfrm>
          <a:prstGeom prst="line">
            <a:avLst/>
          </a:prstGeom>
          <a:noFill/>
          <a:ln w="19050">
            <a:solidFill>
              <a:srgbClr val="009999"/>
            </a:solidFill>
            <a:prstDash val="sysDot"/>
            <a:round/>
            <a:headEnd/>
            <a:tailEnd/>
          </a:ln>
          <a:effectLst/>
        </p:spPr>
        <p:txBody>
          <a:bodyPr anchor="b"/>
          <a:lstStyle/>
          <a:p>
            <a:pPr>
              <a:defRPr/>
            </a:pPr>
            <a:endParaRPr lang="en-GB"/>
          </a:p>
        </p:txBody>
      </p:sp>
      <p:sp>
        <p:nvSpPr>
          <p:cNvPr id="33805" name="Text Box 13"/>
          <p:cNvSpPr txBox="1">
            <a:spLocks noChangeArrowheads="1"/>
          </p:cNvSpPr>
          <p:nvPr/>
        </p:nvSpPr>
        <p:spPr bwMode="auto">
          <a:xfrm>
            <a:off x="5465763" y="3513138"/>
            <a:ext cx="2273300" cy="396875"/>
          </a:xfrm>
          <a:prstGeom prst="rect">
            <a:avLst/>
          </a:prstGeom>
          <a:noFill/>
          <a:ln w="9525">
            <a:noFill/>
            <a:miter lim="800000"/>
            <a:headEnd/>
            <a:tailEnd/>
          </a:ln>
        </p:spPr>
        <p:txBody>
          <a:bodyPr wrap="none" anchor="b">
            <a:spAutoFit/>
          </a:bodyPr>
          <a:lstStyle/>
          <a:p>
            <a:pPr algn="l">
              <a:spcBef>
                <a:spcPct val="0"/>
              </a:spcBef>
            </a:pPr>
            <a:r>
              <a:rPr lang="en-GB" sz="2000">
                <a:solidFill>
                  <a:srgbClr val="009999"/>
                </a:solidFill>
                <a:effectLst/>
                <a:latin typeface="Arial" pitchFamily="34" charset="0"/>
              </a:rPr>
              <a:t>NFRs: quality reqs</a:t>
            </a:r>
          </a:p>
        </p:txBody>
      </p:sp>
      <p:sp>
        <p:nvSpPr>
          <p:cNvPr id="1403918" name="Line 14"/>
          <p:cNvSpPr>
            <a:spLocks noChangeShapeType="1"/>
          </p:cNvSpPr>
          <p:nvPr/>
        </p:nvSpPr>
        <p:spPr bwMode="auto">
          <a:xfrm flipH="1" flipV="1">
            <a:off x="4470400" y="3671888"/>
            <a:ext cx="1011238" cy="52387"/>
          </a:xfrm>
          <a:prstGeom prst="line">
            <a:avLst/>
          </a:prstGeom>
          <a:noFill/>
          <a:ln w="19050">
            <a:solidFill>
              <a:srgbClr val="009999"/>
            </a:solidFill>
            <a:prstDash val="sysDot"/>
            <a:round/>
            <a:headEnd/>
            <a:tailEnd/>
          </a:ln>
          <a:effectLst/>
        </p:spPr>
        <p:txBody>
          <a:bodyPr anchor="b"/>
          <a:lstStyle/>
          <a:p>
            <a:pPr>
              <a:defRPr/>
            </a:pPr>
            <a:endParaRPr lang="en-GB"/>
          </a:p>
        </p:txBody>
      </p:sp>
      <p:sp>
        <p:nvSpPr>
          <p:cNvPr id="33807" name="Text Box 15"/>
          <p:cNvSpPr txBox="1">
            <a:spLocks noChangeArrowheads="1"/>
          </p:cNvSpPr>
          <p:nvPr/>
        </p:nvSpPr>
        <p:spPr bwMode="auto">
          <a:xfrm>
            <a:off x="5502275" y="4095750"/>
            <a:ext cx="3119438" cy="671513"/>
          </a:xfrm>
          <a:prstGeom prst="rect">
            <a:avLst/>
          </a:prstGeom>
          <a:noFill/>
          <a:ln w="9525">
            <a:noFill/>
            <a:miter lim="800000"/>
            <a:headEnd/>
            <a:tailEnd/>
          </a:ln>
        </p:spPr>
        <p:txBody>
          <a:bodyPr wrap="none" anchor="b">
            <a:spAutoFit/>
          </a:bodyPr>
          <a:lstStyle/>
          <a:p>
            <a:pPr algn="l">
              <a:spcBef>
                <a:spcPct val="0"/>
              </a:spcBef>
            </a:pPr>
            <a:r>
              <a:rPr lang="en-GB" sz="2000">
                <a:solidFill>
                  <a:srgbClr val="009999"/>
                </a:solidFill>
                <a:effectLst/>
                <a:latin typeface="Arial" pitchFamily="34" charset="0"/>
              </a:rPr>
              <a:t>NFRs: security, reliability, </a:t>
            </a:r>
          </a:p>
          <a:p>
            <a:pPr algn="l">
              <a:lnSpc>
                <a:spcPct val="90000"/>
              </a:lnSpc>
              <a:spcBef>
                <a:spcPct val="0"/>
              </a:spcBef>
            </a:pPr>
            <a:r>
              <a:rPr lang="en-GB" sz="2000">
                <a:solidFill>
                  <a:srgbClr val="009999"/>
                </a:solidFill>
                <a:effectLst/>
                <a:latin typeface="Arial" pitchFamily="34" charset="0"/>
              </a:rPr>
              <a:t>            maintainability</a:t>
            </a:r>
          </a:p>
        </p:txBody>
      </p:sp>
      <p:sp>
        <p:nvSpPr>
          <p:cNvPr id="1403920" name="Line 16"/>
          <p:cNvSpPr>
            <a:spLocks noChangeShapeType="1"/>
          </p:cNvSpPr>
          <p:nvPr/>
        </p:nvSpPr>
        <p:spPr bwMode="auto">
          <a:xfrm flipH="1" flipV="1">
            <a:off x="3784600" y="4111625"/>
            <a:ext cx="1736725" cy="157163"/>
          </a:xfrm>
          <a:prstGeom prst="line">
            <a:avLst/>
          </a:prstGeom>
          <a:noFill/>
          <a:ln w="19050">
            <a:solidFill>
              <a:srgbClr val="009999"/>
            </a:solidFill>
            <a:prstDash val="sysDot"/>
            <a:round/>
            <a:headEnd/>
            <a:tailEnd/>
          </a:ln>
          <a:effectLst/>
        </p:spPr>
        <p:txBody>
          <a:bodyPr anchor="b"/>
          <a:lstStyle/>
          <a:p>
            <a:pPr>
              <a:defRPr/>
            </a:pPr>
            <a:endParaRPr lang="en-GB"/>
          </a:p>
        </p:txBody>
      </p:sp>
      <p:sp>
        <p:nvSpPr>
          <p:cNvPr id="33809" name="Rectangle 24"/>
          <p:cNvSpPr>
            <a:spLocks noChangeArrowheads="1"/>
          </p:cNvSpPr>
          <p:nvPr/>
        </p:nvSpPr>
        <p:spPr bwMode="auto">
          <a:xfrm>
            <a:off x="200025" y="4918075"/>
            <a:ext cx="8753475" cy="1665288"/>
          </a:xfrm>
          <a:prstGeom prst="rect">
            <a:avLst/>
          </a:prstGeom>
          <a:noFill/>
          <a:ln w="9525">
            <a:noFill/>
            <a:miter lim="800000"/>
            <a:headEnd/>
            <a:tailEnd/>
          </a:ln>
        </p:spPr>
        <p:txBody>
          <a:bodyPr lIns="92075" tIns="46038" rIns="92075" bIns="46038" anchor="ctr" anchorCtr="1"/>
          <a:lstStyle/>
          <a:p>
            <a:pPr marL="342900" indent="-342900" algn="l">
              <a:lnSpc>
                <a:spcPct val="90000"/>
              </a:lnSpc>
              <a:spcBef>
                <a:spcPct val="40000"/>
              </a:spcBef>
              <a:buClr>
                <a:schemeClr val="tx2"/>
              </a:buClr>
              <a:buSzPct val="70000"/>
              <a:buFont typeface="Wingdings" pitchFamily="2" charset="2"/>
              <a:buChar char="u"/>
            </a:pPr>
            <a:r>
              <a:rPr lang="en-US" sz="2200">
                <a:solidFill>
                  <a:schemeClr val="tx1"/>
                </a:solidFill>
                <a:effectLst/>
                <a:latin typeface="Comic Sans MS" pitchFamily="66" charset="0"/>
              </a:rPr>
              <a:t>Variant: VOLERE template </a:t>
            </a:r>
            <a:r>
              <a:rPr lang="en-US" sz="1800">
                <a:solidFill>
                  <a:schemeClr val="tx1"/>
                </a:solidFill>
                <a:effectLst/>
                <a:latin typeface="Comic Sans MS" pitchFamily="66" charset="0"/>
              </a:rPr>
              <a:t>[Robertson, 1999]</a:t>
            </a:r>
          </a:p>
          <a:p>
            <a:pPr marL="742950" lvl="1" indent="-285750" algn="l">
              <a:spcBef>
                <a:spcPct val="15000"/>
              </a:spcBef>
              <a:buClr>
                <a:schemeClr val="tx2"/>
              </a:buClr>
              <a:buFontTx/>
              <a:buChar char="–"/>
            </a:pPr>
            <a:r>
              <a:rPr lang="en-US" sz="2200">
                <a:solidFill>
                  <a:srgbClr val="009999"/>
                </a:solidFill>
                <a:effectLst/>
                <a:latin typeface="Comic Sans MS" pitchFamily="66" charset="0"/>
              </a:rPr>
              <a:t>explicit sections for domain properties, costs, risks, development workplan, ...</a:t>
            </a:r>
          </a:p>
        </p:txBody>
      </p:sp>
      <p:pic>
        <p:nvPicPr>
          <p:cNvPr id="33810" name="Picture 26" descr="mazemap.jpg                                                    00050B78Macintosh HD                   B8AA18DE:"/>
          <p:cNvPicPr>
            <a:picLocks noChangeAspect="1" noChangeArrowheads="1"/>
          </p:cNvPicPr>
          <p:nvPr/>
        </p:nvPicPr>
        <p:blipFill>
          <a:blip r:embed="rId3"/>
          <a:srcRect/>
          <a:stretch>
            <a:fillRect/>
          </a:stretch>
        </p:blipFill>
        <p:spPr bwMode="auto">
          <a:xfrm>
            <a:off x="92075" y="76200"/>
            <a:ext cx="765175" cy="960438"/>
          </a:xfrm>
          <a:prstGeom prst="rect">
            <a:avLst/>
          </a:prstGeom>
          <a:noFill/>
          <a:ln w="9525">
            <a:noFill/>
            <a:miter lim="800000"/>
            <a:headEnd/>
            <a:tailEnd/>
          </a:ln>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230313" y="228600"/>
            <a:ext cx="5886450" cy="762000"/>
          </a:xfrm>
        </p:spPr>
        <p:txBody>
          <a:bodyPr/>
          <a:lstStyle/>
          <a:p>
            <a:r>
              <a:rPr lang="en-US" smtClean="0"/>
              <a:t>Use of diagrammatic notations</a:t>
            </a:r>
          </a:p>
        </p:txBody>
      </p:sp>
      <p:sp>
        <p:nvSpPr>
          <p:cNvPr id="1404931" name="Rectangle 3"/>
          <p:cNvSpPr>
            <a:spLocks noGrp="1" noChangeArrowheads="1"/>
          </p:cNvSpPr>
          <p:nvPr>
            <p:ph type="body" idx="1"/>
          </p:nvPr>
        </p:nvSpPr>
        <p:spPr/>
        <p:txBody>
          <a:bodyPr/>
          <a:lstStyle/>
          <a:p>
            <a:pPr>
              <a:defRPr/>
            </a:pPr>
            <a:r>
              <a:rPr lang="en-US" smtClean="0"/>
              <a:t>To complement or replace NL prose</a:t>
            </a:r>
          </a:p>
          <a:p>
            <a:pPr>
              <a:defRPr/>
            </a:pPr>
            <a:r>
              <a:rPr lang="en-US" smtClean="0"/>
              <a:t>Dedicated to </a:t>
            </a:r>
            <a:r>
              <a:rPr lang="en-US" smtClean="0">
                <a:effectLst>
                  <a:outerShdw blurRad="38100" dist="38100" dir="2700000" algn="tl">
                    <a:srgbClr val="000000"/>
                  </a:outerShdw>
                </a:effectLst>
              </a:rPr>
              <a:t>specific aspects</a:t>
            </a:r>
            <a:r>
              <a:rPr lang="en-US" smtClean="0"/>
              <a:t> of the system (as-is </a:t>
            </a:r>
            <a:r>
              <a:rPr lang="en-US" sz="2000" smtClean="0"/>
              <a:t>or</a:t>
            </a:r>
            <a:r>
              <a:rPr lang="en-US" smtClean="0"/>
              <a:t> to-be)</a:t>
            </a:r>
          </a:p>
          <a:p>
            <a:pPr>
              <a:defRPr/>
            </a:pPr>
            <a:r>
              <a:rPr lang="en-US" smtClean="0"/>
              <a:t>Graphical: to ease communication, provide overview</a:t>
            </a:r>
          </a:p>
          <a:p>
            <a:pPr>
              <a:lnSpc>
                <a:spcPct val="120000"/>
              </a:lnSpc>
              <a:defRPr/>
            </a:pPr>
            <a:r>
              <a:rPr lang="en-US" smtClean="0"/>
              <a:t>Semi-formal ...</a:t>
            </a:r>
          </a:p>
          <a:p>
            <a:pPr lvl="1">
              <a:lnSpc>
                <a:spcPct val="100000"/>
              </a:lnSpc>
              <a:defRPr/>
            </a:pPr>
            <a:r>
              <a:rPr lang="en-US" smtClean="0"/>
              <a:t>Declaration of items in formal language (syntax, semantics) </a:t>
            </a:r>
          </a:p>
          <a:p>
            <a:pPr lvl="1">
              <a:lnSpc>
                <a:spcPct val="100000"/>
              </a:lnSpc>
              <a:buFontTx/>
              <a:buNone/>
              <a:defRPr/>
            </a:pPr>
            <a:r>
              <a:rPr lang="en-US" smtClean="0"/>
              <a:t>	</a:t>
            </a:r>
            <a:r>
              <a:rPr lang="en-US" smtClean="0">
                <a:solidFill>
                  <a:schemeClr val="tx2"/>
                </a:solidFill>
              </a:rPr>
              <a:t>=&gt;</a:t>
            </a:r>
            <a:r>
              <a:rPr lang="en-US" smtClean="0"/>
              <a:t>  surface checks on RD items, machine-processable</a:t>
            </a:r>
          </a:p>
          <a:p>
            <a:pPr lvl="1">
              <a:lnSpc>
                <a:spcPct val="100000"/>
              </a:lnSpc>
              <a:defRPr/>
            </a:pPr>
            <a:r>
              <a:rPr lang="en-US" smtClean="0"/>
              <a:t>Informal spec of item properties in NL</a:t>
            </a:r>
          </a:p>
          <a:p>
            <a:pPr>
              <a:defRPr/>
            </a:pPr>
            <a:r>
              <a:rPr lang="en-US" smtClean="0">
                <a:effectLst>
                  <a:outerShdw blurRad="38100" dist="38100" dir="2700000" algn="tl">
                    <a:srgbClr val="000000"/>
                  </a:outerShdw>
                </a:effectLst>
              </a:rPr>
              <a:t>This chapter</a:t>
            </a:r>
            <a:r>
              <a:rPr lang="en-US" smtClean="0"/>
              <a:t>:  typical sample of frequently used diagrams, showing complementarities</a:t>
            </a:r>
          </a:p>
          <a:p>
            <a:pPr>
              <a:defRPr/>
            </a:pPr>
            <a:r>
              <a:rPr lang="en-US" smtClean="0">
                <a:effectLst>
                  <a:outerShdw blurRad="38100" dist="38100" dir="2700000" algn="tl">
                    <a:srgbClr val="000000"/>
                  </a:outerShdw>
                </a:effectLst>
              </a:rPr>
              <a:t>Part 2</a:t>
            </a:r>
            <a:r>
              <a:rPr lang="en-US" smtClean="0"/>
              <a:t>:  in-depth study </a:t>
            </a:r>
            <a:r>
              <a:rPr lang="en-US" smtClean="0">
                <a:solidFill>
                  <a:schemeClr val="tx2"/>
                </a:solidFill>
              </a:rPr>
              <a:t>+</a:t>
            </a:r>
            <a:r>
              <a:rPr lang="en-US" smtClean="0"/>
              <a:t> systematic method for building complex models using integrated set of diagrams</a:t>
            </a:r>
          </a:p>
        </p:txBody>
      </p:sp>
      <p:grpSp>
        <p:nvGrpSpPr>
          <p:cNvPr id="34820" name="Group 4"/>
          <p:cNvGrpSpPr>
            <a:grpSpLocks/>
          </p:cNvGrpSpPr>
          <p:nvPr/>
        </p:nvGrpSpPr>
        <p:grpSpPr bwMode="auto">
          <a:xfrm>
            <a:off x="209550" y="173038"/>
            <a:ext cx="1071563" cy="693737"/>
            <a:chOff x="2496" y="624"/>
            <a:chExt cx="1104" cy="672"/>
          </a:xfrm>
        </p:grpSpPr>
        <p:sp>
          <p:nvSpPr>
            <p:cNvPr id="1404933" name="Rectangle 5"/>
            <p:cNvSpPr>
              <a:spLocks noChangeArrowheads="1"/>
            </p:cNvSpPr>
            <p:nvPr/>
          </p:nvSpPr>
          <p:spPr bwMode="auto">
            <a:xfrm>
              <a:off x="2496" y="624"/>
              <a:ext cx="384" cy="192"/>
            </a:xfrm>
            <a:prstGeom prst="rect">
              <a:avLst/>
            </a:prstGeom>
            <a:noFill/>
            <a:ln w="28575">
              <a:solidFill>
                <a:schemeClr val="tx1"/>
              </a:solidFill>
              <a:miter lim="800000"/>
              <a:headEnd/>
              <a:tailEnd/>
            </a:ln>
            <a:effectLst/>
          </p:spPr>
          <p:txBody>
            <a:bodyPr wrap="none" anchor="ctr"/>
            <a:lstStyle/>
            <a:p>
              <a:endParaRPr lang="en-GB">
                <a:effectLst>
                  <a:outerShdw blurRad="38100" dist="38100" dir="2700000" algn="tl">
                    <a:srgbClr val="000000"/>
                  </a:outerShdw>
                </a:effectLst>
              </a:endParaRPr>
            </a:p>
          </p:txBody>
        </p:sp>
        <p:sp>
          <p:nvSpPr>
            <p:cNvPr id="1404934" name="Rectangle 6"/>
            <p:cNvSpPr>
              <a:spLocks noChangeArrowheads="1"/>
            </p:cNvSpPr>
            <p:nvPr/>
          </p:nvSpPr>
          <p:spPr bwMode="auto">
            <a:xfrm>
              <a:off x="3216" y="1104"/>
              <a:ext cx="384" cy="192"/>
            </a:xfrm>
            <a:prstGeom prst="rect">
              <a:avLst/>
            </a:prstGeom>
            <a:noFill/>
            <a:ln w="28575">
              <a:solidFill>
                <a:schemeClr val="tx1"/>
              </a:solidFill>
              <a:miter lim="800000"/>
              <a:headEnd/>
              <a:tailEnd/>
            </a:ln>
            <a:effectLst/>
          </p:spPr>
          <p:txBody>
            <a:bodyPr wrap="none" anchor="ctr"/>
            <a:lstStyle/>
            <a:p>
              <a:endParaRPr lang="en-GB">
                <a:effectLst>
                  <a:outerShdw blurRad="38100" dist="38100" dir="2700000" algn="tl">
                    <a:srgbClr val="000000"/>
                  </a:outerShdw>
                </a:effectLst>
              </a:endParaRPr>
            </a:p>
          </p:txBody>
        </p:sp>
        <p:sp>
          <p:nvSpPr>
            <p:cNvPr id="1404935" name="Rectangle 7"/>
            <p:cNvSpPr>
              <a:spLocks noChangeArrowheads="1"/>
            </p:cNvSpPr>
            <p:nvPr/>
          </p:nvSpPr>
          <p:spPr bwMode="auto">
            <a:xfrm>
              <a:off x="2496" y="1104"/>
              <a:ext cx="384" cy="192"/>
            </a:xfrm>
            <a:prstGeom prst="rect">
              <a:avLst/>
            </a:prstGeom>
            <a:noFill/>
            <a:ln w="28575">
              <a:solidFill>
                <a:schemeClr val="tx1"/>
              </a:solidFill>
              <a:miter lim="800000"/>
              <a:headEnd/>
              <a:tailEnd/>
            </a:ln>
            <a:effectLst/>
          </p:spPr>
          <p:txBody>
            <a:bodyPr wrap="none" anchor="ctr"/>
            <a:lstStyle/>
            <a:p>
              <a:endParaRPr lang="en-GB">
                <a:effectLst>
                  <a:outerShdw blurRad="38100" dist="38100" dir="2700000" algn="tl">
                    <a:srgbClr val="000000"/>
                  </a:outerShdw>
                </a:effectLst>
              </a:endParaRPr>
            </a:p>
          </p:txBody>
        </p:sp>
        <p:sp>
          <p:nvSpPr>
            <p:cNvPr id="1404936" name="Oval 8"/>
            <p:cNvSpPr>
              <a:spLocks noChangeArrowheads="1"/>
            </p:cNvSpPr>
            <p:nvPr/>
          </p:nvSpPr>
          <p:spPr bwMode="auto">
            <a:xfrm>
              <a:off x="3121" y="1151"/>
              <a:ext cx="95" cy="97"/>
            </a:xfrm>
            <a:prstGeom prst="ellipse">
              <a:avLst/>
            </a:prstGeom>
            <a:solidFill>
              <a:schemeClr val="bg2"/>
            </a:solidFill>
            <a:ln w="28575">
              <a:solidFill>
                <a:schemeClr val="tx1"/>
              </a:solidFill>
              <a:miter lim="800000"/>
              <a:headEnd/>
              <a:tailEnd/>
            </a:ln>
            <a:effectLst/>
          </p:spPr>
          <p:txBody>
            <a:bodyPr wrap="none" anchor="ctr"/>
            <a:lstStyle/>
            <a:p>
              <a:endParaRPr lang="en-GB">
                <a:effectLst>
                  <a:outerShdw blurRad="38100" dist="38100" dir="2700000" algn="tl">
                    <a:srgbClr val="FFFFFF"/>
                  </a:outerShdw>
                </a:effectLst>
              </a:endParaRPr>
            </a:p>
          </p:txBody>
        </p:sp>
        <p:sp>
          <p:nvSpPr>
            <p:cNvPr id="1404937" name="Oval 9"/>
            <p:cNvSpPr>
              <a:spLocks noChangeArrowheads="1"/>
            </p:cNvSpPr>
            <p:nvPr/>
          </p:nvSpPr>
          <p:spPr bwMode="auto">
            <a:xfrm>
              <a:off x="2880" y="1151"/>
              <a:ext cx="95" cy="97"/>
            </a:xfrm>
            <a:prstGeom prst="ellipse">
              <a:avLst/>
            </a:prstGeom>
            <a:solidFill>
              <a:schemeClr val="tx1"/>
            </a:solidFill>
            <a:ln w="28575">
              <a:solidFill>
                <a:schemeClr val="tx1"/>
              </a:solidFill>
              <a:miter lim="800000"/>
              <a:headEnd/>
              <a:tailEnd/>
            </a:ln>
            <a:effectLst/>
          </p:spPr>
          <p:txBody>
            <a:bodyPr wrap="none" anchor="ctr"/>
            <a:lstStyle/>
            <a:p>
              <a:endParaRPr lang="en-GB">
                <a:effectLst>
                  <a:outerShdw blurRad="38100" dist="38100" dir="2700000" algn="tl">
                    <a:srgbClr val="000000"/>
                  </a:outerShdw>
                </a:effectLst>
              </a:endParaRPr>
            </a:p>
          </p:txBody>
        </p:sp>
        <p:sp>
          <p:nvSpPr>
            <p:cNvPr id="1404938" name="Oval 10"/>
            <p:cNvSpPr>
              <a:spLocks noChangeArrowheads="1"/>
            </p:cNvSpPr>
            <p:nvPr/>
          </p:nvSpPr>
          <p:spPr bwMode="auto">
            <a:xfrm>
              <a:off x="2880" y="672"/>
              <a:ext cx="95" cy="97"/>
            </a:xfrm>
            <a:prstGeom prst="ellipse">
              <a:avLst/>
            </a:prstGeom>
            <a:solidFill>
              <a:schemeClr val="tx1"/>
            </a:solidFill>
            <a:ln w="28575">
              <a:solidFill>
                <a:schemeClr val="tx1"/>
              </a:solidFill>
              <a:miter lim="800000"/>
              <a:headEnd/>
              <a:tailEnd/>
            </a:ln>
            <a:effectLst/>
          </p:spPr>
          <p:txBody>
            <a:bodyPr wrap="none" anchor="ctr"/>
            <a:lstStyle/>
            <a:p>
              <a:endParaRPr lang="en-GB">
                <a:effectLst>
                  <a:outerShdw blurRad="38100" dist="38100" dir="2700000" algn="tl">
                    <a:srgbClr val="000000"/>
                  </a:outerShdw>
                </a:effectLst>
              </a:endParaRPr>
            </a:p>
          </p:txBody>
        </p:sp>
        <p:sp>
          <p:nvSpPr>
            <p:cNvPr id="1404939" name="Oval 11"/>
            <p:cNvSpPr>
              <a:spLocks noChangeArrowheads="1"/>
            </p:cNvSpPr>
            <p:nvPr/>
          </p:nvSpPr>
          <p:spPr bwMode="auto">
            <a:xfrm>
              <a:off x="2640" y="816"/>
              <a:ext cx="96" cy="95"/>
            </a:xfrm>
            <a:prstGeom prst="ellipse">
              <a:avLst/>
            </a:prstGeom>
            <a:solidFill>
              <a:schemeClr val="bg2"/>
            </a:solidFill>
            <a:ln w="28575">
              <a:solidFill>
                <a:schemeClr val="tx1"/>
              </a:solidFill>
              <a:miter lim="800000"/>
              <a:headEnd/>
              <a:tailEnd/>
            </a:ln>
            <a:effectLst/>
          </p:spPr>
          <p:txBody>
            <a:bodyPr wrap="none" anchor="ctr"/>
            <a:lstStyle/>
            <a:p>
              <a:endParaRPr lang="en-GB">
                <a:effectLst>
                  <a:outerShdw blurRad="38100" dist="38100" dir="2700000" algn="tl">
                    <a:srgbClr val="FFFFFF"/>
                  </a:outerShdw>
                </a:effectLst>
              </a:endParaRPr>
            </a:p>
          </p:txBody>
        </p:sp>
        <p:sp>
          <p:nvSpPr>
            <p:cNvPr id="1404940" name="Oval 12"/>
            <p:cNvSpPr>
              <a:spLocks noChangeArrowheads="1"/>
            </p:cNvSpPr>
            <p:nvPr/>
          </p:nvSpPr>
          <p:spPr bwMode="auto">
            <a:xfrm>
              <a:off x="3360" y="1008"/>
              <a:ext cx="96" cy="94"/>
            </a:xfrm>
            <a:prstGeom prst="ellipse">
              <a:avLst/>
            </a:prstGeom>
            <a:solidFill>
              <a:schemeClr val="bg2"/>
            </a:solidFill>
            <a:ln w="28575">
              <a:solidFill>
                <a:schemeClr val="tx1"/>
              </a:solidFill>
              <a:miter lim="800000"/>
              <a:headEnd/>
              <a:tailEnd/>
            </a:ln>
            <a:effectLst/>
          </p:spPr>
          <p:txBody>
            <a:bodyPr wrap="none" anchor="ctr"/>
            <a:lstStyle/>
            <a:p>
              <a:endParaRPr lang="en-GB">
                <a:effectLst>
                  <a:outerShdw blurRad="38100" dist="38100" dir="2700000" algn="tl">
                    <a:srgbClr val="FFFFFF"/>
                  </a:outerShdw>
                </a:effectLst>
              </a:endParaRPr>
            </a:p>
          </p:txBody>
        </p:sp>
        <p:sp>
          <p:nvSpPr>
            <p:cNvPr id="1404941" name="Line 13"/>
            <p:cNvSpPr>
              <a:spLocks noChangeShapeType="1"/>
            </p:cNvSpPr>
            <p:nvPr/>
          </p:nvSpPr>
          <p:spPr bwMode="auto">
            <a:xfrm>
              <a:off x="2975" y="1201"/>
              <a:ext cx="146" cy="0"/>
            </a:xfrm>
            <a:prstGeom prst="line">
              <a:avLst/>
            </a:prstGeom>
            <a:noFill/>
            <a:ln w="38100">
              <a:solidFill>
                <a:schemeClr val="tx1"/>
              </a:solidFill>
              <a:miter lim="800000"/>
              <a:headEnd/>
              <a:tailEnd/>
            </a:ln>
            <a:effectLst/>
          </p:spPr>
          <p:txBody>
            <a:bodyPr wrap="none"/>
            <a:lstStyle/>
            <a:p>
              <a:pPr>
                <a:defRPr/>
              </a:pPr>
              <a:endParaRPr lang="en-GB"/>
            </a:p>
          </p:txBody>
        </p:sp>
        <p:sp>
          <p:nvSpPr>
            <p:cNvPr id="1404942" name="Line 14"/>
            <p:cNvSpPr>
              <a:spLocks noChangeShapeType="1"/>
            </p:cNvSpPr>
            <p:nvPr/>
          </p:nvSpPr>
          <p:spPr bwMode="auto">
            <a:xfrm flipV="1">
              <a:off x="3409" y="719"/>
              <a:ext cx="0" cy="289"/>
            </a:xfrm>
            <a:prstGeom prst="line">
              <a:avLst/>
            </a:prstGeom>
            <a:noFill/>
            <a:ln w="38100">
              <a:solidFill>
                <a:schemeClr val="tx1"/>
              </a:solidFill>
              <a:miter lim="800000"/>
              <a:headEnd/>
              <a:tailEnd/>
            </a:ln>
            <a:effectLst/>
          </p:spPr>
          <p:txBody>
            <a:bodyPr wrap="none"/>
            <a:lstStyle/>
            <a:p>
              <a:pPr>
                <a:defRPr/>
              </a:pPr>
              <a:endParaRPr lang="en-GB"/>
            </a:p>
          </p:txBody>
        </p:sp>
        <p:sp>
          <p:nvSpPr>
            <p:cNvPr id="1404943" name="Line 15"/>
            <p:cNvSpPr>
              <a:spLocks noChangeShapeType="1"/>
            </p:cNvSpPr>
            <p:nvPr/>
          </p:nvSpPr>
          <p:spPr bwMode="auto">
            <a:xfrm>
              <a:off x="2975" y="719"/>
              <a:ext cx="433" cy="0"/>
            </a:xfrm>
            <a:prstGeom prst="line">
              <a:avLst/>
            </a:prstGeom>
            <a:noFill/>
            <a:ln w="38100">
              <a:solidFill>
                <a:schemeClr val="tx1"/>
              </a:solidFill>
              <a:miter lim="800000"/>
              <a:headEnd/>
              <a:tailEnd/>
            </a:ln>
            <a:effectLst/>
          </p:spPr>
          <p:txBody>
            <a:bodyPr wrap="none"/>
            <a:lstStyle/>
            <a:p>
              <a:pPr>
                <a:defRPr/>
              </a:pPr>
              <a:endParaRPr lang="en-GB"/>
            </a:p>
          </p:txBody>
        </p:sp>
        <p:sp>
          <p:nvSpPr>
            <p:cNvPr id="1404944" name="Oval 16"/>
            <p:cNvSpPr>
              <a:spLocks noChangeArrowheads="1"/>
            </p:cNvSpPr>
            <p:nvPr/>
          </p:nvSpPr>
          <p:spPr bwMode="auto">
            <a:xfrm>
              <a:off x="2640" y="1008"/>
              <a:ext cx="96" cy="94"/>
            </a:xfrm>
            <a:prstGeom prst="ellipse">
              <a:avLst/>
            </a:prstGeom>
            <a:solidFill>
              <a:schemeClr val="tx1"/>
            </a:solidFill>
            <a:ln w="28575">
              <a:solidFill>
                <a:schemeClr val="tx1"/>
              </a:solidFill>
              <a:miter lim="800000"/>
              <a:headEnd/>
              <a:tailEnd/>
            </a:ln>
            <a:effectLst/>
          </p:spPr>
          <p:txBody>
            <a:bodyPr wrap="none" anchor="ctr"/>
            <a:lstStyle/>
            <a:p>
              <a:endParaRPr lang="en-GB">
                <a:effectLst>
                  <a:outerShdw blurRad="38100" dist="38100" dir="2700000" algn="tl">
                    <a:srgbClr val="000000"/>
                  </a:outerShdw>
                </a:effectLst>
              </a:endParaRPr>
            </a:p>
          </p:txBody>
        </p:sp>
        <p:sp>
          <p:nvSpPr>
            <p:cNvPr id="1404945" name="Line 17"/>
            <p:cNvSpPr>
              <a:spLocks noChangeShapeType="1"/>
            </p:cNvSpPr>
            <p:nvPr/>
          </p:nvSpPr>
          <p:spPr bwMode="auto">
            <a:xfrm flipV="1">
              <a:off x="2687" y="912"/>
              <a:ext cx="0" cy="97"/>
            </a:xfrm>
            <a:prstGeom prst="line">
              <a:avLst/>
            </a:prstGeom>
            <a:noFill/>
            <a:ln w="38100">
              <a:solidFill>
                <a:schemeClr val="tx1"/>
              </a:solidFill>
              <a:miter lim="800000"/>
              <a:headEnd/>
              <a:tailEnd/>
            </a:ln>
            <a:effectLst/>
          </p:spPr>
          <p:txBody>
            <a:bodyPr wrap="none"/>
            <a:lstStyle/>
            <a:p>
              <a:pPr>
                <a:defRPr/>
              </a:pPr>
              <a:endParaRPr lang="en-GB"/>
            </a:p>
          </p:txBody>
        </p:sp>
      </p:grpSp>
      <p:pic>
        <p:nvPicPr>
          <p:cNvPr id="34821" name="Picture 19"/>
          <p:cNvPicPr>
            <a:picLocks noChangeAspect="1" noChangeArrowheads="1"/>
          </p:cNvPicPr>
          <p:nvPr/>
        </p:nvPicPr>
        <p:blipFill>
          <a:blip r:embed="rId2"/>
          <a:srcRect/>
          <a:stretch>
            <a:fillRect/>
          </a:stretch>
        </p:blipFill>
        <p:spPr bwMode="auto">
          <a:xfrm>
            <a:off x="7100888" y="157163"/>
            <a:ext cx="1908175" cy="996950"/>
          </a:xfrm>
          <a:prstGeom prst="rect">
            <a:avLst/>
          </a:prstGeom>
          <a:noFill/>
          <a:ln w="12700" cap="sq">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779463" y="317500"/>
            <a:ext cx="8178800" cy="762000"/>
          </a:xfrm>
          <a:noFill/>
        </p:spPr>
        <p:txBody>
          <a:bodyPr/>
          <a:lstStyle/>
          <a:p>
            <a:pPr>
              <a:lnSpc>
                <a:spcPct val="110000"/>
              </a:lnSpc>
            </a:pPr>
            <a:r>
              <a:rPr kumimoji="0" lang="en-US" smtClean="0"/>
              <a:t>Requirements specification &amp; documentation: outline</a:t>
            </a:r>
            <a:endParaRPr kumimoji="0" lang="en-US" altLang="en-US" smtClean="0"/>
          </a:p>
        </p:txBody>
      </p:sp>
      <p:sp>
        <p:nvSpPr>
          <p:cNvPr id="1406979" name="Rectangle 3"/>
          <p:cNvSpPr>
            <a:spLocks noGrp="1" noChangeArrowheads="1"/>
          </p:cNvSpPr>
          <p:nvPr>
            <p:ph type="body" idx="1"/>
          </p:nvPr>
        </p:nvSpPr>
        <p:spPr>
          <a:xfrm>
            <a:off x="214313" y="1214438"/>
            <a:ext cx="8812212" cy="5080000"/>
          </a:xfrm>
        </p:spPr>
        <p:txBody>
          <a:bodyPr/>
          <a:lstStyle/>
          <a:p>
            <a:pPr>
              <a:spcBef>
                <a:spcPts val="300"/>
              </a:spcBef>
            </a:pPr>
            <a:r>
              <a:rPr kumimoji="0" lang="en-US" smtClean="0">
                <a:solidFill>
                  <a:srgbClr val="5F5F5F"/>
                </a:solidFill>
              </a:rPr>
              <a:t>Free documentation in unrestricted natural language </a:t>
            </a:r>
          </a:p>
          <a:p>
            <a:pPr>
              <a:lnSpc>
                <a:spcPct val="130000"/>
              </a:lnSpc>
              <a:spcBef>
                <a:spcPts val="300"/>
              </a:spcBef>
            </a:pPr>
            <a:r>
              <a:rPr kumimoji="0" lang="en-US" smtClean="0">
                <a:solidFill>
                  <a:srgbClr val="5F5F5F"/>
                </a:solidFill>
              </a:rPr>
              <a:t>Disciplined documentation in structured natural language</a:t>
            </a:r>
          </a:p>
          <a:p>
            <a:pPr lvl="1">
              <a:lnSpc>
                <a:spcPct val="100000"/>
              </a:lnSpc>
              <a:spcBef>
                <a:spcPts val="200"/>
              </a:spcBef>
            </a:pPr>
            <a:r>
              <a:rPr kumimoji="0" lang="en-US" sz="2000" smtClean="0">
                <a:solidFill>
                  <a:srgbClr val="5F5F5F"/>
                </a:solidFill>
              </a:rPr>
              <a:t>Local rules on writing statements</a:t>
            </a:r>
          </a:p>
          <a:p>
            <a:pPr lvl="1">
              <a:spcBef>
                <a:spcPts val="200"/>
              </a:spcBef>
            </a:pPr>
            <a:r>
              <a:rPr kumimoji="0" lang="en-US" sz="2000" smtClean="0">
                <a:solidFill>
                  <a:srgbClr val="5F5F5F"/>
                </a:solidFill>
              </a:rPr>
              <a:t>Global rules on organizing the Requirements Document</a:t>
            </a:r>
          </a:p>
          <a:p>
            <a:pPr>
              <a:lnSpc>
                <a:spcPct val="130000"/>
              </a:lnSpc>
              <a:spcBef>
                <a:spcPts val="300"/>
              </a:spcBef>
            </a:pPr>
            <a:r>
              <a:rPr kumimoji="0" lang="en-US" smtClean="0">
                <a:effectLst>
                  <a:outerShdw blurRad="38100" dist="38100" dir="2700000" algn="tl">
                    <a:srgbClr val="000000"/>
                  </a:outerShdw>
                </a:effectLst>
              </a:rPr>
              <a:t>Use of diagrammatic notations</a:t>
            </a:r>
          </a:p>
          <a:p>
            <a:pPr lvl="1">
              <a:lnSpc>
                <a:spcPct val="100000"/>
              </a:lnSpc>
              <a:spcBef>
                <a:spcPts val="200"/>
              </a:spcBef>
            </a:pPr>
            <a:r>
              <a:rPr kumimoji="0" lang="en-US" sz="2000" smtClean="0">
                <a:effectLst>
                  <a:outerShdw blurRad="38100" dist="38100" dir="2700000" algn="tl">
                    <a:srgbClr val="000000"/>
                  </a:outerShdw>
                </a:effectLst>
              </a:rPr>
              <a:t>System scope:  context, problem, frame diagrams</a:t>
            </a:r>
          </a:p>
          <a:p>
            <a:pPr lvl="1">
              <a:spcBef>
                <a:spcPts val="200"/>
              </a:spcBef>
            </a:pPr>
            <a:r>
              <a:rPr kumimoji="0" lang="en-US" sz="2000" smtClean="0"/>
              <a:t>Conceptual structures:  entity-relationship diagrams</a:t>
            </a:r>
          </a:p>
          <a:p>
            <a:pPr lvl="1">
              <a:spcBef>
                <a:spcPts val="200"/>
              </a:spcBef>
            </a:pPr>
            <a:r>
              <a:rPr kumimoji="0" lang="en-US" sz="2000" smtClean="0"/>
              <a:t>Activities and data:  SADT diagrams</a:t>
            </a:r>
          </a:p>
          <a:p>
            <a:pPr lvl="1">
              <a:spcBef>
                <a:spcPts val="200"/>
              </a:spcBef>
            </a:pPr>
            <a:r>
              <a:rPr kumimoji="0" lang="en-US" sz="2000" smtClean="0"/>
              <a:t>Information flows:  dataflow diagrams</a:t>
            </a:r>
          </a:p>
          <a:p>
            <a:pPr lvl="1">
              <a:spcBef>
                <a:spcPts val="200"/>
              </a:spcBef>
            </a:pPr>
            <a:r>
              <a:rPr kumimoji="0" lang="en-US" sz="2000" smtClean="0"/>
              <a:t>System operations:  use case diagrams</a:t>
            </a:r>
          </a:p>
          <a:p>
            <a:pPr lvl="1">
              <a:spcBef>
                <a:spcPts val="200"/>
              </a:spcBef>
            </a:pPr>
            <a:r>
              <a:rPr kumimoji="0" lang="en-US" sz="2000" smtClean="0"/>
              <a:t>Interaction scenarios:  event trace diagrams</a:t>
            </a:r>
          </a:p>
          <a:p>
            <a:pPr lvl="1">
              <a:spcBef>
                <a:spcPts val="200"/>
              </a:spcBef>
            </a:pPr>
            <a:r>
              <a:rPr kumimoji="0" lang="en-US" sz="2000" smtClean="0"/>
              <a:t>System behaviors:  state machine diagrams</a:t>
            </a:r>
          </a:p>
          <a:p>
            <a:pPr lvl="1">
              <a:spcBef>
                <a:spcPts val="200"/>
              </a:spcBef>
            </a:pPr>
            <a:r>
              <a:rPr kumimoji="0" lang="en-US" sz="2000" smtClean="0"/>
              <a:t>Stimuli and responses:  R-net diagrams</a:t>
            </a:r>
          </a:p>
          <a:p>
            <a:pPr lvl="1">
              <a:spcBef>
                <a:spcPts val="200"/>
              </a:spcBef>
            </a:pPr>
            <a:r>
              <a:rPr kumimoji="0" lang="en-US" sz="2000" smtClean="0"/>
              <a:t>Integrating multiple system views, multi-view spec in UML</a:t>
            </a:r>
            <a:endParaRPr kumimoji="0" lang="en-US" altLang="en-US" sz="2000" smtClean="0"/>
          </a:p>
        </p:txBody>
      </p:sp>
      <p:pic>
        <p:nvPicPr>
          <p:cNvPr id="35844" name="Picture 4"/>
          <p:cNvPicPr>
            <a:picLocks noChangeAspect="1" noChangeArrowheads="1"/>
          </p:cNvPicPr>
          <p:nvPr/>
        </p:nvPicPr>
        <p:blipFill>
          <a:blip r:embed="rId3"/>
          <a:srcRect/>
          <a:stretch>
            <a:fillRect/>
          </a:stretch>
        </p:blipFill>
        <p:spPr bwMode="auto">
          <a:xfrm>
            <a:off x="57150" y="2740025"/>
            <a:ext cx="819150" cy="885825"/>
          </a:xfrm>
          <a:prstGeom prst="rect">
            <a:avLst/>
          </a:prstGeom>
          <a:noFill/>
          <a:ln w="2857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9026" name="Rectangle 2"/>
          <p:cNvSpPr>
            <a:spLocks noGrp="1" noChangeArrowheads="1"/>
          </p:cNvSpPr>
          <p:nvPr>
            <p:ph type="title"/>
          </p:nvPr>
        </p:nvSpPr>
        <p:spPr>
          <a:xfrm>
            <a:off x="1560513" y="185738"/>
            <a:ext cx="7469187" cy="762000"/>
          </a:xfrm>
        </p:spPr>
        <p:txBody>
          <a:bodyPr/>
          <a:lstStyle/>
          <a:p>
            <a:r>
              <a:rPr kumimoji="0" lang="en-US" smtClean="0"/>
              <a:t>System scope:  context diagrams</a:t>
            </a:r>
            <a:endParaRPr kumimoji="0" lang="en-US" sz="2500" smtClean="0">
              <a:effectLst>
                <a:outerShdw blurRad="38100" dist="38100" dir="2700000" algn="tl">
                  <a:srgbClr val="000000"/>
                </a:outerShdw>
              </a:effectLst>
            </a:endParaRPr>
          </a:p>
        </p:txBody>
      </p:sp>
      <p:grpSp>
        <p:nvGrpSpPr>
          <p:cNvPr id="4100" name="Group 27"/>
          <p:cNvGrpSpPr>
            <a:grpSpLocks/>
          </p:cNvGrpSpPr>
          <p:nvPr/>
        </p:nvGrpSpPr>
        <p:grpSpPr bwMode="auto">
          <a:xfrm>
            <a:off x="100013" y="142875"/>
            <a:ext cx="2027237" cy="649288"/>
            <a:chOff x="1451" y="2837"/>
            <a:chExt cx="2750" cy="882"/>
          </a:xfrm>
        </p:grpSpPr>
        <p:sp>
          <p:nvSpPr>
            <p:cNvPr id="1409030" name="Oval 6"/>
            <p:cNvSpPr>
              <a:spLocks noChangeArrowheads="1"/>
            </p:cNvSpPr>
            <p:nvPr/>
          </p:nvSpPr>
          <p:spPr bwMode="auto">
            <a:xfrm>
              <a:off x="1451" y="2837"/>
              <a:ext cx="1774" cy="876"/>
            </a:xfrm>
            <a:prstGeom prst="ellipse">
              <a:avLst/>
            </a:prstGeom>
            <a:solidFill>
              <a:srgbClr val="B8BFF2"/>
            </a:solidFill>
            <a:ln w="57150">
              <a:solidFill>
                <a:schemeClr val="tx1"/>
              </a:solidFill>
              <a:round/>
              <a:headEnd/>
              <a:tailEnd/>
            </a:ln>
          </p:spPr>
          <p:txBody>
            <a:bodyPr/>
            <a:lstStyle/>
            <a:p>
              <a:endParaRPr lang="en-GB">
                <a:effectLst>
                  <a:outerShdw blurRad="38100" dist="38100" dir="2700000" algn="tl">
                    <a:srgbClr val="000000"/>
                  </a:outerShdw>
                </a:effectLst>
              </a:endParaRPr>
            </a:p>
          </p:txBody>
        </p:sp>
        <p:sp>
          <p:nvSpPr>
            <p:cNvPr id="1409031" name="Oval 7"/>
            <p:cNvSpPr>
              <a:spLocks noChangeArrowheads="1"/>
            </p:cNvSpPr>
            <p:nvPr/>
          </p:nvSpPr>
          <p:spPr bwMode="auto">
            <a:xfrm>
              <a:off x="2452" y="2843"/>
              <a:ext cx="1749" cy="876"/>
            </a:xfrm>
            <a:prstGeom prst="ellipse">
              <a:avLst/>
            </a:prstGeom>
            <a:noFill/>
            <a:ln w="28575">
              <a:solidFill>
                <a:schemeClr val="tx1"/>
              </a:solidFill>
              <a:round/>
              <a:headEnd/>
              <a:tailEnd/>
            </a:ln>
          </p:spPr>
          <p:txBody>
            <a:bodyPr/>
            <a:lstStyle/>
            <a:p>
              <a:endParaRPr lang="en-GB">
                <a:effectLst>
                  <a:outerShdw blurRad="38100" dist="38100" dir="2700000" algn="tl">
                    <a:srgbClr val="000000"/>
                  </a:outerShdw>
                </a:effectLst>
              </a:endParaRPr>
            </a:p>
          </p:txBody>
        </p:sp>
        <p:sp>
          <p:nvSpPr>
            <p:cNvPr id="1409032" name="Oval 8"/>
            <p:cNvSpPr>
              <a:spLocks noChangeArrowheads="1"/>
            </p:cNvSpPr>
            <p:nvPr/>
          </p:nvSpPr>
          <p:spPr bwMode="auto">
            <a:xfrm>
              <a:off x="1731" y="3066"/>
              <a:ext cx="78" cy="84"/>
            </a:xfrm>
            <a:prstGeom prst="ellipse">
              <a:avLst/>
            </a:prstGeom>
            <a:solidFill>
              <a:schemeClr val="tx2"/>
            </a:solidFill>
            <a:ln w="9525">
              <a:noFill/>
              <a:round/>
              <a:headEnd/>
              <a:tailEnd/>
            </a:ln>
          </p:spPr>
          <p:txBody>
            <a:bodyPr/>
            <a:lstStyle/>
            <a:p>
              <a:endParaRPr lang="en-GB">
                <a:effectLst>
                  <a:outerShdw blurRad="38100" dist="38100" dir="2700000" algn="tl">
                    <a:srgbClr val="000000"/>
                  </a:outerShdw>
                </a:effectLst>
              </a:endParaRPr>
            </a:p>
          </p:txBody>
        </p:sp>
        <p:sp>
          <p:nvSpPr>
            <p:cNvPr id="1409033" name="Oval 9"/>
            <p:cNvSpPr>
              <a:spLocks noChangeArrowheads="1"/>
            </p:cNvSpPr>
            <p:nvPr/>
          </p:nvSpPr>
          <p:spPr bwMode="auto">
            <a:xfrm>
              <a:off x="2026" y="2999"/>
              <a:ext cx="78" cy="84"/>
            </a:xfrm>
            <a:prstGeom prst="ellipse">
              <a:avLst/>
            </a:prstGeom>
            <a:solidFill>
              <a:schemeClr val="tx2"/>
            </a:solidFill>
            <a:ln w="9525">
              <a:noFill/>
              <a:round/>
              <a:headEnd/>
              <a:tailEnd/>
            </a:ln>
          </p:spPr>
          <p:txBody>
            <a:bodyPr/>
            <a:lstStyle/>
            <a:p>
              <a:endParaRPr lang="en-GB">
                <a:effectLst>
                  <a:outerShdw blurRad="38100" dist="38100" dir="2700000" algn="tl">
                    <a:srgbClr val="000000"/>
                  </a:outerShdw>
                </a:effectLst>
              </a:endParaRPr>
            </a:p>
          </p:txBody>
        </p:sp>
        <p:sp>
          <p:nvSpPr>
            <p:cNvPr id="1409034" name="Oval 10"/>
            <p:cNvSpPr>
              <a:spLocks noChangeArrowheads="1"/>
            </p:cNvSpPr>
            <p:nvPr/>
          </p:nvSpPr>
          <p:spPr bwMode="auto">
            <a:xfrm>
              <a:off x="3400" y="2938"/>
              <a:ext cx="78" cy="84"/>
            </a:xfrm>
            <a:prstGeom prst="ellipse">
              <a:avLst/>
            </a:prstGeom>
            <a:solidFill>
              <a:srgbClr val="808080"/>
            </a:solidFill>
            <a:ln w="9525">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09035" name="Oval 11"/>
            <p:cNvSpPr>
              <a:spLocks noChangeArrowheads="1"/>
            </p:cNvSpPr>
            <p:nvPr/>
          </p:nvSpPr>
          <p:spPr bwMode="auto">
            <a:xfrm>
              <a:off x="3607" y="3182"/>
              <a:ext cx="78" cy="82"/>
            </a:xfrm>
            <a:prstGeom prst="ellipse">
              <a:avLst/>
            </a:prstGeom>
            <a:solidFill>
              <a:srgbClr val="808080"/>
            </a:solidFill>
            <a:ln w="9525">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09036" name="Oval 12"/>
            <p:cNvSpPr>
              <a:spLocks noChangeArrowheads="1"/>
            </p:cNvSpPr>
            <p:nvPr/>
          </p:nvSpPr>
          <p:spPr bwMode="auto">
            <a:xfrm>
              <a:off x="1714" y="3275"/>
              <a:ext cx="78" cy="84"/>
            </a:xfrm>
            <a:prstGeom prst="ellipse">
              <a:avLst/>
            </a:prstGeom>
            <a:solidFill>
              <a:schemeClr val="tx2"/>
            </a:solidFill>
            <a:ln w="9525">
              <a:noFill/>
              <a:round/>
              <a:headEnd/>
              <a:tailEnd/>
            </a:ln>
          </p:spPr>
          <p:txBody>
            <a:bodyPr/>
            <a:lstStyle/>
            <a:p>
              <a:endParaRPr lang="en-GB">
                <a:effectLst>
                  <a:outerShdw blurRad="38100" dist="38100" dir="2700000" algn="tl">
                    <a:srgbClr val="000000"/>
                  </a:outerShdw>
                </a:effectLst>
              </a:endParaRPr>
            </a:p>
          </p:txBody>
        </p:sp>
        <p:sp>
          <p:nvSpPr>
            <p:cNvPr id="1409038" name="Oval 14"/>
            <p:cNvSpPr>
              <a:spLocks noChangeArrowheads="1"/>
            </p:cNvSpPr>
            <p:nvPr/>
          </p:nvSpPr>
          <p:spPr bwMode="auto">
            <a:xfrm>
              <a:off x="3912" y="3197"/>
              <a:ext cx="78" cy="84"/>
            </a:xfrm>
            <a:prstGeom prst="ellipse">
              <a:avLst/>
            </a:prstGeom>
            <a:solidFill>
              <a:srgbClr val="808080"/>
            </a:solidFill>
            <a:ln w="9525">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09039" name="Oval 15"/>
            <p:cNvSpPr>
              <a:spLocks noChangeArrowheads="1"/>
            </p:cNvSpPr>
            <p:nvPr/>
          </p:nvSpPr>
          <p:spPr bwMode="auto">
            <a:xfrm>
              <a:off x="2319" y="2979"/>
              <a:ext cx="78" cy="84"/>
            </a:xfrm>
            <a:prstGeom prst="ellipse">
              <a:avLst/>
            </a:prstGeom>
            <a:solidFill>
              <a:schemeClr val="tx2"/>
            </a:solidFill>
            <a:ln w="9525">
              <a:noFill/>
              <a:round/>
              <a:headEnd/>
              <a:tailEnd/>
            </a:ln>
          </p:spPr>
          <p:txBody>
            <a:bodyPr/>
            <a:lstStyle/>
            <a:p>
              <a:endParaRPr lang="en-GB">
                <a:effectLst>
                  <a:outerShdw blurRad="38100" dist="38100" dir="2700000" algn="tl">
                    <a:srgbClr val="000000"/>
                  </a:outerShdw>
                </a:effectLst>
              </a:endParaRPr>
            </a:p>
          </p:txBody>
        </p:sp>
        <p:grpSp>
          <p:nvGrpSpPr>
            <p:cNvPr id="4131" name="Group 16"/>
            <p:cNvGrpSpPr>
              <a:grpSpLocks/>
            </p:cNvGrpSpPr>
            <p:nvPr/>
          </p:nvGrpSpPr>
          <p:grpSpPr bwMode="auto">
            <a:xfrm>
              <a:off x="3606" y="3042"/>
              <a:ext cx="384" cy="336"/>
              <a:chOff x="3504" y="1632"/>
              <a:chExt cx="288" cy="240"/>
            </a:xfrm>
          </p:grpSpPr>
          <p:sp>
            <p:nvSpPr>
              <p:cNvPr id="1409041" name="Line 17"/>
              <p:cNvSpPr>
                <a:spLocks noChangeShapeType="1"/>
              </p:cNvSpPr>
              <p:nvPr/>
            </p:nvSpPr>
            <p:spPr bwMode="auto">
              <a:xfrm flipV="1">
                <a:off x="3504" y="1632"/>
                <a:ext cx="286" cy="240"/>
              </a:xfrm>
              <a:prstGeom prst="line">
                <a:avLst/>
              </a:prstGeom>
              <a:noFill/>
              <a:ln w="28575" cap="sq">
                <a:solidFill>
                  <a:schemeClr val="hlink"/>
                </a:solidFill>
                <a:round/>
                <a:headEnd/>
                <a:tailEnd/>
              </a:ln>
              <a:effectLst/>
            </p:spPr>
            <p:txBody>
              <a:bodyPr anchor="ctr">
                <a:spAutoFit/>
              </a:bodyPr>
              <a:lstStyle/>
              <a:p>
                <a:pPr>
                  <a:defRPr/>
                </a:pPr>
                <a:endParaRPr lang="en-GB"/>
              </a:p>
            </p:txBody>
          </p:sp>
          <p:sp>
            <p:nvSpPr>
              <p:cNvPr id="1409042" name="Line 18"/>
              <p:cNvSpPr>
                <a:spLocks noChangeShapeType="1"/>
              </p:cNvSpPr>
              <p:nvPr/>
            </p:nvSpPr>
            <p:spPr bwMode="auto">
              <a:xfrm>
                <a:off x="3504" y="1632"/>
                <a:ext cx="286" cy="240"/>
              </a:xfrm>
              <a:prstGeom prst="line">
                <a:avLst/>
              </a:prstGeom>
              <a:noFill/>
              <a:ln w="28575" cap="sq">
                <a:solidFill>
                  <a:schemeClr val="hlink"/>
                </a:solidFill>
                <a:round/>
                <a:headEnd/>
                <a:tailEnd/>
              </a:ln>
              <a:effectLst/>
            </p:spPr>
            <p:txBody>
              <a:bodyPr anchor="ctr">
                <a:spAutoFit/>
              </a:bodyPr>
              <a:lstStyle/>
              <a:p>
                <a:pPr>
                  <a:defRPr/>
                </a:pPr>
                <a:endParaRPr lang="en-GB"/>
              </a:p>
            </p:txBody>
          </p:sp>
        </p:grpSp>
        <p:sp>
          <p:nvSpPr>
            <p:cNvPr id="1409043" name="Oval 19"/>
            <p:cNvSpPr>
              <a:spLocks noChangeArrowheads="1"/>
            </p:cNvSpPr>
            <p:nvPr/>
          </p:nvSpPr>
          <p:spPr bwMode="auto">
            <a:xfrm>
              <a:off x="2495" y="2975"/>
              <a:ext cx="672" cy="625"/>
            </a:xfrm>
            <a:prstGeom prst="ellipse">
              <a:avLst/>
            </a:prstGeom>
            <a:solidFill>
              <a:srgbClr val="FBD9DC"/>
            </a:solidFill>
            <a:ln w="12700" cap="sq">
              <a:noFill/>
              <a:round/>
              <a:headEnd/>
              <a:tailEnd/>
            </a:ln>
            <a:effectLst/>
          </p:spPr>
          <p:txBody>
            <a:bodyPr anchor="ctr">
              <a:spAutoFit/>
            </a:bodyPr>
            <a:lstStyle/>
            <a:p>
              <a:endParaRPr lang="en-GB">
                <a:effectLst>
                  <a:outerShdw blurRad="38100" dist="38100" dir="2700000" algn="tl">
                    <a:srgbClr val="000000"/>
                  </a:outerShdw>
                </a:effectLst>
              </a:endParaRPr>
            </a:p>
          </p:txBody>
        </p:sp>
        <p:sp>
          <p:nvSpPr>
            <p:cNvPr id="1409044" name="Oval 20"/>
            <p:cNvSpPr>
              <a:spLocks noChangeArrowheads="1"/>
            </p:cNvSpPr>
            <p:nvPr/>
          </p:nvSpPr>
          <p:spPr bwMode="auto">
            <a:xfrm>
              <a:off x="2795" y="3035"/>
              <a:ext cx="78" cy="84"/>
            </a:xfrm>
            <a:prstGeom prst="ellipse">
              <a:avLst/>
            </a:prstGeom>
            <a:solidFill>
              <a:schemeClr val="tx1"/>
            </a:solidFill>
            <a:ln w="9525">
              <a:noFill/>
              <a:round/>
              <a:headEnd/>
              <a:tailEnd/>
            </a:ln>
          </p:spPr>
          <p:txBody>
            <a:bodyPr/>
            <a:lstStyle/>
            <a:p>
              <a:endParaRPr lang="en-GB">
                <a:effectLst>
                  <a:outerShdw blurRad="38100" dist="38100" dir="2700000" algn="tl">
                    <a:srgbClr val="000000"/>
                  </a:outerShdw>
                </a:effectLst>
              </a:endParaRPr>
            </a:p>
          </p:txBody>
        </p:sp>
        <p:sp>
          <p:nvSpPr>
            <p:cNvPr id="1409045" name="Oval 21"/>
            <p:cNvSpPr>
              <a:spLocks noChangeArrowheads="1"/>
            </p:cNvSpPr>
            <p:nvPr/>
          </p:nvSpPr>
          <p:spPr bwMode="auto">
            <a:xfrm>
              <a:off x="2816" y="3387"/>
              <a:ext cx="80" cy="84"/>
            </a:xfrm>
            <a:prstGeom prst="ellipse">
              <a:avLst/>
            </a:prstGeom>
            <a:solidFill>
              <a:schemeClr val="tx1"/>
            </a:solidFill>
            <a:ln w="9525">
              <a:noFill/>
              <a:round/>
              <a:headEnd/>
              <a:tailEnd/>
            </a:ln>
          </p:spPr>
          <p:txBody>
            <a:bodyPr/>
            <a:lstStyle/>
            <a:p>
              <a:endParaRPr lang="en-GB">
                <a:effectLst>
                  <a:outerShdw blurRad="38100" dist="38100" dir="2700000" algn="tl">
                    <a:srgbClr val="000000"/>
                  </a:outerShdw>
                </a:effectLst>
              </a:endParaRPr>
            </a:p>
          </p:txBody>
        </p:sp>
        <p:sp>
          <p:nvSpPr>
            <p:cNvPr id="1409046" name="Oval 22"/>
            <p:cNvSpPr>
              <a:spLocks noChangeArrowheads="1"/>
            </p:cNvSpPr>
            <p:nvPr/>
          </p:nvSpPr>
          <p:spPr bwMode="auto">
            <a:xfrm>
              <a:off x="2722" y="3204"/>
              <a:ext cx="78" cy="84"/>
            </a:xfrm>
            <a:prstGeom prst="ellipse">
              <a:avLst/>
            </a:prstGeom>
            <a:solidFill>
              <a:schemeClr val="tx1"/>
            </a:solidFill>
            <a:ln w="9525">
              <a:noFill/>
              <a:round/>
              <a:headEnd/>
              <a:tailEnd/>
            </a:ln>
          </p:spPr>
          <p:txBody>
            <a:bodyPr/>
            <a:lstStyle/>
            <a:p>
              <a:endParaRPr lang="en-GB">
                <a:effectLst>
                  <a:outerShdw blurRad="38100" dist="38100" dir="2700000" algn="tl">
                    <a:srgbClr val="000000"/>
                  </a:outerShdw>
                </a:effectLst>
              </a:endParaRPr>
            </a:p>
          </p:txBody>
        </p:sp>
        <p:pic>
          <p:nvPicPr>
            <p:cNvPr id="4136" name="Picture 23"/>
            <p:cNvPicPr>
              <a:picLocks noChangeAspect="1" noChangeArrowheads="1"/>
            </p:cNvPicPr>
            <p:nvPr/>
          </p:nvPicPr>
          <p:blipFill>
            <a:blip r:embed="rId3"/>
            <a:srcRect/>
            <a:stretch>
              <a:fillRect/>
            </a:stretch>
          </p:blipFill>
          <p:spPr bwMode="auto">
            <a:xfrm>
              <a:off x="1887" y="3101"/>
              <a:ext cx="556" cy="555"/>
            </a:xfrm>
            <a:prstGeom prst="rect">
              <a:avLst/>
            </a:prstGeom>
            <a:noFill/>
            <a:ln w="9525">
              <a:noFill/>
              <a:miter lim="800000"/>
              <a:headEnd/>
              <a:tailEnd/>
            </a:ln>
          </p:spPr>
        </p:pic>
        <p:graphicFrame>
          <p:nvGraphicFramePr>
            <p:cNvPr id="4098" name="Object 4"/>
            <p:cNvGraphicFramePr>
              <a:graphicFrameLocks noChangeAspect="1"/>
            </p:cNvGraphicFramePr>
            <p:nvPr/>
          </p:nvGraphicFramePr>
          <p:xfrm>
            <a:off x="2985" y="3131"/>
            <a:ext cx="516" cy="484"/>
          </p:xfrm>
          <a:graphic>
            <a:graphicData uri="http://schemas.openxmlformats.org/presentationml/2006/ole">
              <mc:AlternateContent xmlns:mc="http://schemas.openxmlformats.org/markup-compatibility/2006">
                <mc:Choice xmlns:v="urn:schemas-microsoft-com:vml" Requires="v">
                  <p:oleObj spid="_x0000_s4099" name="Clip" r:id="rId4" imgW="1259640" imgH="1137240" progId="MS_ClipArt_Gallery.2">
                    <p:embed/>
                  </p:oleObj>
                </mc:Choice>
                <mc:Fallback>
                  <p:oleObj name="Clip" r:id="rId4" imgW="1259640" imgH="1137240" progId="MS_ClipArt_Gallery.2">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5" y="3131"/>
                          <a:ext cx="516" cy="4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409052" name="Rectangle 28"/>
          <p:cNvSpPr>
            <a:spLocks noChangeArrowheads="1"/>
          </p:cNvSpPr>
          <p:nvPr/>
        </p:nvSpPr>
        <p:spPr bwMode="auto">
          <a:xfrm>
            <a:off x="314325" y="1306513"/>
            <a:ext cx="8772525" cy="1520825"/>
          </a:xfrm>
          <a:prstGeom prst="rect">
            <a:avLst/>
          </a:prstGeom>
          <a:noFill/>
          <a:ln w="9525">
            <a:noFill/>
            <a:miter lim="800000"/>
            <a:headEnd/>
            <a:tailEnd/>
          </a:ln>
          <a:effectLst/>
        </p:spPr>
        <p:txBody>
          <a:bodyPr lIns="92075" tIns="46038" rIns="92075" bIns="46038" anchor="ctr" anchorCtr="1"/>
          <a:lstStyle/>
          <a:p>
            <a:pPr marL="342900" indent="-342900" algn="l">
              <a:lnSpc>
                <a:spcPct val="120000"/>
              </a:lnSpc>
              <a:spcBef>
                <a:spcPct val="40000"/>
              </a:spcBef>
              <a:buClr>
                <a:schemeClr val="tx2"/>
              </a:buClr>
              <a:buSzPct val="70000"/>
              <a:buFont typeface="Wingdings" pitchFamily="2" charset="2"/>
              <a:buChar char="u"/>
            </a:pPr>
            <a:r>
              <a:rPr lang="fr-BE" sz="2200">
                <a:solidFill>
                  <a:schemeClr val="tx1"/>
                </a:solidFill>
                <a:effectLst/>
                <a:latin typeface="Comic Sans MS" pitchFamily="66" charset="0"/>
              </a:rPr>
              <a:t>Declare system </a:t>
            </a:r>
            <a:r>
              <a:rPr lang="fr-BE" sz="2200">
                <a:solidFill>
                  <a:schemeClr val="tx1"/>
                </a:solidFill>
                <a:effectLst>
                  <a:outerShdw blurRad="38100" dist="38100" dir="2700000" algn="tl">
                    <a:srgbClr val="000000"/>
                  </a:outerShdw>
                </a:effectLst>
                <a:latin typeface="Comic Sans MS" pitchFamily="66" charset="0"/>
              </a:rPr>
              <a:t>components</a:t>
            </a:r>
            <a:r>
              <a:rPr lang="fr-BE" sz="2200">
                <a:solidFill>
                  <a:schemeClr val="tx1"/>
                </a:solidFill>
                <a:effectLst/>
                <a:latin typeface="Comic Sans MS" pitchFamily="66" charset="0"/>
              </a:rPr>
              <a:t> &amp; their </a:t>
            </a:r>
            <a:r>
              <a:rPr lang="fr-BE" sz="2200">
                <a:solidFill>
                  <a:schemeClr val="tx1"/>
                </a:solidFill>
                <a:effectLst>
                  <a:outerShdw blurRad="38100" dist="38100" dir="2700000" algn="tl">
                    <a:srgbClr val="000000"/>
                  </a:outerShdw>
                </a:effectLst>
                <a:latin typeface="Comic Sans MS" pitchFamily="66" charset="0"/>
              </a:rPr>
              <a:t>interfaces</a:t>
            </a:r>
            <a:r>
              <a:rPr lang="fr-BE" sz="2200">
                <a:solidFill>
                  <a:schemeClr val="tx1"/>
                </a:solidFill>
                <a:effectLst/>
                <a:latin typeface="Comic Sans MS" pitchFamily="66" charset="0"/>
              </a:rPr>
              <a:t> </a:t>
            </a:r>
            <a:r>
              <a:rPr lang="fr-BE" sz="1800">
                <a:solidFill>
                  <a:schemeClr val="tx1"/>
                </a:solidFill>
                <a:effectLst/>
                <a:latin typeface="Comic Sans MS" pitchFamily="66" charset="0"/>
              </a:rPr>
              <a:t>[DeMarco ’78]</a:t>
            </a:r>
            <a:endParaRPr lang="fr-BE" sz="2200">
              <a:solidFill>
                <a:schemeClr val="tx1"/>
              </a:solidFill>
              <a:effectLst/>
              <a:latin typeface="Comic Sans MS" pitchFamily="66" charset="0"/>
            </a:endParaRPr>
          </a:p>
          <a:p>
            <a:pPr marL="742950" lvl="1" indent="-285750" algn="l">
              <a:lnSpc>
                <a:spcPct val="90000"/>
              </a:lnSpc>
              <a:spcBef>
                <a:spcPct val="25000"/>
              </a:spcBef>
              <a:buClr>
                <a:schemeClr val="tx2"/>
              </a:buClr>
            </a:pPr>
            <a:r>
              <a:rPr lang="fr-BE">
                <a:solidFill>
                  <a:schemeClr val="tx2"/>
                </a:solidFill>
                <a:effectLst/>
                <a:latin typeface="Comic Sans MS" pitchFamily="66" charset="0"/>
              </a:rPr>
              <a:t>=&gt;</a:t>
            </a:r>
            <a:r>
              <a:rPr lang="fr-BE" sz="2200">
                <a:solidFill>
                  <a:srgbClr val="009999"/>
                </a:solidFill>
                <a:effectLst/>
                <a:latin typeface="Comic Sans MS" pitchFamily="66" charset="0"/>
              </a:rPr>
              <a:t> 	system structure</a:t>
            </a:r>
          </a:p>
          <a:p>
            <a:pPr marL="1143000" lvl="2" indent="-228600" algn="l">
              <a:spcBef>
                <a:spcPct val="25000"/>
              </a:spcBef>
            </a:pPr>
            <a:r>
              <a:rPr lang="fr-BE" sz="2200">
                <a:solidFill>
                  <a:srgbClr val="009999"/>
                </a:solidFill>
                <a:effectLst/>
                <a:latin typeface="Comic Sans MS" pitchFamily="66" charset="0"/>
              </a:rPr>
              <a:t>what is in system, what is not</a:t>
            </a:r>
          </a:p>
          <a:p>
            <a:pPr marL="1143000" lvl="2" indent="-228600" algn="l">
              <a:spcBef>
                <a:spcPct val="25000"/>
              </a:spcBef>
            </a:pPr>
            <a:r>
              <a:rPr lang="fr-BE" sz="2200">
                <a:solidFill>
                  <a:srgbClr val="009999"/>
                </a:solidFill>
                <a:effectLst/>
                <a:latin typeface="Comic Sans MS" pitchFamily="66" charset="0"/>
              </a:rPr>
              <a:t>environment of each component:  neighbors, interfaces</a:t>
            </a:r>
          </a:p>
        </p:txBody>
      </p:sp>
      <p:sp>
        <p:nvSpPr>
          <p:cNvPr id="1409055" name="Rectangle 31"/>
          <p:cNvSpPr>
            <a:spLocks noChangeArrowheads="1"/>
          </p:cNvSpPr>
          <p:nvPr/>
        </p:nvSpPr>
        <p:spPr bwMode="auto">
          <a:xfrm>
            <a:off x="2081213" y="3584575"/>
            <a:ext cx="1565275" cy="755650"/>
          </a:xfrm>
          <a:prstGeom prst="rect">
            <a:avLst/>
          </a:prstGeom>
          <a:noFill/>
          <a:ln w="12700" cap="sq">
            <a:solidFill>
              <a:schemeClr val="tx1"/>
            </a:solidFill>
            <a:miter lim="800000"/>
            <a:headEnd/>
            <a:tailEnd/>
          </a:ln>
          <a:effectLst/>
        </p:spPr>
        <p:txBody>
          <a:bodyPr anchor="ctr">
            <a:spAutoFit/>
          </a:bodyPr>
          <a:lstStyle/>
          <a:p>
            <a:endParaRPr lang="en-GB">
              <a:effectLst>
                <a:outerShdw blurRad="38100" dist="38100" dir="2700000" algn="tl">
                  <a:srgbClr val="000000"/>
                </a:outerShdw>
              </a:effectLst>
            </a:endParaRPr>
          </a:p>
        </p:txBody>
      </p:sp>
      <p:sp>
        <p:nvSpPr>
          <p:cNvPr id="4103" name="Text Box 32"/>
          <p:cNvSpPr txBox="1">
            <a:spLocks noChangeArrowheads="1"/>
          </p:cNvSpPr>
          <p:nvPr/>
        </p:nvSpPr>
        <p:spPr bwMode="auto">
          <a:xfrm>
            <a:off x="2151063" y="3629025"/>
            <a:ext cx="1525587" cy="671513"/>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Handbrake</a:t>
            </a:r>
          </a:p>
          <a:p>
            <a:pPr>
              <a:lnSpc>
                <a:spcPct val="40000"/>
              </a:lnSpc>
              <a:spcBef>
                <a:spcPct val="50000"/>
              </a:spcBef>
            </a:pPr>
            <a:r>
              <a:rPr lang="fr-BE" sz="2000">
                <a:solidFill>
                  <a:srgbClr val="5F5F5F"/>
                </a:solidFill>
                <a:effectLst/>
                <a:latin typeface="Arial" pitchFamily="34" charset="0"/>
              </a:rPr>
              <a:t>Controller</a:t>
            </a:r>
            <a:endParaRPr lang="en-US" sz="2000">
              <a:solidFill>
                <a:srgbClr val="008080"/>
              </a:solidFill>
              <a:effectLst/>
              <a:latin typeface="Arial" pitchFamily="34" charset="0"/>
            </a:endParaRPr>
          </a:p>
        </p:txBody>
      </p:sp>
      <p:sp>
        <p:nvSpPr>
          <p:cNvPr id="1409058" name="Rectangle 34"/>
          <p:cNvSpPr>
            <a:spLocks noChangeArrowheads="1"/>
          </p:cNvSpPr>
          <p:nvPr/>
        </p:nvSpPr>
        <p:spPr bwMode="auto">
          <a:xfrm>
            <a:off x="2960688" y="5232400"/>
            <a:ext cx="1130300" cy="611188"/>
          </a:xfrm>
          <a:prstGeom prst="rect">
            <a:avLst/>
          </a:prstGeom>
          <a:noFill/>
          <a:ln w="12700" cap="sq">
            <a:solidFill>
              <a:schemeClr val="tx1"/>
            </a:solidFill>
            <a:miter lim="800000"/>
            <a:headEnd/>
            <a:tailEnd/>
          </a:ln>
          <a:effectLst/>
        </p:spPr>
        <p:txBody>
          <a:bodyPr anchor="ctr">
            <a:spAutoFit/>
          </a:bodyPr>
          <a:lstStyle/>
          <a:p>
            <a:endParaRPr lang="en-GB">
              <a:effectLst>
                <a:outerShdw blurRad="38100" dist="38100" dir="2700000" algn="tl">
                  <a:srgbClr val="000000"/>
                </a:outerShdw>
              </a:effectLst>
            </a:endParaRPr>
          </a:p>
        </p:txBody>
      </p:sp>
      <p:sp>
        <p:nvSpPr>
          <p:cNvPr id="4105" name="Text Box 35"/>
          <p:cNvSpPr txBox="1">
            <a:spLocks noChangeArrowheads="1"/>
          </p:cNvSpPr>
          <p:nvPr/>
        </p:nvSpPr>
        <p:spPr bwMode="auto">
          <a:xfrm>
            <a:off x="3073400" y="5305425"/>
            <a:ext cx="946150" cy="396875"/>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Driver</a:t>
            </a:r>
            <a:endParaRPr lang="en-US" sz="2000">
              <a:solidFill>
                <a:srgbClr val="008080"/>
              </a:solidFill>
              <a:effectLst/>
              <a:latin typeface="Arial" pitchFamily="34" charset="0"/>
            </a:endParaRPr>
          </a:p>
        </p:txBody>
      </p:sp>
      <p:grpSp>
        <p:nvGrpSpPr>
          <p:cNvPr id="4106" name="Group 36"/>
          <p:cNvGrpSpPr>
            <a:grpSpLocks/>
          </p:cNvGrpSpPr>
          <p:nvPr/>
        </p:nvGrpSpPr>
        <p:grpSpPr bwMode="auto">
          <a:xfrm>
            <a:off x="6378575" y="3671888"/>
            <a:ext cx="1130300" cy="611187"/>
            <a:chOff x="1880" y="1979"/>
            <a:chExt cx="712" cy="385"/>
          </a:xfrm>
        </p:grpSpPr>
        <p:sp>
          <p:nvSpPr>
            <p:cNvPr id="1409061" name="Rectangle 37"/>
            <p:cNvSpPr>
              <a:spLocks noChangeArrowheads="1"/>
            </p:cNvSpPr>
            <p:nvPr/>
          </p:nvSpPr>
          <p:spPr bwMode="auto">
            <a:xfrm>
              <a:off x="1880" y="1979"/>
              <a:ext cx="712" cy="385"/>
            </a:xfrm>
            <a:prstGeom prst="rect">
              <a:avLst/>
            </a:prstGeom>
            <a:noFill/>
            <a:ln w="12700" cap="sq">
              <a:solidFill>
                <a:schemeClr val="tx1"/>
              </a:solidFill>
              <a:miter lim="800000"/>
              <a:headEnd/>
              <a:tailEnd/>
            </a:ln>
            <a:effectLst/>
          </p:spPr>
          <p:txBody>
            <a:bodyPr anchor="ctr">
              <a:spAutoFit/>
            </a:bodyPr>
            <a:lstStyle/>
            <a:p>
              <a:endParaRPr lang="en-GB">
                <a:effectLst>
                  <a:outerShdw blurRad="38100" dist="38100" dir="2700000" algn="tl">
                    <a:srgbClr val="000000"/>
                  </a:outerShdw>
                </a:effectLst>
              </a:endParaRPr>
            </a:p>
          </p:txBody>
        </p:sp>
        <p:sp>
          <p:nvSpPr>
            <p:cNvPr id="4121" name="Text Box 38"/>
            <p:cNvSpPr txBox="1">
              <a:spLocks noChangeArrowheads="1"/>
            </p:cNvSpPr>
            <p:nvPr/>
          </p:nvSpPr>
          <p:spPr bwMode="auto">
            <a:xfrm>
              <a:off x="1951" y="2025"/>
              <a:ext cx="596" cy="250"/>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Car</a:t>
              </a:r>
              <a:endParaRPr lang="en-US" sz="2000">
                <a:solidFill>
                  <a:srgbClr val="008080"/>
                </a:solidFill>
                <a:effectLst/>
                <a:latin typeface="Arial" pitchFamily="34" charset="0"/>
              </a:endParaRPr>
            </a:p>
          </p:txBody>
        </p:sp>
      </p:grpSp>
      <p:sp>
        <p:nvSpPr>
          <p:cNvPr id="1409063" name="Line 39"/>
          <p:cNvSpPr>
            <a:spLocks noChangeShapeType="1"/>
          </p:cNvSpPr>
          <p:nvPr/>
        </p:nvSpPr>
        <p:spPr bwMode="auto">
          <a:xfrm>
            <a:off x="3676650" y="3860800"/>
            <a:ext cx="2686050" cy="0"/>
          </a:xfrm>
          <a:prstGeom prst="line">
            <a:avLst/>
          </a:prstGeom>
          <a:noFill/>
          <a:ln w="12700" cap="sq">
            <a:solidFill>
              <a:schemeClr val="tx1"/>
            </a:solidFill>
            <a:round/>
            <a:headEnd/>
            <a:tailEnd/>
          </a:ln>
          <a:effectLst/>
        </p:spPr>
        <p:txBody>
          <a:bodyPr anchor="ctr">
            <a:spAutoFit/>
          </a:bodyPr>
          <a:lstStyle/>
          <a:p>
            <a:pPr>
              <a:defRPr/>
            </a:pPr>
            <a:endParaRPr lang="en-GB"/>
          </a:p>
        </p:txBody>
      </p:sp>
      <p:sp>
        <p:nvSpPr>
          <p:cNvPr id="1409064" name="Line 40"/>
          <p:cNvSpPr>
            <a:spLocks noChangeShapeType="1"/>
          </p:cNvSpPr>
          <p:nvPr/>
        </p:nvSpPr>
        <p:spPr bwMode="auto">
          <a:xfrm>
            <a:off x="2773363" y="4346575"/>
            <a:ext cx="650875" cy="884238"/>
          </a:xfrm>
          <a:prstGeom prst="line">
            <a:avLst/>
          </a:prstGeom>
          <a:noFill/>
          <a:ln w="12700" cap="sq">
            <a:solidFill>
              <a:schemeClr val="tx1"/>
            </a:solidFill>
            <a:round/>
            <a:headEnd/>
            <a:tailEnd/>
          </a:ln>
          <a:effectLst/>
        </p:spPr>
        <p:txBody>
          <a:bodyPr anchor="ctr">
            <a:spAutoFit/>
          </a:bodyPr>
          <a:lstStyle/>
          <a:p>
            <a:pPr>
              <a:defRPr/>
            </a:pPr>
            <a:endParaRPr lang="en-GB"/>
          </a:p>
        </p:txBody>
      </p:sp>
      <p:sp>
        <p:nvSpPr>
          <p:cNvPr id="4109" name="Text Box 41"/>
          <p:cNvSpPr txBox="1">
            <a:spLocks noChangeArrowheads="1"/>
          </p:cNvSpPr>
          <p:nvPr/>
        </p:nvSpPr>
        <p:spPr bwMode="auto">
          <a:xfrm>
            <a:off x="3717925" y="3481388"/>
            <a:ext cx="2513013" cy="396875"/>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handbrake.Sw</a:t>
            </a:r>
            <a:endParaRPr lang="en-US" sz="2000">
              <a:solidFill>
                <a:srgbClr val="5F5F5F"/>
              </a:solidFill>
              <a:effectLst/>
              <a:latin typeface="Arial" pitchFamily="34" charset="0"/>
            </a:endParaRPr>
          </a:p>
        </p:txBody>
      </p:sp>
      <p:sp>
        <p:nvSpPr>
          <p:cNvPr id="4110" name="Text Box 42"/>
          <p:cNvSpPr txBox="1">
            <a:spLocks noChangeArrowheads="1"/>
          </p:cNvSpPr>
          <p:nvPr/>
        </p:nvSpPr>
        <p:spPr bwMode="auto">
          <a:xfrm>
            <a:off x="3735388" y="4003675"/>
            <a:ext cx="2513012" cy="396875"/>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motor.Regime</a:t>
            </a:r>
            <a:endParaRPr lang="en-US" sz="2000">
              <a:solidFill>
                <a:srgbClr val="5F5F5F"/>
              </a:solidFill>
              <a:effectLst/>
              <a:latin typeface="Arial" pitchFamily="34" charset="0"/>
            </a:endParaRPr>
          </a:p>
        </p:txBody>
      </p:sp>
      <p:sp>
        <p:nvSpPr>
          <p:cNvPr id="4111" name="Text Box 43"/>
          <p:cNvSpPr txBox="1">
            <a:spLocks noChangeArrowheads="1"/>
          </p:cNvSpPr>
          <p:nvPr/>
        </p:nvSpPr>
        <p:spPr bwMode="auto">
          <a:xfrm>
            <a:off x="3595688" y="4483100"/>
            <a:ext cx="1112837" cy="581025"/>
          </a:xfrm>
          <a:prstGeom prst="rect">
            <a:avLst/>
          </a:prstGeom>
          <a:noFill/>
          <a:ln w="12700" cap="sq">
            <a:noFill/>
            <a:miter lim="800000"/>
            <a:headEnd/>
            <a:tailEnd/>
          </a:ln>
        </p:spPr>
        <p:txBody>
          <a:bodyPr>
            <a:spAutoFit/>
          </a:bodyPr>
          <a:lstStyle/>
          <a:p>
            <a:pPr algn="l">
              <a:lnSpc>
                <a:spcPct val="80000"/>
              </a:lnSpc>
              <a:spcBef>
                <a:spcPct val="0"/>
              </a:spcBef>
            </a:pPr>
            <a:r>
              <a:rPr lang="fr-BE" sz="2000">
                <a:solidFill>
                  <a:srgbClr val="5F5F5F"/>
                </a:solidFill>
                <a:effectLst/>
                <a:latin typeface="Arial" pitchFamily="34" charset="0"/>
              </a:rPr>
              <a:t>pedal</a:t>
            </a:r>
          </a:p>
          <a:p>
            <a:pPr algn="r">
              <a:lnSpc>
                <a:spcPct val="80000"/>
              </a:lnSpc>
              <a:spcBef>
                <a:spcPct val="0"/>
              </a:spcBef>
            </a:pPr>
            <a:r>
              <a:rPr lang="fr-BE" sz="2000">
                <a:solidFill>
                  <a:srgbClr val="5F5F5F"/>
                </a:solidFill>
                <a:effectLst/>
                <a:latin typeface="Arial" pitchFamily="34" charset="0"/>
              </a:rPr>
              <a:t>Pushed</a:t>
            </a:r>
            <a:endParaRPr lang="en-US" sz="2000">
              <a:solidFill>
                <a:srgbClr val="008080"/>
              </a:solidFill>
              <a:effectLst/>
              <a:latin typeface="Arial" pitchFamily="34" charset="0"/>
            </a:endParaRPr>
          </a:p>
        </p:txBody>
      </p:sp>
      <p:sp>
        <p:nvSpPr>
          <p:cNvPr id="1409074" name="Line 50"/>
          <p:cNvSpPr>
            <a:spLocks noChangeShapeType="1"/>
          </p:cNvSpPr>
          <p:nvPr/>
        </p:nvSpPr>
        <p:spPr bwMode="auto">
          <a:xfrm flipV="1">
            <a:off x="3684588" y="4027488"/>
            <a:ext cx="2686050" cy="0"/>
          </a:xfrm>
          <a:prstGeom prst="line">
            <a:avLst/>
          </a:prstGeom>
          <a:noFill/>
          <a:ln w="12700" cap="sq">
            <a:solidFill>
              <a:schemeClr val="tx1"/>
            </a:solidFill>
            <a:round/>
            <a:headEnd/>
            <a:tailEnd/>
          </a:ln>
          <a:effectLst/>
        </p:spPr>
        <p:txBody>
          <a:bodyPr anchor="ctr">
            <a:spAutoFit/>
          </a:bodyPr>
          <a:lstStyle/>
          <a:p>
            <a:pPr>
              <a:defRPr/>
            </a:pPr>
            <a:endParaRPr lang="en-GB"/>
          </a:p>
        </p:txBody>
      </p:sp>
      <p:sp>
        <p:nvSpPr>
          <p:cNvPr id="4113" name="Text Box 51"/>
          <p:cNvSpPr txBox="1">
            <a:spLocks noChangeArrowheads="1"/>
          </p:cNvSpPr>
          <p:nvPr/>
        </p:nvSpPr>
        <p:spPr bwMode="auto">
          <a:xfrm>
            <a:off x="1971675" y="4476750"/>
            <a:ext cx="1214438" cy="581025"/>
          </a:xfrm>
          <a:prstGeom prst="rect">
            <a:avLst/>
          </a:prstGeom>
          <a:noFill/>
          <a:ln w="12700" cap="sq">
            <a:noFill/>
            <a:miter lim="800000"/>
            <a:headEnd/>
            <a:tailEnd/>
          </a:ln>
        </p:spPr>
        <p:txBody>
          <a:bodyPr>
            <a:spAutoFit/>
          </a:bodyPr>
          <a:lstStyle/>
          <a:p>
            <a:pPr algn="l">
              <a:lnSpc>
                <a:spcPct val="80000"/>
              </a:lnSpc>
              <a:spcBef>
                <a:spcPct val="0"/>
              </a:spcBef>
            </a:pPr>
            <a:r>
              <a:rPr lang="fr-BE" sz="2000">
                <a:solidFill>
                  <a:srgbClr val="5F5F5F"/>
                </a:solidFill>
                <a:effectLst/>
                <a:latin typeface="Arial" pitchFamily="34" charset="0"/>
              </a:rPr>
              <a:t>button</a:t>
            </a:r>
          </a:p>
          <a:p>
            <a:pPr algn="l">
              <a:lnSpc>
                <a:spcPct val="80000"/>
              </a:lnSpc>
              <a:spcBef>
                <a:spcPct val="0"/>
              </a:spcBef>
            </a:pPr>
            <a:r>
              <a:rPr lang="fr-BE" sz="2000">
                <a:solidFill>
                  <a:srgbClr val="5F5F5F"/>
                </a:solidFill>
                <a:effectLst/>
                <a:latin typeface="Arial" pitchFamily="34" charset="0"/>
              </a:rPr>
              <a:t>Pressed</a:t>
            </a:r>
            <a:endParaRPr lang="en-US" sz="2000">
              <a:solidFill>
                <a:srgbClr val="5F5F5F"/>
              </a:solidFill>
              <a:effectLst/>
              <a:latin typeface="Arial" pitchFamily="34" charset="0"/>
            </a:endParaRPr>
          </a:p>
        </p:txBody>
      </p:sp>
      <p:sp>
        <p:nvSpPr>
          <p:cNvPr id="1409077" name="Line 53"/>
          <p:cNvSpPr>
            <a:spLocks noChangeShapeType="1"/>
          </p:cNvSpPr>
          <p:nvPr/>
        </p:nvSpPr>
        <p:spPr bwMode="auto">
          <a:xfrm>
            <a:off x="3201988" y="4340225"/>
            <a:ext cx="650875" cy="884238"/>
          </a:xfrm>
          <a:prstGeom prst="line">
            <a:avLst/>
          </a:prstGeom>
          <a:noFill/>
          <a:ln w="12700" cap="sq">
            <a:solidFill>
              <a:schemeClr val="tx1"/>
            </a:solidFill>
            <a:round/>
            <a:headEnd/>
            <a:tailEnd/>
          </a:ln>
          <a:effectLst/>
        </p:spPr>
        <p:txBody>
          <a:bodyPr anchor="ctr">
            <a:spAutoFit/>
          </a:bodyPr>
          <a:lstStyle/>
          <a:p>
            <a:pPr>
              <a:defRPr/>
            </a:pPr>
            <a:endParaRPr lang="en-GB"/>
          </a:p>
        </p:txBody>
      </p:sp>
      <p:pic>
        <p:nvPicPr>
          <p:cNvPr id="4115" name="Picture 55" descr="MPj04364060000[1]"/>
          <p:cNvPicPr>
            <a:picLocks noChangeAspect="1" noChangeArrowheads="1"/>
          </p:cNvPicPr>
          <p:nvPr/>
        </p:nvPicPr>
        <p:blipFill>
          <a:blip r:embed="rId6"/>
          <a:srcRect/>
          <a:stretch>
            <a:fillRect/>
          </a:stretch>
        </p:blipFill>
        <p:spPr bwMode="auto">
          <a:xfrm>
            <a:off x="450850" y="3516313"/>
            <a:ext cx="849313" cy="614362"/>
          </a:xfrm>
          <a:prstGeom prst="rect">
            <a:avLst/>
          </a:prstGeom>
          <a:noFill/>
          <a:ln w="9525">
            <a:noFill/>
            <a:miter lim="800000"/>
            <a:headEnd/>
            <a:tailEnd/>
          </a:ln>
        </p:spPr>
      </p:pic>
      <p:sp>
        <p:nvSpPr>
          <p:cNvPr id="4116" name="Rectangle 57"/>
          <p:cNvSpPr>
            <a:spLocks noChangeArrowheads="1"/>
          </p:cNvSpPr>
          <p:nvPr/>
        </p:nvSpPr>
        <p:spPr bwMode="auto">
          <a:xfrm>
            <a:off x="450850" y="5688013"/>
            <a:ext cx="1589088" cy="595312"/>
          </a:xfrm>
          <a:prstGeom prst="rect">
            <a:avLst/>
          </a:prstGeom>
          <a:noFill/>
          <a:ln w="9525">
            <a:noFill/>
            <a:miter lim="800000"/>
            <a:headEnd/>
            <a:tailEnd/>
          </a:ln>
        </p:spPr>
        <p:txBody>
          <a:bodyPr lIns="92075" tIns="46038" rIns="92075" bIns="46038" anchor="ctr" anchorCtr="1"/>
          <a:lstStyle/>
          <a:p>
            <a:pPr marL="342900" indent="-342900" algn="l">
              <a:spcBef>
                <a:spcPct val="40000"/>
              </a:spcBef>
              <a:buClr>
                <a:schemeClr val="tx2"/>
              </a:buClr>
              <a:buSzPct val="70000"/>
              <a:buFont typeface="Wingdings" pitchFamily="2" charset="2"/>
              <a:buNone/>
            </a:pPr>
            <a:r>
              <a:rPr lang="fr-BE" sz="2000" i="1">
                <a:solidFill>
                  <a:schemeClr val="tx2"/>
                </a:solidFill>
                <a:effectLst/>
                <a:latin typeface="Comic Sans MS" pitchFamily="66" charset="0"/>
              </a:rPr>
              <a:t>system </a:t>
            </a:r>
          </a:p>
          <a:p>
            <a:pPr marL="342900" indent="-342900" algn="l">
              <a:lnSpc>
                <a:spcPct val="40000"/>
              </a:lnSpc>
              <a:spcBef>
                <a:spcPct val="40000"/>
              </a:spcBef>
              <a:buClr>
                <a:schemeClr val="tx2"/>
              </a:buClr>
              <a:buSzPct val="70000"/>
              <a:buFont typeface="Wingdings" pitchFamily="2" charset="2"/>
              <a:buNone/>
            </a:pPr>
            <a:r>
              <a:rPr lang="fr-BE" sz="2000" i="1">
                <a:solidFill>
                  <a:schemeClr val="tx2"/>
                </a:solidFill>
                <a:effectLst/>
                <a:latin typeface="Comic Sans MS" pitchFamily="66" charset="0"/>
              </a:rPr>
              <a:t>component</a:t>
            </a:r>
          </a:p>
        </p:txBody>
      </p:sp>
      <p:sp>
        <p:nvSpPr>
          <p:cNvPr id="4117" name="Rectangle 58"/>
          <p:cNvSpPr>
            <a:spLocks noChangeArrowheads="1"/>
          </p:cNvSpPr>
          <p:nvPr/>
        </p:nvSpPr>
        <p:spPr bwMode="auto">
          <a:xfrm>
            <a:off x="5019675" y="5753100"/>
            <a:ext cx="2757488" cy="812800"/>
          </a:xfrm>
          <a:prstGeom prst="rect">
            <a:avLst/>
          </a:prstGeom>
          <a:noFill/>
          <a:ln w="9525">
            <a:noFill/>
            <a:miter lim="800000"/>
            <a:headEnd/>
            <a:tailEnd/>
          </a:ln>
        </p:spPr>
        <p:txBody>
          <a:bodyPr lIns="92075" tIns="46038" rIns="92075" bIns="46038" anchor="ctr" anchorCtr="1"/>
          <a:lstStyle/>
          <a:p>
            <a:pPr marL="342900" indent="-342900" algn="l">
              <a:spcBef>
                <a:spcPct val="40000"/>
              </a:spcBef>
              <a:buClr>
                <a:schemeClr val="tx2"/>
              </a:buClr>
              <a:buSzPct val="70000"/>
              <a:buFont typeface="Wingdings" pitchFamily="2" charset="2"/>
              <a:buNone/>
            </a:pPr>
            <a:r>
              <a:rPr lang="fr-BE" sz="2000" i="1">
                <a:solidFill>
                  <a:schemeClr val="tx2"/>
                </a:solidFill>
                <a:effectLst/>
                <a:latin typeface="Comic Sans MS" pitchFamily="66" charset="0"/>
              </a:rPr>
              <a:t>connection through</a:t>
            </a:r>
          </a:p>
          <a:p>
            <a:pPr marL="342900" indent="-342900" algn="l">
              <a:lnSpc>
                <a:spcPct val="50000"/>
              </a:lnSpc>
              <a:spcBef>
                <a:spcPct val="40000"/>
              </a:spcBef>
              <a:buClr>
                <a:schemeClr val="tx2"/>
              </a:buClr>
              <a:buSzPct val="70000"/>
              <a:buFont typeface="Wingdings" pitchFamily="2" charset="2"/>
              <a:buNone/>
            </a:pPr>
            <a:r>
              <a:rPr lang="fr-BE" sz="2000" i="1">
                <a:solidFill>
                  <a:schemeClr val="tx2"/>
                </a:solidFill>
                <a:effectLst/>
                <a:latin typeface="Comic Sans MS" pitchFamily="66" charset="0"/>
              </a:rPr>
              <a:t>shared phenomenon</a:t>
            </a:r>
          </a:p>
          <a:p>
            <a:pPr marL="342900" indent="-342900">
              <a:lnSpc>
                <a:spcPct val="50000"/>
              </a:lnSpc>
              <a:spcBef>
                <a:spcPct val="40000"/>
              </a:spcBef>
              <a:buClr>
                <a:schemeClr val="tx2"/>
              </a:buClr>
              <a:buSzPct val="70000"/>
              <a:buFont typeface="Wingdings" pitchFamily="2" charset="2"/>
              <a:buNone/>
            </a:pPr>
            <a:r>
              <a:rPr lang="fr-BE" sz="1800" i="1">
                <a:solidFill>
                  <a:schemeClr val="tx2"/>
                </a:solidFill>
                <a:effectLst/>
                <a:latin typeface="Comic Sans MS" pitchFamily="66" charset="0"/>
              </a:rPr>
              <a:t>(data, event)</a:t>
            </a:r>
          </a:p>
        </p:txBody>
      </p:sp>
      <p:sp>
        <p:nvSpPr>
          <p:cNvPr id="1409083" name="Line 59"/>
          <p:cNvSpPr>
            <a:spLocks noChangeShapeType="1"/>
          </p:cNvSpPr>
          <p:nvPr/>
        </p:nvSpPr>
        <p:spPr bwMode="auto">
          <a:xfrm flipV="1">
            <a:off x="1728788" y="5483225"/>
            <a:ext cx="1012825" cy="360363"/>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409085" name="Line 61"/>
          <p:cNvSpPr>
            <a:spLocks noChangeShapeType="1"/>
          </p:cNvSpPr>
          <p:nvPr/>
        </p:nvSpPr>
        <p:spPr bwMode="auto">
          <a:xfrm flipH="1" flipV="1">
            <a:off x="4156075" y="5068888"/>
            <a:ext cx="1111250" cy="661987"/>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0050" name="Rectangle 2"/>
          <p:cNvSpPr>
            <a:spLocks noGrp="1" noChangeArrowheads="1"/>
          </p:cNvSpPr>
          <p:nvPr>
            <p:ph type="title"/>
          </p:nvPr>
        </p:nvSpPr>
        <p:spPr>
          <a:xfrm>
            <a:off x="1560513" y="157163"/>
            <a:ext cx="7469187" cy="762000"/>
          </a:xfrm>
        </p:spPr>
        <p:txBody>
          <a:bodyPr/>
          <a:lstStyle/>
          <a:p>
            <a:r>
              <a:rPr kumimoji="0" lang="en-US" smtClean="0"/>
              <a:t>System scope:  problem diagrams</a:t>
            </a:r>
            <a:endParaRPr kumimoji="0" lang="en-US" sz="2500" smtClean="0">
              <a:effectLst>
                <a:outerShdw blurRad="38100" dist="38100" dir="2700000" algn="tl">
                  <a:srgbClr val="000000"/>
                </a:outerShdw>
              </a:effectLst>
            </a:endParaRPr>
          </a:p>
        </p:txBody>
      </p:sp>
      <p:grpSp>
        <p:nvGrpSpPr>
          <p:cNvPr id="5124" name="Group 3"/>
          <p:cNvGrpSpPr>
            <a:grpSpLocks/>
          </p:cNvGrpSpPr>
          <p:nvPr/>
        </p:nvGrpSpPr>
        <p:grpSpPr bwMode="auto">
          <a:xfrm>
            <a:off x="100013" y="142875"/>
            <a:ext cx="2027237" cy="649288"/>
            <a:chOff x="1451" y="2837"/>
            <a:chExt cx="2750" cy="882"/>
          </a:xfrm>
        </p:grpSpPr>
        <p:sp>
          <p:nvSpPr>
            <p:cNvPr id="1410052" name="Oval 4"/>
            <p:cNvSpPr>
              <a:spLocks noChangeArrowheads="1"/>
            </p:cNvSpPr>
            <p:nvPr/>
          </p:nvSpPr>
          <p:spPr bwMode="auto">
            <a:xfrm>
              <a:off x="1451" y="2837"/>
              <a:ext cx="1774" cy="876"/>
            </a:xfrm>
            <a:prstGeom prst="ellipse">
              <a:avLst/>
            </a:prstGeom>
            <a:solidFill>
              <a:srgbClr val="B8BFF2"/>
            </a:solidFill>
            <a:ln w="57150">
              <a:solidFill>
                <a:schemeClr val="tx1"/>
              </a:solidFill>
              <a:round/>
              <a:headEnd/>
              <a:tailEnd/>
            </a:ln>
          </p:spPr>
          <p:txBody>
            <a:bodyPr/>
            <a:lstStyle/>
            <a:p>
              <a:endParaRPr lang="en-GB">
                <a:effectLst>
                  <a:outerShdw blurRad="38100" dist="38100" dir="2700000" algn="tl">
                    <a:srgbClr val="000000"/>
                  </a:outerShdw>
                </a:effectLst>
              </a:endParaRPr>
            </a:p>
          </p:txBody>
        </p:sp>
        <p:sp>
          <p:nvSpPr>
            <p:cNvPr id="1410053" name="Oval 5"/>
            <p:cNvSpPr>
              <a:spLocks noChangeArrowheads="1"/>
            </p:cNvSpPr>
            <p:nvPr/>
          </p:nvSpPr>
          <p:spPr bwMode="auto">
            <a:xfrm>
              <a:off x="2452" y="2843"/>
              <a:ext cx="1749" cy="876"/>
            </a:xfrm>
            <a:prstGeom prst="ellipse">
              <a:avLst/>
            </a:prstGeom>
            <a:noFill/>
            <a:ln w="28575">
              <a:solidFill>
                <a:schemeClr val="tx1"/>
              </a:solidFill>
              <a:round/>
              <a:headEnd/>
              <a:tailEnd/>
            </a:ln>
          </p:spPr>
          <p:txBody>
            <a:bodyPr/>
            <a:lstStyle/>
            <a:p>
              <a:endParaRPr lang="en-GB">
                <a:effectLst>
                  <a:outerShdw blurRad="38100" dist="38100" dir="2700000" algn="tl">
                    <a:srgbClr val="000000"/>
                  </a:outerShdw>
                </a:effectLst>
              </a:endParaRPr>
            </a:p>
          </p:txBody>
        </p:sp>
        <p:sp>
          <p:nvSpPr>
            <p:cNvPr id="1410054" name="Oval 6"/>
            <p:cNvSpPr>
              <a:spLocks noChangeArrowheads="1"/>
            </p:cNvSpPr>
            <p:nvPr/>
          </p:nvSpPr>
          <p:spPr bwMode="auto">
            <a:xfrm>
              <a:off x="1731" y="3066"/>
              <a:ext cx="78" cy="84"/>
            </a:xfrm>
            <a:prstGeom prst="ellipse">
              <a:avLst/>
            </a:prstGeom>
            <a:solidFill>
              <a:schemeClr val="tx2"/>
            </a:solidFill>
            <a:ln w="9525">
              <a:noFill/>
              <a:round/>
              <a:headEnd/>
              <a:tailEnd/>
            </a:ln>
          </p:spPr>
          <p:txBody>
            <a:bodyPr/>
            <a:lstStyle/>
            <a:p>
              <a:endParaRPr lang="en-GB">
                <a:effectLst>
                  <a:outerShdw blurRad="38100" dist="38100" dir="2700000" algn="tl">
                    <a:srgbClr val="000000"/>
                  </a:outerShdw>
                </a:effectLst>
              </a:endParaRPr>
            </a:p>
          </p:txBody>
        </p:sp>
        <p:sp>
          <p:nvSpPr>
            <p:cNvPr id="1410055" name="Oval 7"/>
            <p:cNvSpPr>
              <a:spLocks noChangeArrowheads="1"/>
            </p:cNvSpPr>
            <p:nvPr/>
          </p:nvSpPr>
          <p:spPr bwMode="auto">
            <a:xfrm>
              <a:off x="2026" y="2999"/>
              <a:ext cx="78" cy="84"/>
            </a:xfrm>
            <a:prstGeom prst="ellipse">
              <a:avLst/>
            </a:prstGeom>
            <a:solidFill>
              <a:schemeClr val="tx2"/>
            </a:solidFill>
            <a:ln w="9525">
              <a:noFill/>
              <a:round/>
              <a:headEnd/>
              <a:tailEnd/>
            </a:ln>
          </p:spPr>
          <p:txBody>
            <a:bodyPr/>
            <a:lstStyle/>
            <a:p>
              <a:endParaRPr lang="en-GB">
                <a:effectLst>
                  <a:outerShdw blurRad="38100" dist="38100" dir="2700000" algn="tl">
                    <a:srgbClr val="000000"/>
                  </a:outerShdw>
                </a:effectLst>
              </a:endParaRPr>
            </a:p>
          </p:txBody>
        </p:sp>
        <p:sp>
          <p:nvSpPr>
            <p:cNvPr id="1410056" name="Oval 8"/>
            <p:cNvSpPr>
              <a:spLocks noChangeArrowheads="1"/>
            </p:cNvSpPr>
            <p:nvPr/>
          </p:nvSpPr>
          <p:spPr bwMode="auto">
            <a:xfrm>
              <a:off x="3400" y="2938"/>
              <a:ext cx="78" cy="84"/>
            </a:xfrm>
            <a:prstGeom prst="ellipse">
              <a:avLst/>
            </a:prstGeom>
            <a:solidFill>
              <a:srgbClr val="808080"/>
            </a:solidFill>
            <a:ln w="9525">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10057" name="Oval 9"/>
            <p:cNvSpPr>
              <a:spLocks noChangeArrowheads="1"/>
            </p:cNvSpPr>
            <p:nvPr/>
          </p:nvSpPr>
          <p:spPr bwMode="auto">
            <a:xfrm>
              <a:off x="3607" y="3182"/>
              <a:ext cx="78" cy="82"/>
            </a:xfrm>
            <a:prstGeom prst="ellipse">
              <a:avLst/>
            </a:prstGeom>
            <a:solidFill>
              <a:srgbClr val="808080"/>
            </a:solidFill>
            <a:ln w="9525">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10058" name="Oval 10"/>
            <p:cNvSpPr>
              <a:spLocks noChangeArrowheads="1"/>
            </p:cNvSpPr>
            <p:nvPr/>
          </p:nvSpPr>
          <p:spPr bwMode="auto">
            <a:xfrm>
              <a:off x="1714" y="3275"/>
              <a:ext cx="78" cy="84"/>
            </a:xfrm>
            <a:prstGeom prst="ellipse">
              <a:avLst/>
            </a:prstGeom>
            <a:solidFill>
              <a:schemeClr val="tx2"/>
            </a:solidFill>
            <a:ln w="9525">
              <a:noFill/>
              <a:round/>
              <a:headEnd/>
              <a:tailEnd/>
            </a:ln>
          </p:spPr>
          <p:txBody>
            <a:bodyPr/>
            <a:lstStyle/>
            <a:p>
              <a:endParaRPr lang="en-GB">
                <a:effectLst>
                  <a:outerShdw blurRad="38100" dist="38100" dir="2700000" algn="tl">
                    <a:srgbClr val="000000"/>
                  </a:outerShdw>
                </a:effectLst>
              </a:endParaRPr>
            </a:p>
          </p:txBody>
        </p:sp>
        <p:sp>
          <p:nvSpPr>
            <p:cNvPr id="1410059" name="Oval 11"/>
            <p:cNvSpPr>
              <a:spLocks noChangeArrowheads="1"/>
            </p:cNvSpPr>
            <p:nvPr/>
          </p:nvSpPr>
          <p:spPr bwMode="auto">
            <a:xfrm>
              <a:off x="3912" y="3197"/>
              <a:ext cx="78" cy="84"/>
            </a:xfrm>
            <a:prstGeom prst="ellipse">
              <a:avLst/>
            </a:prstGeom>
            <a:solidFill>
              <a:srgbClr val="808080"/>
            </a:solidFill>
            <a:ln w="9525">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10060" name="Oval 12"/>
            <p:cNvSpPr>
              <a:spLocks noChangeArrowheads="1"/>
            </p:cNvSpPr>
            <p:nvPr/>
          </p:nvSpPr>
          <p:spPr bwMode="auto">
            <a:xfrm>
              <a:off x="2319" y="2979"/>
              <a:ext cx="78" cy="84"/>
            </a:xfrm>
            <a:prstGeom prst="ellipse">
              <a:avLst/>
            </a:prstGeom>
            <a:solidFill>
              <a:schemeClr val="tx2"/>
            </a:solidFill>
            <a:ln w="9525">
              <a:noFill/>
              <a:round/>
              <a:headEnd/>
              <a:tailEnd/>
            </a:ln>
          </p:spPr>
          <p:txBody>
            <a:bodyPr/>
            <a:lstStyle/>
            <a:p>
              <a:endParaRPr lang="en-GB">
                <a:effectLst>
                  <a:outerShdw blurRad="38100" dist="38100" dir="2700000" algn="tl">
                    <a:srgbClr val="000000"/>
                  </a:outerShdw>
                </a:effectLst>
              </a:endParaRPr>
            </a:p>
          </p:txBody>
        </p:sp>
        <p:grpSp>
          <p:nvGrpSpPr>
            <p:cNvPr id="5166" name="Group 13"/>
            <p:cNvGrpSpPr>
              <a:grpSpLocks/>
            </p:cNvGrpSpPr>
            <p:nvPr/>
          </p:nvGrpSpPr>
          <p:grpSpPr bwMode="auto">
            <a:xfrm>
              <a:off x="3606" y="3042"/>
              <a:ext cx="384" cy="336"/>
              <a:chOff x="3504" y="1632"/>
              <a:chExt cx="288" cy="240"/>
            </a:xfrm>
          </p:grpSpPr>
          <p:sp>
            <p:nvSpPr>
              <p:cNvPr id="1410062" name="Line 14"/>
              <p:cNvSpPr>
                <a:spLocks noChangeShapeType="1"/>
              </p:cNvSpPr>
              <p:nvPr/>
            </p:nvSpPr>
            <p:spPr bwMode="auto">
              <a:xfrm flipV="1">
                <a:off x="3504" y="1632"/>
                <a:ext cx="286" cy="240"/>
              </a:xfrm>
              <a:prstGeom prst="line">
                <a:avLst/>
              </a:prstGeom>
              <a:noFill/>
              <a:ln w="28575" cap="sq">
                <a:solidFill>
                  <a:schemeClr val="hlink"/>
                </a:solidFill>
                <a:round/>
                <a:headEnd/>
                <a:tailEnd/>
              </a:ln>
              <a:effectLst/>
            </p:spPr>
            <p:txBody>
              <a:bodyPr anchor="ctr">
                <a:spAutoFit/>
              </a:bodyPr>
              <a:lstStyle/>
              <a:p>
                <a:pPr>
                  <a:defRPr/>
                </a:pPr>
                <a:endParaRPr lang="en-GB"/>
              </a:p>
            </p:txBody>
          </p:sp>
          <p:sp>
            <p:nvSpPr>
              <p:cNvPr id="1410063" name="Line 15"/>
              <p:cNvSpPr>
                <a:spLocks noChangeShapeType="1"/>
              </p:cNvSpPr>
              <p:nvPr/>
            </p:nvSpPr>
            <p:spPr bwMode="auto">
              <a:xfrm>
                <a:off x="3504" y="1632"/>
                <a:ext cx="286" cy="240"/>
              </a:xfrm>
              <a:prstGeom prst="line">
                <a:avLst/>
              </a:prstGeom>
              <a:noFill/>
              <a:ln w="28575" cap="sq">
                <a:solidFill>
                  <a:schemeClr val="hlink"/>
                </a:solidFill>
                <a:round/>
                <a:headEnd/>
                <a:tailEnd/>
              </a:ln>
              <a:effectLst/>
            </p:spPr>
            <p:txBody>
              <a:bodyPr anchor="ctr">
                <a:spAutoFit/>
              </a:bodyPr>
              <a:lstStyle/>
              <a:p>
                <a:pPr>
                  <a:defRPr/>
                </a:pPr>
                <a:endParaRPr lang="en-GB"/>
              </a:p>
            </p:txBody>
          </p:sp>
        </p:grpSp>
        <p:sp>
          <p:nvSpPr>
            <p:cNvPr id="1410064" name="Oval 16"/>
            <p:cNvSpPr>
              <a:spLocks noChangeArrowheads="1"/>
            </p:cNvSpPr>
            <p:nvPr/>
          </p:nvSpPr>
          <p:spPr bwMode="auto">
            <a:xfrm>
              <a:off x="2495" y="2975"/>
              <a:ext cx="672" cy="625"/>
            </a:xfrm>
            <a:prstGeom prst="ellipse">
              <a:avLst/>
            </a:prstGeom>
            <a:solidFill>
              <a:srgbClr val="FBD9DC"/>
            </a:solidFill>
            <a:ln w="12700" cap="sq">
              <a:noFill/>
              <a:round/>
              <a:headEnd/>
              <a:tailEnd/>
            </a:ln>
            <a:effectLst/>
          </p:spPr>
          <p:txBody>
            <a:bodyPr anchor="ctr">
              <a:spAutoFit/>
            </a:bodyPr>
            <a:lstStyle/>
            <a:p>
              <a:endParaRPr lang="en-GB">
                <a:effectLst>
                  <a:outerShdw blurRad="38100" dist="38100" dir="2700000" algn="tl">
                    <a:srgbClr val="000000"/>
                  </a:outerShdw>
                </a:effectLst>
              </a:endParaRPr>
            </a:p>
          </p:txBody>
        </p:sp>
        <p:sp>
          <p:nvSpPr>
            <p:cNvPr id="1410065" name="Oval 17"/>
            <p:cNvSpPr>
              <a:spLocks noChangeArrowheads="1"/>
            </p:cNvSpPr>
            <p:nvPr/>
          </p:nvSpPr>
          <p:spPr bwMode="auto">
            <a:xfrm>
              <a:off x="2795" y="3035"/>
              <a:ext cx="78" cy="84"/>
            </a:xfrm>
            <a:prstGeom prst="ellipse">
              <a:avLst/>
            </a:prstGeom>
            <a:solidFill>
              <a:schemeClr val="tx1"/>
            </a:solidFill>
            <a:ln w="9525">
              <a:noFill/>
              <a:round/>
              <a:headEnd/>
              <a:tailEnd/>
            </a:ln>
          </p:spPr>
          <p:txBody>
            <a:bodyPr/>
            <a:lstStyle/>
            <a:p>
              <a:endParaRPr lang="en-GB">
                <a:effectLst>
                  <a:outerShdw blurRad="38100" dist="38100" dir="2700000" algn="tl">
                    <a:srgbClr val="000000"/>
                  </a:outerShdw>
                </a:effectLst>
              </a:endParaRPr>
            </a:p>
          </p:txBody>
        </p:sp>
        <p:sp>
          <p:nvSpPr>
            <p:cNvPr id="1410066" name="Oval 18"/>
            <p:cNvSpPr>
              <a:spLocks noChangeArrowheads="1"/>
            </p:cNvSpPr>
            <p:nvPr/>
          </p:nvSpPr>
          <p:spPr bwMode="auto">
            <a:xfrm>
              <a:off x="2816" y="3387"/>
              <a:ext cx="80" cy="84"/>
            </a:xfrm>
            <a:prstGeom prst="ellipse">
              <a:avLst/>
            </a:prstGeom>
            <a:solidFill>
              <a:schemeClr val="tx1"/>
            </a:solidFill>
            <a:ln w="9525">
              <a:noFill/>
              <a:round/>
              <a:headEnd/>
              <a:tailEnd/>
            </a:ln>
          </p:spPr>
          <p:txBody>
            <a:bodyPr/>
            <a:lstStyle/>
            <a:p>
              <a:endParaRPr lang="en-GB">
                <a:effectLst>
                  <a:outerShdw blurRad="38100" dist="38100" dir="2700000" algn="tl">
                    <a:srgbClr val="000000"/>
                  </a:outerShdw>
                </a:effectLst>
              </a:endParaRPr>
            </a:p>
          </p:txBody>
        </p:sp>
        <p:sp>
          <p:nvSpPr>
            <p:cNvPr id="1410067" name="Oval 19"/>
            <p:cNvSpPr>
              <a:spLocks noChangeArrowheads="1"/>
            </p:cNvSpPr>
            <p:nvPr/>
          </p:nvSpPr>
          <p:spPr bwMode="auto">
            <a:xfrm>
              <a:off x="2722" y="3204"/>
              <a:ext cx="78" cy="84"/>
            </a:xfrm>
            <a:prstGeom prst="ellipse">
              <a:avLst/>
            </a:prstGeom>
            <a:solidFill>
              <a:schemeClr val="tx1"/>
            </a:solidFill>
            <a:ln w="9525">
              <a:noFill/>
              <a:round/>
              <a:headEnd/>
              <a:tailEnd/>
            </a:ln>
          </p:spPr>
          <p:txBody>
            <a:bodyPr/>
            <a:lstStyle/>
            <a:p>
              <a:endParaRPr lang="en-GB">
                <a:effectLst>
                  <a:outerShdw blurRad="38100" dist="38100" dir="2700000" algn="tl">
                    <a:srgbClr val="000000"/>
                  </a:outerShdw>
                </a:effectLst>
              </a:endParaRPr>
            </a:p>
          </p:txBody>
        </p:sp>
        <p:pic>
          <p:nvPicPr>
            <p:cNvPr id="5171" name="Picture 20"/>
            <p:cNvPicPr>
              <a:picLocks noChangeAspect="1" noChangeArrowheads="1"/>
            </p:cNvPicPr>
            <p:nvPr/>
          </p:nvPicPr>
          <p:blipFill>
            <a:blip r:embed="rId3"/>
            <a:srcRect/>
            <a:stretch>
              <a:fillRect/>
            </a:stretch>
          </p:blipFill>
          <p:spPr bwMode="auto">
            <a:xfrm>
              <a:off x="1887" y="3101"/>
              <a:ext cx="556" cy="555"/>
            </a:xfrm>
            <a:prstGeom prst="rect">
              <a:avLst/>
            </a:prstGeom>
            <a:noFill/>
            <a:ln w="9525">
              <a:noFill/>
              <a:miter lim="800000"/>
              <a:headEnd/>
              <a:tailEnd/>
            </a:ln>
          </p:spPr>
        </p:pic>
        <p:graphicFrame>
          <p:nvGraphicFramePr>
            <p:cNvPr id="5122" name="Object 21"/>
            <p:cNvGraphicFramePr>
              <a:graphicFrameLocks noChangeAspect="1"/>
            </p:cNvGraphicFramePr>
            <p:nvPr/>
          </p:nvGraphicFramePr>
          <p:xfrm>
            <a:off x="2985" y="3131"/>
            <a:ext cx="516" cy="484"/>
          </p:xfrm>
          <a:graphic>
            <a:graphicData uri="http://schemas.openxmlformats.org/presentationml/2006/ole">
              <mc:AlternateContent xmlns:mc="http://schemas.openxmlformats.org/markup-compatibility/2006">
                <mc:Choice xmlns:v="urn:schemas-microsoft-com:vml" Requires="v">
                  <p:oleObj spid="_x0000_s5123" name="Clip" r:id="rId4" imgW="1259640" imgH="1137240" progId="MS_ClipArt_Gallery.2">
                    <p:embed/>
                  </p:oleObj>
                </mc:Choice>
                <mc:Fallback>
                  <p:oleObj name="Clip" r:id="rId4" imgW="1259640" imgH="1137240" progId="MS_ClipArt_Gallery.2">
                    <p:embed/>
                    <p:pic>
                      <p:nvPicPr>
                        <p:cNvPr id="0"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5" y="3131"/>
                          <a:ext cx="516" cy="4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410070" name="Rectangle 22"/>
          <p:cNvSpPr>
            <a:spLocks noChangeArrowheads="1"/>
          </p:cNvSpPr>
          <p:nvPr/>
        </p:nvSpPr>
        <p:spPr bwMode="auto">
          <a:xfrm>
            <a:off x="401638" y="1074738"/>
            <a:ext cx="8431212" cy="1435100"/>
          </a:xfrm>
          <a:prstGeom prst="rect">
            <a:avLst/>
          </a:prstGeom>
          <a:noFill/>
          <a:ln w="9525">
            <a:noFill/>
            <a:miter lim="800000"/>
            <a:headEnd/>
            <a:tailEnd/>
          </a:ln>
          <a:effectLst/>
        </p:spPr>
        <p:txBody>
          <a:bodyPr lIns="92075" tIns="46038" rIns="92075" bIns="46038" anchor="ctr" anchorCtr="1"/>
          <a:lstStyle/>
          <a:p>
            <a:pPr marL="342900" indent="-342900" algn="l">
              <a:lnSpc>
                <a:spcPct val="110000"/>
              </a:lnSpc>
              <a:spcBef>
                <a:spcPct val="40000"/>
              </a:spcBef>
              <a:buClr>
                <a:schemeClr val="tx2"/>
              </a:buClr>
              <a:buSzPct val="70000"/>
              <a:buFont typeface="Wingdings" pitchFamily="2" charset="2"/>
              <a:buChar char="u"/>
              <a:defRPr/>
            </a:pPr>
            <a:r>
              <a:rPr lang="fr-BE" sz="2200">
                <a:solidFill>
                  <a:schemeClr val="tx1"/>
                </a:solidFill>
                <a:effectLst/>
                <a:latin typeface="Comic Sans MS" pitchFamily="66" charset="0"/>
              </a:rPr>
              <a:t>More detailed form of context diagram:  highlights...</a:t>
            </a:r>
          </a:p>
          <a:p>
            <a:pPr marL="742950" lvl="1" indent="-285750" algn="l">
              <a:lnSpc>
                <a:spcPct val="90000"/>
              </a:lnSpc>
              <a:spcBef>
                <a:spcPct val="25000"/>
              </a:spcBef>
              <a:buClr>
                <a:schemeClr val="tx2"/>
              </a:buClr>
              <a:buFontTx/>
              <a:buChar char="–"/>
              <a:defRPr/>
            </a:pPr>
            <a:r>
              <a:rPr lang="fr-BE" sz="2200">
                <a:solidFill>
                  <a:srgbClr val="009999"/>
                </a:solidFill>
                <a:effectLst/>
                <a:latin typeface="Comic Sans MS" pitchFamily="66" charset="0"/>
              </a:rPr>
              <a:t>the </a:t>
            </a:r>
            <a:r>
              <a:rPr lang="fr-BE" sz="2200">
                <a:solidFill>
                  <a:srgbClr val="009999"/>
                </a:solidFill>
                <a:effectLst>
                  <a:outerShdw blurRad="38100" dist="38100" dir="2700000" algn="tl">
                    <a:srgbClr val="000000"/>
                  </a:outerShdw>
                </a:effectLst>
                <a:latin typeface="Comic Sans MS" pitchFamily="66" charset="0"/>
              </a:rPr>
              <a:t>Machine</a:t>
            </a:r>
            <a:r>
              <a:rPr lang="fr-BE" sz="2200">
                <a:solidFill>
                  <a:srgbClr val="009999"/>
                </a:solidFill>
                <a:effectLst/>
                <a:latin typeface="Comic Sans MS" pitchFamily="66" charset="0"/>
              </a:rPr>
              <a:t> among system components</a:t>
            </a:r>
          </a:p>
          <a:p>
            <a:pPr marL="742950" lvl="1" indent="-285750" algn="l">
              <a:lnSpc>
                <a:spcPct val="90000"/>
              </a:lnSpc>
              <a:spcBef>
                <a:spcPct val="25000"/>
              </a:spcBef>
              <a:buClr>
                <a:schemeClr val="tx2"/>
              </a:buClr>
              <a:buFontTx/>
              <a:buChar char="–"/>
              <a:defRPr/>
            </a:pPr>
            <a:r>
              <a:rPr lang="fr-BE" sz="2200">
                <a:solidFill>
                  <a:srgbClr val="009999"/>
                </a:solidFill>
                <a:effectLst/>
                <a:latin typeface="Comic Sans MS" pitchFamily="66" charset="0"/>
              </a:rPr>
              <a:t>for shared phenomenon: who </a:t>
            </a:r>
            <a:r>
              <a:rPr lang="fr-BE" sz="2200">
                <a:solidFill>
                  <a:srgbClr val="009999"/>
                </a:solidFill>
                <a:effectLst>
                  <a:outerShdw blurRad="38100" dist="38100" dir="2700000" algn="tl">
                    <a:srgbClr val="000000"/>
                  </a:outerShdw>
                </a:effectLst>
                <a:latin typeface="Comic Sans MS" pitchFamily="66" charset="0"/>
              </a:rPr>
              <a:t>controls</a:t>
            </a:r>
            <a:r>
              <a:rPr lang="fr-BE" sz="2200">
                <a:solidFill>
                  <a:srgbClr val="009999"/>
                </a:solidFill>
                <a:effectLst/>
                <a:latin typeface="Comic Sans MS" pitchFamily="66" charset="0"/>
              </a:rPr>
              <a:t> it, who </a:t>
            </a:r>
            <a:r>
              <a:rPr lang="fr-BE" sz="2200">
                <a:solidFill>
                  <a:srgbClr val="009999"/>
                </a:solidFill>
                <a:effectLst>
                  <a:outerShdw blurRad="38100" dist="38100" dir="2700000" algn="tl">
                    <a:srgbClr val="000000"/>
                  </a:outerShdw>
                </a:effectLst>
                <a:latin typeface="Comic Sans MS" pitchFamily="66" charset="0"/>
              </a:rPr>
              <a:t>monitors</a:t>
            </a:r>
            <a:r>
              <a:rPr lang="fr-BE" sz="2200">
                <a:solidFill>
                  <a:srgbClr val="009999"/>
                </a:solidFill>
                <a:effectLst/>
                <a:latin typeface="Comic Sans MS" pitchFamily="66" charset="0"/>
              </a:rPr>
              <a:t> it</a:t>
            </a:r>
          </a:p>
          <a:p>
            <a:pPr marL="742950" lvl="1" indent="-285750" algn="l">
              <a:lnSpc>
                <a:spcPct val="90000"/>
              </a:lnSpc>
              <a:spcBef>
                <a:spcPct val="25000"/>
              </a:spcBef>
              <a:buClr>
                <a:schemeClr val="tx2"/>
              </a:buClr>
              <a:buFontTx/>
              <a:buChar char="–"/>
              <a:defRPr/>
            </a:pPr>
            <a:r>
              <a:rPr lang="fr-BE" sz="2200">
                <a:solidFill>
                  <a:srgbClr val="009999"/>
                </a:solidFill>
                <a:effectLst>
                  <a:outerShdw blurRad="38100" dist="38100" dir="2700000" algn="tl">
                    <a:srgbClr val="000000"/>
                  </a:outerShdw>
                </a:effectLst>
                <a:latin typeface="Comic Sans MS" pitchFamily="66" charset="0"/>
              </a:rPr>
              <a:t>requirements</a:t>
            </a:r>
            <a:r>
              <a:rPr lang="fr-BE" sz="2200">
                <a:solidFill>
                  <a:srgbClr val="009999"/>
                </a:solidFill>
                <a:effectLst/>
                <a:latin typeface="Comic Sans MS" pitchFamily="66" charset="0"/>
              </a:rPr>
              <a:t>, components affected by them</a:t>
            </a:r>
          </a:p>
        </p:txBody>
      </p:sp>
      <p:sp>
        <p:nvSpPr>
          <p:cNvPr id="1410076" name="Rectangle 28"/>
          <p:cNvSpPr>
            <a:spLocks noChangeArrowheads="1"/>
          </p:cNvSpPr>
          <p:nvPr/>
        </p:nvSpPr>
        <p:spPr bwMode="auto">
          <a:xfrm>
            <a:off x="1563688" y="4595813"/>
            <a:ext cx="1130300" cy="611187"/>
          </a:xfrm>
          <a:prstGeom prst="rect">
            <a:avLst/>
          </a:prstGeom>
          <a:noFill/>
          <a:ln w="12700" cap="sq">
            <a:solidFill>
              <a:schemeClr val="tx1"/>
            </a:solidFill>
            <a:miter lim="800000"/>
            <a:headEnd/>
            <a:tailEnd/>
          </a:ln>
          <a:effectLst/>
        </p:spPr>
        <p:txBody>
          <a:bodyPr anchor="ctr">
            <a:spAutoFit/>
          </a:bodyPr>
          <a:lstStyle/>
          <a:p>
            <a:endParaRPr lang="en-GB">
              <a:effectLst>
                <a:outerShdw blurRad="38100" dist="38100" dir="2700000" algn="tl">
                  <a:srgbClr val="000000"/>
                </a:outerShdw>
              </a:effectLst>
            </a:endParaRPr>
          </a:p>
        </p:txBody>
      </p:sp>
      <p:sp>
        <p:nvSpPr>
          <p:cNvPr id="5127" name="Text Box 29"/>
          <p:cNvSpPr txBox="1">
            <a:spLocks noChangeArrowheads="1"/>
          </p:cNvSpPr>
          <p:nvPr/>
        </p:nvSpPr>
        <p:spPr bwMode="auto">
          <a:xfrm>
            <a:off x="1676400" y="4668838"/>
            <a:ext cx="946150" cy="396875"/>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Driver</a:t>
            </a:r>
            <a:endParaRPr lang="en-US" sz="2000">
              <a:solidFill>
                <a:srgbClr val="008080"/>
              </a:solidFill>
              <a:effectLst/>
              <a:latin typeface="Arial" pitchFamily="34" charset="0"/>
            </a:endParaRPr>
          </a:p>
        </p:txBody>
      </p:sp>
      <p:grpSp>
        <p:nvGrpSpPr>
          <p:cNvPr id="5128" name="Group 30"/>
          <p:cNvGrpSpPr>
            <a:grpSpLocks/>
          </p:cNvGrpSpPr>
          <p:nvPr/>
        </p:nvGrpSpPr>
        <p:grpSpPr bwMode="auto">
          <a:xfrm>
            <a:off x="4981575" y="3035300"/>
            <a:ext cx="1130300" cy="611188"/>
            <a:chOff x="1880" y="1979"/>
            <a:chExt cx="712" cy="385"/>
          </a:xfrm>
        </p:grpSpPr>
        <p:sp>
          <p:nvSpPr>
            <p:cNvPr id="1410079" name="Rectangle 31"/>
            <p:cNvSpPr>
              <a:spLocks noChangeArrowheads="1"/>
            </p:cNvSpPr>
            <p:nvPr/>
          </p:nvSpPr>
          <p:spPr bwMode="auto">
            <a:xfrm>
              <a:off x="1880" y="1979"/>
              <a:ext cx="712" cy="385"/>
            </a:xfrm>
            <a:prstGeom prst="rect">
              <a:avLst/>
            </a:prstGeom>
            <a:noFill/>
            <a:ln w="12700" cap="sq">
              <a:solidFill>
                <a:schemeClr val="tx1"/>
              </a:solidFill>
              <a:miter lim="800000"/>
              <a:headEnd/>
              <a:tailEnd/>
            </a:ln>
            <a:effectLst/>
          </p:spPr>
          <p:txBody>
            <a:bodyPr anchor="ctr">
              <a:spAutoFit/>
            </a:bodyPr>
            <a:lstStyle/>
            <a:p>
              <a:endParaRPr lang="en-GB">
                <a:effectLst>
                  <a:outerShdw blurRad="38100" dist="38100" dir="2700000" algn="tl">
                    <a:srgbClr val="000000"/>
                  </a:outerShdw>
                </a:effectLst>
              </a:endParaRPr>
            </a:p>
          </p:txBody>
        </p:sp>
        <p:sp>
          <p:nvSpPr>
            <p:cNvPr id="5156" name="Text Box 32"/>
            <p:cNvSpPr txBox="1">
              <a:spLocks noChangeArrowheads="1"/>
            </p:cNvSpPr>
            <p:nvPr/>
          </p:nvSpPr>
          <p:spPr bwMode="auto">
            <a:xfrm>
              <a:off x="1951" y="2025"/>
              <a:ext cx="596" cy="250"/>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Car</a:t>
              </a:r>
              <a:endParaRPr lang="en-US" sz="2000">
                <a:solidFill>
                  <a:srgbClr val="008080"/>
                </a:solidFill>
                <a:effectLst/>
                <a:latin typeface="Arial" pitchFamily="34" charset="0"/>
              </a:endParaRPr>
            </a:p>
          </p:txBody>
        </p:sp>
      </p:grpSp>
      <p:sp>
        <p:nvSpPr>
          <p:cNvPr id="1410081" name="Line 33"/>
          <p:cNvSpPr>
            <a:spLocks noChangeShapeType="1"/>
          </p:cNvSpPr>
          <p:nvPr/>
        </p:nvSpPr>
        <p:spPr bwMode="auto">
          <a:xfrm flipV="1">
            <a:off x="2293938" y="3295650"/>
            <a:ext cx="2686050" cy="0"/>
          </a:xfrm>
          <a:prstGeom prst="line">
            <a:avLst/>
          </a:prstGeom>
          <a:noFill/>
          <a:ln w="12700" cap="sq">
            <a:solidFill>
              <a:schemeClr val="tx1"/>
            </a:solidFill>
            <a:round/>
            <a:headEnd/>
            <a:tailEnd/>
          </a:ln>
          <a:effectLst/>
        </p:spPr>
        <p:txBody>
          <a:bodyPr anchor="ctr">
            <a:spAutoFit/>
          </a:bodyPr>
          <a:lstStyle/>
          <a:p>
            <a:pPr>
              <a:defRPr/>
            </a:pPr>
            <a:endParaRPr lang="en-GB"/>
          </a:p>
        </p:txBody>
      </p:sp>
      <p:sp>
        <p:nvSpPr>
          <p:cNvPr id="1410082" name="Line 34"/>
          <p:cNvSpPr>
            <a:spLocks noChangeShapeType="1"/>
          </p:cNvSpPr>
          <p:nvPr/>
        </p:nvSpPr>
        <p:spPr bwMode="auto">
          <a:xfrm>
            <a:off x="1219200" y="3724275"/>
            <a:ext cx="650875" cy="884238"/>
          </a:xfrm>
          <a:prstGeom prst="line">
            <a:avLst/>
          </a:prstGeom>
          <a:noFill/>
          <a:ln w="12700" cap="sq">
            <a:solidFill>
              <a:schemeClr val="tx1"/>
            </a:solidFill>
            <a:round/>
            <a:headEnd/>
            <a:tailEnd/>
          </a:ln>
          <a:effectLst/>
        </p:spPr>
        <p:txBody>
          <a:bodyPr anchor="ctr">
            <a:spAutoFit/>
          </a:bodyPr>
          <a:lstStyle/>
          <a:p>
            <a:pPr>
              <a:defRPr/>
            </a:pPr>
            <a:endParaRPr lang="en-GB"/>
          </a:p>
        </p:txBody>
      </p:sp>
      <p:sp>
        <p:nvSpPr>
          <p:cNvPr id="5131" name="Text Box 35"/>
          <p:cNvSpPr txBox="1">
            <a:spLocks noChangeArrowheads="1"/>
          </p:cNvSpPr>
          <p:nvPr/>
        </p:nvSpPr>
        <p:spPr bwMode="auto">
          <a:xfrm>
            <a:off x="2320925" y="2887663"/>
            <a:ext cx="2513013" cy="396875"/>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HC</a:t>
            </a:r>
            <a:r>
              <a:rPr lang="fr-BE" sz="1600">
                <a:solidFill>
                  <a:srgbClr val="5F5F5F"/>
                </a:solidFill>
                <a:effectLst/>
                <a:latin typeface="Arial" pitchFamily="34" charset="0"/>
              </a:rPr>
              <a:t> </a:t>
            </a:r>
            <a:r>
              <a:rPr lang="fr-BE" sz="2000">
                <a:solidFill>
                  <a:schemeClr val="tx2"/>
                </a:solidFill>
                <a:effectLst/>
                <a:latin typeface="Arial" pitchFamily="34" charset="0"/>
              </a:rPr>
              <a:t>!</a:t>
            </a:r>
            <a:r>
              <a:rPr lang="fr-BE" sz="2000">
                <a:solidFill>
                  <a:srgbClr val="008080"/>
                </a:solidFill>
                <a:effectLst/>
                <a:latin typeface="Arial" pitchFamily="34" charset="0"/>
              </a:rPr>
              <a:t> </a:t>
            </a:r>
            <a:r>
              <a:rPr lang="fr-BE" sz="2000">
                <a:solidFill>
                  <a:srgbClr val="5F5F5F"/>
                </a:solidFill>
                <a:effectLst/>
                <a:latin typeface="Arial" pitchFamily="34" charset="0"/>
              </a:rPr>
              <a:t>handbrake.Sw</a:t>
            </a:r>
            <a:endParaRPr lang="en-US" sz="2000">
              <a:solidFill>
                <a:srgbClr val="008080"/>
              </a:solidFill>
              <a:effectLst/>
              <a:latin typeface="Arial" pitchFamily="34" charset="0"/>
            </a:endParaRPr>
          </a:p>
        </p:txBody>
      </p:sp>
      <p:sp>
        <p:nvSpPr>
          <p:cNvPr id="5132" name="Text Box 36"/>
          <p:cNvSpPr txBox="1">
            <a:spLocks noChangeArrowheads="1"/>
          </p:cNvSpPr>
          <p:nvPr/>
        </p:nvSpPr>
        <p:spPr bwMode="auto">
          <a:xfrm>
            <a:off x="2295525" y="3324225"/>
            <a:ext cx="2513013" cy="396875"/>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C</a:t>
            </a:r>
            <a:r>
              <a:rPr lang="fr-BE" sz="1600">
                <a:solidFill>
                  <a:srgbClr val="5F5F5F"/>
                </a:solidFill>
                <a:effectLst/>
                <a:latin typeface="Arial" pitchFamily="34" charset="0"/>
              </a:rPr>
              <a:t> </a:t>
            </a:r>
            <a:r>
              <a:rPr lang="fr-BE" sz="2000">
                <a:solidFill>
                  <a:schemeClr val="tx2"/>
                </a:solidFill>
                <a:effectLst/>
                <a:latin typeface="Arial" pitchFamily="34" charset="0"/>
              </a:rPr>
              <a:t>!</a:t>
            </a:r>
            <a:r>
              <a:rPr lang="fr-BE" sz="2000">
                <a:solidFill>
                  <a:srgbClr val="008080"/>
                </a:solidFill>
                <a:effectLst/>
                <a:latin typeface="Arial" pitchFamily="34" charset="0"/>
              </a:rPr>
              <a:t> </a:t>
            </a:r>
            <a:r>
              <a:rPr lang="fr-BE" sz="2000">
                <a:solidFill>
                  <a:srgbClr val="5F5F5F"/>
                </a:solidFill>
                <a:effectLst/>
                <a:latin typeface="Arial" pitchFamily="34" charset="0"/>
              </a:rPr>
              <a:t>motor.Regime</a:t>
            </a:r>
            <a:endParaRPr lang="en-US" sz="2000">
              <a:solidFill>
                <a:srgbClr val="008080"/>
              </a:solidFill>
              <a:effectLst/>
              <a:latin typeface="Arial" pitchFamily="34" charset="0"/>
            </a:endParaRPr>
          </a:p>
        </p:txBody>
      </p:sp>
      <p:sp>
        <p:nvSpPr>
          <p:cNvPr id="5133" name="Text Box 37"/>
          <p:cNvSpPr txBox="1">
            <a:spLocks noChangeArrowheads="1"/>
          </p:cNvSpPr>
          <p:nvPr/>
        </p:nvSpPr>
        <p:spPr bwMode="auto">
          <a:xfrm>
            <a:off x="1492250" y="3817938"/>
            <a:ext cx="2455863" cy="701675"/>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DR</a:t>
            </a:r>
            <a:r>
              <a:rPr lang="fr-BE" sz="1600">
                <a:solidFill>
                  <a:srgbClr val="5F5F5F"/>
                </a:solidFill>
                <a:effectLst/>
                <a:latin typeface="Arial" pitchFamily="34" charset="0"/>
              </a:rPr>
              <a:t> </a:t>
            </a:r>
            <a:r>
              <a:rPr lang="fr-BE" sz="2000">
                <a:solidFill>
                  <a:schemeClr val="tx2"/>
                </a:solidFill>
                <a:effectLst/>
                <a:latin typeface="Arial" pitchFamily="34" charset="0"/>
              </a:rPr>
              <a:t>!</a:t>
            </a:r>
            <a:r>
              <a:rPr lang="fr-BE" sz="2000">
                <a:solidFill>
                  <a:srgbClr val="008080"/>
                </a:solidFill>
                <a:effectLst/>
                <a:latin typeface="Arial" pitchFamily="34" charset="0"/>
              </a:rPr>
              <a:t> </a:t>
            </a:r>
            <a:r>
              <a:rPr lang="fr-BE" sz="2000">
                <a:solidFill>
                  <a:srgbClr val="5F5F5F"/>
                </a:solidFill>
                <a:effectLst/>
                <a:latin typeface="Arial" pitchFamily="34" charset="0"/>
              </a:rPr>
              <a:t>{pedalPushed, buttonPressed}</a:t>
            </a:r>
            <a:endParaRPr lang="en-US" sz="2000">
              <a:solidFill>
                <a:srgbClr val="008080"/>
              </a:solidFill>
              <a:effectLst/>
              <a:latin typeface="Arial" pitchFamily="34" charset="0"/>
            </a:endParaRPr>
          </a:p>
        </p:txBody>
      </p:sp>
      <p:sp>
        <p:nvSpPr>
          <p:cNvPr id="5134" name="Text Box 38"/>
          <p:cNvSpPr txBox="1">
            <a:spLocks noChangeArrowheads="1"/>
          </p:cNvSpPr>
          <p:nvPr/>
        </p:nvSpPr>
        <p:spPr bwMode="auto">
          <a:xfrm>
            <a:off x="3773488" y="5222875"/>
            <a:ext cx="5240337" cy="947738"/>
          </a:xfrm>
          <a:prstGeom prst="rect">
            <a:avLst/>
          </a:prstGeom>
          <a:noFill/>
          <a:ln w="12700" cap="sq">
            <a:noFill/>
            <a:miter lim="800000"/>
            <a:headEnd/>
            <a:tailEnd/>
          </a:ln>
        </p:spPr>
        <p:txBody>
          <a:bodyPr>
            <a:spAutoFit/>
          </a:bodyPr>
          <a:lstStyle/>
          <a:p>
            <a:pPr>
              <a:lnSpc>
                <a:spcPct val="90000"/>
              </a:lnSpc>
              <a:spcBef>
                <a:spcPct val="5000"/>
              </a:spcBef>
            </a:pPr>
            <a:r>
              <a:rPr lang="fr-BE" sz="2000" i="1">
                <a:solidFill>
                  <a:srgbClr val="5F5F5F"/>
                </a:solidFill>
                <a:effectLst/>
                <a:latin typeface="Arial" pitchFamily="34" charset="0"/>
              </a:rPr>
              <a:t>Handbrake shall be ... </a:t>
            </a:r>
          </a:p>
          <a:p>
            <a:pPr algn="l">
              <a:lnSpc>
                <a:spcPct val="90000"/>
              </a:lnSpc>
              <a:spcBef>
                <a:spcPct val="5000"/>
              </a:spcBef>
            </a:pPr>
            <a:r>
              <a:rPr lang="fr-BE" sz="2000" i="1">
                <a:solidFill>
                  <a:srgbClr val="5F5F5F"/>
                </a:solidFill>
                <a:effectLst/>
                <a:latin typeface="Arial" pitchFamily="34" charset="0"/>
              </a:rPr>
              <a:t>activated if the brake button is pressed,</a:t>
            </a:r>
          </a:p>
          <a:p>
            <a:pPr algn="l">
              <a:lnSpc>
                <a:spcPct val="90000"/>
              </a:lnSpc>
              <a:spcBef>
                <a:spcPct val="5000"/>
              </a:spcBef>
            </a:pPr>
            <a:r>
              <a:rPr lang="fr-BE" sz="2000" i="1">
                <a:solidFill>
                  <a:srgbClr val="5F5F5F"/>
                </a:solidFill>
                <a:effectLst/>
                <a:latin typeface="Arial" pitchFamily="34" charset="0"/>
              </a:rPr>
              <a:t>released if the acceleration pedal is pushed</a:t>
            </a:r>
            <a:endParaRPr lang="en-US" sz="2000" i="1">
              <a:solidFill>
                <a:schemeClr val="bg2"/>
              </a:solidFill>
              <a:effectLst/>
              <a:latin typeface="Arial" pitchFamily="34" charset="0"/>
            </a:endParaRPr>
          </a:p>
        </p:txBody>
      </p:sp>
      <p:sp>
        <p:nvSpPr>
          <p:cNvPr id="1410087" name="Oval 39"/>
          <p:cNvSpPr>
            <a:spLocks noChangeArrowheads="1"/>
          </p:cNvSpPr>
          <p:nvPr/>
        </p:nvSpPr>
        <p:spPr bwMode="auto">
          <a:xfrm>
            <a:off x="3656013" y="5160963"/>
            <a:ext cx="5327650" cy="1308100"/>
          </a:xfrm>
          <a:prstGeom prst="ellipse">
            <a:avLst/>
          </a:prstGeom>
          <a:noFill/>
          <a:ln w="28575">
            <a:solidFill>
              <a:schemeClr val="tx1"/>
            </a:solidFill>
            <a:prstDash val="dash"/>
            <a:round/>
            <a:headEnd/>
            <a:tailEnd/>
          </a:ln>
          <a:effectLst/>
        </p:spPr>
        <p:txBody>
          <a:bodyPr anchor="ctr">
            <a:spAutoFit/>
          </a:bodyPr>
          <a:lstStyle/>
          <a:p>
            <a:endParaRPr lang="en-GB">
              <a:effectLst>
                <a:outerShdw blurRad="38100" dist="38100" dir="2700000" algn="tl">
                  <a:srgbClr val="000000"/>
                </a:outerShdw>
              </a:effectLst>
            </a:endParaRPr>
          </a:p>
        </p:txBody>
      </p:sp>
      <p:sp>
        <p:nvSpPr>
          <p:cNvPr id="1410088" name="Line 40"/>
          <p:cNvSpPr>
            <a:spLocks noChangeShapeType="1"/>
          </p:cNvSpPr>
          <p:nvPr/>
        </p:nvSpPr>
        <p:spPr bwMode="auto">
          <a:xfrm>
            <a:off x="2733675" y="4906963"/>
            <a:ext cx="1739900" cy="406400"/>
          </a:xfrm>
          <a:prstGeom prst="line">
            <a:avLst/>
          </a:prstGeom>
          <a:noFill/>
          <a:ln w="28575">
            <a:solidFill>
              <a:schemeClr val="tx1"/>
            </a:solidFill>
            <a:prstDash val="dash"/>
            <a:round/>
            <a:headEnd/>
            <a:tailEnd/>
          </a:ln>
          <a:effectLst/>
        </p:spPr>
        <p:txBody>
          <a:bodyPr anchor="ctr">
            <a:spAutoFit/>
          </a:bodyPr>
          <a:lstStyle/>
          <a:p>
            <a:pPr>
              <a:defRPr/>
            </a:pPr>
            <a:endParaRPr lang="en-GB"/>
          </a:p>
        </p:txBody>
      </p:sp>
      <p:sp>
        <p:nvSpPr>
          <p:cNvPr id="1410089" name="Line 41"/>
          <p:cNvSpPr>
            <a:spLocks noChangeShapeType="1"/>
          </p:cNvSpPr>
          <p:nvPr/>
        </p:nvSpPr>
        <p:spPr bwMode="auto">
          <a:xfrm>
            <a:off x="5657850" y="3667125"/>
            <a:ext cx="1201738" cy="1408113"/>
          </a:xfrm>
          <a:prstGeom prst="line">
            <a:avLst/>
          </a:prstGeom>
          <a:noFill/>
          <a:ln w="28575">
            <a:solidFill>
              <a:schemeClr val="tx1"/>
            </a:solidFill>
            <a:prstDash val="dash"/>
            <a:round/>
            <a:headEnd type="triangle" w="med" len="med"/>
            <a:tailEnd/>
          </a:ln>
          <a:effectLst/>
        </p:spPr>
        <p:txBody>
          <a:bodyPr anchor="ctr">
            <a:spAutoFit/>
          </a:bodyPr>
          <a:lstStyle/>
          <a:p>
            <a:pPr>
              <a:defRPr/>
            </a:pPr>
            <a:endParaRPr lang="en-GB"/>
          </a:p>
        </p:txBody>
      </p:sp>
      <p:sp>
        <p:nvSpPr>
          <p:cNvPr id="5138" name="Text Box 42"/>
          <p:cNvSpPr txBox="1">
            <a:spLocks noChangeArrowheads="1"/>
          </p:cNvSpPr>
          <p:nvPr/>
        </p:nvSpPr>
        <p:spPr bwMode="auto">
          <a:xfrm>
            <a:off x="3717925" y="4405313"/>
            <a:ext cx="1905000" cy="701675"/>
          </a:xfrm>
          <a:prstGeom prst="rect">
            <a:avLst/>
          </a:prstGeom>
          <a:noFill/>
          <a:ln w="12700" cap="sq">
            <a:noFill/>
            <a:miter lim="800000"/>
            <a:headEnd/>
            <a:tailEnd/>
          </a:ln>
        </p:spPr>
        <p:txBody>
          <a:bodyPr>
            <a:spAutoFit/>
          </a:bodyPr>
          <a:lstStyle/>
          <a:p>
            <a:pPr>
              <a:spcBef>
                <a:spcPct val="50000"/>
              </a:spcBef>
            </a:pPr>
            <a:r>
              <a:rPr lang="fr-BE" sz="2000">
                <a:solidFill>
                  <a:srgbClr val="008080"/>
                </a:solidFill>
                <a:effectLst/>
                <a:latin typeface="Arial" pitchFamily="34" charset="0"/>
              </a:rPr>
              <a:t> </a:t>
            </a:r>
            <a:r>
              <a:rPr lang="fr-BE" sz="2000">
                <a:solidFill>
                  <a:srgbClr val="5F5F5F"/>
                </a:solidFill>
                <a:effectLst/>
                <a:latin typeface="Arial" pitchFamily="34" charset="0"/>
              </a:rPr>
              <a:t>{pedalPushed, buttonPressed}</a:t>
            </a:r>
            <a:endParaRPr lang="en-US" sz="2000">
              <a:solidFill>
                <a:srgbClr val="5F5F5F"/>
              </a:solidFill>
              <a:effectLst/>
              <a:latin typeface="Arial" pitchFamily="34" charset="0"/>
            </a:endParaRPr>
          </a:p>
        </p:txBody>
      </p:sp>
      <p:sp>
        <p:nvSpPr>
          <p:cNvPr id="5139" name="Text Box 43"/>
          <p:cNvSpPr txBox="1">
            <a:spLocks noChangeArrowheads="1"/>
          </p:cNvSpPr>
          <p:nvPr/>
        </p:nvSpPr>
        <p:spPr bwMode="auto">
          <a:xfrm>
            <a:off x="6510338" y="4090988"/>
            <a:ext cx="2108200" cy="701675"/>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{BrakeActivation, BrakeRelease}</a:t>
            </a:r>
            <a:endParaRPr lang="en-US" sz="2000">
              <a:solidFill>
                <a:srgbClr val="5F5F5F"/>
              </a:solidFill>
              <a:effectLst/>
              <a:latin typeface="Arial" pitchFamily="34" charset="0"/>
            </a:endParaRPr>
          </a:p>
        </p:txBody>
      </p:sp>
      <p:sp>
        <p:nvSpPr>
          <p:cNvPr id="5140" name="Rectangle 44"/>
          <p:cNvSpPr>
            <a:spLocks noChangeArrowheads="1"/>
          </p:cNvSpPr>
          <p:nvPr/>
        </p:nvSpPr>
        <p:spPr bwMode="auto">
          <a:xfrm>
            <a:off x="71438" y="5254625"/>
            <a:ext cx="1589087" cy="595313"/>
          </a:xfrm>
          <a:prstGeom prst="rect">
            <a:avLst/>
          </a:prstGeom>
          <a:noFill/>
          <a:ln w="9525">
            <a:noFill/>
            <a:miter lim="800000"/>
            <a:headEnd/>
            <a:tailEnd/>
          </a:ln>
        </p:spPr>
        <p:txBody>
          <a:bodyPr lIns="92075" tIns="46038" rIns="92075" bIns="46038" anchor="ctr" anchorCtr="1"/>
          <a:lstStyle/>
          <a:p>
            <a:pPr marL="342900" indent="-342900" algn="l">
              <a:spcBef>
                <a:spcPct val="40000"/>
              </a:spcBef>
              <a:buClr>
                <a:schemeClr val="tx2"/>
              </a:buClr>
              <a:buSzPct val="70000"/>
              <a:buFont typeface="Wingdings" pitchFamily="2" charset="2"/>
              <a:buNone/>
            </a:pPr>
            <a:r>
              <a:rPr lang="fr-BE" sz="2000" i="1">
                <a:solidFill>
                  <a:schemeClr val="tx2"/>
                </a:solidFill>
                <a:effectLst/>
                <a:latin typeface="Comic Sans MS" pitchFamily="66" charset="0"/>
              </a:rPr>
              <a:t>controlling </a:t>
            </a:r>
          </a:p>
          <a:p>
            <a:pPr marL="342900" indent="-342900" algn="l">
              <a:lnSpc>
                <a:spcPct val="40000"/>
              </a:lnSpc>
              <a:spcBef>
                <a:spcPct val="40000"/>
              </a:spcBef>
              <a:buClr>
                <a:schemeClr val="tx2"/>
              </a:buClr>
              <a:buSzPct val="70000"/>
              <a:buFont typeface="Wingdings" pitchFamily="2" charset="2"/>
              <a:buNone/>
            </a:pPr>
            <a:r>
              <a:rPr lang="fr-BE" sz="2000" i="1">
                <a:solidFill>
                  <a:schemeClr val="tx2"/>
                </a:solidFill>
                <a:effectLst/>
                <a:latin typeface="Comic Sans MS" pitchFamily="66" charset="0"/>
              </a:rPr>
              <a:t>component</a:t>
            </a:r>
          </a:p>
        </p:txBody>
      </p:sp>
      <p:sp>
        <p:nvSpPr>
          <p:cNvPr id="1410094" name="Freeform 46"/>
          <p:cNvSpPr>
            <a:spLocks/>
          </p:cNvSpPr>
          <p:nvPr/>
        </p:nvSpPr>
        <p:spPr bwMode="auto">
          <a:xfrm>
            <a:off x="727075" y="4084638"/>
            <a:ext cx="1336675" cy="1168400"/>
          </a:xfrm>
          <a:custGeom>
            <a:avLst/>
            <a:gdLst/>
            <a:ahLst/>
            <a:cxnLst>
              <a:cxn ang="0">
                <a:pos x="96" y="809"/>
              </a:cxn>
              <a:cxn ang="0">
                <a:pos x="114" y="409"/>
              </a:cxn>
              <a:cxn ang="0">
                <a:pos x="778" y="0"/>
              </a:cxn>
            </a:cxnLst>
            <a:rect l="0" t="0" r="r" b="b"/>
            <a:pathLst>
              <a:path w="778" h="809">
                <a:moveTo>
                  <a:pt x="96" y="809"/>
                </a:moveTo>
                <a:cubicBezTo>
                  <a:pt x="48" y="676"/>
                  <a:pt x="0" y="544"/>
                  <a:pt x="114" y="409"/>
                </a:cubicBezTo>
                <a:cubicBezTo>
                  <a:pt x="228" y="274"/>
                  <a:pt x="503" y="137"/>
                  <a:pt x="778" y="0"/>
                </a:cubicBezTo>
              </a:path>
            </a:pathLst>
          </a:custGeom>
          <a:noFill/>
          <a:ln w="12700" cap="flat" cmpd="sng">
            <a:solidFill>
              <a:schemeClr val="tx2"/>
            </a:solidFill>
            <a:prstDash val="dashDot"/>
            <a:round/>
            <a:headEnd/>
            <a:tailEnd/>
          </a:ln>
          <a:effectLst/>
        </p:spPr>
        <p:txBody>
          <a:bodyPr anchor="ctr">
            <a:spAutoFit/>
          </a:bodyPr>
          <a:lstStyle/>
          <a:p>
            <a:pPr>
              <a:defRPr/>
            </a:pPr>
            <a:endParaRPr lang="en-GB"/>
          </a:p>
        </p:txBody>
      </p:sp>
      <p:grpSp>
        <p:nvGrpSpPr>
          <p:cNvPr id="5142" name="Group 55"/>
          <p:cNvGrpSpPr>
            <a:grpSpLocks/>
          </p:cNvGrpSpPr>
          <p:nvPr/>
        </p:nvGrpSpPr>
        <p:grpSpPr bwMode="auto">
          <a:xfrm>
            <a:off x="639763" y="2947988"/>
            <a:ext cx="1697037" cy="765175"/>
            <a:chOff x="403" y="1857"/>
            <a:chExt cx="1069" cy="482"/>
          </a:xfrm>
        </p:grpSpPr>
        <p:sp>
          <p:nvSpPr>
            <p:cNvPr id="1410073" name="Rectangle 25"/>
            <p:cNvSpPr>
              <a:spLocks noChangeArrowheads="1"/>
            </p:cNvSpPr>
            <p:nvPr/>
          </p:nvSpPr>
          <p:spPr bwMode="auto">
            <a:xfrm>
              <a:off x="403" y="1857"/>
              <a:ext cx="1014" cy="476"/>
            </a:xfrm>
            <a:prstGeom prst="rect">
              <a:avLst/>
            </a:prstGeom>
            <a:noFill/>
            <a:ln w="12700" cap="sq">
              <a:solidFill>
                <a:schemeClr val="tx1"/>
              </a:solidFill>
              <a:miter lim="800000"/>
              <a:headEnd/>
              <a:tailEnd/>
            </a:ln>
            <a:effectLst/>
          </p:spPr>
          <p:txBody>
            <a:bodyPr anchor="ctr">
              <a:spAutoFit/>
            </a:bodyPr>
            <a:lstStyle/>
            <a:p>
              <a:endParaRPr lang="en-GB">
                <a:effectLst>
                  <a:outerShdw blurRad="38100" dist="38100" dir="2700000" algn="tl">
                    <a:srgbClr val="000000"/>
                  </a:outerShdw>
                </a:effectLst>
              </a:endParaRPr>
            </a:p>
          </p:txBody>
        </p:sp>
        <p:sp>
          <p:nvSpPr>
            <p:cNvPr id="5152" name="Text Box 26"/>
            <p:cNvSpPr txBox="1">
              <a:spLocks noChangeArrowheads="1"/>
            </p:cNvSpPr>
            <p:nvPr/>
          </p:nvSpPr>
          <p:spPr bwMode="auto">
            <a:xfrm>
              <a:off x="521" y="1885"/>
              <a:ext cx="951" cy="423"/>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Handbrake</a:t>
              </a:r>
            </a:p>
            <a:p>
              <a:pPr>
                <a:lnSpc>
                  <a:spcPct val="40000"/>
                </a:lnSpc>
                <a:spcBef>
                  <a:spcPct val="50000"/>
                </a:spcBef>
              </a:pPr>
              <a:r>
                <a:rPr lang="fr-BE" sz="2000">
                  <a:solidFill>
                    <a:srgbClr val="5F5F5F"/>
                  </a:solidFill>
                  <a:effectLst/>
                  <a:latin typeface="Arial" pitchFamily="34" charset="0"/>
                </a:rPr>
                <a:t>Controller</a:t>
              </a:r>
              <a:endParaRPr lang="en-US" sz="2000">
                <a:solidFill>
                  <a:srgbClr val="008080"/>
                </a:solidFill>
                <a:effectLst/>
                <a:latin typeface="Arial" pitchFamily="34" charset="0"/>
              </a:endParaRPr>
            </a:p>
          </p:txBody>
        </p:sp>
        <p:sp>
          <p:nvSpPr>
            <p:cNvPr id="1410075" name="Line 27"/>
            <p:cNvSpPr>
              <a:spLocks noChangeShapeType="1"/>
            </p:cNvSpPr>
            <p:nvPr/>
          </p:nvSpPr>
          <p:spPr bwMode="auto">
            <a:xfrm>
              <a:off x="521" y="1857"/>
              <a:ext cx="0" cy="477"/>
            </a:xfrm>
            <a:prstGeom prst="line">
              <a:avLst/>
            </a:prstGeom>
            <a:noFill/>
            <a:ln w="12700" cap="sq">
              <a:solidFill>
                <a:schemeClr val="tx1"/>
              </a:solidFill>
              <a:round/>
              <a:headEnd/>
              <a:tailEnd/>
            </a:ln>
            <a:effectLst/>
          </p:spPr>
          <p:txBody>
            <a:bodyPr anchor="ctr">
              <a:spAutoFit/>
            </a:bodyPr>
            <a:lstStyle/>
            <a:p>
              <a:pPr>
                <a:defRPr/>
              </a:pPr>
              <a:endParaRPr lang="en-GB"/>
            </a:p>
          </p:txBody>
        </p:sp>
        <p:sp>
          <p:nvSpPr>
            <p:cNvPr id="1410095" name="Line 47"/>
            <p:cNvSpPr>
              <a:spLocks noChangeShapeType="1"/>
            </p:cNvSpPr>
            <p:nvPr/>
          </p:nvSpPr>
          <p:spPr bwMode="auto">
            <a:xfrm>
              <a:off x="462" y="1862"/>
              <a:ext cx="0" cy="477"/>
            </a:xfrm>
            <a:prstGeom prst="line">
              <a:avLst/>
            </a:prstGeom>
            <a:noFill/>
            <a:ln w="12700" cap="sq">
              <a:solidFill>
                <a:schemeClr val="tx1"/>
              </a:solidFill>
              <a:round/>
              <a:headEnd/>
              <a:tailEnd/>
            </a:ln>
            <a:effectLst/>
          </p:spPr>
          <p:txBody>
            <a:bodyPr anchor="ctr">
              <a:spAutoFit/>
            </a:bodyPr>
            <a:lstStyle/>
            <a:p>
              <a:pPr>
                <a:defRPr/>
              </a:pPr>
              <a:endParaRPr lang="en-GB"/>
            </a:p>
          </p:txBody>
        </p:sp>
      </p:grpSp>
      <p:sp>
        <p:nvSpPr>
          <p:cNvPr id="5143" name="Rectangle 48"/>
          <p:cNvSpPr>
            <a:spLocks noChangeArrowheads="1"/>
          </p:cNvSpPr>
          <p:nvPr/>
        </p:nvSpPr>
        <p:spPr bwMode="auto">
          <a:xfrm>
            <a:off x="166688" y="3948113"/>
            <a:ext cx="1169987" cy="395287"/>
          </a:xfrm>
          <a:prstGeom prst="rect">
            <a:avLst/>
          </a:prstGeom>
          <a:noFill/>
          <a:ln w="9525">
            <a:noFill/>
            <a:miter lim="800000"/>
            <a:headEnd/>
            <a:tailEnd/>
          </a:ln>
        </p:spPr>
        <p:txBody>
          <a:bodyPr lIns="92075" tIns="46038" rIns="92075" bIns="46038" anchor="ctr" anchorCtr="1"/>
          <a:lstStyle/>
          <a:p>
            <a:pPr marL="342900" indent="-342900" algn="l">
              <a:spcBef>
                <a:spcPct val="40000"/>
              </a:spcBef>
              <a:buClr>
                <a:schemeClr val="tx2"/>
              </a:buClr>
              <a:buSzPct val="70000"/>
              <a:buFont typeface="Wingdings" pitchFamily="2" charset="2"/>
              <a:buNone/>
            </a:pPr>
            <a:r>
              <a:rPr lang="fr-BE" sz="2000" i="1">
                <a:solidFill>
                  <a:schemeClr val="tx2"/>
                </a:solidFill>
                <a:effectLst/>
                <a:latin typeface="Comic Sans MS" pitchFamily="66" charset="0"/>
              </a:rPr>
              <a:t>Machine</a:t>
            </a:r>
          </a:p>
        </p:txBody>
      </p:sp>
      <p:sp>
        <p:nvSpPr>
          <p:cNvPr id="1410097" name="Line 49"/>
          <p:cNvSpPr>
            <a:spLocks noChangeShapeType="1"/>
          </p:cNvSpPr>
          <p:nvPr/>
        </p:nvSpPr>
        <p:spPr bwMode="auto">
          <a:xfrm flipV="1">
            <a:off x="619125" y="3692525"/>
            <a:ext cx="160338" cy="288925"/>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5145" name="Rectangle 50"/>
          <p:cNvSpPr>
            <a:spLocks noChangeArrowheads="1"/>
          </p:cNvSpPr>
          <p:nvPr/>
        </p:nvSpPr>
        <p:spPr bwMode="auto">
          <a:xfrm>
            <a:off x="6715125" y="3579813"/>
            <a:ext cx="1544638" cy="381000"/>
          </a:xfrm>
          <a:prstGeom prst="rect">
            <a:avLst/>
          </a:prstGeom>
          <a:noFill/>
          <a:ln w="9525">
            <a:noFill/>
            <a:miter lim="800000"/>
            <a:headEnd/>
            <a:tailEnd/>
          </a:ln>
        </p:spPr>
        <p:txBody>
          <a:bodyPr lIns="92075" tIns="46038" rIns="92075" bIns="46038" anchor="ctr" anchorCtr="1"/>
          <a:lstStyle/>
          <a:p>
            <a:pPr marL="342900" indent="-342900" algn="l">
              <a:spcBef>
                <a:spcPct val="40000"/>
              </a:spcBef>
              <a:buClr>
                <a:schemeClr val="tx2"/>
              </a:buClr>
              <a:buSzPct val="70000"/>
              <a:buFont typeface="Wingdings" pitchFamily="2" charset="2"/>
              <a:buNone/>
            </a:pPr>
            <a:r>
              <a:rPr lang="fr-BE" sz="2000" i="1">
                <a:solidFill>
                  <a:schemeClr val="tx2"/>
                </a:solidFill>
                <a:effectLst/>
                <a:latin typeface="Comic Sans MS" pitchFamily="66" charset="0"/>
              </a:rPr>
              <a:t>constrains</a:t>
            </a:r>
          </a:p>
        </p:txBody>
      </p:sp>
      <p:sp>
        <p:nvSpPr>
          <p:cNvPr id="5146" name="Rectangle 51"/>
          <p:cNvSpPr>
            <a:spLocks noChangeArrowheads="1"/>
          </p:cNvSpPr>
          <p:nvPr/>
        </p:nvSpPr>
        <p:spPr bwMode="auto">
          <a:xfrm>
            <a:off x="1930400" y="5567363"/>
            <a:ext cx="1544638" cy="381000"/>
          </a:xfrm>
          <a:prstGeom prst="rect">
            <a:avLst/>
          </a:prstGeom>
          <a:noFill/>
          <a:ln w="9525">
            <a:noFill/>
            <a:miter lim="800000"/>
            <a:headEnd/>
            <a:tailEnd/>
          </a:ln>
        </p:spPr>
        <p:txBody>
          <a:bodyPr lIns="92075" tIns="46038" rIns="92075" bIns="46038" anchor="ctr" anchorCtr="1"/>
          <a:lstStyle/>
          <a:p>
            <a:pPr marL="342900" indent="-342900" algn="l">
              <a:spcBef>
                <a:spcPct val="40000"/>
              </a:spcBef>
              <a:buClr>
                <a:schemeClr val="tx2"/>
              </a:buClr>
              <a:buSzPct val="70000"/>
              <a:buFont typeface="Wingdings" pitchFamily="2" charset="2"/>
              <a:buNone/>
            </a:pPr>
            <a:r>
              <a:rPr lang="fr-BE" sz="2000" i="1">
                <a:solidFill>
                  <a:schemeClr val="tx2"/>
                </a:solidFill>
                <a:effectLst/>
                <a:latin typeface="Comic Sans MS" pitchFamily="66" charset="0"/>
              </a:rPr>
              <a:t>refers to</a:t>
            </a:r>
          </a:p>
        </p:txBody>
      </p:sp>
      <p:sp>
        <p:nvSpPr>
          <p:cNvPr id="5147" name="Rectangle 52"/>
          <p:cNvSpPr>
            <a:spLocks noChangeArrowheads="1"/>
          </p:cNvSpPr>
          <p:nvPr/>
        </p:nvSpPr>
        <p:spPr bwMode="auto">
          <a:xfrm>
            <a:off x="5651500" y="6129338"/>
            <a:ext cx="1703388" cy="381000"/>
          </a:xfrm>
          <a:prstGeom prst="rect">
            <a:avLst/>
          </a:prstGeom>
          <a:noFill/>
          <a:ln w="9525">
            <a:noFill/>
            <a:miter lim="800000"/>
            <a:headEnd/>
            <a:tailEnd/>
          </a:ln>
        </p:spPr>
        <p:txBody>
          <a:bodyPr lIns="92075" tIns="46038" rIns="92075" bIns="46038" anchor="ctr" anchorCtr="1"/>
          <a:lstStyle/>
          <a:p>
            <a:pPr marL="342900" indent="-342900" algn="l">
              <a:spcBef>
                <a:spcPct val="40000"/>
              </a:spcBef>
              <a:buClr>
                <a:schemeClr val="tx2"/>
              </a:buClr>
              <a:buSzPct val="70000"/>
              <a:buFont typeface="Wingdings" pitchFamily="2" charset="2"/>
              <a:buNone/>
            </a:pPr>
            <a:r>
              <a:rPr lang="fr-BE" sz="2000" i="1">
                <a:solidFill>
                  <a:schemeClr val="tx2"/>
                </a:solidFill>
                <a:effectLst/>
                <a:latin typeface="Comic Sans MS" pitchFamily="66" charset="0"/>
              </a:rPr>
              <a:t>requirement</a:t>
            </a:r>
          </a:p>
        </p:txBody>
      </p:sp>
      <p:sp>
        <p:nvSpPr>
          <p:cNvPr id="1410101" name="Line 53"/>
          <p:cNvSpPr>
            <a:spLocks noChangeShapeType="1"/>
          </p:cNvSpPr>
          <p:nvPr/>
        </p:nvSpPr>
        <p:spPr bwMode="auto">
          <a:xfrm flipV="1">
            <a:off x="2819400" y="5173663"/>
            <a:ext cx="565150" cy="433387"/>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410102" name="Line 54"/>
          <p:cNvSpPr>
            <a:spLocks noChangeShapeType="1"/>
          </p:cNvSpPr>
          <p:nvPr/>
        </p:nvSpPr>
        <p:spPr bwMode="auto">
          <a:xfrm flipV="1">
            <a:off x="6083300" y="3775075"/>
            <a:ext cx="781050" cy="201613"/>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pic>
        <p:nvPicPr>
          <p:cNvPr id="5150" name="Picture 56" descr="MPj04364060000[1]"/>
          <p:cNvPicPr>
            <a:picLocks noChangeAspect="1" noChangeArrowheads="1"/>
          </p:cNvPicPr>
          <p:nvPr/>
        </p:nvPicPr>
        <p:blipFill>
          <a:blip r:embed="rId6"/>
          <a:srcRect/>
          <a:stretch>
            <a:fillRect/>
          </a:stretch>
        </p:blipFill>
        <p:spPr bwMode="auto">
          <a:xfrm>
            <a:off x="2201863" y="5926138"/>
            <a:ext cx="849312" cy="614362"/>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1074" name="Rectangle 2"/>
          <p:cNvSpPr>
            <a:spLocks noGrp="1" noChangeArrowheads="1"/>
          </p:cNvSpPr>
          <p:nvPr>
            <p:ph type="title"/>
          </p:nvPr>
        </p:nvSpPr>
        <p:spPr>
          <a:xfrm>
            <a:off x="1489075" y="185738"/>
            <a:ext cx="7469188" cy="762000"/>
          </a:xfrm>
        </p:spPr>
        <p:txBody>
          <a:bodyPr/>
          <a:lstStyle/>
          <a:p>
            <a:r>
              <a:rPr kumimoji="0" lang="en-US" smtClean="0"/>
              <a:t>System scope:  frame diagrams</a:t>
            </a:r>
            <a:endParaRPr kumimoji="0" lang="en-US" sz="2500" smtClean="0">
              <a:effectLst>
                <a:outerShdw blurRad="38100" dist="38100" dir="2700000" algn="tl">
                  <a:srgbClr val="000000"/>
                </a:outerShdw>
              </a:effectLst>
            </a:endParaRPr>
          </a:p>
        </p:txBody>
      </p:sp>
      <p:grpSp>
        <p:nvGrpSpPr>
          <p:cNvPr id="6148" name="Group 3"/>
          <p:cNvGrpSpPr>
            <a:grpSpLocks/>
          </p:cNvGrpSpPr>
          <p:nvPr/>
        </p:nvGrpSpPr>
        <p:grpSpPr bwMode="auto">
          <a:xfrm>
            <a:off x="100013" y="142875"/>
            <a:ext cx="2027237" cy="649288"/>
            <a:chOff x="1451" y="2837"/>
            <a:chExt cx="2750" cy="882"/>
          </a:xfrm>
        </p:grpSpPr>
        <p:sp>
          <p:nvSpPr>
            <p:cNvPr id="1411076" name="Oval 4"/>
            <p:cNvSpPr>
              <a:spLocks noChangeArrowheads="1"/>
            </p:cNvSpPr>
            <p:nvPr/>
          </p:nvSpPr>
          <p:spPr bwMode="auto">
            <a:xfrm>
              <a:off x="1451" y="2837"/>
              <a:ext cx="1774" cy="876"/>
            </a:xfrm>
            <a:prstGeom prst="ellipse">
              <a:avLst/>
            </a:prstGeom>
            <a:solidFill>
              <a:srgbClr val="B8BFF2"/>
            </a:solidFill>
            <a:ln w="57150">
              <a:solidFill>
                <a:schemeClr val="tx1"/>
              </a:solidFill>
              <a:round/>
              <a:headEnd/>
              <a:tailEnd/>
            </a:ln>
          </p:spPr>
          <p:txBody>
            <a:bodyPr/>
            <a:lstStyle/>
            <a:p>
              <a:endParaRPr lang="en-GB">
                <a:effectLst>
                  <a:outerShdw blurRad="38100" dist="38100" dir="2700000" algn="tl">
                    <a:srgbClr val="000000"/>
                  </a:outerShdw>
                </a:effectLst>
              </a:endParaRPr>
            </a:p>
          </p:txBody>
        </p:sp>
        <p:sp>
          <p:nvSpPr>
            <p:cNvPr id="1411077" name="Oval 5"/>
            <p:cNvSpPr>
              <a:spLocks noChangeArrowheads="1"/>
            </p:cNvSpPr>
            <p:nvPr/>
          </p:nvSpPr>
          <p:spPr bwMode="auto">
            <a:xfrm>
              <a:off x="2452" y="2843"/>
              <a:ext cx="1749" cy="876"/>
            </a:xfrm>
            <a:prstGeom prst="ellipse">
              <a:avLst/>
            </a:prstGeom>
            <a:noFill/>
            <a:ln w="28575">
              <a:solidFill>
                <a:schemeClr val="tx1"/>
              </a:solidFill>
              <a:round/>
              <a:headEnd/>
              <a:tailEnd/>
            </a:ln>
          </p:spPr>
          <p:txBody>
            <a:bodyPr/>
            <a:lstStyle/>
            <a:p>
              <a:endParaRPr lang="en-GB">
                <a:effectLst>
                  <a:outerShdw blurRad="38100" dist="38100" dir="2700000" algn="tl">
                    <a:srgbClr val="000000"/>
                  </a:outerShdw>
                </a:effectLst>
              </a:endParaRPr>
            </a:p>
          </p:txBody>
        </p:sp>
        <p:sp>
          <p:nvSpPr>
            <p:cNvPr id="1411078" name="Oval 6"/>
            <p:cNvSpPr>
              <a:spLocks noChangeArrowheads="1"/>
            </p:cNvSpPr>
            <p:nvPr/>
          </p:nvSpPr>
          <p:spPr bwMode="auto">
            <a:xfrm>
              <a:off x="1731" y="3066"/>
              <a:ext cx="78" cy="84"/>
            </a:xfrm>
            <a:prstGeom prst="ellipse">
              <a:avLst/>
            </a:prstGeom>
            <a:solidFill>
              <a:schemeClr val="tx2"/>
            </a:solidFill>
            <a:ln w="9525">
              <a:noFill/>
              <a:round/>
              <a:headEnd/>
              <a:tailEnd/>
            </a:ln>
          </p:spPr>
          <p:txBody>
            <a:bodyPr/>
            <a:lstStyle/>
            <a:p>
              <a:endParaRPr lang="en-GB">
                <a:effectLst>
                  <a:outerShdw blurRad="38100" dist="38100" dir="2700000" algn="tl">
                    <a:srgbClr val="000000"/>
                  </a:outerShdw>
                </a:effectLst>
              </a:endParaRPr>
            </a:p>
          </p:txBody>
        </p:sp>
        <p:sp>
          <p:nvSpPr>
            <p:cNvPr id="1411079" name="Oval 7"/>
            <p:cNvSpPr>
              <a:spLocks noChangeArrowheads="1"/>
            </p:cNvSpPr>
            <p:nvPr/>
          </p:nvSpPr>
          <p:spPr bwMode="auto">
            <a:xfrm>
              <a:off x="2026" y="2999"/>
              <a:ext cx="78" cy="84"/>
            </a:xfrm>
            <a:prstGeom prst="ellipse">
              <a:avLst/>
            </a:prstGeom>
            <a:solidFill>
              <a:schemeClr val="tx2"/>
            </a:solidFill>
            <a:ln w="9525">
              <a:noFill/>
              <a:round/>
              <a:headEnd/>
              <a:tailEnd/>
            </a:ln>
          </p:spPr>
          <p:txBody>
            <a:bodyPr/>
            <a:lstStyle/>
            <a:p>
              <a:endParaRPr lang="en-GB">
                <a:effectLst>
                  <a:outerShdw blurRad="38100" dist="38100" dir="2700000" algn="tl">
                    <a:srgbClr val="000000"/>
                  </a:outerShdw>
                </a:effectLst>
              </a:endParaRPr>
            </a:p>
          </p:txBody>
        </p:sp>
        <p:sp>
          <p:nvSpPr>
            <p:cNvPr id="1411080" name="Oval 8"/>
            <p:cNvSpPr>
              <a:spLocks noChangeArrowheads="1"/>
            </p:cNvSpPr>
            <p:nvPr/>
          </p:nvSpPr>
          <p:spPr bwMode="auto">
            <a:xfrm>
              <a:off x="3400" y="2938"/>
              <a:ext cx="78" cy="84"/>
            </a:xfrm>
            <a:prstGeom prst="ellipse">
              <a:avLst/>
            </a:prstGeom>
            <a:solidFill>
              <a:srgbClr val="808080"/>
            </a:solidFill>
            <a:ln w="9525">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11081" name="Oval 9"/>
            <p:cNvSpPr>
              <a:spLocks noChangeArrowheads="1"/>
            </p:cNvSpPr>
            <p:nvPr/>
          </p:nvSpPr>
          <p:spPr bwMode="auto">
            <a:xfrm>
              <a:off x="3607" y="3182"/>
              <a:ext cx="78" cy="82"/>
            </a:xfrm>
            <a:prstGeom prst="ellipse">
              <a:avLst/>
            </a:prstGeom>
            <a:solidFill>
              <a:srgbClr val="808080"/>
            </a:solidFill>
            <a:ln w="9525">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11082" name="Oval 10"/>
            <p:cNvSpPr>
              <a:spLocks noChangeArrowheads="1"/>
            </p:cNvSpPr>
            <p:nvPr/>
          </p:nvSpPr>
          <p:spPr bwMode="auto">
            <a:xfrm>
              <a:off x="1714" y="3275"/>
              <a:ext cx="78" cy="84"/>
            </a:xfrm>
            <a:prstGeom prst="ellipse">
              <a:avLst/>
            </a:prstGeom>
            <a:solidFill>
              <a:schemeClr val="tx2"/>
            </a:solidFill>
            <a:ln w="9525">
              <a:noFill/>
              <a:round/>
              <a:headEnd/>
              <a:tailEnd/>
            </a:ln>
          </p:spPr>
          <p:txBody>
            <a:bodyPr/>
            <a:lstStyle/>
            <a:p>
              <a:endParaRPr lang="en-GB">
                <a:effectLst>
                  <a:outerShdw blurRad="38100" dist="38100" dir="2700000" algn="tl">
                    <a:srgbClr val="000000"/>
                  </a:outerShdw>
                </a:effectLst>
              </a:endParaRPr>
            </a:p>
          </p:txBody>
        </p:sp>
        <p:sp>
          <p:nvSpPr>
            <p:cNvPr id="1411083" name="Oval 11"/>
            <p:cNvSpPr>
              <a:spLocks noChangeArrowheads="1"/>
            </p:cNvSpPr>
            <p:nvPr/>
          </p:nvSpPr>
          <p:spPr bwMode="auto">
            <a:xfrm>
              <a:off x="3912" y="3197"/>
              <a:ext cx="78" cy="84"/>
            </a:xfrm>
            <a:prstGeom prst="ellipse">
              <a:avLst/>
            </a:prstGeom>
            <a:solidFill>
              <a:srgbClr val="808080"/>
            </a:solidFill>
            <a:ln w="9525">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11084" name="Oval 12"/>
            <p:cNvSpPr>
              <a:spLocks noChangeArrowheads="1"/>
            </p:cNvSpPr>
            <p:nvPr/>
          </p:nvSpPr>
          <p:spPr bwMode="auto">
            <a:xfrm>
              <a:off x="2319" y="2979"/>
              <a:ext cx="78" cy="84"/>
            </a:xfrm>
            <a:prstGeom prst="ellipse">
              <a:avLst/>
            </a:prstGeom>
            <a:solidFill>
              <a:schemeClr val="tx2"/>
            </a:solidFill>
            <a:ln w="9525">
              <a:noFill/>
              <a:round/>
              <a:headEnd/>
              <a:tailEnd/>
            </a:ln>
          </p:spPr>
          <p:txBody>
            <a:bodyPr/>
            <a:lstStyle/>
            <a:p>
              <a:endParaRPr lang="en-GB">
                <a:effectLst>
                  <a:outerShdw blurRad="38100" dist="38100" dir="2700000" algn="tl">
                    <a:srgbClr val="000000"/>
                  </a:outerShdw>
                </a:effectLst>
              </a:endParaRPr>
            </a:p>
          </p:txBody>
        </p:sp>
        <p:grpSp>
          <p:nvGrpSpPr>
            <p:cNvPr id="6192" name="Group 13"/>
            <p:cNvGrpSpPr>
              <a:grpSpLocks/>
            </p:cNvGrpSpPr>
            <p:nvPr/>
          </p:nvGrpSpPr>
          <p:grpSpPr bwMode="auto">
            <a:xfrm>
              <a:off x="3606" y="3042"/>
              <a:ext cx="384" cy="336"/>
              <a:chOff x="3504" y="1632"/>
              <a:chExt cx="288" cy="240"/>
            </a:xfrm>
          </p:grpSpPr>
          <p:sp>
            <p:nvSpPr>
              <p:cNvPr id="1411086" name="Line 14"/>
              <p:cNvSpPr>
                <a:spLocks noChangeShapeType="1"/>
              </p:cNvSpPr>
              <p:nvPr/>
            </p:nvSpPr>
            <p:spPr bwMode="auto">
              <a:xfrm flipV="1">
                <a:off x="3504" y="1632"/>
                <a:ext cx="286" cy="240"/>
              </a:xfrm>
              <a:prstGeom prst="line">
                <a:avLst/>
              </a:prstGeom>
              <a:noFill/>
              <a:ln w="28575" cap="sq">
                <a:solidFill>
                  <a:schemeClr val="hlink"/>
                </a:solidFill>
                <a:round/>
                <a:headEnd/>
                <a:tailEnd/>
              </a:ln>
              <a:effectLst/>
            </p:spPr>
            <p:txBody>
              <a:bodyPr anchor="ctr">
                <a:spAutoFit/>
              </a:bodyPr>
              <a:lstStyle/>
              <a:p>
                <a:pPr>
                  <a:defRPr/>
                </a:pPr>
                <a:endParaRPr lang="en-GB"/>
              </a:p>
            </p:txBody>
          </p:sp>
          <p:sp>
            <p:nvSpPr>
              <p:cNvPr id="1411087" name="Line 15"/>
              <p:cNvSpPr>
                <a:spLocks noChangeShapeType="1"/>
              </p:cNvSpPr>
              <p:nvPr/>
            </p:nvSpPr>
            <p:spPr bwMode="auto">
              <a:xfrm>
                <a:off x="3504" y="1632"/>
                <a:ext cx="286" cy="240"/>
              </a:xfrm>
              <a:prstGeom prst="line">
                <a:avLst/>
              </a:prstGeom>
              <a:noFill/>
              <a:ln w="28575" cap="sq">
                <a:solidFill>
                  <a:schemeClr val="hlink"/>
                </a:solidFill>
                <a:round/>
                <a:headEnd/>
                <a:tailEnd/>
              </a:ln>
              <a:effectLst/>
            </p:spPr>
            <p:txBody>
              <a:bodyPr anchor="ctr">
                <a:spAutoFit/>
              </a:bodyPr>
              <a:lstStyle/>
              <a:p>
                <a:pPr>
                  <a:defRPr/>
                </a:pPr>
                <a:endParaRPr lang="en-GB"/>
              </a:p>
            </p:txBody>
          </p:sp>
        </p:grpSp>
        <p:sp>
          <p:nvSpPr>
            <p:cNvPr id="1411088" name="Oval 16"/>
            <p:cNvSpPr>
              <a:spLocks noChangeArrowheads="1"/>
            </p:cNvSpPr>
            <p:nvPr/>
          </p:nvSpPr>
          <p:spPr bwMode="auto">
            <a:xfrm>
              <a:off x="2495" y="2975"/>
              <a:ext cx="672" cy="625"/>
            </a:xfrm>
            <a:prstGeom prst="ellipse">
              <a:avLst/>
            </a:prstGeom>
            <a:solidFill>
              <a:srgbClr val="FBD9DC"/>
            </a:solidFill>
            <a:ln w="12700" cap="sq">
              <a:noFill/>
              <a:round/>
              <a:headEnd/>
              <a:tailEnd/>
            </a:ln>
            <a:effectLst/>
          </p:spPr>
          <p:txBody>
            <a:bodyPr anchor="ctr">
              <a:spAutoFit/>
            </a:bodyPr>
            <a:lstStyle/>
            <a:p>
              <a:endParaRPr lang="en-GB">
                <a:effectLst>
                  <a:outerShdw blurRad="38100" dist="38100" dir="2700000" algn="tl">
                    <a:srgbClr val="000000"/>
                  </a:outerShdw>
                </a:effectLst>
              </a:endParaRPr>
            </a:p>
          </p:txBody>
        </p:sp>
        <p:sp>
          <p:nvSpPr>
            <p:cNvPr id="1411089" name="Oval 17"/>
            <p:cNvSpPr>
              <a:spLocks noChangeArrowheads="1"/>
            </p:cNvSpPr>
            <p:nvPr/>
          </p:nvSpPr>
          <p:spPr bwMode="auto">
            <a:xfrm>
              <a:off x="2795" y="3035"/>
              <a:ext cx="78" cy="84"/>
            </a:xfrm>
            <a:prstGeom prst="ellipse">
              <a:avLst/>
            </a:prstGeom>
            <a:solidFill>
              <a:schemeClr val="tx1"/>
            </a:solidFill>
            <a:ln w="9525">
              <a:noFill/>
              <a:round/>
              <a:headEnd/>
              <a:tailEnd/>
            </a:ln>
          </p:spPr>
          <p:txBody>
            <a:bodyPr/>
            <a:lstStyle/>
            <a:p>
              <a:endParaRPr lang="en-GB">
                <a:effectLst>
                  <a:outerShdw blurRad="38100" dist="38100" dir="2700000" algn="tl">
                    <a:srgbClr val="000000"/>
                  </a:outerShdw>
                </a:effectLst>
              </a:endParaRPr>
            </a:p>
          </p:txBody>
        </p:sp>
        <p:sp>
          <p:nvSpPr>
            <p:cNvPr id="1411090" name="Oval 18"/>
            <p:cNvSpPr>
              <a:spLocks noChangeArrowheads="1"/>
            </p:cNvSpPr>
            <p:nvPr/>
          </p:nvSpPr>
          <p:spPr bwMode="auto">
            <a:xfrm>
              <a:off x="2816" y="3387"/>
              <a:ext cx="80" cy="84"/>
            </a:xfrm>
            <a:prstGeom prst="ellipse">
              <a:avLst/>
            </a:prstGeom>
            <a:solidFill>
              <a:schemeClr val="tx1"/>
            </a:solidFill>
            <a:ln w="9525">
              <a:noFill/>
              <a:round/>
              <a:headEnd/>
              <a:tailEnd/>
            </a:ln>
          </p:spPr>
          <p:txBody>
            <a:bodyPr/>
            <a:lstStyle/>
            <a:p>
              <a:endParaRPr lang="en-GB">
                <a:effectLst>
                  <a:outerShdw blurRad="38100" dist="38100" dir="2700000" algn="tl">
                    <a:srgbClr val="000000"/>
                  </a:outerShdw>
                </a:effectLst>
              </a:endParaRPr>
            </a:p>
          </p:txBody>
        </p:sp>
        <p:sp>
          <p:nvSpPr>
            <p:cNvPr id="1411091" name="Oval 19"/>
            <p:cNvSpPr>
              <a:spLocks noChangeArrowheads="1"/>
            </p:cNvSpPr>
            <p:nvPr/>
          </p:nvSpPr>
          <p:spPr bwMode="auto">
            <a:xfrm>
              <a:off x="2722" y="3204"/>
              <a:ext cx="78" cy="84"/>
            </a:xfrm>
            <a:prstGeom prst="ellipse">
              <a:avLst/>
            </a:prstGeom>
            <a:solidFill>
              <a:schemeClr val="tx1"/>
            </a:solidFill>
            <a:ln w="9525">
              <a:noFill/>
              <a:round/>
              <a:headEnd/>
              <a:tailEnd/>
            </a:ln>
          </p:spPr>
          <p:txBody>
            <a:bodyPr/>
            <a:lstStyle/>
            <a:p>
              <a:endParaRPr lang="en-GB">
                <a:effectLst>
                  <a:outerShdw blurRad="38100" dist="38100" dir="2700000" algn="tl">
                    <a:srgbClr val="000000"/>
                  </a:outerShdw>
                </a:effectLst>
              </a:endParaRPr>
            </a:p>
          </p:txBody>
        </p:sp>
        <p:pic>
          <p:nvPicPr>
            <p:cNvPr id="6197" name="Picture 20"/>
            <p:cNvPicPr>
              <a:picLocks noChangeAspect="1" noChangeArrowheads="1"/>
            </p:cNvPicPr>
            <p:nvPr/>
          </p:nvPicPr>
          <p:blipFill>
            <a:blip r:embed="rId3"/>
            <a:srcRect/>
            <a:stretch>
              <a:fillRect/>
            </a:stretch>
          </p:blipFill>
          <p:spPr bwMode="auto">
            <a:xfrm>
              <a:off x="1887" y="3101"/>
              <a:ext cx="556" cy="555"/>
            </a:xfrm>
            <a:prstGeom prst="rect">
              <a:avLst/>
            </a:prstGeom>
            <a:noFill/>
            <a:ln w="9525">
              <a:noFill/>
              <a:miter lim="800000"/>
              <a:headEnd/>
              <a:tailEnd/>
            </a:ln>
          </p:spPr>
        </p:pic>
        <p:graphicFrame>
          <p:nvGraphicFramePr>
            <p:cNvPr id="6146" name="Object 21"/>
            <p:cNvGraphicFramePr>
              <a:graphicFrameLocks noChangeAspect="1"/>
            </p:cNvGraphicFramePr>
            <p:nvPr/>
          </p:nvGraphicFramePr>
          <p:xfrm>
            <a:off x="2985" y="3131"/>
            <a:ext cx="516" cy="484"/>
          </p:xfrm>
          <a:graphic>
            <a:graphicData uri="http://schemas.openxmlformats.org/presentationml/2006/ole">
              <mc:AlternateContent xmlns:mc="http://schemas.openxmlformats.org/markup-compatibility/2006">
                <mc:Choice xmlns:v="urn:schemas-microsoft-com:vml" Requires="v">
                  <p:oleObj spid="_x0000_s6147" name="Clip" r:id="rId4" imgW="1259640" imgH="1137240" progId="MS_ClipArt_Gallery.2">
                    <p:embed/>
                  </p:oleObj>
                </mc:Choice>
                <mc:Fallback>
                  <p:oleObj name="Clip" r:id="rId4" imgW="1259640" imgH="1137240" progId="MS_ClipArt_Gallery.2">
                    <p:embed/>
                    <p:pic>
                      <p:nvPicPr>
                        <p:cNvPr id="0"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5" y="3131"/>
                          <a:ext cx="516" cy="4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411094" name="Rectangle 22"/>
          <p:cNvSpPr>
            <a:spLocks noChangeArrowheads="1"/>
          </p:cNvSpPr>
          <p:nvPr/>
        </p:nvSpPr>
        <p:spPr bwMode="auto">
          <a:xfrm>
            <a:off x="157163" y="1020763"/>
            <a:ext cx="8645525" cy="2101850"/>
          </a:xfrm>
          <a:prstGeom prst="rect">
            <a:avLst/>
          </a:prstGeom>
          <a:noFill/>
          <a:ln w="9525">
            <a:noFill/>
            <a:miter lim="800000"/>
            <a:headEnd/>
            <a:tailEnd/>
          </a:ln>
          <a:effectLst/>
        </p:spPr>
        <p:txBody>
          <a:bodyPr lIns="92075" tIns="46038" rIns="92075" bIns="46038" anchor="ctr" anchorCtr="1"/>
          <a:lstStyle/>
          <a:p>
            <a:pPr marL="342900" indent="-342900" algn="l">
              <a:spcBef>
                <a:spcPct val="40000"/>
              </a:spcBef>
              <a:buClr>
                <a:schemeClr val="tx2"/>
              </a:buClr>
              <a:buSzPct val="70000"/>
              <a:buFont typeface="Wingdings" pitchFamily="2" charset="2"/>
              <a:buChar char="u"/>
            </a:pPr>
            <a:r>
              <a:rPr lang="fr-BE" sz="2200">
                <a:solidFill>
                  <a:schemeClr val="tx1"/>
                </a:solidFill>
                <a:effectLst/>
                <a:latin typeface="Comic Sans MS" pitchFamily="66" charset="0"/>
              </a:rPr>
              <a:t>Capture frequent </a:t>
            </a:r>
            <a:r>
              <a:rPr lang="fr-BE" sz="2200">
                <a:solidFill>
                  <a:schemeClr val="tx1"/>
                </a:solidFill>
                <a:effectLst>
                  <a:outerShdw blurRad="38100" dist="38100" dir="2700000" algn="tl">
                    <a:srgbClr val="000000"/>
                  </a:outerShdw>
                </a:effectLst>
                <a:latin typeface="Comic Sans MS" pitchFamily="66" charset="0"/>
              </a:rPr>
              <a:t>problem patterns</a:t>
            </a:r>
          </a:p>
          <a:p>
            <a:pPr marL="742950" lvl="1" indent="-285750" algn="l">
              <a:spcBef>
                <a:spcPct val="25000"/>
              </a:spcBef>
              <a:buClr>
                <a:schemeClr val="tx2"/>
              </a:buClr>
              <a:buFontTx/>
              <a:buChar char="–"/>
            </a:pPr>
            <a:r>
              <a:rPr lang="fr-BE" sz="2200">
                <a:solidFill>
                  <a:srgbClr val="009999"/>
                </a:solidFill>
                <a:effectLst/>
                <a:latin typeface="Comic Sans MS" pitchFamily="66" charset="0"/>
              </a:rPr>
              <a:t>typed phenomena </a:t>
            </a:r>
            <a:r>
              <a:rPr lang="fr-BE" sz="2000">
                <a:solidFill>
                  <a:srgbClr val="009999"/>
                </a:solidFill>
                <a:effectLst/>
                <a:latin typeface="Comic Sans MS" pitchFamily="66" charset="0"/>
              </a:rPr>
              <a:t>(</a:t>
            </a:r>
            <a:r>
              <a:rPr lang="fr-BE" sz="2000">
                <a:solidFill>
                  <a:srgbClr val="009999"/>
                </a:solidFill>
                <a:effectLst>
                  <a:outerShdw blurRad="38100" dist="38100" dir="2700000" algn="tl">
                    <a:srgbClr val="000000"/>
                  </a:outerShdw>
                </a:effectLst>
                <a:latin typeface="Comic Sans MS" pitchFamily="66" charset="0"/>
              </a:rPr>
              <a:t>C</a:t>
            </a:r>
            <a:r>
              <a:rPr lang="fr-BE" sz="2000">
                <a:solidFill>
                  <a:srgbClr val="009999"/>
                </a:solidFill>
                <a:effectLst/>
                <a:latin typeface="Comic Sans MS" pitchFamily="66" charset="0"/>
              </a:rPr>
              <a:t>: causal, </a:t>
            </a:r>
            <a:r>
              <a:rPr lang="fr-BE" sz="2000">
                <a:solidFill>
                  <a:srgbClr val="009999"/>
                </a:solidFill>
                <a:effectLst>
                  <a:outerShdw blurRad="38100" dist="38100" dir="2700000" algn="tl">
                    <a:srgbClr val="000000"/>
                  </a:outerShdw>
                </a:effectLst>
                <a:latin typeface="Comic Sans MS" pitchFamily="66" charset="0"/>
              </a:rPr>
              <a:t>E</a:t>
            </a:r>
            <a:r>
              <a:rPr lang="fr-BE" sz="2000">
                <a:solidFill>
                  <a:srgbClr val="009999"/>
                </a:solidFill>
                <a:effectLst/>
                <a:latin typeface="Comic Sans MS" pitchFamily="66" charset="0"/>
              </a:rPr>
              <a:t>: event, </a:t>
            </a:r>
            <a:r>
              <a:rPr lang="fr-BE" sz="2000">
                <a:solidFill>
                  <a:srgbClr val="009999"/>
                </a:solidFill>
                <a:effectLst>
                  <a:outerShdw blurRad="38100" dist="38100" dir="2700000" algn="tl">
                    <a:srgbClr val="000000"/>
                  </a:outerShdw>
                </a:effectLst>
                <a:latin typeface="Comic Sans MS" pitchFamily="66" charset="0"/>
              </a:rPr>
              <a:t>Y</a:t>
            </a:r>
            <a:r>
              <a:rPr lang="fr-BE" sz="2000">
                <a:solidFill>
                  <a:srgbClr val="009999"/>
                </a:solidFill>
                <a:effectLst/>
                <a:latin typeface="Comic Sans MS" pitchFamily="66" charset="0"/>
              </a:rPr>
              <a:t>: symbolic)</a:t>
            </a:r>
          </a:p>
          <a:p>
            <a:pPr marL="742950" lvl="1" indent="-285750" algn="l">
              <a:spcBef>
                <a:spcPct val="25000"/>
              </a:spcBef>
              <a:buClr>
                <a:schemeClr val="tx2"/>
              </a:buClr>
              <a:buFontTx/>
              <a:buChar char="–"/>
            </a:pPr>
            <a:r>
              <a:rPr lang="fr-BE" sz="2200">
                <a:solidFill>
                  <a:srgbClr val="009999"/>
                </a:solidFill>
                <a:effectLst/>
                <a:latin typeface="Comic Sans MS" pitchFamily="66" charset="0"/>
              </a:rPr>
              <a:t>typed components </a:t>
            </a:r>
            <a:r>
              <a:rPr lang="fr-BE" sz="2000">
                <a:solidFill>
                  <a:srgbClr val="009999"/>
                </a:solidFill>
                <a:effectLst/>
                <a:latin typeface="Comic Sans MS" pitchFamily="66" charset="0"/>
              </a:rPr>
              <a:t>(</a:t>
            </a:r>
            <a:r>
              <a:rPr lang="fr-BE" sz="2000">
                <a:solidFill>
                  <a:srgbClr val="009999"/>
                </a:solidFill>
                <a:effectLst>
                  <a:outerShdw blurRad="38100" dist="38100" dir="2700000" algn="tl">
                    <a:srgbClr val="000000"/>
                  </a:outerShdw>
                </a:effectLst>
                <a:latin typeface="Comic Sans MS" pitchFamily="66" charset="0"/>
              </a:rPr>
              <a:t>C</a:t>
            </a:r>
            <a:r>
              <a:rPr lang="fr-BE" sz="2000">
                <a:solidFill>
                  <a:srgbClr val="009999"/>
                </a:solidFill>
                <a:effectLst/>
                <a:latin typeface="Comic Sans MS" pitchFamily="66" charset="0"/>
              </a:rPr>
              <a:t>: causal, </a:t>
            </a:r>
            <a:r>
              <a:rPr lang="fr-BE" sz="2000">
                <a:solidFill>
                  <a:srgbClr val="009999"/>
                </a:solidFill>
                <a:effectLst>
                  <a:outerShdw blurRad="38100" dist="38100" dir="2700000" algn="tl">
                    <a:srgbClr val="000000"/>
                  </a:outerShdw>
                </a:effectLst>
                <a:latin typeface="Comic Sans MS" pitchFamily="66" charset="0"/>
              </a:rPr>
              <a:t>B</a:t>
            </a:r>
            <a:r>
              <a:rPr lang="fr-BE" sz="2000">
                <a:solidFill>
                  <a:srgbClr val="009999"/>
                </a:solidFill>
                <a:effectLst/>
                <a:latin typeface="Comic Sans MS" pitchFamily="66" charset="0"/>
              </a:rPr>
              <a:t>: biddable, </a:t>
            </a:r>
            <a:r>
              <a:rPr lang="fr-BE" sz="2000">
                <a:solidFill>
                  <a:srgbClr val="009999"/>
                </a:solidFill>
                <a:effectLst>
                  <a:outerShdw blurRad="38100" dist="38100" dir="2700000" algn="tl">
                    <a:srgbClr val="000000"/>
                  </a:outerShdw>
                </a:effectLst>
                <a:latin typeface="Comic Sans MS" pitchFamily="66" charset="0"/>
              </a:rPr>
              <a:t>X</a:t>
            </a:r>
            <a:r>
              <a:rPr lang="fr-BE" sz="2000">
                <a:solidFill>
                  <a:srgbClr val="009999"/>
                </a:solidFill>
                <a:effectLst/>
                <a:latin typeface="Comic Sans MS" pitchFamily="66" charset="0"/>
              </a:rPr>
              <a:t>: lexical)</a:t>
            </a:r>
            <a:endParaRPr lang="fr-BE" sz="2200">
              <a:solidFill>
                <a:srgbClr val="009999"/>
              </a:solidFill>
              <a:effectLst>
                <a:outerShdw blurRad="38100" dist="38100" dir="2700000" algn="tl">
                  <a:srgbClr val="000000"/>
                </a:outerShdw>
              </a:effectLst>
              <a:latin typeface="Comic Sans MS" pitchFamily="66" charset="0"/>
            </a:endParaRPr>
          </a:p>
          <a:p>
            <a:pPr marL="342900" indent="-342900" algn="l">
              <a:lnSpc>
                <a:spcPct val="110000"/>
              </a:lnSpc>
              <a:spcBef>
                <a:spcPct val="40000"/>
              </a:spcBef>
              <a:buClr>
                <a:schemeClr val="tx2"/>
              </a:buClr>
              <a:buSzPct val="70000"/>
              <a:buFont typeface="Wingdings" pitchFamily="2" charset="2"/>
              <a:buChar char="u"/>
            </a:pPr>
            <a:r>
              <a:rPr lang="fr-BE" sz="2200">
                <a:solidFill>
                  <a:schemeClr val="tx1"/>
                </a:solidFill>
                <a:effectLst/>
                <a:latin typeface="Comic Sans MS" pitchFamily="66" charset="0"/>
              </a:rPr>
              <a:t>E.g. </a:t>
            </a:r>
            <a:r>
              <a:rPr lang="fr-BE" sz="2000" i="1">
                <a:solidFill>
                  <a:schemeClr val="tx1"/>
                </a:solidFill>
                <a:effectLst/>
                <a:latin typeface="Arial" pitchFamily="34" charset="0"/>
              </a:rPr>
              <a:t>Simple Workpieces</a:t>
            </a:r>
            <a:r>
              <a:rPr lang="fr-BE" sz="2000">
                <a:solidFill>
                  <a:schemeClr val="tx1"/>
                </a:solidFill>
                <a:effectLst/>
                <a:latin typeface="Arial" pitchFamily="34" charset="0"/>
              </a:rPr>
              <a:t>, </a:t>
            </a:r>
            <a:r>
              <a:rPr lang="fr-BE" sz="2000" i="1">
                <a:solidFill>
                  <a:schemeClr val="tx1"/>
                </a:solidFill>
                <a:effectLst/>
                <a:latin typeface="Arial" pitchFamily="34" charset="0"/>
              </a:rPr>
              <a:t>Information Display</a:t>
            </a:r>
            <a:r>
              <a:rPr lang="fr-BE" sz="2000">
                <a:solidFill>
                  <a:schemeClr val="tx1"/>
                </a:solidFill>
                <a:effectLst/>
                <a:latin typeface="Arial" pitchFamily="34" charset="0"/>
              </a:rPr>
              <a:t>, </a:t>
            </a:r>
            <a:r>
              <a:rPr lang="fr-BE" sz="2000" i="1">
                <a:solidFill>
                  <a:schemeClr val="tx1"/>
                </a:solidFill>
                <a:effectLst/>
                <a:latin typeface="Arial" pitchFamily="34" charset="0"/>
              </a:rPr>
              <a:t>Commanded Behavior</a:t>
            </a:r>
            <a:r>
              <a:rPr lang="fr-BE" sz="2200">
                <a:solidFill>
                  <a:schemeClr val="tx1"/>
                </a:solidFill>
                <a:effectLst/>
                <a:latin typeface="Comic Sans MS" pitchFamily="66" charset="0"/>
              </a:rPr>
              <a:t> </a:t>
            </a:r>
            <a:r>
              <a:rPr lang="fr-BE" sz="1800">
                <a:solidFill>
                  <a:schemeClr val="tx1"/>
                </a:solidFill>
                <a:effectLst/>
                <a:latin typeface="Comic Sans MS" pitchFamily="66" charset="0"/>
              </a:rPr>
              <a:t>(see book)</a:t>
            </a:r>
            <a:endParaRPr lang="fr-BE" sz="2000">
              <a:solidFill>
                <a:schemeClr val="tx1"/>
              </a:solidFill>
              <a:effectLst/>
              <a:latin typeface="Comic Sans MS" pitchFamily="66" charset="0"/>
            </a:endParaRPr>
          </a:p>
        </p:txBody>
      </p:sp>
      <p:sp>
        <p:nvSpPr>
          <p:cNvPr id="1411121" name="Text Box 49"/>
          <p:cNvSpPr txBox="1">
            <a:spLocks noChangeArrowheads="1"/>
          </p:cNvSpPr>
          <p:nvPr/>
        </p:nvSpPr>
        <p:spPr bwMode="auto">
          <a:xfrm>
            <a:off x="1814513" y="6149975"/>
            <a:ext cx="3429000" cy="396875"/>
          </a:xfrm>
          <a:prstGeom prst="rect">
            <a:avLst/>
          </a:prstGeom>
          <a:noFill/>
          <a:ln w="12700" cap="sq">
            <a:noFill/>
            <a:miter lim="800000"/>
            <a:headEnd/>
            <a:tailEnd/>
          </a:ln>
          <a:effectLst/>
        </p:spPr>
        <p:txBody>
          <a:bodyPr wrap="none" anchor="ctr">
            <a:spAutoFit/>
          </a:bodyPr>
          <a:lstStyle/>
          <a:p>
            <a:r>
              <a:rPr lang="fr-FR" sz="2000">
                <a:solidFill>
                  <a:schemeClr val="tx1"/>
                </a:solidFill>
                <a:effectLst>
                  <a:outerShdw blurRad="38100" dist="38100" dir="2700000" algn="tl">
                    <a:srgbClr val="000000"/>
                  </a:outerShdw>
                </a:effectLst>
                <a:latin typeface="Arial" pitchFamily="34" charset="0"/>
              </a:rPr>
              <a:t>Commanded Behavior frame</a:t>
            </a:r>
            <a:endParaRPr lang="fr-FR" i="1">
              <a:solidFill>
                <a:schemeClr val="tx1"/>
              </a:solidFill>
              <a:effectLst/>
              <a:latin typeface="Arial" pitchFamily="34" charset="0"/>
            </a:endParaRPr>
          </a:p>
        </p:txBody>
      </p:sp>
      <p:sp>
        <p:nvSpPr>
          <p:cNvPr id="1411097" name="Rectangle 25"/>
          <p:cNvSpPr>
            <a:spLocks noChangeArrowheads="1"/>
          </p:cNvSpPr>
          <p:nvPr/>
        </p:nvSpPr>
        <p:spPr bwMode="auto">
          <a:xfrm>
            <a:off x="1554163" y="3463925"/>
            <a:ext cx="1565275" cy="755650"/>
          </a:xfrm>
          <a:prstGeom prst="rect">
            <a:avLst/>
          </a:prstGeom>
          <a:noFill/>
          <a:ln w="12700" cap="sq">
            <a:solidFill>
              <a:schemeClr val="tx1"/>
            </a:solidFill>
            <a:miter lim="800000"/>
            <a:headEnd/>
            <a:tailEnd/>
          </a:ln>
          <a:effectLst/>
        </p:spPr>
        <p:txBody>
          <a:bodyPr anchor="ctr">
            <a:spAutoFit/>
          </a:bodyPr>
          <a:lstStyle/>
          <a:p>
            <a:endParaRPr lang="en-GB">
              <a:effectLst>
                <a:outerShdw blurRad="38100" dist="38100" dir="2700000" algn="tl">
                  <a:srgbClr val="000000"/>
                </a:outerShdw>
              </a:effectLst>
            </a:endParaRPr>
          </a:p>
        </p:txBody>
      </p:sp>
      <p:sp>
        <p:nvSpPr>
          <p:cNvPr id="6152" name="Text Box 26"/>
          <p:cNvSpPr txBox="1">
            <a:spLocks noChangeArrowheads="1"/>
          </p:cNvSpPr>
          <p:nvPr/>
        </p:nvSpPr>
        <p:spPr bwMode="auto">
          <a:xfrm>
            <a:off x="1681163" y="3508375"/>
            <a:ext cx="1525587" cy="701675"/>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Control Machine</a:t>
            </a:r>
            <a:endParaRPr lang="en-US" sz="2000">
              <a:solidFill>
                <a:srgbClr val="008080"/>
              </a:solidFill>
              <a:effectLst/>
              <a:latin typeface="Arial" pitchFamily="34" charset="0"/>
            </a:endParaRPr>
          </a:p>
        </p:txBody>
      </p:sp>
      <p:sp>
        <p:nvSpPr>
          <p:cNvPr id="1411099" name="Line 27"/>
          <p:cNvSpPr>
            <a:spLocks noChangeShapeType="1"/>
          </p:cNvSpPr>
          <p:nvPr/>
        </p:nvSpPr>
        <p:spPr bwMode="auto">
          <a:xfrm>
            <a:off x="1697038" y="3478213"/>
            <a:ext cx="0" cy="728662"/>
          </a:xfrm>
          <a:prstGeom prst="line">
            <a:avLst/>
          </a:prstGeom>
          <a:noFill/>
          <a:ln w="12700" cap="sq">
            <a:solidFill>
              <a:schemeClr val="tx1"/>
            </a:solidFill>
            <a:round/>
            <a:headEnd/>
            <a:tailEnd/>
          </a:ln>
          <a:effectLst/>
        </p:spPr>
        <p:txBody>
          <a:bodyPr anchor="ctr">
            <a:spAutoFit/>
          </a:bodyPr>
          <a:lstStyle/>
          <a:p>
            <a:pPr>
              <a:defRPr/>
            </a:pPr>
            <a:endParaRPr lang="en-GB"/>
          </a:p>
        </p:txBody>
      </p:sp>
      <p:sp>
        <p:nvSpPr>
          <p:cNvPr id="1411100" name="Rectangle 28"/>
          <p:cNvSpPr>
            <a:spLocks noChangeArrowheads="1"/>
          </p:cNvSpPr>
          <p:nvPr/>
        </p:nvSpPr>
        <p:spPr bwMode="auto">
          <a:xfrm>
            <a:off x="2246313" y="5111750"/>
            <a:ext cx="1317625" cy="682625"/>
          </a:xfrm>
          <a:prstGeom prst="rect">
            <a:avLst/>
          </a:prstGeom>
          <a:noFill/>
          <a:ln w="12700" cap="sq">
            <a:solidFill>
              <a:schemeClr val="tx1"/>
            </a:solidFill>
            <a:miter lim="800000"/>
            <a:headEnd/>
            <a:tailEnd/>
          </a:ln>
          <a:effectLst/>
        </p:spPr>
        <p:txBody>
          <a:bodyPr anchor="ctr">
            <a:spAutoFit/>
          </a:bodyPr>
          <a:lstStyle/>
          <a:p>
            <a:endParaRPr lang="en-GB">
              <a:effectLst>
                <a:outerShdw blurRad="38100" dist="38100" dir="2700000" algn="tl">
                  <a:srgbClr val="000000"/>
                </a:outerShdw>
              </a:effectLst>
            </a:endParaRPr>
          </a:p>
        </p:txBody>
      </p:sp>
      <p:sp>
        <p:nvSpPr>
          <p:cNvPr id="6155" name="Text Box 29"/>
          <p:cNvSpPr txBox="1">
            <a:spLocks noChangeArrowheads="1"/>
          </p:cNvSpPr>
          <p:nvPr/>
        </p:nvSpPr>
        <p:spPr bwMode="auto">
          <a:xfrm>
            <a:off x="2298700" y="5156200"/>
            <a:ext cx="1222375" cy="396875"/>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Operator</a:t>
            </a:r>
            <a:endParaRPr lang="en-US" sz="2000">
              <a:solidFill>
                <a:srgbClr val="008080"/>
              </a:solidFill>
              <a:effectLst/>
              <a:latin typeface="Arial" pitchFamily="34" charset="0"/>
            </a:endParaRPr>
          </a:p>
        </p:txBody>
      </p:sp>
      <p:sp>
        <p:nvSpPr>
          <p:cNvPr id="1411102" name="Rectangle 30"/>
          <p:cNvSpPr>
            <a:spLocks noChangeArrowheads="1"/>
          </p:cNvSpPr>
          <p:nvPr/>
        </p:nvSpPr>
        <p:spPr bwMode="auto">
          <a:xfrm>
            <a:off x="5967413" y="3348038"/>
            <a:ext cx="2135187" cy="873125"/>
          </a:xfrm>
          <a:prstGeom prst="rect">
            <a:avLst/>
          </a:prstGeom>
          <a:noFill/>
          <a:ln w="12700" cap="sq">
            <a:solidFill>
              <a:schemeClr val="tx1"/>
            </a:solidFill>
            <a:miter lim="800000"/>
            <a:headEnd/>
            <a:tailEnd/>
          </a:ln>
          <a:effectLst/>
        </p:spPr>
        <p:txBody>
          <a:bodyPr anchor="ctr">
            <a:spAutoFit/>
          </a:bodyPr>
          <a:lstStyle/>
          <a:p>
            <a:endParaRPr lang="en-GB">
              <a:effectLst>
                <a:outerShdw blurRad="38100" dist="38100" dir="2700000" algn="tl">
                  <a:srgbClr val="000000"/>
                </a:outerShdw>
              </a:effectLst>
            </a:endParaRPr>
          </a:p>
        </p:txBody>
      </p:sp>
      <p:sp>
        <p:nvSpPr>
          <p:cNvPr id="6157" name="Text Box 31"/>
          <p:cNvSpPr txBox="1">
            <a:spLocks noChangeArrowheads="1"/>
          </p:cNvSpPr>
          <p:nvPr/>
        </p:nvSpPr>
        <p:spPr bwMode="auto">
          <a:xfrm>
            <a:off x="6051550" y="3335338"/>
            <a:ext cx="1803400" cy="946150"/>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Commanded </a:t>
            </a:r>
          </a:p>
          <a:p>
            <a:pPr>
              <a:lnSpc>
                <a:spcPct val="90000"/>
              </a:lnSpc>
              <a:spcBef>
                <a:spcPct val="0"/>
              </a:spcBef>
            </a:pPr>
            <a:r>
              <a:rPr lang="fr-BE" sz="2000">
                <a:solidFill>
                  <a:srgbClr val="5F5F5F"/>
                </a:solidFill>
                <a:effectLst/>
                <a:latin typeface="Arial" pitchFamily="34" charset="0"/>
              </a:rPr>
              <a:t>World </a:t>
            </a:r>
          </a:p>
          <a:p>
            <a:pPr>
              <a:lnSpc>
                <a:spcPct val="90000"/>
              </a:lnSpc>
              <a:spcBef>
                <a:spcPct val="0"/>
              </a:spcBef>
            </a:pPr>
            <a:r>
              <a:rPr lang="fr-BE" sz="2000">
                <a:solidFill>
                  <a:srgbClr val="5F5F5F"/>
                </a:solidFill>
                <a:effectLst/>
                <a:latin typeface="Arial" pitchFamily="34" charset="0"/>
              </a:rPr>
              <a:t>Component</a:t>
            </a:r>
            <a:endParaRPr lang="en-US" sz="2000">
              <a:solidFill>
                <a:srgbClr val="008080"/>
              </a:solidFill>
              <a:effectLst/>
              <a:latin typeface="Arial" pitchFamily="34" charset="0"/>
            </a:endParaRPr>
          </a:p>
        </p:txBody>
      </p:sp>
      <p:sp>
        <p:nvSpPr>
          <p:cNvPr id="1411104" name="Line 32"/>
          <p:cNvSpPr>
            <a:spLocks noChangeShapeType="1"/>
          </p:cNvSpPr>
          <p:nvPr/>
        </p:nvSpPr>
        <p:spPr bwMode="auto">
          <a:xfrm flipV="1">
            <a:off x="3163888" y="3811588"/>
            <a:ext cx="2773362" cy="0"/>
          </a:xfrm>
          <a:prstGeom prst="line">
            <a:avLst/>
          </a:prstGeom>
          <a:noFill/>
          <a:ln w="12700" cap="sq">
            <a:solidFill>
              <a:schemeClr val="tx1"/>
            </a:solidFill>
            <a:round/>
            <a:headEnd/>
            <a:tailEnd/>
          </a:ln>
          <a:effectLst/>
        </p:spPr>
        <p:txBody>
          <a:bodyPr anchor="ctr">
            <a:spAutoFit/>
          </a:bodyPr>
          <a:lstStyle/>
          <a:p>
            <a:pPr>
              <a:defRPr/>
            </a:pPr>
            <a:endParaRPr lang="en-GB"/>
          </a:p>
        </p:txBody>
      </p:sp>
      <p:sp>
        <p:nvSpPr>
          <p:cNvPr id="1411105" name="Line 33"/>
          <p:cNvSpPr>
            <a:spLocks noChangeShapeType="1"/>
          </p:cNvSpPr>
          <p:nvPr/>
        </p:nvSpPr>
        <p:spPr bwMode="auto">
          <a:xfrm>
            <a:off x="2089150" y="4240213"/>
            <a:ext cx="650875" cy="884237"/>
          </a:xfrm>
          <a:prstGeom prst="line">
            <a:avLst/>
          </a:prstGeom>
          <a:noFill/>
          <a:ln w="12700" cap="sq">
            <a:solidFill>
              <a:schemeClr val="tx1"/>
            </a:solidFill>
            <a:round/>
            <a:headEnd/>
            <a:tailEnd/>
          </a:ln>
          <a:effectLst/>
        </p:spPr>
        <p:txBody>
          <a:bodyPr anchor="ctr">
            <a:spAutoFit/>
          </a:bodyPr>
          <a:lstStyle/>
          <a:p>
            <a:pPr>
              <a:defRPr/>
            </a:pPr>
            <a:endParaRPr lang="en-GB"/>
          </a:p>
        </p:txBody>
      </p:sp>
      <p:sp>
        <p:nvSpPr>
          <p:cNvPr id="6160" name="Text Box 34"/>
          <p:cNvSpPr txBox="1">
            <a:spLocks noChangeArrowheads="1"/>
          </p:cNvSpPr>
          <p:nvPr/>
        </p:nvSpPr>
        <p:spPr bwMode="auto">
          <a:xfrm>
            <a:off x="3190875" y="3403600"/>
            <a:ext cx="2513013" cy="396875"/>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CM</a:t>
            </a:r>
            <a:r>
              <a:rPr lang="fr-BE" sz="1400">
                <a:solidFill>
                  <a:srgbClr val="5F5F5F"/>
                </a:solidFill>
                <a:effectLst/>
                <a:latin typeface="Arial" pitchFamily="34" charset="0"/>
              </a:rPr>
              <a:t> </a:t>
            </a:r>
            <a:r>
              <a:rPr lang="fr-BE" sz="2000">
                <a:solidFill>
                  <a:schemeClr val="tx2"/>
                </a:solidFill>
                <a:effectLst/>
                <a:latin typeface="Arial" pitchFamily="34" charset="0"/>
              </a:rPr>
              <a:t>!</a:t>
            </a:r>
            <a:r>
              <a:rPr lang="fr-BE" sz="2000">
                <a:solidFill>
                  <a:srgbClr val="008080"/>
                </a:solidFill>
                <a:effectLst/>
                <a:latin typeface="Arial" pitchFamily="34" charset="0"/>
              </a:rPr>
              <a:t> </a:t>
            </a:r>
            <a:r>
              <a:rPr lang="fr-BE" sz="2000">
                <a:solidFill>
                  <a:srgbClr val="5F5F5F"/>
                </a:solidFill>
                <a:effectLst/>
                <a:latin typeface="Arial" pitchFamily="34" charset="0"/>
              </a:rPr>
              <a:t>C1</a:t>
            </a:r>
            <a:endParaRPr lang="en-US" sz="2000">
              <a:solidFill>
                <a:srgbClr val="008080"/>
              </a:solidFill>
              <a:effectLst/>
              <a:latin typeface="Arial" pitchFamily="34" charset="0"/>
            </a:endParaRPr>
          </a:p>
        </p:txBody>
      </p:sp>
      <p:sp>
        <p:nvSpPr>
          <p:cNvPr id="6161" name="Text Box 35"/>
          <p:cNvSpPr txBox="1">
            <a:spLocks noChangeArrowheads="1"/>
          </p:cNvSpPr>
          <p:nvPr/>
        </p:nvSpPr>
        <p:spPr bwMode="auto">
          <a:xfrm>
            <a:off x="3165475" y="3868738"/>
            <a:ext cx="2513013" cy="396875"/>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CWC</a:t>
            </a:r>
            <a:r>
              <a:rPr lang="fr-BE" sz="1400">
                <a:solidFill>
                  <a:srgbClr val="5F5F5F"/>
                </a:solidFill>
                <a:effectLst/>
                <a:latin typeface="Arial" pitchFamily="34" charset="0"/>
              </a:rPr>
              <a:t> </a:t>
            </a:r>
            <a:r>
              <a:rPr lang="fr-BE" sz="2000">
                <a:solidFill>
                  <a:schemeClr val="tx2"/>
                </a:solidFill>
                <a:effectLst/>
                <a:latin typeface="Arial" pitchFamily="34" charset="0"/>
              </a:rPr>
              <a:t>!</a:t>
            </a:r>
            <a:r>
              <a:rPr lang="fr-BE" sz="2000">
                <a:solidFill>
                  <a:srgbClr val="008080"/>
                </a:solidFill>
                <a:effectLst/>
                <a:latin typeface="Arial" pitchFamily="34" charset="0"/>
              </a:rPr>
              <a:t> </a:t>
            </a:r>
            <a:r>
              <a:rPr lang="fr-BE" sz="2000">
                <a:solidFill>
                  <a:srgbClr val="5F5F5F"/>
                </a:solidFill>
                <a:effectLst/>
                <a:latin typeface="Arial" pitchFamily="34" charset="0"/>
              </a:rPr>
              <a:t>C2</a:t>
            </a:r>
            <a:endParaRPr lang="en-US" sz="2000">
              <a:solidFill>
                <a:srgbClr val="5F5F5F"/>
              </a:solidFill>
              <a:effectLst/>
              <a:latin typeface="Arial" pitchFamily="34" charset="0"/>
            </a:endParaRPr>
          </a:p>
        </p:txBody>
      </p:sp>
      <p:sp>
        <p:nvSpPr>
          <p:cNvPr id="6162" name="Text Box 36"/>
          <p:cNvSpPr txBox="1">
            <a:spLocks noChangeArrowheads="1"/>
          </p:cNvSpPr>
          <p:nvPr/>
        </p:nvSpPr>
        <p:spPr bwMode="auto">
          <a:xfrm>
            <a:off x="2362200" y="4333875"/>
            <a:ext cx="1119188" cy="396875"/>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OP</a:t>
            </a:r>
            <a:r>
              <a:rPr lang="fr-BE" sz="2000">
                <a:solidFill>
                  <a:schemeClr val="tx2"/>
                </a:solidFill>
                <a:effectLst/>
                <a:latin typeface="Arial" pitchFamily="34" charset="0"/>
              </a:rPr>
              <a:t>!</a:t>
            </a:r>
            <a:r>
              <a:rPr lang="fr-BE" sz="2000">
                <a:solidFill>
                  <a:srgbClr val="008080"/>
                </a:solidFill>
                <a:effectLst/>
                <a:latin typeface="Arial" pitchFamily="34" charset="0"/>
              </a:rPr>
              <a:t> </a:t>
            </a:r>
            <a:r>
              <a:rPr lang="fr-BE" sz="2000">
                <a:solidFill>
                  <a:srgbClr val="5F5F5F"/>
                </a:solidFill>
                <a:effectLst/>
                <a:latin typeface="Arial" pitchFamily="34" charset="0"/>
              </a:rPr>
              <a:t>E4</a:t>
            </a:r>
            <a:endParaRPr lang="en-US" sz="2000">
              <a:solidFill>
                <a:srgbClr val="008080"/>
              </a:solidFill>
              <a:effectLst/>
              <a:latin typeface="Arial" pitchFamily="34" charset="0"/>
            </a:endParaRPr>
          </a:p>
        </p:txBody>
      </p:sp>
      <p:sp>
        <p:nvSpPr>
          <p:cNvPr id="6163" name="Text Box 37"/>
          <p:cNvSpPr txBox="1">
            <a:spLocks noChangeArrowheads="1"/>
          </p:cNvSpPr>
          <p:nvPr/>
        </p:nvSpPr>
        <p:spPr bwMode="auto">
          <a:xfrm>
            <a:off x="5538788" y="5695950"/>
            <a:ext cx="2236787" cy="671513"/>
          </a:xfrm>
          <a:prstGeom prst="rect">
            <a:avLst/>
          </a:prstGeom>
          <a:noFill/>
          <a:ln w="12700" cap="sq">
            <a:noFill/>
            <a:miter lim="800000"/>
            <a:headEnd/>
            <a:tailEnd/>
          </a:ln>
        </p:spPr>
        <p:txBody>
          <a:bodyPr>
            <a:spAutoFit/>
          </a:bodyPr>
          <a:lstStyle/>
          <a:p>
            <a:pPr>
              <a:lnSpc>
                <a:spcPct val="90000"/>
              </a:lnSpc>
              <a:spcBef>
                <a:spcPct val="10000"/>
              </a:spcBef>
            </a:pPr>
            <a:r>
              <a:rPr lang="fr-BE" sz="2000" i="1">
                <a:solidFill>
                  <a:srgbClr val="5F5F5F"/>
                </a:solidFill>
                <a:effectLst/>
                <a:latin typeface="Arial" pitchFamily="34" charset="0"/>
              </a:rPr>
              <a:t>Command-based</a:t>
            </a:r>
          </a:p>
          <a:p>
            <a:pPr>
              <a:lnSpc>
                <a:spcPct val="90000"/>
              </a:lnSpc>
              <a:spcBef>
                <a:spcPct val="10000"/>
              </a:spcBef>
            </a:pPr>
            <a:r>
              <a:rPr lang="fr-BE" sz="2000" i="1">
                <a:solidFill>
                  <a:srgbClr val="5F5F5F"/>
                </a:solidFill>
                <a:effectLst/>
                <a:latin typeface="Arial" pitchFamily="34" charset="0"/>
              </a:rPr>
              <a:t>control rules</a:t>
            </a:r>
            <a:endParaRPr lang="en-US" sz="2000" i="1">
              <a:solidFill>
                <a:srgbClr val="5F5F5F"/>
              </a:solidFill>
              <a:effectLst/>
              <a:latin typeface="Arial" pitchFamily="34" charset="0"/>
            </a:endParaRPr>
          </a:p>
        </p:txBody>
      </p:sp>
      <p:sp>
        <p:nvSpPr>
          <p:cNvPr id="1411110" name="Oval 38"/>
          <p:cNvSpPr>
            <a:spLocks noChangeArrowheads="1"/>
          </p:cNvSpPr>
          <p:nvPr/>
        </p:nvSpPr>
        <p:spPr bwMode="auto">
          <a:xfrm>
            <a:off x="5149850" y="5634038"/>
            <a:ext cx="2873375" cy="771525"/>
          </a:xfrm>
          <a:prstGeom prst="ellipse">
            <a:avLst/>
          </a:prstGeom>
          <a:noFill/>
          <a:ln w="28575">
            <a:solidFill>
              <a:schemeClr val="tx1"/>
            </a:solidFill>
            <a:prstDash val="dash"/>
            <a:round/>
            <a:headEnd/>
            <a:tailEnd/>
          </a:ln>
          <a:effectLst/>
        </p:spPr>
        <p:txBody>
          <a:bodyPr anchor="ctr">
            <a:spAutoFit/>
          </a:bodyPr>
          <a:lstStyle/>
          <a:p>
            <a:endParaRPr lang="en-GB">
              <a:effectLst>
                <a:outerShdw blurRad="38100" dist="38100" dir="2700000" algn="tl">
                  <a:srgbClr val="000000"/>
                </a:outerShdw>
              </a:effectLst>
            </a:endParaRPr>
          </a:p>
        </p:txBody>
      </p:sp>
      <p:sp>
        <p:nvSpPr>
          <p:cNvPr id="1411111" name="Line 39"/>
          <p:cNvSpPr>
            <a:spLocks noChangeShapeType="1"/>
          </p:cNvSpPr>
          <p:nvPr/>
        </p:nvSpPr>
        <p:spPr bwMode="auto">
          <a:xfrm>
            <a:off x="3603625" y="5422900"/>
            <a:ext cx="1739900" cy="406400"/>
          </a:xfrm>
          <a:prstGeom prst="line">
            <a:avLst/>
          </a:prstGeom>
          <a:noFill/>
          <a:ln w="28575">
            <a:solidFill>
              <a:schemeClr val="tx1"/>
            </a:solidFill>
            <a:prstDash val="dash"/>
            <a:round/>
            <a:headEnd/>
            <a:tailEnd/>
          </a:ln>
          <a:effectLst/>
        </p:spPr>
        <p:txBody>
          <a:bodyPr anchor="ctr">
            <a:spAutoFit/>
          </a:bodyPr>
          <a:lstStyle/>
          <a:p>
            <a:pPr>
              <a:defRPr/>
            </a:pPr>
            <a:endParaRPr lang="en-GB"/>
          </a:p>
        </p:txBody>
      </p:sp>
      <p:sp>
        <p:nvSpPr>
          <p:cNvPr id="1411112" name="Line 40"/>
          <p:cNvSpPr>
            <a:spLocks noChangeShapeType="1"/>
          </p:cNvSpPr>
          <p:nvPr/>
        </p:nvSpPr>
        <p:spPr bwMode="auto">
          <a:xfrm>
            <a:off x="6570663" y="4270375"/>
            <a:ext cx="1114425" cy="1466850"/>
          </a:xfrm>
          <a:prstGeom prst="line">
            <a:avLst/>
          </a:prstGeom>
          <a:noFill/>
          <a:ln w="28575">
            <a:solidFill>
              <a:schemeClr val="tx1"/>
            </a:solidFill>
            <a:prstDash val="dash"/>
            <a:round/>
            <a:headEnd type="triangle" w="med" len="med"/>
            <a:tailEnd/>
          </a:ln>
          <a:effectLst/>
        </p:spPr>
        <p:txBody>
          <a:bodyPr anchor="ctr">
            <a:spAutoFit/>
          </a:bodyPr>
          <a:lstStyle/>
          <a:p>
            <a:pPr>
              <a:defRPr/>
            </a:pPr>
            <a:endParaRPr lang="en-GB"/>
          </a:p>
        </p:txBody>
      </p:sp>
      <p:sp>
        <p:nvSpPr>
          <p:cNvPr id="6167" name="Text Box 41"/>
          <p:cNvSpPr txBox="1">
            <a:spLocks noChangeArrowheads="1"/>
          </p:cNvSpPr>
          <p:nvPr/>
        </p:nvSpPr>
        <p:spPr bwMode="auto">
          <a:xfrm>
            <a:off x="4398963" y="5254625"/>
            <a:ext cx="627062" cy="396875"/>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E4</a:t>
            </a:r>
            <a:endParaRPr lang="en-US" sz="2000">
              <a:solidFill>
                <a:srgbClr val="008080"/>
              </a:solidFill>
              <a:effectLst/>
              <a:latin typeface="Arial" pitchFamily="34" charset="0"/>
            </a:endParaRPr>
          </a:p>
        </p:txBody>
      </p:sp>
      <p:sp>
        <p:nvSpPr>
          <p:cNvPr id="6168" name="Text Box 42"/>
          <p:cNvSpPr txBox="1">
            <a:spLocks noChangeArrowheads="1"/>
          </p:cNvSpPr>
          <p:nvPr/>
        </p:nvSpPr>
        <p:spPr bwMode="auto">
          <a:xfrm>
            <a:off x="7048500" y="4652963"/>
            <a:ext cx="671513" cy="396875"/>
          </a:xfrm>
          <a:prstGeom prst="rect">
            <a:avLst/>
          </a:prstGeom>
          <a:noFill/>
          <a:ln w="12700" cap="sq">
            <a:noFill/>
            <a:miter lim="800000"/>
            <a:headEnd/>
            <a:tailEnd/>
          </a:ln>
        </p:spPr>
        <p:txBody>
          <a:bodyPr>
            <a:spAutoFit/>
          </a:bodyPr>
          <a:lstStyle/>
          <a:p>
            <a:pPr>
              <a:spcBef>
                <a:spcPct val="50000"/>
              </a:spcBef>
            </a:pPr>
            <a:r>
              <a:rPr lang="fr-BE" sz="2000">
                <a:solidFill>
                  <a:srgbClr val="008080"/>
                </a:solidFill>
                <a:effectLst/>
                <a:latin typeface="Arial" pitchFamily="34" charset="0"/>
              </a:rPr>
              <a:t> C3</a:t>
            </a:r>
            <a:endParaRPr lang="en-US" sz="2000">
              <a:solidFill>
                <a:srgbClr val="008080"/>
              </a:solidFill>
              <a:effectLst/>
              <a:latin typeface="Arial" pitchFamily="34" charset="0"/>
            </a:endParaRPr>
          </a:p>
        </p:txBody>
      </p:sp>
      <p:grpSp>
        <p:nvGrpSpPr>
          <p:cNvPr id="6169" name="Group 43"/>
          <p:cNvGrpSpPr>
            <a:grpSpLocks/>
          </p:cNvGrpSpPr>
          <p:nvPr/>
        </p:nvGrpSpPr>
        <p:grpSpPr bwMode="auto">
          <a:xfrm>
            <a:off x="3217863" y="5495925"/>
            <a:ext cx="482600" cy="377825"/>
            <a:chOff x="1049" y="3758"/>
            <a:chExt cx="322" cy="257"/>
          </a:xfrm>
        </p:grpSpPr>
        <p:sp>
          <p:nvSpPr>
            <p:cNvPr id="1411116" name="Rectangle 44"/>
            <p:cNvSpPr>
              <a:spLocks noChangeArrowheads="1"/>
            </p:cNvSpPr>
            <p:nvPr/>
          </p:nvSpPr>
          <p:spPr bwMode="auto">
            <a:xfrm>
              <a:off x="1107" y="3758"/>
              <a:ext cx="182" cy="209"/>
            </a:xfrm>
            <a:prstGeom prst="rect">
              <a:avLst/>
            </a:prstGeom>
            <a:noFill/>
            <a:ln w="12700" cap="sq">
              <a:solidFill>
                <a:schemeClr val="tx1"/>
              </a:solidFill>
              <a:miter lim="800000"/>
              <a:headEnd/>
              <a:tailEnd/>
            </a:ln>
            <a:effectLst/>
          </p:spPr>
          <p:txBody>
            <a:bodyPr anchor="ctr">
              <a:spAutoFit/>
            </a:bodyPr>
            <a:lstStyle/>
            <a:p>
              <a:endParaRPr lang="en-GB">
                <a:effectLst>
                  <a:outerShdw blurRad="38100" dist="38100" dir="2700000" algn="tl">
                    <a:srgbClr val="000000"/>
                  </a:outerShdw>
                </a:effectLst>
              </a:endParaRPr>
            </a:p>
          </p:txBody>
        </p:sp>
        <p:sp>
          <p:nvSpPr>
            <p:cNvPr id="6182" name="Text Box 45"/>
            <p:cNvSpPr txBox="1">
              <a:spLocks noChangeArrowheads="1"/>
            </p:cNvSpPr>
            <p:nvPr/>
          </p:nvSpPr>
          <p:spPr bwMode="auto">
            <a:xfrm>
              <a:off x="1049" y="3766"/>
              <a:ext cx="322" cy="249"/>
            </a:xfrm>
            <a:prstGeom prst="rect">
              <a:avLst/>
            </a:prstGeom>
            <a:noFill/>
            <a:ln w="12700" cap="sq">
              <a:noFill/>
              <a:miter lim="800000"/>
              <a:headEnd/>
              <a:tailEnd/>
            </a:ln>
          </p:spPr>
          <p:txBody>
            <a:bodyPr>
              <a:spAutoFit/>
            </a:bodyPr>
            <a:lstStyle/>
            <a:p>
              <a:pPr>
                <a:spcBef>
                  <a:spcPct val="50000"/>
                </a:spcBef>
              </a:pPr>
              <a:r>
                <a:rPr lang="fr-BE" sz="1800" b="1">
                  <a:solidFill>
                    <a:schemeClr val="tx1"/>
                  </a:solidFill>
                  <a:effectLst/>
                  <a:latin typeface="Arial" pitchFamily="34" charset="0"/>
                </a:rPr>
                <a:t>B</a:t>
              </a:r>
              <a:endParaRPr lang="en-US" sz="1800" b="1">
                <a:solidFill>
                  <a:schemeClr val="tx1"/>
                </a:solidFill>
                <a:effectLst/>
                <a:latin typeface="Arial" pitchFamily="34" charset="0"/>
              </a:endParaRPr>
            </a:p>
          </p:txBody>
        </p:sp>
      </p:grpSp>
      <p:grpSp>
        <p:nvGrpSpPr>
          <p:cNvPr id="6170" name="Group 46"/>
          <p:cNvGrpSpPr>
            <a:grpSpLocks/>
          </p:cNvGrpSpPr>
          <p:nvPr/>
        </p:nvGrpSpPr>
        <p:grpSpPr bwMode="auto">
          <a:xfrm>
            <a:off x="7739063" y="3906838"/>
            <a:ext cx="482600" cy="377825"/>
            <a:chOff x="1049" y="3758"/>
            <a:chExt cx="322" cy="257"/>
          </a:xfrm>
        </p:grpSpPr>
        <p:sp>
          <p:nvSpPr>
            <p:cNvPr id="1411119" name="Rectangle 47"/>
            <p:cNvSpPr>
              <a:spLocks noChangeArrowheads="1"/>
            </p:cNvSpPr>
            <p:nvPr/>
          </p:nvSpPr>
          <p:spPr bwMode="auto">
            <a:xfrm>
              <a:off x="1107" y="3758"/>
              <a:ext cx="182" cy="209"/>
            </a:xfrm>
            <a:prstGeom prst="rect">
              <a:avLst/>
            </a:prstGeom>
            <a:noFill/>
            <a:ln w="12700" cap="sq">
              <a:solidFill>
                <a:schemeClr val="tx1"/>
              </a:solidFill>
              <a:miter lim="800000"/>
              <a:headEnd/>
              <a:tailEnd/>
            </a:ln>
            <a:effectLst/>
          </p:spPr>
          <p:txBody>
            <a:bodyPr anchor="ctr">
              <a:spAutoFit/>
            </a:bodyPr>
            <a:lstStyle/>
            <a:p>
              <a:endParaRPr lang="en-GB">
                <a:effectLst>
                  <a:outerShdw blurRad="38100" dist="38100" dir="2700000" algn="tl">
                    <a:srgbClr val="000000"/>
                  </a:outerShdw>
                </a:effectLst>
              </a:endParaRPr>
            </a:p>
          </p:txBody>
        </p:sp>
        <p:sp>
          <p:nvSpPr>
            <p:cNvPr id="6180" name="Text Box 48"/>
            <p:cNvSpPr txBox="1">
              <a:spLocks noChangeArrowheads="1"/>
            </p:cNvSpPr>
            <p:nvPr/>
          </p:nvSpPr>
          <p:spPr bwMode="auto">
            <a:xfrm>
              <a:off x="1049" y="3766"/>
              <a:ext cx="322" cy="249"/>
            </a:xfrm>
            <a:prstGeom prst="rect">
              <a:avLst/>
            </a:prstGeom>
            <a:noFill/>
            <a:ln w="12700" cap="sq">
              <a:noFill/>
              <a:miter lim="800000"/>
              <a:headEnd/>
              <a:tailEnd/>
            </a:ln>
          </p:spPr>
          <p:txBody>
            <a:bodyPr>
              <a:spAutoFit/>
            </a:bodyPr>
            <a:lstStyle/>
            <a:p>
              <a:pPr>
                <a:spcBef>
                  <a:spcPct val="50000"/>
                </a:spcBef>
              </a:pPr>
              <a:r>
                <a:rPr lang="fr-BE" sz="1800" b="1">
                  <a:solidFill>
                    <a:schemeClr val="tx1"/>
                  </a:solidFill>
                  <a:effectLst/>
                  <a:latin typeface="Arial" pitchFamily="34" charset="0"/>
                </a:rPr>
                <a:t>C</a:t>
              </a:r>
              <a:endParaRPr lang="en-US" sz="1800" b="1">
                <a:solidFill>
                  <a:schemeClr val="tx1"/>
                </a:solidFill>
                <a:effectLst/>
                <a:latin typeface="Arial" pitchFamily="34" charset="0"/>
              </a:endParaRPr>
            </a:p>
          </p:txBody>
        </p:sp>
      </p:grpSp>
      <p:sp>
        <p:nvSpPr>
          <p:cNvPr id="1411122" name="Line 50"/>
          <p:cNvSpPr>
            <a:spLocks noChangeShapeType="1"/>
          </p:cNvSpPr>
          <p:nvPr/>
        </p:nvSpPr>
        <p:spPr bwMode="auto">
          <a:xfrm>
            <a:off x="1851025" y="3481388"/>
            <a:ext cx="0" cy="714375"/>
          </a:xfrm>
          <a:prstGeom prst="line">
            <a:avLst/>
          </a:prstGeom>
          <a:noFill/>
          <a:ln w="12700" cap="sq">
            <a:solidFill>
              <a:schemeClr val="tx1"/>
            </a:solidFill>
            <a:round/>
            <a:headEnd/>
            <a:tailEnd/>
          </a:ln>
          <a:effectLst/>
        </p:spPr>
        <p:txBody>
          <a:bodyPr anchor="ctr">
            <a:spAutoFit/>
          </a:bodyPr>
          <a:lstStyle/>
          <a:p>
            <a:pPr>
              <a:defRPr/>
            </a:pPr>
            <a:endParaRPr lang="en-GB"/>
          </a:p>
        </p:txBody>
      </p:sp>
      <p:sp>
        <p:nvSpPr>
          <p:cNvPr id="6172" name="Rectangle 54"/>
          <p:cNvSpPr>
            <a:spLocks noChangeArrowheads="1"/>
          </p:cNvSpPr>
          <p:nvPr/>
        </p:nvSpPr>
        <p:spPr bwMode="auto">
          <a:xfrm>
            <a:off x="803275" y="5826125"/>
            <a:ext cx="1544638" cy="381000"/>
          </a:xfrm>
          <a:prstGeom prst="rect">
            <a:avLst/>
          </a:prstGeom>
          <a:noFill/>
          <a:ln w="9525">
            <a:noFill/>
            <a:miter lim="800000"/>
            <a:headEnd/>
            <a:tailEnd/>
          </a:ln>
        </p:spPr>
        <p:txBody>
          <a:bodyPr lIns="92075" tIns="46038" rIns="92075" bIns="46038" anchor="ctr" anchorCtr="1"/>
          <a:lstStyle/>
          <a:p>
            <a:pPr marL="342900" indent="-342900" algn="l">
              <a:spcBef>
                <a:spcPct val="40000"/>
              </a:spcBef>
              <a:buClr>
                <a:schemeClr val="tx2"/>
              </a:buClr>
              <a:buSzPct val="70000"/>
              <a:buFont typeface="Wingdings" pitchFamily="2" charset="2"/>
              <a:buNone/>
            </a:pPr>
            <a:r>
              <a:rPr lang="fr-BE" sz="2000" i="1">
                <a:solidFill>
                  <a:schemeClr val="tx2"/>
                </a:solidFill>
                <a:effectLst/>
                <a:latin typeface="Comic Sans MS" pitchFamily="66" charset="0"/>
              </a:rPr>
              <a:t>biddable</a:t>
            </a:r>
          </a:p>
        </p:txBody>
      </p:sp>
      <p:sp>
        <p:nvSpPr>
          <p:cNvPr id="1411127" name="Freeform 55"/>
          <p:cNvSpPr>
            <a:spLocks/>
          </p:cNvSpPr>
          <p:nvPr/>
        </p:nvSpPr>
        <p:spPr bwMode="auto">
          <a:xfrm>
            <a:off x="2135188" y="5816600"/>
            <a:ext cx="1298575" cy="252413"/>
          </a:xfrm>
          <a:custGeom>
            <a:avLst/>
            <a:gdLst/>
            <a:ahLst/>
            <a:cxnLst>
              <a:cxn ang="0">
                <a:pos x="0" y="136"/>
              </a:cxn>
              <a:cxn ang="0">
                <a:pos x="509" y="136"/>
              </a:cxn>
              <a:cxn ang="0">
                <a:pos x="818" y="0"/>
              </a:cxn>
            </a:cxnLst>
            <a:rect l="0" t="0" r="r" b="b"/>
            <a:pathLst>
              <a:path w="818" h="159">
                <a:moveTo>
                  <a:pt x="0" y="136"/>
                </a:moveTo>
                <a:cubicBezTo>
                  <a:pt x="186" y="147"/>
                  <a:pt x="373" y="159"/>
                  <a:pt x="509" y="136"/>
                </a:cubicBezTo>
                <a:cubicBezTo>
                  <a:pt x="645" y="113"/>
                  <a:pt x="731" y="56"/>
                  <a:pt x="818" y="0"/>
                </a:cubicBezTo>
              </a:path>
            </a:pathLst>
          </a:custGeom>
          <a:noFill/>
          <a:ln w="12700" cap="flat" cmpd="sng">
            <a:solidFill>
              <a:schemeClr val="tx2"/>
            </a:solidFill>
            <a:prstDash val="dashDot"/>
            <a:round/>
            <a:headEnd/>
            <a:tailEnd/>
          </a:ln>
          <a:effectLst/>
        </p:spPr>
        <p:txBody>
          <a:bodyPr wrap="none" anchor="ctr">
            <a:spAutoFit/>
          </a:bodyPr>
          <a:lstStyle/>
          <a:p>
            <a:pPr>
              <a:defRPr/>
            </a:pPr>
            <a:endParaRPr lang="en-GB"/>
          </a:p>
        </p:txBody>
      </p:sp>
      <p:sp>
        <p:nvSpPr>
          <p:cNvPr id="6174" name="Rectangle 56"/>
          <p:cNvSpPr>
            <a:spLocks noChangeArrowheads="1"/>
          </p:cNvSpPr>
          <p:nvPr/>
        </p:nvSpPr>
        <p:spPr bwMode="auto">
          <a:xfrm>
            <a:off x="7666038" y="4305300"/>
            <a:ext cx="1227137" cy="381000"/>
          </a:xfrm>
          <a:prstGeom prst="rect">
            <a:avLst/>
          </a:prstGeom>
          <a:noFill/>
          <a:ln w="9525">
            <a:noFill/>
            <a:miter lim="800000"/>
            <a:headEnd/>
            <a:tailEnd/>
          </a:ln>
        </p:spPr>
        <p:txBody>
          <a:bodyPr lIns="92075" tIns="46038" rIns="92075" bIns="46038" anchor="ctr" anchorCtr="1"/>
          <a:lstStyle/>
          <a:p>
            <a:pPr marL="342900" indent="-342900" algn="l">
              <a:spcBef>
                <a:spcPct val="40000"/>
              </a:spcBef>
              <a:buClr>
                <a:schemeClr val="tx2"/>
              </a:buClr>
              <a:buSzPct val="70000"/>
              <a:buFont typeface="Wingdings" pitchFamily="2" charset="2"/>
              <a:buNone/>
            </a:pPr>
            <a:r>
              <a:rPr lang="fr-BE" sz="2000" i="1">
                <a:solidFill>
                  <a:schemeClr val="tx2"/>
                </a:solidFill>
                <a:effectLst/>
                <a:latin typeface="Comic Sans MS" pitchFamily="66" charset="0"/>
              </a:rPr>
              <a:t>causal</a:t>
            </a:r>
          </a:p>
        </p:txBody>
      </p:sp>
      <p:sp>
        <p:nvSpPr>
          <p:cNvPr id="1411129" name="Line 57"/>
          <p:cNvSpPr>
            <a:spLocks noChangeShapeType="1"/>
          </p:cNvSpPr>
          <p:nvPr/>
        </p:nvSpPr>
        <p:spPr bwMode="auto">
          <a:xfrm flipH="1" flipV="1">
            <a:off x="8108950" y="4124325"/>
            <a:ext cx="244475" cy="231775"/>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411130" name="Line 58"/>
          <p:cNvSpPr>
            <a:spLocks noChangeShapeType="1"/>
          </p:cNvSpPr>
          <p:nvPr/>
        </p:nvSpPr>
        <p:spPr bwMode="auto">
          <a:xfrm flipV="1">
            <a:off x="7705725" y="4659313"/>
            <a:ext cx="534988" cy="203200"/>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411131" name="Line 59"/>
          <p:cNvSpPr>
            <a:spLocks noChangeShapeType="1"/>
          </p:cNvSpPr>
          <p:nvPr/>
        </p:nvSpPr>
        <p:spPr bwMode="auto">
          <a:xfrm flipV="1">
            <a:off x="4903788" y="5137150"/>
            <a:ext cx="434975" cy="173038"/>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6178" name="Rectangle 60"/>
          <p:cNvSpPr>
            <a:spLocks noChangeArrowheads="1"/>
          </p:cNvSpPr>
          <p:nvPr/>
        </p:nvSpPr>
        <p:spPr bwMode="auto">
          <a:xfrm>
            <a:off x="5083175" y="4967288"/>
            <a:ext cx="1227138" cy="279400"/>
          </a:xfrm>
          <a:prstGeom prst="rect">
            <a:avLst/>
          </a:prstGeom>
          <a:noFill/>
          <a:ln w="9525">
            <a:noFill/>
            <a:miter lim="800000"/>
            <a:headEnd/>
            <a:tailEnd/>
          </a:ln>
        </p:spPr>
        <p:txBody>
          <a:bodyPr lIns="92075" tIns="46038" rIns="92075" bIns="46038" anchor="ctr" anchorCtr="1"/>
          <a:lstStyle/>
          <a:p>
            <a:pPr marL="342900" indent="-342900" algn="l">
              <a:spcBef>
                <a:spcPct val="40000"/>
              </a:spcBef>
              <a:buClr>
                <a:schemeClr val="tx2"/>
              </a:buClr>
              <a:buSzPct val="70000"/>
              <a:buFont typeface="Wingdings" pitchFamily="2" charset="2"/>
              <a:buNone/>
            </a:pPr>
            <a:r>
              <a:rPr lang="fr-BE" sz="2000" i="1">
                <a:solidFill>
                  <a:schemeClr val="tx2"/>
                </a:solidFill>
                <a:effectLst/>
                <a:latin typeface="Comic Sans MS" pitchFamily="66" charset="0"/>
              </a:rPr>
              <a:t>event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5234" name="Rectangle 2"/>
          <p:cNvSpPr>
            <a:spLocks noGrp="1" noChangeArrowheads="1"/>
          </p:cNvSpPr>
          <p:nvPr>
            <p:ph type="ctrTitle"/>
          </p:nvPr>
        </p:nvSpPr>
        <p:spPr>
          <a:xfrm>
            <a:off x="714375" y="2882900"/>
            <a:ext cx="7772400" cy="850900"/>
          </a:xfrm>
        </p:spPr>
        <p:txBody>
          <a:bodyPr/>
          <a:lstStyle/>
          <a:p>
            <a:pPr>
              <a:defRPr/>
            </a:pPr>
            <a:r>
              <a:rPr lang="en-US" smtClean="0">
                <a:effectLst>
                  <a:outerShdw blurRad="38100" dist="38100" dir="2700000" algn="tl">
                    <a:srgbClr val="000000"/>
                  </a:outerShdw>
                </a:effectLst>
              </a:rPr>
              <a:t>Fundamentals of RE</a:t>
            </a:r>
          </a:p>
        </p:txBody>
      </p:sp>
      <p:sp>
        <p:nvSpPr>
          <p:cNvPr id="24579" name="Rectangle 3"/>
          <p:cNvSpPr>
            <a:spLocks noGrp="1" noChangeArrowheads="1"/>
          </p:cNvSpPr>
          <p:nvPr>
            <p:ph type="subTitle" idx="1"/>
          </p:nvPr>
        </p:nvSpPr>
        <p:spPr>
          <a:xfrm>
            <a:off x="244475" y="4146550"/>
            <a:ext cx="8596313" cy="2098675"/>
          </a:xfrm>
        </p:spPr>
        <p:txBody>
          <a:bodyPr/>
          <a:lstStyle/>
          <a:p>
            <a:r>
              <a:rPr lang="en-US" smtClean="0"/>
              <a:t>Chapter 4</a:t>
            </a:r>
          </a:p>
          <a:p>
            <a:pPr>
              <a:spcBef>
                <a:spcPct val="20000"/>
              </a:spcBef>
            </a:pPr>
            <a:r>
              <a:rPr lang="en-US" altLang="en-US" smtClean="0"/>
              <a:t>Requirements Specification</a:t>
            </a:r>
          </a:p>
          <a:p>
            <a:pPr>
              <a:lnSpc>
                <a:spcPct val="90000"/>
              </a:lnSpc>
              <a:spcBef>
                <a:spcPct val="20000"/>
              </a:spcBef>
            </a:pPr>
            <a:r>
              <a:rPr lang="en-US" altLang="en-US" smtClean="0"/>
              <a:t>&amp; Documentation</a:t>
            </a:r>
            <a:endParaRPr lang="en-US" smtClean="0"/>
          </a:p>
        </p:txBody>
      </p:sp>
      <p:pic>
        <p:nvPicPr>
          <p:cNvPr id="24580" name="Picture 5" descr="WileyCover"/>
          <p:cNvPicPr>
            <a:picLocks noChangeAspect="1" noChangeArrowheads="1"/>
          </p:cNvPicPr>
          <p:nvPr/>
        </p:nvPicPr>
        <p:blipFill>
          <a:blip r:embed="rId2"/>
          <a:srcRect/>
          <a:stretch>
            <a:fillRect/>
          </a:stretch>
        </p:blipFill>
        <p:spPr bwMode="auto">
          <a:xfrm>
            <a:off x="3624263" y="519113"/>
            <a:ext cx="1816100" cy="2138362"/>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304800" y="185738"/>
            <a:ext cx="8653463" cy="762000"/>
          </a:xfrm>
        </p:spPr>
        <p:txBody>
          <a:bodyPr/>
          <a:lstStyle/>
          <a:p>
            <a:r>
              <a:rPr lang="en-US" altLang="en-US" smtClean="0">
                <a:cs typeface="Times New Roman" pitchFamily="18" charset="0"/>
              </a:rPr>
              <a:t>Reusing problem frames</a:t>
            </a:r>
            <a:endParaRPr lang="en-US" smtClean="0">
              <a:cs typeface="Times New Roman" pitchFamily="18" charset="0"/>
            </a:endParaRPr>
          </a:p>
        </p:txBody>
      </p:sp>
      <p:sp>
        <p:nvSpPr>
          <p:cNvPr id="7172" name="Rectangle 4"/>
          <p:cNvSpPr>
            <a:spLocks noGrp="1" noChangeArrowheads="1"/>
          </p:cNvSpPr>
          <p:nvPr>
            <p:ph type="body" idx="1"/>
          </p:nvPr>
        </p:nvSpPr>
        <p:spPr>
          <a:xfrm>
            <a:off x="242888" y="908050"/>
            <a:ext cx="8545512" cy="1885950"/>
          </a:xfrm>
          <a:noFill/>
        </p:spPr>
        <p:txBody>
          <a:bodyPr/>
          <a:lstStyle/>
          <a:p>
            <a:r>
              <a:rPr lang="fr-BE" smtClean="0"/>
              <a:t>Candidate system-specific problem diagram can be obtained by instantiation, in matching situations </a:t>
            </a:r>
            <a:r>
              <a:rPr lang="fr-BE" sz="2000" smtClean="0"/>
              <a:t>(cf. Chap. 2)</a:t>
            </a:r>
            <a:endParaRPr lang="fr-BE" smtClean="0"/>
          </a:p>
          <a:p>
            <a:pPr lvl="1">
              <a:spcBef>
                <a:spcPct val="10000"/>
              </a:spcBef>
            </a:pPr>
            <a:r>
              <a:rPr lang="fr-BE" smtClean="0"/>
              <a:t>under typing constraints</a:t>
            </a:r>
          </a:p>
          <a:p>
            <a:pPr lvl="1">
              <a:spcBef>
                <a:spcPct val="10000"/>
              </a:spcBef>
            </a:pPr>
            <a:r>
              <a:rPr lang="fr-BE" smtClean="0"/>
              <a:t>mutiple frames reusable for same problem world</a:t>
            </a:r>
          </a:p>
        </p:txBody>
      </p:sp>
      <p:sp>
        <p:nvSpPr>
          <p:cNvPr id="1412102" name="Text Box 6"/>
          <p:cNvSpPr txBox="1">
            <a:spLocks noChangeArrowheads="1"/>
          </p:cNvSpPr>
          <p:nvPr/>
        </p:nvSpPr>
        <p:spPr bwMode="auto">
          <a:xfrm>
            <a:off x="282575" y="5662613"/>
            <a:ext cx="3738563" cy="717550"/>
          </a:xfrm>
          <a:prstGeom prst="rect">
            <a:avLst/>
          </a:prstGeom>
          <a:noFill/>
          <a:ln w="12700" cap="sq">
            <a:noFill/>
            <a:miter lim="800000"/>
            <a:headEnd/>
            <a:tailEnd/>
          </a:ln>
          <a:effectLst/>
        </p:spPr>
        <p:txBody>
          <a:bodyPr anchor="ctr">
            <a:spAutoFit/>
          </a:bodyPr>
          <a:lstStyle/>
          <a:p>
            <a:pPr>
              <a:spcBef>
                <a:spcPct val="5000"/>
              </a:spcBef>
              <a:defRPr/>
            </a:pPr>
            <a:r>
              <a:rPr lang="fr-FR" sz="2000" dirty="0" err="1">
                <a:solidFill>
                  <a:schemeClr val="tx1"/>
                </a:solidFill>
                <a:effectLst>
                  <a:outerShdw blurRad="38100" dist="38100" dir="2700000" algn="tl">
                    <a:srgbClr val="000000"/>
                  </a:outerShdw>
                </a:effectLst>
                <a:latin typeface="Arial" pitchFamily="34" charset="0"/>
              </a:rPr>
              <a:t>Instantiated</a:t>
            </a:r>
            <a:endParaRPr lang="fr-FR" sz="2000" dirty="0">
              <a:solidFill>
                <a:schemeClr val="tx1"/>
              </a:solidFill>
              <a:effectLst>
                <a:outerShdw blurRad="38100" dist="38100" dir="2700000" algn="tl">
                  <a:srgbClr val="000000"/>
                </a:outerShdw>
              </a:effectLst>
              <a:latin typeface="Arial" pitchFamily="34" charset="0"/>
            </a:endParaRPr>
          </a:p>
          <a:p>
            <a:pPr>
              <a:spcBef>
                <a:spcPct val="5000"/>
              </a:spcBef>
              <a:defRPr/>
            </a:pPr>
            <a:r>
              <a:rPr lang="fr-FR" sz="2000" dirty="0" err="1">
                <a:solidFill>
                  <a:schemeClr val="tx1"/>
                </a:solidFill>
                <a:effectLst>
                  <a:outerShdw blurRad="38100" dist="38100" dir="2700000" algn="tl">
                    <a:srgbClr val="000000"/>
                  </a:outerShdw>
                </a:effectLst>
                <a:latin typeface="Arial" pitchFamily="34" charset="0"/>
              </a:rPr>
              <a:t>Commanded</a:t>
            </a:r>
            <a:r>
              <a:rPr lang="fr-FR" sz="2000" dirty="0">
                <a:solidFill>
                  <a:schemeClr val="tx1"/>
                </a:solidFill>
                <a:effectLst>
                  <a:outerShdw blurRad="38100" dist="38100" dir="2700000" algn="tl">
                    <a:srgbClr val="000000"/>
                  </a:outerShdw>
                </a:effectLst>
                <a:latin typeface="Arial" pitchFamily="34" charset="0"/>
              </a:rPr>
              <a:t> </a:t>
            </a:r>
            <a:r>
              <a:rPr lang="fr-FR" sz="2000" dirty="0" err="1">
                <a:solidFill>
                  <a:schemeClr val="tx1"/>
                </a:solidFill>
                <a:effectLst>
                  <a:outerShdw blurRad="38100" dist="38100" dir="2700000" algn="tl">
                    <a:srgbClr val="000000"/>
                  </a:outerShdw>
                </a:effectLst>
                <a:latin typeface="Arial" pitchFamily="34" charset="0"/>
              </a:rPr>
              <a:t>Behavior</a:t>
            </a:r>
            <a:r>
              <a:rPr lang="fr-FR" sz="2000" dirty="0">
                <a:solidFill>
                  <a:schemeClr val="tx1"/>
                </a:solidFill>
                <a:effectLst>
                  <a:outerShdw blurRad="38100" dist="38100" dir="2700000" algn="tl">
                    <a:srgbClr val="000000"/>
                  </a:outerShdw>
                </a:effectLst>
                <a:latin typeface="Arial" pitchFamily="34" charset="0"/>
              </a:rPr>
              <a:t> frame</a:t>
            </a:r>
          </a:p>
        </p:txBody>
      </p:sp>
      <p:sp>
        <p:nvSpPr>
          <p:cNvPr id="1412108" name="Rectangle 12"/>
          <p:cNvSpPr>
            <a:spLocks noChangeArrowheads="1"/>
          </p:cNvSpPr>
          <p:nvPr/>
        </p:nvSpPr>
        <p:spPr bwMode="auto">
          <a:xfrm>
            <a:off x="1490663" y="4665663"/>
            <a:ext cx="1130300" cy="611187"/>
          </a:xfrm>
          <a:prstGeom prst="rect">
            <a:avLst/>
          </a:prstGeom>
          <a:noFill/>
          <a:ln w="12700" cap="sq">
            <a:solidFill>
              <a:schemeClr val="tx1"/>
            </a:solidFill>
            <a:miter lim="800000"/>
            <a:headEnd/>
            <a:tailEnd/>
          </a:ln>
          <a:effectLst/>
        </p:spPr>
        <p:txBody>
          <a:bodyPr anchor="ctr">
            <a:spAutoFit/>
          </a:bodyPr>
          <a:lstStyle/>
          <a:p>
            <a:endParaRPr lang="en-GB">
              <a:effectLst>
                <a:outerShdw blurRad="38100" dist="38100" dir="2700000" algn="tl">
                  <a:srgbClr val="000000"/>
                </a:outerShdw>
              </a:effectLst>
            </a:endParaRPr>
          </a:p>
        </p:txBody>
      </p:sp>
      <p:sp>
        <p:nvSpPr>
          <p:cNvPr id="7175" name="Text Box 13"/>
          <p:cNvSpPr txBox="1">
            <a:spLocks noChangeArrowheads="1"/>
          </p:cNvSpPr>
          <p:nvPr/>
        </p:nvSpPr>
        <p:spPr bwMode="auto">
          <a:xfrm>
            <a:off x="1603375" y="4738688"/>
            <a:ext cx="946150" cy="396875"/>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Driver</a:t>
            </a:r>
            <a:endParaRPr lang="en-US" sz="2000">
              <a:solidFill>
                <a:srgbClr val="008080"/>
              </a:solidFill>
              <a:effectLst/>
              <a:latin typeface="Arial" pitchFamily="34" charset="0"/>
            </a:endParaRPr>
          </a:p>
        </p:txBody>
      </p:sp>
      <p:grpSp>
        <p:nvGrpSpPr>
          <p:cNvPr id="7176" name="Group 14"/>
          <p:cNvGrpSpPr>
            <a:grpSpLocks/>
          </p:cNvGrpSpPr>
          <p:nvPr/>
        </p:nvGrpSpPr>
        <p:grpSpPr bwMode="auto">
          <a:xfrm>
            <a:off x="4908550" y="3105150"/>
            <a:ext cx="1130300" cy="611188"/>
            <a:chOff x="1880" y="1979"/>
            <a:chExt cx="712" cy="385"/>
          </a:xfrm>
        </p:grpSpPr>
        <p:sp>
          <p:nvSpPr>
            <p:cNvPr id="1412111" name="Rectangle 15"/>
            <p:cNvSpPr>
              <a:spLocks noChangeArrowheads="1"/>
            </p:cNvSpPr>
            <p:nvPr/>
          </p:nvSpPr>
          <p:spPr bwMode="auto">
            <a:xfrm>
              <a:off x="1880" y="1979"/>
              <a:ext cx="712" cy="385"/>
            </a:xfrm>
            <a:prstGeom prst="rect">
              <a:avLst/>
            </a:prstGeom>
            <a:noFill/>
            <a:ln w="12700" cap="sq">
              <a:solidFill>
                <a:schemeClr val="tx1"/>
              </a:solidFill>
              <a:miter lim="800000"/>
              <a:headEnd/>
              <a:tailEnd/>
            </a:ln>
            <a:effectLst/>
          </p:spPr>
          <p:txBody>
            <a:bodyPr anchor="ctr">
              <a:spAutoFit/>
            </a:bodyPr>
            <a:lstStyle/>
            <a:p>
              <a:endParaRPr lang="en-GB">
                <a:effectLst>
                  <a:outerShdw blurRad="38100" dist="38100" dir="2700000" algn="tl">
                    <a:srgbClr val="000000"/>
                  </a:outerShdw>
                </a:effectLst>
              </a:endParaRPr>
            </a:p>
          </p:txBody>
        </p:sp>
        <p:sp>
          <p:nvSpPr>
            <p:cNvPr id="7195" name="Text Box 16"/>
            <p:cNvSpPr txBox="1">
              <a:spLocks noChangeArrowheads="1"/>
            </p:cNvSpPr>
            <p:nvPr/>
          </p:nvSpPr>
          <p:spPr bwMode="auto">
            <a:xfrm>
              <a:off x="1951" y="2025"/>
              <a:ext cx="596" cy="250"/>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Car</a:t>
              </a:r>
              <a:endParaRPr lang="en-US" sz="2000">
                <a:solidFill>
                  <a:srgbClr val="008080"/>
                </a:solidFill>
                <a:effectLst/>
                <a:latin typeface="Arial" pitchFamily="34" charset="0"/>
              </a:endParaRPr>
            </a:p>
          </p:txBody>
        </p:sp>
      </p:grpSp>
      <p:sp>
        <p:nvSpPr>
          <p:cNvPr id="1412113" name="Line 17"/>
          <p:cNvSpPr>
            <a:spLocks noChangeShapeType="1"/>
          </p:cNvSpPr>
          <p:nvPr/>
        </p:nvSpPr>
        <p:spPr bwMode="auto">
          <a:xfrm flipV="1">
            <a:off x="2220913" y="3365500"/>
            <a:ext cx="2686050" cy="0"/>
          </a:xfrm>
          <a:prstGeom prst="line">
            <a:avLst/>
          </a:prstGeom>
          <a:noFill/>
          <a:ln w="12700" cap="sq">
            <a:solidFill>
              <a:schemeClr val="tx1"/>
            </a:solidFill>
            <a:round/>
            <a:headEnd/>
            <a:tailEnd/>
          </a:ln>
          <a:effectLst/>
        </p:spPr>
        <p:txBody>
          <a:bodyPr anchor="ctr">
            <a:spAutoFit/>
          </a:bodyPr>
          <a:lstStyle/>
          <a:p>
            <a:pPr>
              <a:defRPr/>
            </a:pPr>
            <a:endParaRPr lang="en-GB"/>
          </a:p>
        </p:txBody>
      </p:sp>
      <p:sp>
        <p:nvSpPr>
          <p:cNvPr id="1412114" name="Line 18"/>
          <p:cNvSpPr>
            <a:spLocks noChangeShapeType="1"/>
          </p:cNvSpPr>
          <p:nvPr/>
        </p:nvSpPr>
        <p:spPr bwMode="auto">
          <a:xfrm>
            <a:off x="1146175" y="3794125"/>
            <a:ext cx="650875" cy="884238"/>
          </a:xfrm>
          <a:prstGeom prst="line">
            <a:avLst/>
          </a:prstGeom>
          <a:noFill/>
          <a:ln w="12700" cap="sq">
            <a:solidFill>
              <a:schemeClr val="tx1"/>
            </a:solidFill>
            <a:round/>
            <a:headEnd/>
            <a:tailEnd/>
          </a:ln>
          <a:effectLst/>
        </p:spPr>
        <p:txBody>
          <a:bodyPr anchor="ctr">
            <a:spAutoFit/>
          </a:bodyPr>
          <a:lstStyle/>
          <a:p>
            <a:pPr>
              <a:defRPr/>
            </a:pPr>
            <a:endParaRPr lang="en-GB"/>
          </a:p>
        </p:txBody>
      </p:sp>
      <p:sp>
        <p:nvSpPr>
          <p:cNvPr id="7179" name="Text Box 19"/>
          <p:cNvSpPr txBox="1">
            <a:spLocks noChangeArrowheads="1"/>
          </p:cNvSpPr>
          <p:nvPr/>
        </p:nvSpPr>
        <p:spPr bwMode="auto">
          <a:xfrm>
            <a:off x="2247900" y="2957513"/>
            <a:ext cx="2513013" cy="396875"/>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HC</a:t>
            </a:r>
            <a:r>
              <a:rPr lang="fr-BE" sz="1400">
                <a:solidFill>
                  <a:srgbClr val="5F5F5F"/>
                </a:solidFill>
                <a:effectLst/>
                <a:latin typeface="Arial" pitchFamily="34" charset="0"/>
              </a:rPr>
              <a:t> </a:t>
            </a:r>
            <a:r>
              <a:rPr lang="fr-BE" sz="2000">
                <a:solidFill>
                  <a:schemeClr val="tx2"/>
                </a:solidFill>
                <a:effectLst/>
                <a:latin typeface="Arial" pitchFamily="34" charset="0"/>
              </a:rPr>
              <a:t>!</a:t>
            </a:r>
            <a:r>
              <a:rPr lang="fr-BE" sz="2000">
                <a:solidFill>
                  <a:srgbClr val="008080"/>
                </a:solidFill>
                <a:effectLst/>
                <a:latin typeface="Arial" pitchFamily="34" charset="0"/>
              </a:rPr>
              <a:t> </a:t>
            </a:r>
            <a:r>
              <a:rPr lang="fr-BE" sz="2000">
                <a:solidFill>
                  <a:srgbClr val="5F5F5F"/>
                </a:solidFill>
                <a:effectLst/>
                <a:latin typeface="Arial" pitchFamily="34" charset="0"/>
              </a:rPr>
              <a:t>handbrake.Sw</a:t>
            </a:r>
            <a:endParaRPr lang="en-US" sz="2000">
              <a:solidFill>
                <a:srgbClr val="5F5F5F"/>
              </a:solidFill>
              <a:effectLst/>
              <a:latin typeface="Arial" pitchFamily="34" charset="0"/>
            </a:endParaRPr>
          </a:p>
        </p:txBody>
      </p:sp>
      <p:sp>
        <p:nvSpPr>
          <p:cNvPr id="7180" name="Text Box 20"/>
          <p:cNvSpPr txBox="1">
            <a:spLocks noChangeArrowheads="1"/>
          </p:cNvSpPr>
          <p:nvPr/>
        </p:nvSpPr>
        <p:spPr bwMode="auto">
          <a:xfrm>
            <a:off x="2222500" y="3422650"/>
            <a:ext cx="2513013" cy="396875"/>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C</a:t>
            </a:r>
            <a:r>
              <a:rPr lang="fr-BE" sz="1400">
                <a:solidFill>
                  <a:srgbClr val="5F5F5F"/>
                </a:solidFill>
                <a:effectLst/>
                <a:latin typeface="Arial" pitchFamily="34" charset="0"/>
              </a:rPr>
              <a:t> </a:t>
            </a:r>
            <a:r>
              <a:rPr lang="fr-BE" sz="2000">
                <a:solidFill>
                  <a:schemeClr val="tx2"/>
                </a:solidFill>
                <a:effectLst/>
                <a:latin typeface="Arial" pitchFamily="34" charset="0"/>
              </a:rPr>
              <a:t>!</a:t>
            </a:r>
            <a:r>
              <a:rPr lang="fr-BE" sz="2000">
                <a:solidFill>
                  <a:srgbClr val="008080"/>
                </a:solidFill>
                <a:effectLst/>
                <a:latin typeface="Arial" pitchFamily="34" charset="0"/>
              </a:rPr>
              <a:t> </a:t>
            </a:r>
            <a:r>
              <a:rPr lang="fr-BE" sz="2000">
                <a:solidFill>
                  <a:srgbClr val="5F5F5F"/>
                </a:solidFill>
                <a:effectLst/>
                <a:latin typeface="Arial" pitchFamily="34" charset="0"/>
              </a:rPr>
              <a:t>motor.Regime</a:t>
            </a:r>
            <a:endParaRPr lang="en-US" sz="2000">
              <a:solidFill>
                <a:srgbClr val="5F5F5F"/>
              </a:solidFill>
              <a:effectLst/>
              <a:latin typeface="Arial" pitchFamily="34" charset="0"/>
            </a:endParaRPr>
          </a:p>
        </p:txBody>
      </p:sp>
      <p:sp>
        <p:nvSpPr>
          <p:cNvPr id="7181" name="Text Box 21"/>
          <p:cNvSpPr txBox="1">
            <a:spLocks noChangeArrowheads="1"/>
          </p:cNvSpPr>
          <p:nvPr/>
        </p:nvSpPr>
        <p:spPr bwMode="auto">
          <a:xfrm>
            <a:off x="1419225" y="3887788"/>
            <a:ext cx="2455863" cy="701675"/>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DR</a:t>
            </a:r>
            <a:r>
              <a:rPr lang="fr-BE" sz="1400">
                <a:solidFill>
                  <a:srgbClr val="5F5F5F"/>
                </a:solidFill>
                <a:effectLst/>
                <a:latin typeface="Arial" pitchFamily="34" charset="0"/>
              </a:rPr>
              <a:t> </a:t>
            </a:r>
            <a:r>
              <a:rPr lang="fr-BE" sz="2000">
                <a:solidFill>
                  <a:schemeClr val="tx2"/>
                </a:solidFill>
                <a:effectLst/>
                <a:latin typeface="Arial" pitchFamily="34" charset="0"/>
              </a:rPr>
              <a:t>!</a:t>
            </a:r>
            <a:r>
              <a:rPr lang="fr-BE" sz="2000">
                <a:solidFill>
                  <a:srgbClr val="008080"/>
                </a:solidFill>
                <a:effectLst/>
                <a:latin typeface="Arial" pitchFamily="34" charset="0"/>
              </a:rPr>
              <a:t> </a:t>
            </a:r>
            <a:r>
              <a:rPr lang="fr-BE" sz="2000">
                <a:solidFill>
                  <a:srgbClr val="5F5F5F"/>
                </a:solidFill>
                <a:effectLst/>
                <a:latin typeface="Arial" pitchFamily="34" charset="0"/>
              </a:rPr>
              <a:t>{pedalPushed, buttonPressed}</a:t>
            </a:r>
            <a:endParaRPr lang="en-US" sz="2000">
              <a:solidFill>
                <a:srgbClr val="5F5F5F"/>
              </a:solidFill>
              <a:effectLst/>
              <a:latin typeface="Arial" pitchFamily="34" charset="0"/>
            </a:endParaRPr>
          </a:p>
        </p:txBody>
      </p:sp>
      <p:sp>
        <p:nvSpPr>
          <p:cNvPr id="7182" name="Text Box 22"/>
          <p:cNvSpPr txBox="1">
            <a:spLocks noChangeArrowheads="1"/>
          </p:cNvSpPr>
          <p:nvPr/>
        </p:nvSpPr>
        <p:spPr bwMode="auto">
          <a:xfrm>
            <a:off x="3700463" y="5235575"/>
            <a:ext cx="5240337" cy="947738"/>
          </a:xfrm>
          <a:prstGeom prst="rect">
            <a:avLst/>
          </a:prstGeom>
          <a:noFill/>
          <a:ln w="12700" cap="sq">
            <a:noFill/>
            <a:miter lim="800000"/>
            <a:headEnd/>
            <a:tailEnd/>
          </a:ln>
        </p:spPr>
        <p:txBody>
          <a:bodyPr>
            <a:spAutoFit/>
          </a:bodyPr>
          <a:lstStyle/>
          <a:p>
            <a:pPr>
              <a:lnSpc>
                <a:spcPct val="90000"/>
              </a:lnSpc>
              <a:spcBef>
                <a:spcPct val="5000"/>
              </a:spcBef>
            </a:pPr>
            <a:r>
              <a:rPr lang="fr-BE" sz="2000" i="1">
                <a:solidFill>
                  <a:srgbClr val="5F5F5F"/>
                </a:solidFill>
                <a:effectLst/>
                <a:latin typeface="Arial" pitchFamily="34" charset="0"/>
              </a:rPr>
              <a:t>Handbrake shall be </a:t>
            </a:r>
          </a:p>
          <a:p>
            <a:pPr algn="l">
              <a:lnSpc>
                <a:spcPct val="90000"/>
              </a:lnSpc>
              <a:spcBef>
                <a:spcPct val="5000"/>
              </a:spcBef>
            </a:pPr>
            <a:r>
              <a:rPr lang="fr-BE" sz="2000" i="1">
                <a:solidFill>
                  <a:srgbClr val="5F5F5F"/>
                </a:solidFill>
                <a:effectLst/>
                <a:latin typeface="Arial" pitchFamily="34" charset="0"/>
              </a:rPr>
              <a:t>activated if the brake button is pressed,</a:t>
            </a:r>
          </a:p>
          <a:p>
            <a:pPr algn="l">
              <a:lnSpc>
                <a:spcPct val="90000"/>
              </a:lnSpc>
              <a:spcBef>
                <a:spcPct val="5000"/>
              </a:spcBef>
            </a:pPr>
            <a:r>
              <a:rPr lang="fr-BE" sz="2000" i="1">
                <a:solidFill>
                  <a:srgbClr val="5F5F5F"/>
                </a:solidFill>
                <a:effectLst/>
                <a:latin typeface="Arial" pitchFamily="34" charset="0"/>
              </a:rPr>
              <a:t>released if the acceleration pedal is pushed</a:t>
            </a:r>
            <a:endParaRPr lang="en-US" sz="2000" i="1">
              <a:solidFill>
                <a:srgbClr val="5F5F5F"/>
              </a:solidFill>
              <a:effectLst/>
              <a:latin typeface="Arial" pitchFamily="34" charset="0"/>
            </a:endParaRPr>
          </a:p>
        </p:txBody>
      </p:sp>
      <p:sp>
        <p:nvSpPr>
          <p:cNvPr id="1412119" name="Oval 23"/>
          <p:cNvSpPr>
            <a:spLocks noChangeArrowheads="1"/>
          </p:cNvSpPr>
          <p:nvPr/>
        </p:nvSpPr>
        <p:spPr bwMode="auto">
          <a:xfrm>
            <a:off x="3582988" y="5187950"/>
            <a:ext cx="5327650" cy="1235075"/>
          </a:xfrm>
          <a:prstGeom prst="ellipse">
            <a:avLst/>
          </a:prstGeom>
          <a:noFill/>
          <a:ln w="28575">
            <a:solidFill>
              <a:schemeClr val="tx1"/>
            </a:solidFill>
            <a:prstDash val="dash"/>
            <a:round/>
            <a:headEnd/>
            <a:tailEnd/>
          </a:ln>
          <a:effectLst/>
        </p:spPr>
        <p:txBody>
          <a:bodyPr anchor="ctr">
            <a:spAutoFit/>
          </a:bodyPr>
          <a:lstStyle/>
          <a:p>
            <a:endParaRPr lang="en-GB">
              <a:effectLst>
                <a:outerShdw blurRad="38100" dist="38100" dir="2700000" algn="tl">
                  <a:srgbClr val="000000"/>
                </a:outerShdw>
              </a:effectLst>
            </a:endParaRPr>
          </a:p>
        </p:txBody>
      </p:sp>
      <p:sp>
        <p:nvSpPr>
          <p:cNvPr id="1412120" name="Line 24"/>
          <p:cNvSpPr>
            <a:spLocks noChangeShapeType="1"/>
          </p:cNvSpPr>
          <p:nvPr/>
        </p:nvSpPr>
        <p:spPr bwMode="auto">
          <a:xfrm>
            <a:off x="2660650" y="4976813"/>
            <a:ext cx="1739900" cy="406400"/>
          </a:xfrm>
          <a:prstGeom prst="line">
            <a:avLst/>
          </a:prstGeom>
          <a:noFill/>
          <a:ln w="28575">
            <a:solidFill>
              <a:schemeClr val="tx1"/>
            </a:solidFill>
            <a:prstDash val="dash"/>
            <a:round/>
            <a:headEnd/>
            <a:tailEnd/>
          </a:ln>
          <a:effectLst/>
        </p:spPr>
        <p:txBody>
          <a:bodyPr anchor="ctr">
            <a:spAutoFit/>
          </a:bodyPr>
          <a:lstStyle/>
          <a:p>
            <a:pPr>
              <a:defRPr/>
            </a:pPr>
            <a:endParaRPr lang="en-GB"/>
          </a:p>
        </p:txBody>
      </p:sp>
      <p:sp>
        <p:nvSpPr>
          <p:cNvPr id="1412121" name="Line 25"/>
          <p:cNvSpPr>
            <a:spLocks noChangeShapeType="1"/>
          </p:cNvSpPr>
          <p:nvPr/>
        </p:nvSpPr>
        <p:spPr bwMode="auto">
          <a:xfrm>
            <a:off x="5584825" y="3736975"/>
            <a:ext cx="1201738" cy="1408113"/>
          </a:xfrm>
          <a:prstGeom prst="line">
            <a:avLst/>
          </a:prstGeom>
          <a:noFill/>
          <a:ln w="28575">
            <a:solidFill>
              <a:schemeClr val="tx1"/>
            </a:solidFill>
            <a:prstDash val="dash"/>
            <a:round/>
            <a:headEnd type="triangle" w="med" len="med"/>
            <a:tailEnd/>
          </a:ln>
          <a:effectLst/>
        </p:spPr>
        <p:txBody>
          <a:bodyPr anchor="ctr">
            <a:spAutoFit/>
          </a:bodyPr>
          <a:lstStyle/>
          <a:p>
            <a:pPr>
              <a:defRPr/>
            </a:pPr>
            <a:endParaRPr lang="en-GB"/>
          </a:p>
        </p:txBody>
      </p:sp>
      <p:sp>
        <p:nvSpPr>
          <p:cNvPr id="7186" name="Text Box 26"/>
          <p:cNvSpPr txBox="1">
            <a:spLocks noChangeArrowheads="1"/>
          </p:cNvSpPr>
          <p:nvPr/>
        </p:nvSpPr>
        <p:spPr bwMode="auto">
          <a:xfrm>
            <a:off x="3644900" y="4475163"/>
            <a:ext cx="1905000" cy="701675"/>
          </a:xfrm>
          <a:prstGeom prst="rect">
            <a:avLst/>
          </a:prstGeom>
          <a:noFill/>
          <a:ln w="12700" cap="sq">
            <a:noFill/>
            <a:miter lim="800000"/>
            <a:headEnd/>
            <a:tailEnd/>
          </a:ln>
        </p:spPr>
        <p:txBody>
          <a:bodyPr>
            <a:spAutoFit/>
          </a:bodyPr>
          <a:lstStyle/>
          <a:p>
            <a:pPr>
              <a:spcBef>
                <a:spcPct val="50000"/>
              </a:spcBef>
            </a:pPr>
            <a:r>
              <a:rPr lang="fr-BE" sz="2000">
                <a:solidFill>
                  <a:srgbClr val="008080"/>
                </a:solidFill>
                <a:effectLst/>
                <a:latin typeface="Arial" pitchFamily="34" charset="0"/>
              </a:rPr>
              <a:t> </a:t>
            </a:r>
            <a:r>
              <a:rPr lang="fr-BE" sz="2000">
                <a:solidFill>
                  <a:srgbClr val="5F5F5F"/>
                </a:solidFill>
                <a:effectLst/>
                <a:latin typeface="Arial" pitchFamily="34" charset="0"/>
              </a:rPr>
              <a:t>{pedalPushed, buttonPressed}</a:t>
            </a:r>
            <a:endParaRPr lang="en-US" sz="2000">
              <a:solidFill>
                <a:srgbClr val="008080"/>
              </a:solidFill>
              <a:effectLst/>
              <a:latin typeface="Arial" pitchFamily="34" charset="0"/>
            </a:endParaRPr>
          </a:p>
        </p:txBody>
      </p:sp>
      <p:sp>
        <p:nvSpPr>
          <p:cNvPr id="7187" name="Text Box 27"/>
          <p:cNvSpPr txBox="1">
            <a:spLocks noChangeArrowheads="1"/>
          </p:cNvSpPr>
          <p:nvPr/>
        </p:nvSpPr>
        <p:spPr bwMode="auto">
          <a:xfrm>
            <a:off x="6191250" y="3611563"/>
            <a:ext cx="2108200" cy="1006475"/>
          </a:xfrm>
          <a:prstGeom prst="rect">
            <a:avLst/>
          </a:prstGeom>
          <a:noFill/>
          <a:ln w="12700" cap="sq">
            <a:noFill/>
            <a:miter lim="800000"/>
            <a:headEnd/>
            <a:tailEnd/>
          </a:ln>
        </p:spPr>
        <p:txBody>
          <a:bodyPr>
            <a:spAutoFit/>
          </a:bodyPr>
          <a:lstStyle/>
          <a:p>
            <a:pPr>
              <a:spcBef>
                <a:spcPct val="50000"/>
              </a:spcBef>
            </a:pPr>
            <a:r>
              <a:rPr lang="fr-BE" sz="2000">
                <a:solidFill>
                  <a:srgbClr val="008080"/>
                </a:solidFill>
                <a:effectLst/>
                <a:latin typeface="Arial" pitchFamily="34" charset="0"/>
              </a:rPr>
              <a:t> </a:t>
            </a:r>
            <a:r>
              <a:rPr lang="fr-BE" sz="2000">
                <a:solidFill>
                  <a:srgbClr val="5F5F5F"/>
                </a:solidFill>
                <a:effectLst/>
                <a:latin typeface="Arial" pitchFamily="34" charset="0"/>
              </a:rPr>
              <a:t>{BrakeActivation, BrakeRelease}</a:t>
            </a:r>
            <a:endParaRPr lang="en-US" sz="2000">
              <a:solidFill>
                <a:srgbClr val="5F5F5F"/>
              </a:solidFill>
              <a:effectLst/>
              <a:latin typeface="Arial" pitchFamily="34" charset="0"/>
            </a:endParaRPr>
          </a:p>
        </p:txBody>
      </p:sp>
      <p:graphicFrame>
        <p:nvGraphicFramePr>
          <p:cNvPr id="7170" name="Object 28"/>
          <p:cNvGraphicFramePr>
            <a:graphicFrameLocks noChangeAspect="1"/>
          </p:cNvGraphicFramePr>
          <p:nvPr/>
        </p:nvGraphicFramePr>
        <p:xfrm>
          <a:off x="201613" y="206375"/>
          <a:ext cx="1036637" cy="717550"/>
        </p:xfrm>
        <a:graphic>
          <a:graphicData uri="http://schemas.openxmlformats.org/presentationml/2006/ole">
            <mc:AlternateContent xmlns:mc="http://schemas.openxmlformats.org/markup-compatibility/2006">
              <mc:Choice xmlns:v="urn:schemas-microsoft-com:vml" Requires="v">
                <p:oleObj spid="_x0000_s7171" name="Clip" r:id="rId3" imgW="4763880" imgH="3297240" progId="MS_ClipArt_Gallery.2">
                  <p:embed/>
                </p:oleObj>
              </mc:Choice>
              <mc:Fallback>
                <p:oleObj name="Clip" r:id="rId3" imgW="4763880" imgH="3297240" progId="MS_ClipArt_Gallery.2">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613" y="206375"/>
                        <a:ext cx="1036637" cy="717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188" name="Picture 29" descr="MPj04364060000[1]"/>
          <p:cNvPicPr>
            <a:picLocks noChangeAspect="1" noChangeArrowheads="1"/>
          </p:cNvPicPr>
          <p:nvPr/>
        </p:nvPicPr>
        <p:blipFill>
          <a:blip r:embed="rId5"/>
          <a:srcRect/>
          <a:stretch>
            <a:fillRect/>
          </a:stretch>
        </p:blipFill>
        <p:spPr bwMode="auto">
          <a:xfrm>
            <a:off x="220663" y="5262563"/>
            <a:ext cx="849312" cy="614362"/>
          </a:xfrm>
          <a:prstGeom prst="rect">
            <a:avLst/>
          </a:prstGeom>
          <a:noFill/>
          <a:ln w="9525">
            <a:noFill/>
            <a:miter lim="800000"/>
            <a:headEnd/>
            <a:tailEnd/>
          </a:ln>
        </p:spPr>
      </p:pic>
      <p:grpSp>
        <p:nvGrpSpPr>
          <p:cNvPr id="7189" name="Group 30"/>
          <p:cNvGrpSpPr>
            <a:grpSpLocks/>
          </p:cNvGrpSpPr>
          <p:nvPr/>
        </p:nvGrpSpPr>
        <p:grpSpPr bwMode="auto">
          <a:xfrm>
            <a:off x="611188" y="3019425"/>
            <a:ext cx="1697037" cy="765175"/>
            <a:chOff x="403" y="1857"/>
            <a:chExt cx="1069" cy="482"/>
          </a:xfrm>
        </p:grpSpPr>
        <p:sp>
          <p:nvSpPr>
            <p:cNvPr id="1412127" name="Rectangle 31"/>
            <p:cNvSpPr>
              <a:spLocks noChangeArrowheads="1"/>
            </p:cNvSpPr>
            <p:nvPr/>
          </p:nvSpPr>
          <p:spPr bwMode="auto">
            <a:xfrm>
              <a:off x="403" y="1857"/>
              <a:ext cx="1014" cy="476"/>
            </a:xfrm>
            <a:prstGeom prst="rect">
              <a:avLst/>
            </a:prstGeom>
            <a:noFill/>
            <a:ln w="12700" cap="sq">
              <a:solidFill>
                <a:schemeClr val="tx1"/>
              </a:solidFill>
              <a:miter lim="800000"/>
              <a:headEnd/>
              <a:tailEnd/>
            </a:ln>
            <a:effectLst/>
          </p:spPr>
          <p:txBody>
            <a:bodyPr anchor="ctr">
              <a:spAutoFit/>
            </a:bodyPr>
            <a:lstStyle/>
            <a:p>
              <a:endParaRPr lang="en-GB">
                <a:effectLst>
                  <a:outerShdw blurRad="38100" dist="38100" dir="2700000" algn="tl">
                    <a:srgbClr val="000000"/>
                  </a:outerShdw>
                </a:effectLst>
              </a:endParaRPr>
            </a:p>
          </p:txBody>
        </p:sp>
        <p:sp>
          <p:nvSpPr>
            <p:cNvPr id="7191" name="Text Box 32"/>
            <p:cNvSpPr txBox="1">
              <a:spLocks noChangeArrowheads="1"/>
            </p:cNvSpPr>
            <p:nvPr/>
          </p:nvSpPr>
          <p:spPr bwMode="auto">
            <a:xfrm>
              <a:off x="521" y="1885"/>
              <a:ext cx="951" cy="423"/>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Handbrake</a:t>
              </a:r>
            </a:p>
            <a:p>
              <a:pPr>
                <a:lnSpc>
                  <a:spcPct val="40000"/>
                </a:lnSpc>
                <a:spcBef>
                  <a:spcPct val="50000"/>
                </a:spcBef>
              </a:pPr>
              <a:r>
                <a:rPr lang="fr-BE" sz="2000">
                  <a:solidFill>
                    <a:srgbClr val="5F5F5F"/>
                  </a:solidFill>
                  <a:effectLst/>
                  <a:latin typeface="Arial" pitchFamily="34" charset="0"/>
                </a:rPr>
                <a:t>Controller</a:t>
              </a:r>
              <a:endParaRPr lang="en-US" sz="2000">
                <a:solidFill>
                  <a:srgbClr val="008080"/>
                </a:solidFill>
                <a:effectLst/>
                <a:latin typeface="Arial" pitchFamily="34" charset="0"/>
              </a:endParaRPr>
            </a:p>
          </p:txBody>
        </p:sp>
        <p:sp>
          <p:nvSpPr>
            <p:cNvPr id="1412129" name="Line 33"/>
            <p:cNvSpPr>
              <a:spLocks noChangeShapeType="1"/>
            </p:cNvSpPr>
            <p:nvPr/>
          </p:nvSpPr>
          <p:spPr bwMode="auto">
            <a:xfrm>
              <a:off x="521" y="1857"/>
              <a:ext cx="0" cy="477"/>
            </a:xfrm>
            <a:prstGeom prst="line">
              <a:avLst/>
            </a:prstGeom>
            <a:noFill/>
            <a:ln w="12700" cap="sq">
              <a:solidFill>
                <a:schemeClr val="tx1"/>
              </a:solidFill>
              <a:round/>
              <a:headEnd/>
              <a:tailEnd/>
            </a:ln>
            <a:effectLst/>
          </p:spPr>
          <p:txBody>
            <a:bodyPr anchor="ctr">
              <a:spAutoFit/>
            </a:bodyPr>
            <a:lstStyle/>
            <a:p>
              <a:pPr>
                <a:defRPr/>
              </a:pPr>
              <a:endParaRPr lang="en-GB"/>
            </a:p>
          </p:txBody>
        </p:sp>
        <p:sp>
          <p:nvSpPr>
            <p:cNvPr id="1412130" name="Line 34"/>
            <p:cNvSpPr>
              <a:spLocks noChangeShapeType="1"/>
            </p:cNvSpPr>
            <p:nvPr/>
          </p:nvSpPr>
          <p:spPr bwMode="auto">
            <a:xfrm>
              <a:off x="462" y="1862"/>
              <a:ext cx="0" cy="477"/>
            </a:xfrm>
            <a:prstGeom prst="line">
              <a:avLst/>
            </a:prstGeom>
            <a:noFill/>
            <a:ln w="12700" cap="sq">
              <a:solidFill>
                <a:schemeClr val="tx1"/>
              </a:solidFill>
              <a:round/>
              <a:headEnd/>
              <a:tailEnd/>
            </a:ln>
            <a:effectLst/>
          </p:spPr>
          <p:txBody>
            <a:bodyPr anchor="ctr">
              <a:spAutoFit/>
            </a:bodyPr>
            <a:lstStyle/>
            <a:p>
              <a:pPr>
                <a:defRPr/>
              </a:pPr>
              <a:endParaRPr lang="en-GB"/>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852488" y="128588"/>
            <a:ext cx="8278812" cy="762000"/>
          </a:xfrm>
        </p:spPr>
        <p:txBody>
          <a:bodyPr/>
          <a:lstStyle/>
          <a:p>
            <a:pPr>
              <a:lnSpc>
                <a:spcPct val="110000"/>
              </a:lnSpc>
            </a:pPr>
            <a:r>
              <a:rPr kumimoji="0" lang="en-US" sz="2600" smtClean="0"/>
              <a:t>Conceptual structures: entity-relationship diagrams</a:t>
            </a:r>
            <a:endParaRPr kumimoji="0" lang="en-US" sz="2500" smtClean="0"/>
          </a:p>
        </p:txBody>
      </p:sp>
      <p:sp>
        <p:nvSpPr>
          <p:cNvPr id="1413125" name="Rectangle 5"/>
          <p:cNvSpPr>
            <a:spLocks noGrp="1" noChangeArrowheads="1"/>
          </p:cNvSpPr>
          <p:nvPr>
            <p:ph type="body" idx="1"/>
          </p:nvPr>
        </p:nvSpPr>
        <p:spPr>
          <a:xfrm>
            <a:off x="227013" y="1295400"/>
            <a:ext cx="8737600" cy="4978400"/>
          </a:xfrm>
        </p:spPr>
        <p:txBody>
          <a:bodyPr/>
          <a:lstStyle/>
          <a:p>
            <a:r>
              <a:rPr lang="en-US" smtClean="0"/>
              <a:t>Declare conceptual items, structure them</a:t>
            </a:r>
          </a:p>
          <a:p>
            <a:pPr>
              <a:lnSpc>
                <a:spcPct val="100000"/>
              </a:lnSpc>
            </a:pPr>
            <a:r>
              <a:rPr lang="en-US" smtClean="0">
                <a:effectLst>
                  <a:outerShdw blurRad="38100" dist="38100" dir="2700000" algn="tl">
                    <a:srgbClr val="000000"/>
                  </a:outerShdw>
                </a:effectLst>
              </a:rPr>
              <a:t>Entity</a:t>
            </a:r>
            <a:r>
              <a:rPr lang="en-US" smtClean="0"/>
              <a:t>: class of concept instances ...</a:t>
            </a:r>
          </a:p>
          <a:p>
            <a:pPr lvl="1">
              <a:lnSpc>
                <a:spcPct val="90000"/>
              </a:lnSpc>
            </a:pPr>
            <a:r>
              <a:rPr lang="en-US" sz="2000" smtClean="0"/>
              <a:t>having distinct identities</a:t>
            </a:r>
          </a:p>
          <a:p>
            <a:pPr lvl="1">
              <a:lnSpc>
                <a:spcPct val="80000"/>
              </a:lnSpc>
            </a:pPr>
            <a:r>
              <a:rPr lang="en-US" sz="2000" smtClean="0"/>
              <a:t>sharing common features </a:t>
            </a:r>
            <a:r>
              <a:rPr lang="en-US" sz="1800" smtClean="0"/>
              <a:t>(attributes, relationships)</a:t>
            </a:r>
            <a:endParaRPr lang="en-US" smtClean="0"/>
          </a:p>
          <a:p>
            <a:pPr lvl="1">
              <a:buFontTx/>
              <a:buNone/>
            </a:pPr>
            <a:r>
              <a:rPr lang="en-US" sz="2000" smtClean="0"/>
              <a:t>e.g. </a:t>
            </a:r>
            <a:r>
              <a:rPr lang="en-US" sz="2000" smtClean="0">
                <a:solidFill>
                  <a:srgbClr val="5F5F5F"/>
                </a:solidFill>
              </a:rPr>
              <a:t>Meeting</a:t>
            </a:r>
            <a:r>
              <a:rPr lang="en-US" sz="2000" smtClean="0"/>
              <a:t>, </a:t>
            </a:r>
            <a:r>
              <a:rPr lang="en-US" sz="2000" smtClean="0">
                <a:solidFill>
                  <a:srgbClr val="5F5F5F"/>
                </a:solidFill>
              </a:rPr>
              <a:t>Participant</a:t>
            </a:r>
            <a:endParaRPr lang="en-US" smtClean="0"/>
          </a:p>
          <a:p>
            <a:r>
              <a:rPr lang="en-US" smtClean="0"/>
              <a:t>N-ary</a:t>
            </a:r>
            <a:r>
              <a:rPr lang="en-US" smtClean="0">
                <a:effectLst>
                  <a:outerShdw blurRad="38100" dist="38100" dir="2700000" algn="tl">
                    <a:srgbClr val="000000"/>
                  </a:outerShdw>
                </a:effectLst>
              </a:rPr>
              <a:t> relationship</a:t>
            </a:r>
            <a:r>
              <a:rPr lang="en-US" smtClean="0"/>
              <a:t>: feature conceptually linking </a:t>
            </a:r>
            <a:r>
              <a:rPr lang="en-US" i="1" smtClean="0"/>
              <a:t>N</a:t>
            </a:r>
            <a:r>
              <a:rPr lang="en-US" smtClean="0"/>
              <a:t> entities, each playing a distinctive role </a:t>
            </a:r>
            <a:r>
              <a:rPr lang="en-US" sz="2000" smtClean="0"/>
              <a:t>(</a:t>
            </a:r>
            <a:r>
              <a:rPr lang="en-US" sz="2000" i="1" smtClean="0"/>
              <a:t>N</a:t>
            </a:r>
            <a:r>
              <a:rPr lang="en-US" sz="2000" smtClean="0"/>
              <a:t> </a:t>
            </a:r>
            <a:r>
              <a:rPr lang="en-US" sz="2000" smtClean="0">
                <a:latin typeface="Symbol" pitchFamily="18" charset="2"/>
              </a:rPr>
              <a:t>³ </a:t>
            </a:r>
            <a:r>
              <a:rPr lang="en-US" sz="2000" smtClean="0"/>
              <a:t>2)</a:t>
            </a:r>
          </a:p>
          <a:p>
            <a:pPr lvl="1">
              <a:lnSpc>
                <a:spcPct val="100000"/>
              </a:lnSpc>
            </a:pPr>
            <a:r>
              <a:rPr lang="en-US" sz="2000" smtClean="0">
                <a:effectLst>
                  <a:outerShdw blurRad="38100" dist="38100" dir="2700000" algn="tl">
                    <a:srgbClr val="000000"/>
                  </a:outerShdw>
                </a:effectLst>
              </a:rPr>
              <a:t>Multiplicity</a:t>
            </a:r>
            <a:r>
              <a:rPr lang="en-US" sz="2000" smtClean="0"/>
              <a:t>, one one side: min &amp; max number of entity instances, on this side, linkable at same time to single tuple of entity instances on the other sides</a:t>
            </a:r>
          </a:p>
          <a:p>
            <a:pPr lvl="1">
              <a:spcBef>
                <a:spcPct val="15000"/>
              </a:spcBef>
              <a:buFontTx/>
              <a:buNone/>
            </a:pPr>
            <a:r>
              <a:rPr lang="en-US" sz="2000" smtClean="0"/>
              <a:t>e.g. </a:t>
            </a:r>
            <a:r>
              <a:rPr lang="en-US" sz="2000" smtClean="0">
                <a:solidFill>
                  <a:srgbClr val="5F5F5F"/>
                </a:solidFill>
              </a:rPr>
              <a:t>Invitation </a:t>
            </a:r>
            <a:r>
              <a:rPr lang="en-US" sz="2000" smtClean="0"/>
              <a:t>linking </a:t>
            </a:r>
            <a:r>
              <a:rPr lang="en-US" sz="2000" smtClean="0">
                <a:solidFill>
                  <a:srgbClr val="5F5F5F"/>
                </a:solidFill>
              </a:rPr>
              <a:t>Participant </a:t>
            </a:r>
            <a:r>
              <a:rPr lang="en-US" sz="2000" smtClean="0"/>
              <a:t>and </a:t>
            </a:r>
            <a:r>
              <a:rPr lang="en-US" sz="2000" smtClean="0">
                <a:solidFill>
                  <a:srgbClr val="5F5F5F"/>
                </a:solidFill>
              </a:rPr>
              <a:t>Meeting</a:t>
            </a:r>
            <a:endParaRPr lang="en-US" sz="2000" smtClean="0"/>
          </a:p>
          <a:p>
            <a:pPr>
              <a:lnSpc>
                <a:spcPct val="120000"/>
              </a:lnSpc>
              <a:spcBef>
                <a:spcPct val="25000"/>
              </a:spcBef>
            </a:pPr>
            <a:r>
              <a:rPr lang="en-US" smtClean="0">
                <a:effectLst>
                  <a:outerShdw blurRad="38100" dist="38100" dir="2700000" algn="tl">
                    <a:srgbClr val="000000"/>
                  </a:outerShdw>
                </a:effectLst>
              </a:rPr>
              <a:t>Attribute</a:t>
            </a:r>
            <a:r>
              <a:rPr lang="en-US" smtClean="0"/>
              <a:t>: feature intrinsic to an entity </a:t>
            </a:r>
            <a:r>
              <a:rPr lang="en-US" sz="2000" smtClean="0"/>
              <a:t>or</a:t>
            </a:r>
            <a:r>
              <a:rPr lang="en-US" smtClean="0"/>
              <a:t> a relationship</a:t>
            </a:r>
            <a:endParaRPr lang="en-US" sz="2000" smtClean="0"/>
          </a:p>
          <a:p>
            <a:pPr lvl="1">
              <a:lnSpc>
                <a:spcPct val="80000"/>
              </a:lnSpc>
            </a:pPr>
            <a:r>
              <a:rPr lang="en-US" sz="2000" smtClean="0"/>
              <a:t>has range of values</a:t>
            </a:r>
          </a:p>
          <a:p>
            <a:pPr lvl="1">
              <a:lnSpc>
                <a:spcPct val="100000"/>
              </a:lnSpc>
              <a:buFontTx/>
              <a:buNone/>
            </a:pPr>
            <a:r>
              <a:rPr lang="en-US" sz="2000" smtClean="0"/>
              <a:t>e.g. </a:t>
            </a:r>
            <a:r>
              <a:rPr lang="en-US" sz="2000" smtClean="0">
                <a:solidFill>
                  <a:srgbClr val="5F5F5F"/>
                </a:solidFill>
              </a:rPr>
              <a:t>Date </a:t>
            </a:r>
            <a:r>
              <a:rPr lang="en-US" sz="2000" smtClean="0"/>
              <a:t>of </a:t>
            </a:r>
            <a:r>
              <a:rPr lang="en-US" sz="2000" smtClean="0">
                <a:solidFill>
                  <a:srgbClr val="5F5F5F"/>
                </a:solidFill>
              </a:rPr>
              <a:t>Meeting</a:t>
            </a:r>
          </a:p>
        </p:txBody>
      </p:sp>
      <p:graphicFrame>
        <p:nvGraphicFramePr>
          <p:cNvPr id="8194" name="Object 6"/>
          <p:cNvGraphicFramePr>
            <a:graphicFrameLocks noChangeAspect="1"/>
          </p:cNvGraphicFramePr>
          <p:nvPr/>
        </p:nvGraphicFramePr>
        <p:xfrm>
          <a:off x="57150" y="85725"/>
          <a:ext cx="758825" cy="839788"/>
        </p:xfrm>
        <a:graphic>
          <a:graphicData uri="http://schemas.openxmlformats.org/presentationml/2006/ole">
            <mc:AlternateContent xmlns:mc="http://schemas.openxmlformats.org/markup-compatibility/2006">
              <mc:Choice xmlns:v="urn:schemas-microsoft-com:vml" Requires="v">
                <p:oleObj spid="_x0000_s8195" name="Clip" r:id="rId3" imgW="3808440" imgH="4218120" progId="MS_ClipArt_Gallery.2">
                  <p:embed/>
                </p:oleObj>
              </mc:Choice>
              <mc:Fallback>
                <p:oleObj name="Clip" r:id="rId3" imgW="3808440" imgH="4218120" progId="MS_ClipArt_Gallery.2">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 y="85725"/>
                        <a:ext cx="758825" cy="839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1646238" y="271463"/>
            <a:ext cx="6637337" cy="762000"/>
          </a:xfrm>
        </p:spPr>
        <p:txBody>
          <a:bodyPr/>
          <a:lstStyle/>
          <a:p>
            <a:r>
              <a:rPr kumimoji="0" lang="en-US" smtClean="0"/>
              <a:t>Entity-relationship diagram: example</a:t>
            </a:r>
            <a:endParaRPr kumimoji="0" lang="en-US" sz="2500" smtClean="0"/>
          </a:p>
        </p:txBody>
      </p:sp>
      <p:graphicFrame>
        <p:nvGraphicFramePr>
          <p:cNvPr id="9218" name="Object 4"/>
          <p:cNvGraphicFramePr>
            <a:graphicFrameLocks noChangeAspect="1"/>
          </p:cNvGraphicFramePr>
          <p:nvPr/>
        </p:nvGraphicFramePr>
        <p:xfrm>
          <a:off x="211138" y="1716088"/>
          <a:ext cx="8966200" cy="3302000"/>
        </p:xfrm>
        <a:graphic>
          <a:graphicData uri="http://schemas.openxmlformats.org/presentationml/2006/ole">
            <mc:AlternateContent xmlns:mc="http://schemas.openxmlformats.org/markup-compatibility/2006">
              <mc:Choice xmlns:v="urn:schemas-microsoft-com:vml" Requires="v">
                <p:oleObj spid="_x0000_s9219" name="Picture" r:id="rId3" imgW="4500720" imgH="1553760" progId="Word.Picture.8">
                  <p:embed/>
                </p:oleObj>
              </mc:Choice>
              <mc:Fallback>
                <p:oleObj name="Picture" r:id="rId3" imgW="4500720" imgH="155376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138" y="1716088"/>
                        <a:ext cx="8966200" cy="330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220" name="Picture 5"/>
          <p:cNvPicPr>
            <a:picLocks noChangeAspect="1" noChangeArrowheads="1"/>
          </p:cNvPicPr>
          <p:nvPr/>
        </p:nvPicPr>
        <p:blipFill>
          <a:blip r:embed="rId5"/>
          <a:srcRect/>
          <a:stretch>
            <a:fillRect/>
          </a:stretch>
        </p:blipFill>
        <p:spPr bwMode="auto">
          <a:xfrm>
            <a:off x="206375" y="230188"/>
            <a:ext cx="1201738" cy="741362"/>
          </a:xfrm>
          <a:prstGeom prst="rect">
            <a:avLst/>
          </a:prstGeom>
          <a:noFill/>
          <a:ln w="9525">
            <a:noFill/>
            <a:miter lim="800000"/>
            <a:headEnd/>
            <a:tailEnd/>
          </a:ln>
        </p:spPr>
      </p:pic>
      <p:sp>
        <p:nvSpPr>
          <p:cNvPr id="9221" name="Rectangle 6"/>
          <p:cNvSpPr>
            <a:spLocks noChangeArrowheads="1"/>
          </p:cNvSpPr>
          <p:nvPr/>
        </p:nvSpPr>
        <p:spPr bwMode="auto">
          <a:xfrm>
            <a:off x="7275513" y="1201738"/>
            <a:ext cx="1141412" cy="381000"/>
          </a:xfrm>
          <a:prstGeom prst="rect">
            <a:avLst/>
          </a:prstGeom>
          <a:noFill/>
          <a:ln w="9525">
            <a:noFill/>
            <a:miter lim="800000"/>
            <a:headEnd/>
            <a:tailEnd/>
          </a:ln>
        </p:spPr>
        <p:txBody>
          <a:bodyPr lIns="92075" tIns="46038" rIns="92075" bIns="46038" anchor="ctr" anchorCtr="1"/>
          <a:lstStyle/>
          <a:p>
            <a:pPr marL="342900" indent="-342900" algn="l">
              <a:spcBef>
                <a:spcPct val="40000"/>
              </a:spcBef>
              <a:buClr>
                <a:schemeClr val="tx2"/>
              </a:buClr>
              <a:buSzPct val="70000"/>
              <a:buFont typeface="Wingdings" pitchFamily="2" charset="2"/>
              <a:buNone/>
            </a:pPr>
            <a:r>
              <a:rPr lang="fr-BE" sz="1800" i="1">
                <a:solidFill>
                  <a:schemeClr val="tx2"/>
                </a:solidFill>
                <a:effectLst/>
                <a:latin typeface="Comic Sans MS" pitchFamily="66" charset="0"/>
              </a:rPr>
              <a:t>entity</a:t>
            </a:r>
            <a:endParaRPr lang="fr-BE" sz="2000" i="1">
              <a:solidFill>
                <a:schemeClr val="tx2"/>
              </a:solidFill>
              <a:effectLst/>
              <a:latin typeface="Comic Sans MS" pitchFamily="66" charset="0"/>
            </a:endParaRPr>
          </a:p>
        </p:txBody>
      </p:sp>
      <p:sp>
        <p:nvSpPr>
          <p:cNvPr id="1414151" name="Line 7"/>
          <p:cNvSpPr>
            <a:spLocks noChangeShapeType="1"/>
          </p:cNvSpPr>
          <p:nvPr/>
        </p:nvSpPr>
        <p:spPr bwMode="auto">
          <a:xfrm flipV="1">
            <a:off x="7446963" y="2422525"/>
            <a:ext cx="534987" cy="217488"/>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9223" name="Rectangle 8"/>
          <p:cNvSpPr>
            <a:spLocks noChangeArrowheads="1"/>
          </p:cNvSpPr>
          <p:nvPr/>
        </p:nvSpPr>
        <p:spPr bwMode="auto">
          <a:xfrm>
            <a:off x="7686675" y="2074863"/>
            <a:ext cx="1255713" cy="381000"/>
          </a:xfrm>
          <a:prstGeom prst="rect">
            <a:avLst/>
          </a:prstGeom>
          <a:noFill/>
          <a:ln w="9525">
            <a:noFill/>
            <a:miter lim="800000"/>
            <a:headEnd/>
            <a:tailEnd/>
          </a:ln>
        </p:spPr>
        <p:txBody>
          <a:bodyPr lIns="92075" tIns="46038" rIns="92075" bIns="46038" anchor="ctr" anchorCtr="1"/>
          <a:lstStyle/>
          <a:p>
            <a:pPr marL="342900" indent="-342900" algn="l">
              <a:spcBef>
                <a:spcPct val="40000"/>
              </a:spcBef>
              <a:buClr>
                <a:schemeClr val="tx2"/>
              </a:buClr>
              <a:buSzPct val="70000"/>
              <a:buFont typeface="Wingdings" pitchFamily="2" charset="2"/>
              <a:buNone/>
            </a:pPr>
            <a:r>
              <a:rPr lang="fr-BE" sz="1800" i="1">
                <a:solidFill>
                  <a:schemeClr val="tx2"/>
                </a:solidFill>
                <a:effectLst/>
                <a:latin typeface="Comic Sans MS" pitchFamily="66" charset="0"/>
              </a:rPr>
              <a:t>attribute</a:t>
            </a:r>
            <a:endParaRPr lang="fr-BE" sz="2000" i="1">
              <a:solidFill>
                <a:schemeClr val="tx2"/>
              </a:solidFill>
              <a:effectLst/>
              <a:latin typeface="Comic Sans MS" pitchFamily="66" charset="0"/>
            </a:endParaRPr>
          </a:p>
        </p:txBody>
      </p:sp>
      <p:sp>
        <p:nvSpPr>
          <p:cNvPr id="1414153" name="Line 9"/>
          <p:cNvSpPr>
            <a:spLocks noChangeShapeType="1"/>
          </p:cNvSpPr>
          <p:nvPr/>
        </p:nvSpPr>
        <p:spPr bwMode="auto">
          <a:xfrm flipV="1">
            <a:off x="7210425" y="1550988"/>
            <a:ext cx="534988" cy="231775"/>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9225" name="Rectangle 10"/>
          <p:cNvSpPr>
            <a:spLocks noChangeArrowheads="1"/>
          </p:cNvSpPr>
          <p:nvPr/>
        </p:nvSpPr>
        <p:spPr bwMode="auto">
          <a:xfrm>
            <a:off x="4403725" y="4364038"/>
            <a:ext cx="1673225" cy="381000"/>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attributes of</a:t>
            </a:r>
          </a:p>
          <a:p>
            <a:pPr marL="342900" indent="-342900" algn="l">
              <a:lnSpc>
                <a:spcPct val="80000"/>
              </a:lnSpc>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relationship</a:t>
            </a:r>
            <a:endParaRPr lang="fr-BE" sz="2000" i="1">
              <a:solidFill>
                <a:schemeClr val="tx2"/>
              </a:solidFill>
              <a:effectLst/>
              <a:latin typeface="Comic Sans MS" pitchFamily="66" charset="0"/>
            </a:endParaRPr>
          </a:p>
        </p:txBody>
      </p:sp>
      <p:sp>
        <p:nvSpPr>
          <p:cNvPr id="9226" name="Rectangle 12"/>
          <p:cNvSpPr>
            <a:spLocks noChangeArrowheads="1"/>
          </p:cNvSpPr>
          <p:nvPr/>
        </p:nvSpPr>
        <p:spPr bwMode="auto">
          <a:xfrm>
            <a:off x="3460750" y="1266825"/>
            <a:ext cx="2292350" cy="381000"/>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binary relationship</a:t>
            </a:r>
            <a:endParaRPr lang="fr-BE" sz="2000" i="1">
              <a:solidFill>
                <a:schemeClr val="tx2"/>
              </a:solidFill>
              <a:effectLst/>
              <a:latin typeface="Comic Sans MS" pitchFamily="66" charset="0"/>
            </a:endParaRPr>
          </a:p>
        </p:txBody>
      </p:sp>
      <p:sp>
        <p:nvSpPr>
          <p:cNvPr id="1414157" name="Line 13"/>
          <p:cNvSpPr>
            <a:spLocks noChangeShapeType="1"/>
          </p:cNvSpPr>
          <p:nvPr/>
        </p:nvSpPr>
        <p:spPr bwMode="auto">
          <a:xfrm flipH="1" flipV="1">
            <a:off x="2166938" y="1487488"/>
            <a:ext cx="490537" cy="404812"/>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9228" name="Rectangle 14"/>
          <p:cNvSpPr>
            <a:spLocks noChangeArrowheads="1"/>
          </p:cNvSpPr>
          <p:nvPr/>
        </p:nvSpPr>
        <p:spPr bwMode="auto">
          <a:xfrm>
            <a:off x="2460625" y="5005388"/>
            <a:ext cx="4298950" cy="711200"/>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A meeting invites at least 1 up to</a:t>
            </a:r>
          </a:p>
          <a:p>
            <a:pPr marL="342900" indent="-342900" algn="l">
              <a:lnSpc>
                <a:spcPct val="70000"/>
              </a:lnSpc>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an arbitrary number of participants</a:t>
            </a:r>
          </a:p>
        </p:txBody>
      </p:sp>
      <p:sp>
        <p:nvSpPr>
          <p:cNvPr id="9229" name="Rectangle 15"/>
          <p:cNvSpPr>
            <a:spLocks noChangeArrowheads="1"/>
          </p:cNvSpPr>
          <p:nvPr/>
        </p:nvSpPr>
        <p:spPr bwMode="auto">
          <a:xfrm>
            <a:off x="1670050" y="1152525"/>
            <a:ext cx="1141413" cy="381000"/>
          </a:xfrm>
          <a:prstGeom prst="rect">
            <a:avLst/>
          </a:prstGeom>
          <a:noFill/>
          <a:ln w="9525">
            <a:noFill/>
            <a:miter lim="800000"/>
            <a:headEnd/>
            <a:tailEnd/>
          </a:ln>
        </p:spPr>
        <p:txBody>
          <a:bodyPr lIns="92075" tIns="46038" rIns="92075" bIns="46038" anchor="ctr" anchorCtr="1"/>
          <a:lstStyle/>
          <a:p>
            <a:pPr marL="342900" indent="-342900" algn="l">
              <a:spcBef>
                <a:spcPct val="40000"/>
              </a:spcBef>
              <a:buClr>
                <a:schemeClr val="tx2"/>
              </a:buClr>
              <a:buSzPct val="70000"/>
              <a:buFont typeface="Wingdings" pitchFamily="2" charset="2"/>
              <a:buNone/>
            </a:pPr>
            <a:r>
              <a:rPr lang="fr-BE" sz="1800" i="1">
                <a:solidFill>
                  <a:schemeClr val="tx2"/>
                </a:solidFill>
                <a:effectLst/>
                <a:latin typeface="Comic Sans MS" pitchFamily="66" charset="0"/>
              </a:rPr>
              <a:t>role</a:t>
            </a:r>
            <a:endParaRPr lang="fr-BE" sz="2000" i="1">
              <a:solidFill>
                <a:schemeClr val="tx2"/>
              </a:solidFill>
              <a:effectLst/>
              <a:latin typeface="Comic Sans MS" pitchFamily="66" charset="0"/>
            </a:endParaRPr>
          </a:p>
        </p:txBody>
      </p:sp>
      <p:sp>
        <p:nvSpPr>
          <p:cNvPr id="1414160" name="Line 16"/>
          <p:cNvSpPr>
            <a:spLocks noChangeShapeType="1"/>
          </p:cNvSpPr>
          <p:nvPr/>
        </p:nvSpPr>
        <p:spPr bwMode="auto">
          <a:xfrm flipV="1">
            <a:off x="4483100" y="1597025"/>
            <a:ext cx="520700" cy="274638"/>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9231" name="Rectangle 18"/>
          <p:cNvSpPr>
            <a:spLocks noChangeArrowheads="1"/>
          </p:cNvSpPr>
          <p:nvPr/>
        </p:nvSpPr>
        <p:spPr bwMode="auto">
          <a:xfrm>
            <a:off x="25400" y="1498600"/>
            <a:ext cx="1744663" cy="350838"/>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specialization</a:t>
            </a:r>
            <a:endParaRPr lang="fr-BE" sz="2000" i="1">
              <a:solidFill>
                <a:schemeClr val="tx2"/>
              </a:solidFill>
              <a:effectLst/>
              <a:latin typeface="Comic Sans MS" pitchFamily="66" charset="0"/>
            </a:endParaRPr>
          </a:p>
        </p:txBody>
      </p:sp>
      <p:sp>
        <p:nvSpPr>
          <p:cNvPr id="1414163" name="Freeform 19"/>
          <p:cNvSpPr>
            <a:spLocks/>
          </p:cNvSpPr>
          <p:nvPr/>
        </p:nvSpPr>
        <p:spPr bwMode="auto">
          <a:xfrm>
            <a:off x="514350" y="1878013"/>
            <a:ext cx="711200" cy="1660525"/>
          </a:xfrm>
          <a:custGeom>
            <a:avLst/>
            <a:gdLst/>
            <a:ahLst/>
            <a:cxnLst>
              <a:cxn ang="0">
                <a:pos x="30" y="0"/>
              </a:cxn>
              <a:cxn ang="0">
                <a:pos x="30" y="464"/>
              </a:cxn>
              <a:cxn ang="0">
                <a:pos x="212" y="946"/>
              </a:cxn>
              <a:cxn ang="0">
                <a:pos x="448" y="1046"/>
              </a:cxn>
            </a:cxnLst>
            <a:rect l="0" t="0" r="r" b="b"/>
            <a:pathLst>
              <a:path w="448" h="1046">
                <a:moveTo>
                  <a:pt x="30" y="0"/>
                </a:moveTo>
                <a:cubicBezTo>
                  <a:pt x="15" y="153"/>
                  <a:pt x="0" y="306"/>
                  <a:pt x="30" y="464"/>
                </a:cubicBezTo>
                <a:cubicBezTo>
                  <a:pt x="60" y="622"/>
                  <a:pt x="142" y="849"/>
                  <a:pt x="212" y="946"/>
                </a:cubicBezTo>
                <a:cubicBezTo>
                  <a:pt x="282" y="1043"/>
                  <a:pt x="365" y="1044"/>
                  <a:pt x="448" y="1046"/>
                </a:cubicBezTo>
              </a:path>
            </a:pathLst>
          </a:custGeom>
          <a:noFill/>
          <a:ln w="12700" cap="flat" cmpd="sng">
            <a:solidFill>
              <a:schemeClr val="tx2"/>
            </a:solidFill>
            <a:prstDash val="dash"/>
            <a:round/>
            <a:headEnd/>
            <a:tailEnd/>
          </a:ln>
          <a:effectLst/>
        </p:spPr>
        <p:txBody>
          <a:bodyPr wrap="none" anchor="ctr">
            <a:spAutoFit/>
          </a:bodyPr>
          <a:lstStyle/>
          <a:p>
            <a:pPr>
              <a:defRPr/>
            </a:pPr>
            <a:endParaRPr lang="en-GB"/>
          </a:p>
        </p:txBody>
      </p:sp>
      <p:sp>
        <p:nvSpPr>
          <p:cNvPr id="1414164" name="Oval 20"/>
          <p:cNvSpPr>
            <a:spLocks noChangeArrowheads="1"/>
          </p:cNvSpPr>
          <p:nvPr/>
        </p:nvSpPr>
        <p:spPr bwMode="auto">
          <a:xfrm>
            <a:off x="2481263" y="2166938"/>
            <a:ext cx="490537" cy="288925"/>
          </a:xfrm>
          <a:prstGeom prst="ellipse">
            <a:avLst/>
          </a:prstGeom>
          <a:noFill/>
          <a:ln w="12700">
            <a:solidFill>
              <a:schemeClr val="tx2"/>
            </a:solidFill>
            <a:prstDash val="dashDot"/>
            <a:round/>
            <a:headEnd/>
            <a:tailEnd/>
          </a:ln>
          <a:effectLst/>
        </p:spPr>
        <p:txBody>
          <a:bodyPr wrap="none" anchor="ctr">
            <a:spAutoFit/>
          </a:bodyPr>
          <a:lstStyle/>
          <a:p>
            <a:endParaRPr lang="en-GB">
              <a:effectLst>
                <a:outerShdw blurRad="38100" dist="38100" dir="2700000" algn="tl">
                  <a:srgbClr val="000000"/>
                </a:outerShdw>
              </a:effectLst>
            </a:endParaRPr>
          </a:p>
        </p:txBody>
      </p:sp>
      <p:sp>
        <p:nvSpPr>
          <p:cNvPr id="1414165" name="Line 21"/>
          <p:cNvSpPr>
            <a:spLocks noChangeShapeType="1"/>
          </p:cNvSpPr>
          <p:nvPr/>
        </p:nvSpPr>
        <p:spPr bwMode="auto">
          <a:xfrm flipH="1" flipV="1">
            <a:off x="2751138" y="2419350"/>
            <a:ext cx="1038225" cy="2670175"/>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414166" name="Rectangle 22"/>
          <p:cNvSpPr>
            <a:spLocks noChangeArrowheads="1"/>
          </p:cNvSpPr>
          <p:nvPr/>
        </p:nvSpPr>
        <p:spPr bwMode="auto">
          <a:xfrm>
            <a:off x="376238" y="5630863"/>
            <a:ext cx="8050212" cy="711200"/>
          </a:xfrm>
          <a:prstGeom prst="rect">
            <a:avLst/>
          </a:prstGeom>
          <a:noFill/>
          <a:ln w="9525">
            <a:noFill/>
            <a:miter lim="800000"/>
            <a:headEnd/>
            <a:tailEnd/>
          </a:ln>
          <a:effectLst/>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2000">
                <a:solidFill>
                  <a:srgbClr val="009999"/>
                </a:solidFill>
                <a:effectLst/>
                <a:latin typeface="Comic Sans MS" pitchFamily="66" charset="0"/>
              </a:rPr>
              <a:t>Multiplicities may capture </a:t>
            </a:r>
            <a:r>
              <a:rPr lang="fr-BE" sz="2000" i="1">
                <a:solidFill>
                  <a:srgbClr val="009999"/>
                </a:solidFill>
                <a:effectLst/>
                <a:latin typeface="Comic Sans MS" pitchFamily="66" charset="0"/>
              </a:rPr>
              <a:t>requirements</a:t>
            </a:r>
            <a:r>
              <a:rPr lang="fr-BE" sz="2000">
                <a:solidFill>
                  <a:srgbClr val="009999"/>
                </a:solidFill>
                <a:effectLst/>
                <a:latin typeface="Comic Sans MS" pitchFamily="66" charset="0"/>
              </a:rPr>
              <a:t> </a:t>
            </a:r>
            <a:r>
              <a:rPr lang="fr-BE" sz="2000">
                <a:solidFill>
                  <a:srgbClr val="009999"/>
                </a:solidFill>
                <a:effectLst>
                  <a:outerShdw blurRad="38100" dist="38100" dir="2700000" algn="tl">
                    <a:srgbClr val="000000"/>
                  </a:outerShdw>
                </a:effectLst>
                <a:latin typeface="Comic Sans MS" pitchFamily="66" charset="0"/>
              </a:rPr>
              <a:t>or</a:t>
            </a:r>
            <a:r>
              <a:rPr lang="fr-BE" sz="2000">
                <a:solidFill>
                  <a:srgbClr val="009999"/>
                </a:solidFill>
                <a:effectLst/>
                <a:latin typeface="Comic Sans MS" pitchFamily="66" charset="0"/>
              </a:rPr>
              <a:t> </a:t>
            </a:r>
            <a:r>
              <a:rPr lang="fr-BE" sz="2000" i="1">
                <a:solidFill>
                  <a:srgbClr val="009999"/>
                </a:solidFill>
                <a:effectLst/>
                <a:latin typeface="Comic Sans MS" pitchFamily="66" charset="0"/>
              </a:rPr>
              <a:t>domain properties</a:t>
            </a:r>
            <a:endParaRPr lang="fr-BE" sz="2000">
              <a:solidFill>
                <a:srgbClr val="009999"/>
              </a:solidFill>
              <a:effectLst/>
              <a:latin typeface="Comic Sans MS" pitchFamily="66" charset="0"/>
            </a:endParaRPr>
          </a:p>
          <a:p>
            <a:pPr marL="342900" indent="-342900" algn="l">
              <a:spcBef>
                <a:spcPct val="10000"/>
              </a:spcBef>
              <a:buClr>
                <a:schemeClr val="tx2"/>
              </a:buClr>
              <a:buSzPct val="70000"/>
              <a:buFont typeface="Wingdings" pitchFamily="2" charset="2"/>
              <a:buNone/>
            </a:pPr>
            <a:r>
              <a:rPr lang="fr-BE" sz="2000">
                <a:solidFill>
                  <a:srgbClr val="009999"/>
                </a:solidFill>
                <a:effectLst/>
                <a:latin typeface="Comic Sans MS" pitchFamily="66" charset="0"/>
              </a:rPr>
              <a:t> </a:t>
            </a:r>
            <a:r>
              <a:rPr lang="en-US" sz="2200" b="1">
                <a:solidFill>
                  <a:schemeClr val="tx2"/>
                </a:solidFill>
                <a:effectLst/>
                <a:latin typeface="Wingdings" pitchFamily="2" charset="2"/>
              </a:rPr>
              <a:t>L</a:t>
            </a:r>
            <a:r>
              <a:rPr lang="fr-BE" sz="2000">
                <a:solidFill>
                  <a:srgbClr val="009999"/>
                </a:solidFill>
                <a:effectLst/>
                <a:latin typeface="Comic Sans MS" pitchFamily="66" charset="0"/>
              </a:rPr>
              <a:t>  No distinction between prescriptive &amp; descriptive</a:t>
            </a:r>
          </a:p>
        </p:txBody>
      </p:sp>
      <p:sp>
        <p:nvSpPr>
          <p:cNvPr id="1414167" name="Freeform 23"/>
          <p:cNvSpPr>
            <a:spLocks/>
          </p:cNvSpPr>
          <p:nvPr/>
        </p:nvSpPr>
        <p:spPr bwMode="auto">
          <a:xfrm>
            <a:off x="5367338" y="3665538"/>
            <a:ext cx="317500" cy="620712"/>
          </a:xfrm>
          <a:custGeom>
            <a:avLst/>
            <a:gdLst/>
            <a:ahLst/>
            <a:cxnLst>
              <a:cxn ang="0">
                <a:pos x="0" y="0"/>
              </a:cxn>
              <a:cxn ang="0">
                <a:pos x="200" y="91"/>
              </a:cxn>
              <a:cxn ang="0">
                <a:pos x="110" y="491"/>
              </a:cxn>
            </a:cxnLst>
            <a:rect l="0" t="0" r="r" b="b"/>
            <a:pathLst>
              <a:path w="218" h="491">
                <a:moveTo>
                  <a:pt x="0" y="0"/>
                </a:moveTo>
                <a:cubicBezTo>
                  <a:pt x="91" y="4"/>
                  <a:pt x="182" y="9"/>
                  <a:pt x="200" y="91"/>
                </a:cubicBezTo>
                <a:cubicBezTo>
                  <a:pt x="218" y="173"/>
                  <a:pt x="164" y="332"/>
                  <a:pt x="110" y="491"/>
                </a:cubicBezTo>
              </a:path>
            </a:pathLst>
          </a:custGeom>
          <a:noFill/>
          <a:ln w="12700" cap="flat" cmpd="sng">
            <a:solidFill>
              <a:schemeClr val="tx2"/>
            </a:solidFill>
            <a:prstDash val="lgDash"/>
            <a:round/>
            <a:headEnd/>
            <a:tailEnd/>
          </a:ln>
          <a:effectLst/>
        </p:spPr>
        <p:txBody>
          <a:bodyPr anchor="ctr">
            <a:spAutoFit/>
          </a:bodyPr>
          <a:lstStyle/>
          <a:p>
            <a:pPr>
              <a:defRPr/>
            </a:pPr>
            <a:endParaRPr lang="en-GB"/>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kumimoji="0" lang="en-US" smtClean="0"/>
              <a:t>Entity-relationship diagrams</a:t>
            </a:r>
            <a:r>
              <a:rPr kumimoji="0" lang="en-US" sz="2500" smtClean="0"/>
              <a:t>  </a:t>
            </a:r>
            <a:r>
              <a:rPr kumimoji="0" lang="en-US" sz="1900" smtClean="0"/>
              <a:t>(2)</a:t>
            </a:r>
            <a:endParaRPr kumimoji="0" lang="en-US" sz="2500" smtClean="0"/>
          </a:p>
        </p:txBody>
      </p:sp>
      <p:sp>
        <p:nvSpPr>
          <p:cNvPr id="1415171" name="Rectangle 3"/>
          <p:cNvSpPr>
            <a:spLocks noGrp="1" noChangeArrowheads="1"/>
          </p:cNvSpPr>
          <p:nvPr>
            <p:ph type="body" idx="1"/>
          </p:nvPr>
        </p:nvSpPr>
        <p:spPr>
          <a:xfrm>
            <a:off x="169863" y="1252538"/>
            <a:ext cx="8916987" cy="4978400"/>
          </a:xfrm>
        </p:spPr>
        <p:txBody>
          <a:bodyPr/>
          <a:lstStyle/>
          <a:p>
            <a:r>
              <a:rPr lang="en-US" smtClean="0"/>
              <a:t>Entity </a:t>
            </a:r>
            <a:r>
              <a:rPr lang="en-US" smtClean="0">
                <a:effectLst>
                  <a:outerShdw blurRad="38100" dist="38100" dir="2700000" algn="tl">
                    <a:srgbClr val="000000"/>
                  </a:outerShdw>
                </a:effectLst>
              </a:rPr>
              <a:t>specialization</a:t>
            </a:r>
            <a:r>
              <a:rPr lang="en-US" smtClean="0"/>
              <a:t>: subclass of concept instances, further characterized by specific features </a:t>
            </a:r>
            <a:r>
              <a:rPr lang="en-US" sz="2000" smtClean="0"/>
              <a:t>(attributes, relationships)</a:t>
            </a:r>
          </a:p>
          <a:p>
            <a:pPr lvl="1">
              <a:lnSpc>
                <a:spcPct val="120000"/>
              </a:lnSpc>
            </a:pPr>
            <a:r>
              <a:rPr lang="en-US" sz="2000" smtClean="0"/>
              <a:t>by default, inherits attributes &amp; relationships from superclass</a:t>
            </a:r>
          </a:p>
          <a:p>
            <a:pPr lvl="1">
              <a:lnSpc>
                <a:spcPct val="100000"/>
              </a:lnSpc>
            </a:pPr>
            <a:r>
              <a:rPr lang="en-US" sz="2000" smtClean="0"/>
              <a:t>rich structuring mechanism for factoring out structural commonalities in superclasses</a:t>
            </a:r>
          </a:p>
          <a:p>
            <a:pPr lvl="1">
              <a:buFontTx/>
              <a:buNone/>
            </a:pPr>
            <a:r>
              <a:rPr lang="en-US" sz="2000" smtClean="0"/>
              <a:t>e.g. </a:t>
            </a:r>
            <a:r>
              <a:rPr lang="en-US" sz="2000" smtClean="0">
                <a:solidFill>
                  <a:srgbClr val="5F5F5F"/>
                </a:solidFill>
              </a:rPr>
              <a:t>ImportantParticipant</a:t>
            </a:r>
            <a:r>
              <a:rPr lang="en-US" sz="2000" smtClean="0"/>
              <a:t>, with specific attribute </a:t>
            </a:r>
            <a:r>
              <a:rPr lang="en-US" sz="2000" smtClean="0">
                <a:solidFill>
                  <a:srgbClr val="5F5F5F"/>
                </a:solidFill>
              </a:rPr>
              <a:t>Preferences</a:t>
            </a:r>
          </a:p>
          <a:p>
            <a:pPr lvl="1">
              <a:lnSpc>
                <a:spcPct val="90000"/>
              </a:lnSpc>
              <a:buFontTx/>
              <a:buNone/>
            </a:pPr>
            <a:r>
              <a:rPr lang="en-US" sz="2000" smtClean="0"/>
              <a:t>      Inherits  relationships </a:t>
            </a:r>
            <a:r>
              <a:rPr lang="en-US" sz="2000" smtClean="0">
                <a:solidFill>
                  <a:srgbClr val="5F5F5F"/>
                </a:solidFill>
              </a:rPr>
              <a:t>Invitation</a:t>
            </a:r>
            <a:r>
              <a:rPr lang="en-US" sz="2000" smtClean="0"/>
              <a:t>, </a:t>
            </a:r>
            <a:r>
              <a:rPr lang="en-US" sz="2000" smtClean="0">
                <a:solidFill>
                  <a:srgbClr val="5F5F5F"/>
                </a:solidFill>
              </a:rPr>
              <a:t>Constraints</a:t>
            </a:r>
            <a:r>
              <a:rPr lang="en-US" sz="2000" smtClean="0"/>
              <a:t>, attribute </a:t>
            </a:r>
            <a:r>
              <a:rPr lang="en-US" sz="2000" smtClean="0">
                <a:solidFill>
                  <a:srgbClr val="5F5F5F"/>
                </a:solidFill>
              </a:rPr>
              <a:t>Address</a:t>
            </a:r>
          </a:p>
          <a:p>
            <a:pPr lvl="1">
              <a:lnSpc>
                <a:spcPct val="100000"/>
              </a:lnSpc>
              <a:buFontTx/>
              <a:buNone/>
            </a:pPr>
            <a:r>
              <a:rPr lang="en-US" sz="2000" smtClean="0">
                <a:solidFill>
                  <a:srgbClr val="5F5F5F"/>
                </a:solidFill>
              </a:rPr>
              <a:t>	      </a:t>
            </a:r>
            <a:r>
              <a:rPr lang="en-US" sz="2000" smtClean="0"/>
              <a:t>(</a:t>
            </a:r>
            <a:r>
              <a:rPr lang="en-US" sz="2000" smtClean="0">
                <a:solidFill>
                  <a:srgbClr val="5F5F5F"/>
                </a:solidFill>
              </a:rPr>
              <a:t>Email</a:t>
            </a:r>
            <a:r>
              <a:rPr lang="en-US" sz="2000" smtClean="0"/>
              <a:t> of </a:t>
            </a:r>
            <a:r>
              <a:rPr lang="en-US" sz="2000" smtClean="0">
                <a:solidFill>
                  <a:srgbClr val="5F5F5F"/>
                </a:solidFill>
              </a:rPr>
              <a:t>ImportantParticipant </a:t>
            </a:r>
            <a:r>
              <a:rPr lang="en-US" sz="2000" i="1" smtClean="0"/>
              <a:t>inhibits</a:t>
            </a:r>
            <a:r>
              <a:rPr lang="en-US" sz="2000" smtClean="0"/>
              <a:t> default inheritance)</a:t>
            </a:r>
          </a:p>
          <a:p>
            <a:pPr>
              <a:lnSpc>
                <a:spcPct val="130000"/>
              </a:lnSpc>
            </a:pPr>
            <a:r>
              <a:rPr lang="en-US" smtClean="0"/>
              <a:t>Diagram </a:t>
            </a:r>
            <a:r>
              <a:rPr lang="en-US" smtClean="0">
                <a:effectLst>
                  <a:outerShdw blurRad="38100" dist="38100" dir="2700000" algn="tl">
                    <a:srgbClr val="000000"/>
                  </a:outerShdw>
                </a:effectLst>
              </a:rPr>
              <a:t>annotations</a:t>
            </a:r>
            <a:r>
              <a:rPr lang="en-US" smtClean="0"/>
              <a:t>: to define elements precisely</a:t>
            </a:r>
          </a:p>
          <a:p>
            <a:pPr lvl="1">
              <a:lnSpc>
                <a:spcPct val="90000"/>
              </a:lnSpc>
            </a:pPr>
            <a:r>
              <a:rPr lang="en-US" sz="2000" smtClean="0"/>
              <a:t>essential for avoiding spec errors &amp; flaws</a:t>
            </a:r>
          </a:p>
          <a:p>
            <a:pPr lvl="1">
              <a:buFontTx/>
              <a:buNone/>
            </a:pPr>
            <a:r>
              <a:rPr lang="en-US" sz="2000" smtClean="0"/>
              <a:t>e.g. annotation for </a:t>
            </a:r>
            <a:r>
              <a:rPr lang="en-US" sz="2000" smtClean="0">
                <a:solidFill>
                  <a:srgbClr val="5F5F5F"/>
                </a:solidFill>
              </a:rPr>
              <a:t>Participant</a:t>
            </a:r>
            <a:r>
              <a:rPr lang="en-US" sz="2000" smtClean="0"/>
              <a:t>:</a:t>
            </a:r>
          </a:p>
          <a:p>
            <a:pPr lvl="1">
              <a:lnSpc>
                <a:spcPct val="100000"/>
              </a:lnSpc>
              <a:buFontTx/>
              <a:buNone/>
            </a:pPr>
            <a:r>
              <a:rPr lang="en-US" sz="2000" smtClean="0">
                <a:solidFill>
                  <a:srgbClr val="5F5F5F"/>
                </a:solidFill>
                <a:latin typeface="Arial" pitchFamily="34" charset="0"/>
              </a:rPr>
              <a:t>“</a:t>
            </a:r>
            <a:r>
              <a:rPr kumimoji="0" lang="en-US" sz="2000" i="1" smtClean="0">
                <a:solidFill>
                  <a:srgbClr val="5F5F5F"/>
                </a:solidFill>
                <a:latin typeface="Arial" pitchFamily="34" charset="0"/>
              </a:rPr>
              <a:t>Person expected to attend the meeting, at least partially, under some specific role. Appears in the system when the meeting is initiated and disappears when the meeting is no longer relevant to the system”</a:t>
            </a:r>
          </a:p>
        </p:txBody>
      </p:sp>
      <p:graphicFrame>
        <p:nvGraphicFramePr>
          <p:cNvPr id="10242" name="Object 5"/>
          <p:cNvGraphicFramePr>
            <a:graphicFrameLocks noChangeAspect="1"/>
          </p:cNvGraphicFramePr>
          <p:nvPr/>
        </p:nvGraphicFramePr>
        <p:xfrm>
          <a:off x="71438" y="85725"/>
          <a:ext cx="758825" cy="839788"/>
        </p:xfrm>
        <a:graphic>
          <a:graphicData uri="http://schemas.openxmlformats.org/presentationml/2006/ole">
            <mc:AlternateContent xmlns:mc="http://schemas.openxmlformats.org/markup-compatibility/2006">
              <mc:Choice xmlns:v="urn:schemas-microsoft-com:vml" Requires="v">
                <p:oleObj spid="_x0000_s10243" name="Clip" r:id="rId3" imgW="3808440" imgH="4218120" progId="MS_ClipArt_Gallery.2">
                  <p:embed/>
                </p:oleObj>
              </mc:Choice>
              <mc:Fallback>
                <p:oleObj name="Clip" r:id="rId3" imgW="3808440" imgH="4218120" progId="MS_ClipArt_Gallery.2">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38" y="85725"/>
                        <a:ext cx="758825" cy="839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779463" y="317500"/>
            <a:ext cx="8178800" cy="762000"/>
          </a:xfrm>
          <a:noFill/>
        </p:spPr>
        <p:txBody>
          <a:bodyPr/>
          <a:lstStyle/>
          <a:p>
            <a:pPr>
              <a:lnSpc>
                <a:spcPct val="110000"/>
              </a:lnSpc>
            </a:pPr>
            <a:r>
              <a:rPr kumimoji="0" lang="en-US" smtClean="0"/>
              <a:t>Requirements specification &amp; documentation: outline</a:t>
            </a:r>
            <a:endParaRPr kumimoji="0" lang="en-US" altLang="en-US" smtClean="0"/>
          </a:p>
        </p:txBody>
      </p:sp>
      <p:sp>
        <p:nvSpPr>
          <p:cNvPr id="1416195" name="Rectangle 3"/>
          <p:cNvSpPr>
            <a:spLocks noGrp="1" noChangeArrowheads="1"/>
          </p:cNvSpPr>
          <p:nvPr>
            <p:ph type="body" idx="1"/>
          </p:nvPr>
        </p:nvSpPr>
        <p:spPr>
          <a:xfrm>
            <a:off x="142875" y="1143000"/>
            <a:ext cx="8812213" cy="5080000"/>
          </a:xfrm>
        </p:spPr>
        <p:txBody>
          <a:bodyPr/>
          <a:lstStyle/>
          <a:p>
            <a:pPr>
              <a:spcBef>
                <a:spcPts val="300"/>
              </a:spcBef>
            </a:pPr>
            <a:r>
              <a:rPr kumimoji="0" lang="en-US" smtClean="0">
                <a:solidFill>
                  <a:srgbClr val="5F5F5F"/>
                </a:solidFill>
              </a:rPr>
              <a:t>Free documentation in unrestricted natural language </a:t>
            </a:r>
          </a:p>
          <a:p>
            <a:pPr>
              <a:lnSpc>
                <a:spcPct val="130000"/>
              </a:lnSpc>
              <a:spcBef>
                <a:spcPts val="300"/>
              </a:spcBef>
            </a:pPr>
            <a:r>
              <a:rPr kumimoji="0" lang="en-US" smtClean="0">
                <a:solidFill>
                  <a:srgbClr val="5F5F5F"/>
                </a:solidFill>
              </a:rPr>
              <a:t>Disciplined documentation in structured natural language</a:t>
            </a:r>
          </a:p>
          <a:p>
            <a:pPr lvl="1">
              <a:lnSpc>
                <a:spcPct val="100000"/>
              </a:lnSpc>
              <a:spcBef>
                <a:spcPts val="200"/>
              </a:spcBef>
            </a:pPr>
            <a:r>
              <a:rPr kumimoji="0" lang="en-US" sz="2000" smtClean="0">
                <a:solidFill>
                  <a:srgbClr val="5F5F5F"/>
                </a:solidFill>
              </a:rPr>
              <a:t>Local rules on writing statements</a:t>
            </a:r>
          </a:p>
          <a:p>
            <a:pPr lvl="1">
              <a:spcBef>
                <a:spcPts val="200"/>
              </a:spcBef>
            </a:pPr>
            <a:r>
              <a:rPr kumimoji="0" lang="en-US" sz="2000" smtClean="0">
                <a:solidFill>
                  <a:srgbClr val="5F5F5F"/>
                </a:solidFill>
              </a:rPr>
              <a:t>Global rules on organizing the Requirements Document</a:t>
            </a:r>
          </a:p>
          <a:p>
            <a:pPr>
              <a:lnSpc>
                <a:spcPct val="130000"/>
              </a:lnSpc>
              <a:spcBef>
                <a:spcPts val="300"/>
              </a:spcBef>
            </a:pPr>
            <a:r>
              <a:rPr kumimoji="0" lang="en-US" smtClean="0">
                <a:solidFill>
                  <a:srgbClr val="5F5F5F"/>
                </a:solidFill>
              </a:rPr>
              <a:t>Use of diagrammatic notations</a:t>
            </a:r>
          </a:p>
          <a:p>
            <a:pPr lvl="1">
              <a:lnSpc>
                <a:spcPct val="100000"/>
              </a:lnSpc>
              <a:spcBef>
                <a:spcPts val="200"/>
              </a:spcBef>
            </a:pPr>
            <a:r>
              <a:rPr kumimoji="0" lang="en-US" sz="2000" smtClean="0">
                <a:solidFill>
                  <a:srgbClr val="5F5F5F"/>
                </a:solidFill>
              </a:rPr>
              <a:t>System scope:  context, problem, frame diagrams</a:t>
            </a:r>
          </a:p>
          <a:p>
            <a:pPr lvl="1">
              <a:spcBef>
                <a:spcPts val="200"/>
              </a:spcBef>
            </a:pPr>
            <a:r>
              <a:rPr kumimoji="0" lang="en-US" sz="2000" smtClean="0">
                <a:solidFill>
                  <a:srgbClr val="5F5F5F"/>
                </a:solidFill>
              </a:rPr>
              <a:t>Conceptual structures:  entity-relationship diagrams</a:t>
            </a:r>
          </a:p>
          <a:p>
            <a:pPr lvl="1">
              <a:spcBef>
                <a:spcPts val="200"/>
              </a:spcBef>
            </a:pPr>
            <a:r>
              <a:rPr kumimoji="0" lang="en-US" sz="2000" smtClean="0">
                <a:effectLst>
                  <a:outerShdw blurRad="38100" dist="38100" dir="2700000" algn="tl">
                    <a:srgbClr val="000000"/>
                  </a:outerShdw>
                </a:effectLst>
              </a:rPr>
              <a:t>Activities and data:  SADT diagrams</a:t>
            </a:r>
          </a:p>
          <a:p>
            <a:pPr lvl="1">
              <a:spcBef>
                <a:spcPts val="200"/>
              </a:spcBef>
            </a:pPr>
            <a:r>
              <a:rPr kumimoji="0" lang="en-US" sz="2000" smtClean="0">
                <a:effectLst>
                  <a:outerShdw blurRad="38100" dist="38100" dir="2700000" algn="tl">
                    <a:srgbClr val="000000"/>
                  </a:outerShdw>
                </a:effectLst>
              </a:rPr>
              <a:t>Information flows:  dataflow diagrams</a:t>
            </a:r>
          </a:p>
          <a:p>
            <a:pPr lvl="1">
              <a:spcBef>
                <a:spcPts val="200"/>
              </a:spcBef>
            </a:pPr>
            <a:r>
              <a:rPr kumimoji="0" lang="en-US" sz="2000" smtClean="0">
                <a:effectLst>
                  <a:outerShdw blurRad="38100" dist="38100" dir="2700000" algn="tl">
                    <a:srgbClr val="000000"/>
                  </a:outerShdw>
                </a:effectLst>
              </a:rPr>
              <a:t>System operations:  use case diagrams</a:t>
            </a:r>
          </a:p>
          <a:p>
            <a:pPr lvl="1">
              <a:spcBef>
                <a:spcPts val="200"/>
              </a:spcBef>
            </a:pPr>
            <a:r>
              <a:rPr kumimoji="0" lang="en-US" sz="2000" smtClean="0"/>
              <a:t>Interaction scenarios:  event trace diagrams</a:t>
            </a:r>
          </a:p>
          <a:p>
            <a:pPr lvl="1">
              <a:spcBef>
                <a:spcPts val="200"/>
              </a:spcBef>
            </a:pPr>
            <a:r>
              <a:rPr kumimoji="0" lang="en-US" sz="2000" smtClean="0"/>
              <a:t>System behaviors:  state machine diagrams</a:t>
            </a:r>
          </a:p>
          <a:p>
            <a:pPr lvl="1">
              <a:spcBef>
                <a:spcPts val="200"/>
              </a:spcBef>
            </a:pPr>
            <a:r>
              <a:rPr kumimoji="0" lang="en-US" sz="2000" smtClean="0"/>
              <a:t>Stimuli and responses:  R-net diagrams</a:t>
            </a:r>
          </a:p>
          <a:p>
            <a:pPr lvl="1">
              <a:spcBef>
                <a:spcPts val="200"/>
              </a:spcBef>
            </a:pPr>
            <a:r>
              <a:rPr kumimoji="0" lang="en-US" sz="2000" smtClean="0"/>
              <a:t>Integrating multiple system views, multi-view spec in UML</a:t>
            </a:r>
            <a:endParaRPr kumimoji="0" lang="en-US" altLang="en-US" sz="2000" smtClean="0"/>
          </a:p>
        </p:txBody>
      </p:sp>
      <p:pic>
        <p:nvPicPr>
          <p:cNvPr id="36868" name="Picture 4"/>
          <p:cNvPicPr>
            <a:picLocks noChangeAspect="1" noChangeArrowheads="1"/>
          </p:cNvPicPr>
          <p:nvPr/>
        </p:nvPicPr>
        <p:blipFill>
          <a:blip r:embed="rId3"/>
          <a:srcRect/>
          <a:stretch>
            <a:fillRect/>
          </a:stretch>
        </p:blipFill>
        <p:spPr bwMode="auto">
          <a:xfrm>
            <a:off x="215900" y="3951288"/>
            <a:ext cx="819150" cy="885825"/>
          </a:xfrm>
          <a:prstGeom prst="rect">
            <a:avLst/>
          </a:prstGeom>
          <a:noFill/>
          <a:ln w="2857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0290" name="Rectangle 2"/>
          <p:cNvSpPr>
            <a:spLocks noGrp="1" noChangeArrowheads="1"/>
          </p:cNvSpPr>
          <p:nvPr>
            <p:ph type="title"/>
          </p:nvPr>
        </p:nvSpPr>
        <p:spPr>
          <a:xfrm>
            <a:off x="1200150" y="228600"/>
            <a:ext cx="7758113" cy="762000"/>
          </a:xfrm>
        </p:spPr>
        <p:txBody>
          <a:bodyPr/>
          <a:lstStyle/>
          <a:p>
            <a:r>
              <a:rPr kumimoji="0" lang="en-US" smtClean="0"/>
              <a:t>Activities and data:  SADT diagrams</a:t>
            </a:r>
            <a:endParaRPr kumimoji="0" lang="en-US" sz="2500" smtClean="0">
              <a:effectLst>
                <a:outerShdw blurRad="38100" dist="38100" dir="2700000" algn="tl">
                  <a:srgbClr val="000000"/>
                </a:outerShdw>
              </a:effectLst>
            </a:endParaRPr>
          </a:p>
        </p:txBody>
      </p:sp>
      <p:sp>
        <p:nvSpPr>
          <p:cNvPr id="1420291" name="Rectangle 3"/>
          <p:cNvSpPr>
            <a:spLocks noGrp="1" noChangeArrowheads="1"/>
          </p:cNvSpPr>
          <p:nvPr>
            <p:ph type="body" idx="1"/>
          </p:nvPr>
        </p:nvSpPr>
        <p:spPr>
          <a:xfrm>
            <a:off x="227013" y="1338263"/>
            <a:ext cx="8853487" cy="4978400"/>
          </a:xfrm>
        </p:spPr>
        <p:txBody>
          <a:bodyPr/>
          <a:lstStyle/>
          <a:p>
            <a:r>
              <a:rPr lang="en-US" smtClean="0"/>
              <a:t>Capture activities &amp; data in the system </a:t>
            </a:r>
            <a:r>
              <a:rPr lang="en-US" sz="2000" smtClean="0"/>
              <a:t>(as-is or to-be)</a:t>
            </a:r>
            <a:endParaRPr lang="en-US" smtClean="0"/>
          </a:p>
          <a:p>
            <a:r>
              <a:rPr lang="en-US" smtClean="0">
                <a:effectLst>
                  <a:outerShdw blurRad="38100" dist="38100" dir="2700000" algn="tl">
                    <a:srgbClr val="000000"/>
                  </a:outerShdw>
                </a:effectLst>
              </a:rPr>
              <a:t>Actigram</a:t>
            </a:r>
            <a:r>
              <a:rPr lang="en-US" smtClean="0"/>
              <a:t>:  relates activities through </a:t>
            </a:r>
            <a:r>
              <a:rPr lang="en-US" i="1" smtClean="0"/>
              <a:t>data</a:t>
            </a:r>
            <a:r>
              <a:rPr lang="en-US" smtClean="0"/>
              <a:t> dependency links</a:t>
            </a:r>
          </a:p>
          <a:p>
            <a:pPr lvl="1">
              <a:lnSpc>
                <a:spcPct val="90000"/>
              </a:lnSpc>
            </a:pPr>
            <a:r>
              <a:rPr lang="en-US" smtClean="0"/>
              <a:t>East </a:t>
            </a:r>
            <a:r>
              <a:rPr lang="en-US" sz="2400" smtClean="0">
                <a:effectLst>
                  <a:outerShdw blurRad="38100" dist="38100" dir="2700000" algn="tl">
                    <a:srgbClr val="000000"/>
                  </a:outerShdw>
                </a:effectLst>
                <a:latin typeface="Symbol" pitchFamily="18" charset="2"/>
              </a:rPr>
              <a:t>® </a:t>
            </a:r>
            <a:r>
              <a:rPr lang="en-US" smtClean="0"/>
              <a:t>:  input data;  West </a:t>
            </a:r>
            <a:r>
              <a:rPr lang="en-US" sz="2400" smtClean="0">
                <a:effectLst>
                  <a:outerShdw blurRad="38100" dist="38100" dir="2700000" algn="tl">
                    <a:srgbClr val="000000"/>
                  </a:outerShdw>
                </a:effectLst>
                <a:latin typeface="Symbol" pitchFamily="18" charset="2"/>
              </a:rPr>
              <a:t>®</a:t>
            </a:r>
            <a:r>
              <a:rPr lang="en-US" smtClean="0"/>
              <a:t> :  output data</a:t>
            </a:r>
          </a:p>
          <a:p>
            <a:pPr lvl="1">
              <a:lnSpc>
                <a:spcPct val="90000"/>
              </a:lnSpc>
            </a:pPr>
            <a:r>
              <a:rPr lang="en-US" smtClean="0"/>
              <a:t>North </a:t>
            </a:r>
            <a:r>
              <a:rPr lang="en-US" sz="2400" smtClean="0">
                <a:effectLst>
                  <a:outerShdw blurRad="38100" dist="38100" dir="2700000" algn="tl">
                    <a:srgbClr val="000000"/>
                  </a:outerShdw>
                </a:effectLst>
                <a:latin typeface="Symbol" pitchFamily="18" charset="2"/>
              </a:rPr>
              <a:t>®</a:t>
            </a:r>
            <a:r>
              <a:rPr lang="en-US" smtClean="0"/>
              <a:t> :  controlling data/event;  South </a:t>
            </a:r>
            <a:r>
              <a:rPr lang="en-US" sz="2400" smtClean="0">
                <a:effectLst>
                  <a:outerShdw blurRad="38100" dist="38100" dir="2700000" algn="tl">
                    <a:srgbClr val="000000"/>
                  </a:outerShdw>
                </a:effectLst>
                <a:latin typeface="Symbol" pitchFamily="18" charset="2"/>
              </a:rPr>
              <a:t>®</a:t>
            </a:r>
            <a:r>
              <a:rPr lang="en-US" smtClean="0"/>
              <a:t> :  processor</a:t>
            </a:r>
          </a:p>
          <a:p>
            <a:pPr lvl="1">
              <a:lnSpc>
                <a:spcPct val="90000"/>
              </a:lnSpc>
            </a:pPr>
            <a:r>
              <a:rPr lang="en-US" smtClean="0"/>
              <a:t>Activities refinable into sub-activities</a:t>
            </a:r>
          </a:p>
          <a:p>
            <a:r>
              <a:rPr lang="en-US" smtClean="0">
                <a:effectLst>
                  <a:outerShdw blurRad="38100" dist="38100" dir="2700000" algn="tl">
                    <a:srgbClr val="000000"/>
                  </a:outerShdw>
                </a:effectLst>
              </a:rPr>
              <a:t>Datagram</a:t>
            </a:r>
            <a:r>
              <a:rPr lang="en-US" smtClean="0"/>
              <a:t>:  relates data through </a:t>
            </a:r>
            <a:r>
              <a:rPr lang="en-US" i="1" smtClean="0"/>
              <a:t>control</a:t>
            </a:r>
            <a:r>
              <a:rPr lang="en-US" smtClean="0"/>
              <a:t> dependency links</a:t>
            </a:r>
          </a:p>
          <a:p>
            <a:pPr lvl="1">
              <a:lnSpc>
                <a:spcPct val="90000"/>
              </a:lnSpc>
            </a:pPr>
            <a:r>
              <a:rPr lang="en-US" smtClean="0"/>
              <a:t>East </a:t>
            </a:r>
            <a:r>
              <a:rPr lang="en-US" sz="2400" smtClean="0">
                <a:effectLst>
                  <a:outerShdw blurRad="38100" dist="38100" dir="2700000" algn="tl">
                    <a:srgbClr val="000000"/>
                  </a:outerShdw>
                </a:effectLst>
                <a:latin typeface="Symbol" pitchFamily="18" charset="2"/>
              </a:rPr>
              <a:t>® </a:t>
            </a:r>
            <a:r>
              <a:rPr lang="en-US" smtClean="0"/>
              <a:t>:  producing activity;  West </a:t>
            </a:r>
            <a:r>
              <a:rPr lang="en-US" sz="2400" smtClean="0">
                <a:effectLst>
                  <a:outerShdw blurRad="38100" dist="38100" dir="2700000" algn="tl">
                    <a:srgbClr val="000000"/>
                  </a:outerShdw>
                </a:effectLst>
                <a:latin typeface="Symbol" pitchFamily="18" charset="2"/>
              </a:rPr>
              <a:t>®</a:t>
            </a:r>
            <a:r>
              <a:rPr lang="en-US" smtClean="0"/>
              <a:t> :  consuming activity</a:t>
            </a:r>
          </a:p>
          <a:p>
            <a:pPr lvl="1">
              <a:lnSpc>
                <a:spcPct val="90000"/>
              </a:lnSpc>
            </a:pPr>
            <a:r>
              <a:rPr lang="en-US" smtClean="0"/>
              <a:t>North </a:t>
            </a:r>
            <a:r>
              <a:rPr lang="en-US" sz="2400" smtClean="0">
                <a:effectLst>
                  <a:outerShdw blurRad="38100" dist="38100" dir="2700000" algn="tl">
                    <a:srgbClr val="000000"/>
                  </a:outerShdw>
                </a:effectLst>
                <a:latin typeface="Symbol" pitchFamily="18" charset="2"/>
              </a:rPr>
              <a:t>®</a:t>
            </a:r>
            <a:r>
              <a:rPr lang="en-US" smtClean="0"/>
              <a:t> :  validation activity;  South </a:t>
            </a:r>
            <a:r>
              <a:rPr lang="en-US" sz="2400" smtClean="0">
                <a:effectLst>
                  <a:outerShdw blurRad="38100" dist="38100" dir="2700000" algn="tl">
                    <a:srgbClr val="000000"/>
                  </a:outerShdw>
                </a:effectLst>
                <a:latin typeface="Symbol" pitchFamily="18" charset="2"/>
              </a:rPr>
              <a:t>®</a:t>
            </a:r>
            <a:r>
              <a:rPr lang="en-US" smtClean="0"/>
              <a:t> :  needed resources</a:t>
            </a:r>
          </a:p>
          <a:p>
            <a:pPr lvl="1">
              <a:lnSpc>
                <a:spcPct val="90000"/>
              </a:lnSpc>
            </a:pPr>
            <a:r>
              <a:rPr lang="en-US" smtClean="0"/>
              <a:t>Data refinable into sub-data</a:t>
            </a:r>
          </a:p>
          <a:p>
            <a:pPr>
              <a:lnSpc>
                <a:spcPct val="100000"/>
              </a:lnSpc>
              <a:spcBef>
                <a:spcPct val="60000"/>
              </a:spcBef>
            </a:pPr>
            <a:r>
              <a:rPr lang="en-US" smtClean="0"/>
              <a:t>Data-activity duality:</a:t>
            </a:r>
          </a:p>
          <a:p>
            <a:pPr lvl="1">
              <a:lnSpc>
                <a:spcPct val="100000"/>
              </a:lnSpc>
              <a:spcBef>
                <a:spcPct val="15000"/>
              </a:spcBef>
            </a:pPr>
            <a:r>
              <a:rPr lang="en-US" smtClean="0"/>
              <a:t>data in actigram must appear in datagram </a:t>
            </a:r>
          </a:p>
          <a:p>
            <a:pPr lvl="1">
              <a:lnSpc>
                <a:spcPct val="100000"/>
              </a:lnSpc>
              <a:spcBef>
                <a:spcPct val="15000"/>
              </a:spcBef>
            </a:pPr>
            <a:r>
              <a:rPr lang="en-US" smtClean="0"/>
              <a:t>activities in datagram must appear in actigram</a:t>
            </a:r>
          </a:p>
        </p:txBody>
      </p:sp>
      <p:graphicFrame>
        <p:nvGraphicFramePr>
          <p:cNvPr id="11266" name="Object 4"/>
          <p:cNvGraphicFramePr>
            <a:graphicFrameLocks noChangeAspect="1"/>
          </p:cNvGraphicFramePr>
          <p:nvPr/>
        </p:nvGraphicFramePr>
        <p:xfrm>
          <a:off x="82550" y="139700"/>
          <a:ext cx="1338263" cy="838200"/>
        </p:xfrm>
        <a:graphic>
          <a:graphicData uri="http://schemas.openxmlformats.org/presentationml/2006/ole">
            <mc:AlternateContent xmlns:mc="http://schemas.openxmlformats.org/markup-compatibility/2006">
              <mc:Choice xmlns:v="urn:schemas-microsoft-com:vml" Requires="v">
                <p:oleObj spid="_x0000_s11267" name="Clip" r:id="rId3" imgW="5905440" imgH="3697560" progId="MS_ClipArt_Gallery.2">
                  <p:embed/>
                </p:oleObj>
              </mc:Choice>
              <mc:Fallback>
                <p:oleObj name="Clip" r:id="rId3" imgW="5905440" imgH="3697560" progId="MS_ClipArt_Gallery.2">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550" y="139700"/>
                        <a:ext cx="1338263"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kumimoji="0" lang="en-US" smtClean="0"/>
              <a:t>SADT diagrams:  actigram example</a:t>
            </a:r>
          </a:p>
        </p:txBody>
      </p:sp>
      <p:pic>
        <p:nvPicPr>
          <p:cNvPr id="12292" name="Picture 4"/>
          <p:cNvPicPr>
            <a:picLocks noChangeAspect="1" noChangeArrowheads="1"/>
          </p:cNvPicPr>
          <p:nvPr/>
        </p:nvPicPr>
        <p:blipFill>
          <a:blip r:embed="rId3"/>
          <a:srcRect/>
          <a:stretch>
            <a:fillRect/>
          </a:stretch>
        </p:blipFill>
        <p:spPr bwMode="auto">
          <a:xfrm>
            <a:off x="206375" y="230188"/>
            <a:ext cx="1060450" cy="654050"/>
          </a:xfrm>
          <a:prstGeom prst="rect">
            <a:avLst/>
          </a:prstGeom>
          <a:noFill/>
          <a:ln w="9525">
            <a:noFill/>
            <a:miter lim="800000"/>
            <a:headEnd/>
            <a:tailEnd/>
          </a:ln>
        </p:spPr>
      </p:pic>
      <p:graphicFrame>
        <p:nvGraphicFramePr>
          <p:cNvPr id="12290" name="Object 8"/>
          <p:cNvGraphicFramePr>
            <a:graphicFrameLocks noChangeAspect="1"/>
          </p:cNvGraphicFramePr>
          <p:nvPr/>
        </p:nvGraphicFramePr>
        <p:xfrm>
          <a:off x="188913" y="1462088"/>
          <a:ext cx="8736012" cy="4194175"/>
        </p:xfrm>
        <a:graphic>
          <a:graphicData uri="http://schemas.openxmlformats.org/presentationml/2006/ole">
            <mc:AlternateContent xmlns:mc="http://schemas.openxmlformats.org/markup-compatibility/2006">
              <mc:Choice xmlns:v="urn:schemas-microsoft-com:vml" Requires="v">
                <p:oleObj spid="_x0000_s12291" name="Picture" r:id="rId4" imgW="5850360" imgH="2809080" progId="Word.Picture.8">
                  <p:embed/>
                </p:oleObj>
              </mc:Choice>
              <mc:Fallback>
                <p:oleObj name="Picture" r:id="rId4" imgW="5850360" imgH="2809080" progId="Word.Picture.8">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913" y="1462088"/>
                        <a:ext cx="8736012" cy="419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3" name="Rectangle 9"/>
          <p:cNvSpPr>
            <a:spLocks noChangeArrowheads="1"/>
          </p:cNvSpPr>
          <p:nvPr/>
        </p:nvSpPr>
        <p:spPr bwMode="auto">
          <a:xfrm>
            <a:off x="7026275" y="2146300"/>
            <a:ext cx="1889125" cy="323850"/>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refinement</a:t>
            </a:r>
            <a:endParaRPr lang="fr-BE" sz="2000" i="1">
              <a:solidFill>
                <a:schemeClr val="tx2"/>
              </a:solidFill>
              <a:effectLst/>
              <a:latin typeface="Comic Sans MS" pitchFamily="66" charset="0"/>
            </a:endParaRPr>
          </a:p>
        </p:txBody>
      </p:sp>
      <p:sp>
        <p:nvSpPr>
          <p:cNvPr id="1429514" name="Line 10"/>
          <p:cNvSpPr>
            <a:spLocks noChangeShapeType="1"/>
          </p:cNvSpPr>
          <p:nvPr/>
        </p:nvSpPr>
        <p:spPr bwMode="auto">
          <a:xfrm flipV="1">
            <a:off x="7513638" y="2432050"/>
            <a:ext cx="520700" cy="274638"/>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2295" name="Rectangle 11"/>
          <p:cNvSpPr>
            <a:spLocks noChangeArrowheads="1"/>
          </p:cNvSpPr>
          <p:nvPr/>
        </p:nvSpPr>
        <p:spPr bwMode="auto">
          <a:xfrm>
            <a:off x="1998663" y="4694238"/>
            <a:ext cx="1614487" cy="293687"/>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input data</a:t>
            </a:r>
            <a:endParaRPr lang="fr-BE" sz="2000" i="1">
              <a:solidFill>
                <a:schemeClr val="tx2"/>
              </a:solidFill>
              <a:effectLst/>
              <a:latin typeface="Comic Sans MS" pitchFamily="66" charset="0"/>
            </a:endParaRPr>
          </a:p>
        </p:txBody>
      </p:sp>
      <p:sp>
        <p:nvSpPr>
          <p:cNvPr id="12296" name="Rectangle 12"/>
          <p:cNvSpPr>
            <a:spLocks noChangeArrowheads="1"/>
          </p:cNvSpPr>
          <p:nvPr/>
        </p:nvSpPr>
        <p:spPr bwMode="auto">
          <a:xfrm>
            <a:off x="4083050" y="5324475"/>
            <a:ext cx="1628775" cy="338138"/>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output data</a:t>
            </a:r>
            <a:endParaRPr lang="fr-BE" sz="2000" i="1">
              <a:solidFill>
                <a:schemeClr val="tx2"/>
              </a:solidFill>
              <a:effectLst/>
              <a:latin typeface="Comic Sans MS" pitchFamily="66" charset="0"/>
            </a:endParaRPr>
          </a:p>
        </p:txBody>
      </p:sp>
      <p:sp>
        <p:nvSpPr>
          <p:cNvPr id="1429517" name="Line 13"/>
          <p:cNvSpPr>
            <a:spLocks noChangeShapeType="1"/>
          </p:cNvSpPr>
          <p:nvPr/>
        </p:nvSpPr>
        <p:spPr bwMode="auto">
          <a:xfrm flipV="1">
            <a:off x="3005138" y="4387850"/>
            <a:ext cx="520700" cy="274638"/>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429518" name="Line 14"/>
          <p:cNvSpPr>
            <a:spLocks noChangeShapeType="1"/>
          </p:cNvSpPr>
          <p:nvPr/>
        </p:nvSpPr>
        <p:spPr bwMode="auto">
          <a:xfrm flipV="1">
            <a:off x="4852988" y="4951413"/>
            <a:ext cx="419100" cy="419100"/>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429519" name="Line 15"/>
          <p:cNvSpPr>
            <a:spLocks noChangeShapeType="1"/>
          </p:cNvSpPr>
          <p:nvPr/>
        </p:nvSpPr>
        <p:spPr bwMode="auto">
          <a:xfrm flipV="1">
            <a:off x="3705225" y="4916488"/>
            <a:ext cx="419100" cy="419100"/>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2300" name="Rectangle 16"/>
          <p:cNvSpPr>
            <a:spLocks noChangeArrowheads="1"/>
          </p:cNvSpPr>
          <p:nvPr/>
        </p:nvSpPr>
        <p:spPr bwMode="auto">
          <a:xfrm>
            <a:off x="2503488" y="5275263"/>
            <a:ext cx="1628775" cy="338137"/>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processor</a:t>
            </a:r>
            <a:endParaRPr lang="fr-BE" sz="2000" i="1">
              <a:solidFill>
                <a:schemeClr val="tx2"/>
              </a:solidFill>
              <a:effectLst/>
              <a:latin typeface="Comic Sans MS" pitchFamily="66" charset="0"/>
            </a:endParaRPr>
          </a:p>
        </p:txBody>
      </p:sp>
      <p:sp>
        <p:nvSpPr>
          <p:cNvPr id="12301" name="Rectangle 17"/>
          <p:cNvSpPr>
            <a:spLocks noChangeArrowheads="1"/>
          </p:cNvSpPr>
          <p:nvPr/>
        </p:nvSpPr>
        <p:spPr bwMode="auto">
          <a:xfrm>
            <a:off x="265113" y="4394200"/>
            <a:ext cx="1860550" cy="338138"/>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controlling data</a:t>
            </a:r>
            <a:endParaRPr lang="fr-BE" sz="2000" i="1">
              <a:solidFill>
                <a:schemeClr val="tx2"/>
              </a:solidFill>
              <a:effectLst/>
              <a:latin typeface="Comic Sans MS" pitchFamily="66" charset="0"/>
            </a:endParaRPr>
          </a:p>
        </p:txBody>
      </p:sp>
      <p:sp>
        <p:nvSpPr>
          <p:cNvPr id="1429522" name="Line 18"/>
          <p:cNvSpPr>
            <a:spLocks noChangeShapeType="1"/>
          </p:cNvSpPr>
          <p:nvPr/>
        </p:nvSpPr>
        <p:spPr bwMode="auto">
          <a:xfrm flipV="1">
            <a:off x="2105025" y="3111500"/>
            <a:ext cx="1703388" cy="1457325"/>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2303" name="Rectangle 19"/>
          <p:cNvSpPr>
            <a:spLocks noChangeArrowheads="1"/>
          </p:cNvSpPr>
          <p:nvPr/>
        </p:nvSpPr>
        <p:spPr bwMode="auto">
          <a:xfrm>
            <a:off x="4852988" y="1138238"/>
            <a:ext cx="1889125" cy="323850"/>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activity</a:t>
            </a:r>
            <a:endParaRPr lang="fr-BE" sz="2000" i="1">
              <a:solidFill>
                <a:schemeClr val="tx2"/>
              </a:solidFill>
              <a:effectLst/>
              <a:latin typeface="Comic Sans MS" pitchFamily="66" charset="0"/>
            </a:endParaRPr>
          </a:p>
        </p:txBody>
      </p:sp>
      <p:sp>
        <p:nvSpPr>
          <p:cNvPr id="1429524" name="Line 20"/>
          <p:cNvSpPr>
            <a:spLocks noChangeShapeType="1"/>
          </p:cNvSpPr>
          <p:nvPr/>
        </p:nvSpPr>
        <p:spPr bwMode="auto">
          <a:xfrm flipV="1">
            <a:off x="5176838" y="1417638"/>
            <a:ext cx="577850" cy="534987"/>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kumimoji="0" lang="en-US" smtClean="0"/>
              <a:t>SADT diagrams:  datagram example</a:t>
            </a:r>
          </a:p>
        </p:txBody>
      </p:sp>
      <p:pic>
        <p:nvPicPr>
          <p:cNvPr id="13316" name="Picture 4"/>
          <p:cNvPicPr>
            <a:picLocks noChangeAspect="1" noChangeArrowheads="1"/>
          </p:cNvPicPr>
          <p:nvPr/>
        </p:nvPicPr>
        <p:blipFill>
          <a:blip r:embed="rId3"/>
          <a:srcRect/>
          <a:stretch>
            <a:fillRect/>
          </a:stretch>
        </p:blipFill>
        <p:spPr bwMode="auto">
          <a:xfrm>
            <a:off x="206375" y="230188"/>
            <a:ext cx="1060450" cy="654050"/>
          </a:xfrm>
          <a:prstGeom prst="rect">
            <a:avLst/>
          </a:prstGeom>
          <a:noFill/>
          <a:ln w="9525">
            <a:noFill/>
            <a:miter lim="800000"/>
            <a:headEnd/>
            <a:tailEnd/>
          </a:ln>
        </p:spPr>
      </p:pic>
      <p:grpSp>
        <p:nvGrpSpPr>
          <p:cNvPr id="13317" name="Group 15"/>
          <p:cNvGrpSpPr>
            <a:grpSpLocks/>
          </p:cNvGrpSpPr>
          <p:nvPr/>
        </p:nvGrpSpPr>
        <p:grpSpPr bwMode="auto">
          <a:xfrm>
            <a:off x="692150" y="1277938"/>
            <a:ext cx="7577138" cy="2559050"/>
            <a:chOff x="136" y="1041"/>
            <a:chExt cx="4773" cy="1612"/>
          </a:xfrm>
        </p:grpSpPr>
        <p:graphicFrame>
          <p:nvGraphicFramePr>
            <p:cNvPr id="13314" name="Object 6"/>
            <p:cNvGraphicFramePr>
              <a:graphicFrameLocks noChangeAspect="1"/>
            </p:cNvGraphicFramePr>
            <p:nvPr/>
          </p:nvGraphicFramePr>
          <p:xfrm>
            <a:off x="695" y="1193"/>
            <a:ext cx="4108" cy="1460"/>
          </p:xfrm>
          <a:graphic>
            <a:graphicData uri="http://schemas.openxmlformats.org/presentationml/2006/ole">
              <mc:AlternateContent xmlns:mc="http://schemas.openxmlformats.org/markup-compatibility/2006">
                <mc:Choice xmlns:v="urn:schemas-microsoft-com:vml" Requires="v">
                  <p:oleObj spid="_x0000_s13315" name="Picture" r:id="rId4" imgW="3600360" imgH="1278720" progId="Word.Picture.8">
                    <p:embed/>
                  </p:oleObj>
                </mc:Choice>
                <mc:Fallback>
                  <p:oleObj name="Picture" r:id="rId4" imgW="3600360" imgH="1278720" progId="Word.Picture.8">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5" y="1193"/>
                          <a:ext cx="4108" cy="14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21" name="Rectangle 7"/>
            <p:cNvSpPr>
              <a:spLocks noChangeArrowheads="1"/>
            </p:cNvSpPr>
            <p:nvPr/>
          </p:nvSpPr>
          <p:spPr bwMode="auto">
            <a:xfrm>
              <a:off x="251" y="2125"/>
              <a:ext cx="1389" cy="213"/>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producing activity</a:t>
              </a:r>
              <a:endParaRPr lang="fr-BE" sz="2000" i="1">
                <a:solidFill>
                  <a:schemeClr val="tx2"/>
                </a:solidFill>
                <a:effectLst/>
                <a:latin typeface="Comic Sans MS" pitchFamily="66" charset="0"/>
              </a:endParaRPr>
            </a:p>
          </p:txBody>
        </p:sp>
        <p:sp>
          <p:nvSpPr>
            <p:cNvPr id="13322" name="Rectangle 8"/>
            <p:cNvSpPr>
              <a:spLocks noChangeArrowheads="1"/>
            </p:cNvSpPr>
            <p:nvPr/>
          </p:nvSpPr>
          <p:spPr bwMode="auto">
            <a:xfrm>
              <a:off x="394" y="1041"/>
              <a:ext cx="1436" cy="213"/>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controlling activity</a:t>
              </a:r>
              <a:endParaRPr lang="fr-BE" sz="2000" i="1">
                <a:solidFill>
                  <a:schemeClr val="tx2"/>
                </a:solidFill>
                <a:effectLst/>
                <a:latin typeface="Comic Sans MS" pitchFamily="66" charset="0"/>
              </a:endParaRPr>
            </a:p>
          </p:txBody>
        </p:sp>
        <p:sp>
          <p:nvSpPr>
            <p:cNvPr id="1430537" name="Line 9"/>
            <p:cNvSpPr>
              <a:spLocks noChangeShapeType="1"/>
            </p:cNvSpPr>
            <p:nvPr/>
          </p:nvSpPr>
          <p:spPr bwMode="auto">
            <a:xfrm>
              <a:off x="953" y="1243"/>
              <a:ext cx="1092" cy="109"/>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430538" name="Line 10"/>
            <p:cNvSpPr>
              <a:spLocks noChangeShapeType="1"/>
            </p:cNvSpPr>
            <p:nvPr/>
          </p:nvSpPr>
          <p:spPr bwMode="auto">
            <a:xfrm flipV="1">
              <a:off x="749" y="1776"/>
              <a:ext cx="501" cy="354"/>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3325" name="Rectangle 11"/>
            <p:cNvSpPr>
              <a:spLocks noChangeArrowheads="1"/>
            </p:cNvSpPr>
            <p:nvPr/>
          </p:nvSpPr>
          <p:spPr bwMode="auto">
            <a:xfrm>
              <a:off x="3520" y="1120"/>
              <a:ext cx="1389" cy="213"/>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consuming activity</a:t>
              </a:r>
              <a:endParaRPr lang="fr-BE" sz="2000" i="1">
                <a:solidFill>
                  <a:schemeClr val="tx2"/>
                </a:solidFill>
                <a:effectLst/>
                <a:latin typeface="Comic Sans MS" pitchFamily="66" charset="0"/>
              </a:endParaRPr>
            </a:p>
          </p:txBody>
        </p:sp>
        <p:sp>
          <p:nvSpPr>
            <p:cNvPr id="1430540" name="Line 12"/>
            <p:cNvSpPr>
              <a:spLocks noChangeShapeType="1"/>
            </p:cNvSpPr>
            <p:nvPr/>
          </p:nvSpPr>
          <p:spPr bwMode="auto">
            <a:xfrm flipV="1">
              <a:off x="3809" y="1299"/>
              <a:ext cx="473" cy="390"/>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430541" name="Line 13"/>
            <p:cNvSpPr>
              <a:spLocks noChangeShapeType="1"/>
            </p:cNvSpPr>
            <p:nvPr/>
          </p:nvSpPr>
          <p:spPr bwMode="auto">
            <a:xfrm flipV="1">
              <a:off x="1209" y="2408"/>
              <a:ext cx="582" cy="126"/>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3328" name="Rectangle 14"/>
            <p:cNvSpPr>
              <a:spLocks noChangeArrowheads="1"/>
            </p:cNvSpPr>
            <p:nvPr/>
          </p:nvSpPr>
          <p:spPr bwMode="auto">
            <a:xfrm>
              <a:off x="136" y="2429"/>
              <a:ext cx="1436" cy="213"/>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resource</a:t>
              </a:r>
              <a:endParaRPr lang="fr-BE" sz="2000" i="1">
                <a:solidFill>
                  <a:schemeClr val="tx2"/>
                </a:solidFill>
                <a:effectLst/>
                <a:latin typeface="Comic Sans MS" pitchFamily="66" charset="0"/>
              </a:endParaRPr>
            </a:p>
          </p:txBody>
        </p:sp>
      </p:grpSp>
      <p:sp>
        <p:nvSpPr>
          <p:cNvPr id="13318" name="Rectangle 16"/>
          <p:cNvSpPr>
            <a:spLocks noChangeArrowheads="1"/>
          </p:cNvSpPr>
          <p:nvPr/>
        </p:nvSpPr>
        <p:spPr bwMode="auto">
          <a:xfrm>
            <a:off x="257175" y="4113213"/>
            <a:ext cx="8886825" cy="2168525"/>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Char char="u"/>
            </a:pPr>
            <a:r>
              <a:rPr lang="fr-BE" sz="2200">
                <a:solidFill>
                  <a:schemeClr val="tx1"/>
                </a:solidFill>
                <a:effectLst/>
                <a:latin typeface="Comic Sans MS" pitchFamily="66" charset="0"/>
              </a:rPr>
              <a:t>Consistency/completeness rules checkable by tools</a:t>
            </a:r>
            <a:endParaRPr lang="fr-BE" sz="2000">
              <a:solidFill>
                <a:srgbClr val="009999"/>
              </a:solidFill>
              <a:effectLst/>
              <a:latin typeface="Comic Sans MS" pitchFamily="66" charset="0"/>
            </a:endParaRPr>
          </a:p>
          <a:p>
            <a:pPr marL="742950" lvl="1" indent="-285750" algn="l">
              <a:lnSpc>
                <a:spcPct val="130000"/>
              </a:lnSpc>
              <a:spcBef>
                <a:spcPct val="10000"/>
              </a:spcBef>
              <a:buClr>
                <a:schemeClr val="tx2"/>
              </a:buClr>
              <a:buFontTx/>
              <a:buChar char="–"/>
            </a:pPr>
            <a:r>
              <a:rPr lang="fr-BE" sz="2000">
                <a:solidFill>
                  <a:srgbClr val="009999"/>
                </a:solidFill>
                <a:effectLst/>
                <a:latin typeface="Comic Sans MS" pitchFamily="66" charset="0"/>
              </a:rPr>
              <a:t>Every activity must have an input and an output</a:t>
            </a:r>
          </a:p>
          <a:p>
            <a:pPr marL="742950" lvl="1" indent="-285750" algn="l">
              <a:lnSpc>
                <a:spcPct val="110000"/>
              </a:lnSpc>
              <a:spcBef>
                <a:spcPct val="10000"/>
              </a:spcBef>
              <a:buClr>
                <a:schemeClr val="tx2"/>
              </a:buClr>
              <a:buFontTx/>
              <a:buChar char="–"/>
            </a:pPr>
            <a:r>
              <a:rPr lang="fr-BE" sz="2000">
                <a:solidFill>
                  <a:srgbClr val="009999"/>
                </a:solidFill>
                <a:effectLst/>
                <a:latin typeface="Comic Sans MS" pitchFamily="66" charset="0"/>
              </a:rPr>
              <a:t>All data must have a producer and a consumer</a:t>
            </a:r>
          </a:p>
          <a:p>
            <a:pPr marL="742950" lvl="1" indent="-285750" algn="l">
              <a:lnSpc>
                <a:spcPct val="130000"/>
              </a:lnSpc>
              <a:spcBef>
                <a:spcPct val="10000"/>
              </a:spcBef>
              <a:buClr>
                <a:schemeClr val="tx2"/>
              </a:buClr>
              <a:buFontTx/>
              <a:buChar char="–"/>
            </a:pPr>
            <a:r>
              <a:rPr lang="fr-BE" sz="2000">
                <a:solidFill>
                  <a:srgbClr val="009999"/>
                </a:solidFill>
                <a:effectLst/>
                <a:latin typeface="Comic Sans MS" pitchFamily="66" charset="0"/>
              </a:rPr>
              <a:t>I/O data of an activity must appear as I/O data of subactivities</a:t>
            </a:r>
          </a:p>
          <a:p>
            <a:pPr marL="742950" lvl="1" indent="-285750" algn="l">
              <a:lnSpc>
                <a:spcPct val="130000"/>
              </a:lnSpc>
              <a:spcBef>
                <a:spcPct val="10000"/>
              </a:spcBef>
              <a:buClr>
                <a:schemeClr val="tx2"/>
              </a:buClr>
              <a:buFontTx/>
              <a:buChar char="–"/>
            </a:pPr>
            <a:r>
              <a:rPr lang="fr-BE" sz="2000">
                <a:solidFill>
                  <a:srgbClr val="009999"/>
                </a:solidFill>
                <a:effectLst/>
                <a:latin typeface="Comic Sans MS" pitchFamily="66" charset="0"/>
              </a:rPr>
              <a:t>Every activity in a datagram must be defined in an actigram, ...</a:t>
            </a:r>
          </a:p>
        </p:txBody>
      </p:sp>
      <p:sp>
        <p:nvSpPr>
          <p:cNvPr id="13319" name="Rectangle 17"/>
          <p:cNvSpPr>
            <a:spLocks noChangeArrowheads="1"/>
          </p:cNvSpPr>
          <p:nvPr/>
        </p:nvSpPr>
        <p:spPr bwMode="auto">
          <a:xfrm>
            <a:off x="5713413" y="3317875"/>
            <a:ext cx="1889125" cy="323850"/>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data</a:t>
            </a:r>
            <a:endParaRPr lang="fr-BE" sz="2000" i="1">
              <a:solidFill>
                <a:schemeClr val="tx2"/>
              </a:solidFill>
              <a:effectLst/>
              <a:latin typeface="Comic Sans MS" pitchFamily="66" charset="0"/>
            </a:endParaRPr>
          </a:p>
        </p:txBody>
      </p:sp>
      <p:sp>
        <p:nvSpPr>
          <p:cNvPr id="1430546" name="Line 18"/>
          <p:cNvSpPr>
            <a:spLocks noChangeShapeType="1"/>
          </p:cNvSpPr>
          <p:nvPr/>
        </p:nvSpPr>
        <p:spPr bwMode="auto">
          <a:xfrm>
            <a:off x="5451475" y="2997200"/>
            <a:ext cx="923925" cy="417513"/>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1314" name="Rectangle 2"/>
          <p:cNvSpPr>
            <a:spLocks noGrp="1" noChangeArrowheads="1"/>
          </p:cNvSpPr>
          <p:nvPr>
            <p:ph type="title"/>
          </p:nvPr>
        </p:nvSpPr>
        <p:spPr>
          <a:xfrm>
            <a:off x="1200150" y="228600"/>
            <a:ext cx="7758113" cy="762000"/>
          </a:xfrm>
        </p:spPr>
        <p:txBody>
          <a:bodyPr/>
          <a:lstStyle/>
          <a:p>
            <a:r>
              <a:rPr kumimoji="0" lang="en-US" smtClean="0"/>
              <a:t>Information flows:  dataflow diagrams</a:t>
            </a:r>
            <a:endParaRPr kumimoji="0" lang="en-US" sz="2500" smtClean="0">
              <a:effectLst>
                <a:outerShdw blurRad="38100" dist="38100" dir="2700000" algn="tl">
                  <a:srgbClr val="000000"/>
                </a:outerShdw>
              </a:effectLst>
            </a:endParaRPr>
          </a:p>
        </p:txBody>
      </p:sp>
      <p:sp>
        <p:nvSpPr>
          <p:cNvPr id="1421315" name="Rectangle 3"/>
          <p:cNvSpPr>
            <a:spLocks noGrp="1" noChangeArrowheads="1"/>
          </p:cNvSpPr>
          <p:nvPr>
            <p:ph type="body" idx="1"/>
          </p:nvPr>
        </p:nvSpPr>
        <p:spPr/>
        <p:txBody>
          <a:bodyPr/>
          <a:lstStyle/>
          <a:p>
            <a:r>
              <a:rPr lang="en-US" smtClean="0"/>
              <a:t>Capture system operations linked by data dependencies</a:t>
            </a:r>
          </a:p>
          <a:p>
            <a:pPr lvl="1">
              <a:lnSpc>
                <a:spcPct val="100000"/>
              </a:lnSpc>
            </a:pPr>
            <a:r>
              <a:rPr lang="en-US" smtClean="0"/>
              <a:t>simpler but less expressive than actigrams</a:t>
            </a:r>
          </a:p>
          <a:p>
            <a:pPr>
              <a:lnSpc>
                <a:spcPct val="130000"/>
              </a:lnSpc>
            </a:pPr>
            <a:r>
              <a:rPr lang="en-US" smtClean="0"/>
              <a:t>Operation =  data transformation activity</a:t>
            </a:r>
          </a:p>
          <a:p>
            <a:pPr>
              <a:lnSpc>
                <a:spcPct val="130000"/>
              </a:lnSpc>
            </a:pPr>
            <a:r>
              <a:rPr lang="en-US" smtClean="0"/>
              <a:t>Input, output links =  data flows</a:t>
            </a:r>
          </a:p>
          <a:p>
            <a:pPr lvl="1"/>
            <a:r>
              <a:rPr lang="en-US" smtClean="0"/>
              <a:t>operation needs data flowing </a:t>
            </a:r>
            <a:r>
              <a:rPr lang="en-US" i="1" smtClean="0"/>
              <a:t>in</a:t>
            </a:r>
            <a:r>
              <a:rPr lang="en-US" smtClean="0"/>
              <a:t> to produce data flowing </a:t>
            </a:r>
            <a:r>
              <a:rPr lang="en-US" i="1" smtClean="0"/>
              <a:t>out</a:t>
            </a:r>
            <a:r>
              <a:rPr lang="en-US" smtClean="0"/>
              <a:t> </a:t>
            </a:r>
          </a:p>
          <a:p>
            <a:pPr lvl="1">
              <a:lnSpc>
                <a:spcPct val="100000"/>
              </a:lnSpc>
              <a:buFontTx/>
              <a:buNone/>
            </a:pPr>
            <a:r>
              <a:rPr lang="en-US" smtClean="0"/>
              <a:t>   (</a:t>
            </a:r>
            <a:r>
              <a:rPr lang="en-US" b="1" smtClean="0">
                <a:latin typeface="Symbol" pitchFamily="18" charset="2"/>
              </a:rPr>
              <a:t>¹</a:t>
            </a:r>
            <a:r>
              <a:rPr lang="en-US" smtClean="0"/>
              <a:t> control flow !)</a:t>
            </a:r>
          </a:p>
          <a:p>
            <a:pPr>
              <a:lnSpc>
                <a:spcPct val="120000"/>
              </a:lnSpc>
            </a:pPr>
            <a:r>
              <a:rPr lang="en-US" smtClean="0"/>
              <a:t>Data transformation rule to be specified ...</a:t>
            </a:r>
          </a:p>
          <a:p>
            <a:pPr lvl="1">
              <a:lnSpc>
                <a:spcPct val="100000"/>
              </a:lnSpc>
            </a:pPr>
            <a:r>
              <a:rPr lang="en-US" smtClean="0"/>
              <a:t>in annotation  (structured NL) </a:t>
            </a:r>
          </a:p>
          <a:p>
            <a:pPr lvl="1">
              <a:lnSpc>
                <a:spcPct val="100000"/>
              </a:lnSpc>
            </a:pPr>
            <a:r>
              <a:rPr lang="en-US" smtClean="0">
                <a:effectLst>
                  <a:outerShdw blurRad="38100" dist="38100" dir="2700000" algn="tl">
                    <a:srgbClr val="000000"/>
                  </a:outerShdw>
                </a:effectLst>
              </a:rPr>
              <a:t>or</a:t>
            </a:r>
            <a:r>
              <a:rPr lang="en-US" smtClean="0"/>
              <a:t> in another DFD  (operation refinement, cf. SADT)</a:t>
            </a:r>
          </a:p>
          <a:p>
            <a:pPr>
              <a:lnSpc>
                <a:spcPct val="130000"/>
              </a:lnSpc>
            </a:pPr>
            <a:r>
              <a:rPr lang="en-US" smtClean="0"/>
              <a:t>System components, data repositories =  origins, ends of flow </a:t>
            </a:r>
          </a:p>
          <a:p>
            <a:pPr>
              <a:lnSpc>
                <a:spcPct val="120000"/>
              </a:lnSpc>
            </a:pPr>
            <a:r>
              <a:rPr lang="fr-BE" smtClean="0"/>
              <a:t>Consistency/completeness rules checkable by tools, cf. SADT</a:t>
            </a:r>
            <a:endParaRPr lang="en-US" smtClean="0"/>
          </a:p>
        </p:txBody>
      </p:sp>
      <p:pic>
        <p:nvPicPr>
          <p:cNvPr id="37892" name="Picture 5"/>
          <p:cNvPicPr>
            <a:picLocks noChangeAspect="1" noChangeArrowheads="1"/>
          </p:cNvPicPr>
          <p:nvPr/>
        </p:nvPicPr>
        <p:blipFill>
          <a:blip r:embed="rId2"/>
          <a:srcRect/>
          <a:stretch>
            <a:fillRect/>
          </a:stretch>
        </p:blipFill>
        <p:spPr bwMode="auto">
          <a:xfrm>
            <a:off x="187325" y="147638"/>
            <a:ext cx="519113" cy="855662"/>
          </a:xfrm>
          <a:prstGeom prst="rect">
            <a:avLst/>
          </a:prstGeom>
          <a:noFill/>
          <a:ln w="12700" cap="sq">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2578" name="Rectangle 2"/>
          <p:cNvSpPr>
            <a:spLocks noGrp="1" noChangeArrowheads="1"/>
          </p:cNvSpPr>
          <p:nvPr>
            <p:ph type="title"/>
          </p:nvPr>
        </p:nvSpPr>
        <p:spPr>
          <a:xfrm>
            <a:off x="1200150" y="228600"/>
            <a:ext cx="7758113" cy="762000"/>
          </a:xfrm>
        </p:spPr>
        <p:txBody>
          <a:bodyPr/>
          <a:lstStyle/>
          <a:p>
            <a:r>
              <a:rPr kumimoji="0" lang="en-US" smtClean="0"/>
              <a:t>Dataflow diagram: example</a:t>
            </a:r>
            <a:endParaRPr kumimoji="0" lang="en-US" sz="2500" smtClean="0">
              <a:effectLst>
                <a:outerShdw blurRad="38100" dist="38100" dir="2700000" algn="tl">
                  <a:srgbClr val="000000"/>
                </a:outerShdw>
              </a:effectLst>
            </a:endParaRPr>
          </a:p>
        </p:txBody>
      </p:sp>
      <p:pic>
        <p:nvPicPr>
          <p:cNvPr id="38915" name="Picture 5"/>
          <p:cNvPicPr>
            <a:picLocks noChangeAspect="1" noChangeArrowheads="1"/>
          </p:cNvPicPr>
          <p:nvPr/>
        </p:nvPicPr>
        <p:blipFill>
          <a:blip r:embed="rId2"/>
          <a:srcRect/>
          <a:stretch>
            <a:fillRect/>
          </a:stretch>
        </p:blipFill>
        <p:spPr bwMode="auto">
          <a:xfrm>
            <a:off x="206375" y="230188"/>
            <a:ext cx="1060450" cy="654050"/>
          </a:xfrm>
          <a:prstGeom prst="rect">
            <a:avLst/>
          </a:prstGeom>
          <a:noFill/>
          <a:ln w="9525">
            <a:noFill/>
            <a:miter lim="800000"/>
            <a:headEnd/>
            <a:tailEnd/>
          </a:ln>
        </p:spPr>
      </p:pic>
      <p:grpSp>
        <p:nvGrpSpPr>
          <p:cNvPr id="38916" name="Group 20"/>
          <p:cNvGrpSpPr>
            <a:grpSpLocks/>
          </p:cNvGrpSpPr>
          <p:nvPr/>
        </p:nvGrpSpPr>
        <p:grpSpPr bwMode="auto">
          <a:xfrm>
            <a:off x="1898650" y="3211513"/>
            <a:ext cx="1384300" cy="254000"/>
            <a:chOff x="1156" y="1769"/>
            <a:chExt cx="891" cy="115"/>
          </a:xfrm>
        </p:grpSpPr>
        <p:sp>
          <p:nvSpPr>
            <p:cNvPr id="1432594" name="Line 18"/>
            <p:cNvSpPr>
              <a:spLocks noChangeShapeType="1"/>
            </p:cNvSpPr>
            <p:nvPr/>
          </p:nvSpPr>
          <p:spPr bwMode="auto">
            <a:xfrm flipV="1">
              <a:off x="1156" y="1826"/>
              <a:ext cx="782" cy="53"/>
            </a:xfrm>
            <a:prstGeom prst="line">
              <a:avLst/>
            </a:prstGeom>
            <a:noFill/>
            <a:ln w="20638">
              <a:solidFill>
                <a:srgbClr val="000000"/>
              </a:solidFill>
              <a:round/>
              <a:headEnd/>
              <a:tailEnd/>
            </a:ln>
          </p:spPr>
          <p:txBody>
            <a:bodyPr/>
            <a:lstStyle/>
            <a:p>
              <a:pPr>
                <a:defRPr/>
              </a:pPr>
              <a:endParaRPr lang="en-GB"/>
            </a:p>
          </p:txBody>
        </p:sp>
        <p:sp>
          <p:nvSpPr>
            <p:cNvPr id="1432595" name="Freeform 19"/>
            <p:cNvSpPr>
              <a:spLocks/>
            </p:cNvSpPr>
            <p:nvPr/>
          </p:nvSpPr>
          <p:spPr bwMode="auto">
            <a:xfrm>
              <a:off x="1932" y="1769"/>
              <a:ext cx="115" cy="115"/>
            </a:xfrm>
            <a:custGeom>
              <a:avLst/>
              <a:gdLst/>
              <a:ahLst/>
              <a:cxnLst>
                <a:cxn ang="0">
                  <a:pos x="8" y="115"/>
                </a:cxn>
                <a:cxn ang="0">
                  <a:pos x="115" y="49"/>
                </a:cxn>
                <a:cxn ang="0">
                  <a:pos x="0" y="0"/>
                </a:cxn>
                <a:cxn ang="0">
                  <a:pos x="8" y="115"/>
                </a:cxn>
              </a:cxnLst>
              <a:rect l="0" t="0" r="r" b="b"/>
              <a:pathLst>
                <a:path w="115" h="115">
                  <a:moveTo>
                    <a:pt x="8" y="115"/>
                  </a:moveTo>
                  <a:lnTo>
                    <a:pt x="115" y="49"/>
                  </a:lnTo>
                  <a:lnTo>
                    <a:pt x="0" y="0"/>
                  </a:lnTo>
                  <a:lnTo>
                    <a:pt x="8" y="115"/>
                  </a:lnTo>
                  <a:close/>
                </a:path>
              </a:pathLst>
            </a:custGeom>
            <a:solidFill>
              <a:srgbClr val="000000"/>
            </a:solidFill>
            <a:ln w="9525">
              <a:noFill/>
              <a:round/>
              <a:headEnd/>
              <a:tailEnd/>
            </a:ln>
          </p:spPr>
          <p:txBody>
            <a:bodyPr/>
            <a:lstStyle/>
            <a:p>
              <a:pPr>
                <a:defRPr/>
              </a:pPr>
              <a:endParaRPr lang="en-GB"/>
            </a:p>
          </p:txBody>
        </p:sp>
      </p:grpSp>
      <p:sp>
        <p:nvSpPr>
          <p:cNvPr id="1432597" name="Rectangle 21"/>
          <p:cNvSpPr>
            <a:spLocks noChangeArrowheads="1"/>
          </p:cNvSpPr>
          <p:nvPr/>
        </p:nvSpPr>
        <p:spPr bwMode="auto">
          <a:xfrm>
            <a:off x="828675" y="1965325"/>
            <a:ext cx="1057275" cy="419100"/>
          </a:xfrm>
          <a:prstGeom prst="rect">
            <a:avLst/>
          </a:prstGeom>
          <a:solidFill>
            <a:srgbClr val="DDDDDD"/>
          </a:solidFill>
          <a:ln w="15875">
            <a:solidFill>
              <a:srgbClr val="000000"/>
            </a:solidFill>
            <a:miter lim="800000"/>
            <a:headEnd/>
            <a:tailEnd/>
          </a:ln>
        </p:spPr>
        <p:txBody>
          <a:bodyPr/>
          <a:lstStyle/>
          <a:p>
            <a:endParaRPr lang="en-GB">
              <a:effectLst>
                <a:outerShdw blurRad="38100" dist="38100" dir="2700000" algn="tl">
                  <a:srgbClr val="000000"/>
                </a:outerShdw>
              </a:effectLst>
            </a:endParaRPr>
          </a:p>
        </p:txBody>
      </p:sp>
      <p:sp>
        <p:nvSpPr>
          <p:cNvPr id="1432598" name="Rectangle 22"/>
          <p:cNvSpPr>
            <a:spLocks noChangeArrowheads="1"/>
          </p:cNvSpPr>
          <p:nvPr/>
        </p:nvSpPr>
        <p:spPr bwMode="auto">
          <a:xfrm>
            <a:off x="1014413" y="2055813"/>
            <a:ext cx="709612" cy="258762"/>
          </a:xfrm>
          <a:prstGeom prst="rect">
            <a:avLst/>
          </a:prstGeom>
          <a:noFill/>
          <a:ln w="9525">
            <a:noFill/>
            <a:miter lim="800000"/>
            <a:headEnd/>
            <a:tailEnd/>
          </a:ln>
        </p:spPr>
        <p:txBody>
          <a:bodyPr wrap="none" lIns="0" tIns="0" rIns="0" bIns="0">
            <a:spAutoFit/>
          </a:bodyPr>
          <a:lstStyle/>
          <a:p>
            <a:r>
              <a:rPr kumimoji="0" lang="en-US" sz="1700">
                <a:solidFill>
                  <a:srgbClr val="000080"/>
                </a:solidFill>
                <a:effectLst/>
                <a:latin typeface="Arial" pitchFamily="34" charset="0"/>
              </a:rPr>
              <a:t>Initiator</a:t>
            </a:r>
            <a:endParaRPr lang="en-US">
              <a:effectLst>
                <a:outerShdw blurRad="38100" dist="38100" dir="2700000" algn="tl">
                  <a:srgbClr val="000000"/>
                </a:outerShdw>
              </a:effectLst>
            </a:endParaRPr>
          </a:p>
        </p:txBody>
      </p:sp>
      <p:grpSp>
        <p:nvGrpSpPr>
          <p:cNvPr id="38919" name="Group 25"/>
          <p:cNvGrpSpPr>
            <a:grpSpLocks/>
          </p:cNvGrpSpPr>
          <p:nvPr/>
        </p:nvGrpSpPr>
        <p:grpSpPr bwMode="auto">
          <a:xfrm>
            <a:off x="3763963" y="4246563"/>
            <a:ext cx="485775" cy="558800"/>
            <a:chOff x="2350" y="2421"/>
            <a:chExt cx="306" cy="352"/>
          </a:xfrm>
        </p:grpSpPr>
        <p:sp>
          <p:nvSpPr>
            <p:cNvPr id="1432599" name="Line 23"/>
            <p:cNvSpPr>
              <a:spLocks noChangeShapeType="1"/>
            </p:cNvSpPr>
            <p:nvPr/>
          </p:nvSpPr>
          <p:spPr bwMode="auto">
            <a:xfrm flipH="1" flipV="1">
              <a:off x="2350" y="2421"/>
              <a:ext cx="235" cy="270"/>
            </a:xfrm>
            <a:prstGeom prst="line">
              <a:avLst/>
            </a:prstGeom>
            <a:noFill/>
            <a:ln w="20638">
              <a:solidFill>
                <a:srgbClr val="000000"/>
              </a:solidFill>
              <a:round/>
              <a:headEnd/>
              <a:tailEnd/>
            </a:ln>
          </p:spPr>
          <p:txBody>
            <a:bodyPr/>
            <a:lstStyle/>
            <a:p>
              <a:pPr>
                <a:defRPr/>
              </a:pPr>
              <a:endParaRPr lang="en-GB"/>
            </a:p>
          </p:txBody>
        </p:sp>
        <p:sp>
          <p:nvSpPr>
            <p:cNvPr id="1432600" name="Freeform 24"/>
            <p:cNvSpPr>
              <a:spLocks/>
            </p:cNvSpPr>
            <p:nvPr/>
          </p:nvSpPr>
          <p:spPr bwMode="auto">
            <a:xfrm>
              <a:off x="2538" y="2651"/>
              <a:ext cx="118" cy="122"/>
            </a:xfrm>
            <a:custGeom>
              <a:avLst/>
              <a:gdLst/>
              <a:ahLst/>
              <a:cxnLst>
                <a:cxn ang="0">
                  <a:pos x="0" y="76"/>
                </a:cxn>
                <a:cxn ang="0">
                  <a:pos x="118" y="122"/>
                </a:cxn>
                <a:cxn ang="0">
                  <a:pos x="87" y="0"/>
                </a:cxn>
                <a:cxn ang="0">
                  <a:pos x="0" y="76"/>
                </a:cxn>
              </a:cxnLst>
              <a:rect l="0" t="0" r="r" b="b"/>
              <a:pathLst>
                <a:path w="118" h="122">
                  <a:moveTo>
                    <a:pt x="0" y="76"/>
                  </a:moveTo>
                  <a:lnTo>
                    <a:pt x="118" y="122"/>
                  </a:lnTo>
                  <a:lnTo>
                    <a:pt x="87" y="0"/>
                  </a:lnTo>
                  <a:lnTo>
                    <a:pt x="0" y="76"/>
                  </a:lnTo>
                  <a:close/>
                </a:path>
              </a:pathLst>
            </a:custGeom>
            <a:solidFill>
              <a:srgbClr val="000000"/>
            </a:solidFill>
            <a:ln w="9525">
              <a:noFill/>
              <a:round/>
              <a:headEnd/>
              <a:tailEnd/>
            </a:ln>
          </p:spPr>
          <p:txBody>
            <a:bodyPr/>
            <a:lstStyle/>
            <a:p>
              <a:pPr>
                <a:defRPr/>
              </a:pPr>
              <a:endParaRPr lang="en-GB"/>
            </a:p>
          </p:txBody>
        </p:sp>
      </p:grpSp>
      <p:sp>
        <p:nvSpPr>
          <p:cNvPr id="1432602" name="Oval 26"/>
          <p:cNvSpPr>
            <a:spLocks noChangeArrowheads="1"/>
          </p:cNvSpPr>
          <p:nvPr/>
        </p:nvSpPr>
        <p:spPr bwMode="auto">
          <a:xfrm>
            <a:off x="3252788" y="2887663"/>
            <a:ext cx="1282700" cy="657225"/>
          </a:xfrm>
          <a:prstGeom prst="ellipse">
            <a:avLst/>
          </a:prstGeom>
          <a:solidFill>
            <a:srgbClr val="DDDDDD"/>
          </a:solidFill>
          <a:ln w="15875">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32603" name="Rectangle 27"/>
          <p:cNvSpPr>
            <a:spLocks noChangeArrowheads="1"/>
          </p:cNvSpPr>
          <p:nvPr/>
        </p:nvSpPr>
        <p:spPr bwMode="auto">
          <a:xfrm>
            <a:off x="3268663" y="2925763"/>
            <a:ext cx="1284287" cy="523875"/>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2604" name="Rectangle 28"/>
          <p:cNvSpPr>
            <a:spLocks noChangeArrowheads="1"/>
          </p:cNvSpPr>
          <p:nvPr/>
        </p:nvSpPr>
        <p:spPr bwMode="auto">
          <a:xfrm>
            <a:off x="3740150" y="2908300"/>
            <a:ext cx="360363" cy="258763"/>
          </a:xfrm>
          <a:prstGeom prst="rect">
            <a:avLst/>
          </a:prstGeom>
          <a:noFill/>
          <a:ln w="9525">
            <a:noFill/>
            <a:miter lim="800000"/>
            <a:headEnd/>
            <a:tailEnd/>
          </a:ln>
        </p:spPr>
        <p:txBody>
          <a:bodyPr wrap="none" lIns="0" tIns="0" rIns="0" bIns="0">
            <a:spAutoFit/>
          </a:bodyPr>
          <a:lstStyle/>
          <a:p>
            <a:r>
              <a:rPr kumimoji="0" lang="en-US" sz="1700">
                <a:solidFill>
                  <a:srgbClr val="000080"/>
                </a:solidFill>
                <a:effectLst/>
                <a:latin typeface="Arial" pitchFamily="34" charset="0"/>
              </a:rPr>
              <a:t>Ask</a:t>
            </a:r>
            <a:endParaRPr lang="en-US">
              <a:effectLst>
                <a:outerShdw blurRad="38100" dist="38100" dir="2700000" algn="tl">
                  <a:srgbClr val="000000"/>
                </a:outerShdw>
              </a:effectLst>
            </a:endParaRPr>
          </a:p>
        </p:txBody>
      </p:sp>
      <p:sp>
        <p:nvSpPr>
          <p:cNvPr id="1432605" name="Rectangle 29"/>
          <p:cNvSpPr>
            <a:spLocks noChangeArrowheads="1"/>
          </p:cNvSpPr>
          <p:nvPr/>
        </p:nvSpPr>
        <p:spPr bwMode="auto">
          <a:xfrm>
            <a:off x="3378200" y="3154363"/>
            <a:ext cx="1093788" cy="258762"/>
          </a:xfrm>
          <a:prstGeom prst="rect">
            <a:avLst/>
          </a:prstGeom>
          <a:noFill/>
          <a:ln w="9525">
            <a:noFill/>
            <a:miter lim="800000"/>
            <a:headEnd/>
            <a:tailEnd/>
          </a:ln>
        </p:spPr>
        <p:txBody>
          <a:bodyPr wrap="none" lIns="0" tIns="0" rIns="0" bIns="0">
            <a:spAutoFit/>
          </a:bodyPr>
          <a:lstStyle/>
          <a:p>
            <a:r>
              <a:rPr kumimoji="0" lang="en-US" sz="1700">
                <a:solidFill>
                  <a:srgbClr val="000080"/>
                </a:solidFill>
                <a:effectLst/>
                <a:latin typeface="Arial" pitchFamily="34" charset="0"/>
              </a:rPr>
              <a:t>Constraints</a:t>
            </a:r>
            <a:endParaRPr lang="en-US">
              <a:effectLst>
                <a:outerShdw blurRad="38100" dist="38100" dir="2700000" algn="tl">
                  <a:srgbClr val="000000"/>
                </a:outerShdw>
              </a:effectLst>
            </a:endParaRPr>
          </a:p>
        </p:txBody>
      </p:sp>
      <p:grpSp>
        <p:nvGrpSpPr>
          <p:cNvPr id="38924" name="Group 32"/>
          <p:cNvGrpSpPr>
            <a:grpSpLocks/>
          </p:cNvGrpSpPr>
          <p:nvPr/>
        </p:nvGrpSpPr>
        <p:grpSpPr bwMode="auto">
          <a:xfrm>
            <a:off x="1130300" y="2379663"/>
            <a:ext cx="180975" cy="684212"/>
            <a:chOff x="691" y="1245"/>
            <a:chExt cx="114" cy="431"/>
          </a:xfrm>
        </p:grpSpPr>
        <p:sp>
          <p:nvSpPr>
            <p:cNvPr id="1432606" name="Line 30"/>
            <p:cNvSpPr>
              <a:spLocks noChangeShapeType="1"/>
            </p:cNvSpPr>
            <p:nvPr/>
          </p:nvSpPr>
          <p:spPr bwMode="auto">
            <a:xfrm>
              <a:off x="744" y="1245"/>
              <a:ext cx="5" cy="322"/>
            </a:xfrm>
            <a:prstGeom prst="line">
              <a:avLst/>
            </a:prstGeom>
            <a:noFill/>
            <a:ln w="20638">
              <a:solidFill>
                <a:srgbClr val="000000"/>
              </a:solidFill>
              <a:round/>
              <a:headEnd/>
              <a:tailEnd/>
            </a:ln>
          </p:spPr>
          <p:txBody>
            <a:bodyPr/>
            <a:lstStyle/>
            <a:p>
              <a:pPr>
                <a:defRPr/>
              </a:pPr>
              <a:endParaRPr lang="en-GB"/>
            </a:p>
          </p:txBody>
        </p:sp>
        <p:sp>
          <p:nvSpPr>
            <p:cNvPr id="1432607" name="Freeform 31"/>
            <p:cNvSpPr>
              <a:spLocks/>
            </p:cNvSpPr>
            <p:nvPr/>
          </p:nvSpPr>
          <p:spPr bwMode="auto">
            <a:xfrm>
              <a:off x="691" y="1563"/>
              <a:ext cx="114" cy="113"/>
            </a:xfrm>
            <a:custGeom>
              <a:avLst/>
              <a:gdLst/>
              <a:ahLst/>
              <a:cxnLst>
                <a:cxn ang="0">
                  <a:pos x="0" y="2"/>
                </a:cxn>
                <a:cxn ang="0">
                  <a:pos x="59" y="113"/>
                </a:cxn>
                <a:cxn ang="0">
                  <a:pos x="114" y="0"/>
                </a:cxn>
                <a:cxn ang="0">
                  <a:pos x="0" y="2"/>
                </a:cxn>
              </a:cxnLst>
              <a:rect l="0" t="0" r="r" b="b"/>
              <a:pathLst>
                <a:path w="114" h="113">
                  <a:moveTo>
                    <a:pt x="0" y="2"/>
                  </a:moveTo>
                  <a:lnTo>
                    <a:pt x="59" y="113"/>
                  </a:lnTo>
                  <a:lnTo>
                    <a:pt x="114" y="0"/>
                  </a:lnTo>
                  <a:lnTo>
                    <a:pt x="0" y="2"/>
                  </a:lnTo>
                  <a:close/>
                </a:path>
              </a:pathLst>
            </a:custGeom>
            <a:solidFill>
              <a:srgbClr val="000000"/>
            </a:solidFill>
            <a:ln w="9525">
              <a:noFill/>
              <a:round/>
              <a:headEnd/>
              <a:tailEnd/>
            </a:ln>
          </p:spPr>
          <p:txBody>
            <a:bodyPr/>
            <a:lstStyle/>
            <a:p>
              <a:pPr>
                <a:defRPr/>
              </a:pPr>
              <a:endParaRPr lang="en-GB"/>
            </a:p>
          </p:txBody>
        </p:sp>
      </p:grpSp>
      <p:sp>
        <p:nvSpPr>
          <p:cNvPr id="1432609" name="Rectangle 33"/>
          <p:cNvSpPr>
            <a:spLocks noChangeArrowheads="1"/>
          </p:cNvSpPr>
          <p:nvPr/>
        </p:nvSpPr>
        <p:spPr bwMode="auto">
          <a:xfrm>
            <a:off x="2714625" y="1947863"/>
            <a:ext cx="2006600" cy="565150"/>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grpSp>
        <p:nvGrpSpPr>
          <p:cNvPr id="38926" name="Group 99"/>
          <p:cNvGrpSpPr>
            <a:grpSpLocks/>
          </p:cNvGrpSpPr>
          <p:nvPr/>
        </p:nvGrpSpPr>
        <p:grpSpPr bwMode="auto">
          <a:xfrm>
            <a:off x="2873375" y="1816100"/>
            <a:ext cx="1046163" cy="760413"/>
            <a:chOff x="1888" y="926"/>
            <a:chExt cx="659" cy="479"/>
          </a:xfrm>
        </p:grpSpPr>
        <p:sp>
          <p:nvSpPr>
            <p:cNvPr id="1432610" name="Rectangle 34"/>
            <p:cNvSpPr>
              <a:spLocks noChangeArrowheads="1"/>
            </p:cNvSpPr>
            <p:nvPr/>
          </p:nvSpPr>
          <p:spPr bwMode="auto">
            <a:xfrm>
              <a:off x="1993" y="926"/>
              <a:ext cx="432" cy="163"/>
            </a:xfrm>
            <a:prstGeom prst="rect">
              <a:avLst/>
            </a:prstGeom>
            <a:noFill/>
            <a:ln w="9525">
              <a:noFill/>
              <a:miter lim="800000"/>
              <a:headEnd/>
              <a:tailEnd/>
            </a:ln>
          </p:spPr>
          <p:txBody>
            <a:bodyPr wrap="none" lIns="0" tIns="0" rIns="0" bIns="0">
              <a:spAutoFit/>
            </a:bodyPr>
            <a:lstStyle/>
            <a:p>
              <a:r>
                <a:rPr kumimoji="0" lang="en-US" sz="1700">
                  <a:solidFill>
                    <a:srgbClr val="000080"/>
                  </a:solidFill>
                  <a:effectLst/>
                  <a:latin typeface="Arial" pitchFamily="34" charset="0"/>
                </a:rPr>
                <a:t>copyOf</a:t>
              </a:r>
              <a:endParaRPr lang="en-US">
                <a:effectLst>
                  <a:outerShdw blurRad="38100" dist="38100" dir="2700000" algn="tl">
                    <a:srgbClr val="000000"/>
                  </a:outerShdw>
                </a:effectLst>
              </a:endParaRPr>
            </a:p>
          </p:txBody>
        </p:sp>
        <p:sp>
          <p:nvSpPr>
            <p:cNvPr id="1432611" name="Rectangle 35"/>
            <p:cNvSpPr>
              <a:spLocks noChangeArrowheads="1"/>
            </p:cNvSpPr>
            <p:nvPr/>
          </p:nvSpPr>
          <p:spPr bwMode="auto">
            <a:xfrm>
              <a:off x="1888" y="1079"/>
              <a:ext cx="659" cy="326"/>
            </a:xfrm>
            <a:prstGeom prst="rect">
              <a:avLst/>
            </a:prstGeom>
            <a:noFill/>
            <a:ln w="9525">
              <a:noFill/>
              <a:miter lim="800000"/>
              <a:headEnd/>
              <a:tailEnd/>
            </a:ln>
          </p:spPr>
          <p:txBody>
            <a:bodyPr wrap="none" lIns="0" tIns="0" rIns="0" bIns="0">
              <a:spAutoFit/>
            </a:bodyPr>
            <a:lstStyle/>
            <a:p>
              <a:pPr>
                <a:spcBef>
                  <a:spcPct val="0"/>
                </a:spcBef>
              </a:pPr>
              <a:r>
                <a:rPr kumimoji="0" lang="en-US" sz="1700">
                  <a:solidFill>
                    <a:srgbClr val="000080"/>
                  </a:solidFill>
                  <a:effectLst/>
                  <a:latin typeface="Arial" pitchFamily="34" charset="0"/>
                </a:rPr>
                <a:t>constraints</a:t>
              </a:r>
            </a:p>
            <a:p>
              <a:pPr>
                <a:spcBef>
                  <a:spcPct val="0"/>
                </a:spcBef>
              </a:pPr>
              <a:r>
                <a:rPr kumimoji="0" lang="en-US" sz="1700">
                  <a:solidFill>
                    <a:srgbClr val="000080"/>
                  </a:solidFill>
                  <a:effectLst/>
                  <a:latin typeface="Arial" pitchFamily="34" charset="0"/>
                </a:rPr>
                <a:t>Request</a:t>
              </a:r>
              <a:endParaRPr lang="en-US">
                <a:effectLst>
                  <a:outerShdw blurRad="38100" dist="38100" dir="2700000" algn="tl">
                    <a:srgbClr val="000000"/>
                  </a:outerShdw>
                </a:effectLst>
              </a:endParaRPr>
            </a:p>
          </p:txBody>
        </p:sp>
      </p:grpSp>
      <p:grpSp>
        <p:nvGrpSpPr>
          <p:cNvPr id="38927" name="Group 38"/>
          <p:cNvGrpSpPr>
            <a:grpSpLocks/>
          </p:cNvGrpSpPr>
          <p:nvPr/>
        </p:nvGrpSpPr>
        <p:grpSpPr bwMode="auto">
          <a:xfrm>
            <a:off x="8126413" y="2459038"/>
            <a:ext cx="182562" cy="1216025"/>
            <a:chOff x="5098" y="1295"/>
            <a:chExt cx="115" cy="766"/>
          </a:xfrm>
        </p:grpSpPr>
        <p:sp>
          <p:nvSpPr>
            <p:cNvPr id="1432612" name="Line 36"/>
            <p:cNvSpPr>
              <a:spLocks noChangeShapeType="1"/>
            </p:cNvSpPr>
            <p:nvPr/>
          </p:nvSpPr>
          <p:spPr bwMode="auto">
            <a:xfrm flipV="1">
              <a:off x="5150" y="1404"/>
              <a:ext cx="5" cy="657"/>
            </a:xfrm>
            <a:prstGeom prst="line">
              <a:avLst/>
            </a:prstGeom>
            <a:noFill/>
            <a:ln w="20638">
              <a:solidFill>
                <a:srgbClr val="000000"/>
              </a:solidFill>
              <a:round/>
              <a:headEnd/>
              <a:tailEnd/>
            </a:ln>
          </p:spPr>
          <p:txBody>
            <a:bodyPr/>
            <a:lstStyle/>
            <a:p>
              <a:pPr>
                <a:defRPr/>
              </a:pPr>
              <a:endParaRPr lang="en-GB"/>
            </a:p>
          </p:txBody>
        </p:sp>
        <p:sp>
          <p:nvSpPr>
            <p:cNvPr id="1432613" name="Freeform 37"/>
            <p:cNvSpPr>
              <a:spLocks/>
            </p:cNvSpPr>
            <p:nvPr/>
          </p:nvSpPr>
          <p:spPr bwMode="auto">
            <a:xfrm>
              <a:off x="5098" y="1295"/>
              <a:ext cx="115" cy="112"/>
            </a:xfrm>
            <a:custGeom>
              <a:avLst/>
              <a:gdLst/>
              <a:ahLst/>
              <a:cxnLst>
                <a:cxn ang="0">
                  <a:pos x="115" y="112"/>
                </a:cxn>
                <a:cxn ang="0">
                  <a:pos x="57" y="0"/>
                </a:cxn>
                <a:cxn ang="0">
                  <a:pos x="0" y="112"/>
                </a:cxn>
                <a:cxn ang="0">
                  <a:pos x="115" y="112"/>
                </a:cxn>
              </a:cxnLst>
              <a:rect l="0" t="0" r="r" b="b"/>
              <a:pathLst>
                <a:path w="115" h="112">
                  <a:moveTo>
                    <a:pt x="115" y="112"/>
                  </a:moveTo>
                  <a:lnTo>
                    <a:pt x="57" y="0"/>
                  </a:lnTo>
                  <a:lnTo>
                    <a:pt x="0" y="112"/>
                  </a:lnTo>
                  <a:lnTo>
                    <a:pt x="115" y="112"/>
                  </a:lnTo>
                  <a:close/>
                </a:path>
              </a:pathLst>
            </a:custGeom>
            <a:solidFill>
              <a:srgbClr val="000000"/>
            </a:solidFill>
            <a:ln w="9525">
              <a:noFill/>
              <a:round/>
              <a:headEnd/>
              <a:tailEnd/>
            </a:ln>
          </p:spPr>
          <p:txBody>
            <a:bodyPr/>
            <a:lstStyle/>
            <a:p>
              <a:pPr>
                <a:defRPr/>
              </a:pPr>
              <a:endParaRPr lang="en-GB"/>
            </a:p>
          </p:txBody>
        </p:sp>
      </p:grpSp>
      <p:sp>
        <p:nvSpPr>
          <p:cNvPr id="1432615" name="Rectangle 39"/>
          <p:cNvSpPr>
            <a:spLocks noChangeArrowheads="1"/>
          </p:cNvSpPr>
          <p:nvPr/>
        </p:nvSpPr>
        <p:spPr bwMode="auto">
          <a:xfrm>
            <a:off x="381000" y="3798888"/>
            <a:ext cx="1914525" cy="373062"/>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2616" name="Rectangle 40"/>
          <p:cNvSpPr>
            <a:spLocks noChangeArrowheads="1"/>
          </p:cNvSpPr>
          <p:nvPr/>
        </p:nvSpPr>
        <p:spPr bwMode="auto">
          <a:xfrm>
            <a:off x="530225" y="3822700"/>
            <a:ext cx="1744663" cy="258763"/>
          </a:xfrm>
          <a:prstGeom prst="rect">
            <a:avLst/>
          </a:prstGeom>
          <a:noFill/>
          <a:ln w="9525">
            <a:noFill/>
            <a:miter lim="800000"/>
            <a:headEnd/>
            <a:tailEnd/>
          </a:ln>
        </p:spPr>
        <p:txBody>
          <a:bodyPr wrap="none" lIns="0" tIns="0" rIns="0" bIns="0">
            <a:spAutoFit/>
          </a:bodyPr>
          <a:lstStyle/>
          <a:p>
            <a:r>
              <a:rPr kumimoji="0" lang="en-US" sz="1700">
                <a:solidFill>
                  <a:srgbClr val="000080"/>
                </a:solidFill>
                <a:effectLst/>
                <a:latin typeface="Arial" pitchFamily="34" charset="0"/>
              </a:rPr>
              <a:t>constraintRequest</a:t>
            </a:r>
            <a:endParaRPr lang="en-US">
              <a:effectLst>
                <a:outerShdw blurRad="38100" dist="38100" dir="2700000" algn="tl">
                  <a:srgbClr val="000000"/>
                </a:outerShdw>
              </a:effectLst>
            </a:endParaRPr>
          </a:p>
        </p:txBody>
      </p:sp>
      <p:grpSp>
        <p:nvGrpSpPr>
          <p:cNvPr id="38930" name="Group 43"/>
          <p:cNvGrpSpPr>
            <a:grpSpLocks/>
          </p:cNvGrpSpPr>
          <p:nvPr/>
        </p:nvGrpSpPr>
        <p:grpSpPr bwMode="auto">
          <a:xfrm>
            <a:off x="1352550" y="3419475"/>
            <a:ext cx="2017713" cy="1098550"/>
            <a:chOff x="831" y="1900"/>
            <a:chExt cx="1271" cy="692"/>
          </a:xfrm>
        </p:grpSpPr>
        <p:sp>
          <p:nvSpPr>
            <p:cNvPr id="1432617" name="Line 41"/>
            <p:cNvSpPr>
              <a:spLocks noChangeShapeType="1"/>
            </p:cNvSpPr>
            <p:nvPr/>
          </p:nvSpPr>
          <p:spPr bwMode="auto">
            <a:xfrm flipH="1">
              <a:off x="926" y="1900"/>
              <a:ext cx="1176" cy="642"/>
            </a:xfrm>
            <a:prstGeom prst="line">
              <a:avLst/>
            </a:prstGeom>
            <a:noFill/>
            <a:ln w="20638">
              <a:solidFill>
                <a:srgbClr val="000000"/>
              </a:solidFill>
              <a:round/>
              <a:headEnd/>
              <a:tailEnd/>
            </a:ln>
          </p:spPr>
          <p:txBody>
            <a:bodyPr/>
            <a:lstStyle/>
            <a:p>
              <a:pPr>
                <a:defRPr/>
              </a:pPr>
              <a:endParaRPr lang="en-GB"/>
            </a:p>
          </p:txBody>
        </p:sp>
        <p:sp>
          <p:nvSpPr>
            <p:cNvPr id="1432618" name="Freeform 42"/>
            <p:cNvSpPr>
              <a:spLocks/>
            </p:cNvSpPr>
            <p:nvPr/>
          </p:nvSpPr>
          <p:spPr bwMode="auto">
            <a:xfrm>
              <a:off x="831" y="2487"/>
              <a:ext cx="125" cy="105"/>
            </a:xfrm>
            <a:custGeom>
              <a:avLst/>
              <a:gdLst/>
              <a:ahLst/>
              <a:cxnLst>
                <a:cxn ang="0">
                  <a:pos x="71" y="0"/>
                </a:cxn>
                <a:cxn ang="0">
                  <a:pos x="0" y="105"/>
                </a:cxn>
                <a:cxn ang="0">
                  <a:pos x="125" y="100"/>
                </a:cxn>
                <a:cxn ang="0">
                  <a:pos x="71" y="0"/>
                </a:cxn>
              </a:cxnLst>
              <a:rect l="0" t="0" r="r" b="b"/>
              <a:pathLst>
                <a:path w="125" h="105">
                  <a:moveTo>
                    <a:pt x="71" y="0"/>
                  </a:moveTo>
                  <a:lnTo>
                    <a:pt x="0" y="105"/>
                  </a:lnTo>
                  <a:lnTo>
                    <a:pt x="125" y="100"/>
                  </a:lnTo>
                  <a:lnTo>
                    <a:pt x="71" y="0"/>
                  </a:lnTo>
                  <a:close/>
                </a:path>
              </a:pathLst>
            </a:custGeom>
            <a:solidFill>
              <a:srgbClr val="000000"/>
            </a:solidFill>
            <a:ln w="9525">
              <a:noFill/>
              <a:round/>
              <a:headEnd/>
              <a:tailEnd/>
            </a:ln>
          </p:spPr>
          <p:txBody>
            <a:bodyPr/>
            <a:lstStyle/>
            <a:p>
              <a:pPr>
                <a:defRPr/>
              </a:pPr>
              <a:endParaRPr lang="en-GB"/>
            </a:p>
          </p:txBody>
        </p:sp>
      </p:grpSp>
      <p:grpSp>
        <p:nvGrpSpPr>
          <p:cNvPr id="38931" name="Group 46"/>
          <p:cNvGrpSpPr>
            <a:grpSpLocks/>
          </p:cNvGrpSpPr>
          <p:nvPr/>
        </p:nvGrpSpPr>
        <p:grpSpPr bwMode="auto">
          <a:xfrm>
            <a:off x="1981200" y="4167188"/>
            <a:ext cx="1079500" cy="592137"/>
            <a:chOff x="1227" y="2371"/>
            <a:chExt cx="680" cy="373"/>
          </a:xfrm>
        </p:grpSpPr>
        <p:sp>
          <p:nvSpPr>
            <p:cNvPr id="1432620" name="Line 44"/>
            <p:cNvSpPr>
              <a:spLocks noChangeShapeType="1"/>
            </p:cNvSpPr>
            <p:nvPr/>
          </p:nvSpPr>
          <p:spPr bwMode="auto">
            <a:xfrm flipV="1">
              <a:off x="1227" y="2423"/>
              <a:ext cx="586" cy="321"/>
            </a:xfrm>
            <a:prstGeom prst="line">
              <a:avLst/>
            </a:prstGeom>
            <a:noFill/>
            <a:ln w="20638">
              <a:solidFill>
                <a:srgbClr val="000000"/>
              </a:solidFill>
              <a:round/>
              <a:headEnd/>
              <a:tailEnd/>
            </a:ln>
          </p:spPr>
          <p:txBody>
            <a:bodyPr/>
            <a:lstStyle/>
            <a:p>
              <a:pPr>
                <a:defRPr/>
              </a:pPr>
              <a:endParaRPr lang="en-GB"/>
            </a:p>
          </p:txBody>
        </p:sp>
        <p:sp>
          <p:nvSpPr>
            <p:cNvPr id="1432621" name="Freeform 45"/>
            <p:cNvSpPr>
              <a:spLocks/>
            </p:cNvSpPr>
            <p:nvPr/>
          </p:nvSpPr>
          <p:spPr bwMode="auto">
            <a:xfrm>
              <a:off x="1782" y="2371"/>
              <a:ext cx="125" cy="106"/>
            </a:xfrm>
            <a:custGeom>
              <a:avLst/>
              <a:gdLst/>
              <a:ahLst/>
              <a:cxnLst>
                <a:cxn ang="0">
                  <a:pos x="55" y="106"/>
                </a:cxn>
                <a:cxn ang="0">
                  <a:pos x="125" y="0"/>
                </a:cxn>
                <a:cxn ang="0">
                  <a:pos x="0" y="7"/>
                </a:cxn>
                <a:cxn ang="0">
                  <a:pos x="55" y="106"/>
                </a:cxn>
              </a:cxnLst>
              <a:rect l="0" t="0" r="r" b="b"/>
              <a:pathLst>
                <a:path w="125" h="106">
                  <a:moveTo>
                    <a:pt x="55" y="106"/>
                  </a:moveTo>
                  <a:lnTo>
                    <a:pt x="125" y="0"/>
                  </a:lnTo>
                  <a:lnTo>
                    <a:pt x="0" y="7"/>
                  </a:lnTo>
                  <a:lnTo>
                    <a:pt x="55" y="106"/>
                  </a:lnTo>
                  <a:close/>
                </a:path>
              </a:pathLst>
            </a:custGeom>
            <a:solidFill>
              <a:srgbClr val="000000"/>
            </a:solidFill>
            <a:ln w="9525">
              <a:noFill/>
              <a:round/>
              <a:headEnd/>
              <a:tailEnd/>
            </a:ln>
          </p:spPr>
          <p:txBody>
            <a:bodyPr/>
            <a:lstStyle/>
            <a:p>
              <a:pPr>
                <a:defRPr/>
              </a:pPr>
              <a:endParaRPr lang="en-GB"/>
            </a:p>
          </p:txBody>
        </p:sp>
      </p:grpSp>
      <p:sp>
        <p:nvSpPr>
          <p:cNvPr id="1432623" name="Rectangle 47"/>
          <p:cNvSpPr>
            <a:spLocks noChangeArrowheads="1"/>
          </p:cNvSpPr>
          <p:nvPr/>
        </p:nvSpPr>
        <p:spPr bwMode="auto">
          <a:xfrm>
            <a:off x="303213" y="2363788"/>
            <a:ext cx="944562" cy="531812"/>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2624" name="Rectangle 48"/>
          <p:cNvSpPr>
            <a:spLocks noChangeArrowheads="1"/>
          </p:cNvSpPr>
          <p:nvPr/>
        </p:nvSpPr>
        <p:spPr bwMode="auto">
          <a:xfrm>
            <a:off x="388938" y="2389188"/>
            <a:ext cx="769937" cy="258762"/>
          </a:xfrm>
          <a:prstGeom prst="rect">
            <a:avLst/>
          </a:prstGeom>
          <a:noFill/>
          <a:ln w="9525">
            <a:noFill/>
            <a:miter lim="800000"/>
            <a:headEnd/>
            <a:tailEnd/>
          </a:ln>
        </p:spPr>
        <p:txBody>
          <a:bodyPr wrap="none" lIns="0" tIns="0" rIns="0" bIns="0">
            <a:spAutoFit/>
          </a:bodyPr>
          <a:lstStyle/>
          <a:p>
            <a:r>
              <a:rPr kumimoji="0" lang="en-US" sz="1700">
                <a:solidFill>
                  <a:srgbClr val="000080"/>
                </a:solidFill>
                <a:effectLst/>
                <a:latin typeface="Arial" pitchFamily="34" charset="0"/>
              </a:rPr>
              <a:t>meeting</a:t>
            </a:r>
            <a:endParaRPr lang="en-US">
              <a:effectLst>
                <a:outerShdw blurRad="38100" dist="38100" dir="2700000" algn="tl">
                  <a:srgbClr val="000000"/>
                </a:outerShdw>
              </a:effectLst>
            </a:endParaRPr>
          </a:p>
        </p:txBody>
      </p:sp>
      <p:sp>
        <p:nvSpPr>
          <p:cNvPr id="1432625" name="Rectangle 49"/>
          <p:cNvSpPr>
            <a:spLocks noChangeArrowheads="1"/>
          </p:cNvSpPr>
          <p:nvPr/>
        </p:nvSpPr>
        <p:spPr bwMode="auto">
          <a:xfrm>
            <a:off x="368300" y="2632075"/>
            <a:ext cx="806450" cy="258763"/>
          </a:xfrm>
          <a:prstGeom prst="rect">
            <a:avLst/>
          </a:prstGeom>
          <a:noFill/>
          <a:ln w="9525">
            <a:noFill/>
            <a:miter lim="800000"/>
            <a:headEnd/>
            <a:tailEnd/>
          </a:ln>
        </p:spPr>
        <p:txBody>
          <a:bodyPr wrap="none" lIns="0" tIns="0" rIns="0" bIns="0">
            <a:spAutoFit/>
          </a:bodyPr>
          <a:lstStyle/>
          <a:p>
            <a:r>
              <a:rPr kumimoji="0" lang="en-US" sz="1700">
                <a:solidFill>
                  <a:srgbClr val="000080"/>
                </a:solidFill>
                <a:effectLst/>
                <a:latin typeface="Arial" pitchFamily="34" charset="0"/>
              </a:rPr>
              <a:t>Request</a:t>
            </a:r>
            <a:endParaRPr lang="en-US">
              <a:effectLst>
                <a:outerShdw blurRad="38100" dist="38100" dir="2700000" algn="tl">
                  <a:srgbClr val="000000"/>
                </a:outerShdw>
              </a:effectLst>
            </a:endParaRPr>
          </a:p>
        </p:txBody>
      </p:sp>
      <p:grpSp>
        <p:nvGrpSpPr>
          <p:cNvPr id="38935" name="Group 52"/>
          <p:cNvGrpSpPr>
            <a:grpSpLocks/>
          </p:cNvGrpSpPr>
          <p:nvPr/>
        </p:nvGrpSpPr>
        <p:grpSpPr bwMode="auto">
          <a:xfrm>
            <a:off x="6019800" y="4029075"/>
            <a:ext cx="1463675" cy="182563"/>
            <a:chOff x="3771" y="2284"/>
            <a:chExt cx="922" cy="115"/>
          </a:xfrm>
        </p:grpSpPr>
        <p:sp>
          <p:nvSpPr>
            <p:cNvPr id="1432626" name="Line 50"/>
            <p:cNvSpPr>
              <a:spLocks noChangeShapeType="1"/>
            </p:cNvSpPr>
            <p:nvPr/>
          </p:nvSpPr>
          <p:spPr bwMode="auto">
            <a:xfrm flipV="1">
              <a:off x="3771" y="2341"/>
              <a:ext cx="813" cy="1"/>
            </a:xfrm>
            <a:prstGeom prst="line">
              <a:avLst/>
            </a:prstGeom>
            <a:noFill/>
            <a:ln w="20638">
              <a:solidFill>
                <a:srgbClr val="000000"/>
              </a:solidFill>
              <a:round/>
              <a:headEnd/>
              <a:tailEnd/>
            </a:ln>
          </p:spPr>
          <p:txBody>
            <a:bodyPr/>
            <a:lstStyle/>
            <a:p>
              <a:pPr>
                <a:defRPr/>
              </a:pPr>
              <a:endParaRPr lang="en-GB"/>
            </a:p>
          </p:txBody>
        </p:sp>
        <p:sp>
          <p:nvSpPr>
            <p:cNvPr id="1432627" name="Freeform 51"/>
            <p:cNvSpPr>
              <a:spLocks/>
            </p:cNvSpPr>
            <p:nvPr/>
          </p:nvSpPr>
          <p:spPr bwMode="auto">
            <a:xfrm>
              <a:off x="4580" y="2284"/>
              <a:ext cx="113" cy="115"/>
            </a:xfrm>
            <a:custGeom>
              <a:avLst/>
              <a:gdLst/>
              <a:ahLst/>
              <a:cxnLst>
                <a:cxn ang="0">
                  <a:pos x="0" y="115"/>
                </a:cxn>
                <a:cxn ang="0">
                  <a:pos x="113" y="57"/>
                </a:cxn>
                <a:cxn ang="0">
                  <a:pos x="0" y="0"/>
                </a:cxn>
                <a:cxn ang="0">
                  <a:pos x="0" y="115"/>
                </a:cxn>
              </a:cxnLst>
              <a:rect l="0" t="0" r="r" b="b"/>
              <a:pathLst>
                <a:path w="113" h="115">
                  <a:moveTo>
                    <a:pt x="0" y="115"/>
                  </a:moveTo>
                  <a:lnTo>
                    <a:pt x="113" y="57"/>
                  </a:lnTo>
                  <a:lnTo>
                    <a:pt x="0" y="0"/>
                  </a:lnTo>
                  <a:lnTo>
                    <a:pt x="0" y="115"/>
                  </a:lnTo>
                  <a:close/>
                </a:path>
              </a:pathLst>
            </a:custGeom>
            <a:solidFill>
              <a:srgbClr val="000000"/>
            </a:solidFill>
            <a:ln w="9525">
              <a:noFill/>
              <a:round/>
              <a:headEnd/>
              <a:tailEnd/>
            </a:ln>
          </p:spPr>
          <p:txBody>
            <a:bodyPr/>
            <a:lstStyle/>
            <a:p>
              <a:pPr>
                <a:defRPr/>
              </a:pPr>
              <a:endParaRPr lang="en-GB"/>
            </a:p>
          </p:txBody>
        </p:sp>
      </p:grpSp>
      <p:sp>
        <p:nvSpPr>
          <p:cNvPr id="1432629" name="Rectangle 53"/>
          <p:cNvSpPr>
            <a:spLocks noChangeArrowheads="1"/>
          </p:cNvSpPr>
          <p:nvPr/>
        </p:nvSpPr>
        <p:spPr bwMode="auto">
          <a:xfrm>
            <a:off x="6065838" y="3562350"/>
            <a:ext cx="1225550" cy="561975"/>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2630" name="Rectangle 54"/>
          <p:cNvSpPr>
            <a:spLocks noChangeArrowheads="1"/>
          </p:cNvSpPr>
          <p:nvPr/>
        </p:nvSpPr>
        <p:spPr bwMode="auto">
          <a:xfrm>
            <a:off x="6348413" y="3584575"/>
            <a:ext cx="769937" cy="258763"/>
          </a:xfrm>
          <a:prstGeom prst="rect">
            <a:avLst/>
          </a:prstGeom>
          <a:noFill/>
          <a:ln w="9525">
            <a:noFill/>
            <a:miter lim="800000"/>
            <a:headEnd/>
            <a:tailEnd/>
          </a:ln>
        </p:spPr>
        <p:txBody>
          <a:bodyPr wrap="none" lIns="0" tIns="0" rIns="0" bIns="0">
            <a:spAutoFit/>
          </a:bodyPr>
          <a:lstStyle/>
          <a:p>
            <a:r>
              <a:rPr kumimoji="0" lang="en-US" sz="1700">
                <a:solidFill>
                  <a:srgbClr val="000080"/>
                </a:solidFill>
                <a:effectLst/>
                <a:latin typeface="Arial" pitchFamily="34" charset="0"/>
              </a:rPr>
              <a:t>meeting</a:t>
            </a:r>
            <a:endParaRPr lang="en-US">
              <a:effectLst>
                <a:outerShdw blurRad="38100" dist="38100" dir="2700000" algn="tl">
                  <a:srgbClr val="000000"/>
                </a:outerShdw>
              </a:effectLst>
            </a:endParaRPr>
          </a:p>
        </p:txBody>
      </p:sp>
      <p:sp>
        <p:nvSpPr>
          <p:cNvPr id="1432631" name="Rectangle 55"/>
          <p:cNvSpPr>
            <a:spLocks noChangeArrowheads="1"/>
          </p:cNvSpPr>
          <p:nvPr/>
        </p:nvSpPr>
        <p:spPr bwMode="auto">
          <a:xfrm>
            <a:off x="6191250" y="3827463"/>
            <a:ext cx="1093788" cy="258762"/>
          </a:xfrm>
          <a:prstGeom prst="rect">
            <a:avLst/>
          </a:prstGeom>
          <a:noFill/>
          <a:ln w="9525">
            <a:noFill/>
            <a:miter lim="800000"/>
            <a:headEnd/>
            <a:tailEnd/>
          </a:ln>
        </p:spPr>
        <p:txBody>
          <a:bodyPr wrap="none" lIns="0" tIns="0" rIns="0" bIns="0">
            <a:spAutoFit/>
          </a:bodyPr>
          <a:lstStyle/>
          <a:p>
            <a:r>
              <a:rPr kumimoji="0" lang="en-US" sz="1700">
                <a:solidFill>
                  <a:srgbClr val="000080"/>
                </a:solidFill>
                <a:effectLst/>
                <a:latin typeface="Arial" pitchFamily="34" charset="0"/>
              </a:rPr>
              <a:t>Constraints</a:t>
            </a:r>
            <a:endParaRPr lang="en-US">
              <a:effectLst>
                <a:outerShdw blurRad="38100" dist="38100" dir="2700000" algn="tl">
                  <a:srgbClr val="000000"/>
                </a:outerShdw>
              </a:effectLst>
            </a:endParaRPr>
          </a:p>
        </p:txBody>
      </p:sp>
      <p:sp>
        <p:nvSpPr>
          <p:cNvPr id="1432632" name="Rectangle 56"/>
          <p:cNvSpPr>
            <a:spLocks noChangeArrowheads="1"/>
          </p:cNvSpPr>
          <p:nvPr/>
        </p:nvSpPr>
        <p:spPr bwMode="auto">
          <a:xfrm>
            <a:off x="2154238" y="4551363"/>
            <a:ext cx="1162050" cy="609600"/>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2633" name="Rectangle 57"/>
          <p:cNvSpPr>
            <a:spLocks noChangeArrowheads="1"/>
          </p:cNvSpPr>
          <p:nvPr/>
        </p:nvSpPr>
        <p:spPr bwMode="auto">
          <a:xfrm>
            <a:off x="2336800" y="4576763"/>
            <a:ext cx="901700" cy="258762"/>
          </a:xfrm>
          <a:prstGeom prst="rect">
            <a:avLst/>
          </a:prstGeom>
          <a:noFill/>
          <a:ln w="9525">
            <a:noFill/>
            <a:miter lim="800000"/>
            <a:headEnd/>
            <a:tailEnd/>
          </a:ln>
        </p:spPr>
        <p:txBody>
          <a:bodyPr wrap="none" lIns="0" tIns="0" rIns="0" bIns="0">
            <a:spAutoFit/>
          </a:bodyPr>
          <a:lstStyle/>
          <a:p>
            <a:r>
              <a:rPr kumimoji="0" lang="en-US" sz="1700">
                <a:solidFill>
                  <a:srgbClr val="000080"/>
                </a:solidFill>
                <a:effectLst/>
                <a:latin typeface="Arial" pitchFamily="34" charset="0"/>
              </a:rPr>
              <a:t>individual</a:t>
            </a:r>
            <a:endParaRPr lang="en-US">
              <a:effectLst>
                <a:outerShdw blurRad="38100" dist="38100" dir="2700000" algn="tl">
                  <a:srgbClr val="000000"/>
                </a:outerShdw>
              </a:effectLst>
            </a:endParaRPr>
          </a:p>
        </p:txBody>
      </p:sp>
      <p:sp>
        <p:nvSpPr>
          <p:cNvPr id="1432634" name="Rectangle 58"/>
          <p:cNvSpPr>
            <a:spLocks noChangeArrowheads="1"/>
          </p:cNvSpPr>
          <p:nvPr/>
        </p:nvSpPr>
        <p:spPr bwMode="auto">
          <a:xfrm>
            <a:off x="2243138" y="4818063"/>
            <a:ext cx="1093787" cy="258762"/>
          </a:xfrm>
          <a:prstGeom prst="rect">
            <a:avLst/>
          </a:prstGeom>
          <a:noFill/>
          <a:ln w="9525">
            <a:noFill/>
            <a:miter lim="800000"/>
            <a:headEnd/>
            <a:tailEnd/>
          </a:ln>
        </p:spPr>
        <p:txBody>
          <a:bodyPr wrap="none" lIns="0" tIns="0" rIns="0" bIns="0">
            <a:spAutoFit/>
          </a:bodyPr>
          <a:lstStyle/>
          <a:p>
            <a:r>
              <a:rPr kumimoji="0" lang="en-US" sz="1700">
                <a:solidFill>
                  <a:srgbClr val="000080"/>
                </a:solidFill>
                <a:effectLst/>
                <a:latin typeface="Arial" pitchFamily="34" charset="0"/>
              </a:rPr>
              <a:t>Constraints</a:t>
            </a:r>
            <a:endParaRPr lang="en-US">
              <a:effectLst>
                <a:outerShdw blurRad="38100" dist="38100" dir="2700000" algn="tl">
                  <a:srgbClr val="000000"/>
                </a:outerShdw>
              </a:effectLst>
            </a:endParaRPr>
          </a:p>
        </p:txBody>
      </p:sp>
      <p:grpSp>
        <p:nvGrpSpPr>
          <p:cNvPr id="38942" name="Group 61"/>
          <p:cNvGrpSpPr>
            <a:grpSpLocks/>
          </p:cNvGrpSpPr>
          <p:nvPr/>
        </p:nvGrpSpPr>
        <p:grpSpPr bwMode="auto">
          <a:xfrm>
            <a:off x="4721225" y="4456113"/>
            <a:ext cx="422275" cy="365125"/>
            <a:chOff x="2953" y="2553"/>
            <a:chExt cx="266" cy="230"/>
          </a:xfrm>
        </p:grpSpPr>
        <p:sp>
          <p:nvSpPr>
            <p:cNvPr id="1432635" name="Line 59"/>
            <p:cNvSpPr>
              <a:spLocks noChangeShapeType="1"/>
            </p:cNvSpPr>
            <p:nvPr/>
          </p:nvSpPr>
          <p:spPr bwMode="auto">
            <a:xfrm flipH="1">
              <a:off x="2953" y="2624"/>
              <a:ext cx="184" cy="159"/>
            </a:xfrm>
            <a:prstGeom prst="line">
              <a:avLst/>
            </a:prstGeom>
            <a:noFill/>
            <a:ln w="20638">
              <a:solidFill>
                <a:srgbClr val="000000"/>
              </a:solidFill>
              <a:round/>
              <a:headEnd/>
              <a:tailEnd/>
            </a:ln>
          </p:spPr>
          <p:txBody>
            <a:bodyPr/>
            <a:lstStyle/>
            <a:p>
              <a:pPr>
                <a:defRPr/>
              </a:pPr>
              <a:endParaRPr lang="en-GB"/>
            </a:p>
          </p:txBody>
        </p:sp>
        <p:sp>
          <p:nvSpPr>
            <p:cNvPr id="1432636" name="Freeform 60"/>
            <p:cNvSpPr>
              <a:spLocks/>
            </p:cNvSpPr>
            <p:nvPr/>
          </p:nvSpPr>
          <p:spPr bwMode="auto">
            <a:xfrm>
              <a:off x="3097" y="2553"/>
              <a:ext cx="122" cy="117"/>
            </a:xfrm>
            <a:custGeom>
              <a:avLst/>
              <a:gdLst/>
              <a:ahLst/>
              <a:cxnLst>
                <a:cxn ang="0">
                  <a:pos x="75" y="117"/>
                </a:cxn>
                <a:cxn ang="0">
                  <a:pos x="122" y="0"/>
                </a:cxn>
                <a:cxn ang="0">
                  <a:pos x="0" y="31"/>
                </a:cxn>
                <a:cxn ang="0">
                  <a:pos x="75" y="117"/>
                </a:cxn>
              </a:cxnLst>
              <a:rect l="0" t="0" r="r" b="b"/>
              <a:pathLst>
                <a:path w="122" h="117">
                  <a:moveTo>
                    <a:pt x="75" y="117"/>
                  </a:moveTo>
                  <a:lnTo>
                    <a:pt x="122" y="0"/>
                  </a:lnTo>
                  <a:lnTo>
                    <a:pt x="0" y="31"/>
                  </a:lnTo>
                  <a:lnTo>
                    <a:pt x="75" y="117"/>
                  </a:lnTo>
                  <a:close/>
                </a:path>
              </a:pathLst>
            </a:custGeom>
            <a:solidFill>
              <a:srgbClr val="000000"/>
            </a:solidFill>
            <a:ln w="9525">
              <a:noFill/>
              <a:round/>
              <a:headEnd/>
              <a:tailEnd/>
            </a:ln>
          </p:spPr>
          <p:txBody>
            <a:bodyPr/>
            <a:lstStyle/>
            <a:p>
              <a:pPr>
                <a:defRPr/>
              </a:pPr>
              <a:endParaRPr lang="en-GB"/>
            </a:p>
          </p:txBody>
        </p:sp>
      </p:grpSp>
      <p:sp>
        <p:nvSpPr>
          <p:cNvPr id="1432638" name="Oval 62"/>
          <p:cNvSpPr>
            <a:spLocks noChangeArrowheads="1"/>
          </p:cNvSpPr>
          <p:nvPr/>
        </p:nvSpPr>
        <p:spPr bwMode="auto">
          <a:xfrm>
            <a:off x="3046413" y="3781425"/>
            <a:ext cx="1358900" cy="657225"/>
          </a:xfrm>
          <a:prstGeom prst="ellipse">
            <a:avLst/>
          </a:prstGeom>
          <a:solidFill>
            <a:srgbClr val="DDDDDD"/>
          </a:solidFill>
          <a:ln w="15875">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32639" name="Rectangle 63"/>
          <p:cNvSpPr>
            <a:spLocks noChangeArrowheads="1"/>
          </p:cNvSpPr>
          <p:nvPr/>
        </p:nvSpPr>
        <p:spPr bwMode="auto">
          <a:xfrm>
            <a:off x="3063875" y="3852863"/>
            <a:ext cx="1362075" cy="506412"/>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2640" name="Rectangle 64"/>
          <p:cNvSpPr>
            <a:spLocks noChangeArrowheads="1"/>
          </p:cNvSpPr>
          <p:nvPr/>
        </p:nvSpPr>
        <p:spPr bwMode="auto">
          <a:xfrm>
            <a:off x="3395663" y="3849688"/>
            <a:ext cx="660400" cy="258762"/>
          </a:xfrm>
          <a:prstGeom prst="rect">
            <a:avLst/>
          </a:prstGeom>
          <a:noFill/>
          <a:ln w="9525">
            <a:noFill/>
            <a:miter lim="800000"/>
            <a:headEnd/>
            <a:tailEnd/>
          </a:ln>
        </p:spPr>
        <p:txBody>
          <a:bodyPr wrap="none" lIns="0" tIns="0" rIns="0" bIns="0">
            <a:spAutoFit/>
          </a:bodyPr>
          <a:lstStyle/>
          <a:p>
            <a:r>
              <a:rPr kumimoji="0" lang="en-US" sz="1700">
                <a:solidFill>
                  <a:srgbClr val="000080"/>
                </a:solidFill>
                <a:effectLst/>
                <a:latin typeface="Arial" pitchFamily="34" charset="0"/>
              </a:rPr>
              <a:t>Collect</a:t>
            </a:r>
            <a:endParaRPr lang="en-US">
              <a:effectLst>
                <a:outerShdw blurRad="38100" dist="38100" dir="2700000" algn="tl">
                  <a:srgbClr val="000000"/>
                </a:outerShdw>
              </a:effectLst>
            </a:endParaRPr>
          </a:p>
        </p:txBody>
      </p:sp>
      <p:sp>
        <p:nvSpPr>
          <p:cNvPr id="1432641" name="Rectangle 65"/>
          <p:cNvSpPr>
            <a:spLocks noChangeArrowheads="1"/>
          </p:cNvSpPr>
          <p:nvPr/>
        </p:nvSpPr>
        <p:spPr bwMode="auto">
          <a:xfrm>
            <a:off x="3184525" y="4092575"/>
            <a:ext cx="1093788" cy="258763"/>
          </a:xfrm>
          <a:prstGeom prst="rect">
            <a:avLst/>
          </a:prstGeom>
          <a:noFill/>
          <a:ln w="9525">
            <a:noFill/>
            <a:miter lim="800000"/>
            <a:headEnd/>
            <a:tailEnd/>
          </a:ln>
        </p:spPr>
        <p:txBody>
          <a:bodyPr wrap="none" lIns="0" tIns="0" rIns="0" bIns="0">
            <a:spAutoFit/>
          </a:bodyPr>
          <a:lstStyle/>
          <a:p>
            <a:r>
              <a:rPr kumimoji="0" lang="en-US" sz="1700">
                <a:solidFill>
                  <a:srgbClr val="000080"/>
                </a:solidFill>
                <a:effectLst/>
                <a:latin typeface="Arial" pitchFamily="34" charset="0"/>
              </a:rPr>
              <a:t>Constraints</a:t>
            </a:r>
            <a:endParaRPr lang="en-US">
              <a:effectLst>
                <a:outerShdw blurRad="38100" dist="38100" dir="2700000" algn="tl">
                  <a:srgbClr val="000000"/>
                </a:outerShdw>
              </a:effectLst>
            </a:endParaRPr>
          </a:p>
        </p:txBody>
      </p:sp>
      <p:sp>
        <p:nvSpPr>
          <p:cNvPr id="1432642" name="Rectangle 66"/>
          <p:cNvSpPr>
            <a:spLocks noChangeArrowheads="1"/>
          </p:cNvSpPr>
          <p:nvPr/>
        </p:nvSpPr>
        <p:spPr bwMode="auto">
          <a:xfrm>
            <a:off x="7486650" y="2028825"/>
            <a:ext cx="1457325" cy="419100"/>
          </a:xfrm>
          <a:prstGeom prst="rect">
            <a:avLst/>
          </a:prstGeom>
          <a:solidFill>
            <a:srgbClr val="DDDDDD"/>
          </a:solidFill>
          <a:ln w="15875">
            <a:solidFill>
              <a:srgbClr val="000000"/>
            </a:solidFill>
            <a:miter lim="800000"/>
            <a:headEnd/>
            <a:tailEnd/>
          </a:ln>
        </p:spPr>
        <p:txBody>
          <a:bodyPr/>
          <a:lstStyle/>
          <a:p>
            <a:endParaRPr lang="en-GB">
              <a:effectLst>
                <a:outerShdw blurRad="38100" dist="38100" dir="2700000" algn="tl">
                  <a:srgbClr val="000000"/>
                </a:outerShdw>
              </a:effectLst>
            </a:endParaRPr>
          </a:p>
        </p:txBody>
      </p:sp>
      <p:sp>
        <p:nvSpPr>
          <p:cNvPr id="1432643" name="Rectangle 67"/>
          <p:cNvSpPr>
            <a:spLocks noChangeArrowheads="1"/>
          </p:cNvSpPr>
          <p:nvPr/>
        </p:nvSpPr>
        <p:spPr bwMode="auto">
          <a:xfrm>
            <a:off x="7721600" y="2119313"/>
            <a:ext cx="1022350" cy="258762"/>
          </a:xfrm>
          <a:prstGeom prst="rect">
            <a:avLst/>
          </a:prstGeom>
          <a:noFill/>
          <a:ln w="9525">
            <a:noFill/>
            <a:miter lim="800000"/>
            <a:headEnd/>
            <a:tailEnd/>
          </a:ln>
        </p:spPr>
        <p:txBody>
          <a:bodyPr wrap="none" lIns="0" tIns="0" rIns="0" bIns="0">
            <a:spAutoFit/>
          </a:bodyPr>
          <a:lstStyle/>
          <a:p>
            <a:r>
              <a:rPr kumimoji="0" lang="en-US" sz="1700">
                <a:solidFill>
                  <a:srgbClr val="000080"/>
                </a:solidFill>
                <a:effectLst/>
                <a:latin typeface="Arial" pitchFamily="34" charset="0"/>
              </a:rPr>
              <a:t>Participant</a:t>
            </a:r>
            <a:endParaRPr lang="en-US">
              <a:effectLst>
                <a:outerShdw blurRad="38100" dist="38100" dir="2700000" algn="tl">
                  <a:srgbClr val="000000"/>
                </a:outerShdw>
              </a:effectLst>
            </a:endParaRPr>
          </a:p>
        </p:txBody>
      </p:sp>
      <p:sp>
        <p:nvSpPr>
          <p:cNvPr id="1432644" name="Rectangle 68"/>
          <p:cNvSpPr>
            <a:spLocks noChangeArrowheads="1"/>
          </p:cNvSpPr>
          <p:nvPr/>
        </p:nvSpPr>
        <p:spPr bwMode="auto">
          <a:xfrm>
            <a:off x="669925" y="4551363"/>
            <a:ext cx="1362075" cy="417512"/>
          </a:xfrm>
          <a:prstGeom prst="rect">
            <a:avLst/>
          </a:prstGeom>
          <a:solidFill>
            <a:srgbClr val="DDDDDD"/>
          </a:solidFill>
          <a:ln w="15875">
            <a:solidFill>
              <a:srgbClr val="000000"/>
            </a:solidFill>
            <a:miter lim="800000"/>
            <a:headEnd/>
            <a:tailEnd/>
          </a:ln>
        </p:spPr>
        <p:txBody>
          <a:bodyPr/>
          <a:lstStyle/>
          <a:p>
            <a:endParaRPr lang="en-GB">
              <a:effectLst>
                <a:outerShdw blurRad="38100" dist="38100" dir="2700000" algn="tl">
                  <a:srgbClr val="000000"/>
                </a:outerShdw>
              </a:effectLst>
            </a:endParaRPr>
          </a:p>
        </p:txBody>
      </p:sp>
      <p:sp>
        <p:nvSpPr>
          <p:cNvPr id="1432645" name="Rectangle 69"/>
          <p:cNvSpPr>
            <a:spLocks noChangeArrowheads="1"/>
          </p:cNvSpPr>
          <p:nvPr/>
        </p:nvSpPr>
        <p:spPr bwMode="auto">
          <a:xfrm>
            <a:off x="854075" y="4641850"/>
            <a:ext cx="1022350" cy="258763"/>
          </a:xfrm>
          <a:prstGeom prst="rect">
            <a:avLst/>
          </a:prstGeom>
          <a:noFill/>
          <a:ln w="9525">
            <a:noFill/>
            <a:miter lim="800000"/>
            <a:headEnd/>
            <a:tailEnd/>
          </a:ln>
        </p:spPr>
        <p:txBody>
          <a:bodyPr wrap="none" lIns="0" tIns="0" rIns="0" bIns="0">
            <a:spAutoFit/>
          </a:bodyPr>
          <a:lstStyle/>
          <a:p>
            <a:r>
              <a:rPr kumimoji="0" lang="en-US" sz="1700">
                <a:solidFill>
                  <a:srgbClr val="000080"/>
                </a:solidFill>
                <a:effectLst/>
                <a:latin typeface="Arial" pitchFamily="34" charset="0"/>
              </a:rPr>
              <a:t>Participant</a:t>
            </a:r>
            <a:endParaRPr lang="en-US">
              <a:effectLst>
                <a:outerShdw blurRad="38100" dist="38100" dir="2700000" algn="tl">
                  <a:srgbClr val="000000"/>
                </a:outerShdw>
              </a:effectLst>
            </a:endParaRPr>
          </a:p>
        </p:txBody>
      </p:sp>
      <p:sp>
        <p:nvSpPr>
          <p:cNvPr id="1432646" name="Oval 70"/>
          <p:cNvSpPr>
            <a:spLocks noChangeArrowheads="1"/>
          </p:cNvSpPr>
          <p:nvPr/>
        </p:nvSpPr>
        <p:spPr bwMode="auto">
          <a:xfrm>
            <a:off x="4752975" y="3813175"/>
            <a:ext cx="1250950" cy="639763"/>
          </a:xfrm>
          <a:prstGeom prst="ellipse">
            <a:avLst/>
          </a:prstGeom>
          <a:solidFill>
            <a:srgbClr val="DDDDDD"/>
          </a:solidFill>
          <a:ln w="15875">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32647" name="Rectangle 71"/>
          <p:cNvSpPr>
            <a:spLocks noChangeArrowheads="1"/>
          </p:cNvSpPr>
          <p:nvPr/>
        </p:nvSpPr>
        <p:spPr bwMode="auto">
          <a:xfrm>
            <a:off x="4770438" y="3838575"/>
            <a:ext cx="1250950" cy="538163"/>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2648" name="Rectangle 72"/>
          <p:cNvSpPr>
            <a:spLocks noChangeArrowheads="1"/>
          </p:cNvSpPr>
          <p:nvPr/>
        </p:nvSpPr>
        <p:spPr bwMode="auto">
          <a:xfrm>
            <a:off x="5099050" y="3832225"/>
            <a:ext cx="612775" cy="258763"/>
          </a:xfrm>
          <a:prstGeom prst="rect">
            <a:avLst/>
          </a:prstGeom>
          <a:noFill/>
          <a:ln w="9525">
            <a:noFill/>
            <a:miter lim="800000"/>
            <a:headEnd/>
            <a:tailEnd/>
          </a:ln>
        </p:spPr>
        <p:txBody>
          <a:bodyPr wrap="none" lIns="0" tIns="0" rIns="0" bIns="0">
            <a:spAutoFit/>
          </a:bodyPr>
          <a:lstStyle/>
          <a:p>
            <a:r>
              <a:rPr kumimoji="0" lang="en-US" sz="1700">
                <a:solidFill>
                  <a:srgbClr val="000080"/>
                </a:solidFill>
                <a:effectLst/>
                <a:latin typeface="Arial" pitchFamily="34" charset="0"/>
              </a:rPr>
              <a:t>Merge</a:t>
            </a:r>
            <a:endParaRPr lang="en-US">
              <a:effectLst>
                <a:outerShdw blurRad="38100" dist="38100" dir="2700000" algn="tl">
                  <a:srgbClr val="000000"/>
                </a:outerShdw>
              </a:effectLst>
            </a:endParaRPr>
          </a:p>
        </p:txBody>
      </p:sp>
      <p:sp>
        <p:nvSpPr>
          <p:cNvPr id="1432649" name="Rectangle 73"/>
          <p:cNvSpPr>
            <a:spLocks noChangeArrowheads="1"/>
          </p:cNvSpPr>
          <p:nvPr/>
        </p:nvSpPr>
        <p:spPr bwMode="auto">
          <a:xfrm>
            <a:off x="4865688" y="4078288"/>
            <a:ext cx="1093787" cy="258762"/>
          </a:xfrm>
          <a:prstGeom prst="rect">
            <a:avLst/>
          </a:prstGeom>
          <a:noFill/>
          <a:ln w="9525">
            <a:noFill/>
            <a:miter lim="800000"/>
            <a:headEnd/>
            <a:tailEnd/>
          </a:ln>
        </p:spPr>
        <p:txBody>
          <a:bodyPr wrap="none" lIns="0" tIns="0" rIns="0" bIns="0">
            <a:spAutoFit/>
          </a:bodyPr>
          <a:lstStyle/>
          <a:p>
            <a:r>
              <a:rPr kumimoji="0" lang="en-US" sz="1700">
                <a:solidFill>
                  <a:srgbClr val="000080"/>
                </a:solidFill>
                <a:effectLst/>
                <a:latin typeface="Arial" pitchFamily="34" charset="0"/>
              </a:rPr>
              <a:t>Constraints</a:t>
            </a:r>
            <a:endParaRPr lang="en-US">
              <a:effectLst>
                <a:outerShdw blurRad="38100" dist="38100" dir="2700000" algn="tl">
                  <a:srgbClr val="000000"/>
                </a:outerShdw>
              </a:effectLst>
            </a:endParaRPr>
          </a:p>
        </p:txBody>
      </p:sp>
      <p:sp>
        <p:nvSpPr>
          <p:cNvPr id="1432650" name="Rectangle 74"/>
          <p:cNvSpPr>
            <a:spLocks noChangeArrowheads="1"/>
          </p:cNvSpPr>
          <p:nvPr/>
        </p:nvSpPr>
        <p:spPr bwMode="auto">
          <a:xfrm>
            <a:off x="3467100" y="4870450"/>
            <a:ext cx="2247900" cy="306388"/>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2651" name="Rectangle 75"/>
          <p:cNvSpPr>
            <a:spLocks noChangeArrowheads="1"/>
          </p:cNvSpPr>
          <p:nvPr/>
        </p:nvSpPr>
        <p:spPr bwMode="auto">
          <a:xfrm>
            <a:off x="3548063" y="4892675"/>
            <a:ext cx="2092325" cy="258763"/>
          </a:xfrm>
          <a:prstGeom prst="rect">
            <a:avLst/>
          </a:prstGeom>
          <a:noFill/>
          <a:ln w="9525">
            <a:noFill/>
            <a:miter lim="800000"/>
            <a:headEnd/>
            <a:tailEnd/>
          </a:ln>
        </p:spPr>
        <p:txBody>
          <a:bodyPr wrap="none" lIns="0" tIns="0" rIns="0" bIns="0">
            <a:spAutoFit/>
          </a:bodyPr>
          <a:lstStyle/>
          <a:p>
            <a:r>
              <a:rPr kumimoji="0" lang="en-US" sz="1700">
                <a:solidFill>
                  <a:srgbClr val="000080"/>
                </a:solidFill>
                <a:effectLst/>
                <a:latin typeface="Arial" pitchFamily="34" charset="0"/>
              </a:rPr>
              <a:t>participantConstraints</a:t>
            </a:r>
            <a:endParaRPr lang="en-US">
              <a:effectLst>
                <a:outerShdw blurRad="38100" dist="38100" dir="2700000" algn="tl">
                  <a:srgbClr val="000000"/>
                </a:outerShdw>
              </a:effectLst>
            </a:endParaRPr>
          </a:p>
        </p:txBody>
      </p:sp>
      <p:sp>
        <p:nvSpPr>
          <p:cNvPr id="1432652" name="Line 76"/>
          <p:cNvSpPr>
            <a:spLocks noChangeShapeType="1"/>
          </p:cNvSpPr>
          <p:nvPr/>
        </p:nvSpPr>
        <p:spPr bwMode="auto">
          <a:xfrm flipV="1">
            <a:off x="3465513" y="4837113"/>
            <a:ext cx="2200275" cy="1587"/>
          </a:xfrm>
          <a:prstGeom prst="line">
            <a:avLst/>
          </a:prstGeom>
          <a:noFill/>
          <a:ln w="20638">
            <a:solidFill>
              <a:srgbClr val="000000"/>
            </a:solidFill>
            <a:round/>
            <a:headEnd/>
            <a:tailEnd/>
          </a:ln>
        </p:spPr>
        <p:txBody>
          <a:bodyPr/>
          <a:lstStyle/>
          <a:p>
            <a:pPr>
              <a:defRPr/>
            </a:pPr>
            <a:endParaRPr lang="en-GB"/>
          </a:p>
        </p:txBody>
      </p:sp>
      <p:sp>
        <p:nvSpPr>
          <p:cNvPr id="1432653" name="Line 77"/>
          <p:cNvSpPr>
            <a:spLocks noChangeShapeType="1"/>
          </p:cNvSpPr>
          <p:nvPr/>
        </p:nvSpPr>
        <p:spPr bwMode="auto">
          <a:xfrm>
            <a:off x="3465513" y="5189538"/>
            <a:ext cx="2157412" cy="1587"/>
          </a:xfrm>
          <a:prstGeom prst="line">
            <a:avLst/>
          </a:prstGeom>
          <a:noFill/>
          <a:ln w="20638">
            <a:solidFill>
              <a:srgbClr val="000000"/>
            </a:solidFill>
            <a:round/>
            <a:headEnd/>
            <a:tailEnd/>
          </a:ln>
        </p:spPr>
        <p:txBody>
          <a:bodyPr/>
          <a:lstStyle/>
          <a:p>
            <a:pPr>
              <a:defRPr/>
            </a:pPr>
            <a:endParaRPr lang="en-GB"/>
          </a:p>
        </p:txBody>
      </p:sp>
      <p:sp>
        <p:nvSpPr>
          <p:cNvPr id="1432654" name="Oval 78"/>
          <p:cNvSpPr>
            <a:spLocks noChangeArrowheads="1"/>
          </p:cNvSpPr>
          <p:nvPr/>
        </p:nvSpPr>
        <p:spPr bwMode="auto">
          <a:xfrm>
            <a:off x="7483475" y="3702050"/>
            <a:ext cx="1408113" cy="704850"/>
          </a:xfrm>
          <a:prstGeom prst="ellipse">
            <a:avLst/>
          </a:prstGeom>
          <a:solidFill>
            <a:srgbClr val="DDDDDD"/>
          </a:solidFill>
          <a:ln w="15875">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32655" name="Rectangle 79"/>
          <p:cNvSpPr>
            <a:spLocks noChangeArrowheads="1"/>
          </p:cNvSpPr>
          <p:nvPr/>
        </p:nvSpPr>
        <p:spPr bwMode="auto">
          <a:xfrm>
            <a:off x="7518400" y="3792538"/>
            <a:ext cx="1411288" cy="512762"/>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2656" name="Rectangle 80"/>
          <p:cNvSpPr>
            <a:spLocks noChangeArrowheads="1"/>
          </p:cNvSpPr>
          <p:nvPr/>
        </p:nvSpPr>
        <p:spPr bwMode="auto">
          <a:xfrm>
            <a:off x="7753350" y="3786188"/>
            <a:ext cx="996950" cy="258762"/>
          </a:xfrm>
          <a:prstGeom prst="rect">
            <a:avLst/>
          </a:prstGeom>
          <a:noFill/>
          <a:ln w="9525">
            <a:noFill/>
            <a:miter lim="800000"/>
            <a:headEnd/>
            <a:tailEnd/>
          </a:ln>
        </p:spPr>
        <p:txBody>
          <a:bodyPr wrap="none" lIns="0" tIns="0" rIns="0" bIns="0">
            <a:spAutoFit/>
          </a:bodyPr>
          <a:lstStyle/>
          <a:p>
            <a:r>
              <a:rPr kumimoji="0" lang="en-US" sz="1700">
                <a:solidFill>
                  <a:srgbClr val="000080"/>
                </a:solidFill>
                <a:effectLst/>
                <a:latin typeface="Arial" pitchFamily="34" charset="0"/>
              </a:rPr>
              <a:t>Determine</a:t>
            </a:r>
            <a:endParaRPr lang="en-US">
              <a:effectLst>
                <a:outerShdw blurRad="38100" dist="38100" dir="2700000" algn="tl">
                  <a:srgbClr val="000000"/>
                </a:outerShdw>
              </a:effectLst>
            </a:endParaRPr>
          </a:p>
        </p:txBody>
      </p:sp>
      <p:sp>
        <p:nvSpPr>
          <p:cNvPr id="1432657" name="Rectangle 81"/>
          <p:cNvSpPr>
            <a:spLocks noChangeArrowheads="1"/>
          </p:cNvSpPr>
          <p:nvPr/>
        </p:nvSpPr>
        <p:spPr bwMode="auto">
          <a:xfrm>
            <a:off x="7797800" y="4032250"/>
            <a:ext cx="903288" cy="258763"/>
          </a:xfrm>
          <a:prstGeom prst="rect">
            <a:avLst/>
          </a:prstGeom>
          <a:noFill/>
          <a:ln w="9525">
            <a:noFill/>
            <a:miter lim="800000"/>
            <a:headEnd/>
            <a:tailEnd/>
          </a:ln>
        </p:spPr>
        <p:txBody>
          <a:bodyPr wrap="none" lIns="0" tIns="0" rIns="0" bIns="0">
            <a:spAutoFit/>
          </a:bodyPr>
          <a:lstStyle/>
          <a:p>
            <a:r>
              <a:rPr kumimoji="0" lang="en-US" sz="1700">
                <a:solidFill>
                  <a:srgbClr val="000080"/>
                </a:solidFill>
                <a:effectLst/>
                <a:latin typeface="Arial" pitchFamily="34" charset="0"/>
              </a:rPr>
              <a:t>Schedule</a:t>
            </a:r>
            <a:endParaRPr lang="en-US">
              <a:effectLst>
                <a:outerShdw blurRad="38100" dist="38100" dir="2700000" algn="tl">
                  <a:srgbClr val="000000"/>
                </a:outerShdw>
              </a:effectLst>
            </a:endParaRPr>
          </a:p>
        </p:txBody>
      </p:sp>
      <p:sp>
        <p:nvSpPr>
          <p:cNvPr id="1432658" name="Rectangle 82"/>
          <p:cNvSpPr>
            <a:spLocks noChangeArrowheads="1"/>
          </p:cNvSpPr>
          <p:nvPr/>
        </p:nvSpPr>
        <p:spPr bwMode="auto">
          <a:xfrm>
            <a:off x="7056438" y="2841625"/>
            <a:ext cx="1241425" cy="565150"/>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2659" name="Rectangle 83"/>
          <p:cNvSpPr>
            <a:spLocks noChangeArrowheads="1"/>
          </p:cNvSpPr>
          <p:nvPr/>
        </p:nvSpPr>
        <p:spPr bwMode="auto">
          <a:xfrm>
            <a:off x="7346950" y="2867025"/>
            <a:ext cx="769938" cy="258763"/>
          </a:xfrm>
          <a:prstGeom prst="rect">
            <a:avLst/>
          </a:prstGeom>
          <a:noFill/>
          <a:ln w="9525">
            <a:noFill/>
            <a:miter lim="800000"/>
            <a:headEnd/>
            <a:tailEnd/>
          </a:ln>
        </p:spPr>
        <p:txBody>
          <a:bodyPr wrap="none" lIns="0" tIns="0" rIns="0" bIns="0">
            <a:spAutoFit/>
          </a:bodyPr>
          <a:lstStyle/>
          <a:p>
            <a:r>
              <a:rPr kumimoji="0" lang="en-US" sz="1700">
                <a:solidFill>
                  <a:srgbClr val="000080"/>
                </a:solidFill>
                <a:effectLst/>
                <a:latin typeface="Arial" pitchFamily="34" charset="0"/>
              </a:rPr>
              <a:t>meeting</a:t>
            </a:r>
            <a:endParaRPr lang="en-US">
              <a:effectLst>
                <a:outerShdw blurRad="38100" dist="38100" dir="2700000" algn="tl">
                  <a:srgbClr val="000000"/>
                </a:outerShdw>
              </a:effectLst>
            </a:endParaRPr>
          </a:p>
        </p:txBody>
      </p:sp>
      <p:sp>
        <p:nvSpPr>
          <p:cNvPr id="1432660" name="Rectangle 84"/>
          <p:cNvSpPr>
            <a:spLocks noChangeArrowheads="1"/>
          </p:cNvSpPr>
          <p:nvPr/>
        </p:nvSpPr>
        <p:spPr bwMode="auto">
          <a:xfrm>
            <a:off x="7199313" y="3109913"/>
            <a:ext cx="1069975" cy="258762"/>
          </a:xfrm>
          <a:prstGeom prst="rect">
            <a:avLst/>
          </a:prstGeom>
          <a:noFill/>
          <a:ln w="9525">
            <a:noFill/>
            <a:miter lim="800000"/>
            <a:headEnd/>
            <a:tailEnd/>
          </a:ln>
        </p:spPr>
        <p:txBody>
          <a:bodyPr wrap="none" lIns="0" tIns="0" rIns="0" bIns="0">
            <a:spAutoFit/>
          </a:bodyPr>
          <a:lstStyle/>
          <a:p>
            <a:r>
              <a:rPr kumimoji="0" lang="en-US" sz="1700">
                <a:solidFill>
                  <a:srgbClr val="000080"/>
                </a:solidFill>
                <a:effectLst/>
                <a:latin typeface="Arial" pitchFamily="34" charset="0"/>
              </a:rPr>
              <a:t>Notification</a:t>
            </a:r>
            <a:endParaRPr lang="en-US">
              <a:effectLst>
                <a:outerShdw blurRad="38100" dist="38100" dir="2700000" algn="tl">
                  <a:srgbClr val="000000"/>
                </a:outerShdw>
              </a:effectLst>
            </a:endParaRPr>
          </a:p>
        </p:txBody>
      </p:sp>
      <p:sp>
        <p:nvSpPr>
          <p:cNvPr id="1432661" name="Oval 85"/>
          <p:cNvSpPr>
            <a:spLocks noChangeArrowheads="1"/>
          </p:cNvSpPr>
          <p:nvPr/>
        </p:nvSpPr>
        <p:spPr bwMode="auto">
          <a:xfrm>
            <a:off x="698500" y="3079750"/>
            <a:ext cx="1265238" cy="655638"/>
          </a:xfrm>
          <a:prstGeom prst="ellipse">
            <a:avLst/>
          </a:prstGeom>
          <a:solidFill>
            <a:srgbClr val="DDDDDD"/>
          </a:solidFill>
          <a:ln w="15875">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32662" name="Rectangle 86"/>
          <p:cNvSpPr>
            <a:spLocks noChangeArrowheads="1"/>
          </p:cNvSpPr>
          <p:nvPr/>
        </p:nvSpPr>
        <p:spPr bwMode="auto">
          <a:xfrm>
            <a:off x="714375" y="3135313"/>
            <a:ext cx="1268413" cy="520700"/>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2663" name="Rectangle 87"/>
          <p:cNvSpPr>
            <a:spLocks noChangeArrowheads="1"/>
          </p:cNvSpPr>
          <p:nvPr/>
        </p:nvSpPr>
        <p:spPr bwMode="auto">
          <a:xfrm>
            <a:off x="1050925" y="3130550"/>
            <a:ext cx="612775" cy="258763"/>
          </a:xfrm>
          <a:prstGeom prst="rect">
            <a:avLst/>
          </a:prstGeom>
          <a:noFill/>
          <a:ln w="9525">
            <a:noFill/>
            <a:miter lim="800000"/>
            <a:headEnd/>
            <a:tailEnd/>
          </a:ln>
        </p:spPr>
        <p:txBody>
          <a:bodyPr wrap="none" lIns="0" tIns="0" rIns="0" bIns="0">
            <a:spAutoFit/>
          </a:bodyPr>
          <a:lstStyle/>
          <a:p>
            <a:r>
              <a:rPr kumimoji="0" lang="en-US" sz="1700">
                <a:solidFill>
                  <a:srgbClr val="000080"/>
                </a:solidFill>
                <a:effectLst/>
                <a:latin typeface="Arial" pitchFamily="34" charset="0"/>
              </a:rPr>
              <a:t>Check</a:t>
            </a:r>
            <a:endParaRPr lang="en-US">
              <a:effectLst>
                <a:outerShdw blurRad="38100" dist="38100" dir="2700000" algn="tl">
                  <a:srgbClr val="000000"/>
                </a:outerShdw>
              </a:effectLst>
            </a:endParaRPr>
          </a:p>
        </p:txBody>
      </p:sp>
      <p:sp>
        <p:nvSpPr>
          <p:cNvPr id="1432664" name="Rectangle 88"/>
          <p:cNvSpPr>
            <a:spLocks noChangeArrowheads="1"/>
          </p:cNvSpPr>
          <p:nvPr/>
        </p:nvSpPr>
        <p:spPr bwMode="auto">
          <a:xfrm>
            <a:off x="957263" y="3375025"/>
            <a:ext cx="806450" cy="258763"/>
          </a:xfrm>
          <a:prstGeom prst="rect">
            <a:avLst/>
          </a:prstGeom>
          <a:noFill/>
          <a:ln w="9525">
            <a:noFill/>
            <a:miter lim="800000"/>
            <a:headEnd/>
            <a:tailEnd/>
          </a:ln>
        </p:spPr>
        <p:txBody>
          <a:bodyPr wrap="none" lIns="0" tIns="0" rIns="0" bIns="0">
            <a:spAutoFit/>
          </a:bodyPr>
          <a:lstStyle/>
          <a:p>
            <a:r>
              <a:rPr kumimoji="0" lang="en-US" sz="1700">
                <a:solidFill>
                  <a:srgbClr val="000080"/>
                </a:solidFill>
                <a:effectLst/>
                <a:latin typeface="Arial" pitchFamily="34" charset="0"/>
              </a:rPr>
              <a:t>Request</a:t>
            </a:r>
            <a:endParaRPr lang="en-US">
              <a:effectLst>
                <a:outerShdw blurRad="38100" dist="38100" dir="2700000" algn="tl">
                  <a:srgbClr val="000000"/>
                </a:outerShdw>
              </a:effectLst>
            </a:endParaRPr>
          </a:p>
        </p:txBody>
      </p:sp>
      <p:grpSp>
        <p:nvGrpSpPr>
          <p:cNvPr id="38970" name="Group 91"/>
          <p:cNvGrpSpPr>
            <a:grpSpLocks/>
          </p:cNvGrpSpPr>
          <p:nvPr/>
        </p:nvGrpSpPr>
        <p:grpSpPr bwMode="auto">
          <a:xfrm>
            <a:off x="1398588" y="2379663"/>
            <a:ext cx="180975" cy="717550"/>
            <a:chOff x="860" y="1245"/>
            <a:chExt cx="114" cy="452"/>
          </a:xfrm>
        </p:grpSpPr>
        <p:sp>
          <p:nvSpPr>
            <p:cNvPr id="1432665" name="Line 89"/>
            <p:cNvSpPr>
              <a:spLocks noChangeShapeType="1"/>
            </p:cNvSpPr>
            <p:nvPr/>
          </p:nvSpPr>
          <p:spPr bwMode="auto">
            <a:xfrm>
              <a:off x="916" y="1354"/>
              <a:ext cx="5" cy="343"/>
            </a:xfrm>
            <a:prstGeom prst="line">
              <a:avLst/>
            </a:prstGeom>
            <a:noFill/>
            <a:ln w="20638">
              <a:solidFill>
                <a:srgbClr val="000000"/>
              </a:solidFill>
              <a:round/>
              <a:headEnd/>
              <a:tailEnd/>
            </a:ln>
          </p:spPr>
          <p:txBody>
            <a:bodyPr/>
            <a:lstStyle/>
            <a:p>
              <a:pPr>
                <a:defRPr/>
              </a:pPr>
              <a:endParaRPr lang="en-GB"/>
            </a:p>
          </p:txBody>
        </p:sp>
        <p:sp>
          <p:nvSpPr>
            <p:cNvPr id="1432666" name="Freeform 90"/>
            <p:cNvSpPr>
              <a:spLocks/>
            </p:cNvSpPr>
            <p:nvPr/>
          </p:nvSpPr>
          <p:spPr bwMode="auto">
            <a:xfrm>
              <a:off x="860" y="1245"/>
              <a:ext cx="114" cy="113"/>
            </a:xfrm>
            <a:custGeom>
              <a:avLst/>
              <a:gdLst/>
              <a:ahLst/>
              <a:cxnLst>
                <a:cxn ang="0">
                  <a:pos x="114" y="111"/>
                </a:cxn>
                <a:cxn ang="0">
                  <a:pos x="55" y="0"/>
                </a:cxn>
                <a:cxn ang="0">
                  <a:pos x="0" y="113"/>
                </a:cxn>
                <a:cxn ang="0">
                  <a:pos x="114" y="111"/>
                </a:cxn>
              </a:cxnLst>
              <a:rect l="0" t="0" r="r" b="b"/>
              <a:pathLst>
                <a:path w="114" h="113">
                  <a:moveTo>
                    <a:pt x="114" y="111"/>
                  </a:moveTo>
                  <a:lnTo>
                    <a:pt x="55" y="0"/>
                  </a:lnTo>
                  <a:lnTo>
                    <a:pt x="0" y="113"/>
                  </a:lnTo>
                  <a:lnTo>
                    <a:pt x="114" y="111"/>
                  </a:lnTo>
                  <a:close/>
                </a:path>
              </a:pathLst>
            </a:custGeom>
            <a:solidFill>
              <a:srgbClr val="000000"/>
            </a:solidFill>
            <a:ln w="9525">
              <a:noFill/>
              <a:round/>
              <a:headEnd/>
              <a:tailEnd/>
            </a:ln>
          </p:spPr>
          <p:txBody>
            <a:bodyPr/>
            <a:lstStyle/>
            <a:p>
              <a:pPr>
                <a:defRPr/>
              </a:pPr>
              <a:endParaRPr lang="en-GB"/>
            </a:p>
          </p:txBody>
        </p:sp>
      </p:grpSp>
      <p:sp>
        <p:nvSpPr>
          <p:cNvPr id="1432668" name="Rectangle 92"/>
          <p:cNvSpPr>
            <a:spLocks noChangeArrowheads="1"/>
          </p:cNvSpPr>
          <p:nvPr/>
        </p:nvSpPr>
        <p:spPr bwMode="auto">
          <a:xfrm>
            <a:off x="1516063" y="2603500"/>
            <a:ext cx="1489075" cy="322263"/>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2669" name="Rectangle 93"/>
          <p:cNvSpPr>
            <a:spLocks noChangeArrowheads="1"/>
          </p:cNvSpPr>
          <p:nvPr/>
        </p:nvSpPr>
        <p:spPr bwMode="auto">
          <a:xfrm>
            <a:off x="1571625" y="2498725"/>
            <a:ext cx="806450" cy="492125"/>
          </a:xfrm>
          <a:prstGeom prst="rect">
            <a:avLst/>
          </a:prstGeom>
          <a:noFill/>
          <a:ln w="9525">
            <a:noFill/>
            <a:miter lim="800000"/>
            <a:headEnd/>
            <a:tailEnd/>
          </a:ln>
        </p:spPr>
        <p:txBody>
          <a:bodyPr wrap="none" lIns="0" tIns="0" rIns="0" bIns="0">
            <a:spAutoFit/>
          </a:bodyPr>
          <a:lstStyle/>
          <a:p>
            <a:pPr>
              <a:spcBef>
                <a:spcPct val="0"/>
              </a:spcBef>
            </a:pPr>
            <a:r>
              <a:rPr kumimoji="0" lang="en-US" sz="1700">
                <a:solidFill>
                  <a:srgbClr val="000080"/>
                </a:solidFill>
                <a:effectLst/>
                <a:latin typeface="Arial" pitchFamily="34" charset="0"/>
              </a:rPr>
              <a:t>invalid</a:t>
            </a:r>
          </a:p>
          <a:p>
            <a:pPr>
              <a:lnSpc>
                <a:spcPct val="90000"/>
              </a:lnSpc>
              <a:spcBef>
                <a:spcPct val="0"/>
              </a:spcBef>
            </a:pPr>
            <a:r>
              <a:rPr kumimoji="0" lang="en-US" sz="1700">
                <a:solidFill>
                  <a:srgbClr val="000080"/>
                </a:solidFill>
                <a:effectLst/>
                <a:latin typeface="Arial" pitchFamily="34" charset="0"/>
              </a:rPr>
              <a:t>Request</a:t>
            </a:r>
            <a:endParaRPr lang="en-US">
              <a:effectLst>
                <a:outerShdw blurRad="38100" dist="38100" dir="2700000" algn="tl">
                  <a:srgbClr val="000000"/>
                </a:outerShdw>
              </a:effectLst>
            </a:endParaRPr>
          </a:p>
        </p:txBody>
      </p:sp>
      <p:sp>
        <p:nvSpPr>
          <p:cNvPr id="1432670" name="Rectangle 94"/>
          <p:cNvSpPr>
            <a:spLocks noChangeArrowheads="1"/>
          </p:cNvSpPr>
          <p:nvPr/>
        </p:nvSpPr>
        <p:spPr bwMode="auto">
          <a:xfrm>
            <a:off x="1819275" y="3017838"/>
            <a:ext cx="1392238" cy="306387"/>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2671" name="Rectangle 95"/>
          <p:cNvSpPr>
            <a:spLocks noChangeArrowheads="1"/>
          </p:cNvSpPr>
          <p:nvPr/>
        </p:nvSpPr>
        <p:spPr bwMode="auto">
          <a:xfrm>
            <a:off x="1860550" y="3041650"/>
            <a:ext cx="1323975" cy="258763"/>
          </a:xfrm>
          <a:prstGeom prst="rect">
            <a:avLst/>
          </a:prstGeom>
          <a:noFill/>
          <a:ln w="9525">
            <a:noFill/>
            <a:miter lim="800000"/>
            <a:headEnd/>
            <a:tailEnd/>
          </a:ln>
        </p:spPr>
        <p:txBody>
          <a:bodyPr lIns="0" tIns="0" rIns="0" bIns="0">
            <a:spAutoFit/>
          </a:bodyPr>
          <a:lstStyle/>
          <a:p>
            <a:r>
              <a:rPr kumimoji="0" lang="en-US" sz="1700">
                <a:solidFill>
                  <a:srgbClr val="000080"/>
                </a:solidFill>
                <a:effectLst/>
                <a:latin typeface="Arial" pitchFamily="34" charset="0"/>
              </a:rPr>
              <a:t>validRequest</a:t>
            </a:r>
            <a:endParaRPr lang="en-US">
              <a:effectLst>
                <a:outerShdw blurRad="38100" dist="38100" dir="2700000" algn="tl">
                  <a:srgbClr val="000000"/>
                </a:outerShdw>
              </a:effectLst>
            </a:endParaRPr>
          </a:p>
        </p:txBody>
      </p:sp>
      <p:grpSp>
        <p:nvGrpSpPr>
          <p:cNvPr id="38975" name="Group 98"/>
          <p:cNvGrpSpPr>
            <a:grpSpLocks/>
          </p:cNvGrpSpPr>
          <p:nvPr/>
        </p:nvGrpSpPr>
        <p:grpSpPr bwMode="auto">
          <a:xfrm>
            <a:off x="1893888" y="2103438"/>
            <a:ext cx="1987550" cy="787400"/>
            <a:chOff x="1172" y="1071"/>
            <a:chExt cx="1252" cy="496"/>
          </a:xfrm>
        </p:grpSpPr>
        <p:sp>
          <p:nvSpPr>
            <p:cNvPr id="1432672" name="Line 96"/>
            <p:cNvSpPr>
              <a:spLocks noChangeShapeType="1"/>
            </p:cNvSpPr>
            <p:nvPr/>
          </p:nvSpPr>
          <p:spPr bwMode="auto">
            <a:xfrm flipH="1" flipV="1">
              <a:off x="1273" y="1124"/>
              <a:ext cx="1151" cy="443"/>
            </a:xfrm>
            <a:prstGeom prst="line">
              <a:avLst/>
            </a:prstGeom>
            <a:noFill/>
            <a:ln w="20638">
              <a:solidFill>
                <a:srgbClr val="000000"/>
              </a:solidFill>
              <a:round/>
              <a:headEnd/>
              <a:tailEnd/>
            </a:ln>
          </p:spPr>
          <p:txBody>
            <a:bodyPr/>
            <a:lstStyle/>
            <a:p>
              <a:pPr>
                <a:defRPr/>
              </a:pPr>
              <a:endParaRPr lang="en-GB"/>
            </a:p>
          </p:txBody>
        </p:sp>
        <p:sp>
          <p:nvSpPr>
            <p:cNvPr id="1432673" name="Freeform 97"/>
            <p:cNvSpPr>
              <a:spLocks/>
            </p:cNvSpPr>
            <p:nvPr/>
          </p:nvSpPr>
          <p:spPr bwMode="auto">
            <a:xfrm>
              <a:off x="1172" y="1071"/>
              <a:ext cx="126" cy="106"/>
            </a:xfrm>
            <a:custGeom>
              <a:avLst/>
              <a:gdLst/>
              <a:ahLst/>
              <a:cxnLst>
                <a:cxn ang="0">
                  <a:pos x="126" y="0"/>
                </a:cxn>
                <a:cxn ang="0">
                  <a:pos x="0" y="13"/>
                </a:cxn>
                <a:cxn ang="0">
                  <a:pos x="85" y="106"/>
                </a:cxn>
                <a:cxn ang="0">
                  <a:pos x="126" y="0"/>
                </a:cxn>
              </a:cxnLst>
              <a:rect l="0" t="0" r="r" b="b"/>
              <a:pathLst>
                <a:path w="126" h="106">
                  <a:moveTo>
                    <a:pt x="126" y="0"/>
                  </a:moveTo>
                  <a:lnTo>
                    <a:pt x="0" y="13"/>
                  </a:lnTo>
                  <a:lnTo>
                    <a:pt x="85" y="106"/>
                  </a:lnTo>
                  <a:lnTo>
                    <a:pt x="126" y="0"/>
                  </a:lnTo>
                  <a:close/>
                </a:path>
              </a:pathLst>
            </a:custGeom>
            <a:solidFill>
              <a:srgbClr val="000000"/>
            </a:solidFill>
            <a:ln w="9525">
              <a:noFill/>
              <a:round/>
              <a:headEnd/>
              <a:tailEnd/>
            </a:ln>
          </p:spPr>
          <p:txBody>
            <a:bodyPr/>
            <a:lstStyle/>
            <a:p>
              <a:pPr>
                <a:defRPr/>
              </a:pPr>
              <a:endParaRPr lang="en-GB"/>
            </a:p>
          </p:txBody>
        </p:sp>
      </p:grpSp>
      <p:sp>
        <p:nvSpPr>
          <p:cNvPr id="38976" name="Rectangle 8"/>
          <p:cNvSpPr>
            <a:spLocks noChangeArrowheads="1"/>
          </p:cNvSpPr>
          <p:nvPr/>
        </p:nvSpPr>
        <p:spPr bwMode="auto">
          <a:xfrm>
            <a:off x="4967288" y="2982913"/>
            <a:ext cx="1889125" cy="323850"/>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operation</a:t>
            </a:r>
            <a:endParaRPr lang="fr-BE" sz="2000" i="1">
              <a:solidFill>
                <a:schemeClr val="tx2"/>
              </a:solidFill>
              <a:effectLst/>
              <a:latin typeface="Comic Sans MS" pitchFamily="66" charset="0"/>
            </a:endParaRPr>
          </a:p>
        </p:txBody>
      </p:sp>
      <p:sp>
        <p:nvSpPr>
          <p:cNvPr id="1432585" name="Line 9"/>
          <p:cNvSpPr>
            <a:spLocks noChangeShapeType="1"/>
          </p:cNvSpPr>
          <p:nvPr/>
        </p:nvSpPr>
        <p:spPr bwMode="auto">
          <a:xfrm flipV="1">
            <a:off x="5526088" y="3297238"/>
            <a:ext cx="449262" cy="476250"/>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38978" name="Rectangle 10"/>
          <p:cNvSpPr>
            <a:spLocks noChangeArrowheads="1"/>
          </p:cNvSpPr>
          <p:nvPr/>
        </p:nvSpPr>
        <p:spPr bwMode="auto">
          <a:xfrm>
            <a:off x="5832475" y="5394325"/>
            <a:ext cx="1889125" cy="323850"/>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data repository</a:t>
            </a:r>
            <a:endParaRPr lang="fr-BE" sz="2000" i="1">
              <a:solidFill>
                <a:schemeClr val="tx2"/>
              </a:solidFill>
              <a:effectLst/>
              <a:latin typeface="Comic Sans MS" pitchFamily="66" charset="0"/>
            </a:endParaRPr>
          </a:p>
        </p:txBody>
      </p:sp>
      <p:sp>
        <p:nvSpPr>
          <p:cNvPr id="1432587" name="Line 11"/>
          <p:cNvSpPr>
            <a:spLocks noChangeShapeType="1"/>
          </p:cNvSpPr>
          <p:nvPr/>
        </p:nvSpPr>
        <p:spPr bwMode="auto">
          <a:xfrm flipH="1" flipV="1">
            <a:off x="5165725" y="5233988"/>
            <a:ext cx="720725" cy="331787"/>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38980" name="Rectangle 12"/>
          <p:cNvSpPr>
            <a:spLocks noChangeArrowheads="1"/>
          </p:cNvSpPr>
          <p:nvPr/>
        </p:nvSpPr>
        <p:spPr bwMode="auto">
          <a:xfrm>
            <a:off x="1157288" y="5553075"/>
            <a:ext cx="2220912" cy="323850"/>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system component</a:t>
            </a:r>
            <a:endParaRPr lang="fr-BE" sz="2000" i="1">
              <a:solidFill>
                <a:schemeClr val="tx2"/>
              </a:solidFill>
              <a:effectLst/>
              <a:latin typeface="Comic Sans MS" pitchFamily="66" charset="0"/>
            </a:endParaRPr>
          </a:p>
        </p:txBody>
      </p:sp>
      <p:sp>
        <p:nvSpPr>
          <p:cNvPr id="1432589" name="Line 13"/>
          <p:cNvSpPr>
            <a:spLocks noChangeShapeType="1"/>
          </p:cNvSpPr>
          <p:nvPr/>
        </p:nvSpPr>
        <p:spPr bwMode="auto">
          <a:xfrm flipH="1" flipV="1">
            <a:off x="1485900" y="4973638"/>
            <a:ext cx="604838" cy="592137"/>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38982" name="Rectangle 14"/>
          <p:cNvSpPr>
            <a:spLocks noChangeArrowheads="1"/>
          </p:cNvSpPr>
          <p:nvPr/>
        </p:nvSpPr>
        <p:spPr bwMode="auto">
          <a:xfrm>
            <a:off x="1792288" y="1397000"/>
            <a:ext cx="1441450" cy="482600"/>
          </a:xfrm>
          <a:prstGeom prst="rect">
            <a:avLst/>
          </a:prstGeom>
          <a:noFill/>
          <a:ln w="9525">
            <a:noFill/>
            <a:miter lim="800000"/>
            <a:headEnd/>
            <a:tailEnd/>
          </a:ln>
        </p:spPr>
        <p:txBody>
          <a:bodyPr lIns="92075" tIns="46038" rIns="92075" bIns="46038" anchor="ctr" anchorCtr="1"/>
          <a:lstStyle/>
          <a:p>
            <a:pPr marL="342900" indent="-342900">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input data </a:t>
            </a:r>
          </a:p>
          <a:p>
            <a:pPr marL="342900" indent="-342900">
              <a:lnSpc>
                <a:spcPct val="80000"/>
              </a:lnSpc>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flow</a:t>
            </a:r>
            <a:endParaRPr lang="fr-BE" sz="2000" i="1">
              <a:solidFill>
                <a:schemeClr val="tx2"/>
              </a:solidFill>
              <a:effectLst/>
              <a:latin typeface="Comic Sans MS" pitchFamily="66" charset="0"/>
            </a:endParaRPr>
          </a:p>
        </p:txBody>
      </p:sp>
      <p:sp>
        <p:nvSpPr>
          <p:cNvPr id="1432591" name="Line 15"/>
          <p:cNvSpPr>
            <a:spLocks noChangeShapeType="1"/>
          </p:cNvSpPr>
          <p:nvPr/>
        </p:nvSpPr>
        <p:spPr bwMode="auto">
          <a:xfrm flipH="1" flipV="1">
            <a:off x="2554288" y="1898650"/>
            <a:ext cx="144462" cy="1125538"/>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38984" name="Rectangle 16"/>
          <p:cNvSpPr>
            <a:spLocks noChangeArrowheads="1"/>
          </p:cNvSpPr>
          <p:nvPr/>
        </p:nvSpPr>
        <p:spPr bwMode="auto">
          <a:xfrm>
            <a:off x="4908550" y="1625600"/>
            <a:ext cx="1616075" cy="482600"/>
          </a:xfrm>
          <a:prstGeom prst="rect">
            <a:avLst/>
          </a:prstGeom>
          <a:noFill/>
          <a:ln w="9525">
            <a:noFill/>
            <a:miter lim="800000"/>
            <a:headEnd/>
            <a:tailEnd/>
          </a:ln>
        </p:spPr>
        <p:txBody>
          <a:bodyPr lIns="92075" tIns="46038" rIns="92075" bIns="46038" anchor="ctr" anchorCtr="1"/>
          <a:lstStyle/>
          <a:p>
            <a:pPr marL="342900" indent="-342900">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output data</a:t>
            </a:r>
          </a:p>
          <a:p>
            <a:pPr marL="342900" indent="-342900">
              <a:lnSpc>
                <a:spcPct val="80000"/>
              </a:lnSpc>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flow</a:t>
            </a:r>
            <a:endParaRPr lang="fr-BE" sz="2000" i="1">
              <a:solidFill>
                <a:schemeClr val="tx2"/>
              </a:solidFill>
              <a:effectLst/>
              <a:latin typeface="Comic Sans MS" pitchFamily="66" charset="0"/>
            </a:endParaRPr>
          </a:p>
        </p:txBody>
      </p:sp>
      <p:sp>
        <p:nvSpPr>
          <p:cNvPr id="1432593" name="Line 17"/>
          <p:cNvSpPr>
            <a:spLocks noChangeShapeType="1"/>
          </p:cNvSpPr>
          <p:nvPr/>
        </p:nvSpPr>
        <p:spPr bwMode="auto">
          <a:xfrm flipV="1">
            <a:off x="3970338" y="1957388"/>
            <a:ext cx="1284287" cy="387350"/>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9570" name="Rectangle 2"/>
          <p:cNvSpPr>
            <a:spLocks noChangeArrowheads="1"/>
          </p:cNvSpPr>
          <p:nvPr/>
        </p:nvSpPr>
        <p:spPr bwMode="auto">
          <a:xfrm>
            <a:off x="2738438" y="1198563"/>
            <a:ext cx="4021137" cy="742950"/>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389571" name="Rectangle 3"/>
          <p:cNvSpPr>
            <a:spLocks noChangeArrowheads="1"/>
          </p:cNvSpPr>
          <p:nvPr/>
        </p:nvSpPr>
        <p:spPr bwMode="auto">
          <a:xfrm>
            <a:off x="2463800" y="6088063"/>
            <a:ext cx="4321175" cy="769937"/>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389572" name="Rectangle 4"/>
          <p:cNvSpPr>
            <a:spLocks noChangeArrowheads="1"/>
          </p:cNvSpPr>
          <p:nvPr/>
        </p:nvSpPr>
        <p:spPr bwMode="auto">
          <a:xfrm>
            <a:off x="5153025" y="4430713"/>
            <a:ext cx="2878138" cy="944562"/>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grpSp>
        <p:nvGrpSpPr>
          <p:cNvPr id="25605" name="Group 5"/>
          <p:cNvGrpSpPr>
            <a:grpSpLocks/>
          </p:cNvGrpSpPr>
          <p:nvPr/>
        </p:nvGrpSpPr>
        <p:grpSpPr bwMode="auto">
          <a:xfrm>
            <a:off x="4297363" y="1778000"/>
            <a:ext cx="150812" cy="3614738"/>
            <a:chOff x="2779" y="1129"/>
            <a:chExt cx="189" cy="2609"/>
          </a:xfrm>
        </p:grpSpPr>
        <p:sp>
          <p:nvSpPr>
            <p:cNvPr id="1389574" name="Line 6"/>
            <p:cNvSpPr>
              <a:spLocks noChangeShapeType="1"/>
            </p:cNvSpPr>
            <p:nvPr/>
          </p:nvSpPr>
          <p:spPr bwMode="auto">
            <a:xfrm>
              <a:off x="2874" y="1263"/>
              <a:ext cx="0" cy="2341"/>
            </a:xfrm>
            <a:prstGeom prst="line">
              <a:avLst/>
            </a:prstGeom>
            <a:noFill/>
            <a:ln w="19050">
              <a:solidFill>
                <a:srgbClr val="000000"/>
              </a:solidFill>
              <a:round/>
              <a:headEnd/>
              <a:tailEnd/>
            </a:ln>
          </p:spPr>
          <p:txBody>
            <a:bodyPr/>
            <a:lstStyle/>
            <a:p>
              <a:pPr>
                <a:defRPr/>
              </a:pPr>
              <a:endParaRPr lang="en-GB"/>
            </a:p>
          </p:txBody>
        </p:sp>
        <p:sp>
          <p:nvSpPr>
            <p:cNvPr id="1389575" name="Freeform 7"/>
            <p:cNvSpPr>
              <a:spLocks/>
            </p:cNvSpPr>
            <p:nvPr/>
          </p:nvSpPr>
          <p:spPr bwMode="auto">
            <a:xfrm>
              <a:off x="2795" y="1129"/>
              <a:ext cx="173" cy="168"/>
            </a:xfrm>
            <a:custGeom>
              <a:avLst/>
              <a:gdLst/>
              <a:ahLst/>
              <a:cxnLst>
                <a:cxn ang="0">
                  <a:pos x="173" y="168"/>
                </a:cxn>
                <a:cxn ang="0">
                  <a:pos x="79" y="0"/>
                </a:cxn>
                <a:cxn ang="0">
                  <a:pos x="0" y="168"/>
                </a:cxn>
                <a:cxn ang="0">
                  <a:pos x="173" y="168"/>
                </a:cxn>
              </a:cxnLst>
              <a:rect l="0" t="0" r="r" b="b"/>
              <a:pathLst>
                <a:path w="173" h="168">
                  <a:moveTo>
                    <a:pt x="173" y="168"/>
                  </a:moveTo>
                  <a:lnTo>
                    <a:pt x="79" y="0"/>
                  </a:lnTo>
                  <a:lnTo>
                    <a:pt x="0" y="168"/>
                  </a:lnTo>
                  <a:lnTo>
                    <a:pt x="173" y="168"/>
                  </a:lnTo>
                  <a:close/>
                </a:path>
              </a:pathLst>
            </a:custGeom>
            <a:solidFill>
              <a:srgbClr val="000000"/>
            </a:solidFill>
            <a:ln w="19050" cmpd="sng">
              <a:solidFill>
                <a:srgbClr val="000000"/>
              </a:solidFill>
              <a:round/>
              <a:headEnd/>
              <a:tailEnd/>
            </a:ln>
          </p:spPr>
          <p:txBody>
            <a:bodyPr/>
            <a:lstStyle/>
            <a:p>
              <a:pPr>
                <a:defRPr/>
              </a:pPr>
              <a:endParaRPr lang="en-GB"/>
            </a:p>
          </p:txBody>
        </p:sp>
        <p:sp>
          <p:nvSpPr>
            <p:cNvPr id="1389576" name="Freeform 8"/>
            <p:cNvSpPr>
              <a:spLocks/>
            </p:cNvSpPr>
            <p:nvPr/>
          </p:nvSpPr>
          <p:spPr bwMode="auto">
            <a:xfrm>
              <a:off x="2779" y="3570"/>
              <a:ext cx="173" cy="168"/>
            </a:xfrm>
            <a:custGeom>
              <a:avLst/>
              <a:gdLst/>
              <a:ahLst/>
              <a:cxnLst>
                <a:cxn ang="0">
                  <a:pos x="0" y="0"/>
                </a:cxn>
                <a:cxn ang="0">
                  <a:pos x="95" y="168"/>
                </a:cxn>
                <a:cxn ang="0">
                  <a:pos x="173" y="0"/>
                </a:cxn>
                <a:cxn ang="0">
                  <a:pos x="0" y="0"/>
                </a:cxn>
              </a:cxnLst>
              <a:rect l="0" t="0" r="r" b="b"/>
              <a:pathLst>
                <a:path w="173" h="168">
                  <a:moveTo>
                    <a:pt x="0" y="0"/>
                  </a:moveTo>
                  <a:lnTo>
                    <a:pt x="95" y="168"/>
                  </a:lnTo>
                  <a:lnTo>
                    <a:pt x="173" y="0"/>
                  </a:lnTo>
                  <a:lnTo>
                    <a:pt x="0" y="0"/>
                  </a:lnTo>
                  <a:close/>
                </a:path>
              </a:pathLst>
            </a:custGeom>
            <a:solidFill>
              <a:srgbClr val="000000"/>
            </a:solidFill>
            <a:ln w="19050" cmpd="sng">
              <a:solidFill>
                <a:srgbClr val="000000"/>
              </a:solidFill>
              <a:round/>
              <a:headEnd/>
              <a:tailEnd/>
            </a:ln>
          </p:spPr>
          <p:txBody>
            <a:bodyPr/>
            <a:lstStyle/>
            <a:p>
              <a:pPr>
                <a:defRPr/>
              </a:pPr>
              <a:endParaRPr lang="en-GB"/>
            </a:p>
          </p:txBody>
        </p:sp>
      </p:grpSp>
      <p:grpSp>
        <p:nvGrpSpPr>
          <p:cNvPr id="25606" name="Group 9"/>
          <p:cNvGrpSpPr>
            <a:grpSpLocks/>
          </p:cNvGrpSpPr>
          <p:nvPr/>
        </p:nvGrpSpPr>
        <p:grpSpPr bwMode="auto">
          <a:xfrm>
            <a:off x="935038" y="3298825"/>
            <a:ext cx="6911975" cy="233363"/>
            <a:chOff x="1190" y="2300"/>
            <a:chExt cx="3415" cy="200"/>
          </a:xfrm>
        </p:grpSpPr>
        <p:sp>
          <p:nvSpPr>
            <p:cNvPr id="1389578" name="Line 10"/>
            <p:cNvSpPr>
              <a:spLocks noChangeShapeType="1"/>
            </p:cNvSpPr>
            <p:nvPr/>
          </p:nvSpPr>
          <p:spPr bwMode="auto">
            <a:xfrm flipH="1">
              <a:off x="1316" y="2401"/>
              <a:ext cx="3162" cy="0"/>
            </a:xfrm>
            <a:prstGeom prst="line">
              <a:avLst/>
            </a:prstGeom>
            <a:noFill/>
            <a:ln w="19050">
              <a:solidFill>
                <a:schemeClr val="tx1"/>
              </a:solidFill>
              <a:round/>
              <a:headEnd/>
              <a:tailEnd/>
            </a:ln>
          </p:spPr>
          <p:txBody>
            <a:bodyPr/>
            <a:lstStyle/>
            <a:p>
              <a:pPr>
                <a:defRPr/>
              </a:pPr>
              <a:endParaRPr lang="en-GB"/>
            </a:p>
          </p:txBody>
        </p:sp>
        <p:sp>
          <p:nvSpPr>
            <p:cNvPr id="1389579" name="Freeform 11"/>
            <p:cNvSpPr>
              <a:spLocks/>
            </p:cNvSpPr>
            <p:nvPr/>
          </p:nvSpPr>
          <p:spPr bwMode="auto">
            <a:xfrm>
              <a:off x="4447" y="2316"/>
              <a:ext cx="158" cy="184"/>
            </a:xfrm>
            <a:custGeom>
              <a:avLst/>
              <a:gdLst/>
              <a:ahLst/>
              <a:cxnLst>
                <a:cxn ang="0">
                  <a:pos x="0" y="184"/>
                </a:cxn>
                <a:cxn ang="0">
                  <a:pos x="158" y="84"/>
                </a:cxn>
                <a:cxn ang="0">
                  <a:pos x="0" y="0"/>
                </a:cxn>
                <a:cxn ang="0">
                  <a:pos x="0" y="184"/>
                </a:cxn>
              </a:cxnLst>
              <a:rect l="0" t="0" r="r" b="b"/>
              <a:pathLst>
                <a:path w="158" h="184">
                  <a:moveTo>
                    <a:pt x="0" y="184"/>
                  </a:moveTo>
                  <a:lnTo>
                    <a:pt x="158" y="84"/>
                  </a:lnTo>
                  <a:lnTo>
                    <a:pt x="0" y="0"/>
                  </a:lnTo>
                  <a:lnTo>
                    <a:pt x="0" y="184"/>
                  </a:lnTo>
                  <a:close/>
                </a:path>
              </a:pathLst>
            </a:custGeom>
            <a:solidFill>
              <a:srgbClr val="000000"/>
            </a:solidFill>
            <a:ln w="19050" cmpd="sng">
              <a:solidFill>
                <a:schemeClr val="tx1"/>
              </a:solidFill>
              <a:round/>
              <a:headEnd/>
              <a:tailEnd/>
            </a:ln>
          </p:spPr>
          <p:txBody>
            <a:bodyPr/>
            <a:lstStyle/>
            <a:p>
              <a:pPr>
                <a:defRPr/>
              </a:pPr>
              <a:endParaRPr lang="en-GB"/>
            </a:p>
          </p:txBody>
        </p:sp>
        <p:sp>
          <p:nvSpPr>
            <p:cNvPr id="1389580" name="Freeform 12"/>
            <p:cNvSpPr>
              <a:spLocks/>
            </p:cNvSpPr>
            <p:nvPr/>
          </p:nvSpPr>
          <p:spPr bwMode="auto">
            <a:xfrm>
              <a:off x="1190" y="2300"/>
              <a:ext cx="158" cy="184"/>
            </a:xfrm>
            <a:custGeom>
              <a:avLst/>
              <a:gdLst/>
              <a:ahLst/>
              <a:cxnLst>
                <a:cxn ang="0">
                  <a:pos x="158" y="0"/>
                </a:cxn>
                <a:cxn ang="0">
                  <a:pos x="0" y="100"/>
                </a:cxn>
                <a:cxn ang="0">
                  <a:pos x="158" y="184"/>
                </a:cxn>
                <a:cxn ang="0">
                  <a:pos x="158" y="0"/>
                </a:cxn>
              </a:cxnLst>
              <a:rect l="0" t="0" r="r" b="b"/>
              <a:pathLst>
                <a:path w="158" h="184">
                  <a:moveTo>
                    <a:pt x="158" y="0"/>
                  </a:moveTo>
                  <a:lnTo>
                    <a:pt x="0" y="100"/>
                  </a:lnTo>
                  <a:lnTo>
                    <a:pt x="158" y="184"/>
                  </a:lnTo>
                  <a:lnTo>
                    <a:pt x="158" y="0"/>
                  </a:lnTo>
                  <a:close/>
                </a:path>
              </a:pathLst>
            </a:custGeom>
            <a:solidFill>
              <a:srgbClr val="000000"/>
            </a:solidFill>
            <a:ln w="19050" cmpd="sng">
              <a:solidFill>
                <a:schemeClr val="tx1"/>
              </a:solidFill>
              <a:round/>
              <a:headEnd/>
              <a:tailEnd/>
            </a:ln>
          </p:spPr>
          <p:txBody>
            <a:bodyPr/>
            <a:lstStyle/>
            <a:p>
              <a:pPr>
                <a:defRPr/>
              </a:pPr>
              <a:endParaRPr lang="en-GB"/>
            </a:p>
          </p:txBody>
        </p:sp>
      </p:grpSp>
      <p:sp>
        <p:nvSpPr>
          <p:cNvPr id="1389581" name="Rectangle 13"/>
          <p:cNvSpPr>
            <a:spLocks noChangeArrowheads="1"/>
          </p:cNvSpPr>
          <p:nvPr/>
        </p:nvSpPr>
        <p:spPr bwMode="auto">
          <a:xfrm>
            <a:off x="3522663" y="3349625"/>
            <a:ext cx="1173162" cy="527050"/>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389582" name="Rectangle 14"/>
          <p:cNvSpPr>
            <a:spLocks noChangeArrowheads="1"/>
          </p:cNvSpPr>
          <p:nvPr/>
        </p:nvSpPr>
        <p:spPr bwMode="auto">
          <a:xfrm>
            <a:off x="3687763" y="3460750"/>
            <a:ext cx="492125" cy="304800"/>
          </a:xfrm>
          <a:prstGeom prst="rect">
            <a:avLst/>
          </a:prstGeom>
          <a:noFill/>
          <a:ln w="9525">
            <a:noFill/>
            <a:miter lim="800000"/>
            <a:headEnd/>
            <a:tailEnd/>
          </a:ln>
        </p:spPr>
        <p:txBody>
          <a:bodyPr wrap="none" lIns="0" tIns="0" rIns="0" bIns="0">
            <a:spAutoFit/>
          </a:bodyPr>
          <a:lstStyle/>
          <a:p>
            <a:r>
              <a:rPr kumimoji="0" lang="en-US" sz="2000">
                <a:solidFill>
                  <a:srgbClr val="000000"/>
                </a:solidFill>
                <a:effectLst/>
                <a:latin typeface="Arial" pitchFamily="34" charset="0"/>
              </a:rPr>
              <a:t>start</a:t>
            </a:r>
            <a:endParaRPr lang="en-US" sz="2800">
              <a:effectLst>
                <a:outerShdw blurRad="38100" dist="38100" dir="2700000" algn="tl">
                  <a:srgbClr val="000000"/>
                </a:outerShdw>
              </a:effectLst>
            </a:endParaRPr>
          </a:p>
        </p:txBody>
      </p:sp>
      <p:sp>
        <p:nvSpPr>
          <p:cNvPr id="1389584" name="Freeform 16"/>
          <p:cNvSpPr>
            <a:spLocks/>
          </p:cNvSpPr>
          <p:nvPr/>
        </p:nvSpPr>
        <p:spPr bwMode="auto">
          <a:xfrm>
            <a:off x="3876675" y="2997200"/>
            <a:ext cx="554038" cy="417513"/>
          </a:xfrm>
          <a:custGeom>
            <a:avLst/>
            <a:gdLst/>
            <a:ahLst/>
            <a:cxnLst>
              <a:cxn ang="0">
                <a:pos x="0" y="301"/>
              </a:cxn>
              <a:cxn ang="0">
                <a:pos x="32" y="318"/>
              </a:cxn>
              <a:cxn ang="0">
                <a:pos x="63" y="234"/>
              </a:cxn>
              <a:cxn ang="0">
                <a:pos x="48" y="234"/>
              </a:cxn>
              <a:cxn ang="0">
                <a:pos x="48" y="251"/>
              </a:cxn>
              <a:cxn ang="0">
                <a:pos x="95" y="184"/>
              </a:cxn>
              <a:cxn ang="0">
                <a:pos x="95" y="184"/>
              </a:cxn>
              <a:cxn ang="0">
                <a:pos x="126" y="151"/>
              </a:cxn>
              <a:cxn ang="0">
                <a:pos x="158" y="117"/>
              </a:cxn>
              <a:cxn ang="0">
                <a:pos x="252" y="67"/>
              </a:cxn>
              <a:cxn ang="0">
                <a:pos x="331" y="34"/>
              </a:cxn>
              <a:cxn ang="0">
                <a:pos x="315" y="17"/>
              </a:cxn>
              <a:cxn ang="0">
                <a:pos x="315" y="34"/>
              </a:cxn>
              <a:cxn ang="0">
                <a:pos x="394" y="34"/>
              </a:cxn>
              <a:cxn ang="0">
                <a:pos x="394" y="0"/>
              </a:cxn>
              <a:cxn ang="0">
                <a:pos x="331" y="0"/>
              </a:cxn>
              <a:cxn ang="0">
                <a:pos x="315" y="0"/>
              </a:cxn>
              <a:cxn ang="0">
                <a:pos x="236" y="34"/>
              </a:cxn>
              <a:cxn ang="0">
                <a:pos x="142" y="84"/>
              </a:cxn>
              <a:cxn ang="0">
                <a:pos x="111" y="117"/>
              </a:cxn>
              <a:cxn ang="0">
                <a:pos x="79" y="168"/>
              </a:cxn>
              <a:cxn ang="0">
                <a:pos x="79" y="168"/>
              </a:cxn>
              <a:cxn ang="0">
                <a:pos x="79" y="151"/>
              </a:cxn>
              <a:cxn ang="0">
                <a:pos x="32" y="218"/>
              </a:cxn>
              <a:cxn ang="0">
                <a:pos x="32" y="234"/>
              </a:cxn>
              <a:cxn ang="0">
                <a:pos x="32" y="234"/>
              </a:cxn>
              <a:cxn ang="0">
                <a:pos x="0" y="301"/>
              </a:cxn>
            </a:cxnLst>
            <a:rect l="0" t="0" r="r" b="b"/>
            <a:pathLst>
              <a:path w="394" h="318">
                <a:moveTo>
                  <a:pt x="0" y="301"/>
                </a:moveTo>
                <a:lnTo>
                  <a:pt x="32" y="318"/>
                </a:lnTo>
                <a:lnTo>
                  <a:pt x="63" y="234"/>
                </a:lnTo>
                <a:lnTo>
                  <a:pt x="48" y="234"/>
                </a:lnTo>
                <a:lnTo>
                  <a:pt x="48" y="251"/>
                </a:lnTo>
                <a:lnTo>
                  <a:pt x="95" y="184"/>
                </a:lnTo>
                <a:lnTo>
                  <a:pt x="95" y="184"/>
                </a:lnTo>
                <a:lnTo>
                  <a:pt x="126" y="151"/>
                </a:lnTo>
                <a:lnTo>
                  <a:pt x="158" y="117"/>
                </a:lnTo>
                <a:lnTo>
                  <a:pt x="252" y="67"/>
                </a:lnTo>
                <a:lnTo>
                  <a:pt x="331" y="34"/>
                </a:lnTo>
                <a:lnTo>
                  <a:pt x="315" y="17"/>
                </a:lnTo>
                <a:lnTo>
                  <a:pt x="315" y="34"/>
                </a:lnTo>
                <a:lnTo>
                  <a:pt x="394" y="34"/>
                </a:lnTo>
                <a:lnTo>
                  <a:pt x="394" y="0"/>
                </a:lnTo>
                <a:lnTo>
                  <a:pt x="331" y="0"/>
                </a:lnTo>
                <a:lnTo>
                  <a:pt x="315" y="0"/>
                </a:lnTo>
                <a:lnTo>
                  <a:pt x="236" y="34"/>
                </a:lnTo>
                <a:lnTo>
                  <a:pt x="142" y="84"/>
                </a:lnTo>
                <a:lnTo>
                  <a:pt x="111" y="117"/>
                </a:lnTo>
                <a:lnTo>
                  <a:pt x="79" y="168"/>
                </a:lnTo>
                <a:lnTo>
                  <a:pt x="79" y="168"/>
                </a:lnTo>
                <a:lnTo>
                  <a:pt x="79" y="151"/>
                </a:lnTo>
                <a:lnTo>
                  <a:pt x="32" y="218"/>
                </a:lnTo>
                <a:lnTo>
                  <a:pt x="32" y="234"/>
                </a:lnTo>
                <a:lnTo>
                  <a:pt x="32" y="234"/>
                </a:lnTo>
                <a:lnTo>
                  <a:pt x="0" y="301"/>
                </a:lnTo>
                <a:close/>
              </a:path>
            </a:pathLst>
          </a:custGeom>
          <a:solidFill>
            <a:srgbClr val="969696"/>
          </a:solidFill>
          <a:ln w="9525">
            <a:noFill/>
            <a:round/>
            <a:headEnd/>
            <a:tailEnd/>
          </a:ln>
        </p:spPr>
        <p:txBody>
          <a:bodyPr/>
          <a:lstStyle/>
          <a:p>
            <a:pPr>
              <a:defRPr/>
            </a:pPr>
            <a:endParaRPr lang="en-GB"/>
          </a:p>
        </p:txBody>
      </p:sp>
      <p:sp>
        <p:nvSpPr>
          <p:cNvPr id="1389585" name="Freeform 17"/>
          <p:cNvSpPr>
            <a:spLocks/>
          </p:cNvSpPr>
          <p:nvPr/>
        </p:nvSpPr>
        <p:spPr bwMode="auto">
          <a:xfrm>
            <a:off x="4430713" y="2976563"/>
            <a:ext cx="708025" cy="460375"/>
          </a:xfrm>
          <a:custGeom>
            <a:avLst/>
            <a:gdLst/>
            <a:ahLst/>
            <a:cxnLst>
              <a:cxn ang="0">
                <a:pos x="0" y="0"/>
              </a:cxn>
              <a:cxn ang="0">
                <a:pos x="0" y="33"/>
              </a:cxn>
              <a:cxn ang="0">
                <a:pos x="126" y="50"/>
              </a:cxn>
              <a:cxn ang="0">
                <a:pos x="252" y="83"/>
              </a:cxn>
              <a:cxn ang="0">
                <a:pos x="362" y="150"/>
              </a:cxn>
              <a:cxn ang="0">
                <a:pos x="409" y="184"/>
              </a:cxn>
              <a:cxn ang="0">
                <a:pos x="440" y="217"/>
              </a:cxn>
              <a:cxn ang="0">
                <a:pos x="456" y="250"/>
              </a:cxn>
              <a:cxn ang="0">
                <a:pos x="472" y="234"/>
              </a:cxn>
              <a:cxn ang="0">
                <a:pos x="456" y="234"/>
              </a:cxn>
              <a:cxn ang="0">
                <a:pos x="472" y="284"/>
              </a:cxn>
              <a:cxn ang="0">
                <a:pos x="472" y="351"/>
              </a:cxn>
              <a:cxn ang="0">
                <a:pos x="503" y="351"/>
              </a:cxn>
              <a:cxn ang="0">
                <a:pos x="503" y="284"/>
              </a:cxn>
              <a:cxn ang="0">
                <a:pos x="488" y="234"/>
              </a:cxn>
              <a:cxn ang="0">
                <a:pos x="472" y="217"/>
              </a:cxn>
              <a:cxn ang="0">
                <a:pos x="456" y="184"/>
              </a:cxn>
              <a:cxn ang="0">
                <a:pos x="425" y="150"/>
              </a:cxn>
              <a:cxn ang="0">
                <a:pos x="377" y="117"/>
              </a:cxn>
              <a:cxn ang="0">
                <a:pos x="267" y="50"/>
              </a:cxn>
              <a:cxn ang="0">
                <a:pos x="141" y="16"/>
              </a:cxn>
              <a:cxn ang="0">
                <a:pos x="0" y="0"/>
              </a:cxn>
            </a:cxnLst>
            <a:rect l="0" t="0" r="r" b="b"/>
            <a:pathLst>
              <a:path w="503" h="351">
                <a:moveTo>
                  <a:pt x="0" y="0"/>
                </a:moveTo>
                <a:lnTo>
                  <a:pt x="0" y="33"/>
                </a:lnTo>
                <a:lnTo>
                  <a:pt x="126" y="50"/>
                </a:lnTo>
                <a:lnTo>
                  <a:pt x="252" y="83"/>
                </a:lnTo>
                <a:lnTo>
                  <a:pt x="362" y="150"/>
                </a:lnTo>
                <a:lnTo>
                  <a:pt x="409" y="184"/>
                </a:lnTo>
                <a:lnTo>
                  <a:pt x="440" y="217"/>
                </a:lnTo>
                <a:lnTo>
                  <a:pt x="456" y="250"/>
                </a:lnTo>
                <a:lnTo>
                  <a:pt x="472" y="234"/>
                </a:lnTo>
                <a:lnTo>
                  <a:pt x="456" y="234"/>
                </a:lnTo>
                <a:lnTo>
                  <a:pt x="472" y="284"/>
                </a:lnTo>
                <a:lnTo>
                  <a:pt x="472" y="351"/>
                </a:lnTo>
                <a:lnTo>
                  <a:pt x="503" y="351"/>
                </a:lnTo>
                <a:lnTo>
                  <a:pt x="503" y="284"/>
                </a:lnTo>
                <a:lnTo>
                  <a:pt x="488" y="234"/>
                </a:lnTo>
                <a:lnTo>
                  <a:pt x="472" y="217"/>
                </a:lnTo>
                <a:lnTo>
                  <a:pt x="456" y="184"/>
                </a:lnTo>
                <a:lnTo>
                  <a:pt x="425" y="150"/>
                </a:lnTo>
                <a:lnTo>
                  <a:pt x="377" y="117"/>
                </a:lnTo>
                <a:lnTo>
                  <a:pt x="267" y="50"/>
                </a:lnTo>
                <a:lnTo>
                  <a:pt x="141" y="16"/>
                </a:lnTo>
                <a:lnTo>
                  <a:pt x="0" y="0"/>
                </a:lnTo>
                <a:close/>
              </a:path>
            </a:pathLst>
          </a:custGeom>
          <a:solidFill>
            <a:srgbClr val="969696"/>
          </a:solidFill>
          <a:ln w="9525">
            <a:noFill/>
            <a:round/>
            <a:headEnd/>
            <a:tailEnd/>
          </a:ln>
        </p:spPr>
        <p:txBody>
          <a:bodyPr/>
          <a:lstStyle/>
          <a:p>
            <a:pPr>
              <a:defRPr/>
            </a:pPr>
            <a:endParaRPr lang="en-GB"/>
          </a:p>
        </p:txBody>
      </p:sp>
      <p:sp>
        <p:nvSpPr>
          <p:cNvPr id="1389586" name="Freeform 18"/>
          <p:cNvSpPr>
            <a:spLocks/>
          </p:cNvSpPr>
          <p:nvPr/>
        </p:nvSpPr>
        <p:spPr bwMode="auto">
          <a:xfrm>
            <a:off x="4394200" y="3421063"/>
            <a:ext cx="738188" cy="608012"/>
          </a:xfrm>
          <a:custGeom>
            <a:avLst/>
            <a:gdLst/>
            <a:ahLst/>
            <a:cxnLst>
              <a:cxn ang="0">
                <a:pos x="0" y="418"/>
              </a:cxn>
              <a:cxn ang="0">
                <a:pos x="0" y="452"/>
              </a:cxn>
              <a:cxn ang="0">
                <a:pos x="141" y="435"/>
              </a:cxn>
              <a:cxn ang="0">
                <a:pos x="204" y="418"/>
              </a:cxn>
              <a:cxn ang="0">
                <a:pos x="267" y="385"/>
              </a:cxn>
              <a:cxn ang="0">
                <a:pos x="314" y="351"/>
              </a:cxn>
              <a:cxn ang="0">
                <a:pos x="377" y="301"/>
              </a:cxn>
              <a:cxn ang="0">
                <a:pos x="424" y="251"/>
              </a:cxn>
              <a:cxn ang="0">
                <a:pos x="424" y="234"/>
              </a:cxn>
              <a:cxn ang="0">
                <a:pos x="456" y="201"/>
              </a:cxn>
              <a:cxn ang="0">
                <a:pos x="440" y="184"/>
              </a:cxn>
              <a:cxn ang="0">
                <a:pos x="456" y="201"/>
              </a:cxn>
              <a:cxn ang="0">
                <a:pos x="472" y="168"/>
              </a:cxn>
              <a:cxn ang="0">
                <a:pos x="487" y="151"/>
              </a:cxn>
              <a:cxn ang="0">
                <a:pos x="503" y="101"/>
              </a:cxn>
              <a:cxn ang="0">
                <a:pos x="503" y="0"/>
              </a:cxn>
              <a:cxn ang="0">
                <a:pos x="472" y="0"/>
              </a:cxn>
              <a:cxn ang="0">
                <a:pos x="472" y="101"/>
              </a:cxn>
              <a:cxn ang="0">
                <a:pos x="456" y="151"/>
              </a:cxn>
              <a:cxn ang="0">
                <a:pos x="472" y="151"/>
              </a:cxn>
              <a:cxn ang="0">
                <a:pos x="456" y="134"/>
              </a:cxn>
              <a:cxn ang="0">
                <a:pos x="440" y="168"/>
              </a:cxn>
              <a:cxn ang="0">
                <a:pos x="424" y="184"/>
              </a:cxn>
              <a:cxn ang="0">
                <a:pos x="440" y="184"/>
              </a:cxn>
              <a:cxn ang="0">
                <a:pos x="393" y="234"/>
              </a:cxn>
              <a:cxn ang="0">
                <a:pos x="409" y="234"/>
              </a:cxn>
              <a:cxn ang="0">
                <a:pos x="409" y="218"/>
              </a:cxn>
              <a:cxn ang="0">
                <a:pos x="361" y="268"/>
              </a:cxn>
              <a:cxn ang="0">
                <a:pos x="298" y="318"/>
              </a:cxn>
              <a:cxn ang="0">
                <a:pos x="251" y="351"/>
              </a:cxn>
              <a:cxn ang="0">
                <a:pos x="188" y="385"/>
              </a:cxn>
              <a:cxn ang="0">
                <a:pos x="125" y="402"/>
              </a:cxn>
              <a:cxn ang="0">
                <a:pos x="0" y="418"/>
              </a:cxn>
            </a:cxnLst>
            <a:rect l="0" t="0" r="r" b="b"/>
            <a:pathLst>
              <a:path w="503" h="452">
                <a:moveTo>
                  <a:pt x="0" y="418"/>
                </a:moveTo>
                <a:lnTo>
                  <a:pt x="0" y="452"/>
                </a:lnTo>
                <a:lnTo>
                  <a:pt x="141" y="435"/>
                </a:lnTo>
                <a:lnTo>
                  <a:pt x="204" y="418"/>
                </a:lnTo>
                <a:lnTo>
                  <a:pt x="267" y="385"/>
                </a:lnTo>
                <a:lnTo>
                  <a:pt x="314" y="351"/>
                </a:lnTo>
                <a:lnTo>
                  <a:pt x="377" y="301"/>
                </a:lnTo>
                <a:lnTo>
                  <a:pt x="424" y="251"/>
                </a:lnTo>
                <a:lnTo>
                  <a:pt x="424" y="234"/>
                </a:lnTo>
                <a:lnTo>
                  <a:pt x="456" y="201"/>
                </a:lnTo>
                <a:lnTo>
                  <a:pt x="440" y="184"/>
                </a:lnTo>
                <a:lnTo>
                  <a:pt x="456" y="201"/>
                </a:lnTo>
                <a:lnTo>
                  <a:pt x="472" y="168"/>
                </a:lnTo>
                <a:lnTo>
                  <a:pt x="487" y="151"/>
                </a:lnTo>
                <a:lnTo>
                  <a:pt x="503" y="101"/>
                </a:lnTo>
                <a:lnTo>
                  <a:pt x="503" y="0"/>
                </a:lnTo>
                <a:lnTo>
                  <a:pt x="472" y="0"/>
                </a:lnTo>
                <a:lnTo>
                  <a:pt x="472" y="101"/>
                </a:lnTo>
                <a:lnTo>
                  <a:pt x="456" y="151"/>
                </a:lnTo>
                <a:lnTo>
                  <a:pt x="472" y="151"/>
                </a:lnTo>
                <a:lnTo>
                  <a:pt x="456" y="134"/>
                </a:lnTo>
                <a:lnTo>
                  <a:pt x="440" y="168"/>
                </a:lnTo>
                <a:lnTo>
                  <a:pt x="424" y="184"/>
                </a:lnTo>
                <a:lnTo>
                  <a:pt x="440" y="184"/>
                </a:lnTo>
                <a:lnTo>
                  <a:pt x="393" y="234"/>
                </a:lnTo>
                <a:lnTo>
                  <a:pt x="409" y="234"/>
                </a:lnTo>
                <a:lnTo>
                  <a:pt x="409" y="218"/>
                </a:lnTo>
                <a:lnTo>
                  <a:pt x="361" y="268"/>
                </a:lnTo>
                <a:lnTo>
                  <a:pt x="298" y="318"/>
                </a:lnTo>
                <a:lnTo>
                  <a:pt x="251" y="351"/>
                </a:lnTo>
                <a:lnTo>
                  <a:pt x="188" y="385"/>
                </a:lnTo>
                <a:lnTo>
                  <a:pt x="125" y="402"/>
                </a:lnTo>
                <a:lnTo>
                  <a:pt x="0" y="418"/>
                </a:lnTo>
                <a:close/>
              </a:path>
            </a:pathLst>
          </a:custGeom>
          <a:solidFill>
            <a:schemeClr val="hlink"/>
          </a:solidFill>
          <a:ln w="9525">
            <a:solidFill>
              <a:schemeClr val="hlink"/>
            </a:solidFill>
            <a:round/>
            <a:headEnd/>
            <a:tailEnd/>
          </a:ln>
        </p:spPr>
        <p:txBody>
          <a:bodyPr/>
          <a:lstStyle/>
          <a:p>
            <a:pPr>
              <a:defRPr/>
            </a:pPr>
            <a:endParaRPr lang="en-GB"/>
          </a:p>
        </p:txBody>
      </p:sp>
      <p:grpSp>
        <p:nvGrpSpPr>
          <p:cNvPr id="25612" name="Group 19"/>
          <p:cNvGrpSpPr>
            <a:grpSpLocks/>
          </p:cNvGrpSpPr>
          <p:nvPr/>
        </p:nvGrpSpPr>
        <p:grpSpPr bwMode="auto">
          <a:xfrm>
            <a:off x="2090738" y="2055813"/>
            <a:ext cx="1393825" cy="835025"/>
            <a:chOff x="1571" y="1512"/>
            <a:chExt cx="878" cy="526"/>
          </a:xfrm>
        </p:grpSpPr>
        <p:sp>
          <p:nvSpPr>
            <p:cNvPr id="1389588" name="Rectangle 20"/>
            <p:cNvSpPr>
              <a:spLocks noChangeArrowheads="1"/>
            </p:cNvSpPr>
            <p:nvPr/>
          </p:nvSpPr>
          <p:spPr bwMode="auto">
            <a:xfrm>
              <a:off x="1598" y="1512"/>
              <a:ext cx="649" cy="211"/>
            </a:xfrm>
            <a:prstGeom prst="rect">
              <a:avLst/>
            </a:prstGeom>
            <a:noFill/>
            <a:ln w="9525">
              <a:noFill/>
              <a:miter lim="800000"/>
              <a:headEnd/>
              <a:tailEnd/>
            </a:ln>
          </p:spPr>
          <p:txBody>
            <a:bodyPr wrap="none" lIns="0" tIns="0" rIns="0" bIns="0">
              <a:spAutoFit/>
            </a:bodyPr>
            <a:lstStyle/>
            <a:p>
              <a:r>
                <a:rPr kumimoji="0" lang="en-US" sz="2200">
                  <a:solidFill>
                    <a:srgbClr val="5F5F5F"/>
                  </a:solidFill>
                  <a:effectLst/>
                  <a:latin typeface="Comic Sans MS" pitchFamily="66" charset="0"/>
                </a:rPr>
                <a:t>Chap. 2:</a:t>
              </a:r>
              <a:endParaRPr lang="en-US">
                <a:solidFill>
                  <a:schemeClr val="tx1"/>
                </a:solidFill>
                <a:effectLst>
                  <a:outerShdw blurRad="38100" dist="38100" dir="2700000" algn="tl">
                    <a:srgbClr val="000000"/>
                  </a:outerShdw>
                </a:effectLst>
                <a:latin typeface="Comic Sans MS" pitchFamily="66" charset="0"/>
              </a:endParaRPr>
            </a:p>
          </p:txBody>
        </p:sp>
        <p:sp>
          <p:nvSpPr>
            <p:cNvPr id="1389589" name="Rectangle 21"/>
            <p:cNvSpPr>
              <a:spLocks noChangeArrowheads="1"/>
            </p:cNvSpPr>
            <p:nvPr/>
          </p:nvSpPr>
          <p:spPr bwMode="auto">
            <a:xfrm>
              <a:off x="1571" y="1710"/>
              <a:ext cx="878" cy="328"/>
            </a:xfrm>
            <a:prstGeom prst="rect">
              <a:avLst/>
            </a:prstGeom>
            <a:noFill/>
            <a:ln w="9525">
              <a:noFill/>
              <a:miter lim="800000"/>
              <a:headEnd/>
              <a:tailEnd/>
            </a:ln>
          </p:spPr>
          <p:txBody>
            <a:bodyPr wrap="none" lIns="0" tIns="0" rIns="0" bIns="0">
              <a:spAutoFit/>
            </a:bodyPr>
            <a:lstStyle/>
            <a:p>
              <a:pPr algn="l"/>
              <a:r>
                <a:rPr kumimoji="0" lang="en-US" sz="2200">
                  <a:solidFill>
                    <a:srgbClr val="5F5F5F"/>
                  </a:solidFill>
                  <a:effectLst/>
                  <a:latin typeface="Comic Sans MS" pitchFamily="66" charset="0"/>
                </a:rPr>
                <a:t>Elicitation</a:t>
              </a:r>
            </a:p>
            <a:p>
              <a:pPr algn="l">
                <a:lnSpc>
                  <a:spcPct val="10000"/>
                </a:lnSpc>
              </a:pPr>
              <a:r>
                <a:rPr kumimoji="0" lang="en-US" sz="2200">
                  <a:solidFill>
                    <a:srgbClr val="5F5F5F"/>
                  </a:solidFill>
                  <a:effectLst/>
                  <a:latin typeface="Comic Sans MS" pitchFamily="66" charset="0"/>
                </a:rPr>
                <a:t>techniques</a:t>
              </a:r>
              <a:endParaRPr lang="en-US">
                <a:solidFill>
                  <a:srgbClr val="5F5F5F"/>
                </a:solidFill>
                <a:effectLst>
                  <a:outerShdw blurRad="38100" dist="38100" dir="2700000" algn="tl">
                    <a:srgbClr val="000000"/>
                  </a:outerShdw>
                </a:effectLst>
                <a:latin typeface="Comic Sans MS" pitchFamily="66" charset="0"/>
              </a:endParaRPr>
            </a:p>
          </p:txBody>
        </p:sp>
      </p:grpSp>
      <p:grpSp>
        <p:nvGrpSpPr>
          <p:cNvPr id="25613" name="Group 22"/>
          <p:cNvGrpSpPr>
            <a:grpSpLocks/>
          </p:cNvGrpSpPr>
          <p:nvPr/>
        </p:nvGrpSpPr>
        <p:grpSpPr bwMode="auto">
          <a:xfrm>
            <a:off x="5684838" y="2092325"/>
            <a:ext cx="1411287" cy="869950"/>
            <a:chOff x="3581" y="1399"/>
            <a:chExt cx="889" cy="548"/>
          </a:xfrm>
        </p:grpSpPr>
        <p:sp>
          <p:nvSpPr>
            <p:cNvPr id="1389591" name="Rectangle 23"/>
            <p:cNvSpPr>
              <a:spLocks noChangeArrowheads="1"/>
            </p:cNvSpPr>
            <p:nvPr/>
          </p:nvSpPr>
          <p:spPr bwMode="auto">
            <a:xfrm>
              <a:off x="3581" y="1399"/>
              <a:ext cx="649" cy="211"/>
            </a:xfrm>
            <a:prstGeom prst="rect">
              <a:avLst/>
            </a:prstGeom>
            <a:noFill/>
            <a:ln w="9525">
              <a:noFill/>
              <a:miter lim="800000"/>
              <a:headEnd/>
              <a:tailEnd/>
            </a:ln>
          </p:spPr>
          <p:txBody>
            <a:bodyPr wrap="none" lIns="0" tIns="0" rIns="0" bIns="0">
              <a:spAutoFit/>
            </a:bodyPr>
            <a:lstStyle/>
            <a:p>
              <a:r>
                <a:rPr kumimoji="0" lang="en-US" sz="2200">
                  <a:solidFill>
                    <a:srgbClr val="5F5F5F"/>
                  </a:solidFill>
                  <a:effectLst/>
                  <a:latin typeface="Comic Sans MS" pitchFamily="66" charset="0"/>
                </a:rPr>
                <a:t>Chap. 3:</a:t>
              </a:r>
              <a:endParaRPr lang="en-US" sz="2200">
                <a:solidFill>
                  <a:srgbClr val="5F5F5F"/>
                </a:solidFill>
                <a:effectLst>
                  <a:outerShdw blurRad="38100" dist="38100" dir="2700000" algn="tl">
                    <a:srgbClr val="000000"/>
                  </a:outerShdw>
                </a:effectLst>
                <a:latin typeface="Comic Sans MS" pitchFamily="66" charset="0"/>
              </a:endParaRPr>
            </a:p>
          </p:txBody>
        </p:sp>
        <p:sp>
          <p:nvSpPr>
            <p:cNvPr id="25633" name="Rectangle 24"/>
            <p:cNvSpPr>
              <a:spLocks noChangeArrowheads="1"/>
            </p:cNvSpPr>
            <p:nvPr/>
          </p:nvSpPr>
          <p:spPr bwMode="auto">
            <a:xfrm>
              <a:off x="3592" y="1598"/>
              <a:ext cx="878" cy="349"/>
            </a:xfrm>
            <a:prstGeom prst="rect">
              <a:avLst/>
            </a:prstGeom>
            <a:noFill/>
            <a:ln w="9525">
              <a:noFill/>
              <a:miter lim="800000"/>
              <a:headEnd/>
              <a:tailEnd/>
            </a:ln>
          </p:spPr>
          <p:txBody>
            <a:bodyPr wrap="none" lIns="0" tIns="0" rIns="0" bIns="0">
              <a:spAutoFit/>
            </a:bodyPr>
            <a:lstStyle/>
            <a:p>
              <a:pPr algn="l"/>
              <a:r>
                <a:rPr kumimoji="0" lang="en-US" sz="2200">
                  <a:solidFill>
                    <a:srgbClr val="5F5F5F"/>
                  </a:solidFill>
                  <a:effectLst/>
                  <a:latin typeface="Comic Sans MS" pitchFamily="66" charset="0"/>
                </a:rPr>
                <a:t>Evaluation</a:t>
              </a:r>
            </a:p>
            <a:p>
              <a:pPr algn="l">
                <a:lnSpc>
                  <a:spcPct val="20000"/>
                </a:lnSpc>
              </a:pPr>
              <a:r>
                <a:rPr kumimoji="0" lang="en-US" sz="2200">
                  <a:solidFill>
                    <a:srgbClr val="5F5F5F"/>
                  </a:solidFill>
                  <a:effectLst/>
                  <a:latin typeface="Comic Sans MS" pitchFamily="66" charset="0"/>
                </a:rPr>
                <a:t>techniques</a:t>
              </a:r>
              <a:endParaRPr kumimoji="0" lang="en-US" sz="2200" b="1">
                <a:solidFill>
                  <a:schemeClr val="tx1"/>
                </a:solidFill>
                <a:effectLst/>
                <a:latin typeface="Arial" pitchFamily="34" charset="0"/>
              </a:endParaRPr>
            </a:p>
          </p:txBody>
        </p:sp>
      </p:grpSp>
      <p:sp>
        <p:nvSpPr>
          <p:cNvPr id="1389593" name="Rectangle 25"/>
          <p:cNvSpPr>
            <a:spLocks noChangeArrowheads="1"/>
          </p:cNvSpPr>
          <p:nvPr/>
        </p:nvSpPr>
        <p:spPr bwMode="auto">
          <a:xfrm>
            <a:off x="3298825" y="1336675"/>
            <a:ext cx="2159000" cy="377825"/>
          </a:xfrm>
          <a:prstGeom prst="rect">
            <a:avLst/>
          </a:prstGeom>
          <a:noFill/>
          <a:ln w="9525">
            <a:noFill/>
            <a:miter lim="800000"/>
            <a:headEnd/>
            <a:tailEnd/>
          </a:ln>
        </p:spPr>
        <p:txBody>
          <a:bodyPr wrap="none" lIns="0" tIns="0" rIns="0" bIns="0">
            <a:spAutoFit/>
          </a:bodyPr>
          <a:lstStyle/>
          <a:p>
            <a:pPr>
              <a:lnSpc>
                <a:spcPct val="80000"/>
              </a:lnSpc>
            </a:pPr>
            <a:r>
              <a:rPr kumimoji="0" lang="en-US" sz="3100" i="1">
                <a:solidFill>
                  <a:srgbClr val="0000FF"/>
                </a:solidFill>
                <a:effectLst/>
                <a:latin typeface="Times New Roman" pitchFamily="18" charset="0"/>
              </a:rPr>
              <a:t> </a:t>
            </a:r>
            <a:r>
              <a:rPr kumimoji="0" lang="en-US" sz="2000" i="1">
                <a:solidFill>
                  <a:srgbClr val="009999"/>
                </a:solidFill>
                <a:effectLst/>
                <a:latin typeface="Arial" pitchFamily="34" charset="0"/>
              </a:rPr>
              <a:t>alternative options</a:t>
            </a:r>
            <a:endParaRPr lang="en-US">
              <a:effectLst>
                <a:outerShdw blurRad="38100" dist="38100" dir="2700000" algn="tl">
                  <a:srgbClr val="000000"/>
                </a:outerShdw>
              </a:effectLst>
            </a:endParaRPr>
          </a:p>
        </p:txBody>
      </p:sp>
      <p:sp>
        <p:nvSpPr>
          <p:cNvPr id="1389594" name="Rectangle 26"/>
          <p:cNvSpPr>
            <a:spLocks noChangeArrowheads="1"/>
          </p:cNvSpPr>
          <p:nvPr/>
        </p:nvSpPr>
        <p:spPr bwMode="auto">
          <a:xfrm>
            <a:off x="5624513" y="3460750"/>
            <a:ext cx="2392362" cy="963613"/>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grpSp>
        <p:nvGrpSpPr>
          <p:cNvPr id="25616" name="Group 27"/>
          <p:cNvGrpSpPr>
            <a:grpSpLocks/>
          </p:cNvGrpSpPr>
          <p:nvPr/>
        </p:nvGrpSpPr>
        <p:grpSpPr bwMode="auto">
          <a:xfrm>
            <a:off x="6307138" y="3440113"/>
            <a:ext cx="1481137" cy="601662"/>
            <a:chOff x="4273" y="2284"/>
            <a:chExt cx="933" cy="379"/>
          </a:xfrm>
        </p:grpSpPr>
        <p:sp>
          <p:nvSpPr>
            <p:cNvPr id="25630" name="Rectangle 28"/>
            <p:cNvSpPr>
              <a:spLocks noChangeArrowheads="1"/>
            </p:cNvSpPr>
            <p:nvPr/>
          </p:nvSpPr>
          <p:spPr bwMode="auto">
            <a:xfrm>
              <a:off x="4485" y="2284"/>
              <a:ext cx="498" cy="192"/>
            </a:xfrm>
            <a:prstGeom prst="rect">
              <a:avLst/>
            </a:prstGeom>
            <a:noFill/>
            <a:ln w="9525">
              <a:noFill/>
              <a:miter lim="800000"/>
              <a:headEnd/>
              <a:tailEnd/>
            </a:ln>
          </p:spPr>
          <p:txBody>
            <a:bodyPr wrap="none" lIns="0" tIns="0" rIns="0" bIns="0">
              <a:spAutoFit/>
            </a:bodyPr>
            <a:lstStyle/>
            <a:p>
              <a:r>
                <a:rPr kumimoji="0" lang="en-US" sz="2000" i="1">
                  <a:solidFill>
                    <a:schemeClr val="accent2"/>
                  </a:solidFill>
                  <a:effectLst/>
                  <a:latin typeface="Arial" pitchFamily="34" charset="0"/>
                </a:rPr>
                <a:t>agreed</a:t>
              </a:r>
              <a:endParaRPr lang="en-US" sz="2000">
                <a:solidFill>
                  <a:schemeClr val="accent2"/>
                </a:solidFill>
                <a:effectLst/>
                <a:latin typeface="Arial" pitchFamily="34" charset="0"/>
              </a:endParaRPr>
            </a:p>
          </p:txBody>
        </p:sp>
        <p:sp>
          <p:nvSpPr>
            <p:cNvPr id="25631" name="Rectangle 29"/>
            <p:cNvSpPr>
              <a:spLocks noChangeArrowheads="1"/>
            </p:cNvSpPr>
            <p:nvPr/>
          </p:nvSpPr>
          <p:spPr bwMode="auto">
            <a:xfrm>
              <a:off x="4273" y="2471"/>
              <a:ext cx="933" cy="192"/>
            </a:xfrm>
            <a:prstGeom prst="rect">
              <a:avLst/>
            </a:prstGeom>
            <a:noFill/>
            <a:ln w="9525">
              <a:noFill/>
              <a:miter lim="800000"/>
              <a:headEnd/>
              <a:tailEnd/>
            </a:ln>
          </p:spPr>
          <p:txBody>
            <a:bodyPr wrap="none" lIns="0" tIns="0" rIns="0" bIns="0">
              <a:spAutoFit/>
            </a:bodyPr>
            <a:lstStyle/>
            <a:p>
              <a:r>
                <a:rPr kumimoji="0" lang="en-US" sz="2000" i="1">
                  <a:solidFill>
                    <a:schemeClr val="accent2"/>
                  </a:solidFill>
                  <a:effectLst/>
                  <a:latin typeface="Arial" pitchFamily="34" charset="0"/>
                </a:rPr>
                <a:t>requirements</a:t>
              </a:r>
              <a:endParaRPr lang="en-US" sz="2000">
                <a:solidFill>
                  <a:schemeClr val="accent2"/>
                </a:solidFill>
                <a:effectLst/>
                <a:latin typeface="Arial" pitchFamily="34" charset="0"/>
              </a:endParaRPr>
            </a:p>
          </p:txBody>
        </p:sp>
      </p:grpSp>
      <p:sp>
        <p:nvSpPr>
          <p:cNvPr id="1389598" name="Rectangle 30"/>
          <p:cNvSpPr>
            <a:spLocks noChangeArrowheads="1"/>
          </p:cNvSpPr>
          <p:nvPr/>
        </p:nvSpPr>
        <p:spPr bwMode="auto">
          <a:xfrm>
            <a:off x="3003550" y="5391150"/>
            <a:ext cx="2947988" cy="304800"/>
          </a:xfrm>
          <a:prstGeom prst="rect">
            <a:avLst/>
          </a:prstGeom>
          <a:noFill/>
          <a:ln w="9525">
            <a:noFill/>
            <a:miter lim="800000"/>
            <a:headEnd/>
            <a:tailEnd/>
          </a:ln>
        </p:spPr>
        <p:txBody>
          <a:bodyPr wrap="none" lIns="0" tIns="0" rIns="0" bIns="0">
            <a:spAutoFit/>
          </a:bodyPr>
          <a:lstStyle/>
          <a:p>
            <a:r>
              <a:rPr kumimoji="0" lang="en-US" sz="2000" i="1">
                <a:solidFill>
                  <a:schemeClr val="accent2"/>
                </a:solidFill>
                <a:effectLst/>
                <a:latin typeface="Arial" pitchFamily="34" charset="0"/>
              </a:rPr>
              <a:t>documented requirements</a:t>
            </a:r>
            <a:endParaRPr lang="en-US" sz="2000">
              <a:effectLst>
                <a:outerShdw blurRad="38100" dist="38100" dir="2700000" algn="tl">
                  <a:srgbClr val="000000"/>
                </a:outerShdw>
              </a:effectLst>
              <a:latin typeface="Arial" pitchFamily="34" charset="0"/>
            </a:endParaRPr>
          </a:p>
        </p:txBody>
      </p:sp>
      <p:grpSp>
        <p:nvGrpSpPr>
          <p:cNvPr id="25618" name="Group 31"/>
          <p:cNvGrpSpPr>
            <a:grpSpLocks/>
          </p:cNvGrpSpPr>
          <p:nvPr/>
        </p:nvGrpSpPr>
        <p:grpSpPr bwMode="auto">
          <a:xfrm>
            <a:off x="962025" y="3422650"/>
            <a:ext cx="2020888" cy="598488"/>
            <a:chOff x="933" y="2291"/>
            <a:chExt cx="1273" cy="377"/>
          </a:xfrm>
        </p:grpSpPr>
        <p:sp>
          <p:nvSpPr>
            <p:cNvPr id="25628" name="Rectangle 32"/>
            <p:cNvSpPr>
              <a:spLocks noChangeArrowheads="1"/>
            </p:cNvSpPr>
            <p:nvPr/>
          </p:nvSpPr>
          <p:spPr bwMode="auto">
            <a:xfrm>
              <a:off x="933" y="2291"/>
              <a:ext cx="1273" cy="192"/>
            </a:xfrm>
            <a:prstGeom prst="rect">
              <a:avLst/>
            </a:prstGeom>
            <a:noFill/>
            <a:ln w="9525">
              <a:noFill/>
              <a:miter lim="800000"/>
              <a:headEnd/>
              <a:tailEnd/>
            </a:ln>
          </p:spPr>
          <p:txBody>
            <a:bodyPr lIns="0" tIns="0" rIns="0" bIns="0">
              <a:spAutoFit/>
            </a:bodyPr>
            <a:lstStyle/>
            <a:p>
              <a:r>
                <a:rPr kumimoji="0" lang="en-US" sz="2000" i="1">
                  <a:solidFill>
                    <a:schemeClr val="accent2"/>
                  </a:solidFill>
                  <a:effectLst/>
                  <a:latin typeface="Arial" pitchFamily="34" charset="0"/>
                </a:rPr>
                <a:t>consolidated</a:t>
              </a:r>
              <a:endParaRPr lang="en-US" sz="2000">
                <a:solidFill>
                  <a:schemeClr val="accent2"/>
                </a:solidFill>
                <a:effectLst/>
                <a:latin typeface="Arial" pitchFamily="34" charset="0"/>
              </a:endParaRPr>
            </a:p>
          </p:txBody>
        </p:sp>
        <p:sp>
          <p:nvSpPr>
            <p:cNvPr id="25629" name="Rectangle 33"/>
            <p:cNvSpPr>
              <a:spLocks noChangeArrowheads="1"/>
            </p:cNvSpPr>
            <p:nvPr/>
          </p:nvSpPr>
          <p:spPr bwMode="auto">
            <a:xfrm>
              <a:off x="1121" y="2476"/>
              <a:ext cx="933" cy="192"/>
            </a:xfrm>
            <a:prstGeom prst="rect">
              <a:avLst/>
            </a:prstGeom>
            <a:noFill/>
            <a:ln w="9525">
              <a:noFill/>
              <a:miter lim="800000"/>
              <a:headEnd/>
              <a:tailEnd/>
            </a:ln>
          </p:spPr>
          <p:txBody>
            <a:bodyPr wrap="none" lIns="0" tIns="0" rIns="0" bIns="0">
              <a:spAutoFit/>
            </a:bodyPr>
            <a:lstStyle/>
            <a:p>
              <a:r>
                <a:rPr kumimoji="0" lang="en-US" sz="2000" i="1">
                  <a:solidFill>
                    <a:schemeClr val="accent2"/>
                  </a:solidFill>
                  <a:effectLst/>
                  <a:latin typeface="Arial" pitchFamily="34" charset="0"/>
                </a:rPr>
                <a:t>requirements</a:t>
              </a:r>
              <a:endParaRPr lang="en-US" sz="2000">
                <a:solidFill>
                  <a:schemeClr val="accent2"/>
                </a:solidFill>
                <a:effectLst/>
                <a:latin typeface="Arial" pitchFamily="34" charset="0"/>
              </a:endParaRPr>
            </a:p>
          </p:txBody>
        </p:sp>
      </p:grpSp>
      <p:sp>
        <p:nvSpPr>
          <p:cNvPr id="1389603" name="Rectangle 35"/>
          <p:cNvSpPr>
            <a:spLocks noChangeArrowheads="1"/>
          </p:cNvSpPr>
          <p:nvPr/>
        </p:nvSpPr>
        <p:spPr bwMode="auto">
          <a:xfrm>
            <a:off x="5778500" y="4129088"/>
            <a:ext cx="1114425" cy="334962"/>
          </a:xfrm>
          <a:prstGeom prst="rect">
            <a:avLst/>
          </a:prstGeom>
          <a:noFill/>
          <a:ln w="9525">
            <a:noFill/>
            <a:miter lim="800000"/>
            <a:headEnd/>
            <a:tailEnd/>
          </a:ln>
        </p:spPr>
        <p:txBody>
          <a:bodyPr wrap="none" lIns="0" tIns="0" rIns="0" bIns="0">
            <a:spAutoFit/>
          </a:bodyPr>
          <a:lstStyle/>
          <a:p>
            <a:r>
              <a:rPr kumimoji="0" lang="en-US" sz="2200">
                <a:solidFill>
                  <a:schemeClr val="tx1"/>
                </a:solidFill>
                <a:effectLst>
                  <a:outerShdw blurRad="38100" dist="38100" dir="2700000" algn="tl">
                    <a:srgbClr val="000000"/>
                  </a:outerShdw>
                </a:effectLst>
                <a:latin typeface="Comic Sans MS" pitchFamily="66" charset="0"/>
              </a:rPr>
              <a:t>Chap. 4: </a:t>
            </a:r>
            <a:endParaRPr lang="en-US" sz="2200">
              <a:solidFill>
                <a:schemeClr val="tx1"/>
              </a:solidFill>
              <a:effectLst>
                <a:outerShdw blurRad="38100" dist="38100" dir="2700000" algn="tl">
                  <a:srgbClr val="000000"/>
                </a:outerShdw>
              </a:effectLst>
              <a:latin typeface="Comic Sans MS" pitchFamily="66" charset="0"/>
            </a:endParaRPr>
          </a:p>
        </p:txBody>
      </p:sp>
      <p:sp>
        <p:nvSpPr>
          <p:cNvPr id="1389604" name="Rectangle 36"/>
          <p:cNvSpPr>
            <a:spLocks noChangeArrowheads="1"/>
          </p:cNvSpPr>
          <p:nvPr/>
        </p:nvSpPr>
        <p:spPr bwMode="auto">
          <a:xfrm>
            <a:off x="5738813" y="4489450"/>
            <a:ext cx="2292350" cy="871538"/>
          </a:xfrm>
          <a:prstGeom prst="rect">
            <a:avLst/>
          </a:prstGeom>
          <a:noFill/>
          <a:ln w="9525">
            <a:noFill/>
            <a:miter lim="800000"/>
            <a:headEnd/>
            <a:tailEnd/>
          </a:ln>
        </p:spPr>
        <p:txBody>
          <a:bodyPr lIns="0" tIns="0" rIns="0" bIns="0">
            <a:spAutoFit/>
          </a:bodyPr>
          <a:lstStyle/>
          <a:p>
            <a:pPr algn="l">
              <a:lnSpc>
                <a:spcPct val="80000"/>
              </a:lnSpc>
              <a:spcBef>
                <a:spcPct val="10000"/>
              </a:spcBef>
            </a:pPr>
            <a:r>
              <a:rPr kumimoji="0" lang="en-US" sz="2200">
                <a:solidFill>
                  <a:schemeClr val="tx1"/>
                </a:solidFill>
                <a:effectLst>
                  <a:outerShdw blurRad="38100" dist="38100" dir="2700000" algn="tl">
                    <a:srgbClr val="000000"/>
                  </a:outerShdw>
                </a:effectLst>
                <a:latin typeface="Comic Sans MS" pitchFamily="66" charset="0"/>
              </a:rPr>
              <a:t>Specification &amp;</a:t>
            </a:r>
          </a:p>
          <a:p>
            <a:pPr algn="l">
              <a:lnSpc>
                <a:spcPct val="80000"/>
              </a:lnSpc>
              <a:spcBef>
                <a:spcPct val="10000"/>
              </a:spcBef>
            </a:pPr>
            <a:r>
              <a:rPr kumimoji="0" lang="en-US" sz="2200">
                <a:solidFill>
                  <a:schemeClr val="tx1"/>
                </a:solidFill>
                <a:effectLst>
                  <a:outerShdw blurRad="38100" dist="38100" dir="2700000" algn="tl">
                    <a:srgbClr val="000000"/>
                  </a:outerShdw>
                </a:effectLst>
                <a:latin typeface="Comic Sans MS" pitchFamily="66" charset="0"/>
              </a:rPr>
              <a:t>documentation</a:t>
            </a:r>
          </a:p>
          <a:p>
            <a:pPr algn="l">
              <a:lnSpc>
                <a:spcPct val="80000"/>
              </a:lnSpc>
              <a:spcBef>
                <a:spcPct val="10000"/>
              </a:spcBef>
            </a:pPr>
            <a:r>
              <a:rPr kumimoji="0" lang="en-US" sz="2200">
                <a:solidFill>
                  <a:schemeClr val="tx1"/>
                </a:solidFill>
                <a:effectLst>
                  <a:outerShdw blurRad="38100" dist="38100" dir="2700000" algn="tl">
                    <a:srgbClr val="000000"/>
                  </a:outerShdw>
                </a:effectLst>
                <a:latin typeface="Comic Sans MS" pitchFamily="66" charset="0"/>
              </a:rPr>
              <a:t>techniques</a:t>
            </a:r>
            <a:endParaRPr lang="en-US" sz="2200">
              <a:effectLst>
                <a:outerShdw blurRad="38100" dist="38100" dir="2700000" algn="tl">
                  <a:srgbClr val="000000"/>
                </a:outerShdw>
              </a:effectLst>
              <a:latin typeface="Comic Sans MS" pitchFamily="66" charset="0"/>
            </a:endParaRPr>
          </a:p>
        </p:txBody>
      </p:sp>
      <p:sp>
        <p:nvSpPr>
          <p:cNvPr id="1389605" name="Rectangle 37"/>
          <p:cNvSpPr>
            <a:spLocks noChangeArrowheads="1"/>
          </p:cNvSpPr>
          <p:nvPr/>
        </p:nvSpPr>
        <p:spPr bwMode="auto">
          <a:xfrm>
            <a:off x="931863" y="4316413"/>
            <a:ext cx="2878137" cy="941387"/>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389609" name="Oval 41"/>
          <p:cNvSpPr>
            <a:spLocks noChangeArrowheads="1"/>
          </p:cNvSpPr>
          <p:nvPr/>
        </p:nvSpPr>
        <p:spPr bwMode="auto">
          <a:xfrm>
            <a:off x="3824288" y="3327400"/>
            <a:ext cx="185737" cy="161925"/>
          </a:xfrm>
          <a:prstGeom prst="ellipse">
            <a:avLst/>
          </a:prstGeom>
          <a:solidFill>
            <a:srgbClr val="000000"/>
          </a:solidFill>
          <a:ln w="25400">
            <a:solidFill>
              <a:srgbClr val="000000"/>
            </a:solidFill>
            <a:round/>
            <a:headEnd/>
            <a:tailEnd/>
          </a:ln>
        </p:spPr>
        <p:txBody>
          <a:bodyPr/>
          <a:lstStyle/>
          <a:p>
            <a:endParaRPr lang="en-GB">
              <a:effectLst>
                <a:outerShdw blurRad="38100" dist="38100" dir="2700000" algn="tl">
                  <a:srgbClr val="FFFFFF"/>
                </a:outerShdw>
              </a:effectLst>
            </a:endParaRPr>
          </a:p>
        </p:txBody>
      </p:sp>
      <p:sp>
        <p:nvSpPr>
          <p:cNvPr id="25623" name="Rectangle 42"/>
          <p:cNvSpPr>
            <a:spLocks noChangeArrowheads="1"/>
          </p:cNvSpPr>
          <p:nvPr/>
        </p:nvSpPr>
        <p:spPr bwMode="auto">
          <a:xfrm>
            <a:off x="855663" y="688975"/>
            <a:ext cx="6642100" cy="365125"/>
          </a:xfrm>
          <a:prstGeom prst="rect">
            <a:avLst/>
          </a:prstGeom>
          <a:noFill/>
          <a:ln w="9525">
            <a:noFill/>
            <a:miter lim="800000"/>
            <a:headEnd/>
            <a:tailEnd/>
          </a:ln>
        </p:spPr>
        <p:txBody>
          <a:bodyPr lIns="0" tIns="0" rIns="0" bIns="0">
            <a:spAutoFit/>
          </a:bodyPr>
          <a:lstStyle/>
          <a:p>
            <a:r>
              <a:rPr kumimoji="0" lang="en-US">
                <a:solidFill>
                  <a:srgbClr val="5F5F5F"/>
                </a:solidFill>
                <a:effectLst/>
                <a:latin typeface="Comic Sans MS" pitchFamily="66" charset="0"/>
              </a:rPr>
              <a:t>Chap.1:  RE products and processes</a:t>
            </a:r>
            <a:endParaRPr kumimoji="0" lang="en-US" sz="2200">
              <a:solidFill>
                <a:srgbClr val="5F5F5F"/>
              </a:solidFill>
              <a:effectLst/>
              <a:latin typeface="Times New Roman" pitchFamily="18" charset="0"/>
            </a:endParaRPr>
          </a:p>
        </p:txBody>
      </p:sp>
      <p:pic>
        <p:nvPicPr>
          <p:cNvPr id="25624" name="Picture 43" descr="C:\Program Files\Common Files\Microsoft Shared\Clipart\cagcat50\pe01460_.wmf"/>
          <p:cNvPicPr>
            <a:picLocks noChangeAspect="1" noChangeArrowheads="1"/>
          </p:cNvPicPr>
          <p:nvPr/>
        </p:nvPicPr>
        <p:blipFill>
          <a:blip r:embed="rId2"/>
          <a:srcRect/>
          <a:stretch>
            <a:fillRect/>
          </a:stretch>
        </p:blipFill>
        <p:spPr bwMode="auto">
          <a:xfrm>
            <a:off x="1301750" y="2039938"/>
            <a:ext cx="720725" cy="895350"/>
          </a:xfrm>
          <a:prstGeom prst="rect">
            <a:avLst/>
          </a:prstGeom>
          <a:noFill/>
          <a:ln w="9525">
            <a:noFill/>
            <a:miter lim="800000"/>
            <a:headEnd/>
            <a:tailEnd/>
          </a:ln>
        </p:spPr>
      </p:pic>
      <p:pic>
        <p:nvPicPr>
          <p:cNvPr id="25625" name="Picture 44" descr="C:\Program Files\Fichiers communs\Microsoft Shared\Clipart\cagcat50\PE01561_.wmf"/>
          <p:cNvPicPr>
            <a:picLocks noChangeAspect="1" noChangeArrowheads="1"/>
          </p:cNvPicPr>
          <p:nvPr/>
        </p:nvPicPr>
        <p:blipFill>
          <a:blip r:embed="rId3"/>
          <a:srcRect/>
          <a:stretch>
            <a:fillRect/>
          </a:stretch>
        </p:blipFill>
        <p:spPr bwMode="auto">
          <a:xfrm>
            <a:off x="7224713" y="2270125"/>
            <a:ext cx="981075" cy="650875"/>
          </a:xfrm>
          <a:prstGeom prst="rect">
            <a:avLst/>
          </a:prstGeom>
          <a:noFill/>
          <a:ln w="9525">
            <a:noFill/>
            <a:miter lim="800000"/>
            <a:headEnd/>
            <a:tailEnd/>
          </a:ln>
        </p:spPr>
      </p:pic>
      <p:pic>
        <p:nvPicPr>
          <p:cNvPr id="25626" name="Picture 45"/>
          <p:cNvPicPr>
            <a:picLocks noChangeAspect="1" noChangeArrowheads="1"/>
          </p:cNvPicPr>
          <p:nvPr/>
        </p:nvPicPr>
        <p:blipFill>
          <a:blip r:embed="rId4"/>
          <a:srcRect/>
          <a:stretch>
            <a:fillRect/>
          </a:stretch>
        </p:blipFill>
        <p:spPr bwMode="auto">
          <a:xfrm>
            <a:off x="7875588" y="4316413"/>
            <a:ext cx="879475" cy="825500"/>
          </a:xfrm>
          <a:prstGeom prst="rect">
            <a:avLst/>
          </a:prstGeom>
          <a:noFill/>
          <a:ln w="9525">
            <a:noFill/>
            <a:miter lim="800000"/>
            <a:headEnd/>
            <a:tailEnd/>
          </a:ln>
        </p:spPr>
      </p:pic>
      <p:pic>
        <p:nvPicPr>
          <p:cNvPr id="25627" name="Picture 47"/>
          <p:cNvPicPr>
            <a:picLocks noChangeAspect="1" noChangeArrowheads="1"/>
          </p:cNvPicPr>
          <p:nvPr/>
        </p:nvPicPr>
        <p:blipFill>
          <a:blip r:embed="rId5"/>
          <a:srcRect/>
          <a:stretch>
            <a:fillRect/>
          </a:stretch>
        </p:blipFill>
        <p:spPr bwMode="auto">
          <a:xfrm>
            <a:off x="4757738" y="3979863"/>
            <a:ext cx="819150" cy="885825"/>
          </a:xfrm>
          <a:prstGeom prst="rect">
            <a:avLst/>
          </a:prstGeom>
          <a:noFill/>
          <a:ln w="2857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4386" name="Rectangle 2"/>
          <p:cNvSpPr>
            <a:spLocks noGrp="1" noChangeArrowheads="1"/>
          </p:cNvSpPr>
          <p:nvPr>
            <p:ph type="title"/>
          </p:nvPr>
        </p:nvSpPr>
        <p:spPr>
          <a:xfrm>
            <a:off x="1495425" y="228600"/>
            <a:ext cx="7548563" cy="762000"/>
          </a:xfrm>
        </p:spPr>
        <p:txBody>
          <a:bodyPr/>
          <a:lstStyle/>
          <a:p>
            <a:r>
              <a:rPr kumimoji="0" lang="en-US" smtClean="0"/>
              <a:t>System operations:  use case diagrams</a:t>
            </a:r>
            <a:endParaRPr kumimoji="0" lang="en-US" sz="2500" smtClean="0">
              <a:effectLst>
                <a:outerShdw blurRad="38100" dist="38100" dir="2700000" algn="tl">
                  <a:srgbClr val="000000"/>
                </a:outerShdw>
              </a:effectLst>
            </a:endParaRPr>
          </a:p>
        </p:txBody>
      </p:sp>
      <p:sp>
        <p:nvSpPr>
          <p:cNvPr id="39939" name="Rectangle 3"/>
          <p:cNvSpPr>
            <a:spLocks noGrp="1" noChangeArrowheads="1"/>
          </p:cNvSpPr>
          <p:nvPr>
            <p:ph type="body" idx="1"/>
          </p:nvPr>
        </p:nvSpPr>
        <p:spPr>
          <a:xfrm>
            <a:off x="200025" y="1052513"/>
            <a:ext cx="8839200" cy="4964112"/>
          </a:xfrm>
        </p:spPr>
        <p:txBody>
          <a:bodyPr/>
          <a:lstStyle/>
          <a:p>
            <a:r>
              <a:rPr lang="en-US" smtClean="0"/>
              <a:t>Capture operations to be performed by a system component </a:t>
            </a:r>
          </a:p>
          <a:p>
            <a:pPr>
              <a:lnSpc>
                <a:spcPct val="70000"/>
              </a:lnSpc>
              <a:buFont typeface="Wingdings" pitchFamily="2" charset="2"/>
              <a:buNone/>
            </a:pPr>
            <a:r>
              <a:rPr lang="en-US" smtClean="0">
                <a:solidFill>
                  <a:schemeClr val="tx2"/>
                </a:solidFill>
              </a:rPr>
              <a:t>    &amp;</a:t>
            </a:r>
            <a:r>
              <a:rPr lang="en-US" smtClean="0"/>
              <a:t> interactions with other components</a:t>
            </a:r>
          </a:p>
          <a:p>
            <a:pPr lvl="1">
              <a:lnSpc>
                <a:spcPct val="130000"/>
              </a:lnSpc>
            </a:pPr>
            <a:r>
              <a:rPr lang="en-US" smtClean="0"/>
              <a:t>yet simpler, outline view ... but vague</a:t>
            </a:r>
          </a:p>
          <a:p>
            <a:pPr lvl="1">
              <a:lnSpc>
                <a:spcPct val="120000"/>
              </a:lnSpc>
            </a:pPr>
            <a:r>
              <a:rPr lang="en-US" smtClean="0"/>
              <a:t>to be made precise by annotations, interaction scenarios, ... </a:t>
            </a:r>
          </a:p>
          <a:p>
            <a:pPr lvl="1">
              <a:lnSpc>
                <a:spcPct val="120000"/>
              </a:lnSpc>
            </a:pPr>
            <a:r>
              <a:rPr lang="en-US" smtClean="0"/>
              <a:t>introduced in UML to replace DFDs</a:t>
            </a:r>
          </a:p>
          <a:p>
            <a:pPr>
              <a:lnSpc>
                <a:spcPct val="140000"/>
              </a:lnSpc>
            </a:pPr>
            <a:r>
              <a:rPr lang="en-US" smtClean="0"/>
              <a:t>Structuring mechanisms ...</a:t>
            </a:r>
          </a:p>
          <a:p>
            <a:pPr lvl="1"/>
            <a:r>
              <a:rPr lang="en-US" smtClean="0">
                <a:solidFill>
                  <a:schemeClr val="tx1"/>
                </a:solidFill>
              </a:rPr>
              <a:t>&lt;&lt;include&gt;&gt;</a:t>
            </a:r>
            <a:r>
              <a:rPr lang="en-US" smtClean="0"/>
              <a:t>:  to specify “suboperation”</a:t>
            </a:r>
          </a:p>
          <a:p>
            <a:pPr lvl="1">
              <a:lnSpc>
                <a:spcPct val="120000"/>
              </a:lnSpc>
            </a:pPr>
            <a:r>
              <a:rPr lang="en-US" smtClean="0">
                <a:solidFill>
                  <a:schemeClr val="tx1"/>
                </a:solidFill>
              </a:rPr>
              <a:t>&lt;&lt;extend&gt;&gt;</a:t>
            </a:r>
            <a:r>
              <a:rPr lang="en-US" smtClean="0"/>
              <a:t> + </a:t>
            </a:r>
            <a:r>
              <a:rPr lang="en-US" smtClean="0">
                <a:solidFill>
                  <a:schemeClr val="tx1"/>
                </a:solidFill>
              </a:rPr>
              <a:t>precondition</a:t>
            </a:r>
            <a:r>
              <a:rPr lang="en-US" smtClean="0"/>
              <a:t>: to specify “variant” operation</a:t>
            </a:r>
          </a:p>
          <a:p>
            <a:pPr lvl="1">
              <a:lnSpc>
                <a:spcPct val="70000"/>
              </a:lnSpc>
              <a:buFontTx/>
              <a:buNone/>
            </a:pPr>
            <a:r>
              <a:rPr lang="en-US" smtClean="0"/>
              <a:t>                                            in exception case</a:t>
            </a:r>
          </a:p>
        </p:txBody>
      </p:sp>
      <p:grpSp>
        <p:nvGrpSpPr>
          <p:cNvPr id="39940" name="Group 22"/>
          <p:cNvGrpSpPr>
            <a:grpSpLocks/>
          </p:cNvGrpSpPr>
          <p:nvPr/>
        </p:nvGrpSpPr>
        <p:grpSpPr bwMode="auto">
          <a:xfrm>
            <a:off x="100013" y="215900"/>
            <a:ext cx="1638300" cy="576263"/>
            <a:chOff x="440" y="1355"/>
            <a:chExt cx="1096" cy="417"/>
          </a:xfrm>
        </p:grpSpPr>
        <p:sp>
          <p:nvSpPr>
            <p:cNvPr id="1424405" name="Line 21"/>
            <p:cNvSpPr>
              <a:spLocks noChangeShapeType="1"/>
            </p:cNvSpPr>
            <p:nvPr/>
          </p:nvSpPr>
          <p:spPr bwMode="auto">
            <a:xfrm flipV="1">
              <a:off x="1212" y="1537"/>
              <a:ext cx="211" cy="63"/>
            </a:xfrm>
            <a:prstGeom prst="line">
              <a:avLst/>
            </a:prstGeom>
            <a:noFill/>
            <a:ln w="9525">
              <a:solidFill>
                <a:srgbClr val="0000FF"/>
              </a:solidFill>
              <a:round/>
              <a:headEnd/>
              <a:tailEnd/>
            </a:ln>
          </p:spPr>
          <p:txBody>
            <a:bodyPr/>
            <a:lstStyle/>
            <a:p>
              <a:pPr>
                <a:defRPr/>
              </a:pPr>
              <a:endParaRPr lang="en-GB"/>
            </a:p>
          </p:txBody>
        </p:sp>
        <p:sp>
          <p:nvSpPr>
            <p:cNvPr id="1424398" name="Line 14"/>
            <p:cNvSpPr>
              <a:spLocks noChangeShapeType="1"/>
            </p:cNvSpPr>
            <p:nvPr/>
          </p:nvSpPr>
          <p:spPr bwMode="auto">
            <a:xfrm flipV="1">
              <a:off x="597" y="1540"/>
              <a:ext cx="211" cy="64"/>
            </a:xfrm>
            <a:prstGeom prst="line">
              <a:avLst/>
            </a:prstGeom>
            <a:noFill/>
            <a:ln w="9525">
              <a:solidFill>
                <a:srgbClr val="0000FF"/>
              </a:solidFill>
              <a:round/>
              <a:headEnd/>
              <a:tailEnd/>
            </a:ln>
          </p:spPr>
          <p:txBody>
            <a:bodyPr/>
            <a:lstStyle/>
            <a:p>
              <a:pPr>
                <a:defRPr/>
              </a:pPr>
              <a:endParaRPr lang="en-GB"/>
            </a:p>
          </p:txBody>
        </p:sp>
        <p:sp>
          <p:nvSpPr>
            <p:cNvPr id="1424389" name="Rectangle 5"/>
            <p:cNvSpPr>
              <a:spLocks noChangeArrowheads="1"/>
            </p:cNvSpPr>
            <p:nvPr/>
          </p:nvSpPr>
          <p:spPr bwMode="auto">
            <a:xfrm>
              <a:off x="718" y="1355"/>
              <a:ext cx="606" cy="417"/>
            </a:xfrm>
            <a:prstGeom prst="rect">
              <a:avLst/>
            </a:prstGeom>
            <a:noFill/>
            <a:ln w="12700" cap="sq">
              <a:solidFill>
                <a:schemeClr val="tx1"/>
              </a:solidFill>
              <a:miter lim="800000"/>
              <a:headEnd/>
              <a:tailEnd/>
            </a:ln>
            <a:effectLst/>
          </p:spPr>
          <p:txBody>
            <a:bodyPr anchor="ctr">
              <a:spAutoFit/>
            </a:bodyPr>
            <a:lstStyle/>
            <a:p>
              <a:endParaRPr lang="en-GB">
                <a:effectLst>
                  <a:outerShdw blurRad="38100" dist="38100" dir="2700000" algn="tl">
                    <a:srgbClr val="000000"/>
                  </a:outerShdw>
                </a:effectLst>
              </a:endParaRPr>
            </a:p>
          </p:txBody>
        </p:sp>
        <p:pic>
          <p:nvPicPr>
            <p:cNvPr id="39944" name="Picture 6"/>
            <p:cNvPicPr>
              <a:picLocks noChangeAspect="1" noChangeArrowheads="1"/>
            </p:cNvPicPr>
            <p:nvPr/>
          </p:nvPicPr>
          <p:blipFill>
            <a:blip r:embed="rId2"/>
            <a:srcRect/>
            <a:stretch>
              <a:fillRect/>
            </a:stretch>
          </p:blipFill>
          <p:spPr bwMode="auto">
            <a:xfrm>
              <a:off x="783" y="1419"/>
              <a:ext cx="197" cy="193"/>
            </a:xfrm>
            <a:prstGeom prst="rect">
              <a:avLst/>
            </a:prstGeom>
            <a:noFill/>
            <a:ln w="9525">
              <a:noFill/>
              <a:miter lim="800000"/>
              <a:headEnd/>
              <a:tailEnd/>
            </a:ln>
          </p:spPr>
        </p:pic>
        <p:pic>
          <p:nvPicPr>
            <p:cNvPr id="39945" name="Picture 7"/>
            <p:cNvPicPr>
              <a:picLocks noChangeAspect="1" noChangeArrowheads="1"/>
            </p:cNvPicPr>
            <p:nvPr/>
          </p:nvPicPr>
          <p:blipFill>
            <a:blip r:embed="rId2"/>
            <a:srcRect/>
            <a:stretch>
              <a:fillRect/>
            </a:stretch>
          </p:blipFill>
          <p:spPr bwMode="auto">
            <a:xfrm>
              <a:off x="1042" y="1526"/>
              <a:ext cx="205" cy="200"/>
            </a:xfrm>
            <a:prstGeom prst="rect">
              <a:avLst/>
            </a:prstGeom>
            <a:noFill/>
            <a:ln w="9525">
              <a:noFill/>
              <a:miter lim="800000"/>
              <a:headEnd/>
              <a:tailEnd/>
            </a:ln>
          </p:spPr>
        </p:pic>
        <p:grpSp>
          <p:nvGrpSpPr>
            <p:cNvPr id="39946" name="Group 8"/>
            <p:cNvGrpSpPr>
              <a:grpSpLocks/>
            </p:cNvGrpSpPr>
            <p:nvPr/>
          </p:nvGrpSpPr>
          <p:grpSpPr bwMode="auto">
            <a:xfrm>
              <a:off x="440" y="1436"/>
              <a:ext cx="155" cy="248"/>
              <a:chOff x="942" y="1466"/>
              <a:chExt cx="285" cy="548"/>
            </a:xfrm>
          </p:grpSpPr>
          <p:sp>
            <p:nvSpPr>
              <p:cNvPr id="1424393" name="Oval 9"/>
              <p:cNvSpPr>
                <a:spLocks noChangeArrowheads="1"/>
              </p:cNvSpPr>
              <p:nvPr/>
            </p:nvSpPr>
            <p:spPr bwMode="auto">
              <a:xfrm>
                <a:off x="1008" y="1467"/>
                <a:ext cx="145" cy="135"/>
              </a:xfrm>
              <a:prstGeom prst="ellipse">
                <a:avLst/>
              </a:prstGeom>
              <a:noFill/>
              <a:ln w="9525">
                <a:solidFill>
                  <a:srgbClr val="0000FF"/>
                </a:solidFill>
                <a:round/>
                <a:headEnd/>
                <a:tailEnd/>
              </a:ln>
            </p:spPr>
            <p:txBody>
              <a:bodyPr/>
              <a:lstStyle/>
              <a:p>
                <a:endParaRPr lang="en-GB">
                  <a:effectLst>
                    <a:outerShdw blurRad="38100" dist="38100" dir="2700000" algn="tl">
                      <a:srgbClr val="000000"/>
                    </a:outerShdw>
                  </a:effectLst>
                </a:endParaRPr>
              </a:p>
            </p:txBody>
          </p:sp>
          <p:sp>
            <p:nvSpPr>
              <p:cNvPr id="1424394" name="Line 10"/>
              <p:cNvSpPr>
                <a:spLocks noChangeShapeType="1"/>
              </p:cNvSpPr>
              <p:nvPr/>
            </p:nvSpPr>
            <p:spPr bwMode="auto">
              <a:xfrm>
                <a:off x="1085" y="1620"/>
                <a:ext cx="0" cy="188"/>
              </a:xfrm>
              <a:prstGeom prst="line">
                <a:avLst/>
              </a:prstGeom>
              <a:noFill/>
              <a:ln w="9525">
                <a:solidFill>
                  <a:srgbClr val="0000FF"/>
                </a:solidFill>
                <a:round/>
                <a:headEnd/>
                <a:tailEnd/>
              </a:ln>
            </p:spPr>
            <p:txBody>
              <a:bodyPr/>
              <a:lstStyle/>
              <a:p>
                <a:pPr>
                  <a:defRPr/>
                </a:pPr>
                <a:endParaRPr lang="en-GB"/>
              </a:p>
            </p:txBody>
          </p:sp>
          <p:sp>
            <p:nvSpPr>
              <p:cNvPr id="1424395" name="Line 11"/>
              <p:cNvSpPr>
                <a:spLocks noChangeShapeType="1"/>
              </p:cNvSpPr>
              <p:nvPr/>
            </p:nvSpPr>
            <p:spPr bwMode="auto">
              <a:xfrm flipH="1">
                <a:off x="960" y="1807"/>
                <a:ext cx="125" cy="188"/>
              </a:xfrm>
              <a:prstGeom prst="line">
                <a:avLst/>
              </a:prstGeom>
              <a:noFill/>
              <a:ln w="9525">
                <a:solidFill>
                  <a:srgbClr val="0000FF"/>
                </a:solidFill>
                <a:round/>
                <a:headEnd/>
                <a:tailEnd/>
              </a:ln>
            </p:spPr>
            <p:txBody>
              <a:bodyPr/>
              <a:lstStyle/>
              <a:p>
                <a:pPr>
                  <a:defRPr/>
                </a:pPr>
                <a:endParaRPr lang="en-GB"/>
              </a:p>
            </p:txBody>
          </p:sp>
          <p:sp>
            <p:nvSpPr>
              <p:cNvPr id="1424396" name="Line 12"/>
              <p:cNvSpPr>
                <a:spLocks noChangeShapeType="1"/>
              </p:cNvSpPr>
              <p:nvPr/>
            </p:nvSpPr>
            <p:spPr bwMode="auto">
              <a:xfrm>
                <a:off x="1092" y="1825"/>
                <a:ext cx="127" cy="188"/>
              </a:xfrm>
              <a:prstGeom prst="line">
                <a:avLst/>
              </a:prstGeom>
              <a:noFill/>
              <a:ln w="9525">
                <a:solidFill>
                  <a:srgbClr val="0000FF"/>
                </a:solidFill>
                <a:round/>
                <a:headEnd/>
                <a:tailEnd/>
              </a:ln>
            </p:spPr>
            <p:txBody>
              <a:bodyPr/>
              <a:lstStyle/>
              <a:p>
                <a:pPr>
                  <a:defRPr/>
                </a:pPr>
                <a:endParaRPr lang="en-GB"/>
              </a:p>
            </p:txBody>
          </p:sp>
          <p:sp>
            <p:nvSpPr>
              <p:cNvPr id="1424397" name="Line 13"/>
              <p:cNvSpPr>
                <a:spLocks noChangeShapeType="1"/>
              </p:cNvSpPr>
              <p:nvPr/>
            </p:nvSpPr>
            <p:spPr bwMode="auto">
              <a:xfrm>
                <a:off x="942" y="1701"/>
                <a:ext cx="285" cy="0"/>
              </a:xfrm>
              <a:prstGeom prst="line">
                <a:avLst/>
              </a:prstGeom>
              <a:noFill/>
              <a:ln w="9525">
                <a:solidFill>
                  <a:srgbClr val="0000FF"/>
                </a:solidFill>
                <a:round/>
                <a:headEnd/>
                <a:tailEnd/>
              </a:ln>
            </p:spPr>
            <p:txBody>
              <a:bodyPr/>
              <a:lstStyle/>
              <a:p>
                <a:pPr>
                  <a:defRPr/>
                </a:pPr>
                <a:endParaRPr lang="en-GB"/>
              </a:p>
            </p:txBody>
          </p:sp>
        </p:grpSp>
        <p:grpSp>
          <p:nvGrpSpPr>
            <p:cNvPr id="39947" name="Group 15"/>
            <p:cNvGrpSpPr>
              <a:grpSpLocks/>
            </p:cNvGrpSpPr>
            <p:nvPr/>
          </p:nvGrpSpPr>
          <p:grpSpPr bwMode="auto">
            <a:xfrm>
              <a:off x="1381" y="1395"/>
              <a:ext cx="155" cy="248"/>
              <a:chOff x="942" y="1466"/>
              <a:chExt cx="285" cy="548"/>
            </a:xfrm>
          </p:grpSpPr>
          <p:sp>
            <p:nvSpPr>
              <p:cNvPr id="1424400" name="Oval 16"/>
              <p:cNvSpPr>
                <a:spLocks noChangeArrowheads="1"/>
              </p:cNvSpPr>
              <p:nvPr/>
            </p:nvSpPr>
            <p:spPr bwMode="auto">
              <a:xfrm>
                <a:off x="1008" y="1466"/>
                <a:ext cx="145" cy="135"/>
              </a:xfrm>
              <a:prstGeom prst="ellipse">
                <a:avLst/>
              </a:prstGeom>
              <a:noFill/>
              <a:ln w="9525">
                <a:solidFill>
                  <a:srgbClr val="0000FF"/>
                </a:solidFill>
                <a:round/>
                <a:headEnd/>
                <a:tailEnd/>
              </a:ln>
            </p:spPr>
            <p:txBody>
              <a:bodyPr/>
              <a:lstStyle/>
              <a:p>
                <a:endParaRPr lang="en-GB">
                  <a:effectLst>
                    <a:outerShdw blurRad="38100" dist="38100" dir="2700000" algn="tl">
                      <a:srgbClr val="000000"/>
                    </a:outerShdw>
                  </a:effectLst>
                </a:endParaRPr>
              </a:p>
            </p:txBody>
          </p:sp>
          <p:sp>
            <p:nvSpPr>
              <p:cNvPr id="1424401" name="Line 17"/>
              <p:cNvSpPr>
                <a:spLocks noChangeShapeType="1"/>
              </p:cNvSpPr>
              <p:nvPr/>
            </p:nvSpPr>
            <p:spPr bwMode="auto">
              <a:xfrm>
                <a:off x="1084" y="1619"/>
                <a:ext cx="0" cy="188"/>
              </a:xfrm>
              <a:prstGeom prst="line">
                <a:avLst/>
              </a:prstGeom>
              <a:noFill/>
              <a:ln w="9525">
                <a:solidFill>
                  <a:srgbClr val="0000FF"/>
                </a:solidFill>
                <a:round/>
                <a:headEnd/>
                <a:tailEnd/>
              </a:ln>
            </p:spPr>
            <p:txBody>
              <a:bodyPr/>
              <a:lstStyle/>
              <a:p>
                <a:pPr>
                  <a:defRPr/>
                </a:pPr>
                <a:endParaRPr lang="en-GB"/>
              </a:p>
            </p:txBody>
          </p:sp>
          <p:sp>
            <p:nvSpPr>
              <p:cNvPr id="1424402" name="Line 18"/>
              <p:cNvSpPr>
                <a:spLocks noChangeShapeType="1"/>
              </p:cNvSpPr>
              <p:nvPr/>
            </p:nvSpPr>
            <p:spPr bwMode="auto">
              <a:xfrm flipH="1">
                <a:off x="959" y="1807"/>
                <a:ext cx="125" cy="190"/>
              </a:xfrm>
              <a:prstGeom prst="line">
                <a:avLst/>
              </a:prstGeom>
              <a:noFill/>
              <a:ln w="9525">
                <a:solidFill>
                  <a:srgbClr val="0000FF"/>
                </a:solidFill>
                <a:round/>
                <a:headEnd/>
                <a:tailEnd/>
              </a:ln>
            </p:spPr>
            <p:txBody>
              <a:bodyPr/>
              <a:lstStyle/>
              <a:p>
                <a:pPr>
                  <a:defRPr/>
                </a:pPr>
                <a:endParaRPr lang="en-GB"/>
              </a:p>
            </p:txBody>
          </p:sp>
          <p:sp>
            <p:nvSpPr>
              <p:cNvPr id="1424403" name="Line 19"/>
              <p:cNvSpPr>
                <a:spLocks noChangeShapeType="1"/>
              </p:cNvSpPr>
              <p:nvPr/>
            </p:nvSpPr>
            <p:spPr bwMode="auto">
              <a:xfrm>
                <a:off x="1092" y="1827"/>
                <a:ext cx="127" cy="188"/>
              </a:xfrm>
              <a:prstGeom prst="line">
                <a:avLst/>
              </a:prstGeom>
              <a:noFill/>
              <a:ln w="9525">
                <a:solidFill>
                  <a:srgbClr val="0000FF"/>
                </a:solidFill>
                <a:round/>
                <a:headEnd/>
                <a:tailEnd/>
              </a:ln>
            </p:spPr>
            <p:txBody>
              <a:bodyPr/>
              <a:lstStyle/>
              <a:p>
                <a:pPr>
                  <a:defRPr/>
                </a:pPr>
                <a:endParaRPr lang="en-GB"/>
              </a:p>
            </p:txBody>
          </p:sp>
          <p:sp>
            <p:nvSpPr>
              <p:cNvPr id="1424404" name="Line 20"/>
              <p:cNvSpPr>
                <a:spLocks noChangeShapeType="1"/>
              </p:cNvSpPr>
              <p:nvPr/>
            </p:nvSpPr>
            <p:spPr bwMode="auto">
              <a:xfrm>
                <a:off x="942" y="1700"/>
                <a:ext cx="285" cy="0"/>
              </a:xfrm>
              <a:prstGeom prst="line">
                <a:avLst/>
              </a:prstGeom>
              <a:noFill/>
              <a:ln w="9525">
                <a:solidFill>
                  <a:srgbClr val="0000FF"/>
                </a:solidFill>
                <a:round/>
                <a:headEnd/>
                <a:tailEnd/>
              </a:ln>
            </p:spPr>
            <p:txBody>
              <a:bodyPr/>
              <a:lstStyle/>
              <a:p>
                <a:pPr>
                  <a:defRPr/>
                </a:pPr>
                <a:endParaRPr lang="en-GB"/>
              </a:p>
            </p:txBody>
          </p:sp>
        </p:gr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02" name="Rectangle 2"/>
          <p:cNvSpPr>
            <a:spLocks noGrp="1" noChangeArrowheads="1"/>
          </p:cNvSpPr>
          <p:nvPr>
            <p:ph type="title"/>
          </p:nvPr>
        </p:nvSpPr>
        <p:spPr>
          <a:xfrm>
            <a:off x="1495425" y="228600"/>
            <a:ext cx="6124575" cy="762000"/>
          </a:xfrm>
        </p:spPr>
        <p:txBody>
          <a:bodyPr/>
          <a:lstStyle/>
          <a:p>
            <a:r>
              <a:rPr kumimoji="0" lang="en-US" smtClean="0"/>
              <a:t>Use case diagram:  example</a:t>
            </a:r>
            <a:endParaRPr kumimoji="0" lang="en-US" sz="2500" smtClean="0">
              <a:effectLst>
                <a:outerShdw blurRad="38100" dist="38100" dir="2700000" algn="tl">
                  <a:srgbClr val="000000"/>
                </a:outerShdw>
              </a:effectLst>
            </a:endParaRPr>
          </a:p>
        </p:txBody>
      </p:sp>
      <p:pic>
        <p:nvPicPr>
          <p:cNvPr id="40963" name="Picture 22"/>
          <p:cNvPicPr>
            <a:picLocks noChangeAspect="1" noChangeArrowheads="1"/>
          </p:cNvPicPr>
          <p:nvPr/>
        </p:nvPicPr>
        <p:blipFill>
          <a:blip r:embed="rId2"/>
          <a:srcRect/>
          <a:stretch>
            <a:fillRect/>
          </a:stretch>
        </p:blipFill>
        <p:spPr bwMode="auto">
          <a:xfrm>
            <a:off x="206375" y="230188"/>
            <a:ext cx="1060450" cy="654050"/>
          </a:xfrm>
          <a:prstGeom prst="rect">
            <a:avLst/>
          </a:prstGeom>
          <a:noFill/>
          <a:ln w="9525">
            <a:noFill/>
            <a:miter lim="800000"/>
            <a:headEnd/>
            <a:tailEnd/>
          </a:ln>
        </p:spPr>
      </p:pic>
      <p:sp>
        <p:nvSpPr>
          <p:cNvPr id="1433815" name="Rectangle 215"/>
          <p:cNvSpPr>
            <a:spLocks noChangeArrowheads="1"/>
          </p:cNvSpPr>
          <p:nvPr/>
        </p:nvSpPr>
        <p:spPr bwMode="auto">
          <a:xfrm>
            <a:off x="2092325" y="1970088"/>
            <a:ext cx="4922838" cy="3925887"/>
          </a:xfrm>
          <a:prstGeom prst="rect">
            <a:avLst/>
          </a:prstGeom>
          <a:solidFill>
            <a:srgbClr val="FFFFFF"/>
          </a:solidFill>
          <a:ln w="17463">
            <a:solidFill>
              <a:srgbClr val="000000"/>
            </a:solidFill>
            <a:miter lim="800000"/>
            <a:headEnd/>
            <a:tailEnd/>
          </a:ln>
        </p:spPr>
        <p:txBody>
          <a:bodyPr/>
          <a:lstStyle/>
          <a:p>
            <a:endParaRPr lang="en-GB">
              <a:effectLst>
                <a:outerShdw blurRad="38100" dist="38100" dir="2700000" algn="tl">
                  <a:srgbClr val="C0C0C0"/>
                </a:outerShdw>
              </a:effectLst>
            </a:endParaRPr>
          </a:p>
        </p:txBody>
      </p:sp>
      <p:sp>
        <p:nvSpPr>
          <p:cNvPr id="1433816" name="Oval 216"/>
          <p:cNvSpPr>
            <a:spLocks noChangeArrowheads="1"/>
          </p:cNvSpPr>
          <p:nvPr/>
        </p:nvSpPr>
        <p:spPr bwMode="auto">
          <a:xfrm>
            <a:off x="2622550" y="3810000"/>
            <a:ext cx="1614488" cy="722313"/>
          </a:xfrm>
          <a:prstGeom prst="ellipse">
            <a:avLst/>
          </a:prstGeom>
          <a:solidFill>
            <a:srgbClr val="E2E5FA"/>
          </a:solidFill>
          <a:ln w="17463">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33817" name="Rectangle 217"/>
          <p:cNvSpPr>
            <a:spLocks noChangeArrowheads="1"/>
          </p:cNvSpPr>
          <p:nvPr/>
        </p:nvSpPr>
        <p:spPr bwMode="auto">
          <a:xfrm>
            <a:off x="2751138" y="3852863"/>
            <a:ext cx="1422400" cy="623887"/>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3818" name="Rectangle 218"/>
          <p:cNvSpPr>
            <a:spLocks noChangeArrowheads="1"/>
          </p:cNvSpPr>
          <p:nvPr/>
        </p:nvSpPr>
        <p:spPr bwMode="auto">
          <a:xfrm>
            <a:off x="2882900" y="3897313"/>
            <a:ext cx="1171575" cy="304800"/>
          </a:xfrm>
          <a:prstGeom prst="rect">
            <a:avLst/>
          </a:prstGeom>
          <a:noFill/>
          <a:ln w="9525">
            <a:noFill/>
            <a:miter lim="800000"/>
            <a:headEnd/>
            <a:tailEnd/>
          </a:ln>
        </p:spPr>
        <p:txBody>
          <a:bodyPr wrap="none" lIns="0" tIns="0" rIns="0" bIns="0">
            <a:spAutoFit/>
          </a:bodyPr>
          <a:lstStyle/>
          <a:p>
            <a:r>
              <a:rPr kumimoji="0" lang="en-US" sz="2000">
                <a:solidFill>
                  <a:srgbClr val="000080"/>
                </a:solidFill>
                <a:effectLst/>
                <a:latin typeface="Arial" pitchFamily="34" charset="0"/>
              </a:rPr>
              <a:t>Determine</a:t>
            </a:r>
            <a:endParaRPr lang="en-US">
              <a:effectLst>
                <a:outerShdw blurRad="38100" dist="38100" dir="2700000" algn="tl">
                  <a:srgbClr val="000000"/>
                </a:outerShdw>
              </a:effectLst>
            </a:endParaRPr>
          </a:p>
        </p:txBody>
      </p:sp>
      <p:sp>
        <p:nvSpPr>
          <p:cNvPr id="1433819" name="Rectangle 219"/>
          <p:cNvSpPr>
            <a:spLocks noChangeArrowheads="1"/>
          </p:cNvSpPr>
          <p:nvPr/>
        </p:nvSpPr>
        <p:spPr bwMode="auto">
          <a:xfrm>
            <a:off x="2954338" y="4167188"/>
            <a:ext cx="1060450" cy="304800"/>
          </a:xfrm>
          <a:prstGeom prst="rect">
            <a:avLst/>
          </a:prstGeom>
          <a:noFill/>
          <a:ln w="9525">
            <a:noFill/>
            <a:miter lim="800000"/>
            <a:headEnd/>
            <a:tailEnd/>
          </a:ln>
        </p:spPr>
        <p:txBody>
          <a:bodyPr wrap="none" lIns="0" tIns="0" rIns="0" bIns="0">
            <a:spAutoFit/>
          </a:bodyPr>
          <a:lstStyle/>
          <a:p>
            <a:r>
              <a:rPr kumimoji="0" lang="en-US" sz="2000">
                <a:solidFill>
                  <a:srgbClr val="000080"/>
                </a:solidFill>
                <a:effectLst/>
                <a:latin typeface="Arial" pitchFamily="34" charset="0"/>
              </a:rPr>
              <a:t>Schedule</a:t>
            </a:r>
            <a:endParaRPr lang="en-US">
              <a:effectLst>
                <a:outerShdw blurRad="38100" dist="38100" dir="2700000" algn="tl">
                  <a:srgbClr val="000000"/>
                </a:outerShdw>
              </a:effectLst>
            </a:endParaRPr>
          </a:p>
        </p:txBody>
      </p:sp>
      <p:sp>
        <p:nvSpPr>
          <p:cNvPr id="1433820" name="Oval 220"/>
          <p:cNvSpPr>
            <a:spLocks noChangeArrowheads="1"/>
          </p:cNvSpPr>
          <p:nvPr/>
        </p:nvSpPr>
        <p:spPr bwMode="auto">
          <a:xfrm>
            <a:off x="5146675" y="2955925"/>
            <a:ext cx="1514475" cy="738188"/>
          </a:xfrm>
          <a:prstGeom prst="ellipse">
            <a:avLst/>
          </a:prstGeom>
          <a:solidFill>
            <a:srgbClr val="E2E5FA"/>
          </a:solidFill>
          <a:ln w="17463">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33822" name="Rectangle 222"/>
          <p:cNvSpPr>
            <a:spLocks noChangeArrowheads="1"/>
          </p:cNvSpPr>
          <p:nvPr/>
        </p:nvSpPr>
        <p:spPr bwMode="auto">
          <a:xfrm>
            <a:off x="5492750" y="3000375"/>
            <a:ext cx="777875" cy="304800"/>
          </a:xfrm>
          <a:prstGeom prst="rect">
            <a:avLst/>
          </a:prstGeom>
          <a:noFill/>
          <a:ln w="9525">
            <a:noFill/>
            <a:miter lim="800000"/>
            <a:headEnd/>
            <a:tailEnd/>
          </a:ln>
        </p:spPr>
        <p:txBody>
          <a:bodyPr wrap="none" lIns="0" tIns="0" rIns="0" bIns="0">
            <a:spAutoFit/>
          </a:bodyPr>
          <a:lstStyle/>
          <a:p>
            <a:r>
              <a:rPr kumimoji="0" lang="en-US" sz="2000">
                <a:solidFill>
                  <a:srgbClr val="000080"/>
                </a:solidFill>
                <a:effectLst/>
                <a:latin typeface="Arial" pitchFamily="34" charset="0"/>
              </a:rPr>
              <a:t>Collect</a:t>
            </a:r>
            <a:endParaRPr lang="en-US">
              <a:effectLst>
                <a:outerShdw blurRad="38100" dist="38100" dir="2700000" algn="tl">
                  <a:srgbClr val="000000"/>
                </a:outerShdw>
              </a:effectLst>
            </a:endParaRPr>
          </a:p>
        </p:txBody>
      </p:sp>
      <p:sp>
        <p:nvSpPr>
          <p:cNvPr id="1433823" name="Rectangle 223"/>
          <p:cNvSpPr>
            <a:spLocks noChangeArrowheads="1"/>
          </p:cNvSpPr>
          <p:nvPr/>
        </p:nvSpPr>
        <p:spPr bwMode="auto">
          <a:xfrm>
            <a:off x="5259388" y="3259138"/>
            <a:ext cx="1284287" cy="304800"/>
          </a:xfrm>
          <a:prstGeom prst="rect">
            <a:avLst/>
          </a:prstGeom>
          <a:noFill/>
          <a:ln w="9525">
            <a:noFill/>
            <a:miter lim="800000"/>
            <a:headEnd/>
            <a:tailEnd/>
          </a:ln>
        </p:spPr>
        <p:txBody>
          <a:bodyPr wrap="none" lIns="0" tIns="0" rIns="0" bIns="0">
            <a:spAutoFit/>
          </a:bodyPr>
          <a:lstStyle/>
          <a:p>
            <a:r>
              <a:rPr kumimoji="0" lang="en-US" sz="2000">
                <a:solidFill>
                  <a:srgbClr val="000080"/>
                </a:solidFill>
                <a:effectLst/>
                <a:latin typeface="Arial" pitchFamily="34" charset="0"/>
              </a:rPr>
              <a:t>Constraints</a:t>
            </a:r>
            <a:endParaRPr lang="en-US">
              <a:effectLst>
                <a:outerShdw blurRad="38100" dist="38100" dir="2700000" algn="tl">
                  <a:srgbClr val="000000"/>
                </a:outerShdw>
              </a:effectLst>
            </a:endParaRPr>
          </a:p>
        </p:txBody>
      </p:sp>
      <p:sp>
        <p:nvSpPr>
          <p:cNvPr id="1433824" name="Rectangle 224"/>
          <p:cNvSpPr>
            <a:spLocks noChangeArrowheads="1"/>
          </p:cNvSpPr>
          <p:nvPr/>
        </p:nvSpPr>
        <p:spPr bwMode="auto">
          <a:xfrm>
            <a:off x="3835400" y="5572125"/>
            <a:ext cx="1296988" cy="363538"/>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3825" name="Rectangle 225"/>
          <p:cNvSpPr>
            <a:spLocks noChangeArrowheads="1"/>
          </p:cNvSpPr>
          <p:nvPr/>
        </p:nvSpPr>
        <p:spPr bwMode="auto">
          <a:xfrm>
            <a:off x="4029075" y="5614988"/>
            <a:ext cx="1144588" cy="304800"/>
          </a:xfrm>
          <a:prstGeom prst="rect">
            <a:avLst/>
          </a:prstGeom>
          <a:noFill/>
          <a:ln w="9525">
            <a:noFill/>
            <a:miter lim="800000"/>
            <a:headEnd/>
            <a:tailEnd/>
          </a:ln>
        </p:spPr>
        <p:txBody>
          <a:bodyPr wrap="none" lIns="0" tIns="0" rIns="0" bIns="0">
            <a:spAutoFit/>
          </a:bodyPr>
          <a:lstStyle/>
          <a:p>
            <a:r>
              <a:rPr kumimoji="0" lang="en-US" sz="2000">
                <a:solidFill>
                  <a:srgbClr val="000080"/>
                </a:solidFill>
                <a:effectLst/>
                <a:latin typeface="Arial" pitchFamily="34" charset="0"/>
              </a:rPr>
              <a:t>Scheduler</a:t>
            </a:r>
            <a:endParaRPr lang="en-US">
              <a:effectLst>
                <a:outerShdw blurRad="38100" dist="38100" dir="2700000" algn="tl">
                  <a:srgbClr val="000000"/>
                </a:outerShdw>
              </a:effectLst>
            </a:endParaRPr>
          </a:p>
        </p:txBody>
      </p:sp>
      <p:sp>
        <p:nvSpPr>
          <p:cNvPr id="1433826" name="Line 226"/>
          <p:cNvSpPr>
            <a:spLocks noChangeShapeType="1"/>
          </p:cNvSpPr>
          <p:nvPr/>
        </p:nvSpPr>
        <p:spPr bwMode="auto">
          <a:xfrm>
            <a:off x="1936750" y="2473325"/>
            <a:ext cx="1063625" cy="842963"/>
          </a:xfrm>
          <a:prstGeom prst="line">
            <a:avLst/>
          </a:prstGeom>
          <a:noFill/>
          <a:ln w="17463">
            <a:solidFill>
              <a:srgbClr val="000000"/>
            </a:solidFill>
            <a:round/>
            <a:headEnd/>
            <a:tailEnd/>
          </a:ln>
        </p:spPr>
        <p:txBody>
          <a:bodyPr/>
          <a:lstStyle/>
          <a:p>
            <a:pPr>
              <a:defRPr/>
            </a:pPr>
            <a:endParaRPr lang="en-GB"/>
          </a:p>
        </p:txBody>
      </p:sp>
      <p:sp>
        <p:nvSpPr>
          <p:cNvPr id="1433827" name="Oval 227"/>
          <p:cNvSpPr>
            <a:spLocks noChangeArrowheads="1"/>
          </p:cNvSpPr>
          <p:nvPr/>
        </p:nvSpPr>
        <p:spPr bwMode="auto">
          <a:xfrm>
            <a:off x="2528888" y="2051050"/>
            <a:ext cx="1854200" cy="500063"/>
          </a:xfrm>
          <a:prstGeom prst="ellipse">
            <a:avLst/>
          </a:prstGeom>
          <a:solidFill>
            <a:srgbClr val="E2E5FA"/>
          </a:solidFill>
          <a:ln w="17463">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33828" name="Rectangle 228"/>
          <p:cNvSpPr>
            <a:spLocks noChangeArrowheads="1"/>
          </p:cNvSpPr>
          <p:nvPr/>
        </p:nvSpPr>
        <p:spPr bwMode="auto">
          <a:xfrm>
            <a:off x="2535238" y="2132013"/>
            <a:ext cx="1982787" cy="455612"/>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3829" name="Rectangle 229"/>
          <p:cNvSpPr>
            <a:spLocks noChangeArrowheads="1"/>
          </p:cNvSpPr>
          <p:nvPr/>
        </p:nvSpPr>
        <p:spPr bwMode="auto">
          <a:xfrm>
            <a:off x="2609850" y="2160588"/>
            <a:ext cx="1736725" cy="304800"/>
          </a:xfrm>
          <a:prstGeom prst="rect">
            <a:avLst/>
          </a:prstGeom>
          <a:noFill/>
          <a:ln w="9525">
            <a:noFill/>
            <a:miter lim="800000"/>
            <a:headEnd/>
            <a:tailEnd/>
          </a:ln>
        </p:spPr>
        <p:txBody>
          <a:bodyPr wrap="none" lIns="0" tIns="0" rIns="0" bIns="0">
            <a:spAutoFit/>
          </a:bodyPr>
          <a:lstStyle/>
          <a:p>
            <a:r>
              <a:rPr kumimoji="0" lang="en-US" sz="2000">
                <a:solidFill>
                  <a:srgbClr val="000080"/>
                </a:solidFill>
                <a:effectLst/>
                <a:latin typeface="Arial" pitchFamily="34" charset="0"/>
              </a:rPr>
              <a:t>Check Request</a:t>
            </a:r>
            <a:endParaRPr lang="en-US">
              <a:effectLst>
                <a:outerShdw blurRad="38100" dist="38100" dir="2700000" algn="tl">
                  <a:srgbClr val="000000"/>
                </a:outerShdw>
              </a:effectLst>
            </a:endParaRPr>
          </a:p>
        </p:txBody>
      </p:sp>
      <p:grpSp>
        <p:nvGrpSpPr>
          <p:cNvPr id="40978" name="Group 235"/>
          <p:cNvGrpSpPr>
            <a:grpSpLocks/>
          </p:cNvGrpSpPr>
          <p:nvPr/>
        </p:nvGrpSpPr>
        <p:grpSpPr bwMode="auto">
          <a:xfrm>
            <a:off x="1547813" y="2012950"/>
            <a:ext cx="284162" cy="574675"/>
            <a:chOff x="885" y="1187"/>
            <a:chExt cx="179" cy="362"/>
          </a:xfrm>
        </p:grpSpPr>
        <p:sp>
          <p:nvSpPr>
            <p:cNvPr id="1433830" name="Oval 230"/>
            <p:cNvSpPr>
              <a:spLocks noChangeArrowheads="1"/>
            </p:cNvSpPr>
            <p:nvPr/>
          </p:nvSpPr>
          <p:spPr bwMode="auto">
            <a:xfrm>
              <a:off x="926" y="1187"/>
              <a:ext cx="93" cy="90"/>
            </a:xfrm>
            <a:prstGeom prst="ellipse">
              <a:avLst/>
            </a:prstGeom>
            <a:noFill/>
            <a:ln w="17463">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33831" name="Line 231"/>
            <p:cNvSpPr>
              <a:spLocks noChangeShapeType="1"/>
            </p:cNvSpPr>
            <p:nvPr/>
          </p:nvSpPr>
          <p:spPr bwMode="auto">
            <a:xfrm>
              <a:off x="975" y="1287"/>
              <a:ext cx="1" cy="126"/>
            </a:xfrm>
            <a:prstGeom prst="line">
              <a:avLst/>
            </a:prstGeom>
            <a:noFill/>
            <a:ln w="17463">
              <a:solidFill>
                <a:srgbClr val="000000"/>
              </a:solidFill>
              <a:round/>
              <a:headEnd/>
              <a:tailEnd/>
            </a:ln>
          </p:spPr>
          <p:txBody>
            <a:bodyPr/>
            <a:lstStyle/>
            <a:p>
              <a:pPr>
                <a:defRPr/>
              </a:pPr>
              <a:endParaRPr lang="en-GB"/>
            </a:p>
          </p:txBody>
        </p:sp>
        <p:sp>
          <p:nvSpPr>
            <p:cNvPr id="1433832" name="Line 232"/>
            <p:cNvSpPr>
              <a:spLocks noChangeShapeType="1"/>
            </p:cNvSpPr>
            <p:nvPr/>
          </p:nvSpPr>
          <p:spPr bwMode="auto">
            <a:xfrm flipH="1">
              <a:off x="894" y="1413"/>
              <a:ext cx="81" cy="123"/>
            </a:xfrm>
            <a:prstGeom prst="line">
              <a:avLst/>
            </a:prstGeom>
            <a:noFill/>
            <a:ln w="17463">
              <a:solidFill>
                <a:srgbClr val="000000"/>
              </a:solidFill>
              <a:round/>
              <a:headEnd/>
              <a:tailEnd/>
            </a:ln>
          </p:spPr>
          <p:txBody>
            <a:bodyPr/>
            <a:lstStyle/>
            <a:p>
              <a:pPr>
                <a:defRPr/>
              </a:pPr>
              <a:endParaRPr lang="en-GB"/>
            </a:p>
          </p:txBody>
        </p:sp>
        <p:sp>
          <p:nvSpPr>
            <p:cNvPr id="1433833" name="Line 233"/>
            <p:cNvSpPr>
              <a:spLocks noChangeShapeType="1"/>
            </p:cNvSpPr>
            <p:nvPr/>
          </p:nvSpPr>
          <p:spPr bwMode="auto">
            <a:xfrm>
              <a:off x="979" y="1425"/>
              <a:ext cx="79" cy="124"/>
            </a:xfrm>
            <a:prstGeom prst="line">
              <a:avLst/>
            </a:prstGeom>
            <a:noFill/>
            <a:ln w="17463">
              <a:solidFill>
                <a:srgbClr val="000000"/>
              </a:solidFill>
              <a:round/>
              <a:headEnd/>
              <a:tailEnd/>
            </a:ln>
          </p:spPr>
          <p:txBody>
            <a:bodyPr/>
            <a:lstStyle/>
            <a:p>
              <a:pPr>
                <a:defRPr/>
              </a:pPr>
              <a:endParaRPr lang="en-GB"/>
            </a:p>
          </p:txBody>
        </p:sp>
        <p:sp>
          <p:nvSpPr>
            <p:cNvPr id="1433834" name="Line 234"/>
            <p:cNvSpPr>
              <a:spLocks noChangeShapeType="1"/>
            </p:cNvSpPr>
            <p:nvPr/>
          </p:nvSpPr>
          <p:spPr bwMode="auto">
            <a:xfrm>
              <a:off x="885" y="1341"/>
              <a:ext cx="179" cy="1"/>
            </a:xfrm>
            <a:prstGeom prst="line">
              <a:avLst/>
            </a:prstGeom>
            <a:noFill/>
            <a:ln w="17463">
              <a:solidFill>
                <a:srgbClr val="000000"/>
              </a:solidFill>
              <a:round/>
              <a:headEnd/>
              <a:tailEnd/>
            </a:ln>
          </p:spPr>
          <p:txBody>
            <a:bodyPr/>
            <a:lstStyle/>
            <a:p>
              <a:pPr>
                <a:defRPr/>
              </a:pPr>
              <a:endParaRPr lang="en-GB"/>
            </a:p>
          </p:txBody>
        </p:sp>
      </p:grpSp>
      <p:sp>
        <p:nvSpPr>
          <p:cNvPr id="1433836" name="Rectangle 236"/>
          <p:cNvSpPr>
            <a:spLocks noChangeArrowheads="1"/>
          </p:cNvSpPr>
          <p:nvPr/>
        </p:nvSpPr>
        <p:spPr bwMode="auto">
          <a:xfrm>
            <a:off x="1058863" y="2554288"/>
            <a:ext cx="1203325" cy="501650"/>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3837" name="Rectangle 237"/>
          <p:cNvSpPr>
            <a:spLocks noChangeArrowheads="1"/>
          </p:cNvSpPr>
          <p:nvPr/>
        </p:nvSpPr>
        <p:spPr bwMode="auto">
          <a:xfrm>
            <a:off x="1238250" y="2597150"/>
            <a:ext cx="831850" cy="304800"/>
          </a:xfrm>
          <a:prstGeom prst="rect">
            <a:avLst/>
          </a:prstGeom>
          <a:noFill/>
          <a:ln w="9525">
            <a:noFill/>
            <a:miter lim="800000"/>
            <a:headEnd/>
            <a:tailEnd/>
          </a:ln>
        </p:spPr>
        <p:txBody>
          <a:bodyPr wrap="none" lIns="0" tIns="0" rIns="0" bIns="0">
            <a:spAutoFit/>
          </a:bodyPr>
          <a:lstStyle/>
          <a:p>
            <a:r>
              <a:rPr kumimoji="0" lang="en-US" sz="2000">
                <a:solidFill>
                  <a:srgbClr val="000080"/>
                </a:solidFill>
                <a:effectLst/>
                <a:latin typeface="Arial" pitchFamily="34" charset="0"/>
              </a:rPr>
              <a:t>Initiator</a:t>
            </a:r>
            <a:endParaRPr lang="en-US">
              <a:effectLst>
                <a:outerShdw blurRad="38100" dist="38100" dir="2700000" algn="tl">
                  <a:srgbClr val="000000"/>
                </a:outerShdw>
              </a:effectLst>
            </a:endParaRPr>
          </a:p>
        </p:txBody>
      </p:sp>
      <p:sp>
        <p:nvSpPr>
          <p:cNvPr id="1433838" name="Line 238"/>
          <p:cNvSpPr>
            <a:spLocks noChangeShapeType="1"/>
          </p:cNvSpPr>
          <p:nvPr/>
        </p:nvSpPr>
        <p:spPr bwMode="auto">
          <a:xfrm>
            <a:off x="1933575" y="2284413"/>
            <a:ext cx="625475" cy="46037"/>
          </a:xfrm>
          <a:prstGeom prst="line">
            <a:avLst/>
          </a:prstGeom>
          <a:noFill/>
          <a:ln w="17463">
            <a:solidFill>
              <a:srgbClr val="000000"/>
            </a:solidFill>
            <a:round/>
            <a:headEnd/>
            <a:tailEnd/>
          </a:ln>
        </p:spPr>
        <p:txBody>
          <a:bodyPr/>
          <a:lstStyle/>
          <a:p>
            <a:pPr>
              <a:defRPr/>
            </a:pPr>
            <a:endParaRPr lang="en-GB"/>
          </a:p>
        </p:txBody>
      </p:sp>
      <p:sp>
        <p:nvSpPr>
          <p:cNvPr id="1433839" name="Rectangle 239"/>
          <p:cNvSpPr>
            <a:spLocks noChangeArrowheads="1"/>
          </p:cNvSpPr>
          <p:nvPr/>
        </p:nvSpPr>
        <p:spPr bwMode="auto">
          <a:xfrm>
            <a:off x="7173913" y="4767263"/>
            <a:ext cx="1208087" cy="673100"/>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3840" name="Rectangle 240"/>
          <p:cNvSpPr>
            <a:spLocks noChangeArrowheads="1"/>
          </p:cNvSpPr>
          <p:nvPr/>
        </p:nvSpPr>
        <p:spPr bwMode="auto">
          <a:xfrm>
            <a:off x="7416800" y="4808538"/>
            <a:ext cx="847725" cy="304800"/>
          </a:xfrm>
          <a:prstGeom prst="rect">
            <a:avLst/>
          </a:prstGeom>
          <a:noFill/>
          <a:ln w="9525">
            <a:noFill/>
            <a:miter lim="800000"/>
            <a:headEnd/>
            <a:tailEnd/>
          </a:ln>
        </p:spPr>
        <p:txBody>
          <a:bodyPr wrap="none" lIns="0" tIns="0" rIns="0" bIns="0">
            <a:spAutoFit/>
          </a:bodyPr>
          <a:lstStyle/>
          <a:p>
            <a:r>
              <a:rPr kumimoji="0" lang="en-US" sz="2000">
                <a:solidFill>
                  <a:srgbClr val="000080"/>
                </a:solidFill>
                <a:effectLst/>
                <a:latin typeface="Arial" pitchFamily="34" charset="0"/>
              </a:rPr>
              <a:t>Conflict</a:t>
            </a:r>
            <a:endParaRPr lang="en-US">
              <a:effectLst>
                <a:outerShdw blurRad="38100" dist="38100" dir="2700000" algn="tl">
                  <a:srgbClr val="000000"/>
                </a:outerShdw>
              </a:effectLst>
            </a:endParaRPr>
          </a:p>
        </p:txBody>
      </p:sp>
      <p:sp>
        <p:nvSpPr>
          <p:cNvPr id="1433841" name="Rectangle 241"/>
          <p:cNvSpPr>
            <a:spLocks noChangeArrowheads="1"/>
          </p:cNvSpPr>
          <p:nvPr/>
        </p:nvSpPr>
        <p:spPr bwMode="auto">
          <a:xfrm>
            <a:off x="7342188" y="5095875"/>
            <a:ext cx="1003300" cy="304800"/>
          </a:xfrm>
          <a:prstGeom prst="rect">
            <a:avLst/>
          </a:prstGeom>
          <a:noFill/>
          <a:ln w="9525">
            <a:noFill/>
            <a:miter lim="800000"/>
            <a:headEnd/>
            <a:tailEnd/>
          </a:ln>
        </p:spPr>
        <p:txBody>
          <a:bodyPr wrap="none" lIns="0" tIns="0" rIns="0" bIns="0">
            <a:spAutoFit/>
          </a:bodyPr>
          <a:lstStyle/>
          <a:p>
            <a:r>
              <a:rPr kumimoji="0" lang="en-US" sz="2000">
                <a:solidFill>
                  <a:srgbClr val="000080"/>
                </a:solidFill>
                <a:effectLst/>
                <a:latin typeface="Arial" pitchFamily="34" charset="0"/>
              </a:rPr>
              <a:t>Resolver</a:t>
            </a:r>
            <a:endParaRPr lang="en-US">
              <a:effectLst>
                <a:outerShdw blurRad="38100" dist="38100" dir="2700000" algn="tl">
                  <a:srgbClr val="000000"/>
                </a:outerShdw>
              </a:effectLst>
            </a:endParaRPr>
          </a:p>
        </p:txBody>
      </p:sp>
      <p:sp>
        <p:nvSpPr>
          <p:cNvPr id="1433842" name="Line 242"/>
          <p:cNvSpPr>
            <a:spLocks noChangeShapeType="1"/>
          </p:cNvSpPr>
          <p:nvPr/>
        </p:nvSpPr>
        <p:spPr bwMode="auto">
          <a:xfrm>
            <a:off x="6588125" y="2392363"/>
            <a:ext cx="687388" cy="300037"/>
          </a:xfrm>
          <a:prstGeom prst="line">
            <a:avLst/>
          </a:prstGeom>
          <a:noFill/>
          <a:ln w="17463">
            <a:solidFill>
              <a:srgbClr val="000000"/>
            </a:solidFill>
            <a:round/>
            <a:headEnd/>
            <a:tailEnd/>
          </a:ln>
        </p:spPr>
        <p:txBody>
          <a:bodyPr/>
          <a:lstStyle/>
          <a:p>
            <a:pPr>
              <a:defRPr/>
            </a:pPr>
            <a:endParaRPr lang="en-GB"/>
          </a:p>
        </p:txBody>
      </p:sp>
      <p:sp>
        <p:nvSpPr>
          <p:cNvPr id="1433843" name="Oval 243"/>
          <p:cNvSpPr>
            <a:spLocks noChangeArrowheads="1"/>
          </p:cNvSpPr>
          <p:nvPr/>
        </p:nvSpPr>
        <p:spPr bwMode="auto">
          <a:xfrm>
            <a:off x="7740650" y="2357438"/>
            <a:ext cx="146050" cy="142875"/>
          </a:xfrm>
          <a:prstGeom prst="ellipse">
            <a:avLst/>
          </a:prstGeom>
          <a:noFill/>
          <a:ln w="17463">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33844" name="Line 244"/>
          <p:cNvSpPr>
            <a:spLocks noChangeShapeType="1"/>
          </p:cNvSpPr>
          <p:nvPr/>
        </p:nvSpPr>
        <p:spPr bwMode="auto">
          <a:xfrm>
            <a:off x="7815263" y="2516188"/>
            <a:ext cx="1587" cy="200025"/>
          </a:xfrm>
          <a:prstGeom prst="line">
            <a:avLst/>
          </a:prstGeom>
          <a:noFill/>
          <a:ln w="17463">
            <a:solidFill>
              <a:srgbClr val="000000"/>
            </a:solidFill>
            <a:round/>
            <a:headEnd/>
            <a:tailEnd/>
          </a:ln>
        </p:spPr>
        <p:txBody>
          <a:bodyPr/>
          <a:lstStyle/>
          <a:p>
            <a:pPr>
              <a:defRPr/>
            </a:pPr>
            <a:endParaRPr lang="en-GB"/>
          </a:p>
        </p:txBody>
      </p:sp>
      <p:sp>
        <p:nvSpPr>
          <p:cNvPr id="1433845" name="Line 245"/>
          <p:cNvSpPr>
            <a:spLocks noChangeShapeType="1"/>
          </p:cNvSpPr>
          <p:nvPr/>
        </p:nvSpPr>
        <p:spPr bwMode="auto">
          <a:xfrm flipH="1">
            <a:off x="7689850" y="2716213"/>
            <a:ext cx="125413" cy="195262"/>
          </a:xfrm>
          <a:prstGeom prst="line">
            <a:avLst/>
          </a:prstGeom>
          <a:noFill/>
          <a:ln w="17463">
            <a:solidFill>
              <a:srgbClr val="000000"/>
            </a:solidFill>
            <a:round/>
            <a:headEnd/>
            <a:tailEnd/>
          </a:ln>
        </p:spPr>
        <p:txBody>
          <a:bodyPr/>
          <a:lstStyle/>
          <a:p>
            <a:pPr>
              <a:defRPr/>
            </a:pPr>
            <a:endParaRPr lang="en-GB"/>
          </a:p>
        </p:txBody>
      </p:sp>
      <p:sp>
        <p:nvSpPr>
          <p:cNvPr id="1433846" name="Line 246"/>
          <p:cNvSpPr>
            <a:spLocks noChangeShapeType="1"/>
          </p:cNvSpPr>
          <p:nvPr/>
        </p:nvSpPr>
        <p:spPr bwMode="auto">
          <a:xfrm>
            <a:off x="7824788" y="2735263"/>
            <a:ext cx="125412" cy="196850"/>
          </a:xfrm>
          <a:prstGeom prst="line">
            <a:avLst/>
          </a:prstGeom>
          <a:noFill/>
          <a:ln w="17463">
            <a:solidFill>
              <a:srgbClr val="000000"/>
            </a:solidFill>
            <a:round/>
            <a:headEnd/>
            <a:tailEnd/>
          </a:ln>
        </p:spPr>
        <p:txBody>
          <a:bodyPr/>
          <a:lstStyle/>
          <a:p>
            <a:pPr>
              <a:defRPr/>
            </a:pPr>
            <a:endParaRPr lang="en-GB"/>
          </a:p>
        </p:txBody>
      </p:sp>
      <p:sp>
        <p:nvSpPr>
          <p:cNvPr id="1433847" name="Line 247"/>
          <p:cNvSpPr>
            <a:spLocks noChangeShapeType="1"/>
          </p:cNvSpPr>
          <p:nvPr/>
        </p:nvSpPr>
        <p:spPr bwMode="auto">
          <a:xfrm>
            <a:off x="7670800" y="2603500"/>
            <a:ext cx="288925" cy="1588"/>
          </a:xfrm>
          <a:prstGeom prst="line">
            <a:avLst/>
          </a:prstGeom>
          <a:noFill/>
          <a:ln w="17463">
            <a:solidFill>
              <a:srgbClr val="000000"/>
            </a:solidFill>
            <a:round/>
            <a:headEnd/>
            <a:tailEnd/>
          </a:ln>
        </p:spPr>
        <p:txBody>
          <a:bodyPr/>
          <a:lstStyle/>
          <a:p>
            <a:pPr>
              <a:defRPr/>
            </a:pPr>
            <a:endParaRPr lang="en-GB"/>
          </a:p>
        </p:txBody>
      </p:sp>
      <p:sp>
        <p:nvSpPr>
          <p:cNvPr id="1433848" name="Rectangle 248"/>
          <p:cNvSpPr>
            <a:spLocks noChangeArrowheads="1"/>
          </p:cNvSpPr>
          <p:nvPr/>
        </p:nvSpPr>
        <p:spPr bwMode="auto">
          <a:xfrm>
            <a:off x="7231063" y="2881313"/>
            <a:ext cx="1266825" cy="392112"/>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3849" name="Rectangle 249"/>
          <p:cNvSpPr>
            <a:spLocks noChangeArrowheads="1"/>
          </p:cNvSpPr>
          <p:nvPr/>
        </p:nvSpPr>
        <p:spPr bwMode="auto">
          <a:xfrm>
            <a:off x="7332663" y="2924175"/>
            <a:ext cx="1200150" cy="304800"/>
          </a:xfrm>
          <a:prstGeom prst="rect">
            <a:avLst/>
          </a:prstGeom>
          <a:noFill/>
          <a:ln w="9525">
            <a:noFill/>
            <a:miter lim="800000"/>
            <a:headEnd/>
            <a:tailEnd/>
          </a:ln>
        </p:spPr>
        <p:txBody>
          <a:bodyPr wrap="none" lIns="0" tIns="0" rIns="0" bIns="0">
            <a:spAutoFit/>
          </a:bodyPr>
          <a:lstStyle/>
          <a:p>
            <a:r>
              <a:rPr kumimoji="0" lang="en-US" sz="2000">
                <a:solidFill>
                  <a:srgbClr val="000080"/>
                </a:solidFill>
                <a:effectLst/>
                <a:latin typeface="Arial" pitchFamily="34" charset="0"/>
              </a:rPr>
              <a:t>Participant</a:t>
            </a:r>
            <a:endParaRPr lang="en-US">
              <a:effectLst>
                <a:outerShdw blurRad="38100" dist="38100" dir="2700000" algn="tl">
                  <a:srgbClr val="000000"/>
                </a:outerShdw>
              </a:effectLst>
            </a:endParaRPr>
          </a:p>
        </p:txBody>
      </p:sp>
      <p:sp>
        <p:nvSpPr>
          <p:cNvPr id="1433850" name="Line 250"/>
          <p:cNvSpPr>
            <a:spLocks noChangeShapeType="1"/>
          </p:cNvSpPr>
          <p:nvPr/>
        </p:nvSpPr>
        <p:spPr bwMode="auto">
          <a:xfrm flipV="1">
            <a:off x="6623050" y="2803525"/>
            <a:ext cx="706438" cy="404813"/>
          </a:xfrm>
          <a:prstGeom prst="line">
            <a:avLst/>
          </a:prstGeom>
          <a:noFill/>
          <a:ln w="17463">
            <a:solidFill>
              <a:srgbClr val="000000"/>
            </a:solidFill>
            <a:round/>
            <a:headEnd/>
            <a:tailEnd/>
          </a:ln>
        </p:spPr>
        <p:txBody>
          <a:bodyPr/>
          <a:lstStyle/>
          <a:p>
            <a:pPr>
              <a:defRPr/>
            </a:pPr>
            <a:endParaRPr lang="en-GB"/>
          </a:p>
        </p:txBody>
      </p:sp>
      <p:sp>
        <p:nvSpPr>
          <p:cNvPr id="1433851" name="Line 251"/>
          <p:cNvSpPr>
            <a:spLocks noChangeShapeType="1"/>
          </p:cNvSpPr>
          <p:nvPr/>
        </p:nvSpPr>
        <p:spPr bwMode="auto">
          <a:xfrm flipV="1">
            <a:off x="5689600" y="5029200"/>
            <a:ext cx="1608138" cy="12700"/>
          </a:xfrm>
          <a:prstGeom prst="line">
            <a:avLst/>
          </a:prstGeom>
          <a:noFill/>
          <a:ln w="17463">
            <a:solidFill>
              <a:srgbClr val="000000"/>
            </a:solidFill>
            <a:round/>
            <a:headEnd/>
            <a:tailEnd/>
          </a:ln>
        </p:spPr>
        <p:txBody>
          <a:bodyPr/>
          <a:lstStyle/>
          <a:p>
            <a:pPr>
              <a:defRPr/>
            </a:pPr>
            <a:endParaRPr lang="en-GB"/>
          </a:p>
        </p:txBody>
      </p:sp>
      <p:sp>
        <p:nvSpPr>
          <p:cNvPr id="1433852" name="Rectangle 252"/>
          <p:cNvSpPr>
            <a:spLocks noChangeArrowheads="1"/>
          </p:cNvSpPr>
          <p:nvPr/>
        </p:nvSpPr>
        <p:spPr bwMode="auto">
          <a:xfrm>
            <a:off x="3194050" y="2540000"/>
            <a:ext cx="1593850" cy="628650"/>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3853" name="Rectangle 253"/>
          <p:cNvSpPr>
            <a:spLocks noChangeArrowheads="1"/>
          </p:cNvSpPr>
          <p:nvPr/>
        </p:nvSpPr>
        <p:spPr bwMode="auto">
          <a:xfrm>
            <a:off x="3462338" y="2566988"/>
            <a:ext cx="1219200" cy="274637"/>
          </a:xfrm>
          <a:prstGeom prst="rect">
            <a:avLst/>
          </a:prstGeom>
          <a:noFill/>
          <a:ln w="9525">
            <a:noFill/>
            <a:miter lim="800000"/>
            <a:headEnd/>
            <a:tailEnd/>
          </a:ln>
        </p:spPr>
        <p:txBody>
          <a:bodyPr wrap="none" lIns="0" tIns="0" rIns="0" bIns="0">
            <a:spAutoFit/>
          </a:bodyPr>
          <a:lstStyle/>
          <a:p>
            <a:r>
              <a:rPr kumimoji="0" lang="en-US" sz="1800">
                <a:solidFill>
                  <a:srgbClr val="000080"/>
                </a:solidFill>
                <a:effectLst/>
                <a:latin typeface="Arial" pitchFamily="34" charset="0"/>
              </a:rPr>
              <a:t>&lt;&lt;extend&gt;&gt;</a:t>
            </a:r>
            <a:endParaRPr lang="en-US">
              <a:effectLst>
                <a:outerShdw blurRad="38100" dist="38100" dir="2700000" algn="tl">
                  <a:srgbClr val="000000"/>
                </a:outerShdw>
              </a:effectLst>
            </a:endParaRPr>
          </a:p>
        </p:txBody>
      </p:sp>
      <p:sp>
        <p:nvSpPr>
          <p:cNvPr id="1433854" name="Rectangle 254"/>
          <p:cNvSpPr>
            <a:spLocks noChangeArrowheads="1"/>
          </p:cNvSpPr>
          <p:nvPr/>
        </p:nvSpPr>
        <p:spPr bwMode="auto">
          <a:xfrm>
            <a:off x="3416300" y="2781300"/>
            <a:ext cx="1358900" cy="274638"/>
          </a:xfrm>
          <a:prstGeom prst="rect">
            <a:avLst/>
          </a:prstGeom>
          <a:noFill/>
          <a:ln w="9525">
            <a:noFill/>
            <a:miter lim="800000"/>
            <a:headEnd/>
            <a:tailEnd/>
          </a:ln>
        </p:spPr>
        <p:txBody>
          <a:bodyPr wrap="none" lIns="0" tIns="0" rIns="0" bIns="0">
            <a:spAutoFit/>
          </a:bodyPr>
          <a:lstStyle/>
          <a:p>
            <a:r>
              <a:rPr kumimoji="0" lang="en-US" sz="1800" i="1">
                <a:solidFill>
                  <a:srgbClr val="000080"/>
                </a:solidFill>
                <a:effectLst/>
                <a:latin typeface="Arial" pitchFamily="34" charset="0"/>
              </a:rPr>
              <a:t>Unauthorized</a:t>
            </a:r>
            <a:endParaRPr lang="en-US" sz="1800">
              <a:effectLst>
                <a:outerShdw blurRad="38100" dist="38100" dir="2700000" algn="tl">
                  <a:srgbClr val="000000"/>
                </a:outerShdw>
              </a:effectLst>
            </a:endParaRPr>
          </a:p>
        </p:txBody>
      </p:sp>
      <p:sp>
        <p:nvSpPr>
          <p:cNvPr id="1433855" name="Rectangle 255"/>
          <p:cNvSpPr>
            <a:spLocks noChangeArrowheads="1"/>
          </p:cNvSpPr>
          <p:nvPr/>
        </p:nvSpPr>
        <p:spPr bwMode="auto">
          <a:xfrm>
            <a:off x="2832100" y="4652963"/>
            <a:ext cx="1389063" cy="395287"/>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3856" name="Rectangle 256"/>
          <p:cNvSpPr>
            <a:spLocks noChangeArrowheads="1"/>
          </p:cNvSpPr>
          <p:nvPr/>
        </p:nvSpPr>
        <p:spPr bwMode="auto">
          <a:xfrm>
            <a:off x="2693988" y="4635500"/>
            <a:ext cx="1655762" cy="274638"/>
          </a:xfrm>
          <a:prstGeom prst="rect">
            <a:avLst/>
          </a:prstGeom>
          <a:noFill/>
          <a:ln w="9525">
            <a:noFill/>
            <a:miter lim="800000"/>
            <a:headEnd/>
            <a:tailEnd/>
          </a:ln>
        </p:spPr>
        <p:txBody>
          <a:bodyPr lIns="0" tIns="0" rIns="0" bIns="0">
            <a:spAutoFit/>
          </a:bodyPr>
          <a:lstStyle/>
          <a:p>
            <a:r>
              <a:rPr kumimoji="0" lang="en-US" sz="1800">
                <a:solidFill>
                  <a:srgbClr val="000080"/>
                </a:solidFill>
                <a:effectLst/>
                <a:latin typeface="Arial" pitchFamily="34" charset="0"/>
              </a:rPr>
              <a:t>&lt;&lt;include&gt;&gt;</a:t>
            </a:r>
            <a:endParaRPr lang="en-US">
              <a:effectLst>
                <a:outerShdw blurRad="38100" dist="38100" dir="2700000" algn="tl">
                  <a:srgbClr val="000000"/>
                </a:outerShdw>
              </a:effectLst>
            </a:endParaRPr>
          </a:p>
        </p:txBody>
      </p:sp>
      <p:grpSp>
        <p:nvGrpSpPr>
          <p:cNvPr id="41000" name="Group 268"/>
          <p:cNvGrpSpPr>
            <a:grpSpLocks/>
          </p:cNvGrpSpPr>
          <p:nvPr/>
        </p:nvGrpSpPr>
        <p:grpSpPr bwMode="auto">
          <a:xfrm>
            <a:off x="4386263" y="2597150"/>
            <a:ext cx="1014412" cy="773113"/>
            <a:chOff x="2673" y="1555"/>
            <a:chExt cx="639" cy="487"/>
          </a:xfrm>
        </p:grpSpPr>
        <p:sp>
          <p:nvSpPr>
            <p:cNvPr id="1433858" name="Freeform 258"/>
            <p:cNvSpPr>
              <a:spLocks/>
            </p:cNvSpPr>
            <p:nvPr/>
          </p:nvSpPr>
          <p:spPr bwMode="auto">
            <a:xfrm>
              <a:off x="2762" y="1938"/>
              <a:ext cx="47" cy="40"/>
            </a:xfrm>
            <a:custGeom>
              <a:avLst/>
              <a:gdLst/>
              <a:ahLst/>
              <a:cxnLst>
                <a:cxn ang="0">
                  <a:pos x="3" y="30"/>
                </a:cxn>
                <a:cxn ang="0">
                  <a:pos x="2" y="32"/>
                </a:cxn>
                <a:cxn ang="0">
                  <a:pos x="0" y="34"/>
                </a:cxn>
                <a:cxn ang="0">
                  <a:pos x="0" y="34"/>
                </a:cxn>
                <a:cxn ang="0">
                  <a:pos x="2" y="36"/>
                </a:cxn>
                <a:cxn ang="0">
                  <a:pos x="3" y="38"/>
                </a:cxn>
                <a:cxn ang="0">
                  <a:pos x="5" y="40"/>
                </a:cxn>
                <a:cxn ang="0">
                  <a:pos x="5" y="40"/>
                </a:cxn>
                <a:cxn ang="0">
                  <a:pos x="9" y="40"/>
                </a:cxn>
                <a:cxn ang="0">
                  <a:pos x="45" y="11"/>
                </a:cxn>
                <a:cxn ang="0">
                  <a:pos x="47" y="9"/>
                </a:cxn>
                <a:cxn ang="0">
                  <a:pos x="47" y="8"/>
                </a:cxn>
                <a:cxn ang="0">
                  <a:pos x="47" y="6"/>
                </a:cxn>
                <a:cxn ang="0">
                  <a:pos x="47" y="4"/>
                </a:cxn>
                <a:cxn ang="0">
                  <a:pos x="45" y="2"/>
                </a:cxn>
                <a:cxn ang="0">
                  <a:pos x="43" y="0"/>
                </a:cxn>
                <a:cxn ang="0">
                  <a:pos x="41" y="0"/>
                </a:cxn>
                <a:cxn ang="0">
                  <a:pos x="39" y="2"/>
                </a:cxn>
                <a:cxn ang="0">
                  <a:pos x="3" y="30"/>
                </a:cxn>
              </a:cxnLst>
              <a:rect l="0" t="0" r="r" b="b"/>
              <a:pathLst>
                <a:path w="47" h="40">
                  <a:moveTo>
                    <a:pt x="3" y="30"/>
                  </a:moveTo>
                  <a:lnTo>
                    <a:pt x="2" y="32"/>
                  </a:lnTo>
                  <a:lnTo>
                    <a:pt x="0" y="34"/>
                  </a:lnTo>
                  <a:lnTo>
                    <a:pt x="0" y="34"/>
                  </a:lnTo>
                  <a:lnTo>
                    <a:pt x="2" y="36"/>
                  </a:lnTo>
                  <a:lnTo>
                    <a:pt x="3" y="38"/>
                  </a:lnTo>
                  <a:lnTo>
                    <a:pt x="5" y="40"/>
                  </a:lnTo>
                  <a:lnTo>
                    <a:pt x="5" y="40"/>
                  </a:lnTo>
                  <a:lnTo>
                    <a:pt x="9" y="40"/>
                  </a:lnTo>
                  <a:lnTo>
                    <a:pt x="45" y="11"/>
                  </a:lnTo>
                  <a:lnTo>
                    <a:pt x="47" y="9"/>
                  </a:lnTo>
                  <a:lnTo>
                    <a:pt x="47" y="8"/>
                  </a:lnTo>
                  <a:lnTo>
                    <a:pt x="47" y="6"/>
                  </a:lnTo>
                  <a:lnTo>
                    <a:pt x="47" y="4"/>
                  </a:lnTo>
                  <a:lnTo>
                    <a:pt x="45" y="2"/>
                  </a:lnTo>
                  <a:lnTo>
                    <a:pt x="43" y="0"/>
                  </a:lnTo>
                  <a:lnTo>
                    <a:pt x="41" y="0"/>
                  </a:lnTo>
                  <a:lnTo>
                    <a:pt x="39" y="2"/>
                  </a:lnTo>
                  <a:lnTo>
                    <a:pt x="3" y="30"/>
                  </a:lnTo>
                  <a:close/>
                </a:path>
              </a:pathLst>
            </a:custGeom>
            <a:solidFill>
              <a:srgbClr val="000000"/>
            </a:solidFill>
            <a:ln w="9525">
              <a:noFill/>
              <a:round/>
              <a:headEnd/>
              <a:tailEnd/>
            </a:ln>
          </p:spPr>
          <p:txBody>
            <a:bodyPr/>
            <a:lstStyle/>
            <a:p>
              <a:pPr>
                <a:defRPr/>
              </a:pPr>
              <a:endParaRPr lang="en-GB"/>
            </a:p>
          </p:txBody>
        </p:sp>
        <p:sp>
          <p:nvSpPr>
            <p:cNvPr id="1433859" name="Freeform 259"/>
            <p:cNvSpPr>
              <a:spLocks/>
            </p:cNvSpPr>
            <p:nvPr/>
          </p:nvSpPr>
          <p:spPr bwMode="auto">
            <a:xfrm>
              <a:off x="2824" y="1891"/>
              <a:ext cx="49" cy="39"/>
            </a:xfrm>
            <a:custGeom>
              <a:avLst/>
              <a:gdLst/>
              <a:ahLst/>
              <a:cxnLst>
                <a:cxn ang="0">
                  <a:pos x="4" y="28"/>
                </a:cxn>
                <a:cxn ang="0">
                  <a:pos x="2" y="30"/>
                </a:cxn>
                <a:cxn ang="0">
                  <a:pos x="0" y="32"/>
                </a:cxn>
                <a:cxn ang="0">
                  <a:pos x="0" y="34"/>
                </a:cxn>
                <a:cxn ang="0">
                  <a:pos x="2" y="36"/>
                </a:cxn>
                <a:cxn ang="0">
                  <a:pos x="4" y="38"/>
                </a:cxn>
                <a:cxn ang="0">
                  <a:pos x="6" y="39"/>
                </a:cxn>
                <a:cxn ang="0">
                  <a:pos x="7" y="39"/>
                </a:cxn>
                <a:cxn ang="0">
                  <a:pos x="9" y="38"/>
                </a:cxn>
                <a:cxn ang="0">
                  <a:pos x="45" y="11"/>
                </a:cxn>
                <a:cxn ang="0">
                  <a:pos x="47" y="9"/>
                </a:cxn>
                <a:cxn ang="0">
                  <a:pos x="49" y="7"/>
                </a:cxn>
                <a:cxn ang="0">
                  <a:pos x="49" y="5"/>
                </a:cxn>
                <a:cxn ang="0">
                  <a:pos x="47" y="4"/>
                </a:cxn>
                <a:cxn ang="0">
                  <a:pos x="45" y="2"/>
                </a:cxn>
                <a:cxn ang="0">
                  <a:pos x="43" y="0"/>
                </a:cxn>
                <a:cxn ang="0">
                  <a:pos x="41" y="0"/>
                </a:cxn>
                <a:cxn ang="0">
                  <a:pos x="39" y="2"/>
                </a:cxn>
                <a:cxn ang="0">
                  <a:pos x="4" y="28"/>
                </a:cxn>
              </a:cxnLst>
              <a:rect l="0" t="0" r="r" b="b"/>
              <a:pathLst>
                <a:path w="49" h="39">
                  <a:moveTo>
                    <a:pt x="4" y="28"/>
                  </a:moveTo>
                  <a:lnTo>
                    <a:pt x="2" y="30"/>
                  </a:lnTo>
                  <a:lnTo>
                    <a:pt x="0" y="32"/>
                  </a:lnTo>
                  <a:lnTo>
                    <a:pt x="0" y="34"/>
                  </a:lnTo>
                  <a:lnTo>
                    <a:pt x="2" y="36"/>
                  </a:lnTo>
                  <a:lnTo>
                    <a:pt x="4" y="38"/>
                  </a:lnTo>
                  <a:lnTo>
                    <a:pt x="6" y="39"/>
                  </a:lnTo>
                  <a:lnTo>
                    <a:pt x="7" y="39"/>
                  </a:lnTo>
                  <a:lnTo>
                    <a:pt x="9" y="38"/>
                  </a:lnTo>
                  <a:lnTo>
                    <a:pt x="45" y="11"/>
                  </a:lnTo>
                  <a:lnTo>
                    <a:pt x="47" y="9"/>
                  </a:lnTo>
                  <a:lnTo>
                    <a:pt x="49" y="7"/>
                  </a:lnTo>
                  <a:lnTo>
                    <a:pt x="49" y="5"/>
                  </a:lnTo>
                  <a:lnTo>
                    <a:pt x="47" y="4"/>
                  </a:lnTo>
                  <a:lnTo>
                    <a:pt x="45" y="2"/>
                  </a:lnTo>
                  <a:lnTo>
                    <a:pt x="43" y="0"/>
                  </a:lnTo>
                  <a:lnTo>
                    <a:pt x="41" y="0"/>
                  </a:lnTo>
                  <a:lnTo>
                    <a:pt x="39" y="2"/>
                  </a:lnTo>
                  <a:lnTo>
                    <a:pt x="4" y="28"/>
                  </a:lnTo>
                  <a:close/>
                </a:path>
              </a:pathLst>
            </a:custGeom>
            <a:solidFill>
              <a:srgbClr val="000000"/>
            </a:solidFill>
            <a:ln w="9525">
              <a:noFill/>
              <a:round/>
              <a:headEnd/>
              <a:tailEnd/>
            </a:ln>
          </p:spPr>
          <p:txBody>
            <a:bodyPr/>
            <a:lstStyle/>
            <a:p>
              <a:pPr>
                <a:defRPr/>
              </a:pPr>
              <a:endParaRPr lang="en-GB"/>
            </a:p>
          </p:txBody>
        </p:sp>
        <p:sp>
          <p:nvSpPr>
            <p:cNvPr id="1433860" name="Freeform 260"/>
            <p:cNvSpPr>
              <a:spLocks/>
            </p:cNvSpPr>
            <p:nvPr/>
          </p:nvSpPr>
          <p:spPr bwMode="auto">
            <a:xfrm>
              <a:off x="2888" y="1844"/>
              <a:ext cx="47" cy="37"/>
            </a:xfrm>
            <a:custGeom>
              <a:avLst/>
              <a:gdLst/>
              <a:ahLst/>
              <a:cxnLst>
                <a:cxn ang="0">
                  <a:pos x="2" y="28"/>
                </a:cxn>
                <a:cxn ang="0">
                  <a:pos x="0" y="30"/>
                </a:cxn>
                <a:cxn ang="0">
                  <a:pos x="0" y="32"/>
                </a:cxn>
                <a:cxn ang="0">
                  <a:pos x="0" y="34"/>
                </a:cxn>
                <a:cxn ang="0">
                  <a:pos x="0" y="36"/>
                </a:cxn>
                <a:cxn ang="0">
                  <a:pos x="2" y="37"/>
                </a:cxn>
                <a:cxn ang="0">
                  <a:pos x="4" y="37"/>
                </a:cxn>
                <a:cxn ang="0">
                  <a:pos x="6" y="37"/>
                </a:cxn>
                <a:cxn ang="0">
                  <a:pos x="8" y="37"/>
                </a:cxn>
                <a:cxn ang="0">
                  <a:pos x="43" y="9"/>
                </a:cxn>
                <a:cxn ang="0">
                  <a:pos x="45" y="7"/>
                </a:cxn>
                <a:cxn ang="0">
                  <a:pos x="47" y="5"/>
                </a:cxn>
                <a:cxn ang="0">
                  <a:pos x="47" y="3"/>
                </a:cxn>
                <a:cxn ang="0">
                  <a:pos x="45" y="2"/>
                </a:cxn>
                <a:cxn ang="0">
                  <a:pos x="43" y="0"/>
                </a:cxn>
                <a:cxn ang="0">
                  <a:pos x="42" y="0"/>
                </a:cxn>
                <a:cxn ang="0">
                  <a:pos x="40" y="0"/>
                </a:cxn>
                <a:cxn ang="0">
                  <a:pos x="38" y="0"/>
                </a:cxn>
                <a:cxn ang="0">
                  <a:pos x="2" y="28"/>
                </a:cxn>
              </a:cxnLst>
              <a:rect l="0" t="0" r="r" b="b"/>
              <a:pathLst>
                <a:path w="47" h="37">
                  <a:moveTo>
                    <a:pt x="2" y="28"/>
                  </a:moveTo>
                  <a:lnTo>
                    <a:pt x="0" y="30"/>
                  </a:lnTo>
                  <a:lnTo>
                    <a:pt x="0" y="32"/>
                  </a:lnTo>
                  <a:lnTo>
                    <a:pt x="0" y="34"/>
                  </a:lnTo>
                  <a:lnTo>
                    <a:pt x="0" y="36"/>
                  </a:lnTo>
                  <a:lnTo>
                    <a:pt x="2" y="37"/>
                  </a:lnTo>
                  <a:lnTo>
                    <a:pt x="4" y="37"/>
                  </a:lnTo>
                  <a:lnTo>
                    <a:pt x="6" y="37"/>
                  </a:lnTo>
                  <a:lnTo>
                    <a:pt x="8" y="37"/>
                  </a:lnTo>
                  <a:lnTo>
                    <a:pt x="43" y="9"/>
                  </a:lnTo>
                  <a:lnTo>
                    <a:pt x="45" y="7"/>
                  </a:lnTo>
                  <a:lnTo>
                    <a:pt x="47" y="5"/>
                  </a:lnTo>
                  <a:lnTo>
                    <a:pt x="47" y="3"/>
                  </a:lnTo>
                  <a:lnTo>
                    <a:pt x="45" y="2"/>
                  </a:lnTo>
                  <a:lnTo>
                    <a:pt x="43" y="0"/>
                  </a:lnTo>
                  <a:lnTo>
                    <a:pt x="42" y="0"/>
                  </a:lnTo>
                  <a:lnTo>
                    <a:pt x="40" y="0"/>
                  </a:lnTo>
                  <a:lnTo>
                    <a:pt x="38" y="0"/>
                  </a:lnTo>
                  <a:lnTo>
                    <a:pt x="2" y="28"/>
                  </a:lnTo>
                  <a:close/>
                </a:path>
              </a:pathLst>
            </a:custGeom>
            <a:solidFill>
              <a:srgbClr val="000000"/>
            </a:solidFill>
            <a:ln w="9525">
              <a:noFill/>
              <a:round/>
              <a:headEnd/>
              <a:tailEnd/>
            </a:ln>
          </p:spPr>
          <p:txBody>
            <a:bodyPr/>
            <a:lstStyle/>
            <a:p>
              <a:pPr>
                <a:defRPr/>
              </a:pPr>
              <a:endParaRPr lang="en-GB"/>
            </a:p>
          </p:txBody>
        </p:sp>
        <p:sp>
          <p:nvSpPr>
            <p:cNvPr id="1433861" name="Freeform 261"/>
            <p:cNvSpPr>
              <a:spLocks/>
            </p:cNvSpPr>
            <p:nvPr/>
          </p:nvSpPr>
          <p:spPr bwMode="auto">
            <a:xfrm>
              <a:off x="2950" y="1795"/>
              <a:ext cx="47" cy="39"/>
            </a:xfrm>
            <a:custGeom>
              <a:avLst/>
              <a:gdLst/>
              <a:ahLst/>
              <a:cxnLst>
                <a:cxn ang="0">
                  <a:pos x="4" y="28"/>
                </a:cxn>
                <a:cxn ang="0">
                  <a:pos x="2" y="30"/>
                </a:cxn>
                <a:cxn ang="0">
                  <a:pos x="0" y="32"/>
                </a:cxn>
                <a:cxn ang="0">
                  <a:pos x="0" y="34"/>
                </a:cxn>
                <a:cxn ang="0">
                  <a:pos x="2" y="35"/>
                </a:cxn>
                <a:cxn ang="0">
                  <a:pos x="4" y="37"/>
                </a:cxn>
                <a:cxn ang="0">
                  <a:pos x="6" y="39"/>
                </a:cxn>
                <a:cxn ang="0">
                  <a:pos x="8" y="39"/>
                </a:cxn>
                <a:cxn ang="0">
                  <a:pos x="10" y="37"/>
                </a:cxn>
                <a:cxn ang="0">
                  <a:pos x="46" y="11"/>
                </a:cxn>
                <a:cxn ang="0">
                  <a:pos x="47" y="9"/>
                </a:cxn>
                <a:cxn ang="0">
                  <a:pos x="47" y="7"/>
                </a:cxn>
                <a:cxn ang="0">
                  <a:pos x="47" y="5"/>
                </a:cxn>
                <a:cxn ang="0">
                  <a:pos x="47" y="3"/>
                </a:cxn>
                <a:cxn ang="0">
                  <a:pos x="46" y="1"/>
                </a:cxn>
                <a:cxn ang="0">
                  <a:pos x="44" y="0"/>
                </a:cxn>
                <a:cxn ang="0">
                  <a:pos x="42" y="0"/>
                </a:cxn>
                <a:cxn ang="0">
                  <a:pos x="40" y="1"/>
                </a:cxn>
                <a:cxn ang="0">
                  <a:pos x="4" y="28"/>
                </a:cxn>
              </a:cxnLst>
              <a:rect l="0" t="0" r="r" b="b"/>
              <a:pathLst>
                <a:path w="47" h="39">
                  <a:moveTo>
                    <a:pt x="4" y="28"/>
                  </a:moveTo>
                  <a:lnTo>
                    <a:pt x="2" y="30"/>
                  </a:lnTo>
                  <a:lnTo>
                    <a:pt x="0" y="32"/>
                  </a:lnTo>
                  <a:lnTo>
                    <a:pt x="0" y="34"/>
                  </a:lnTo>
                  <a:lnTo>
                    <a:pt x="2" y="35"/>
                  </a:lnTo>
                  <a:lnTo>
                    <a:pt x="4" y="37"/>
                  </a:lnTo>
                  <a:lnTo>
                    <a:pt x="6" y="39"/>
                  </a:lnTo>
                  <a:lnTo>
                    <a:pt x="8" y="39"/>
                  </a:lnTo>
                  <a:lnTo>
                    <a:pt x="10" y="37"/>
                  </a:lnTo>
                  <a:lnTo>
                    <a:pt x="46" y="11"/>
                  </a:lnTo>
                  <a:lnTo>
                    <a:pt x="47" y="9"/>
                  </a:lnTo>
                  <a:lnTo>
                    <a:pt x="47" y="7"/>
                  </a:lnTo>
                  <a:lnTo>
                    <a:pt x="47" y="5"/>
                  </a:lnTo>
                  <a:lnTo>
                    <a:pt x="47" y="3"/>
                  </a:lnTo>
                  <a:lnTo>
                    <a:pt x="46" y="1"/>
                  </a:lnTo>
                  <a:lnTo>
                    <a:pt x="44" y="0"/>
                  </a:lnTo>
                  <a:lnTo>
                    <a:pt x="42" y="0"/>
                  </a:lnTo>
                  <a:lnTo>
                    <a:pt x="40" y="1"/>
                  </a:lnTo>
                  <a:lnTo>
                    <a:pt x="4" y="28"/>
                  </a:lnTo>
                  <a:close/>
                </a:path>
              </a:pathLst>
            </a:custGeom>
            <a:solidFill>
              <a:srgbClr val="000000"/>
            </a:solidFill>
            <a:ln w="9525">
              <a:noFill/>
              <a:round/>
              <a:headEnd/>
              <a:tailEnd/>
            </a:ln>
          </p:spPr>
          <p:txBody>
            <a:bodyPr/>
            <a:lstStyle/>
            <a:p>
              <a:pPr>
                <a:defRPr/>
              </a:pPr>
              <a:endParaRPr lang="en-GB"/>
            </a:p>
          </p:txBody>
        </p:sp>
        <p:sp>
          <p:nvSpPr>
            <p:cNvPr id="1433862" name="Freeform 262"/>
            <p:cNvSpPr>
              <a:spLocks/>
            </p:cNvSpPr>
            <p:nvPr/>
          </p:nvSpPr>
          <p:spPr bwMode="auto">
            <a:xfrm>
              <a:off x="3014" y="1747"/>
              <a:ext cx="48" cy="38"/>
            </a:xfrm>
            <a:custGeom>
              <a:avLst/>
              <a:gdLst/>
              <a:ahLst/>
              <a:cxnLst>
                <a:cxn ang="0">
                  <a:pos x="2" y="29"/>
                </a:cxn>
                <a:cxn ang="0">
                  <a:pos x="0" y="31"/>
                </a:cxn>
                <a:cxn ang="0">
                  <a:pos x="0" y="32"/>
                </a:cxn>
                <a:cxn ang="0">
                  <a:pos x="0" y="34"/>
                </a:cxn>
                <a:cxn ang="0">
                  <a:pos x="0" y="36"/>
                </a:cxn>
                <a:cxn ang="0">
                  <a:pos x="2" y="38"/>
                </a:cxn>
                <a:cxn ang="0">
                  <a:pos x="4" y="38"/>
                </a:cxn>
                <a:cxn ang="0">
                  <a:pos x="6" y="38"/>
                </a:cxn>
                <a:cxn ang="0">
                  <a:pos x="8" y="38"/>
                </a:cxn>
                <a:cxn ang="0">
                  <a:pos x="44" y="10"/>
                </a:cxn>
                <a:cxn ang="0">
                  <a:pos x="46" y="8"/>
                </a:cxn>
                <a:cxn ang="0">
                  <a:pos x="48" y="6"/>
                </a:cxn>
                <a:cxn ang="0">
                  <a:pos x="48" y="4"/>
                </a:cxn>
                <a:cxn ang="0">
                  <a:pos x="46" y="2"/>
                </a:cxn>
                <a:cxn ang="0">
                  <a:pos x="44" y="0"/>
                </a:cxn>
                <a:cxn ang="0">
                  <a:pos x="42" y="0"/>
                </a:cxn>
                <a:cxn ang="0">
                  <a:pos x="40" y="0"/>
                </a:cxn>
                <a:cxn ang="0">
                  <a:pos x="38" y="0"/>
                </a:cxn>
                <a:cxn ang="0">
                  <a:pos x="2" y="29"/>
                </a:cxn>
              </a:cxnLst>
              <a:rect l="0" t="0" r="r" b="b"/>
              <a:pathLst>
                <a:path w="48" h="38">
                  <a:moveTo>
                    <a:pt x="2" y="29"/>
                  </a:moveTo>
                  <a:lnTo>
                    <a:pt x="0" y="31"/>
                  </a:lnTo>
                  <a:lnTo>
                    <a:pt x="0" y="32"/>
                  </a:lnTo>
                  <a:lnTo>
                    <a:pt x="0" y="34"/>
                  </a:lnTo>
                  <a:lnTo>
                    <a:pt x="0" y="36"/>
                  </a:lnTo>
                  <a:lnTo>
                    <a:pt x="2" y="38"/>
                  </a:lnTo>
                  <a:lnTo>
                    <a:pt x="4" y="38"/>
                  </a:lnTo>
                  <a:lnTo>
                    <a:pt x="6" y="38"/>
                  </a:lnTo>
                  <a:lnTo>
                    <a:pt x="8" y="38"/>
                  </a:lnTo>
                  <a:lnTo>
                    <a:pt x="44" y="10"/>
                  </a:lnTo>
                  <a:lnTo>
                    <a:pt x="46" y="8"/>
                  </a:lnTo>
                  <a:lnTo>
                    <a:pt x="48" y="6"/>
                  </a:lnTo>
                  <a:lnTo>
                    <a:pt x="48" y="4"/>
                  </a:lnTo>
                  <a:lnTo>
                    <a:pt x="46" y="2"/>
                  </a:lnTo>
                  <a:lnTo>
                    <a:pt x="44" y="0"/>
                  </a:lnTo>
                  <a:lnTo>
                    <a:pt x="42" y="0"/>
                  </a:lnTo>
                  <a:lnTo>
                    <a:pt x="40" y="0"/>
                  </a:lnTo>
                  <a:lnTo>
                    <a:pt x="38" y="0"/>
                  </a:lnTo>
                  <a:lnTo>
                    <a:pt x="2" y="29"/>
                  </a:lnTo>
                  <a:close/>
                </a:path>
              </a:pathLst>
            </a:custGeom>
            <a:solidFill>
              <a:srgbClr val="000000"/>
            </a:solidFill>
            <a:ln w="9525">
              <a:noFill/>
              <a:round/>
              <a:headEnd/>
              <a:tailEnd/>
            </a:ln>
          </p:spPr>
          <p:txBody>
            <a:bodyPr/>
            <a:lstStyle/>
            <a:p>
              <a:pPr>
                <a:defRPr/>
              </a:pPr>
              <a:endParaRPr lang="en-GB"/>
            </a:p>
          </p:txBody>
        </p:sp>
        <p:sp>
          <p:nvSpPr>
            <p:cNvPr id="1433863" name="Freeform 263"/>
            <p:cNvSpPr>
              <a:spLocks/>
            </p:cNvSpPr>
            <p:nvPr/>
          </p:nvSpPr>
          <p:spPr bwMode="auto">
            <a:xfrm>
              <a:off x="3077" y="1698"/>
              <a:ext cx="47" cy="40"/>
            </a:xfrm>
            <a:custGeom>
              <a:avLst/>
              <a:gdLst/>
              <a:ahLst/>
              <a:cxnLst>
                <a:cxn ang="0">
                  <a:pos x="3" y="29"/>
                </a:cxn>
                <a:cxn ang="0">
                  <a:pos x="2" y="30"/>
                </a:cxn>
                <a:cxn ang="0">
                  <a:pos x="0" y="32"/>
                </a:cxn>
                <a:cxn ang="0">
                  <a:pos x="0" y="34"/>
                </a:cxn>
                <a:cxn ang="0">
                  <a:pos x="2" y="36"/>
                </a:cxn>
                <a:cxn ang="0">
                  <a:pos x="3" y="38"/>
                </a:cxn>
                <a:cxn ang="0">
                  <a:pos x="5" y="40"/>
                </a:cxn>
                <a:cxn ang="0">
                  <a:pos x="7" y="40"/>
                </a:cxn>
                <a:cxn ang="0">
                  <a:pos x="9" y="38"/>
                </a:cxn>
                <a:cxn ang="0">
                  <a:pos x="45" y="12"/>
                </a:cxn>
                <a:cxn ang="0">
                  <a:pos x="47" y="10"/>
                </a:cxn>
                <a:cxn ang="0">
                  <a:pos x="47" y="8"/>
                </a:cxn>
                <a:cxn ang="0">
                  <a:pos x="47" y="6"/>
                </a:cxn>
                <a:cxn ang="0">
                  <a:pos x="47" y="4"/>
                </a:cxn>
                <a:cxn ang="0">
                  <a:pos x="45" y="2"/>
                </a:cxn>
                <a:cxn ang="0">
                  <a:pos x="43" y="0"/>
                </a:cxn>
                <a:cxn ang="0">
                  <a:pos x="41" y="0"/>
                </a:cxn>
                <a:cxn ang="0">
                  <a:pos x="39" y="2"/>
                </a:cxn>
                <a:cxn ang="0">
                  <a:pos x="3" y="29"/>
                </a:cxn>
              </a:cxnLst>
              <a:rect l="0" t="0" r="r" b="b"/>
              <a:pathLst>
                <a:path w="47" h="40">
                  <a:moveTo>
                    <a:pt x="3" y="29"/>
                  </a:moveTo>
                  <a:lnTo>
                    <a:pt x="2" y="30"/>
                  </a:lnTo>
                  <a:lnTo>
                    <a:pt x="0" y="32"/>
                  </a:lnTo>
                  <a:lnTo>
                    <a:pt x="0" y="34"/>
                  </a:lnTo>
                  <a:lnTo>
                    <a:pt x="2" y="36"/>
                  </a:lnTo>
                  <a:lnTo>
                    <a:pt x="3" y="38"/>
                  </a:lnTo>
                  <a:lnTo>
                    <a:pt x="5" y="40"/>
                  </a:lnTo>
                  <a:lnTo>
                    <a:pt x="7" y="40"/>
                  </a:lnTo>
                  <a:lnTo>
                    <a:pt x="9" y="38"/>
                  </a:lnTo>
                  <a:lnTo>
                    <a:pt x="45" y="12"/>
                  </a:lnTo>
                  <a:lnTo>
                    <a:pt x="47" y="10"/>
                  </a:lnTo>
                  <a:lnTo>
                    <a:pt x="47" y="8"/>
                  </a:lnTo>
                  <a:lnTo>
                    <a:pt x="47" y="6"/>
                  </a:lnTo>
                  <a:lnTo>
                    <a:pt x="47" y="4"/>
                  </a:lnTo>
                  <a:lnTo>
                    <a:pt x="45" y="2"/>
                  </a:lnTo>
                  <a:lnTo>
                    <a:pt x="43" y="0"/>
                  </a:lnTo>
                  <a:lnTo>
                    <a:pt x="41" y="0"/>
                  </a:lnTo>
                  <a:lnTo>
                    <a:pt x="39" y="2"/>
                  </a:lnTo>
                  <a:lnTo>
                    <a:pt x="3" y="29"/>
                  </a:lnTo>
                  <a:close/>
                </a:path>
              </a:pathLst>
            </a:custGeom>
            <a:solidFill>
              <a:srgbClr val="000000"/>
            </a:solidFill>
            <a:ln w="9525">
              <a:noFill/>
              <a:round/>
              <a:headEnd/>
              <a:tailEnd/>
            </a:ln>
          </p:spPr>
          <p:txBody>
            <a:bodyPr/>
            <a:lstStyle/>
            <a:p>
              <a:pPr>
                <a:defRPr/>
              </a:pPr>
              <a:endParaRPr lang="en-GB"/>
            </a:p>
          </p:txBody>
        </p:sp>
        <p:sp>
          <p:nvSpPr>
            <p:cNvPr id="1433864" name="Freeform 264"/>
            <p:cNvSpPr>
              <a:spLocks/>
            </p:cNvSpPr>
            <p:nvPr/>
          </p:nvSpPr>
          <p:spPr bwMode="auto">
            <a:xfrm>
              <a:off x="3141" y="1651"/>
              <a:ext cx="47" cy="38"/>
            </a:xfrm>
            <a:custGeom>
              <a:avLst/>
              <a:gdLst/>
              <a:ahLst/>
              <a:cxnLst>
                <a:cxn ang="0">
                  <a:pos x="2" y="28"/>
                </a:cxn>
                <a:cxn ang="0">
                  <a:pos x="0" y="30"/>
                </a:cxn>
                <a:cxn ang="0">
                  <a:pos x="0" y="32"/>
                </a:cxn>
                <a:cxn ang="0">
                  <a:pos x="0" y="34"/>
                </a:cxn>
                <a:cxn ang="0">
                  <a:pos x="0" y="36"/>
                </a:cxn>
                <a:cxn ang="0">
                  <a:pos x="2" y="38"/>
                </a:cxn>
                <a:cxn ang="0">
                  <a:pos x="4" y="38"/>
                </a:cxn>
                <a:cxn ang="0">
                  <a:pos x="5" y="38"/>
                </a:cxn>
                <a:cxn ang="0">
                  <a:pos x="7" y="38"/>
                </a:cxn>
                <a:cxn ang="0">
                  <a:pos x="43" y="10"/>
                </a:cxn>
                <a:cxn ang="0">
                  <a:pos x="45" y="8"/>
                </a:cxn>
                <a:cxn ang="0">
                  <a:pos x="47" y="6"/>
                </a:cxn>
                <a:cxn ang="0">
                  <a:pos x="47" y="4"/>
                </a:cxn>
                <a:cxn ang="0">
                  <a:pos x="45" y="2"/>
                </a:cxn>
                <a:cxn ang="0">
                  <a:pos x="43" y="0"/>
                </a:cxn>
                <a:cxn ang="0">
                  <a:pos x="41" y="0"/>
                </a:cxn>
                <a:cxn ang="0">
                  <a:pos x="39" y="0"/>
                </a:cxn>
                <a:cxn ang="0">
                  <a:pos x="38" y="0"/>
                </a:cxn>
                <a:cxn ang="0">
                  <a:pos x="2" y="28"/>
                </a:cxn>
              </a:cxnLst>
              <a:rect l="0" t="0" r="r" b="b"/>
              <a:pathLst>
                <a:path w="47" h="38">
                  <a:moveTo>
                    <a:pt x="2" y="28"/>
                  </a:moveTo>
                  <a:lnTo>
                    <a:pt x="0" y="30"/>
                  </a:lnTo>
                  <a:lnTo>
                    <a:pt x="0" y="32"/>
                  </a:lnTo>
                  <a:lnTo>
                    <a:pt x="0" y="34"/>
                  </a:lnTo>
                  <a:lnTo>
                    <a:pt x="0" y="36"/>
                  </a:lnTo>
                  <a:lnTo>
                    <a:pt x="2" y="38"/>
                  </a:lnTo>
                  <a:lnTo>
                    <a:pt x="4" y="38"/>
                  </a:lnTo>
                  <a:lnTo>
                    <a:pt x="5" y="38"/>
                  </a:lnTo>
                  <a:lnTo>
                    <a:pt x="7" y="38"/>
                  </a:lnTo>
                  <a:lnTo>
                    <a:pt x="43" y="10"/>
                  </a:lnTo>
                  <a:lnTo>
                    <a:pt x="45" y="8"/>
                  </a:lnTo>
                  <a:lnTo>
                    <a:pt x="47" y="6"/>
                  </a:lnTo>
                  <a:lnTo>
                    <a:pt x="47" y="4"/>
                  </a:lnTo>
                  <a:lnTo>
                    <a:pt x="45" y="2"/>
                  </a:lnTo>
                  <a:lnTo>
                    <a:pt x="43" y="0"/>
                  </a:lnTo>
                  <a:lnTo>
                    <a:pt x="41" y="0"/>
                  </a:lnTo>
                  <a:lnTo>
                    <a:pt x="39" y="0"/>
                  </a:lnTo>
                  <a:lnTo>
                    <a:pt x="38" y="0"/>
                  </a:lnTo>
                  <a:lnTo>
                    <a:pt x="2" y="28"/>
                  </a:lnTo>
                  <a:close/>
                </a:path>
              </a:pathLst>
            </a:custGeom>
            <a:solidFill>
              <a:srgbClr val="000000"/>
            </a:solidFill>
            <a:ln w="9525">
              <a:noFill/>
              <a:round/>
              <a:headEnd/>
              <a:tailEnd/>
            </a:ln>
          </p:spPr>
          <p:txBody>
            <a:bodyPr/>
            <a:lstStyle/>
            <a:p>
              <a:pPr>
                <a:defRPr/>
              </a:pPr>
              <a:endParaRPr lang="en-GB"/>
            </a:p>
          </p:txBody>
        </p:sp>
        <p:sp>
          <p:nvSpPr>
            <p:cNvPr id="1433865" name="Freeform 265"/>
            <p:cNvSpPr>
              <a:spLocks/>
            </p:cNvSpPr>
            <p:nvPr/>
          </p:nvSpPr>
          <p:spPr bwMode="auto">
            <a:xfrm>
              <a:off x="3203" y="1602"/>
              <a:ext cx="47" cy="40"/>
            </a:xfrm>
            <a:custGeom>
              <a:avLst/>
              <a:gdLst/>
              <a:ahLst/>
              <a:cxnLst>
                <a:cxn ang="0">
                  <a:pos x="2" y="28"/>
                </a:cxn>
                <a:cxn ang="0">
                  <a:pos x="0" y="30"/>
                </a:cxn>
                <a:cxn ang="0">
                  <a:pos x="0" y="32"/>
                </a:cxn>
                <a:cxn ang="0">
                  <a:pos x="0" y="34"/>
                </a:cxn>
                <a:cxn ang="0">
                  <a:pos x="0" y="36"/>
                </a:cxn>
                <a:cxn ang="0">
                  <a:pos x="2" y="38"/>
                </a:cxn>
                <a:cxn ang="0">
                  <a:pos x="4" y="40"/>
                </a:cxn>
                <a:cxn ang="0">
                  <a:pos x="6" y="40"/>
                </a:cxn>
                <a:cxn ang="0">
                  <a:pos x="8" y="38"/>
                </a:cxn>
                <a:cxn ang="0">
                  <a:pos x="45" y="11"/>
                </a:cxn>
                <a:cxn ang="0">
                  <a:pos x="47" y="9"/>
                </a:cxn>
                <a:cxn ang="0">
                  <a:pos x="47" y="8"/>
                </a:cxn>
                <a:cxn ang="0">
                  <a:pos x="47" y="6"/>
                </a:cxn>
                <a:cxn ang="0">
                  <a:pos x="47" y="4"/>
                </a:cxn>
                <a:cxn ang="0">
                  <a:pos x="45" y="2"/>
                </a:cxn>
                <a:cxn ang="0">
                  <a:pos x="43" y="0"/>
                </a:cxn>
                <a:cxn ang="0">
                  <a:pos x="42" y="0"/>
                </a:cxn>
                <a:cxn ang="0">
                  <a:pos x="40" y="2"/>
                </a:cxn>
                <a:cxn ang="0">
                  <a:pos x="2" y="28"/>
                </a:cxn>
              </a:cxnLst>
              <a:rect l="0" t="0" r="r" b="b"/>
              <a:pathLst>
                <a:path w="47" h="40">
                  <a:moveTo>
                    <a:pt x="2" y="28"/>
                  </a:moveTo>
                  <a:lnTo>
                    <a:pt x="0" y="30"/>
                  </a:lnTo>
                  <a:lnTo>
                    <a:pt x="0" y="32"/>
                  </a:lnTo>
                  <a:lnTo>
                    <a:pt x="0" y="34"/>
                  </a:lnTo>
                  <a:lnTo>
                    <a:pt x="0" y="36"/>
                  </a:lnTo>
                  <a:lnTo>
                    <a:pt x="2" y="38"/>
                  </a:lnTo>
                  <a:lnTo>
                    <a:pt x="4" y="40"/>
                  </a:lnTo>
                  <a:lnTo>
                    <a:pt x="6" y="40"/>
                  </a:lnTo>
                  <a:lnTo>
                    <a:pt x="8" y="38"/>
                  </a:lnTo>
                  <a:lnTo>
                    <a:pt x="45" y="11"/>
                  </a:lnTo>
                  <a:lnTo>
                    <a:pt x="47" y="9"/>
                  </a:lnTo>
                  <a:lnTo>
                    <a:pt x="47" y="8"/>
                  </a:lnTo>
                  <a:lnTo>
                    <a:pt x="47" y="6"/>
                  </a:lnTo>
                  <a:lnTo>
                    <a:pt x="47" y="4"/>
                  </a:lnTo>
                  <a:lnTo>
                    <a:pt x="45" y="2"/>
                  </a:lnTo>
                  <a:lnTo>
                    <a:pt x="43" y="0"/>
                  </a:lnTo>
                  <a:lnTo>
                    <a:pt x="42" y="0"/>
                  </a:lnTo>
                  <a:lnTo>
                    <a:pt x="40" y="2"/>
                  </a:lnTo>
                  <a:lnTo>
                    <a:pt x="2" y="28"/>
                  </a:lnTo>
                  <a:close/>
                </a:path>
              </a:pathLst>
            </a:custGeom>
            <a:solidFill>
              <a:srgbClr val="000000"/>
            </a:solidFill>
            <a:ln w="9525">
              <a:noFill/>
              <a:round/>
              <a:headEnd/>
              <a:tailEnd/>
            </a:ln>
          </p:spPr>
          <p:txBody>
            <a:bodyPr/>
            <a:lstStyle/>
            <a:p>
              <a:pPr>
                <a:defRPr/>
              </a:pPr>
              <a:endParaRPr lang="en-GB"/>
            </a:p>
          </p:txBody>
        </p:sp>
        <p:sp>
          <p:nvSpPr>
            <p:cNvPr id="1433866" name="Freeform 266"/>
            <p:cNvSpPr>
              <a:spLocks/>
            </p:cNvSpPr>
            <p:nvPr/>
          </p:nvSpPr>
          <p:spPr bwMode="auto">
            <a:xfrm>
              <a:off x="3265" y="1555"/>
              <a:ext cx="47" cy="39"/>
            </a:xfrm>
            <a:custGeom>
              <a:avLst/>
              <a:gdLst/>
              <a:ahLst/>
              <a:cxnLst>
                <a:cxn ang="0">
                  <a:pos x="4" y="28"/>
                </a:cxn>
                <a:cxn ang="0">
                  <a:pos x="2" y="30"/>
                </a:cxn>
                <a:cxn ang="0">
                  <a:pos x="0" y="32"/>
                </a:cxn>
                <a:cxn ang="0">
                  <a:pos x="0" y="34"/>
                </a:cxn>
                <a:cxn ang="0">
                  <a:pos x="2" y="36"/>
                </a:cxn>
                <a:cxn ang="0">
                  <a:pos x="4" y="38"/>
                </a:cxn>
                <a:cxn ang="0">
                  <a:pos x="6" y="39"/>
                </a:cxn>
                <a:cxn ang="0">
                  <a:pos x="8" y="39"/>
                </a:cxn>
                <a:cxn ang="0">
                  <a:pos x="10" y="38"/>
                </a:cxn>
                <a:cxn ang="0">
                  <a:pos x="46" y="9"/>
                </a:cxn>
                <a:cxn ang="0">
                  <a:pos x="47" y="7"/>
                </a:cxn>
                <a:cxn ang="0">
                  <a:pos x="47" y="5"/>
                </a:cxn>
                <a:cxn ang="0">
                  <a:pos x="47" y="4"/>
                </a:cxn>
                <a:cxn ang="0">
                  <a:pos x="47" y="2"/>
                </a:cxn>
                <a:cxn ang="0">
                  <a:pos x="46" y="0"/>
                </a:cxn>
                <a:cxn ang="0">
                  <a:pos x="44" y="0"/>
                </a:cxn>
                <a:cxn ang="0">
                  <a:pos x="42" y="0"/>
                </a:cxn>
                <a:cxn ang="0">
                  <a:pos x="40" y="0"/>
                </a:cxn>
                <a:cxn ang="0">
                  <a:pos x="4" y="28"/>
                </a:cxn>
              </a:cxnLst>
              <a:rect l="0" t="0" r="r" b="b"/>
              <a:pathLst>
                <a:path w="47" h="39">
                  <a:moveTo>
                    <a:pt x="4" y="28"/>
                  </a:moveTo>
                  <a:lnTo>
                    <a:pt x="2" y="30"/>
                  </a:lnTo>
                  <a:lnTo>
                    <a:pt x="0" y="32"/>
                  </a:lnTo>
                  <a:lnTo>
                    <a:pt x="0" y="34"/>
                  </a:lnTo>
                  <a:lnTo>
                    <a:pt x="2" y="36"/>
                  </a:lnTo>
                  <a:lnTo>
                    <a:pt x="4" y="38"/>
                  </a:lnTo>
                  <a:lnTo>
                    <a:pt x="6" y="39"/>
                  </a:lnTo>
                  <a:lnTo>
                    <a:pt x="8" y="39"/>
                  </a:lnTo>
                  <a:lnTo>
                    <a:pt x="10" y="38"/>
                  </a:lnTo>
                  <a:lnTo>
                    <a:pt x="46" y="9"/>
                  </a:lnTo>
                  <a:lnTo>
                    <a:pt x="47" y="7"/>
                  </a:lnTo>
                  <a:lnTo>
                    <a:pt x="47" y="5"/>
                  </a:lnTo>
                  <a:lnTo>
                    <a:pt x="47" y="4"/>
                  </a:lnTo>
                  <a:lnTo>
                    <a:pt x="47" y="2"/>
                  </a:lnTo>
                  <a:lnTo>
                    <a:pt x="46" y="0"/>
                  </a:lnTo>
                  <a:lnTo>
                    <a:pt x="44" y="0"/>
                  </a:lnTo>
                  <a:lnTo>
                    <a:pt x="42" y="0"/>
                  </a:lnTo>
                  <a:lnTo>
                    <a:pt x="40" y="0"/>
                  </a:lnTo>
                  <a:lnTo>
                    <a:pt x="4" y="28"/>
                  </a:lnTo>
                  <a:close/>
                </a:path>
              </a:pathLst>
            </a:custGeom>
            <a:solidFill>
              <a:srgbClr val="000000"/>
            </a:solidFill>
            <a:ln w="9525">
              <a:noFill/>
              <a:round/>
              <a:headEnd/>
              <a:tailEnd/>
            </a:ln>
          </p:spPr>
          <p:txBody>
            <a:bodyPr/>
            <a:lstStyle/>
            <a:p>
              <a:pPr>
                <a:defRPr/>
              </a:pPr>
              <a:endParaRPr lang="en-GB"/>
            </a:p>
          </p:txBody>
        </p:sp>
        <p:sp>
          <p:nvSpPr>
            <p:cNvPr id="1433867" name="Freeform 267"/>
            <p:cNvSpPr>
              <a:spLocks/>
            </p:cNvSpPr>
            <p:nvPr/>
          </p:nvSpPr>
          <p:spPr bwMode="auto">
            <a:xfrm>
              <a:off x="2673" y="1919"/>
              <a:ext cx="134" cy="123"/>
            </a:xfrm>
            <a:custGeom>
              <a:avLst/>
              <a:gdLst/>
              <a:ahLst/>
              <a:cxnLst>
                <a:cxn ang="0">
                  <a:pos x="60" y="0"/>
                </a:cxn>
                <a:cxn ang="0">
                  <a:pos x="0" y="123"/>
                </a:cxn>
                <a:cxn ang="0">
                  <a:pos x="134" y="98"/>
                </a:cxn>
                <a:cxn ang="0">
                  <a:pos x="60" y="0"/>
                </a:cxn>
              </a:cxnLst>
              <a:rect l="0" t="0" r="r" b="b"/>
              <a:pathLst>
                <a:path w="134" h="123">
                  <a:moveTo>
                    <a:pt x="60" y="0"/>
                  </a:moveTo>
                  <a:lnTo>
                    <a:pt x="0" y="123"/>
                  </a:lnTo>
                  <a:lnTo>
                    <a:pt x="134" y="98"/>
                  </a:lnTo>
                  <a:lnTo>
                    <a:pt x="60" y="0"/>
                  </a:lnTo>
                  <a:close/>
                </a:path>
              </a:pathLst>
            </a:custGeom>
            <a:solidFill>
              <a:srgbClr val="000000"/>
            </a:solidFill>
            <a:ln w="9525">
              <a:noFill/>
              <a:round/>
              <a:headEnd/>
              <a:tailEnd/>
            </a:ln>
          </p:spPr>
          <p:txBody>
            <a:bodyPr/>
            <a:lstStyle/>
            <a:p>
              <a:pPr>
                <a:defRPr/>
              </a:pPr>
              <a:endParaRPr lang="en-GB"/>
            </a:p>
          </p:txBody>
        </p:sp>
      </p:grpSp>
      <p:sp>
        <p:nvSpPr>
          <p:cNvPr id="1433869" name="Oval 269"/>
          <p:cNvSpPr>
            <a:spLocks noChangeArrowheads="1"/>
          </p:cNvSpPr>
          <p:nvPr/>
        </p:nvSpPr>
        <p:spPr bwMode="auto">
          <a:xfrm>
            <a:off x="2578100" y="3225800"/>
            <a:ext cx="1930400" cy="471488"/>
          </a:xfrm>
          <a:prstGeom prst="ellipse">
            <a:avLst/>
          </a:prstGeom>
          <a:solidFill>
            <a:srgbClr val="E2E5FA"/>
          </a:solidFill>
          <a:ln w="17463">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33870" name="Rectangle 270"/>
          <p:cNvSpPr>
            <a:spLocks noChangeArrowheads="1"/>
          </p:cNvSpPr>
          <p:nvPr/>
        </p:nvSpPr>
        <p:spPr bwMode="auto">
          <a:xfrm>
            <a:off x="2646363" y="3262313"/>
            <a:ext cx="1811337" cy="354012"/>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3871" name="Rectangle 271"/>
          <p:cNvSpPr>
            <a:spLocks noChangeArrowheads="1"/>
          </p:cNvSpPr>
          <p:nvPr/>
        </p:nvSpPr>
        <p:spPr bwMode="auto">
          <a:xfrm>
            <a:off x="2757488" y="3321050"/>
            <a:ext cx="1609725" cy="304800"/>
          </a:xfrm>
          <a:prstGeom prst="rect">
            <a:avLst/>
          </a:prstGeom>
          <a:noFill/>
          <a:ln w="9525">
            <a:noFill/>
            <a:miter lim="800000"/>
            <a:headEnd/>
            <a:tailEnd/>
          </a:ln>
        </p:spPr>
        <p:txBody>
          <a:bodyPr wrap="none" lIns="0" tIns="0" rIns="0" bIns="0">
            <a:spAutoFit/>
          </a:bodyPr>
          <a:lstStyle/>
          <a:p>
            <a:r>
              <a:rPr kumimoji="0" lang="en-US" sz="2000">
                <a:solidFill>
                  <a:srgbClr val="000080"/>
                </a:solidFill>
                <a:effectLst/>
                <a:latin typeface="Arial" pitchFamily="34" charset="0"/>
              </a:rPr>
              <a:t>Deny Request</a:t>
            </a:r>
            <a:endParaRPr lang="en-US">
              <a:effectLst>
                <a:outerShdw blurRad="38100" dist="38100" dir="2700000" algn="tl">
                  <a:srgbClr val="000000"/>
                </a:outerShdw>
              </a:effectLst>
            </a:endParaRPr>
          </a:p>
        </p:txBody>
      </p:sp>
      <p:sp>
        <p:nvSpPr>
          <p:cNvPr id="1433872" name="Oval 272"/>
          <p:cNvSpPr>
            <a:spLocks noChangeArrowheads="1"/>
          </p:cNvSpPr>
          <p:nvPr/>
        </p:nvSpPr>
        <p:spPr bwMode="auto">
          <a:xfrm>
            <a:off x="5176838" y="2098675"/>
            <a:ext cx="1593850" cy="728663"/>
          </a:xfrm>
          <a:prstGeom prst="ellipse">
            <a:avLst/>
          </a:prstGeom>
          <a:solidFill>
            <a:srgbClr val="E2E5FA"/>
          </a:solidFill>
          <a:ln w="17463">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33873" name="Rectangle 273"/>
          <p:cNvSpPr>
            <a:spLocks noChangeArrowheads="1"/>
          </p:cNvSpPr>
          <p:nvPr/>
        </p:nvSpPr>
        <p:spPr bwMode="auto">
          <a:xfrm>
            <a:off x="5237163" y="2087563"/>
            <a:ext cx="1409700" cy="617537"/>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3874" name="Rectangle 274"/>
          <p:cNvSpPr>
            <a:spLocks noChangeArrowheads="1"/>
          </p:cNvSpPr>
          <p:nvPr/>
        </p:nvSpPr>
        <p:spPr bwMode="auto">
          <a:xfrm>
            <a:off x="5788025" y="2128838"/>
            <a:ext cx="423863" cy="304800"/>
          </a:xfrm>
          <a:prstGeom prst="rect">
            <a:avLst/>
          </a:prstGeom>
          <a:noFill/>
          <a:ln w="9525">
            <a:noFill/>
            <a:miter lim="800000"/>
            <a:headEnd/>
            <a:tailEnd/>
          </a:ln>
        </p:spPr>
        <p:txBody>
          <a:bodyPr wrap="none" lIns="0" tIns="0" rIns="0" bIns="0">
            <a:spAutoFit/>
          </a:bodyPr>
          <a:lstStyle/>
          <a:p>
            <a:r>
              <a:rPr kumimoji="0" lang="en-US" sz="2000">
                <a:solidFill>
                  <a:srgbClr val="000080"/>
                </a:solidFill>
                <a:effectLst/>
                <a:latin typeface="Arial" pitchFamily="34" charset="0"/>
              </a:rPr>
              <a:t>Ask</a:t>
            </a:r>
            <a:endParaRPr lang="en-US">
              <a:effectLst>
                <a:outerShdw blurRad="38100" dist="38100" dir="2700000" algn="tl">
                  <a:srgbClr val="000000"/>
                </a:outerShdw>
              </a:effectLst>
            </a:endParaRPr>
          </a:p>
        </p:txBody>
      </p:sp>
      <p:sp>
        <p:nvSpPr>
          <p:cNvPr id="1433875" name="Rectangle 275"/>
          <p:cNvSpPr>
            <a:spLocks noChangeArrowheads="1"/>
          </p:cNvSpPr>
          <p:nvPr/>
        </p:nvSpPr>
        <p:spPr bwMode="auto">
          <a:xfrm>
            <a:off x="5338763" y="2374900"/>
            <a:ext cx="1284287" cy="304800"/>
          </a:xfrm>
          <a:prstGeom prst="rect">
            <a:avLst/>
          </a:prstGeom>
          <a:noFill/>
          <a:ln w="9525">
            <a:noFill/>
            <a:miter lim="800000"/>
            <a:headEnd/>
            <a:tailEnd/>
          </a:ln>
        </p:spPr>
        <p:txBody>
          <a:bodyPr wrap="none" lIns="0" tIns="0" rIns="0" bIns="0">
            <a:spAutoFit/>
          </a:bodyPr>
          <a:lstStyle/>
          <a:p>
            <a:r>
              <a:rPr kumimoji="0" lang="en-US" sz="2000">
                <a:solidFill>
                  <a:srgbClr val="000080"/>
                </a:solidFill>
                <a:effectLst/>
                <a:latin typeface="Arial" pitchFamily="34" charset="0"/>
              </a:rPr>
              <a:t>Constraints</a:t>
            </a:r>
            <a:endParaRPr lang="en-US">
              <a:effectLst>
                <a:outerShdw blurRad="38100" dist="38100" dir="2700000" algn="tl">
                  <a:srgbClr val="000000"/>
                </a:outerShdw>
              </a:effectLst>
            </a:endParaRPr>
          </a:p>
        </p:txBody>
      </p:sp>
      <p:sp>
        <p:nvSpPr>
          <p:cNvPr id="1433876" name="Oval 276"/>
          <p:cNvSpPr>
            <a:spLocks noChangeArrowheads="1"/>
          </p:cNvSpPr>
          <p:nvPr/>
        </p:nvSpPr>
        <p:spPr bwMode="auto">
          <a:xfrm>
            <a:off x="5099050" y="3816350"/>
            <a:ext cx="1619250" cy="779463"/>
          </a:xfrm>
          <a:prstGeom prst="ellipse">
            <a:avLst/>
          </a:prstGeom>
          <a:solidFill>
            <a:srgbClr val="E2E5FA"/>
          </a:solidFill>
          <a:ln w="17463">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33878" name="Rectangle 278"/>
          <p:cNvSpPr>
            <a:spLocks noChangeArrowheads="1"/>
          </p:cNvSpPr>
          <p:nvPr/>
        </p:nvSpPr>
        <p:spPr bwMode="auto">
          <a:xfrm>
            <a:off x="5524500" y="3892550"/>
            <a:ext cx="719138" cy="304800"/>
          </a:xfrm>
          <a:prstGeom prst="rect">
            <a:avLst/>
          </a:prstGeom>
          <a:noFill/>
          <a:ln w="9525">
            <a:noFill/>
            <a:miter lim="800000"/>
            <a:headEnd/>
            <a:tailEnd/>
          </a:ln>
        </p:spPr>
        <p:txBody>
          <a:bodyPr wrap="none" lIns="0" tIns="0" rIns="0" bIns="0">
            <a:spAutoFit/>
          </a:bodyPr>
          <a:lstStyle/>
          <a:p>
            <a:r>
              <a:rPr kumimoji="0" lang="en-US" sz="2000">
                <a:solidFill>
                  <a:srgbClr val="000080"/>
                </a:solidFill>
                <a:effectLst/>
                <a:latin typeface="Arial" pitchFamily="34" charset="0"/>
              </a:rPr>
              <a:t>Merge</a:t>
            </a:r>
            <a:endParaRPr lang="en-US">
              <a:effectLst>
                <a:outerShdw blurRad="38100" dist="38100" dir="2700000" algn="tl">
                  <a:srgbClr val="000000"/>
                </a:outerShdw>
              </a:effectLst>
            </a:endParaRPr>
          </a:p>
        </p:txBody>
      </p:sp>
      <p:sp>
        <p:nvSpPr>
          <p:cNvPr id="1433879" name="Rectangle 279"/>
          <p:cNvSpPr>
            <a:spLocks noChangeArrowheads="1"/>
          </p:cNvSpPr>
          <p:nvPr/>
        </p:nvSpPr>
        <p:spPr bwMode="auto">
          <a:xfrm>
            <a:off x="5264150" y="4152900"/>
            <a:ext cx="1284288" cy="304800"/>
          </a:xfrm>
          <a:prstGeom prst="rect">
            <a:avLst/>
          </a:prstGeom>
          <a:noFill/>
          <a:ln w="9525">
            <a:noFill/>
            <a:miter lim="800000"/>
            <a:headEnd/>
            <a:tailEnd/>
          </a:ln>
        </p:spPr>
        <p:txBody>
          <a:bodyPr wrap="none" lIns="0" tIns="0" rIns="0" bIns="0">
            <a:spAutoFit/>
          </a:bodyPr>
          <a:lstStyle/>
          <a:p>
            <a:r>
              <a:rPr kumimoji="0" lang="en-US" sz="2000">
                <a:solidFill>
                  <a:srgbClr val="000080"/>
                </a:solidFill>
                <a:effectLst/>
                <a:latin typeface="Arial" pitchFamily="34" charset="0"/>
              </a:rPr>
              <a:t>Constraints</a:t>
            </a:r>
            <a:endParaRPr lang="en-US">
              <a:effectLst>
                <a:outerShdw blurRad="38100" dist="38100" dir="2700000" algn="tl">
                  <a:srgbClr val="000000"/>
                </a:outerShdw>
              </a:effectLst>
            </a:endParaRPr>
          </a:p>
        </p:txBody>
      </p:sp>
      <p:sp>
        <p:nvSpPr>
          <p:cNvPr id="1433880" name="Oval 280"/>
          <p:cNvSpPr>
            <a:spLocks noChangeArrowheads="1"/>
          </p:cNvSpPr>
          <p:nvPr/>
        </p:nvSpPr>
        <p:spPr bwMode="auto">
          <a:xfrm>
            <a:off x="4251325" y="4718050"/>
            <a:ext cx="1443038" cy="741363"/>
          </a:xfrm>
          <a:prstGeom prst="ellipse">
            <a:avLst/>
          </a:prstGeom>
          <a:solidFill>
            <a:srgbClr val="E2E5FA"/>
          </a:solidFill>
          <a:ln w="17463">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33881" name="Rectangle 281"/>
          <p:cNvSpPr>
            <a:spLocks noChangeArrowheads="1"/>
          </p:cNvSpPr>
          <p:nvPr/>
        </p:nvSpPr>
        <p:spPr bwMode="auto">
          <a:xfrm>
            <a:off x="4305300" y="4764088"/>
            <a:ext cx="1273175" cy="635000"/>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3882" name="Rectangle 282"/>
          <p:cNvSpPr>
            <a:spLocks noChangeArrowheads="1"/>
          </p:cNvSpPr>
          <p:nvPr/>
        </p:nvSpPr>
        <p:spPr bwMode="auto">
          <a:xfrm>
            <a:off x="4548188" y="4805363"/>
            <a:ext cx="919162" cy="304800"/>
          </a:xfrm>
          <a:prstGeom prst="rect">
            <a:avLst/>
          </a:prstGeom>
          <a:noFill/>
          <a:ln w="9525">
            <a:noFill/>
            <a:miter lim="800000"/>
            <a:headEnd/>
            <a:tailEnd/>
          </a:ln>
        </p:spPr>
        <p:txBody>
          <a:bodyPr wrap="none" lIns="0" tIns="0" rIns="0" bIns="0">
            <a:spAutoFit/>
          </a:bodyPr>
          <a:lstStyle/>
          <a:p>
            <a:r>
              <a:rPr kumimoji="0" lang="en-US" sz="2000">
                <a:solidFill>
                  <a:srgbClr val="000080"/>
                </a:solidFill>
                <a:effectLst/>
                <a:latin typeface="Arial" pitchFamily="34" charset="0"/>
              </a:rPr>
              <a:t>Resolve</a:t>
            </a:r>
            <a:endParaRPr lang="en-US">
              <a:effectLst>
                <a:outerShdw blurRad="38100" dist="38100" dir="2700000" algn="tl">
                  <a:srgbClr val="000000"/>
                </a:outerShdw>
              </a:effectLst>
            </a:endParaRPr>
          </a:p>
        </p:txBody>
      </p:sp>
      <p:sp>
        <p:nvSpPr>
          <p:cNvPr id="1433883" name="Rectangle 283"/>
          <p:cNvSpPr>
            <a:spLocks noChangeArrowheads="1"/>
          </p:cNvSpPr>
          <p:nvPr/>
        </p:nvSpPr>
        <p:spPr bwMode="auto">
          <a:xfrm>
            <a:off x="4459288" y="5064125"/>
            <a:ext cx="1044575" cy="304800"/>
          </a:xfrm>
          <a:prstGeom prst="rect">
            <a:avLst/>
          </a:prstGeom>
          <a:noFill/>
          <a:ln w="9525">
            <a:noFill/>
            <a:miter lim="800000"/>
            <a:headEnd/>
            <a:tailEnd/>
          </a:ln>
        </p:spPr>
        <p:txBody>
          <a:bodyPr wrap="none" lIns="0" tIns="0" rIns="0" bIns="0">
            <a:spAutoFit/>
          </a:bodyPr>
          <a:lstStyle/>
          <a:p>
            <a:r>
              <a:rPr kumimoji="0" lang="en-US" sz="2000">
                <a:solidFill>
                  <a:srgbClr val="000080"/>
                </a:solidFill>
                <a:effectLst/>
                <a:latin typeface="Arial" pitchFamily="34" charset="0"/>
              </a:rPr>
              <a:t> Conflicts</a:t>
            </a:r>
            <a:endParaRPr lang="en-US">
              <a:effectLst>
                <a:outerShdw blurRad="38100" dist="38100" dir="2700000" algn="tl">
                  <a:srgbClr val="000000"/>
                </a:outerShdw>
              </a:effectLst>
            </a:endParaRPr>
          </a:p>
        </p:txBody>
      </p:sp>
      <p:grpSp>
        <p:nvGrpSpPr>
          <p:cNvPr id="41015" name="Group 292"/>
          <p:cNvGrpSpPr>
            <a:grpSpLocks/>
          </p:cNvGrpSpPr>
          <p:nvPr/>
        </p:nvGrpSpPr>
        <p:grpSpPr bwMode="auto">
          <a:xfrm>
            <a:off x="3805238" y="4491038"/>
            <a:ext cx="614362" cy="377825"/>
            <a:chOff x="2126" y="2748"/>
            <a:chExt cx="568" cy="238"/>
          </a:xfrm>
        </p:grpSpPr>
        <p:sp>
          <p:nvSpPr>
            <p:cNvPr id="1433884" name="Freeform 284"/>
            <p:cNvSpPr>
              <a:spLocks/>
            </p:cNvSpPr>
            <p:nvPr/>
          </p:nvSpPr>
          <p:spPr bwMode="auto">
            <a:xfrm>
              <a:off x="2535" y="2905"/>
              <a:ext cx="53" cy="28"/>
            </a:xfrm>
            <a:custGeom>
              <a:avLst/>
              <a:gdLst/>
              <a:ahLst/>
              <a:cxnLst>
                <a:cxn ang="0">
                  <a:pos x="47" y="28"/>
                </a:cxn>
                <a:cxn ang="0">
                  <a:pos x="47" y="28"/>
                </a:cxn>
                <a:cxn ang="0">
                  <a:pos x="49" y="26"/>
                </a:cxn>
                <a:cxn ang="0">
                  <a:pos x="51" y="24"/>
                </a:cxn>
                <a:cxn ang="0">
                  <a:pos x="53" y="22"/>
                </a:cxn>
                <a:cxn ang="0">
                  <a:pos x="53" y="22"/>
                </a:cxn>
                <a:cxn ang="0">
                  <a:pos x="51" y="20"/>
                </a:cxn>
                <a:cxn ang="0">
                  <a:pos x="49" y="19"/>
                </a:cxn>
                <a:cxn ang="0">
                  <a:pos x="49" y="17"/>
                </a:cxn>
                <a:cxn ang="0">
                  <a:pos x="6" y="0"/>
                </a:cxn>
                <a:cxn ang="0">
                  <a:pos x="4" y="0"/>
                </a:cxn>
                <a:cxn ang="0">
                  <a:pos x="2" y="2"/>
                </a:cxn>
                <a:cxn ang="0">
                  <a:pos x="0" y="3"/>
                </a:cxn>
                <a:cxn ang="0">
                  <a:pos x="0" y="5"/>
                </a:cxn>
                <a:cxn ang="0">
                  <a:pos x="0" y="7"/>
                </a:cxn>
                <a:cxn ang="0">
                  <a:pos x="0" y="9"/>
                </a:cxn>
                <a:cxn ang="0">
                  <a:pos x="2" y="11"/>
                </a:cxn>
                <a:cxn ang="0">
                  <a:pos x="4" y="11"/>
                </a:cxn>
                <a:cxn ang="0">
                  <a:pos x="47" y="28"/>
                </a:cxn>
              </a:cxnLst>
              <a:rect l="0" t="0" r="r" b="b"/>
              <a:pathLst>
                <a:path w="53" h="28">
                  <a:moveTo>
                    <a:pt x="47" y="28"/>
                  </a:moveTo>
                  <a:lnTo>
                    <a:pt x="47" y="28"/>
                  </a:lnTo>
                  <a:lnTo>
                    <a:pt x="49" y="26"/>
                  </a:lnTo>
                  <a:lnTo>
                    <a:pt x="51" y="24"/>
                  </a:lnTo>
                  <a:lnTo>
                    <a:pt x="53" y="22"/>
                  </a:lnTo>
                  <a:lnTo>
                    <a:pt x="53" y="22"/>
                  </a:lnTo>
                  <a:lnTo>
                    <a:pt x="51" y="20"/>
                  </a:lnTo>
                  <a:lnTo>
                    <a:pt x="49" y="19"/>
                  </a:lnTo>
                  <a:lnTo>
                    <a:pt x="49" y="17"/>
                  </a:lnTo>
                  <a:lnTo>
                    <a:pt x="6" y="0"/>
                  </a:lnTo>
                  <a:lnTo>
                    <a:pt x="4" y="0"/>
                  </a:lnTo>
                  <a:lnTo>
                    <a:pt x="2" y="2"/>
                  </a:lnTo>
                  <a:lnTo>
                    <a:pt x="0" y="3"/>
                  </a:lnTo>
                  <a:lnTo>
                    <a:pt x="0" y="5"/>
                  </a:lnTo>
                  <a:lnTo>
                    <a:pt x="0" y="7"/>
                  </a:lnTo>
                  <a:lnTo>
                    <a:pt x="0" y="9"/>
                  </a:lnTo>
                  <a:lnTo>
                    <a:pt x="2" y="11"/>
                  </a:lnTo>
                  <a:lnTo>
                    <a:pt x="4" y="11"/>
                  </a:lnTo>
                  <a:lnTo>
                    <a:pt x="47" y="28"/>
                  </a:lnTo>
                  <a:close/>
                </a:path>
              </a:pathLst>
            </a:custGeom>
            <a:solidFill>
              <a:srgbClr val="000000"/>
            </a:solidFill>
            <a:ln w="9525">
              <a:noFill/>
              <a:round/>
              <a:headEnd/>
              <a:tailEnd/>
            </a:ln>
          </p:spPr>
          <p:txBody>
            <a:bodyPr/>
            <a:lstStyle/>
            <a:p>
              <a:pPr>
                <a:defRPr/>
              </a:pPr>
              <a:endParaRPr lang="en-GB"/>
            </a:p>
          </p:txBody>
        </p:sp>
        <p:sp>
          <p:nvSpPr>
            <p:cNvPr id="1433885" name="Freeform 285"/>
            <p:cNvSpPr>
              <a:spLocks/>
            </p:cNvSpPr>
            <p:nvPr/>
          </p:nvSpPr>
          <p:spPr bwMode="auto">
            <a:xfrm>
              <a:off x="2461" y="2876"/>
              <a:ext cx="53" cy="29"/>
            </a:xfrm>
            <a:custGeom>
              <a:avLst/>
              <a:gdLst/>
              <a:ahLst/>
              <a:cxnLst>
                <a:cxn ang="0">
                  <a:pos x="47" y="29"/>
                </a:cxn>
                <a:cxn ang="0">
                  <a:pos x="49" y="29"/>
                </a:cxn>
                <a:cxn ang="0">
                  <a:pos x="51" y="27"/>
                </a:cxn>
                <a:cxn ang="0">
                  <a:pos x="53" y="25"/>
                </a:cxn>
                <a:cxn ang="0">
                  <a:pos x="54" y="23"/>
                </a:cxn>
                <a:cxn ang="0">
                  <a:pos x="54" y="21"/>
                </a:cxn>
                <a:cxn ang="0">
                  <a:pos x="53" y="19"/>
                </a:cxn>
                <a:cxn ang="0">
                  <a:pos x="51" y="17"/>
                </a:cxn>
                <a:cxn ang="0">
                  <a:pos x="49" y="17"/>
                </a:cxn>
                <a:cxn ang="0">
                  <a:pos x="7" y="0"/>
                </a:cxn>
                <a:cxn ang="0">
                  <a:pos x="5" y="0"/>
                </a:cxn>
                <a:cxn ang="0">
                  <a:pos x="4" y="2"/>
                </a:cxn>
                <a:cxn ang="0">
                  <a:pos x="2" y="4"/>
                </a:cxn>
                <a:cxn ang="0">
                  <a:pos x="0" y="6"/>
                </a:cxn>
                <a:cxn ang="0">
                  <a:pos x="0" y="8"/>
                </a:cxn>
                <a:cxn ang="0">
                  <a:pos x="2" y="10"/>
                </a:cxn>
                <a:cxn ang="0">
                  <a:pos x="4" y="12"/>
                </a:cxn>
                <a:cxn ang="0">
                  <a:pos x="5" y="12"/>
                </a:cxn>
                <a:cxn ang="0">
                  <a:pos x="47" y="29"/>
                </a:cxn>
              </a:cxnLst>
              <a:rect l="0" t="0" r="r" b="b"/>
              <a:pathLst>
                <a:path w="54" h="29">
                  <a:moveTo>
                    <a:pt x="47" y="29"/>
                  </a:moveTo>
                  <a:lnTo>
                    <a:pt x="49" y="29"/>
                  </a:lnTo>
                  <a:lnTo>
                    <a:pt x="51" y="27"/>
                  </a:lnTo>
                  <a:lnTo>
                    <a:pt x="53" y="25"/>
                  </a:lnTo>
                  <a:lnTo>
                    <a:pt x="54" y="23"/>
                  </a:lnTo>
                  <a:lnTo>
                    <a:pt x="54" y="21"/>
                  </a:lnTo>
                  <a:lnTo>
                    <a:pt x="53" y="19"/>
                  </a:lnTo>
                  <a:lnTo>
                    <a:pt x="51" y="17"/>
                  </a:lnTo>
                  <a:lnTo>
                    <a:pt x="49" y="17"/>
                  </a:lnTo>
                  <a:lnTo>
                    <a:pt x="7" y="0"/>
                  </a:lnTo>
                  <a:lnTo>
                    <a:pt x="5" y="0"/>
                  </a:lnTo>
                  <a:lnTo>
                    <a:pt x="4" y="2"/>
                  </a:lnTo>
                  <a:lnTo>
                    <a:pt x="2" y="4"/>
                  </a:lnTo>
                  <a:lnTo>
                    <a:pt x="0" y="6"/>
                  </a:lnTo>
                  <a:lnTo>
                    <a:pt x="0" y="8"/>
                  </a:lnTo>
                  <a:lnTo>
                    <a:pt x="2" y="10"/>
                  </a:lnTo>
                  <a:lnTo>
                    <a:pt x="4" y="12"/>
                  </a:lnTo>
                  <a:lnTo>
                    <a:pt x="5" y="12"/>
                  </a:lnTo>
                  <a:lnTo>
                    <a:pt x="47" y="29"/>
                  </a:lnTo>
                  <a:close/>
                </a:path>
              </a:pathLst>
            </a:custGeom>
            <a:solidFill>
              <a:srgbClr val="000000"/>
            </a:solidFill>
            <a:ln w="9525">
              <a:noFill/>
              <a:round/>
              <a:headEnd/>
              <a:tailEnd/>
            </a:ln>
          </p:spPr>
          <p:txBody>
            <a:bodyPr/>
            <a:lstStyle/>
            <a:p>
              <a:pPr>
                <a:defRPr/>
              </a:pPr>
              <a:endParaRPr lang="en-GB"/>
            </a:p>
          </p:txBody>
        </p:sp>
        <p:sp>
          <p:nvSpPr>
            <p:cNvPr id="1433886" name="Freeform 286"/>
            <p:cNvSpPr>
              <a:spLocks/>
            </p:cNvSpPr>
            <p:nvPr/>
          </p:nvSpPr>
          <p:spPr bwMode="auto">
            <a:xfrm>
              <a:off x="2386" y="2848"/>
              <a:ext cx="56" cy="28"/>
            </a:xfrm>
            <a:custGeom>
              <a:avLst/>
              <a:gdLst/>
              <a:ahLst/>
              <a:cxnLst>
                <a:cxn ang="0">
                  <a:pos x="47" y="28"/>
                </a:cxn>
                <a:cxn ang="0">
                  <a:pos x="49" y="28"/>
                </a:cxn>
                <a:cxn ang="0">
                  <a:pos x="51" y="26"/>
                </a:cxn>
                <a:cxn ang="0">
                  <a:pos x="53" y="25"/>
                </a:cxn>
                <a:cxn ang="0">
                  <a:pos x="55" y="23"/>
                </a:cxn>
                <a:cxn ang="0">
                  <a:pos x="55" y="21"/>
                </a:cxn>
                <a:cxn ang="0">
                  <a:pos x="53" y="19"/>
                </a:cxn>
                <a:cxn ang="0">
                  <a:pos x="51" y="17"/>
                </a:cxn>
                <a:cxn ang="0">
                  <a:pos x="49" y="17"/>
                </a:cxn>
                <a:cxn ang="0">
                  <a:pos x="8" y="0"/>
                </a:cxn>
                <a:cxn ang="0">
                  <a:pos x="6" y="0"/>
                </a:cxn>
                <a:cxn ang="0">
                  <a:pos x="4" y="2"/>
                </a:cxn>
                <a:cxn ang="0">
                  <a:pos x="2" y="4"/>
                </a:cxn>
                <a:cxn ang="0">
                  <a:pos x="0" y="6"/>
                </a:cxn>
                <a:cxn ang="0">
                  <a:pos x="0" y="8"/>
                </a:cxn>
                <a:cxn ang="0">
                  <a:pos x="2" y="9"/>
                </a:cxn>
                <a:cxn ang="0">
                  <a:pos x="4" y="11"/>
                </a:cxn>
                <a:cxn ang="0">
                  <a:pos x="6" y="11"/>
                </a:cxn>
                <a:cxn ang="0">
                  <a:pos x="47" y="28"/>
                </a:cxn>
              </a:cxnLst>
              <a:rect l="0" t="0" r="r" b="b"/>
              <a:pathLst>
                <a:path w="55" h="28">
                  <a:moveTo>
                    <a:pt x="47" y="28"/>
                  </a:moveTo>
                  <a:lnTo>
                    <a:pt x="49" y="28"/>
                  </a:lnTo>
                  <a:lnTo>
                    <a:pt x="51" y="26"/>
                  </a:lnTo>
                  <a:lnTo>
                    <a:pt x="53" y="25"/>
                  </a:lnTo>
                  <a:lnTo>
                    <a:pt x="55" y="23"/>
                  </a:lnTo>
                  <a:lnTo>
                    <a:pt x="55" y="21"/>
                  </a:lnTo>
                  <a:lnTo>
                    <a:pt x="53" y="19"/>
                  </a:lnTo>
                  <a:lnTo>
                    <a:pt x="51" y="17"/>
                  </a:lnTo>
                  <a:lnTo>
                    <a:pt x="49" y="17"/>
                  </a:lnTo>
                  <a:lnTo>
                    <a:pt x="8" y="0"/>
                  </a:lnTo>
                  <a:lnTo>
                    <a:pt x="6" y="0"/>
                  </a:lnTo>
                  <a:lnTo>
                    <a:pt x="4" y="2"/>
                  </a:lnTo>
                  <a:lnTo>
                    <a:pt x="2" y="4"/>
                  </a:lnTo>
                  <a:lnTo>
                    <a:pt x="0" y="6"/>
                  </a:lnTo>
                  <a:lnTo>
                    <a:pt x="0" y="8"/>
                  </a:lnTo>
                  <a:lnTo>
                    <a:pt x="2" y="9"/>
                  </a:lnTo>
                  <a:lnTo>
                    <a:pt x="4" y="11"/>
                  </a:lnTo>
                  <a:lnTo>
                    <a:pt x="6" y="11"/>
                  </a:lnTo>
                  <a:lnTo>
                    <a:pt x="47" y="28"/>
                  </a:lnTo>
                  <a:close/>
                </a:path>
              </a:pathLst>
            </a:custGeom>
            <a:solidFill>
              <a:srgbClr val="000000"/>
            </a:solidFill>
            <a:ln w="9525">
              <a:noFill/>
              <a:round/>
              <a:headEnd/>
              <a:tailEnd/>
            </a:ln>
          </p:spPr>
          <p:txBody>
            <a:bodyPr/>
            <a:lstStyle/>
            <a:p>
              <a:pPr>
                <a:defRPr/>
              </a:pPr>
              <a:endParaRPr lang="en-GB"/>
            </a:p>
          </p:txBody>
        </p:sp>
        <p:sp>
          <p:nvSpPr>
            <p:cNvPr id="1433887" name="Freeform 287"/>
            <p:cNvSpPr>
              <a:spLocks/>
            </p:cNvSpPr>
            <p:nvPr/>
          </p:nvSpPr>
          <p:spPr bwMode="auto">
            <a:xfrm>
              <a:off x="2312" y="2820"/>
              <a:ext cx="53" cy="28"/>
            </a:xfrm>
            <a:custGeom>
              <a:avLst/>
              <a:gdLst/>
              <a:ahLst/>
              <a:cxnLst>
                <a:cxn ang="0">
                  <a:pos x="47" y="28"/>
                </a:cxn>
                <a:cxn ang="0">
                  <a:pos x="49" y="28"/>
                </a:cxn>
                <a:cxn ang="0">
                  <a:pos x="51" y="26"/>
                </a:cxn>
                <a:cxn ang="0">
                  <a:pos x="52" y="24"/>
                </a:cxn>
                <a:cxn ang="0">
                  <a:pos x="52" y="22"/>
                </a:cxn>
                <a:cxn ang="0">
                  <a:pos x="52" y="20"/>
                </a:cxn>
                <a:cxn ang="0">
                  <a:pos x="52" y="19"/>
                </a:cxn>
                <a:cxn ang="0">
                  <a:pos x="51" y="17"/>
                </a:cxn>
                <a:cxn ang="0">
                  <a:pos x="49" y="17"/>
                </a:cxn>
                <a:cxn ang="0">
                  <a:pos x="7" y="0"/>
                </a:cxn>
                <a:cxn ang="0">
                  <a:pos x="5" y="0"/>
                </a:cxn>
                <a:cxn ang="0">
                  <a:pos x="3" y="2"/>
                </a:cxn>
                <a:cxn ang="0">
                  <a:pos x="2" y="3"/>
                </a:cxn>
                <a:cxn ang="0">
                  <a:pos x="0" y="5"/>
                </a:cxn>
                <a:cxn ang="0">
                  <a:pos x="0" y="7"/>
                </a:cxn>
                <a:cxn ang="0">
                  <a:pos x="2" y="9"/>
                </a:cxn>
                <a:cxn ang="0">
                  <a:pos x="3" y="11"/>
                </a:cxn>
                <a:cxn ang="0">
                  <a:pos x="5" y="11"/>
                </a:cxn>
                <a:cxn ang="0">
                  <a:pos x="47" y="28"/>
                </a:cxn>
              </a:cxnLst>
              <a:rect l="0" t="0" r="r" b="b"/>
              <a:pathLst>
                <a:path w="52" h="28">
                  <a:moveTo>
                    <a:pt x="47" y="28"/>
                  </a:moveTo>
                  <a:lnTo>
                    <a:pt x="49" y="28"/>
                  </a:lnTo>
                  <a:lnTo>
                    <a:pt x="51" y="26"/>
                  </a:lnTo>
                  <a:lnTo>
                    <a:pt x="52" y="24"/>
                  </a:lnTo>
                  <a:lnTo>
                    <a:pt x="52" y="22"/>
                  </a:lnTo>
                  <a:lnTo>
                    <a:pt x="52" y="20"/>
                  </a:lnTo>
                  <a:lnTo>
                    <a:pt x="52" y="19"/>
                  </a:lnTo>
                  <a:lnTo>
                    <a:pt x="51" y="17"/>
                  </a:lnTo>
                  <a:lnTo>
                    <a:pt x="49" y="17"/>
                  </a:lnTo>
                  <a:lnTo>
                    <a:pt x="7" y="0"/>
                  </a:lnTo>
                  <a:lnTo>
                    <a:pt x="5" y="0"/>
                  </a:lnTo>
                  <a:lnTo>
                    <a:pt x="3" y="2"/>
                  </a:lnTo>
                  <a:lnTo>
                    <a:pt x="2" y="3"/>
                  </a:lnTo>
                  <a:lnTo>
                    <a:pt x="0" y="5"/>
                  </a:lnTo>
                  <a:lnTo>
                    <a:pt x="0" y="7"/>
                  </a:lnTo>
                  <a:lnTo>
                    <a:pt x="2" y="9"/>
                  </a:lnTo>
                  <a:lnTo>
                    <a:pt x="3" y="11"/>
                  </a:lnTo>
                  <a:lnTo>
                    <a:pt x="5" y="11"/>
                  </a:lnTo>
                  <a:lnTo>
                    <a:pt x="47" y="28"/>
                  </a:lnTo>
                  <a:close/>
                </a:path>
              </a:pathLst>
            </a:custGeom>
            <a:solidFill>
              <a:srgbClr val="000000"/>
            </a:solidFill>
            <a:ln w="9525">
              <a:noFill/>
              <a:round/>
              <a:headEnd/>
              <a:tailEnd/>
            </a:ln>
          </p:spPr>
          <p:txBody>
            <a:bodyPr/>
            <a:lstStyle/>
            <a:p>
              <a:pPr>
                <a:defRPr/>
              </a:pPr>
              <a:endParaRPr lang="en-GB"/>
            </a:p>
          </p:txBody>
        </p:sp>
        <p:sp>
          <p:nvSpPr>
            <p:cNvPr id="1433888" name="Freeform 288"/>
            <p:cNvSpPr>
              <a:spLocks/>
            </p:cNvSpPr>
            <p:nvPr/>
          </p:nvSpPr>
          <p:spPr bwMode="auto">
            <a:xfrm>
              <a:off x="2239" y="2791"/>
              <a:ext cx="53" cy="29"/>
            </a:xfrm>
            <a:custGeom>
              <a:avLst/>
              <a:gdLst/>
              <a:ahLst/>
              <a:cxnLst>
                <a:cxn ang="0">
                  <a:pos x="47" y="29"/>
                </a:cxn>
                <a:cxn ang="0">
                  <a:pos x="49" y="29"/>
                </a:cxn>
                <a:cxn ang="0">
                  <a:pos x="51" y="27"/>
                </a:cxn>
                <a:cxn ang="0">
                  <a:pos x="53" y="25"/>
                </a:cxn>
                <a:cxn ang="0">
                  <a:pos x="53" y="23"/>
                </a:cxn>
                <a:cxn ang="0">
                  <a:pos x="53" y="21"/>
                </a:cxn>
                <a:cxn ang="0">
                  <a:pos x="53" y="19"/>
                </a:cxn>
                <a:cxn ang="0">
                  <a:pos x="51" y="17"/>
                </a:cxn>
                <a:cxn ang="0">
                  <a:pos x="49" y="17"/>
                </a:cxn>
                <a:cxn ang="0">
                  <a:pos x="6" y="0"/>
                </a:cxn>
                <a:cxn ang="0">
                  <a:pos x="4" y="0"/>
                </a:cxn>
                <a:cxn ang="0">
                  <a:pos x="2" y="2"/>
                </a:cxn>
                <a:cxn ang="0">
                  <a:pos x="0" y="4"/>
                </a:cxn>
                <a:cxn ang="0">
                  <a:pos x="0" y="6"/>
                </a:cxn>
                <a:cxn ang="0">
                  <a:pos x="0" y="8"/>
                </a:cxn>
                <a:cxn ang="0">
                  <a:pos x="0" y="10"/>
                </a:cxn>
                <a:cxn ang="0">
                  <a:pos x="2" y="12"/>
                </a:cxn>
                <a:cxn ang="0">
                  <a:pos x="4" y="12"/>
                </a:cxn>
                <a:cxn ang="0">
                  <a:pos x="47" y="29"/>
                </a:cxn>
              </a:cxnLst>
              <a:rect l="0" t="0" r="r" b="b"/>
              <a:pathLst>
                <a:path w="53" h="29">
                  <a:moveTo>
                    <a:pt x="47" y="29"/>
                  </a:moveTo>
                  <a:lnTo>
                    <a:pt x="49" y="29"/>
                  </a:lnTo>
                  <a:lnTo>
                    <a:pt x="51" y="27"/>
                  </a:lnTo>
                  <a:lnTo>
                    <a:pt x="53" y="25"/>
                  </a:lnTo>
                  <a:lnTo>
                    <a:pt x="53" y="23"/>
                  </a:lnTo>
                  <a:lnTo>
                    <a:pt x="53" y="21"/>
                  </a:lnTo>
                  <a:lnTo>
                    <a:pt x="53" y="19"/>
                  </a:lnTo>
                  <a:lnTo>
                    <a:pt x="51" y="17"/>
                  </a:lnTo>
                  <a:lnTo>
                    <a:pt x="49" y="17"/>
                  </a:lnTo>
                  <a:lnTo>
                    <a:pt x="6" y="0"/>
                  </a:lnTo>
                  <a:lnTo>
                    <a:pt x="4" y="0"/>
                  </a:lnTo>
                  <a:lnTo>
                    <a:pt x="2" y="2"/>
                  </a:lnTo>
                  <a:lnTo>
                    <a:pt x="0" y="4"/>
                  </a:lnTo>
                  <a:lnTo>
                    <a:pt x="0" y="6"/>
                  </a:lnTo>
                  <a:lnTo>
                    <a:pt x="0" y="8"/>
                  </a:lnTo>
                  <a:lnTo>
                    <a:pt x="0" y="10"/>
                  </a:lnTo>
                  <a:lnTo>
                    <a:pt x="2" y="12"/>
                  </a:lnTo>
                  <a:lnTo>
                    <a:pt x="4" y="12"/>
                  </a:lnTo>
                  <a:lnTo>
                    <a:pt x="47" y="29"/>
                  </a:lnTo>
                  <a:close/>
                </a:path>
              </a:pathLst>
            </a:custGeom>
            <a:solidFill>
              <a:srgbClr val="000000"/>
            </a:solidFill>
            <a:ln w="9525">
              <a:noFill/>
              <a:round/>
              <a:headEnd/>
              <a:tailEnd/>
            </a:ln>
          </p:spPr>
          <p:txBody>
            <a:bodyPr/>
            <a:lstStyle/>
            <a:p>
              <a:pPr>
                <a:defRPr/>
              </a:pPr>
              <a:endParaRPr lang="en-GB"/>
            </a:p>
          </p:txBody>
        </p:sp>
        <p:sp>
          <p:nvSpPr>
            <p:cNvPr id="1433889" name="Freeform 289"/>
            <p:cNvSpPr>
              <a:spLocks/>
            </p:cNvSpPr>
            <p:nvPr/>
          </p:nvSpPr>
          <p:spPr bwMode="auto">
            <a:xfrm>
              <a:off x="2166" y="2763"/>
              <a:ext cx="53" cy="28"/>
            </a:xfrm>
            <a:custGeom>
              <a:avLst/>
              <a:gdLst/>
              <a:ahLst/>
              <a:cxnLst>
                <a:cxn ang="0">
                  <a:pos x="48" y="28"/>
                </a:cxn>
                <a:cxn ang="0">
                  <a:pos x="50" y="28"/>
                </a:cxn>
                <a:cxn ang="0">
                  <a:pos x="51" y="26"/>
                </a:cxn>
                <a:cxn ang="0">
                  <a:pos x="53" y="25"/>
                </a:cxn>
                <a:cxn ang="0">
                  <a:pos x="53" y="23"/>
                </a:cxn>
                <a:cxn ang="0">
                  <a:pos x="53" y="21"/>
                </a:cxn>
                <a:cxn ang="0">
                  <a:pos x="53" y="19"/>
                </a:cxn>
                <a:cxn ang="0">
                  <a:pos x="51" y="17"/>
                </a:cxn>
                <a:cxn ang="0">
                  <a:pos x="50" y="17"/>
                </a:cxn>
                <a:cxn ang="0">
                  <a:pos x="6" y="0"/>
                </a:cxn>
                <a:cxn ang="0">
                  <a:pos x="4" y="0"/>
                </a:cxn>
                <a:cxn ang="0">
                  <a:pos x="2" y="0"/>
                </a:cxn>
                <a:cxn ang="0">
                  <a:pos x="0" y="2"/>
                </a:cxn>
                <a:cxn ang="0">
                  <a:pos x="0" y="4"/>
                </a:cxn>
                <a:cxn ang="0">
                  <a:pos x="0" y="6"/>
                </a:cxn>
                <a:cxn ang="0">
                  <a:pos x="0" y="8"/>
                </a:cxn>
                <a:cxn ang="0">
                  <a:pos x="2" y="9"/>
                </a:cxn>
                <a:cxn ang="0">
                  <a:pos x="4" y="11"/>
                </a:cxn>
                <a:cxn ang="0">
                  <a:pos x="48" y="28"/>
                </a:cxn>
              </a:cxnLst>
              <a:rect l="0" t="0" r="r" b="b"/>
              <a:pathLst>
                <a:path w="53" h="28">
                  <a:moveTo>
                    <a:pt x="48" y="28"/>
                  </a:moveTo>
                  <a:lnTo>
                    <a:pt x="50" y="28"/>
                  </a:lnTo>
                  <a:lnTo>
                    <a:pt x="51" y="26"/>
                  </a:lnTo>
                  <a:lnTo>
                    <a:pt x="53" y="25"/>
                  </a:lnTo>
                  <a:lnTo>
                    <a:pt x="53" y="23"/>
                  </a:lnTo>
                  <a:lnTo>
                    <a:pt x="53" y="21"/>
                  </a:lnTo>
                  <a:lnTo>
                    <a:pt x="53" y="19"/>
                  </a:lnTo>
                  <a:lnTo>
                    <a:pt x="51" y="17"/>
                  </a:lnTo>
                  <a:lnTo>
                    <a:pt x="50" y="17"/>
                  </a:lnTo>
                  <a:lnTo>
                    <a:pt x="6" y="0"/>
                  </a:lnTo>
                  <a:lnTo>
                    <a:pt x="4" y="0"/>
                  </a:lnTo>
                  <a:lnTo>
                    <a:pt x="2" y="0"/>
                  </a:lnTo>
                  <a:lnTo>
                    <a:pt x="0" y="2"/>
                  </a:lnTo>
                  <a:lnTo>
                    <a:pt x="0" y="4"/>
                  </a:lnTo>
                  <a:lnTo>
                    <a:pt x="0" y="6"/>
                  </a:lnTo>
                  <a:lnTo>
                    <a:pt x="0" y="8"/>
                  </a:lnTo>
                  <a:lnTo>
                    <a:pt x="2" y="9"/>
                  </a:lnTo>
                  <a:lnTo>
                    <a:pt x="4" y="11"/>
                  </a:lnTo>
                  <a:lnTo>
                    <a:pt x="48" y="28"/>
                  </a:lnTo>
                  <a:close/>
                </a:path>
              </a:pathLst>
            </a:custGeom>
            <a:solidFill>
              <a:srgbClr val="000000"/>
            </a:solidFill>
            <a:ln w="9525">
              <a:noFill/>
              <a:round/>
              <a:headEnd/>
              <a:tailEnd/>
            </a:ln>
          </p:spPr>
          <p:txBody>
            <a:bodyPr/>
            <a:lstStyle/>
            <a:p>
              <a:pPr>
                <a:defRPr/>
              </a:pPr>
              <a:endParaRPr lang="en-GB"/>
            </a:p>
          </p:txBody>
        </p:sp>
        <p:sp>
          <p:nvSpPr>
            <p:cNvPr id="1433890" name="Freeform 290"/>
            <p:cNvSpPr>
              <a:spLocks/>
            </p:cNvSpPr>
            <p:nvPr/>
          </p:nvSpPr>
          <p:spPr bwMode="auto">
            <a:xfrm>
              <a:off x="2126" y="2748"/>
              <a:ext cx="19" cy="13"/>
            </a:xfrm>
            <a:custGeom>
              <a:avLst/>
              <a:gdLst/>
              <a:ahLst/>
              <a:cxnLst>
                <a:cxn ang="0">
                  <a:pos x="11" y="13"/>
                </a:cxn>
                <a:cxn ang="0">
                  <a:pos x="13" y="13"/>
                </a:cxn>
                <a:cxn ang="0">
                  <a:pos x="15" y="13"/>
                </a:cxn>
                <a:cxn ang="0">
                  <a:pos x="17" y="11"/>
                </a:cxn>
                <a:cxn ang="0">
                  <a:pos x="19" y="9"/>
                </a:cxn>
                <a:cxn ang="0">
                  <a:pos x="19" y="7"/>
                </a:cxn>
                <a:cxn ang="0">
                  <a:pos x="17" y="6"/>
                </a:cxn>
                <a:cxn ang="0">
                  <a:pos x="15" y="4"/>
                </a:cxn>
                <a:cxn ang="0">
                  <a:pos x="13" y="2"/>
                </a:cxn>
                <a:cxn ang="0">
                  <a:pos x="7" y="0"/>
                </a:cxn>
                <a:cxn ang="0">
                  <a:pos x="6" y="0"/>
                </a:cxn>
                <a:cxn ang="0">
                  <a:pos x="4" y="2"/>
                </a:cxn>
                <a:cxn ang="0">
                  <a:pos x="2" y="4"/>
                </a:cxn>
                <a:cxn ang="0">
                  <a:pos x="0" y="6"/>
                </a:cxn>
                <a:cxn ang="0">
                  <a:pos x="0" y="6"/>
                </a:cxn>
                <a:cxn ang="0">
                  <a:pos x="2" y="7"/>
                </a:cxn>
                <a:cxn ang="0">
                  <a:pos x="4" y="9"/>
                </a:cxn>
                <a:cxn ang="0">
                  <a:pos x="6" y="11"/>
                </a:cxn>
                <a:cxn ang="0">
                  <a:pos x="11" y="13"/>
                </a:cxn>
              </a:cxnLst>
              <a:rect l="0" t="0" r="r" b="b"/>
              <a:pathLst>
                <a:path w="19" h="13">
                  <a:moveTo>
                    <a:pt x="11" y="13"/>
                  </a:moveTo>
                  <a:lnTo>
                    <a:pt x="13" y="13"/>
                  </a:lnTo>
                  <a:lnTo>
                    <a:pt x="15" y="13"/>
                  </a:lnTo>
                  <a:lnTo>
                    <a:pt x="17" y="11"/>
                  </a:lnTo>
                  <a:lnTo>
                    <a:pt x="19" y="9"/>
                  </a:lnTo>
                  <a:lnTo>
                    <a:pt x="19" y="7"/>
                  </a:lnTo>
                  <a:lnTo>
                    <a:pt x="17" y="6"/>
                  </a:lnTo>
                  <a:lnTo>
                    <a:pt x="15" y="4"/>
                  </a:lnTo>
                  <a:lnTo>
                    <a:pt x="13" y="2"/>
                  </a:lnTo>
                  <a:lnTo>
                    <a:pt x="7" y="0"/>
                  </a:lnTo>
                  <a:lnTo>
                    <a:pt x="6" y="0"/>
                  </a:lnTo>
                  <a:lnTo>
                    <a:pt x="4" y="2"/>
                  </a:lnTo>
                  <a:lnTo>
                    <a:pt x="2" y="4"/>
                  </a:lnTo>
                  <a:lnTo>
                    <a:pt x="0" y="6"/>
                  </a:lnTo>
                  <a:lnTo>
                    <a:pt x="0" y="6"/>
                  </a:lnTo>
                  <a:lnTo>
                    <a:pt x="2" y="7"/>
                  </a:lnTo>
                  <a:lnTo>
                    <a:pt x="4" y="9"/>
                  </a:lnTo>
                  <a:lnTo>
                    <a:pt x="6" y="11"/>
                  </a:lnTo>
                  <a:lnTo>
                    <a:pt x="11" y="13"/>
                  </a:lnTo>
                  <a:close/>
                </a:path>
              </a:pathLst>
            </a:custGeom>
            <a:solidFill>
              <a:srgbClr val="000000"/>
            </a:solidFill>
            <a:ln w="9525">
              <a:noFill/>
              <a:round/>
              <a:headEnd/>
              <a:tailEnd/>
            </a:ln>
          </p:spPr>
          <p:txBody>
            <a:bodyPr/>
            <a:lstStyle/>
            <a:p>
              <a:pPr>
                <a:defRPr/>
              </a:pPr>
              <a:endParaRPr lang="en-GB"/>
            </a:p>
          </p:txBody>
        </p:sp>
        <p:sp>
          <p:nvSpPr>
            <p:cNvPr id="1433891" name="Freeform 291"/>
            <p:cNvSpPr>
              <a:spLocks/>
            </p:cNvSpPr>
            <p:nvPr/>
          </p:nvSpPr>
          <p:spPr bwMode="auto">
            <a:xfrm>
              <a:off x="2558" y="2871"/>
              <a:ext cx="136" cy="115"/>
            </a:xfrm>
            <a:custGeom>
              <a:avLst/>
              <a:gdLst/>
              <a:ahLst/>
              <a:cxnLst>
                <a:cxn ang="0">
                  <a:pos x="0" y="115"/>
                </a:cxn>
                <a:cxn ang="0">
                  <a:pos x="136" y="100"/>
                </a:cxn>
                <a:cxn ang="0">
                  <a:pos x="41" y="0"/>
                </a:cxn>
                <a:cxn ang="0">
                  <a:pos x="0" y="115"/>
                </a:cxn>
              </a:cxnLst>
              <a:rect l="0" t="0" r="r" b="b"/>
              <a:pathLst>
                <a:path w="136" h="115">
                  <a:moveTo>
                    <a:pt x="0" y="115"/>
                  </a:moveTo>
                  <a:lnTo>
                    <a:pt x="136" y="100"/>
                  </a:lnTo>
                  <a:lnTo>
                    <a:pt x="41" y="0"/>
                  </a:lnTo>
                  <a:lnTo>
                    <a:pt x="0" y="115"/>
                  </a:lnTo>
                  <a:close/>
                </a:path>
              </a:pathLst>
            </a:custGeom>
            <a:solidFill>
              <a:srgbClr val="000000"/>
            </a:solidFill>
            <a:ln w="9525">
              <a:noFill/>
              <a:round/>
              <a:headEnd/>
              <a:tailEnd/>
            </a:ln>
          </p:spPr>
          <p:txBody>
            <a:bodyPr/>
            <a:lstStyle/>
            <a:p>
              <a:pPr>
                <a:defRPr/>
              </a:pPr>
              <a:endParaRPr lang="en-GB"/>
            </a:p>
          </p:txBody>
        </p:sp>
      </p:grpSp>
      <p:sp>
        <p:nvSpPr>
          <p:cNvPr id="1433893" name="Oval 293"/>
          <p:cNvSpPr>
            <a:spLocks noChangeArrowheads="1"/>
          </p:cNvSpPr>
          <p:nvPr/>
        </p:nvSpPr>
        <p:spPr bwMode="auto">
          <a:xfrm>
            <a:off x="1355725" y="4406900"/>
            <a:ext cx="142875" cy="144463"/>
          </a:xfrm>
          <a:prstGeom prst="ellipse">
            <a:avLst/>
          </a:prstGeom>
          <a:noFill/>
          <a:ln w="17463">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33894" name="Line 294"/>
          <p:cNvSpPr>
            <a:spLocks noChangeShapeType="1"/>
          </p:cNvSpPr>
          <p:nvPr/>
        </p:nvSpPr>
        <p:spPr bwMode="auto">
          <a:xfrm>
            <a:off x="1430338" y="4565650"/>
            <a:ext cx="1587" cy="201613"/>
          </a:xfrm>
          <a:prstGeom prst="line">
            <a:avLst/>
          </a:prstGeom>
          <a:noFill/>
          <a:ln w="17463">
            <a:solidFill>
              <a:srgbClr val="000000"/>
            </a:solidFill>
            <a:round/>
            <a:headEnd/>
            <a:tailEnd/>
          </a:ln>
        </p:spPr>
        <p:txBody>
          <a:bodyPr/>
          <a:lstStyle/>
          <a:p>
            <a:pPr>
              <a:defRPr/>
            </a:pPr>
            <a:endParaRPr lang="en-GB"/>
          </a:p>
        </p:txBody>
      </p:sp>
      <p:sp>
        <p:nvSpPr>
          <p:cNvPr id="1433895" name="Line 295"/>
          <p:cNvSpPr>
            <a:spLocks noChangeShapeType="1"/>
          </p:cNvSpPr>
          <p:nvPr/>
        </p:nvSpPr>
        <p:spPr bwMode="auto">
          <a:xfrm flipH="1">
            <a:off x="1304925" y="4767263"/>
            <a:ext cx="125413" cy="196850"/>
          </a:xfrm>
          <a:prstGeom prst="line">
            <a:avLst/>
          </a:prstGeom>
          <a:noFill/>
          <a:ln w="17463">
            <a:solidFill>
              <a:srgbClr val="000000"/>
            </a:solidFill>
            <a:round/>
            <a:headEnd/>
            <a:tailEnd/>
          </a:ln>
        </p:spPr>
        <p:txBody>
          <a:bodyPr/>
          <a:lstStyle/>
          <a:p>
            <a:pPr>
              <a:defRPr/>
            </a:pPr>
            <a:endParaRPr lang="en-GB"/>
          </a:p>
        </p:txBody>
      </p:sp>
      <p:sp>
        <p:nvSpPr>
          <p:cNvPr id="1433896" name="Line 296"/>
          <p:cNvSpPr>
            <a:spLocks noChangeShapeType="1"/>
          </p:cNvSpPr>
          <p:nvPr/>
        </p:nvSpPr>
        <p:spPr bwMode="auto">
          <a:xfrm>
            <a:off x="1439863" y="4784725"/>
            <a:ext cx="125412" cy="198438"/>
          </a:xfrm>
          <a:prstGeom prst="line">
            <a:avLst/>
          </a:prstGeom>
          <a:noFill/>
          <a:ln w="17463">
            <a:solidFill>
              <a:srgbClr val="000000"/>
            </a:solidFill>
            <a:round/>
            <a:headEnd/>
            <a:tailEnd/>
          </a:ln>
        </p:spPr>
        <p:txBody>
          <a:bodyPr/>
          <a:lstStyle/>
          <a:p>
            <a:pPr>
              <a:defRPr/>
            </a:pPr>
            <a:endParaRPr lang="en-GB"/>
          </a:p>
        </p:txBody>
      </p:sp>
      <p:sp>
        <p:nvSpPr>
          <p:cNvPr id="1433897" name="Line 297"/>
          <p:cNvSpPr>
            <a:spLocks noChangeShapeType="1"/>
          </p:cNvSpPr>
          <p:nvPr/>
        </p:nvSpPr>
        <p:spPr bwMode="auto">
          <a:xfrm>
            <a:off x="1285875" y="4652963"/>
            <a:ext cx="288925" cy="1587"/>
          </a:xfrm>
          <a:prstGeom prst="line">
            <a:avLst/>
          </a:prstGeom>
          <a:noFill/>
          <a:ln w="17463">
            <a:solidFill>
              <a:srgbClr val="000000"/>
            </a:solidFill>
            <a:round/>
            <a:headEnd/>
            <a:tailEnd/>
          </a:ln>
        </p:spPr>
        <p:txBody>
          <a:bodyPr/>
          <a:lstStyle/>
          <a:p>
            <a:pPr>
              <a:defRPr/>
            </a:pPr>
            <a:endParaRPr lang="en-GB"/>
          </a:p>
        </p:txBody>
      </p:sp>
      <p:sp>
        <p:nvSpPr>
          <p:cNvPr id="1433898" name="Rectangle 298"/>
          <p:cNvSpPr>
            <a:spLocks noChangeArrowheads="1"/>
          </p:cNvSpPr>
          <p:nvPr/>
        </p:nvSpPr>
        <p:spPr bwMode="auto">
          <a:xfrm>
            <a:off x="735013" y="4930775"/>
            <a:ext cx="1296987" cy="374650"/>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3899" name="Rectangle 299"/>
          <p:cNvSpPr>
            <a:spLocks noChangeArrowheads="1"/>
          </p:cNvSpPr>
          <p:nvPr/>
        </p:nvSpPr>
        <p:spPr bwMode="auto">
          <a:xfrm>
            <a:off x="850900" y="4976813"/>
            <a:ext cx="1200150" cy="304800"/>
          </a:xfrm>
          <a:prstGeom prst="rect">
            <a:avLst/>
          </a:prstGeom>
          <a:noFill/>
          <a:ln w="9525">
            <a:noFill/>
            <a:miter lim="800000"/>
            <a:headEnd/>
            <a:tailEnd/>
          </a:ln>
        </p:spPr>
        <p:txBody>
          <a:bodyPr wrap="none" lIns="0" tIns="0" rIns="0" bIns="0">
            <a:spAutoFit/>
          </a:bodyPr>
          <a:lstStyle/>
          <a:p>
            <a:r>
              <a:rPr kumimoji="0" lang="en-US" sz="2000">
                <a:solidFill>
                  <a:srgbClr val="000080"/>
                </a:solidFill>
                <a:effectLst/>
                <a:latin typeface="Arial" pitchFamily="34" charset="0"/>
              </a:rPr>
              <a:t>Participant</a:t>
            </a:r>
            <a:endParaRPr lang="en-US">
              <a:effectLst>
                <a:outerShdw blurRad="38100" dist="38100" dir="2700000" algn="tl">
                  <a:srgbClr val="000000"/>
                </a:outerShdw>
              </a:effectLst>
            </a:endParaRPr>
          </a:p>
        </p:txBody>
      </p:sp>
      <p:sp>
        <p:nvSpPr>
          <p:cNvPr id="1433900" name="Line 300"/>
          <p:cNvSpPr>
            <a:spLocks noChangeShapeType="1"/>
          </p:cNvSpPr>
          <p:nvPr/>
        </p:nvSpPr>
        <p:spPr bwMode="auto">
          <a:xfrm flipV="1">
            <a:off x="1754188" y="4260850"/>
            <a:ext cx="889000" cy="403225"/>
          </a:xfrm>
          <a:prstGeom prst="line">
            <a:avLst/>
          </a:prstGeom>
          <a:noFill/>
          <a:ln w="17463">
            <a:solidFill>
              <a:srgbClr val="000000"/>
            </a:solidFill>
            <a:round/>
            <a:headEnd/>
            <a:tailEnd/>
          </a:ln>
        </p:spPr>
        <p:txBody>
          <a:bodyPr/>
          <a:lstStyle/>
          <a:p>
            <a:pPr>
              <a:defRPr/>
            </a:pPr>
            <a:endParaRPr lang="en-GB"/>
          </a:p>
        </p:txBody>
      </p:sp>
      <p:sp>
        <p:nvSpPr>
          <p:cNvPr id="41024" name="Rectangle 25"/>
          <p:cNvSpPr>
            <a:spLocks noChangeArrowheads="1"/>
          </p:cNvSpPr>
          <p:nvPr/>
        </p:nvSpPr>
        <p:spPr bwMode="auto">
          <a:xfrm>
            <a:off x="3581400" y="1322388"/>
            <a:ext cx="1889125" cy="323850"/>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operation</a:t>
            </a:r>
            <a:endParaRPr lang="fr-BE" sz="2000" i="1">
              <a:solidFill>
                <a:schemeClr val="tx2"/>
              </a:solidFill>
              <a:effectLst/>
              <a:latin typeface="Comic Sans MS" pitchFamily="66" charset="0"/>
            </a:endParaRPr>
          </a:p>
        </p:txBody>
      </p:sp>
      <p:sp>
        <p:nvSpPr>
          <p:cNvPr id="1433626" name="Line 26"/>
          <p:cNvSpPr>
            <a:spLocks noChangeShapeType="1"/>
          </p:cNvSpPr>
          <p:nvPr/>
        </p:nvSpPr>
        <p:spPr bwMode="auto">
          <a:xfrm flipV="1">
            <a:off x="4140200" y="1636713"/>
            <a:ext cx="449263" cy="476250"/>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41026" name="Rectangle 27"/>
          <p:cNvSpPr>
            <a:spLocks noChangeArrowheads="1"/>
          </p:cNvSpPr>
          <p:nvPr/>
        </p:nvSpPr>
        <p:spPr bwMode="auto">
          <a:xfrm>
            <a:off x="6669088" y="1322388"/>
            <a:ext cx="1889125" cy="323850"/>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interaction</a:t>
            </a:r>
            <a:endParaRPr lang="fr-BE" sz="2000" i="1">
              <a:solidFill>
                <a:schemeClr val="tx2"/>
              </a:solidFill>
              <a:effectLst/>
              <a:latin typeface="Comic Sans MS" pitchFamily="66" charset="0"/>
            </a:endParaRPr>
          </a:p>
        </p:txBody>
      </p:sp>
      <p:sp>
        <p:nvSpPr>
          <p:cNvPr id="1433628" name="Line 28"/>
          <p:cNvSpPr>
            <a:spLocks noChangeShapeType="1"/>
          </p:cNvSpPr>
          <p:nvPr/>
        </p:nvSpPr>
        <p:spPr bwMode="auto">
          <a:xfrm flipV="1">
            <a:off x="7069138" y="1636713"/>
            <a:ext cx="608012" cy="952500"/>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41028" name="Rectangle 29"/>
          <p:cNvSpPr>
            <a:spLocks noChangeArrowheads="1"/>
          </p:cNvSpPr>
          <p:nvPr/>
        </p:nvSpPr>
        <p:spPr bwMode="auto">
          <a:xfrm>
            <a:off x="330200" y="1262063"/>
            <a:ext cx="1889125" cy="423862"/>
          </a:xfrm>
          <a:prstGeom prst="rect">
            <a:avLst/>
          </a:prstGeom>
          <a:noFill/>
          <a:ln w="9525">
            <a:noFill/>
            <a:miter lim="800000"/>
            <a:headEnd/>
            <a:tailEnd/>
          </a:ln>
        </p:spPr>
        <p:txBody>
          <a:bodyPr lIns="92075" tIns="46038" rIns="92075" bIns="46038" anchor="ctr" anchorCtr="1"/>
          <a:lstStyle/>
          <a:p>
            <a:pPr marL="342900" indent="-342900">
              <a:lnSpc>
                <a:spcPct val="90000"/>
              </a:lnSpc>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environment </a:t>
            </a:r>
          </a:p>
          <a:p>
            <a:pPr marL="342900" indent="-342900">
              <a:lnSpc>
                <a:spcPct val="90000"/>
              </a:lnSpc>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component</a:t>
            </a:r>
            <a:endParaRPr lang="fr-BE" sz="2000" i="1">
              <a:solidFill>
                <a:schemeClr val="tx2"/>
              </a:solidFill>
              <a:effectLst/>
              <a:latin typeface="Comic Sans MS" pitchFamily="66" charset="0"/>
            </a:endParaRPr>
          </a:p>
        </p:txBody>
      </p:sp>
      <p:sp>
        <p:nvSpPr>
          <p:cNvPr id="1433630" name="Line 30"/>
          <p:cNvSpPr>
            <a:spLocks noChangeShapeType="1"/>
          </p:cNvSpPr>
          <p:nvPr/>
        </p:nvSpPr>
        <p:spPr bwMode="auto">
          <a:xfrm flipH="1" flipV="1">
            <a:off x="1003300" y="1746250"/>
            <a:ext cx="403225" cy="519113"/>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41030" name="Rectangle 31"/>
          <p:cNvSpPr>
            <a:spLocks noChangeArrowheads="1"/>
          </p:cNvSpPr>
          <p:nvPr/>
        </p:nvSpPr>
        <p:spPr bwMode="auto">
          <a:xfrm>
            <a:off x="7107238" y="4041775"/>
            <a:ext cx="1889125" cy="423863"/>
          </a:xfrm>
          <a:prstGeom prst="rect">
            <a:avLst/>
          </a:prstGeom>
          <a:noFill/>
          <a:ln w="9525">
            <a:noFill/>
            <a:miter lim="800000"/>
            <a:headEnd/>
            <a:tailEnd/>
          </a:ln>
        </p:spPr>
        <p:txBody>
          <a:bodyPr lIns="92075" tIns="46038" rIns="92075" bIns="46038" anchor="ctr" anchorCtr="1"/>
          <a:lstStyle/>
          <a:p>
            <a:pPr marL="342900" indent="-342900">
              <a:lnSpc>
                <a:spcPct val="90000"/>
              </a:lnSpc>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software </a:t>
            </a:r>
          </a:p>
          <a:p>
            <a:pPr marL="342900" indent="-342900">
              <a:lnSpc>
                <a:spcPct val="90000"/>
              </a:lnSpc>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component</a:t>
            </a:r>
            <a:endParaRPr lang="fr-BE" sz="2000" i="1">
              <a:solidFill>
                <a:schemeClr val="tx2"/>
              </a:solidFill>
              <a:effectLst/>
              <a:latin typeface="Comic Sans MS" pitchFamily="66" charset="0"/>
            </a:endParaRPr>
          </a:p>
        </p:txBody>
      </p:sp>
      <p:sp>
        <p:nvSpPr>
          <p:cNvPr id="1433632" name="Line 32"/>
          <p:cNvSpPr>
            <a:spLocks noChangeShapeType="1"/>
          </p:cNvSpPr>
          <p:nvPr/>
        </p:nvSpPr>
        <p:spPr bwMode="auto">
          <a:xfrm flipV="1">
            <a:off x="7942263" y="4445000"/>
            <a:ext cx="219075" cy="376238"/>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41032" name="Rectangle 33"/>
          <p:cNvSpPr>
            <a:spLocks noChangeArrowheads="1"/>
          </p:cNvSpPr>
          <p:nvPr/>
        </p:nvSpPr>
        <p:spPr bwMode="auto">
          <a:xfrm>
            <a:off x="430213" y="3278188"/>
            <a:ext cx="1889125" cy="323850"/>
          </a:xfrm>
          <a:prstGeom prst="rect">
            <a:avLst/>
          </a:prstGeom>
          <a:noFill/>
          <a:ln w="9525">
            <a:noFill/>
            <a:miter lim="800000"/>
            <a:headEnd/>
            <a:tailEnd/>
          </a:ln>
        </p:spPr>
        <p:txBody>
          <a:bodyPr lIns="92075" tIns="46038" rIns="92075" bIns="46038" anchor="ctr" anchorCtr="1"/>
          <a:lstStyle/>
          <a:p>
            <a:pPr marL="342900" indent="-342900">
              <a:lnSpc>
                <a:spcPct val="90000"/>
              </a:lnSpc>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variant</a:t>
            </a:r>
          </a:p>
          <a:p>
            <a:pPr marL="342900" indent="-342900">
              <a:lnSpc>
                <a:spcPct val="90000"/>
              </a:lnSpc>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operation</a:t>
            </a:r>
            <a:endParaRPr lang="fr-BE" sz="2000" i="1">
              <a:solidFill>
                <a:schemeClr val="tx2"/>
              </a:solidFill>
              <a:effectLst/>
              <a:latin typeface="Comic Sans MS" pitchFamily="66" charset="0"/>
            </a:endParaRPr>
          </a:p>
        </p:txBody>
      </p:sp>
      <p:sp>
        <p:nvSpPr>
          <p:cNvPr id="1433634" name="Line 34"/>
          <p:cNvSpPr>
            <a:spLocks noChangeShapeType="1"/>
          </p:cNvSpPr>
          <p:nvPr/>
        </p:nvSpPr>
        <p:spPr bwMode="auto">
          <a:xfrm>
            <a:off x="1839913" y="3406775"/>
            <a:ext cx="738187" cy="42863"/>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41034" name="Rectangle 35"/>
          <p:cNvSpPr>
            <a:spLocks noChangeArrowheads="1"/>
          </p:cNvSpPr>
          <p:nvPr/>
        </p:nvSpPr>
        <p:spPr bwMode="auto">
          <a:xfrm>
            <a:off x="7083425" y="5459413"/>
            <a:ext cx="1889125" cy="323850"/>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suboperation</a:t>
            </a:r>
            <a:endParaRPr lang="fr-BE" sz="2000" i="1">
              <a:solidFill>
                <a:schemeClr val="tx2"/>
              </a:solidFill>
              <a:effectLst/>
              <a:latin typeface="Comic Sans MS" pitchFamily="66" charset="0"/>
            </a:endParaRPr>
          </a:p>
        </p:txBody>
      </p:sp>
      <p:sp>
        <p:nvSpPr>
          <p:cNvPr id="1433636" name="Line 36"/>
          <p:cNvSpPr>
            <a:spLocks noChangeShapeType="1"/>
          </p:cNvSpPr>
          <p:nvPr/>
        </p:nvSpPr>
        <p:spPr bwMode="auto">
          <a:xfrm>
            <a:off x="5632450" y="5281613"/>
            <a:ext cx="1692275" cy="288925"/>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41036" name="Text Box 38"/>
          <p:cNvSpPr txBox="1">
            <a:spLocks noChangeArrowheads="1"/>
          </p:cNvSpPr>
          <p:nvPr/>
        </p:nvSpPr>
        <p:spPr bwMode="auto">
          <a:xfrm>
            <a:off x="142875" y="5786438"/>
            <a:ext cx="2868613" cy="538162"/>
          </a:xfrm>
          <a:prstGeom prst="rect">
            <a:avLst/>
          </a:prstGeom>
          <a:noFill/>
          <a:ln w="12700" cap="sq">
            <a:noFill/>
            <a:miter lim="800000"/>
            <a:headEnd/>
            <a:tailEnd/>
          </a:ln>
        </p:spPr>
        <p:txBody>
          <a:bodyPr wrap="none" anchor="ctr">
            <a:spAutoFit/>
          </a:bodyPr>
          <a:lstStyle/>
          <a:p>
            <a:r>
              <a:rPr lang="en-US" sz="1600" i="1">
                <a:solidFill>
                  <a:srgbClr val="5F5F5F"/>
                </a:solidFill>
                <a:effectLst/>
                <a:latin typeface="Arial Narrow" pitchFamily="34" charset="0"/>
              </a:rPr>
              <a:t>every thing good in UML is not new, </a:t>
            </a:r>
          </a:p>
          <a:p>
            <a:pPr>
              <a:lnSpc>
                <a:spcPct val="20000"/>
              </a:lnSpc>
            </a:pPr>
            <a:r>
              <a:rPr lang="en-US" sz="1600" i="1">
                <a:solidFill>
                  <a:srgbClr val="5F5F5F"/>
                </a:solidFill>
                <a:effectLst/>
                <a:latin typeface="Arial Narrow" pitchFamily="34" charset="0"/>
              </a:rPr>
              <a:t>every thing new in UML is not good</a:t>
            </a:r>
            <a:endParaRPr lang="en-US" sz="1800" i="1">
              <a:solidFill>
                <a:srgbClr val="5F5F5F"/>
              </a:solidFill>
              <a:effectLst/>
              <a:latin typeface="Arial Narrow" pitchFamily="34" charset="0"/>
            </a:endParaRPr>
          </a:p>
        </p:txBody>
      </p:sp>
      <p:sp>
        <p:nvSpPr>
          <p:cNvPr id="1433728" name="AutoShape 128"/>
          <p:cNvSpPr>
            <a:spLocks noChangeArrowheads="1"/>
          </p:cNvSpPr>
          <p:nvPr/>
        </p:nvSpPr>
        <p:spPr bwMode="auto">
          <a:xfrm flipV="1">
            <a:off x="174625" y="5837238"/>
            <a:ext cx="2706688" cy="501650"/>
          </a:xfrm>
          <a:prstGeom prst="wedgeRoundRectCallout">
            <a:avLst>
              <a:gd name="adj1" fmla="val -2556"/>
              <a:gd name="adj2" fmla="val 179426"/>
              <a:gd name="adj3" fmla="val 16667"/>
            </a:avLst>
          </a:prstGeom>
          <a:noFill/>
          <a:ln w="12700">
            <a:solidFill>
              <a:srgbClr val="5F5F5F"/>
            </a:solidFill>
            <a:prstDash val="dash"/>
            <a:miter lim="800000"/>
            <a:headEnd/>
            <a:tailEnd/>
          </a:ln>
          <a:effectLst/>
        </p:spPr>
        <p:txBody>
          <a:bodyPr rot="10800000" anchor="ctr">
            <a:spAutoFit/>
          </a:bodyPr>
          <a:lstStyle/>
          <a:p>
            <a:endParaRPr lang="en-US">
              <a:effectLst>
                <a:outerShdw blurRad="38100" dist="38100" dir="2700000" algn="tl">
                  <a:srgbClr val="000000"/>
                </a:outerShdw>
              </a:effectLst>
            </a:endParaRPr>
          </a:p>
        </p:txBody>
      </p:sp>
      <p:sp>
        <p:nvSpPr>
          <p:cNvPr id="41038" name="Rectangle 301"/>
          <p:cNvSpPr>
            <a:spLocks noChangeArrowheads="1"/>
          </p:cNvSpPr>
          <p:nvPr/>
        </p:nvSpPr>
        <p:spPr bwMode="auto">
          <a:xfrm>
            <a:off x="4440238" y="6035675"/>
            <a:ext cx="2479675" cy="323850"/>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operation performer</a:t>
            </a:r>
            <a:endParaRPr lang="fr-BE" sz="2000" i="1">
              <a:solidFill>
                <a:schemeClr val="tx2"/>
              </a:solidFill>
              <a:effectLst/>
              <a:latin typeface="Comic Sans MS" pitchFamily="66" charset="0"/>
            </a:endParaRPr>
          </a:p>
        </p:txBody>
      </p:sp>
      <p:sp>
        <p:nvSpPr>
          <p:cNvPr id="1433902" name="Line 302"/>
          <p:cNvSpPr>
            <a:spLocks noChangeShapeType="1"/>
          </p:cNvSpPr>
          <p:nvPr/>
        </p:nvSpPr>
        <p:spPr bwMode="auto">
          <a:xfrm>
            <a:off x="4287838" y="5867400"/>
            <a:ext cx="363537" cy="273050"/>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779463" y="317500"/>
            <a:ext cx="8178800" cy="762000"/>
          </a:xfrm>
          <a:noFill/>
        </p:spPr>
        <p:txBody>
          <a:bodyPr/>
          <a:lstStyle/>
          <a:p>
            <a:pPr>
              <a:lnSpc>
                <a:spcPct val="110000"/>
              </a:lnSpc>
            </a:pPr>
            <a:r>
              <a:rPr kumimoji="0" lang="en-US" smtClean="0"/>
              <a:t>Requirements specification &amp; documentation: outline</a:t>
            </a:r>
            <a:endParaRPr kumimoji="0" lang="en-US" altLang="en-US" smtClean="0"/>
          </a:p>
        </p:txBody>
      </p:sp>
      <p:sp>
        <p:nvSpPr>
          <p:cNvPr id="1425411" name="Rectangle 3"/>
          <p:cNvSpPr>
            <a:spLocks noGrp="1" noChangeArrowheads="1"/>
          </p:cNvSpPr>
          <p:nvPr>
            <p:ph type="body" idx="1"/>
          </p:nvPr>
        </p:nvSpPr>
        <p:spPr>
          <a:xfrm>
            <a:off x="231775" y="1344613"/>
            <a:ext cx="8812213" cy="5080000"/>
          </a:xfrm>
        </p:spPr>
        <p:txBody>
          <a:bodyPr/>
          <a:lstStyle/>
          <a:p>
            <a:pPr>
              <a:spcBef>
                <a:spcPts val="300"/>
              </a:spcBef>
            </a:pPr>
            <a:r>
              <a:rPr kumimoji="0" lang="en-US" smtClean="0">
                <a:solidFill>
                  <a:srgbClr val="5F5F5F"/>
                </a:solidFill>
              </a:rPr>
              <a:t>Free documentation in unrestricted natural language </a:t>
            </a:r>
          </a:p>
          <a:p>
            <a:pPr>
              <a:lnSpc>
                <a:spcPct val="130000"/>
              </a:lnSpc>
              <a:spcBef>
                <a:spcPts val="300"/>
              </a:spcBef>
            </a:pPr>
            <a:r>
              <a:rPr kumimoji="0" lang="en-US" smtClean="0">
                <a:solidFill>
                  <a:srgbClr val="5F5F5F"/>
                </a:solidFill>
              </a:rPr>
              <a:t>Disciplined documentation in structured natural language</a:t>
            </a:r>
          </a:p>
          <a:p>
            <a:pPr lvl="1">
              <a:lnSpc>
                <a:spcPct val="100000"/>
              </a:lnSpc>
              <a:spcBef>
                <a:spcPts val="200"/>
              </a:spcBef>
            </a:pPr>
            <a:r>
              <a:rPr kumimoji="0" lang="en-US" sz="2000" smtClean="0">
                <a:solidFill>
                  <a:srgbClr val="5F5F5F"/>
                </a:solidFill>
              </a:rPr>
              <a:t>Local rules on writing statements</a:t>
            </a:r>
          </a:p>
          <a:p>
            <a:pPr lvl="1">
              <a:spcBef>
                <a:spcPts val="200"/>
              </a:spcBef>
            </a:pPr>
            <a:r>
              <a:rPr kumimoji="0" lang="en-US" sz="2000" smtClean="0">
                <a:solidFill>
                  <a:srgbClr val="5F5F5F"/>
                </a:solidFill>
              </a:rPr>
              <a:t>Global rules on organizing the Requirements Document</a:t>
            </a:r>
          </a:p>
          <a:p>
            <a:pPr>
              <a:lnSpc>
                <a:spcPct val="130000"/>
              </a:lnSpc>
              <a:spcBef>
                <a:spcPts val="300"/>
              </a:spcBef>
            </a:pPr>
            <a:r>
              <a:rPr kumimoji="0" lang="en-US" smtClean="0">
                <a:solidFill>
                  <a:srgbClr val="5F5F5F"/>
                </a:solidFill>
              </a:rPr>
              <a:t>Use of diagrammatic notations</a:t>
            </a:r>
          </a:p>
          <a:p>
            <a:pPr lvl="1">
              <a:lnSpc>
                <a:spcPct val="100000"/>
              </a:lnSpc>
              <a:spcBef>
                <a:spcPts val="200"/>
              </a:spcBef>
            </a:pPr>
            <a:r>
              <a:rPr kumimoji="0" lang="en-US" sz="2000" smtClean="0">
                <a:solidFill>
                  <a:srgbClr val="5F5F5F"/>
                </a:solidFill>
              </a:rPr>
              <a:t>System scope:  context, problem, frame diagrams</a:t>
            </a:r>
          </a:p>
          <a:p>
            <a:pPr lvl="1">
              <a:spcBef>
                <a:spcPts val="200"/>
              </a:spcBef>
            </a:pPr>
            <a:r>
              <a:rPr kumimoji="0" lang="en-US" sz="2000" smtClean="0">
                <a:solidFill>
                  <a:srgbClr val="5F5F5F"/>
                </a:solidFill>
              </a:rPr>
              <a:t>Conceptual structures:  entity-relationship diagrams</a:t>
            </a:r>
          </a:p>
          <a:p>
            <a:pPr lvl="1">
              <a:spcBef>
                <a:spcPts val="200"/>
              </a:spcBef>
            </a:pPr>
            <a:r>
              <a:rPr kumimoji="0" lang="en-US" sz="2000" smtClean="0">
                <a:solidFill>
                  <a:srgbClr val="5F5F5F"/>
                </a:solidFill>
              </a:rPr>
              <a:t>Activities and data:  SADT diagrams</a:t>
            </a:r>
          </a:p>
          <a:p>
            <a:pPr lvl="1">
              <a:spcBef>
                <a:spcPts val="200"/>
              </a:spcBef>
            </a:pPr>
            <a:r>
              <a:rPr kumimoji="0" lang="en-US" sz="2000" smtClean="0">
                <a:solidFill>
                  <a:srgbClr val="5F5F5F"/>
                </a:solidFill>
              </a:rPr>
              <a:t>Information flows:  dataflow diagrams</a:t>
            </a:r>
          </a:p>
          <a:p>
            <a:pPr lvl="1">
              <a:spcBef>
                <a:spcPts val="200"/>
              </a:spcBef>
            </a:pPr>
            <a:r>
              <a:rPr kumimoji="0" lang="en-US" sz="2000" smtClean="0">
                <a:solidFill>
                  <a:srgbClr val="5F5F5F"/>
                </a:solidFill>
              </a:rPr>
              <a:t>System operations:  use case diagrams</a:t>
            </a:r>
          </a:p>
          <a:p>
            <a:pPr lvl="1">
              <a:spcBef>
                <a:spcPts val="200"/>
              </a:spcBef>
            </a:pPr>
            <a:r>
              <a:rPr kumimoji="0" lang="en-US" sz="2000" smtClean="0">
                <a:effectLst>
                  <a:outerShdw blurRad="38100" dist="38100" dir="2700000" algn="tl">
                    <a:srgbClr val="000000"/>
                  </a:outerShdw>
                </a:effectLst>
              </a:rPr>
              <a:t>Interaction scenarios:  event trace diagrams</a:t>
            </a:r>
          </a:p>
          <a:p>
            <a:pPr lvl="1">
              <a:spcBef>
                <a:spcPts val="200"/>
              </a:spcBef>
            </a:pPr>
            <a:r>
              <a:rPr kumimoji="0" lang="en-US" sz="2000" smtClean="0">
                <a:effectLst>
                  <a:outerShdw blurRad="38100" dist="38100" dir="2700000" algn="tl">
                    <a:srgbClr val="000000"/>
                  </a:outerShdw>
                </a:effectLst>
              </a:rPr>
              <a:t>System behaviors:  state machine diagrams</a:t>
            </a:r>
          </a:p>
          <a:p>
            <a:pPr lvl="1">
              <a:spcBef>
                <a:spcPts val="200"/>
              </a:spcBef>
            </a:pPr>
            <a:r>
              <a:rPr kumimoji="0" lang="en-US" sz="2000" smtClean="0">
                <a:effectLst>
                  <a:outerShdw blurRad="38100" dist="38100" dir="2700000" algn="tl">
                    <a:srgbClr val="000000"/>
                  </a:outerShdw>
                </a:effectLst>
              </a:rPr>
              <a:t>Stimuli and responses:  R-net diagrams</a:t>
            </a:r>
            <a:endParaRPr kumimoji="0" lang="en-US" sz="2000" smtClean="0"/>
          </a:p>
          <a:p>
            <a:pPr lvl="1">
              <a:spcBef>
                <a:spcPts val="200"/>
              </a:spcBef>
            </a:pPr>
            <a:r>
              <a:rPr kumimoji="0" lang="en-US" sz="2000" smtClean="0"/>
              <a:t>Integrating multiple system views, multi-view spec in UML</a:t>
            </a:r>
            <a:endParaRPr kumimoji="0" lang="en-US" altLang="en-US" sz="2000" smtClean="0"/>
          </a:p>
        </p:txBody>
      </p:sp>
      <p:pic>
        <p:nvPicPr>
          <p:cNvPr id="41988" name="Picture 4"/>
          <p:cNvPicPr>
            <a:picLocks noChangeAspect="1" noChangeArrowheads="1"/>
          </p:cNvPicPr>
          <p:nvPr/>
        </p:nvPicPr>
        <p:blipFill>
          <a:blip r:embed="rId3"/>
          <a:srcRect/>
          <a:stretch>
            <a:fillRect/>
          </a:stretch>
        </p:blipFill>
        <p:spPr bwMode="auto">
          <a:xfrm>
            <a:off x="258763" y="5033963"/>
            <a:ext cx="819150" cy="885825"/>
          </a:xfrm>
          <a:prstGeom prst="rect">
            <a:avLst/>
          </a:prstGeom>
          <a:noFill/>
          <a:ln w="2857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1200150" y="228600"/>
            <a:ext cx="7758113" cy="762000"/>
          </a:xfrm>
        </p:spPr>
        <p:txBody>
          <a:bodyPr/>
          <a:lstStyle/>
          <a:p>
            <a:r>
              <a:rPr kumimoji="0" lang="en-US" smtClean="0"/>
              <a:t>Interaction scenarios:  event trace diagrams</a:t>
            </a:r>
            <a:endParaRPr kumimoji="0" lang="en-US" sz="2500" smtClean="0"/>
          </a:p>
        </p:txBody>
      </p:sp>
      <p:sp>
        <p:nvSpPr>
          <p:cNvPr id="14340" name="Rectangle 3"/>
          <p:cNvSpPr>
            <a:spLocks noGrp="1" noChangeArrowheads="1"/>
          </p:cNvSpPr>
          <p:nvPr>
            <p:ph type="body" idx="1"/>
          </p:nvPr>
        </p:nvSpPr>
        <p:spPr>
          <a:xfrm>
            <a:off x="227013" y="1295400"/>
            <a:ext cx="8728075" cy="4978400"/>
          </a:xfrm>
        </p:spPr>
        <p:txBody>
          <a:bodyPr/>
          <a:lstStyle/>
          <a:p>
            <a:r>
              <a:rPr lang="en-US" smtClean="0"/>
              <a:t>Capture positive scenarios by sequences of interactions among instances of system components </a:t>
            </a:r>
            <a:r>
              <a:rPr lang="en-US" sz="1800" smtClean="0"/>
              <a:t>(cf. Chap. 2)</a:t>
            </a:r>
            <a:endParaRPr lang="en-US" smtClean="0"/>
          </a:p>
          <a:p>
            <a:pPr lvl="1"/>
            <a:r>
              <a:rPr lang="en-US" smtClean="0"/>
              <a:t>variants: MSC </a:t>
            </a:r>
            <a:r>
              <a:rPr lang="en-US" sz="2000" smtClean="0"/>
              <a:t>(ITU)</a:t>
            </a:r>
            <a:r>
              <a:rPr lang="en-US" smtClean="0"/>
              <a:t>, </a:t>
            </a:r>
            <a:r>
              <a:rPr lang="en-US" b="1" i="1" smtClean="0"/>
              <a:t>sequence diagrams</a:t>
            </a:r>
            <a:r>
              <a:rPr lang="en-US" smtClean="0"/>
              <a:t> </a:t>
            </a:r>
            <a:r>
              <a:rPr lang="en-US" sz="2000" smtClean="0"/>
              <a:t>(UML, cf. Chap. 13)</a:t>
            </a:r>
            <a:endParaRPr lang="en-US" smtClean="0"/>
          </a:p>
          <a:p>
            <a:pPr>
              <a:lnSpc>
                <a:spcPct val="130000"/>
              </a:lnSpc>
            </a:pPr>
            <a:r>
              <a:rPr lang="en-US" smtClean="0"/>
              <a:t>Parallel composition of timelines </a:t>
            </a:r>
          </a:p>
          <a:p>
            <a:pPr lvl="1">
              <a:lnSpc>
                <a:spcPct val="80000"/>
              </a:lnSpc>
            </a:pPr>
            <a:r>
              <a:rPr lang="en-US" smtClean="0"/>
              <a:t>one per component instance</a:t>
            </a:r>
          </a:p>
          <a:p>
            <a:pPr>
              <a:lnSpc>
                <a:spcPct val="120000"/>
              </a:lnSpc>
            </a:pPr>
            <a:r>
              <a:rPr lang="en-US" smtClean="0"/>
              <a:t>Pairwise directed interactions down timelines</a:t>
            </a:r>
          </a:p>
          <a:p>
            <a:pPr lvl="1">
              <a:lnSpc>
                <a:spcPct val="100000"/>
              </a:lnSpc>
            </a:pPr>
            <a:r>
              <a:rPr lang="en-US" smtClean="0"/>
              <a:t>information transmission through event attributes</a:t>
            </a:r>
          </a:p>
          <a:p>
            <a:r>
              <a:rPr lang="en-US" smtClean="0"/>
              <a:t>Interaction event synchronously controlled by source instance &amp; monitored by target instance</a:t>
            </a:r>
          </a:p>
          <a:p>
            <a:pPr lvl="1"/>
            <a:r>
              <a:rPr lang="en-US" smtClean="0"/>
              <a:t>total order on events along timeline (event precedence)</a:t>
            </a:r>
          </a:p>
          <a:p>
            <a:pPr lvl="1"/>
            <a:r>
              <a:rPr lang="en-US" smtClean="0"/>
              <a:t>partial order on all diagram events</a:t>
            </a:r>
          </a:p>
        </p:txBody>
      </p:sp>
      <p:graphicFrame>
        <p:nvGraphicFramePr>
          <p:cNvPr id="14338" name="Object 5"/>
          <p:cNvGraphicFramePr>
            <a:graphicFrameLocks noChangeAspect="1"/>
          </p:cNvGraphicFramePr>
          <p:nvPr/>
        </p:nvGraphicFramePr>
        <p:xfrm>
          <a:off x="142875" y="141288"/>
          <a:ext cx="809625" cy="742950"/>
        </p:xfrm>
        <a:graphic>
          <a:graphicData uri="http://schemas.openxmlformats.org/presentationml/2006/ole">
            <mc:AlternateContent xmlns:mc="http://schemas.openxmlformats.org/markup-compatibility/2006">
              <mc:Choice xmlns:v="urn:schemas-microsoft-com:vml" Requires="v">
                <p:oleObj spid="_x0000_s14339" name="Clip" r:id="rId3" imgW="875520" imgH="767160" progId="MS_ClipArt_Gallery.2">
                  <p:embed/>
                </p:oleObj>
              </mc:Choice>
              <mc:Fallback>
                <p:oleObj name="Clip" r:id="rId3" imgW="875520" imgH="767160" progId="MS_ClipArt_Gallery.2">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75" y="141288"/>
                        <a:ext cx="809625" cy="742950"/>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1200150" y="185738"/>
            <a:ext cx="6867525" cy="762000"/>
          </a:xfrm>
        </p:spPr>
        <p:txBody>
          <a:bodyPr/>
          <a:lstStyle/>
          <a:p>
            <a:r>
              <a:rPr kumimoji="0" lang="en-US" smtClean="0"/>
              <a:t>Event trace diagram:  example</a:t>
            </a:r>
            <a:endParaRPr kumimoji="0" lang="en-US" sz="2500" smtClean="0"/>
          </a:p>
        </p:txBody>
      </p:sp>
      <p:pic>
        <p:nvPicPr>
          <p:cNvPr id="15364" name="Picture 5"/>
          <p:cNvPicPr>
            <a:picLocks noChangeAspect="1" noChangeArrowheads="1"/>
          </p:cNvPicPr>
          <p:nvPr/>
        </p:nvPicPr>
        <p:blipFill>
          <a:blip r:embed="rId3"/>
          <a:srcRect/>
          <a:stretch>
            <a:fillRect/>
          </a:stretch>
        </p:blipFill>
        <p:spPr bwMode="auto">
          <a:xfrm>
            <a:off x="252413" y="201613"/>
            <a:ext cx="1060450" cy="654050"/>
          </a:xfrm>
          <a:prstGeom prst="rect">
            <a:avLst/>
          </a:prstGeom>
          <a:noFill/>
          <a:ln w="9525">
            <a:noFill/>
            <a:miter lim="800000"/>
            <a:headEnd/>
            <a:tailEnd/>
          </a:ln>
        </p:spPr>
      </p:pic>
      <p:graphicFrame>
        <p:nvGraphicFramePr>
          <p:cNvPr id="15362" name="Object 8"/>
          <p:cNvGraphicFramePr>
            <a:graphicFrameLocks/>
          </p:cNvGraphicFramePr>
          <p:nvPr/>
        </p:nvGraphicFramePr>
        <p:xfrm>
          <a:off x="255588" y="1638300"/>
          <a:ext cx="8516937" cy="4138613"/>
        </p:xfrm>
        <a:graphic>
          <a:graphicData uri="http://schemas.openxmlformats.org/presentationml/2006/ole">
            <mc:AlternateContent xmlns:mc="http://schemas.openxmlformats.org/markup-compatibility/2006">
              <mc:Choice xmlns:v="urn:schemas-microsoft-com:vml" Requires="v">
                <p:oleObj spid="_x0000_s15363" name="Picture" r:id="rId4" imgW="4320360" imgH="1913760" progId="Word.Picture.8">
                  <p:embed/>
                </p:oleObj>
              </mc:Choice>
              <mc:Fallback>
                <p:oleObj name="Picture" r:id="rId4" imgW="4320360" imgH="1913760" progId="Word.Picture.8">
                  <p:embed/>
                  <p:pic>
                    <p:nvPicPr>
                      <p:cNvPr id="0" name="Object 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88" y="1638300"/>
                        <a:ext cx="8516937" cy="4138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5" name="Rectangle 9"/>
          <p:cNvSpPr>
            <a:spLocks noChangeArrowheads="1"/>
          </p:cNvSpPr>
          <p:nvPr/>
        </p:nvSpPr>
        <p:spPr bwMode="auto">
          <a:xfrm>
            <a:off x="1765300" y="1150938"/>
            <a:ext cx="2120900" cy="323850"/>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interaction event</a:t>
            </a:r>
            <a:endParaRPr lang="fr-BE" sz="2000" i="1">
              <a:solidFill>
                <a:schemeClr val="tx2"/>
              </a:solidFill>
              <a:effectLst/>
              <a:latin typeface="Comic Sans MS" pitchFamily="66" charset="0"/>
            </a:endParaRPr>
          </a:p>
        </p:txBody>
      </p:sp>
      <p:sp>
        <p:nvSpPr>
          <p:cNvPr id="1434634" name="Line 10"/>
          <p:cNvSpPr>
            <a:spLocks noChangeShapeType="1"/>
          </p:cNvSpPr>
          <p:nvPr/>
        </p:nvSpPr>
        <p:spPr bwMode="auto">
          <a:xfrm flipV="1">
            <a:off x="2425700" y="1465263"/>
            <a:ext cx="347663" cy="463550"/>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434635" name="Line 11"/>
          <p:cNvSpPr>
            <a:spLocks noChangeShapeType="1"/>
          </p:cNvSpPr>
          <p:nvPr/>
        </p:nvSpPr>
        <p:spPr bwMode="auto">
          <a:xfrm flipV="1">
            <a:off x="3789363" y="1416050"/>
            <a:ext cx="420687" cy="852488"/>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5368" name="Rectangle 12"/>
          <p:cNvSpPr>
            <a:spLocks noChangeArrowheads="1"/>
          </p:cNvSpPr>
          <p:nvPr/>
        </p:nvSpPr>
        <p:spPr bwMode="auto">
          <a:xfrm>
            <a:off x="3770313" y="1173163"/>
            <a:ext cx="1528762" cy="323850"/>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attribute</a:t>
            </a:r>
            <a:endParaRPr lang="fr-BE" sz="2000" i="1">
              <a:solidFill>
                <a:schemeClr val="tx2"/>
              </a:solidFill>
              <a:effectLst/>
              <a:latin typeface="Comic Sans MS" pitchFamily="66" charset="0"/>
            </a:endParaRPr>
          </a:p>
        </p:txBody>
      </p:sp>
      <p:sp>
        <p:nvSpPr>
          <p:cNvPr id="1434637" name="Line 13"/>
          <p:cNvSpPr>
            <a:spLocks noChangeShapeType="1"/>
          </p:cNvSpPr>
          <p:nvPr/>
        </p:nvSpPr>
        <p:spPr bwMode="auto">
          <a:xfrm flipV="1">
            <a:off x="5400675" y="1423988"/>
            <a:ext cx="693738" cy="361950"/>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5370" name="Rectangle 14"/>
          <p:cNvSpPr>
            <a:spLocks noChangeArrowheads="1"/>
          </p:cNvSpPr>
          <p:nvPr/>
        </p:nvSpPr>
        <p:spPr bwMode="auto">
          <a:xfrm>
            <a:off x="5756275" y="1152525"/>
            <a:ext cx="2336800" cy="323850"/>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component instance</a:t>
            </a:r>
            <a:endParaRPr lang="fr-BE" sz="2000" i="1">
              <a:solidFill>
                <a:schemeClr val="tx2"/>
              </a:solidFill>
              <a:effectLst/>
              <a:latin typeface="Comic Sans MS" pitchFamily="66" charset="0"/>
            </a:endParaRPr>
          </a:p>
        </p:txBody>
      </p:sp>
      <p:sp>
        <p:nvSpPr>
          <p:cNvPr id="1434639" name="Line 15"/>
          <p:cNvSpPr>
            <a:spLocks noChangeShapeType="1"/>
          </p:cNvSpPr>
          <p:nvPr/>
        </p:nvSpPr>
        <p:spPr bwMode="auto">
          <a:xfrm flipH="1" flipV="1">
            <a:off x="4911725" y="5413375"/>
            <a:ext cx="430213" cy="274638"/>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5372" name="Rectangle 16"/>
          <p:cNvSpPr>
            <a:spLocks noChangeArrowheads="1"/>
          </p:cNvSpPr>
          <p:nvPr/>
        </p:nvSpPr>
        <p:spPr bwMode="auto">
          <a:xfrm>
            <a:off x="4760913" y="5676900"/>
            <a:ext cx="1470025" cy="423863"/>
          </a:xfrm>
          <a:prstGeom prst="rect">
            <a:avLst/>
          </a:prstGeom>
          <a:noFill/>
          <a:ln w="9525">
            <a:noFill/>
            <a:miter lim="800000"/>
            <a:headEnd/>
            <a:tailEnd/>
          </a:ln>
        </p:spPr>
        <p:txBody>
          <a:bodyPr lIns="92075" tIns="46038" rIns="92075" bIns="46038" anchor="ctr" anchorCtr="1"/>
          <a:lstStyle/>
          <a:p>
            <a:pPr marL="342900" indent="-342900">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controls</a:t>
            </a:r>
          </a:p>
          <a:p>
            <a:pPr marL="342900" indent="-342900">
              <a:lnSpc>
                <a:spcPct val="70000"/>
              </a:lnSpc>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interaction</a:t>
            </a:r>
            <a:endParaRPr lang="fr-BE" sz="2000" i="1">
              <a:solidFill>
                <a:schemeClr val="tx2"/>
              </a:solidFill>
              <a:effectLst/>
              <a:latin typeface="Comic Sans MS" pitchFamily="66" charset="0"/>
            </a:endParaRPr>
          </a:p>
        </p:txBody>
      </p:sp>
      <p:sp>
        <p:nvSpPr>
          <p:cNvPr id="15373" name="Rectangle 17"/>
          <p:cNvSpPr>
            <a:spLocks noChangeArrowheads="1"/>
          </p:cNvSpPr>
          <p:nvPr/>
        </p:nvSpPr>
        <p:spPr bwMode="auto">
          <a:xfrm>
            <a:off x="6472238" y="5700713"/>
            <a:ext cx="1484312" cy="411162"/>
          </a:xfrm>
          <a:prstGeom prst="rect">
            <a:avLst/>
          </a:prstGeom>
          <a:noFill/>
          <a:ln w="9525">
            <a:noFill/>
            <a:miter lim="800000"/>
            <a:headEnd/>
            <a:tailEnd/>
          </a:ln>
        </p:spPr>
        <p:txBody>
          <a:bodyPr lIns="92075" tIns="46038" rIns="92075" bIns="46038" anchor="ctr" anchorCtr="1"/>
          <a:lstStyle/>
          <a:p>
            <a:pPr marL="342900" indent="-342900">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monitors</a:t>
            </a:r>
          </a:p>
          <a:p>
            <a:pPr marL="342900" indent="-342900">
              <a:lnSpc>
                <a:spcPct val="70000"/>
              </a:lnSpc>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interaction</a:t>
            </a:r>
          </a:p>
        </p:txBody>
      </p:sp>
      <p:sp>
        <p:nvSpPr>
          <p:cNvPr id="1434642" name="Line 18"/>
          <p:cNvSpPr>
            <a:spLocks noChangeShapeType="1"/>
          </p:cNvSpPr>
          <p:nvPr/>
        </p:nvSpPr>
        <p:spPr bwMode="auto">
          <a:xfrm flipV="1">
            <a:off x="7196138" y="5407025"/>
            <a:ext cx="595312" cy="260350"/>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5375" name="Rectangle 19"/>
          <p:cNvSpPr>
            <a:spLocks noChangeArrowheads="1"/>
          </p:cNvSpPr>
          <p:nvPr/>
        </p:nvSpPr>
        <p:spPr bwMode="auto">
          <a:xfrm>
            <a:off x="7023100" y="6224588"/>
            <a:ext cx="2120900" cy="323850"/>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self-interaction</a:t>
            </a:r>
            <a:endParaRPr lang="fr-BE" sz="2000" i="1">
              <a:solidFill>
                <a:schemeClr val="tx2"/>
              </a:solidFill>
              <a:effectLst/>
              <a:latin typeface="Comic Sans MS" pitchFamily="66" charset="0"/>
            </a:endParaRPr>
          </a:p>
        </p:txBody>
      </p:sp>
      <p:sp>
        <p:nvSpPr>
          <p:cNvPr id="15376" name="Rectangle 20"/>
          <p:cNvSpPr>
            <a:spLocks noChangeArrowheads="1"/>
          </p:cNvSpPr>
          <p:nvPr/>
        </p:nvSpPr>
        <p:spPr bwMode="auto">
          <a:xfrm>
            <a:off x="258763" y="5935663"/>
            <a:ext cx="1400175" cy="323850"/>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timeline</a:t>
            </a:r>
            <a:endParaRPr lang="fr-BE" sz="2000" i="1">
              <a:solidFill>
                <a:schemeClr val="tx2"/>
              </a:solidFill>
              <a:effectLst/>
              <a:latin typeface="Comic Sans MS" pitchFamily="66" charset="0"/>
            </a:endParaRPr>
          </a:p>
        </p:txBody>
      </p:sp>
      <p:sp>
        <p:nvSpPr>
          <p:cNvPr id="1434645" name="Freeform 21"/>
          <p:cNvSpPr>
            <a:spLocks/>
          </p:cNvSpPr>
          <p:nvPr/>
        </p:nvSpPr>
        <p:spPr bwMode="auto">
          <a:xfrm>
            <a:off x="171450" y="3838575"/>
            <a:ext cx="650875" cy="2252663"/>
          </a:xfrm>
          <a:custGeom>
            <a:avLst/>
            <a:gdLst/>
            <a:ahLst/>
            <a:cxnLst>
              <a:cxn ang="0">
                <a:pos x="192" y="1419"/>
              </a:cxn>
              <a:cxn ang="0">
                <a:pos x="74" y="1064"/>
              </a:cxn>
              <a:cxn ang="0">
                <a:pos x="56" y="437"/>
              </a:cxn>
              <a:cxn ang="0">
                <a:pos x="410" y="0"/>
              </a:cxn>
            </a:cxnLst>
            <a:rect l="0" t="0" r="r" b="b"/>
            <a:pathLst>
              <a:path w="410" h="1419">
                <a:moveTo>
                  <a:pt x="192" y="1419"/>
                </a:moveTo>
                <a:cubicBezTo>
                  <a:pt x="144" y="1323"/>
                  <a:pt x="97" y="1228"/>
                  <a:pt x="74" y="1064"/>
                </a:cubicBezTo>
                <a:cubicBezTo>
                  <a:pt x="51" y="900"/>
                  <a:pt x="0" y="614"/>
                  <a:pt x="56" y="437"/>
                </a:cubicBezTo>
                <a:cubicBezTo>
                  <a:pt x="112" y="260"/>
                  <a:pt x="261" y="130"/>
                  <a:pt x="410" y="0"/>
                </a:cubicBezTo>
              </a:path>
            </a:pathLst>
          </a:custGeom>
          <a:noFill/>
          <a:ln w="12700" cap="flat" cmpd="sng">
            <a:solidFill>
              <a:schemeClr val="tx2"/>
            </a:solidFill>
            <a:prstDash val="dashDot"/>
            <a:round/>
            <a:headEnd/>
            <a:tailEnd/>
          </a:ln>
          <a:effectLst/>
        </p:spPr>
        <p:txBody>
          <a:bodyPr wrap="none" anchor="ctr">
            <a:spAutoFit/>
          </a:bodyPr>
          <a:lstStyle/>
          <a:p>
            <a:pPr>
              <a:defRPr/>
            </a:pPr>
            <a:endParaRPr lang="en-GB"/>
          </a:p>
        </p:txBody>
      </p:sp>
      <p:sp>
        <p:nvSpPr>
          <p:cNvPr id="1434646" name="Freeform 22"/>
          <p:cNvSpPr>
            <a:spLocks/>
          </p:cNvSpPr>
          <p:nvPr/>
        </p:nvSpPr>
        <p:spPr bwMode="auto">
          <a:xfrm>
            <a:off x="7850188" y="4625975"/>
            <a:ext cx="873125" cy="1681163"/>
          </a:xfrm>
          <a:custGeom>
            <a:avLst/>
            <a:gdLst/>
            <a:ahLst/>
            <a:cxnLst>
              <a:cxn ang="0">
                <a:pos x="0" y="32"/>
              </a:cxn>
              <a:cxn ang="0">
                <a:pos x="209" y="32"/>
              </a:cxn>
              <a:cxn ang="0">
                <a:pos x="445" y="223"/>
              </a:cxn>
              <a:cxn ang="0">
                <a:pos x="527" y="659"/>
              </a:cxn>
              <a:cxn ang="0">
                <a:pos x="309" y="1059"/>
              </a:cxn>
            </a:cxnLst>
            <a:rect l="0" t="0" r="r" b="b"/>
            <a:pathLst>
              <a:path w="550" h="1059">
                <a:moveTo>
                  <a:pt x="0" y="32"/>
                </a:moveTo>
                <a:cubicBezTo>
                  <a:pt x="67" y="16"/>
                  <a:pt x="135" y="0"/>
                  <a:pt x="209" y="32"/>
                </a:cubicBezTo>
                <a:cubicBezTo>
                  <a:pt x="283" y="64"/>
                  <a:pt x="392" y="119"/>
                  <a:pt x="445" y="223"/>
                </a:cubicBezTo>
                <a:cubicBezTo>
                  <a:pt x="498" y="327"/>
                  <a:pt x="550" y="520"/>
                  <a:pt x="527" y="659"/>
                </a:cubicBezTo>
                <a:cubicBezTo>
                  <a:pt x="504" y="798"/>
                  <a:pt x="406" y="928"/>
                  <a:pt x="309" y="1059"/>
                </a:cubicBezTo>
              </a:path>
            </a:pathLst>
          </a:custGeom>
          <a:noFill/>
          <a:ln w="12700" cap="flat" cmpd="sng">
            <a:solidFill>
              <a:schemeClr val="tx2"/>
            </a:solidFill>
            <a:prstDash val="dashDot"/>
            <a:round/>
            <a:headEnd/>
            <a:tailEnd/>
          </a:ln>
          <a:effectLst/>
        </p:spPr>
        <p:txBody>
          <a:bodyPr wrap="none" anchor="ctr">
            <a:spAutoFit/>
          </a:bodyPr>
          <a:lstStyle/>
          <a:p>
            <a:pPr>
              <a:defRPr/>
            </a:pPr>
            <a:endParaRPr lang="en-GB"/>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7458" name="Rectangle 2"/>
          <p:cNvSpPr>
            <a:spLocks noGrp="1" noChangeArrowheads="1"/>
          </p:cNvSpPr>
          <p:nvPr>
            <p:ph type="title"/>
          </p:nvPr>
        </p:nvSpPr>
        <p:spPr>
          <a:xfrm>
            <a:off x="1200150" y="157163"/>
            <a:ext cx="7758113" cy="762000"/>
          </a:xfrm>
        </p:spPr>
        <p:txBody>
          <a:bodyPr/>
          <a:lstStyle/>
          <a:p>
            <a:r>
              <a:rPr kumimoji="0" lang="en-US" smtClean="0"/>
              <a:t>System behaviors:  state machine diagrams</a:t>
            </a:r>
            <a:endParaRPr kumimoji="0" lang="en-US" sz="2500" smtClean="0">
              <a:effectLst>
                <a:outerShdw blurRad="38100" dist="38100" dir="2700000" algn="tl">
                  <a:srgbClr val="000000"/>
                </a:outerShdw>
              </a:effectLst>
            </a:endParaRPr>
          </a:p>
        </p:txBody>
      </p:sp>
      <p:sp>
        <p:nvSpPr>
          <p:cNvPr id="1427459" name="Rectangle 3"/>
          <p:cNvSpPr>
            <a:spLocks noGrp="1" noChangeArrowheads="1"/>
          </p:cNvSpPr>
          <p:nvPr>
            <p:ph type="body" idx="1"/>
          </p:nvPr>
        </p:nvSpPr>
        <p:spPr>
          <a:xfrm>
            <a:off x="214313" y="1143000"/>
            <a:ext cx="8882062" cy="4978400"/>
          </a:xfrm>
        </p:spPr>
        <p:txBody>
          <a:bodyPr/>
          <a:lstStyle/>
          <a:p>
            <a:r>
              <a:rPr lang="en-US" smtClean="0"/>
              <a:t>Capture the admissible behaviors of system components</a:t>
            </a:r>
          </a:p>
          <a:p>
            <a:pPr>
              <a:lnSpc>
                <a:spcPct val="120000"/>
              </a:lnSpc>
            </a:pPr>
            <a:r>
              <a:rPr lang="en-US" smtClean="0">
                <a:effectLst>
                  <a:outerShdw blurRad="38100" dist="38100" dir="2700000" algn="tl">
                    <a:srgbClr val="000000"/>
                  </a:outerShdw>
                </a:effectLst>
              </a:rPr>
              <a:t>Behavior</a:t>
            </a:r>
            <a:r>
              <a:rPr lang="en-US" smtClean="0"/>
              <a:t> of component instance =  </a:t>
            </a:r>
          </a:p>
          <a:p>
            <a:pPr lvl="1">
              <a:lnSpc>
                <a:spcPct val="80000"/>
              </a:lnSpc>
              <a:buFontTx/>
              <a:buNone/>
            </a:pPr>
            <a:r>
              <a:rPr lang="en-US" smtClean="0"/>
              <a:t>   </a:t>
            </a:r>
            <a:r>
              <a:rPr lang="en-US" smtClean="0">
                <a:solidFill>
                  <a:schemeClr val="tx1"/>
                </a:solidFill>
              </a:rPr>
              <a:t>sequence of state transitions for the items it controls</a:t>
            </a:r>
            <a:endParaRPr lang="en-US" smtClean="0"/>
          </a:p>
          <a:p>
            <a:pPr>
              <a:spcBef>
                <a:spcPct val="50000"/>
              </a:spcBef>
            </a:pPr>
            <a:r>
              <a:rPr lang="en-US" smtClean="0"/>
              <a:t>SM </a:t>
            </a:r>
            <a:r>
              <a:rPr lang="en-US" smtClean="0">
                <a:effectLst>
                  <a:outerShdw blurRad="38100" dist="38100" dir="2700000" algn="tl">
                    <a:srgbClr val="000000"/>
                  </a:outerShdw>
                </a:effectLst>
              </a:rPr>
              <a:t>state</a:t>
            </a:r>
            <a:r>
              <a:rPr lang="en-US" smtClean="0"/>
              <a:t> =  set of situations where a variable characterizing </a:t>
            </a:r>
          </a:p>
          <a:p>
            <a:pPr>
              <a:lnSpc>
                <a:spcPct val="40000"/>
              </a:lnSpc>
              <a:spcBef>
                <a:spcPct val="50000"/>
              </a:spcBef>
              <a:buFont typeface="Wingdings" pitchFamily="2" charset="2"/>
              <a:buNone/>
            </a:pPr>
            <a:r>
              <a:rPr lang="en-US" smtClean="0"/>
              <a:t>                       a controlled item has always the same value</a:t>
            </a:r>
          </a:p>
          <a:p>
            <a:pPr lvl="1">
              <a:lnSpc>
                <a:spcPct val="150000"/>
              </a:lnSpc>
            </a:pPr>
            <a:r>
              <a:rPr lang="en-US" sz="2000" smtClean="0"/>
              <a:t>e.g.  state </a:t>
            </a:r>
            <a:r>
              <a:rPr lang="en-US" sz="2000" smtClean="0">
                <a:solidFill>
                  <a:srgbClr val="5F5F5F"/>
                </a:solidFill>
              </a:rPr>
              <a:t>MeetingScheduled</a:t>
            </a:r>
            <a:r>
              <a:rPr lang="en-US" sz="2000" smtClean="0"/>
              <a:t>: always same value for </a:t>
            </a:r>
            <a:r>
              <a:rPr lang="en-US" sz="2000" smtClean="0">
                <a:solidFill>
                  <a:srgbClr val="5F5F5F"/>
                </a:solidFill>
              </a:rPr>
              <a:t>Date</a:t>
            </a:r>
            <a:r>
              <a:rPr lang="en-US" sz="2000" smtClean="0"/>
              <a:t>, </a:t>
            </a:r>
            <a:r>
              <a:rPr lang="en-US" sz="2000" smtClean="0">
                <a:solidFill>
                  <a:srgbClr val="5F5F5F"/>
                </a:solidFill>
              </a:rPr>
              <a:t>Location</a:t>
            </a:r>
            <a:endParaRPr lang="en-US" sz="2000" smtClean="0"/>
          </a:p>
          <a:p>
            <a:pPr lvl="1">
              <a:lnSpc>
                <a:spcPct val="90000"/>
              </a:lnSpc>
              <a:buFontTx/>
              <a:buNone/>
            </a:pPr>
            <a:r>
              <a:rPr lang="en-US" sz="2000" smtClean="0"/>
              <a:t>		    (while other variable </a:t>
            </a:r>
            <a:r>
              <a:rPr lang="en-US" sz="2000" smtClean="0">
                <a:solidFill>
                  <a:srgbClr val="5F5F5F"/>
                </a:solidFill>
              </a:rPr>
              <a:t>WithWhom</a:t>
            </a:r>
            <a:r>
              <a:rPr lang="en-US" sz="2000" smtClean="0"/>
              <a:t> on Meeting may change value)</a:t>
            </a:r>
          </a:p>
          <a:p>
            <a:pPr lvl="1">
              <a:lnSpc>
                <a:spcPct val="120000"/>
              </a:lnSpc>
            </a:pPr>
            <a:r>
              <a:rPr lang="en-US" smtClean="0">
                <a:effectLst>
                  <a:outerShdw blurRad="38100" dist="38100" dir="2700000" algn="tl">
                    <a:srgbClr val="000000"/>
                  </a:outerShdw>
                </a:effectLst>
              </a:rPr>
              <a:t>Initial</a:t>
            </a:r>
            <a:r>
              <a:rPr lang="en-US" smtClean="0"/>
              <a:t>, </a:t>
            </a:r>
            <a:r>
              <a:rPr lang="en-US" smtClean="0">
                <a:effectLst>
                  <a:outerShdw blurRad="38100" dist="38100" dir="2700000" algn="tl">
                    <a:srgbClr val="000000"/>
                  </a:outerShdw>
                </a:effectLst>
              </a:rPr>
              <a:t>final</a:t>
            </a:r>
            <a:r>
              <a:rPr lang="en-US" smtClean="0"/>
              <a:t> states =  states where item appears, disappears</a:t>
            </a:r>
          </a:p>
          <a:p>
            <a:pPr lvl="1"/>
            <a:r>
              <a:rPr lang="en-US" smtClean="0"/>
              <a:t>States may have some duration</a:t>
            </a:r>
          </a:p>
          <a:p>
            <a:pPr>
              <a:lnSpc>
                <a:spcPct val="90000"/>
              </a:lnSpc>
            </a:pPr>
            <a:r>
              <a:rPr lang="en-US" smtClean="0"/>
              <a:t>SM </a:t>
            </a:r>
            <a:r>
              <a:rPr lang="en-US" smtClean="0">
                <a:effectLst>
                  <a:outerShdw blurRad="38100" dist="38100" dir="2700000" algn="tl">
                    <a:srgbClr val="000000"/>
                  </a:outerShdw>
                </a:effectLst>
              </a:rPr>
              <a:t>state transition</a:t>
            </a:r>
            <a:r>
              <a:rPr lang="en-US" smtClean="0"/>
              <a:t>: caused by associated event</a:t>
            </a:r>
          </a:p>
          <a:p>
            <a:pPr lvl="1">
              <a:lnSpc>
                <a:spcPct val="90000"/>
              </a:lnSpc>
            </a:pPr>
            <a:r>
              <a:rPr lang="en-US" smtClean="0">
                <a:effectLst>
                  <a:outerShdw blurRad="38100" dist="38100" dir="2700000" algn="tl">
                    <a:srgbClr val="000000"/>
                  </a:outerShdw>
                </a:effectLst>
              </a:rPr>
              <a:t>if</a:t>
            </a:r>
            <a:r>
              <a:rPr lang="en-US" smtClean="0"/>
              <a:t> item in </a:t>
            </a:r>
            <a:r>
              <a:rPr lang="en-US" i="1" smtClean="0"/>
              <a:t>source </a:t>
            </a:r>
            <a:r>
              <a:rPr lang="en-US" smtClean="0"/>
              <a:t>state and event </a:t>
            </a:r>
            <a:r>
              <a:rPr lang="en-US" i="1" smtClean="0"/>
              <a:t>ev</a:t>
            </a:r>
            <a:r>
              <a:rPr lang="en-US" smtClean="0"/>
              <a:t> occurs </a:t>
            </a:r>
          </a:p>
          <a:p>
            <a:pPr lvl="1">
              <a:lnSpc>
                <a:spcPct val="100000"/>
              </a:lnSpc>
              <a:spcBef>
                <a:spcPct val="5000"/>
              </a:spcBef>
              <a:buFontTx/>
              <a:buNone/>
            </a:pPr>
            <a:r>
              <a:rPr lang="en-US" smtClean="0"/>
              <a:t>          </a:t>
            </a:r>
            <a:r>
              <a:rPr lang="en-US" smtClean="0">
                <a:effectLst>
                  <a:outerShdw blurRad="38100" dist="38100" dir="2700000" algn="tl">
                    <a:srgbClr val="000000"/>
                  </a:outerShdw>
                </a:effectLst>
              </a:rPr>
              <a:t>then</a:t>
            </a:r>
            <a:r>
              <a:rPr lang="en-US" smtClean="0"/>
              <a:t> it gets to </a:t>
            </a:r>
            <a:r>
              <a:rPr lang="en-US" i="1" smtClean="0"/>
              <a:t>target</a:t>
            </a:r>
            <a:r>
              <a:rPr lang="en-US" smtClean="0"/>
              <a:t> state</a:t>
            </a:r>
          </a:p>
          <a:p>
            <a:pPr lvl="1">
              <a:lnSpc>
                <a:spcPct val="100000"/>
              </a:lnSpc>
            </a:pPr>
            <a:r>
              <a:rPr lang="en-US" smtClean="0"/>
              <a:t>Events are instantaneous phenomena</a:t>
            </a:r>
          </a:p>
        </p:txBody>
      </p:sp>
      <p:pic>
        <p:nvPicPr>
          <p:cNvPr id="43012" name="Picture 5"/>
          <p:cNvPicPr>
            <a:picLocks noChangeAspect="1" noChangeArrowheads="1"/>
          </p:cNvPicPr>
          <p:nvPr/>
        </p:nvPicPr>
        <p:blipFill>
          <a:blip r:embed="rId2"/>
          <a:srcRect/>
          <a:stretch>
            <a:fillRect/>
          </a:stretch>
        </p:blipFill>
        <p:spPr bwMode="auto">
          <a:xfrm>
            <a:off x="15875" y="17463"/>
            <a:ext cx="1071563" cy="1065212"/>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1200150" y="228600"/>
            <a:ext cx="7758113" cy="762000"/>
          </a:xfrm>
        </p:spPr>
        <p:txBody>
          <a:bodyPr/>
          <a:lstStyle/>
          <a:p>
            <a:pPr>
              <a:lnSpc>
                <a:spcPct val="110000"/>
              </a:lnSpc>
            </a:pPr>
            <a:r>
              <a:rPr kumimoji="0" lang="en-US" smtClean="0"/>
              <a:t>Example of state machine diagram:</a:t>
            </a:r>
            <a:r>
              <a:rPr kumimoji="0" lang="en-US" sz="2400" smtClean="0"/>
              <a:t>  </a:t>
            </a:r>
            <a:br>
              <a:rPr kumimoji="0" lang="en-US" sz="2400" smtClean="0"/>
            </a:br>
            <a:r>
              <a:rPr kumimoji="0" lang="en-US" sz="2400" smtClean="0"/>
              <a:t>meeting controlled by a meeting scheduler</a:t>
            </a:r>
            <a:endParaRPr kumimoji="0" lang="en-US" b="1" smtClean="0">
              <a:solidFill>
                <a:schemeClr val="tx1"/>
              </a:solidFill>
              <a:latin typeface="Arial" pitchFamily="34" charset="0"/>
            </a:endParaRPr>
          </a:p>
        </p:txBody>
      </p:sp>
      <p:pic>
        <p:nvPicPr>
          <p:cNvPr id="16388" name="Picture 5"/>
          <p:cNvPicPr>
            <a:picLocks noChangeAspect="1" noChangeArrowheads="1"/>
          </p:cNvPicPr>
          <p:nvPr/>
        </p:nvPicPr>
        <p:blipFill>
          <a:blip r:embed="rId3"/>
          <a:srcRect/>
          <a:stretch>
            <a:fillRect/>
          </a:stretch>
        </p:blipFill>
        <p:spPr bwMode="auto">
          <a:xfrm>
            <a:off x="252413" y="201613"/>
            <a:ext cx="1060450" cy="654050"/>
          </a:xfrm>
          <a:prstGeom prst="rect">
            <a:avLst/>
          </a:prstGeom>
          <a:noFill/>
          <a:ln w="9525">
            <a:noFill/>
            <a:miter lim="800000"/>
            <a:headEnd/>
            <a:tailEnd/>
          </a:ln>
        </p:spPr>
      </p:pic>
      <p:graphicFrame>
        <p:nvGraphicFramePr>
          <p:cNvPr id="16386" name="Object 8"/>
          <p:cNvGraphicFramePr>
            <a:graphicFrameLocks/>
          </p:cNvGraphicFramePr>
          <p:nvPr/>
        </p:nvGraphicFramePr>
        <p:xfrm>
          <a:off x="1152525" y="1385888"/>
          <a:ext cx="7302500" cy="5137150"/>
        </p:xfrm>
        <a:graphic>
          <a:graphicData uri="http://schemas.openxmlformats.org/presentationml/2006/ole">
            <mc:AlternateContent xmlns:mc="http://schemas.openxmlformats.org/markup-compatibility/2006">
              <mc:Choice xmlns:v="urn:schemas-microsoft-com:vml" Requires="v">
                <p:oleObj spid="_x0000_s16387" name="Picture" r:id="rId4" imgW="4050720" imgH="2719800" progId="Word.Picture.8">
                  <p:embed/>
                </p:oleObj>
              </mc:Choice>
              <mc:Fallback>
                <p:oleObj name="Picture" r:id="rId4" imgW="4050720" imgH="2719800" progId="Word.Picture.8">
                  <p:embed/>
                  <p:pic>
                    <p:nvPicPr>
                      <p:cNvPr id="0" name="Object 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2525" y="1385888"/>
                        <a:ext cx="7302500" cy="5137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5657" name="Line 9"/>
          <p:cNvSpPr>
            <a:spLocks noChangeShapeType="1"/>
          </p:cNvSpPr>
          <p:nvPr/>
        </p:nvSpPr>
        <p:spPr bwMode="auto">
          <a:xfrm flipH="1" flipV="1">
            <a:off x="828675" y="1538288"/>
            <a:ext cx="590550" cy="895350"/>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6390" name="Rectangle 10"/>
          <p:cNvSpPr>
            <a:spLocks noChangeArrowheads="1"/>
          </p:cNvSpPr>
          <p:nvPr/>
        </p:nvSpPr>
        <p:spPr bwMode="auto">
          <a:xfrm>
            <a:off x="100013" y="1238250"/>
            <a:ext cx="1428750" cy="309563"/>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initial state</a:t>
            </a:r>
            <a:endParaRPr lang="fr-BE" sz="2000" i="1">
              <a:solidFill>
                <a:schemeClr val="tx2"/>
              </a:solidFill>
              <a:effectLst/>
              <a:latin typeface="Comic Sans MS" pitchFamily="66" charset="0"/>
            </a:endParaRPr>
          </a:p>
        </p:txBody>
      </p:sp>
      <p:sp>
        <p:nvSpPr>
          <p:cNvPr id="16391" name="Rectangle 11"/>
          <p:cNvSpPr>
            <a:spLocks noChangeArrowheads="1"/>
          </p:cNvSpPr>
          <p:nvPr/>
        </p:nvSpPr>
        <p:spPr bwMode="auto">
          <a:xfrm>
            <a:off x="7639050" y="1144588"/>
            <a:ext cx="1428750" cy="309562"/>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final state</a:t>
            </a:r>
            <a:endParaRPr lang="fr-BE" sz="2000" i="1">
              <a:solidFill>
                <a:schemeClr val="tx2"/>
              </a:solidFill>
              <a:effectLst/>
              <a:latin typeface="Comic Sans MS" pitchFamily="66" charset="0"/>
            </a:endParaRPr>
          </a:p>
        </p:txBody>
      </p:sp>
      <p:sp>
        <p:nvSpPr>
          <p:cNvPr id="1435660" name="Line 12"/>
          <p:cNvSpPr>
            <a:spLocks noChangeShapeType="1"/>
          </p:cNvSpPr>
          <p:nvPr/>
        </p:nvSpPr>
        <p:spPr bwMode="auto">
          <a:xfrm flipV="1">
            <a:off x="8093075" y="1460500"/>
            <a:ext cx="479425" cy="2193925"/>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6393" name="Rectangle 13"/>
          <p:cNvSpPr>
            <a:spLocks noChangeArrowheads="1"/>
          </p:cNvSpPr>
          <p:nvPr/>
        </p:nvSpPr>
        <p:spPr bwMode="auto">
          <a:xfrm>
            <a:off x="381000" y="4740275"/>
            <a:ext cx="822325" cy="265113"/>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state</a:t>
            </a:r>
            <a:endParaRPr lang="fr-BE" sz="2000" i="1">
              <a:solidFill>
                <a:schemeClr val="tx2"/>
              </a:solidFill>
              <a:effectLst/>
              <a:latin typeface="Comic Sans MS" pitchFamily="66" charset="0"/>
            </a:endParaRPr>
          </a:p>
        </p:txBody>
      </p:sp>
      <p:sp>
        <p:nvSpPr>
          <p:cNvPr id="16394" name="Rectangle 14"/>
          <p:cNvSpPr>
            <a:spLocks noChangeArrowheads="1"/>
          </p:cNvSpPr>
          <p:nvPr/>
        </p:nvSpPr>
        <p:spPr bwMode="auto">
          <a:xfrm>
            <a:off x="323850" y="3875088"/>
            <a:ext cx="850900" cy="280987"/>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event</a:t>
            </a:r>
            <a:endParaRPr lang="fr-BE" sz="2000" i="1">
              <a:solidFill>
                <a:schemeClr val="tx2"/>
              </a:solidFill>
              <a:effectLst/>
              <a:latin typeface="Comic Sans MS" pitchFamily="66" charset="0"/>
            </a:endParaRPr>
          </a:p>
        </p:txBody>
      </p:sp>
      <p:sp>
        <p:nvSpPr>
          <p:cNvPr id="16395" name="Rectangle 15"/>
          <p:cNvSpPr>
            <a:spLocks noChangeArrowheads="1"/>
          </p:cNvSpPr>
          <p:nvPr/>
        </p:nvSpPr>
        <p:spPr bwMode="auto">
          <a:xfrm>
            <a:off x="0" y="5603875"/>
            <a:ext cx="1284288" cy="309563"/>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guard</a:t>
            </a:r>
            <a:endParaRPr lang="fr-BE" sz="2000" i="1">
              <a:solidFill>
                <a:schemeClr val="tx2"/>
              </a:solidFill>
              <a:effectLst/>
              <a:latin typeface="Comic Sans MS" pitchFamily="66" charset="0"/>
            </a:endParaRPr>
          </a:p>
        </p:txBody>
      </p:sp>
      <p:sp>
        <p:nvSpPr>
          <p:cNvPr id="1435664" name="Line 16"/>
          <p:cNvSpPr>
            <a:spLocks noChangeShapeType="1"/>
          </p:cNvSpPr>
          <p:nvPr/>
        </p:nvSpPr>
        <p:spPr bwMode="auto">
          <a:xfrm flipH="1" flipV="1">
            <a:off x="1111250" y="3986213"/>
            <a:ext cx="1066800" cy="274637"/>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435665" name="Line 17"/>
          <p:cNvSpPr>
            <a:spLocks noChangeShapeType="1"/>
          </p:cNvSpPr>
          <p:nvPr/>
        </p:nvSpPr>
        <p:spPr bwMode="auto">
          <a:xfrm flipH="1" flipV="1">
            <a:off x="1119188" y="4845050"/>
            <a:ext cx="1628775" cy="144463"/>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435666" name="Line 18"/>
          <p:cNvSpPr>
            <a:spLocks noChangeShapeType="1"/>
          </p:cNvSpPr>
          <p:nvPr/>
        </p:nvSpPr>
        <p:spPr bwMode="auto">
          <a:xfrm flipH="1" flipV="1">
            <a:off x="1090613" y="3157538"/>
            <a:ext cx="3360737" cy="1587"/>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6399" name="Rectangle 19"/>
          <p:cNvSpPr>
            <a:spLocks noChangeArrowheads="1"/>
          </p:cNvSpPr>
          <p:nvPr/>
        </p:nvSpPr>
        <p:spPr bwMode="auto">
          <a:xfrm>
            <a:off x="11113" y="3108325"/>
            <a:ext cx="1298575" cy="309563"/>
          </a:xfrm>
          <a:prstGeom prst="rect">
            <a:avLst/>
          </a:prstGeom>
          <a:noFill/>
          <a:ln w="9525">
            <a:noFill/>
            <a:miter lim="800000"/>
            <a:headEnd/>
            <a:tailEnd/>
          </a:ln>
        </p:spPr>
        <p:txBody>
          <a:bodyPr lIns="92075" tIns="46038" rIns="92075" bIns="46038" anchor="ctr" anchorCtr="1"/>
          <a:lstStyle/>
          <a:p>
            <a:pPr marL="342900" indent="-342900">
              <a:lnSpc>
                <a:spcPct val="80000"/>
              </a:lnSpc>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state</a:t>
            </a:r>
          </a:p>
          <a:p>
            <a:pPr marL="342900" indent="-342900">
              <a:lnSpc>
                <a:spcPct val="80000"/>
              </a:lnSpc>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transition</a:t>
            </a:r>
            <a:endParaRPr lang="fr-BE" sz="2000" i="1">
              <a:solidFill>
                <a:schemeClr val="tx2"/>
              </a:solidFill>
              <a:effectLst/>
              <a:latin typeface="Comic Sans MS" pitchFamily="66" charset="0"/>
            </a:endParaRPr>
          </a:p>
        </p:txBody>
      </p:sp>
      <p:sp>
        <p:nvSpPr>
          <p:cNvPr id="1435669" name="Freeform 21"/>
          <p:cNvSpPr>
            <a:spLocks/>
          </p:cNvSpPr>
          <p:nvPr/>
        </p:nvSpPr>
        <p:spPr bwMode="auto">
          <a:xfrm>
            <a:off x="1096963" y="4473575"/>
            <a:ext cx="4127500" cy="1470025"/>
          </a:xfrm>
          <a:custGeom>
            <a:avLst/>
            <a:gdLst/>
            <a:ahLst/>
            <a:cxnLst>
              <a:cxn ang="0">
                <a:pos x="0" y="810"/>
              </a:cxn>
              <a:cxn ang="0">
                <a:pos x="1445" y="791"/>
              </a:cxn>
              <a:cxn ang="0">
                <a:pos x="2600" y="0"/>
              </a:cxn>
            </a:cxnLst>
            <a:rect l="0" t="0" r="r" b="b"/>
            <a:pathLst>
              <a:path w="2600" h="926">
                <a:moveTo>
                  <a:pt x="0" y="810"/>
                </a:moveTo>
                <a:cubicBezTo>
                  <a:pt x="506" y="868"/>
                  <a:pt x="1012" y="926"/>
                  <a:pt x="1445" y="791"/>
                </a:cubicBezTo>
                <a:cubicBezTo>
                  <a:pt x="1878" y="656"/>
                  <a:pt x="2239" y="328"/>
                  <a:pt x="2600" y="0"/>
                </a:cubicBezTo>
              </a:path>
            </a:pathLst>
          </a:custGeom>
          <a:noFill/>
          <a:ln w="12700" cap="flat" cmpd="sng">
            <a:solidFill>
              <a:schemeClr val="tx2"/>
            </a:solidFill>
            <a:prstDash val="dashDot"/>
            <a:round/>
            <a:headEnd/>
            <a:tailEnd/>
          </a:ln>
          <a:effectLst/>
        </p:spPr>
        <p:txBody>
          <a:bodyPr wrap="none" anchor="ctr">
            <a:spAutoFit/>
          </a:bodyPr>
          <a:lstStyle/>
          <a:p>
            <a:pPr>
              <a:defRPr/>
            </a:pPr>
            <a:endParaRPr lang="en-GB"/>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6674" name="Rectangle 2"/>
          <p:cNvSpPr>
            <a:spLocks noGrp="1" noChangeArrowheads="1"/>
          </p:cNvSpPr>
          <p:nvPr>
            <p:ph type="title"/>
          </p:nvPr>
        </p:nvSpPr>
        <p:spPr>
          <a:xfrm>
            <a:off x="1200150" y="328613"/>
            <a:ext cx="7758113" cy="762000"/>
          </a:xfrm>
        </p:spPr>
        <p:txBody>
          <a:bodyPr/>
          <a:lstStyle/>
          <a:p>
            <a:pPr>
              <a:lnSpc>
                <a:spcPct val="110000"/>
              </a:lnSpc>
            </a:pPr>
            <a:r>
              <a:rPr kumimoji="0" lang="en-US" smtClean="0"/>
              <a:t>State machine diagrams: </a:t>
            </a:r>
            <a:br>
              <a:rPr kumimoji="0" lang="en-US" smtClean="0"/>
            </a:br>
            <a:r>
              <a:rPr kumimoji="0" lang="en-US" smtClean="0"/>
              <a:t>transitions </a:t>
            </a:r>
            <a:r>
              <a:rPr kumimoji="0" lang="en-US" sz="2400" smtClean="0"/>
              <a:t>and</a:t>
            </a:r>
            <a:r>
              <a:rPr kumimoji="0" lang="en-US" smtClean="0"/>
              <a:t> guards</a:t>
            </a:r>
            <a:endParaRPr kumimoji="0" lang="en-US" sz="2500" smtClean="0">
              <a:effectLst>
                <a:outerShdw blurRad="38100" dist="38100" dir="2700000" algn="tl">
                  <a:srgbClr val="000000"/>
                </a:outerShdw>
              </a:effectLst>
            </a:endParaRPr>
          </a:p>
        </p:txBody>
      </p:sp>
      <p:sp>
        <p:nvSpPr>
          <p:cNvPr id="1436675" name="Rectangle 3"/>
          <p:cNvSpPr>
            <a:spLocks noGrp="1" noChangeArrowheads="1"/>
          </p:cNvSpPr>
          <p:nvPr>
            <p:ph type="body" idx="1"/>
          </p:nvPr>
        </p:nvSpPr>
        <p:spPr>
          <a:xfrm>
            <a:off x="225425" y="1466850"/>
            <a:ext cx="8882063" cy="4978400"/>
          </a:xfrm>
        </p:spPr>
        <p:txBody>
          <a:bodyPr/>
          <a:lstStyle/>
          <a:p>
            <a:r>
              <a:rPr lang="en-US" smtClean="0"/>
              <a:t>Event occurrence is a </a:t>
            </a:r>
            <a:r>
              <a:rPr lang="en-US" i="1" smtClean="0"/>
              <a:t>sufficient</a:t>
            </a:r>
            <a:r>
              <a:rPr lang="en-US" smtClean="0"/>
              <a:t> condition for transition firing</a:t>
            </a:r>
          </a:p>
          <a:p>
            <a:pPr lvl="1">
              <a:lnSpc>
                <a:spcPct val="120000"/>
              </a:lnSpc>
              <a:spcBef>
                <a:spcPct val="15000"/>
              </a:spcBef>
            </a:pPr>
            <a:r>
              <a:rPr lang="en-US" smtClean="0"/>
              <a:t>Event can be external stimulus (e.g. </a:t>
            </a:r>
            <a:r>
              <a:rPr lang="en-US" sz="2000" smtClean="0">
                <a:solidFill>
                  <a:srgbClr val="5F5F5F"/>
                </a:solidFill>
              </a:rPr>
              <a:t>meetingRequest</a:t>
            </a:r>
            <a:r>
              <a:rPr lang="en-US" smtClean="0"/>
              <a:t>) or application of internal operation (e.g. </a:t>
            </a:r>
            <a:r>
              <a:rPr lang="en-US" sz="2000" smtClean="0">
                <a:solidFill>
                  <a:srgbClr val="5F5F5F"/>
                </a:solidFill>
              </a:rPr>
              <a:t>determineSchedule</a:t>
            </a:r>
            <a:r>
              <a:rPr lang="en-US" smtClean="0"/>
              <a:t>)</a:t>
            </a:r>
          </a:p>
          <a:p>
            <a:pPr>
              <a:lnSpc>
                <a:spcPct val="120000"/>
              </a:lnSpc>
            </a:pPr>
            <a:r>
              <a:rPr lang="en-US" smtClean="0"/>
              <a:t>Guard =  </a:t>
            </a:r>
            <a:r>
              <a:rPr lang="en-US" i="1" smtClean="0"/>
              <a:t>necessary</a:t>
            </a:r>
            <a:r>
              <a:rPr lang="en-US" smtClean="0"/>
              <a:t> condition for transition firing</a:t>
            </a:r>
          </a:p>
          <a:p>
            <a:pPr lvl="1">
              <a:lnSpc>
                <a:spcPct val="90000"/>
              </a:lnSpc>
            </a:pPr>
            <a:r>
              <a:rPr lang="en-US" smtClean="0"/>
              <a:t>Item gets to </a:t>
            </a:r>
            <a:r>
              <a:rPr lang="en-US" i="1" smtClean="0"/>
              <a:t>target</a:t>
            </a:r>
            <a:r>
              <a:rPr lang="en-US" smtClean="0"/>
              <a:t> state</a:t>
            </a:r>
            <a:r>
              <a:rPr lang="en-US" smtClean="0">
                <a:effectLst>
                  <a:outerShdw blurRad="38100" dist="38100" dir="2700000" algn="tl">
                    <a:srgbClr val="000000"/>
                  </a:outerShdw>
                </a:effectLst>
              </a:rPr>
              <a:t> ...</a:t>
            </a:r>
          </a:p>
          <a:p>
            <a:pPr lvl="2">
              <a:lnSpc>
                <a:spcPct val="100000"/>
              </a:lnSpc>
            </a:pPr>
            <a:r>
              <a:rPr lang="en-US" sz="2200" smtClean="0">
                <a:effectLst>
                  <a:outerShdw blurRad="38100" dist="38100" dir="2700000" algn="tl">
                    <a:srgbClr val="000000"/>
                  </a:outerShdw>
                </a:effectLst>
              </a:rPr>
              <a:t>	if</a:t>
            </a:r>
            <a:r>
              <a:rPr lang="en-US" sz="2200" smtClean="0"/>
              <a:t> item is in </a:t>
            </a:r>
            <a:r>
              <a:rPr lang="en-US" sz="2200" i="1" smtClean="0"/>
              <a:t>source </a:t>
            </a:r>
            <a:r>
              <a:rPr lang="en-US" sz="2200" smtClean="0"/>
              <a:t>state and event </a:t>
            </a:r>
            <a:r>
              <a:rPr lang="en-US" sz="2200" i="1" smtClean="0"/>
              <a:t>ev</a:t>
            </a:r>
            <a:r>
              <a:rPr lang="en-US" sz="2200" smtClean="0"/>
              <a:t> occurs </a:t>
            </a:r>
          </a:p>
          <a:p>
            <a:pPr lvl="1">
              <a:lnSpc>
                <a:spcPct val="120000"/>
              </a:lnSpc>
              <a:spcBef>
                <a:spcPct val="5000"/>
              </a:spcBef>
              <a:buFontTx/>
              <a:buNone/>
            </a:pPr>
            <a:r>
              <a:rPr lang="en-US" smtClean="0"/>
              <a:t>        </a:t>
            </a:r>
            <a:r>
              <a:rPr lang="en-US" smtClean="0">
                <a:effectLst>
                  <a:outerShdw blurRad="38100" dist="38100" dir="2700000" algn="tl">
                    <a:srgbClr val="000000"/>
                  </a:outerShdw>
                </a:effectLst>
              </a:rPr>
              <a:t>and only if </a:t>
            </a:r>
            <a:r>
              <a:rPr lang="en-US" i="1" smtClean="0"/>
              <a:t>guard</a:t>
            </a:r>
            <a:r>
              <a:rPr lang="en-US" smtClean="0"/>
              <a:t> condition is true</a:t>
            </a:r>
          </a:p>
          <a:p>
            <a:pPr lvl="1">
              <a:lnSpc>
                <a:spcPct val="140000"/>
              </a:lnSpc>
              <a:spcBef>
                <a:spcPct val="5000"/>
              </a:spcBef>
            </a:pPr>
            <a:r>
              <a:rPr lang="en-US" smtClean="0"/>
              <a:t>Guarded transition with no event label: </a:t>
            </a:r>
          </a:p>
          <a:p>
            <a:pPr lvl="1">
              <a:lnSpc>
                <a:spcPct val="90000"/>
              </a:lnSpc>
              <a:spcBef>
                <a:spcPct val="5000"/>
              </a:spcBef>
              <a:buFontTx/>
              <a:buNone/>
            </a:pPr>
            <a:r>
              <a:rPr lang="en-US" smtClean="0"/>
              <a:t>              fires as soon as </a:t>
            </a:r>
            <a:r>
              <a:rPr lang="en-US" i="1" smtClean="0"/>
              <a:t>guard</a:t>
            </a:r>
            <a:r>
              <a:rPr lang="en-US" smtClean="0"/>
              <a:t> gets true   </a:t>
            </a:r>
            <a:r>
              <a:rPr lang="en-US" sz="2000" smtClean="0"/>
              <a:t>(= trigger condition)</a:t>
            </a:r>
            <a:endParaRPr lang="en-US" smtClean="0"/>
          </a:p>
          <a:p>
            <a:r>
              <a:rPr lang="en-US" smtClean="0"/>
              <a:t>Non-deterministic behavior: multiple outgoing transitions with same event and no or overlapping guards</a:t>
            </a:r>
          </a:p>
          <a:p>
            <a:pPr lvl="1">
              <a:lnSpc>
                <a:spcPct val="100000"/>
              </a:lnSpc>
              <a:spcBef>
                <a:spcPct val="15000"/>
              </a:spcBef>
            </a:pPr>
            <a:r>
              <a:rPr lang="en-US" smtClean="0"/>
              <a:t>often to be avoided for safety, security reasons</a:t>
            </a:r>
          </a:p>
        </p:txBody>
      </p:sp>
      <p:pic>
        <p:nvPicPr>
          <p:cNvPr id="44036" name="Picture 4"/>
          <p:cNvPicPr>
            <a:picLocks noChangeAspect="1" noChangeArrowheads="1"/>
          </p:cNvPicPr>
          <p:nvPr/>
        </p:nvPicPr>
        <p:blipFill>
          <a:blip r:embed="rId2"/>
          <a:srcRect/>
          <a:stretch>
            <a:fillRect/>
          </a:stretch>
        </p:blipFill>
        <p:spPr bwMode="auto">
          <a:xfrm>
            <a:off x="15875" y="17463"/>
            <a:ext cx="1143000" cy="113665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7698" name="Rectangle 2"/>
          <p:cNvSpPr>
            <a:spLocks noGrp="1" noChangeArrowheads="1"/>
          </p:cNvSpPr>
          <p:nvPr>
            <p:ph type="title"/>
          </p:nvPr>
        </p:nvSpPr>
        <p:spPr>
          <a:xfrm>
            <a:off x="1200150" y="285750"/>
            <a:ext cx="7570788" cy="762000"/>
          </a:xfrm>
        </p:spPr>
        <p:txBody>
          <a:bodyPr/>
          <a:lstStyle/>
          <a:p>
            <a:pPr>
              <a:lnSpc>
                <a:spcPct val="110000"/>
              </a:lnSpc>
            </a:pPr>
            <a:r>
              <a:rPr kumimoji="0" lang="en-US" smtClean="0"/>
              <a:t>Scenarios and state machines</a:t>
            </a:r>
            <a:endParaRPr kumimoji="0" lang="en-US" sz="2500" smtClean="0">
              <a:effectLst>
                <a:outerShdw blurRad="38100" dist="38100" dir="2700000" algn="tl">
                  <a:srgbClr val="000000"/>
                </a:outerShdw>
              </a:effectLst>
            </a:endParaRPr>
          </a:p>
        </p:txBody>
      </p:sp>
      <p:sp>
        <p:nvSpPr>
          <p:cNvPr id="1437699" name="Rectangle 3"/>
          <p:cNvSpPr>
            <a:spLocks noGrp="1" noChangeArrowheads="1"/>
          </p:cNvSpPr>
          <p:nvPr>
            <p:ph type="body" idx="1"/>
          </p:nvPr>
        </p:nvSpPr>
        <p:spPr>
          <a:xfrm>
            <a:off x="80963" y="1295400"/>
            <a:ext cx="9097962" cy="4978400"/>
          </a:xfrm>
        </p:spPr>
        <p:txBody>
          <a:bodyPr/>
          <a:lstStyle/>
          <a:p>
            <a:r>
              <a:rPr lang="en-US" smtClean="0"/>
              <a:t>SM </a:t>
            </a:r>
            <a:r>
              <a:rPr lang="en-US" smtClean="0">
                <a:effectLst>
                  <a:outerShdw blurRad="38100" dist="38100" dir="2700000" algn="tl">
                    <a:srgbClr val="000000"/>
                  </a:outerShdw>
                </a:effectLst>
              </a:rPr>
              <a:t>trace</a:t>
            </a:r>
            <a:r>
              <a:rPr lang="en-US" smtClean="0"/>
              <a:t> = sequence of successive SM states up to some point</a:t>
            </a:r>
          </a:p>
          <a:p>
            <a:pPr lvl="1">
              <a:lnSpc>
                <a:spcPct val="130000"/>
              </a:lnSpc>
            </a:pPr>
            <a:r>
              <a:rPr lang="en-US" sz="2000" smtClean="0"/>
              <a:t>e.g.  &lt;</a:t>
            </a:r>
            <a:r>
              <a:rPr lang="en-US" sz="2000" smtClean="0">
                <a:solidFill>
                  <a:srgbClr val="5F5F5F"/>
                </a:solidFill>
              </a:rPr>
              <a:t> GatheringMeetingData</a:t>
            </a:r>
            <a:r>
              <a:rPr lang="en-US" sz="2000" smtClean="0"/>
              <a:t>, </a:t>
            </a:r>
            <a:r>
              <a:rPr lang="en-US" sz="2000" smtClean="0">
                <a:solidFill>
                  <a:srgbClr val="5F5F5F"/>
                </a:solidFill>
              </a:rPr>
              <a:t>RequestDenied </a:t>
            </a:r>
            <a:r>
              <a:rPr lang="en-US" sz="2000" smtClean="0"/>
              <a:t>&gt;</a:t>
            </a:r>
            <a:endParaRPr lang="en-US" smtClean="0"/>
          </a:p>
          <a:p>
            <a:pPr lvl="1">
              <a:lnSpc>
                <a:spcPct val="130000"/>
              </a:lnSpc>
            </a:pPr>
            <a:r>
              <a:rPr lang="en-US" smtClean="0"/>
              <a:t>always finite, but SM diagram may have infinitely many traces</a:t>
            </a:r>
          </a:p>
          <a:p>
            <a:pPr>
              <a:lnSpc>
                <a:spcPct val="160000"/>
              </a:lnSpc>
            </a:pPr>
            <a:r>
              <a:rPr lang="en-US" smtClean="0"/>
              <a:t>A SM diagram </a:t>
            </a:r>
            <a:r>
              <a:rPr lang="en-US" smtClean="0">
                <a:effectLst>
                  <a:outerShdw blurRad="38100" dist="38100" dir="2700000" algn="tl">
                    <a:srgbClr val="000000"/>
                  </a:outerShdw>
                </a:effectLst>
              </a:rPr>
              <a:t>generalizes</a:t>
            </a:r>
            <a:r>
              <a:rPr lang="en-US" smtClean="0"/>
              <a:t> ET diagram scenarios:</a:t>
            </a:r>
          </a:p>
          <a:p>
            <a:pPr lvl="1"/>
            <a:r>
              <a:rPr lang="en-US" smtClean="0"/>
              <a:t>from specific instances to </a:t>
            </a:r>
            <a:r>
              <a:rPr lang="en-US" i="1" smtClean="0"/>
              <a:t>any</a:t>
            </a:r>
            <a:r>
              <a:rPr lang="en-US" smtClean="0"/>
              <a:t> component instance</a:t>
            </a:r>
          </a:p>
          <a:p>
            <a:pPr lvl="1">
              <a:lnSpc>
                <a:spcPct val="130000"/>
              </a:lnSpc>
            </a:pPr>
            <a:r>
              <a:rPr lang="en-US" i="1" smtClean="0"/>
              <a:t>trace coverage: </a:t>
            </a:r>
            <a:r>
              <a:rPr lang="en-US" smtClean="0"/>
              <a:t>SM traces include ET traces, and </a:t>
            </a:r>
            <a:r>
              <a:rPr lang="en-US" sz="2000" smtClean="0"/>
              <a:t>(many)</a:t>
            </a:r>
            <a:r>
              <a:rPr lang="en-US" smtClean="0"/>
              <a:t> more</a:t>
            </a:r>
          </a:p>
          <a:p>
            <a:pPr lvl="1">
              <a:lnSpc>
                <a:spcPct val="120000"/>
              </a:lnSpc>
              <a:buFontTx/>
              <a:buNone/>
            </a:pPr>
            <a:r>
              <a:rPr lang="en-US" sz="2000" smtClean="0"/>
              <a:t>        e.g.  </a:t>
            </a:r>
            <a:r>
              <a:rPr kumimoji="0" lang="en-US" smtClean="0"/>
              <a:t>scenario/SM trace from previous slides:</a:t>
            </a:r>
            <a:endParaRPr lang="en-US" smtClean="0"/>
          </a:p>
          <a:p>
            <a:pPr lvl="1">
              <a:lnSpc>
                <a:spcPct val="130000"/>
              </a:lnSpc>
              <a:buFontTx/>
              <a:buNone/>
            </a:pPr>
            <a:r>
              <a:rPr kumimoji="0" lang="en-US" sz="2000" smtClean="0"/>
              <a:t>                &lt; </a:t>
            </a:r>
            <a:r>
              <a:rPr kumimoji="0" lang="en-US" sz="2000" smtClean="0">
                <a:solidFill>
                  <a:srgbClr val="5F5F5F"/>
                </a:solidFill>
              </a:rPr>
              <a:t>ValidatingMeetingData</a:t>
            </a:r>
            <a:r>
              <a:rPr kumimoji="0" lang="en-US" sz="2000" smtClean="0"/>
              <a:t>; </a:t>
            </a:r>
            <a:r>
              <a:rPr kumimoji="0" lang="en-US" sz="2000" smtClean="0">
                <a:solidFill>
                  <a:srgbClr val="5F5F5F"/>
                </a:solidFill>
              </a:rPr>
              <a:t>ConstraintsRequested</a:t>
            </a:r>
            <a:r>
              <a:rPr kumimoji="0" lang="en-US" sz="2000" smtClean="0"/>
              <a:t>; </a:t>
            </a:r>
            <a:r>
              <a:rPr kumimoji="0" lang="en-US" sz="2000" smtClean="0">
                <a:solidFill>
                  <a:srgbClr val="5F5F5F"/>
                </a:solidFill>
              </a:rPr>
              <a:t>Planning</a:t>
            </a:r>
            <a:r>
              <a:rPr kumimoji="0" lang="en-US" sz="2000" smtClean="0"/>
              <a:t>; </a:t>
            </a:r>
          </a:p>
          <a:p>
            <a:pPr lvl="1">
              <a:lnSpc>
                <a:spcPct val="80000"/>
              </a:lnSpc>
              <a:buFontTx/>
              <a:buNone/>
            </a:pPr>
            <a:r>
              <a:rPr kumimoji="0" lang="en-US" sz="2000" smtClean="0"/>
              <a:t>                                                </a:t>
            </a:r>
            <a:r>
              <a:rPr kumimoji="0" lang="en-US" sz="2000" smtClean="0">
                <a:solidFill>
                  <a:srgbClr val="5F5F5F"/>
                </a:solidFill>
              </a:rPr>
              <a:t>MeetingScheduled</a:t>
            </a:r>
            <a:r>
              <a:rPr kumimoji="0" lang="en-US" sz="2000" smtClean="0"/>
              <a:t>; </a:t>
            </a:r>
            <a:r>
              <a:rPr kumimoji="0" lang="en-US" sz="2000" smtClean="0">
                <a:solidFill>
                  <a:srgbClr val="5F5F5F"/>
                </a:solidFill>
              </a:rPr>
              <a:t>MeetingNotified</a:t>
            </a:r>
            <a:r>
              <a:rPr kumimoji="0" lang="en-US" sz="2000" smtClean="0"/>
              <a:t> &gt;</a:t>
            </a:r>
            <a:endParaRPr lang="en-US" smtClean="0"/>
          </a:p>
        </p:txBody>
      </p:sp>
      <p:pic>
        <p:nvPicPr>
          <p:cNvPr id="17413" name="Picture 4"/>
          <p:cNvPicPr>
            <a:picLocks noChangeAspect="1" noChangeArrowheads="1"/>
          </p:cNvPicPr>
          <p:nvPr/>
        </p:nvPicPr>
        <p:blipFill>
          <a:blip r:embed="rId3"/>
          <a:srcRect/>
          <a:stretch>
            <a:fillRect/>
          </a:stretch>
        </p:blipFill>
        <p:spPr bwMode="auto">
          <a:xfrm>
            <a:off x="904875" y="17463"/>
            <a:ext cx="1098550" cy="998537"/>
          </a:xfrm>
          <a:prstGeom prst="rect">
            <a:avLst/>
          </a:prstGeom>
          <a:noFill/>
          <a:ln w="9525">
            <a:noFill/>
            <a:miter lim="800000"/>
            <a:headEnd/>
            <a:tailEnd/>
          </a:ln>
        </p:spPr>
      </p:pic>
      <p:graphicFrame>
        <p:nvGraphicFramePr>
          <p:cNvPr id="17410" name="Object 5"/>
          <p:cNvGraphicFramePr>
            <a:graphicFrameLocks noChangeAspect="1"/>
          </p:cNvGraphicFramePr>
          <p:nvPr/>
        </p:nvGraphicFramePr>
        <p:xfrm>
          <a:off x="157163" y="187325"/>
          <a:ext cx="595312" cy="623888"/>
        </p:xfrm>
        <a:graphic>
          <a:graphicData uri="http://schemas.openxmlformats.org/presentationml/2006/ole">
            <mc:AlternateContent xmlns:mc="http://schemas.openxmlformats.org/markup-compatibility/2006">
              <mc:Choice xmlns:v="urn:schemas-microsoft-com:vml" Requires="v">
                <p:oleObj spid="_x0000_s17411" name="Clip" r:id="rId4" imgW="875520" imgH="767160" progId="MS_ClipArt_Gallery.2">
                  <p:embed/>
                </p:oleObj>
              </mc:Choice>
              <mc:Fallback>
                <p:oleObj name="Clip" r:id="rId4" imgW="875520" imgH="767160" progId="MS_ClipArt_Gallery.2">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163" y="187325"/>
                        <a:ext cx="595312" cy="623888"/>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8722" name="Rectangle 2"/>
          <p:cNvSpPr>
            <a:spLocks noGrp="1" noChangeArrowheads="1"/>
          </p:cNvSpPr>
          <p:nvPr>
            <p:ph type="title"/>
          </p:nvPr>
        </p:nvSpPr>
        <p:spPr>
          <a:xfrm>
            <a:off x="1200150" y="142875"/>
            <a:ext cx="7758113" cy="646113"/>
          </a:xfrm>
        </p:spPr>
        <p:txBody>
          <a:bodyPr/>
          <a:lstStyle/>
          <a:p>
            <a:r>
              <a:rPr kumimoji="0" lang="en-US" smtClean="0"/>
              <a:t>Concurrent behaviors and  statecharts</a:t>
            </a:r>
            <a:endParaRPr kumimoji="0" lang="en-US" sz="2500" smtClean="0">
              <a:effectLst>
                <a:outerShdw blurRad="38100" dist="38100" dir="2700000" algn="tl">
                  <a:srgbClr val="000000"/>
                </a:outerShdw>
              </a:effectLst>
            </a:endParaRPr>
          </a:p>
        </p:txBody>
      </p:sp>
      <p:sp>
        <p:nvSpPr>
          <p:cNvPr id="1438723" name="Rectangle 3"/>
          <p:cNvSpPr>
            <a:spLocks noGrp="1" noChangeArrowheads="1"/>
          </p:cNvSpPr>
          <p:nvPr>
            <p:ph type="body" idx="1"/>
          </p:nvPr>
        </p:nvSpPr>
        <p:spPr>
          <a:xfrm>
            <a:off x="225425" y="1266825"/>
            <a:ext cx="8882063" cy="4978400"/>
          </a:xfrm>
        </p:spPr>
        <p:txBody>
          <a:bodyPr/>
          <a:lstStyle/>
          <a:p>
            <a:pPr>
              <a:defRPr/>
            </a:pPr>
            <a:r>
              <a:rPr lang="en-US" smtClean="0"/>
              <a:t>Components often control </a:t>
            </a:r>
            <a:r>
              <a:rPr lang="en-US" i="1" smtClean="0"/>
              <a:t>multiple</a:t>
            </a:r>
            <a:r>
              <a:rPr lang="en-US" smtClean="0"/>
              <a:t> items in parallel  </a:t>
            </a:r>
          </a:p>
          <a:p>
            <a:pPr>
              <a:lnSpc>
                <a:spcPct val="120000"/>
              </a:lnSpc>
              <a:defRPr/>
            </a:pPr>
            <a:r>
              <a:rPr lang="en-US" smtClean="0"/>
              <a:t>Problems with flat SM diagram ...</a:t>
            </a:r>
          </a:p>
          <a:p>
            <a:pPr lvl="1">
              <a:lnSpc>
                <a:spcPct val="100000"/>
              </a:lnSpc>
              <a:defRPr/>
            </a:pPr>
            <a:r>
              <a:rPr lang="en-US" i="1" smtClean="0"/>
              <a:t>N</a:t>
            </a:r>
            <a:r>
              <a:rPr lang="en-US" smtClean="0"/>
              <a:t> item variables each with </a:t>
            </a:r>
            <a:r>
              <a:rPr lang="en-US" i="1" smtClean="0"/>
              <a:t>M</a:t>
            </a:r>
            <a:r>
              <a:rPr lang="en-US" smtClean="0"/>
              <a:t> values </a:t>
            </a:r>
            <a:r>
              <a:rPr lang="en-US" smtClean="0">
                <a:solidFill>
                  <a:schemeClr val="tx2"/>
                </a:solidFill>
              </a:rPr>
              <a:t>=&gt;</a:t>
            </a:r>
            <a:r>
              <a:rPr lang="en-US" smtClean="0"/>
              <a:t> </a:t>
            </a:r>
            <a:r>
              <a:rPr lang="en-US" i="1" smtClean="0"/>
              <a:t>M</a:t>
            </a:r>
            <a:r>
              <a:rPr lang="en-US" i="1" baseline="30000" smtClean="0"/>
              <a:t>N</a:t>
            </a:r>
            <a:r>
              <a:rPr lang="en-US" smtClean="0"/>
              <a:t> states !</a:t>
            </a:r>
          </a:p>
          <a:p>
            <a:pPr lvl="1">
              <a:lnSpc>
                <a:spcPct val="100000"/>
              </a:lnSpc>
              <a:defRPr/>
            </a:pPr>
            <a:r>
              <a:rPr lang="en-US" smtClean="0"/>
              <a:t>same SM state mixing up different variables</a:t>
            </a:r>
          </a:p>
          <a:p>
            <a:pPr>
              <a:lnSpc>
                <a:spcPct val="120000"/>
              </a:lnSpc>
              <a:defRPr/>
            </a:pPr>
            <a:r>
              <a:rPr lang="en-US" smtClean="0">
                <a:effectLst>
                  <a:outerShdw blurRad="38100" dist="38100" dir="2700000" algn="tl">
                    <a:srgbClr val="000000"/>
                  </a:outerShdw>
                </a:effectLst>
              </a:rPr>
              <a:t>Statechart</a:t>
            </a:r>
            <a:r>
              <a:rPr lang="en-US" smtClean="0"/>
              <a:t> =  parallel composition of SM diagrams </a:t>
            </a:r>
            <a:r>
              <a:rPr lang="en-US" sz="1800" smtClean="0"/>
              <a:t>[Harel, 1987]</a:t>
            </a:r>
          </a:p>
          <a:p>
            <a:pPr lvl="1">
              <a:lnSpc>
                <a:spcPct val="100000"/>
              </a:lnSpc>
              <a:defRPr/>
            </a:pPr>
            <a:r>
              <a:rPr lang="en-US" smtClean="0"/>
              <a:t>one per variable evolving in parallel</a:t>
            </a:r>
          </a:p>
          <a:p>
            <a:pPr lvl="1">
              <a:lnSpc>
                <a:spcPct val="100000"/>
              </a:lnSpc>
              <a:defRPr/>
            </a:pPr>
            <a:r>
              <a:rPr lang="en-US" smtClean="0"/>
              <a:t>statechart </a:t>
            </a:r>
            <a:r>
              <a:rPr lang="en-US" smtClean="0">
                <a:effectLst>
                  <a:outerShdw blurRad="38100" dist="38100" dir="2700000" algn="tl">
                    <a:srgbClr val="000000"/>
                  </a:outerShdw>
                </a:effectLst>
              </a:rPr>
              <a:t>state</a:t>
            </a:r>
            <a:r>
              <a:rPr lang="en-US" smtClean="0"/>
              <a:t> =  aggregation of concurrent substates</a:t>
            </a:r>
          </a:p>
          <a:p>
            <a:pPr lvl="1">
              <a:defRPr/>
            </a:pPr>
            <a:r>
              <a:rPr lang="en-US" smtClean="0"/>
              <a:t>from </a:t>
            </a:r>
            <a:r>
              <a:rPr lang="en-US" i="1" smtClean="0"/>
              <a:t>M</a:t>
            </a:r>
            <a:r>
              <a:rPr lang="en-US" i="1" baseline="30000" smtClean="0"/>
              <a:t>N</a:t>
            </a:r>
            <a:r>
              <a:rPr lang="en-US" smtClean="0"/>
              <a:t> explicit SM states to </a:t>
            </a:r>
            <a:r>
              <a:rPr lang="en-US" i="1" smtClean="0"/>
              <a:t>M</a:t>
            </a:r>
            <a:r>
              <a:rPr lang="en-US" sz="1600" smtClean="0"/>
              <a:t> </a:t>
            </a:r>
            <a:r>
              <a:rPr lang="en-US" b="1" smtClean="0">
                <a:latin typeface="Symbol" pitchFamily="18" charset="2"/>
              </a:rPr>
              <a:t>´</a:t>
            </a:r>
            <a:r>
              <a:rPr lang="en-US" sz="1600" smtClean="0"/>
              <a:t> </a:t>
            </a:r>
            <a:r>
              <a:rPr lang="en-US" i="1" smtClean="0"/>
              <a:t>N</a:t>
            </a:r>
            <a:r>
              <a:rPr lang="en-US" smtClean="0"/>
              <a:t> statechart states !</a:t>
            </a:r>
          </a:p>
          <a:p>
            <a:pPr>
              <a:defRPr/>
            </a:pPr>
            <a:r>
              <a:rPr lang="en-US" smtClean="0"/>
              <a:t>Statechart trace =  sequence of successive aggregated SM states up to some point</a:t>
            </a:r>
          </a:p>
          <a:p>
            <a:pPr>
              <a:defRPr/>
            </a:pPr>
            <a:r>
              <a:rPr lang="en-US" smtClean="0"/>
              <a:t>Interleaving semantics: for 2 transitions firing in same state, one is taken after the other (non-deterministic choice)</a:t>
            </a:r>
          </a:p>
        </p:txBody>
      </p:sp>
      <p:pic>
        <p:nvPicPr>
          <p:cNvPr id="45060" name="Picture 4"/>
          <p:cNvPicPr>
            <a:picLocks noChangeAspect="1" noChangeArrowheads="1"/>
          </p:cNvPicPr>
          <p:nvPr/>
        </p:nvPicPr>
        <p:blipFill>
          <a:blip r:embed="rId2"/>
          <a:srcRect/>
          <a:stretch>
            <a:fillRect/>
          </a:stretch>
        </p:blipFill>
        <p:spPr bwMode="auto">
          <a:xfrm>
            <a:off x="15875" y="17463"/>
            <a:ext cx="1028700" cy="102235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19088" y="271463"/>
            <a:ext cx="8639175" cy="762000"/>
          </a:xfrm>
        </p:spPr>
        <p:txBody>
          <a:bodyPr/>
          <a:lstStyle/>
          <a:p>
            <a:pPr>
              <a:lnSpc>
                <a:spcPct val="110000"/>
              </a:lnSpc>
            </a:pPr>
            <a:r>
              <a:rPr kumimoji="0" lang="en-US" smtClean="0"/>
              <a:t>Specification &amp; documentation:</a:t>
            </a:r>
            <a:r>
              <a:rPr lang="en-US" sz="2400" smtClean="0"/>
              <a:t> </a:t>
            </a:r>
            <a:br>
              <a:rPr lang="en-US" sz="2400" smtClean="0"/>
            </a:br>
            <a:r>
              <a:rPr lang="en-US" sz="2400" smtClean="0"/>
              <a:t>as introduced in Chapter 1 ...</a:t>
            </a:r>
            <a:endParaRPr lang="en-US" smtClean="0"/>
          </a:p>
        </p:txBody>
      </p:sp>
      <p:sp>
        <p:nvSpPr>
          <p:cNvPr id="1390599" name="Rectangle 7"/>
          <p:cNvSpPr>
            <a:spLocks noGrp="1" noChangeArrowheads="1"/>
          </p:cNvSpPr>
          <p:nvPr>
            <p:ph type="body" idx="1"/>
          </p:nvPr>
        </p:nvSpPr>
        <p:spPr>
          <a:xfrm>
            <a:off x="204788" y="1276350"/>
            <a:ext cx="8939212" cy="5168900"/>
          </a:xfrm>
        </p:spPr>
        <p:txBody>
          <a:bodyPr/>
          <a:lstStyle/>
          <a:p>
            <a:pPr>
              <a:lnSpc>
                <a:spcPct val="120000"/>
              </a:lnSpc>
              <a:defRPr/>
            </a:pPr>
            <a:r>
              <a:rPr lang="fr-FR" smtClean="0"/>
              <a:t>Precise definition of all features of the agreed system</a:t>
            </a:r>
          </a:p>
          <a:p>
            <a:pPr lvl="1">
              <a:spcBef>
                <a:spcPct val="20000"/>
              </a:spcBef>
              <a:defRPr/>
            </a:pPr>
            <a:r>
              <a:rPr lang="fr-FR" smtClean="0"/>
              <a:t>Objectives, concepts, relevant domain properties, system/software requirements, assumptions, responsibilities</a:t>
            </a:r>
          </a:p>
          <a:p>
            <a:pPr lvl="1">
              <a:lnSpc>
                <a:spcPct val="120000"/>
              </a:lnSpc>
              <a:spcBef>
                <a:spcPct val="40000"/>
              </a:spcBef>
              <a:defRPr/>
            </a:pPr>
            <a:r>
              <a:rPr lang="fr-FR" smtClean="0"/>
              <a:t>Rationale for options taken, satisfaction arguments</a:t>
            </a:r>
          </a:p>
          <a:p>
            <a:pPr lvl="1">
              <a:lnSpc>
                <a:spcPct val="120000"/>
              </a:lnSpc>
              <a:spcBef>
                <a:spcPct val="40000"/>
              </a:spcBef>
              <a:defRPr/>
            </a:pPr>
            <a:r>
              <a:rPr lang="fr-FR" smtClean="0"/>
              <a:t>Likely system evolutions &amp; variants</a:t>
            </a:r>
          </a:p>
          <a:p>
            <a:pPr>
              <a:lnSpc>
                <a:spcPct val="140000"/>
              </a:lnSpc>
              <a:defRPr/>
            </a:pPr>
            <a:r>
              <a:rPr lang="fr-FR" smtClean="0"/>
              <a:t>Organization of these in a coherent structure</a:t>
            </a:r>
          </a:p>
          <a:p>
            <a:pPr>
              <a:lnSpc>
                <a:spcPct val="140000"/>
              </a:lnSpc>
              <a:defRPr/>
            </a:pPr>
            <a:r>
              <a:rPr lang="fr-FR" smtClean="0"/>
              <a:t>Documentation in a form understandable by all parties</a:t>
            </a:r>
          </a:p>
          <a:p>
            <a:pPr lvl="1">
              <a:defRPr/>
            </a:pPr>
            <a:r>
              <a:rPr lang="fr-FR" smtClean="0"/>
              <a:t>Often in annex: costs, workplan, delivery schedules</a:t>
            </a:r>
          </a:p>
          <a:p>
            <a:pPr algn="ctr">
              <a:lnSpc>
                <a:spcPct val="190000"/>
              </a:lnSpc>
              <a:buFont typeface="Wingdings" pitchFamily="2" charset="2"/>
              <a:buNone/>
              <a:defRPr/>
            </a:pPr>
            <a:r>
              <a:rPr lang="fr-FR" i="1" smtClean="0">
                <a:solidFill>
                  <a:schemeClr val="tx2"/>
                </a:solidFill>
              </a:rPr>
              <a:t>Resulting product:  </a:t>
            </a:r>
            <a:r>
              <a:rPr lang="fr-FR" i="1" smtClean="0">
                <a:solidFill>
                  <a:schemeClr val="tx2"/>
                </a:solidFill>
                <a:effectLst>
                  <a:outerShdw blurRad="38100" dist="38100" dir="2700000" algn="tl">
                    <a:srgbClr val="000000"/>
                  </a:outerShdw>
                </a:effectLst>
              </a:rPr>
              <a:t>Requirements Document</a:t>
            </a:r>
            <a:r>
              <a:rPr lang="fr-FR" i="1" smtClean="0">
                <a:solidFill>
                  <a:schemeClr val="tx2"/>
                </a:solidFill>
              </a:rPr>
              <a:t> (RD)</a:t>
            </a:r>
          </a:p>
        </p:txBody>
      </p:sp>
      <p:pic>
        <p:nvPicPr>
          <p:cNvPr id="26628" name="Picture 8"/>
          <p:cNvPicPr>
            <a:picLocks noChangeAspect="1" noChangeArrowheads="1"/>
          </p:cNvPicPr>
          <p:nvPr/>
        </p:nvPicPr>
        <p:blipFill>
          <a:blip r:embed="rId2"/>
          <a:srcRect/>
          <a:stretch>
            <a:fillRect/>
          </a:stretch>
        </p:blipFill>
        <p:spPr bwMode="auto">
          <a:xfrm>
            <a:off x="152400" y="146050"/>
            <a:ext cx="1143000" cy="1073150"/>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9746" name="Rectangle 2"/>
          <p:cNvSpPr>
            <a:spLocks noGrp="1" noChangeArrowheads="1"/>
          </p:cNvSpPr>
          <p:nvPr>
            <p:ph type="title"/>
          </p:nvPr>
        </p:nvSpPr>
        <p:spPr>
          <a:xfrm>
            <a:off x="1647825" y="114300"/>
            <a:ext cx="6070600" cy="790575"/>
          </a:xfrm>
        </p:spPr>
        <p:txBody>
          <a:bodyPr/>
          <a:lstStyle/>
          <a:p>
            <a:r>
              <a:rPr kumimoji="0" lang="en-US" smtClean="0"/>
              <a:t>Statechart example</a:t>
            </a:r>
            <a:endParaRPr kumimoji="0" lang="en-US" sz="2500" smtClean="0">
              <a:effectLst>
                <a:outerShdw blurRad="38100" dist="38100" dir="2700000" algn="tl">
                  <a:srgbClr val="000000"/>
                </a:outerShdw>
              </a:effectLst>
            </a:endParaRPr>
          </a:p>
        </p:txBody>
      </p:sp>
      <p:sp>
        <p:nvSpPr>
          <p:cNvPr id="18437" name="Rectangle 3"/>
          <p:cNvSpPr>
            <a:spLocks noGrp="1" noChangeArrowheads="1"/>
          </p:cNvSpPr>
          <p:nvPr>
            <p:ph type="body" idx="1"/>
          </p:nvPr>
        </p:nvSpPr>
        <p:spPr>
          <a:xfrm>
            <a:off x="214313" y="4643438"/>
            <a:ext cx="8867775" cy="1730375"/>
          </a:xfrm>
        </p:spPr>
        <p:txBody>
          <a:bodyPr/>
          <a:lstStyle/>
          <a:p>
            <a:r>
              <a:rPr lang="en-US" smtClean="0"/>
              <a:t>Trace example:</a:t>
            </a:r>
            <a:r>
              <a:rPr lang="en-US" sz="2000" smtClean="0">
                <a:solidFill>
                  <a:srgbClr val="009999"/>
                </a:solidFill>
              </a:rPr>
              <a:t> </a:t>
            </a:r>
          </a:p>
          <a:p>
            <a:pPr lvl="1">
              <a:lnSpc>
                <a:spcPct val="70000"/>
              </a:lnSpc>
              <a:buFontTx/>
              <a:buNone/>
            </a:pPr>
            <a:r>
              <a:rPr kumimoji="0" lang="en-US" sz="2000" smtClean="0">
                <a:latin typeface="Arial" pitchFamily="34" charset="0"/>
              </a:rPr>
              <a:t>   &lt; (</a:t>
            </a:r>
            <a:r>
              <a:rPr kumimoji="0" lang="en-US" sz="2000" smtClean="0">
                <a:solidFill>
                  <a:srgbClr val="5F5F5F"/>
                </a:solidFill>
                <a:latin typeface="Arial" pitchFamily="34" charset="0"/>
              </a:rPr>
              <a:t>doorsClosed</a:t>
            </a:r>
            <a:r>
              <a:rPr kumimoji="0" lang="en-US" sz="2000" smtClean="0">
                <a:latin typeface="Arial" pitchFamily="34" charset="0"/>
              </a:rPr>
              <a:t>,</a:t>
            </a:r>
            <a:r>
              <a:rPr kumimoji="0" lang="en-US" sz="2000" smtClean="0">
                <a:solidFill>
                  <a:srgbClr val="5F5F5F"/>
                </a:solidFill>
                <a:latin typeface="Arial" pitchFamily="34" charset="0"/>
              </a:rPr>
              <a:t> trainStopped</a:t>
            </a:r>
            <a:r>
              <a:rPr kumimoji="0" lang="en-US" sz="2000" smtClean="0">
                <a:latin typeface="Arial" pitchFamily="34" charset="0"/>
              </a:rPr>
              <a:t>);  (</a:t>
            </a:r>
            <a:r>
              <a:rPr kumimoji="0" lang="en-US" sz="2000" smtClean="0">
                <a:solidFill>
                  <a:srgbClr val="5F5F5F"/>
                </a:solidFill>
                <a:latin typeface="Arial" pitchFamily="34" charset="0"/>
              </a:rPr>
              <a:t>doorsClosed</a:t>
            </a:r>
            <a:r>
              <a:rPr kumimoji="0" lang="en-US" sz="2000" smtClean="0">
                <a:latin typeface="Arial" pitchFamily="34" charset="0"/>
              </a:rPr>
              <a:t>,</a:t>
            </a:r>
            <a:r>
              <a:rPr kumimoji="0" lang="en-US" sz="2000" smtClean="0">
                <a:solidFill>
                  <a:srgbClr val="5F5F5F"/>
                </a:solidFill>
                <a:latin typeface="Arial" pitchFamily="34" charset="0"/>
              </a:rPr>
              <a:t> trainMoving</a:t>
            </a:r>
            <a:r>
              <a:rPr kumimoji="0" lang="en-US" sz="2000" smtClean="0">
                <a:latin typeface="Arial" pitchFamily="34" charset="0"/>
              </a:rPr>
              <a:t>);  </a:t>
            </a:r>
          </a:p>
          <a:p>
            <a:pPr>
              <a:lnSpc>
                <a:spcPct val="70000"/>
              </a:lnSpc>
              <a:buFont typeface="Wingdings" pitchFamily="2" charset="2"/>
              <a:buNone/>
            </a:pPr>
            <a:r>
              <a:rPr kumimoji="0" lang="en-US" sz="2000" smtClean="0">
                <a:solidFill>
                  <a:srgbClr val="009999"/>
                </a:solidFill>
                <a:latin typeface="Arial" pitchFamily="34" charset="0"/>
              </a:rPr>
              <a:t>             (</a:t>
            </a:r>
            <a:r>
              <a:rPr kumimoji="0" lang="en-US" sz="2000" smtClean="0">
                <a:solidFill>
                  <a:srgbClr val="5F5F5F"/>
                </a:solidFill>
                <a:latin typeface="Arial" pitchFamily="34" charset="0"/>
              </a:rPr>
              <a:t>doorsClosed</a:t>
            </a:r>
            <a:r>
              <a:rPr kumimoji="0" lang="en-US" sz="2000" smtClean="0">
                <a:solidFill>
                  <a:srgbClr val="009999"/>
                </a:solidFill>
                <a:latin typeface="Arial" pitchFamily="34" charset="0"/>
              </a:rPr>
              <a:t>,</a:t>
            </a:r>
            <a:r>
              <a:rPr kumimoji="0" lang="en-US" sz="2000" smtClean="0">
                <a:solidFill>
                  <a:srgbClr val="5F5F5F"/>
                </a:solidFill>
                <a:latin typeface="Arial" pitchFamily="34" charset="0"/>
              </a:rPr>
              <a:t> trainStopped</a:t>
            </a:r>
            <a:r>
              <a:rPr kumimoji="0" lang="en-US" sz="2000" smtClean="0">
                <a:solidFill>
                  <a:srgbClr val="009999"/>
                </a:solidFill>
                <a:latin typeface="Arial" pitchFamily="34" charset="0"/>
              </a:rPr>
              <a:t>);  (</a:t>
            </a:r>
            <a:r>
              <a:rPr kumimoji="0" lang="en-US" sz="2000" smtClean="0">
                <a:solidFill>
                  <a:srgbClr val="5F5F5F"/>
                </a:solidFill>
                <a:latin typeface="Arial" pitchFamily="34" charset="0"/>
              </a:rPr>
              <a:t>doorsOpen</a:t>
            </a:r>
            <a:r>
              <a:rPr kumimoji="0" lang="en-US" sz="2000" smtClean="0">
                <a:solidFill>
                  <a:srgbClr val="009999"/>
                </a:solidFill>
                <a:latin typeface="Arial" pitchFamily="34" charset="0"/>
              </a:rPr>
              <a:t>,</a:t>
            </a:r>
            <a:r>
              <a:rPr kumimoji="0" lang="en-US" sz="2000" smtClean="0">
                <a:solidFill>
                  <a:srgbClr val="5F5F5F"/>
                </a:solidFill>
                <a:latin typeface="Arial" pitchFamily="34" charset="0"/>
              </a:rPr>
              <a:t> trainStopped</a:t>
            </a:r>
            <a:r>
              <a:rPr kumimoji="0" lang="en-US" sz="2000" smtClean="0">
                <a:solidFill>
                  <a:srgbClr val="009999"/>
                </a:solidFill>
                <a:latin typeface="Arial" pitchFamily="34" charset="0"/>
              </a:rPr>
              <a:t>)</a:t>
            </a:r>
            <a:r>
              <a:rPr kumimoji="0" lang="en-US" sz="2000" smtClean="0">
                <a:latin typeface="Arial" pitchFamily="34" charset="0"/>
              </a:rPr>
              <a:t> </a:t>
            </a:r>
            <a:r>
              <a:rPr kumimoji="0" lang="en-US" sz="2000" smtClean="0">
                <a:solidFill>
                  <a:srgbClr val="009999"/>
                </a:solidFill>
                <a:latin typeface="Arial" pitchFamily="34" charset="0"/>
              </a:rPr>
              <a:t>&gt;</a:t>
            </a:r>
          </a:p>
          <a:p>
            <a:r>
              <a:rPr lang="en-US" smtClean="0"/>
              <a:t>Model-checking tools can generate counterexample traces leading to violation of desired property </a:t>
            </a:r>
            <a:r>
              <a:rPr lang="en-US" sz="2000" smtClean="0"/>
              <a:t>(cf. chap. 5)</a:t>
            </a:r>
          </a:p>
        </p:txBody>
      </p:sp>
      <p:graphicFrame>
        <p:nvGraphicFramePr>
          <p:cNvPr id="18434" name="Object 5"/>
          <p:cNvGraphicFramePr>
            <a:graphicFrameLocks noChangeAspect="1"/>
          </p:cNvGraphicFramePr>
          <p:nvPr/>
        </p:nvGraphicFramePr>
        <p:xfrm flipH="1">
          <a:off x="225425" y="190500"/>
          <a:ext cx="1252538" cy="777875"/>
        </p:xfrm>
        <a:graphic>
          <a:graphicData uri="http://schemas.openxmlformats.org/presentationml/2006/ole">
            <mc:AlternateContent xmlns:mc="http://schemas.openxmlformats.org/markup-compatibility/2006">
              <mc:Choice xmlns:v="urn:schemas-microsoft-com:vml" Requires="v">
                <p:oleObj spid="_x0000_s18436" name="Clip" r:id="rId3" imgW="5096880" imgH="2642760" progId="MS_ClipArt_Gallery.2">
                  <p:embed/>
                </p:oleObj>
              </mc:Choice>
              <mc:Fallback>
                <p:oleObj name="Clip" r:id="rId3" imgW="5096880" imgH="2642760" progId="MS_ClipArt_Gallery.2">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225425" y="190500"/>
                        <a:ext cx="1252538" cy="777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5" name="Object 6"/>
          <p:cNvGraphicFramePr>
            <a:graphicFrameLocks/>
          </p:cNvGraphicFramePr>
          <p:nvPr/>
        </p:nvGraphicFramePr>
        <p:xfrm>
          <a:off x="1930400" y="1081088"/>
          <a:ext cx="6015038" cy="3644900"/>
        </p:xfrm>
        <a:graphic>
          <a:graphicData uri="http://schemas.openxmlformats.org/presentationml/2006/ole">
            <mc:AlternateContent xmlns:mc="http://schemas.openxmlformats.org/markup-compatibility/2006">
              <mc:Choice xmlns:v="urn:schemas-microsoft-com:vml" Requires="v">
                <p:oleObj spid="_x0000_s18437" name="Picture" r:id="rId5" imgW="2880360" imgH="1729800" progId="Word.Picture.8">
                  <p:embed/>
                </p:oleObj>
              </mc:Choice>
              <mc:Fallback>
                <p:oleObj name="Picture" r:id="rId5" imgW="2880360" imgH="1729800" progId="Word.Picture.8">
                  <p:embed/>
                  <p:pic>
                    <p:nvPicPr>
                      <p:cNvPr id="0" name="Object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0400" y="1081088"/>
                        <a:ext cx="6015038" cy="3644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9751" name="Line 7"/>
          <p:cNvSpPr>
            <a:spLocks noChangeShapeType="1"/>
          </p:cNvSpPr>
          <p:nvPr/>
        </p:nvSpPr>
        <p:spPr bwMode="auto">
          <a:xfrm flipH="1" flipV="1">
            <a:off x="1203325" y="2232025"/>
            <a:ext cx="777875" cy="592138"/>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8439" name="Rectangle 8"/>
          <p:cNvSpPr>
            <a:spLocks noChangeArrowheads="1"/>
          </p:cNvSpPr>
          <p:nvPr/>
        </p:nvSpPr>
        <p:spPr bwMode="auto">
          <a:xfrm>
            <a:off x="244475" y="1728788"/>
            <a:ext cx="1443038" cy="439737"/>
          </a:xfrm>
          <a:prstGeom prst="rect">
            <a:avLst/>
          </a:prstGeom>
          <a:noFill/>
          <a:ln w="9525">
            <a:noFill/>
            <a:miter lim="800000"/>
            <a:headEnd/>
            <a:tailEnd/>
          </a:ln>
        </p:spPr>
        <p:txBody>
          <a:bodyPr lIns="92075" tIns="46038" rIns="92075" bIns="46038" anchor="ctr" anchorCtr="1"/>
          <a:lstStyle/>
          <a:p>
            <a:pPr marL="342900" indent="-342900">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parallel</a:t>
            </a:r>
          </a:p>
          <a:p>
            <a:pPr marL="342900" indent="-342900">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composition</a:t>
            </a:r>
          </a:p>
        </p:txBody>
      </p:sp>
      <p:sp>
        <p:nvSpPr>
          <p:cNvPr id="18440" name="Rectangle 9"/>
          <p:cNvSpPr>
            <a:spLocks noChangeArrowheads="1"/>
          </p:cNvSpPr>
          <p:nvPr/>
        </p:nvSpPr>
        <p:spPr bwMode="auto">
          <a:xfrm>
            <a:off x="7710488" y="1708150"/>
            <a:ext cx="1443037" cy="439738"/>
          </a:xfrm>
          <a:prstGeom prst="rect">
            <a:avLst/>
          </a:prstGeom>
          <a:noFill/>
          <a:ln w="9525">
            <a:noFill/>
            <a:miter lim="800000"/>
            <a:headEnd/>
            <a:tailEnd/>
          </a:ln>
        </p:spPr>
        <p:txBody>
          <a:bodyPr lIns="92075" tIns="46038" rIns="92075" bIns="46038" anchor="ctr" anchorCtr="1"/>
          <a:lstStyle/>
          <a:p>
            <a:pPr marL="342900" indent="-342900">
              <a:spcBef>
                <a:spcPct val="10000"/>
              </a:spcBef>
              <a:buClr>
                <a:schemeClr val="tx2"/>
              </a:buClr>
              <a:buSzPct val="70000"/>
              <a:buFont typeface="Wingdings" pitchFamily="2" charset="2"/>
              <a:buNone/>
            </a:pPr>
            <a:r>
              <a:rPr lang="fr-BE" sz="1800">
                <a:solidFill>
                  <a:srgbClr val="5F5F5F"/>
                </a:solidFill>
                <a:effectLst/>
                <a:latin typeface="Comic Sans MS" pitchFamily="66" charset="0"/>
              </a:rPr>
              <a:t>variable</a:t>
            </a:r>
          </a:p>
          <a:p>
            <a:pPr marL="342900" indent="-342900">
              <a:spcBef>
                <a:spcPct val="10000"/>
              </a:spcBef>
              <a:buClr>
                <a:schemeClr val="tx2"/>
              </a:buClr>
              <a:buSzPct val="70000"/>
              <a:buFont typeface="Wingdings" pitchFamily="2" charset="2"/>
              <a:buNone/>
            </a:pPr>
            <a:r>
              <a:rPr lang="fr-BE" sz="1800" i="1">
                <a:solidFill>
                  <a:srgbClr val="5F5F5F"/>
                </a:solidFill>
                <a:effectLst/>
                <a:latin typeface="Comic Sans MS" pitchFamily="66" charset="0"/>
              </a:rPr>
              <a:t>doorsState</a:t>
            </a:r>
            <a:endParaRPr lang="fr-BE" sz="1800">
              <a:solidFill>
                <a:srgbClr val="5F5F5F"/>
              </a:solidFill>
              <a:effectLst/>
              <a:latin typeface="Comic Sans MS" pitchFamily="66" charset="0"/>
            </a:endParaRPr>
          </a:p>
        </p:txBody>
      </p:sp>
      <p:sp>
        <p:nvSpPr>
          <p:cNvPr id="18441" name="Rectangle 10"/>
          <p:cNvSpPr>
            <a:spLocks noChangeArrowheads="1"/>
          </p:cNvSpPr>
          <p:nvPr/>
        </p:nvSpPr>
        <p:spPr bwMode="auto">
          <a:xfrm>
            <a:off x="7704138" y="3230563"/>
            <a:ext cx="1443037" cy="439737"/>
          </a:xfrm>
          <a:prstGeom prst="rect">
            <a:avLst/>
          </a:prstGeom>
          <a:noFill/>
          <a:ln w="9525">
            <a:noFill/>
            <a:miter lim="800000"/>
            <a:headEnd/>
            <a:tailEnd/>
          </a:ln>
        </p:spPr>
        <p:txBody>
          <a:bodyPr lIns="92075" tIns="46038" rIns="92075" bIns="46038" anchor="ctr" anchorCtr="1"/>
          <a:lstStyle/>
          <a:p>
            <a:pPr marL="342900" indent="-342900">
              <a:spcBef>
                <a:spcPct val="10000"/>
              </a:spcBef>
              <a:buClr>
                <a:schemeClr val="tx2"/>
              </a:buClr>
              <a:buSzPct val="70000"/>
              <a:buFont typeface="Wingdings" pitchFamily="2" charset="2"/>
              <a:buNone/>
            </a:pPr>
            <a:r>
              <a:rPr lang="fr-BE" sz="1800">
                <a:solidFill>
                  <a:srgbClr val="5F5F5F"/>
                </a:solidFill>
                <a:effectLst/>
                <a:latin typeface="Comic Sans MS" pitchFamily="66" charset="0"/>
              </a:rPr>
              <a:t>variable</a:t>
            </a:r>
          </a:p>
          <a:p>
            <a:pPr marL="342900" indent="-342900">
              <a:spcBef>
                <a:spcPct val="10000"/>
              </a:spcBef>
              <a:buClr>
                <a:schemeClr val="tx2"/>
              </a:buClr>
              <a:buSzPct val="70000"/>
              <a:buFont typeface="Wingdings" pitchFamily="2" charset="2"/>
              <a:buNone/>
            </a:pPr>
            <a:r>
              <a:rPr lang="fr-BE" sz="1800" i="1">
                <a:solidFill>
                  <a:srgbClr val="5F5F5F"/>
                </a:solidFill>
                <a:effectLst/>
                <a:latin typeface="Comic Sans MS" pitchFamily="66" charset="0"/>
              </a:rPr>
              <a:t>trainSpeed</a:t>
            </a:r>
            <a:endParaRPr lang="fr-BE" sz="1800">
              <a:solidFill>
                <a:srgbClr val="5F5F5F"/>
              </a:solidFill>
              <a:effectLst/>
              <a:latin typeface="Comic Sans MS" pitchFamily="66"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8482" name="Rectangle 2"/>
          <p:cNvSpPr>
            <a:spLocks noGrp="1" noChangeArrowheads="1"/>
          </p:cNvSpPr>
          <p:nvPr>
            <p:ph type="title"/>
          </p:nvPr>
        </p:nvSpPr>
        <p:spPr>
          <a:xfrm>
            <a:off x="1200150" y="285750"/>
            <a:ext cx="7758113" cy="762000"/>
          </a:xfrm>
        </p:spPr>
        <p:txBody>
          <a:bodyPr/>
          <a:lstStyle/>
          <a:p>
            <a:r>
              <a:rPr kumimoji="0" lang="en-US" smtClean="0"/>
              <a:t>Stimuli and responses:  R-net diagrams</a:t>
            </a:r>
            <a:endParaRPr kumimoji="0" lang="en-US" sz="2500" smtClean="0">
              <a:effectLst>
                <a:outerShdw blurRad="38100" dist="38100" dir="2700000" algn="tl">
                  <a:srgbClr val="000000"/>
                </a:outerShdw>
              </a:effectLst>
            </a:endParaRPr>
          </a:p>
        </p:txBody>
      </p:sp>
      <p:sp>
        <p:nvSpPr>
          <p:cNvPr id="1428483" name="Rectangle 3"/>
          <p:cNvSpPr>
            <a:spLocks noGrp="1" noChangeArrowheads="1"/>
          </p:cNvSpPr>
          <p:nvPr>
            <p:ph type="body" idx="1"/>
          </p:nvPr>
        </p:nvSpPr>
        <p:spPr>
          <a:xfrm>
            <a:off x="111125" y="1281113"/>
            <a:ext cx="8939213" cy="3981450"/>
          </a:xfrm>
        </p:spPr>
        <p:txBody>
          <a:bodyPr/>
          <a:lstStyle/>
          <a:p>
            <a:r>
              <a:rPr lang="en-US" smtClean="0"/>
              <a:t>Capture all required responses to single stimulus </a:t>
            </a:r>
            <a:r>
              <a:rPr lang="en-US" sz="1800" smtClean="0"/>
              <a:t> [Alford, 1977]</a:t>
            </a:r>
            <a:endParaRPr lang="en-US" smtClean="0"/>
          </a:p>
          <a:p>
            <a:pPr lvl="1"/>
            <a:r>
              <a:rPr lang="en-US" smtClean="0"/>
              <a:t>chain of response operations to be performed by a system component</a:t>
            </a:r>
          </a:p>
          <a:p>
            <a:pPr lvl="1">
              <a:lnSpc>
                <a:spcPct val="120000"/>
              </a:lnSpc>
              <a:spcBef>
                <a:spcPct val="15000"/>
              </a:spcBef>
            </a:pPr>
            <a:r>
              <a:rPr lang="en-US" smtClean="0"/>
              <a:t>operation may generate stimuli for other R-nets </a:t>
            </a:r>
          </a:p>
          <a:p>
            <a:pPr>
              <a:lnSpc>
                <a:spcPct val="210000"/>
              </a:lnSpc>
              <a:spcBef>
                <a:spcPct val="15000"/>
              </a:spcBef>
            </a:pPr>
            <a:r>
              <a:rPr lang="en-US" smtClean="0"/>
              <a:t>Decision points, operation application under conditions</a:t>
            </a:r>
          </a:p>
          <a:p>
            <a:pPr>
              <a:lnSpc>
                <a:spcPct val="150000"/>
              </a:lnSpc>
              <a:spcBef>
                <a:spcPct val="50000"/>
              </a:spcBef>
            </a:pPr>
            <a:r>
              <a:rPr lang="en-US" smtClean="0"/>
              <a:t>Good for visualizing ...</a:t>
            </a:r>
          </a:p>
          <a:p>
            <a:pPr lvl="1">
              <a:lnSpc>
                <a:spcPct val="70000"/>
              </a:lnSpc>
              <a:spcBef>
                <a:spcPct val="50000"/>
              </a:spcBef>
            </a:pPr>
            <a:r>
              <a:rPr lang="en-US" smtClean="0"/>
              <a:t>answers to </a:t>
            </a:r>
            <a:r>
              <a:rPr lang="en-US" sz="2000" i="1" smtClean="0">
                <a:effectLst>
                  <a:outerShdw blurRad="38100" dist="38100" dir="2700000" algn="tl">
                    <a:srgbClr val="000000"/>
                  </a:outerShdw>
                </a:effectLst>
              </a:rPr>
              <a:t>WHAT IF</a:t>
            </a:r>
            <a:r>
              <a:rPr lang="en-US" sz="2000" smtClean="0">
                <a:effectLst>
                  <a:outerShdw blurRad="38100" dist="38100" dir="2700000" algn="tl">
                    <a:srgbClr val="000000"/>
                  </a:outerShdw>
                </a:effectLst>
              </a:rPr>
              <a:t> ?</a:t>
            </a:r>
            <a:r>
              <a:rPr lang="en-US" smtClean="0"/>
              <a:t> questions</a:t>
            </a:r>
          </a:p>
          <a:p>
            <a:pPr lvl="1">
              <a:lnSpc>
                <a:spcPct val="100000"/>
              </a:lnSpc>
              <a:spcBef>
                <a:spcPct val="50000"/>
              </a:spcBef>
            </a:pPr>
            <a:r>
              <a:rPr lang="en-US" smtClean="0"/>
              <a:t>required software reactions to environment events</a:t>
            </a:r>
          </a:p>
        </p:txBody>
      </p:sp>
      <p:pic>
        <p:nvPicPr>
          <p:cNvPr id="46084" name="Picture 5" descr="C:\Program Files\Common Files\Microsoft Shared\Clipart\cagcat50\pe02716_.wmf"/>
          <p:cNvPicPr>
            <a:picLocks noChangeAspect="1" noChangeArrowheads="1"/>
          </p:cNvPicPr>
          <p:nvPr/>
        </p:nvPicPr>
        <p:blipFill>
          <a:blip r:embed="rId2"/>
          <a:srcRect/>
          <a:stretch>
            <a:fillRect/>
          </a:stretch>
        </p:blipFill>
        <p:spPr bwMode="auto">
          <a:xfrm>
            <a:off x="123825" y="82550"/>
            <a:ext cx="1020763" cy="963613"/>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0770" name="Rectangle 2"/>
          <p:cNvSpPr>
            <a:spLocks noGrp="1" noChangeArrowheads="1"/>
          </p:cNvSpPr>
          <p:nvPr>
            <p:ph type="title"/>
          </p:nvPr>
        </p:nvSpPr>
        <p:spPr>
          <a:xfrm>
            <a:off x="1200150" y="171450"/>
            <a:ext cx="7758113" cy="762000"/>
          </a:xfrm>
        </p:spPr>
        <p:txBody>
          <a:bodyPr/>
          <a:lstStyle/>
          <a:p>
            <a:r>
              <a:rPr kumimoji="0" lang="en-US" smtClean="0"/>
              <a:t>R-net diagram: example</a:t>
            </a:r>
            <a:endParaRPr kumimoji="0" lang="en-US" sz="2500" smtClean="0">
              <a:effectLst>
                <a:outerShdw blurRad="38100" dist="38100" dir="2700000" algn="tl">
                  <a:srgbClr val="000000"/>
                </a:outerShdw>
              </a:effectLst>
            </a:endParaRPr>
          </a:p>
        </p:txBody>
      </p:sp>
      <p:graphicFrame>
        <p:nvGraphicFramePr>
          <p:cNvPr id="19458" name="Object 5"/>
          <p:cNvGraphicFramePr>
            <a:graphicFrameLocks noChangeAspect="1"/>
          </p:cNvGraphicFramePr>
          <p:nvPr/>
        </p:nvGraphicFramePr>
        <p:xfrm>
          <a:off x="198438" y="1128713"/>
          <a:ext cx="8435975" cy="5524500"/>
        </p:xfrm>
        <a:graphic>
          <a:graphicData uri="http://schemas.openxmlformats.org/presentationml/2006/ole">
            <mc:AlternateContent xmlns:mc="http://schemas.openxmlformats.org/markup-compatibility/2006">
              <mc:Choice xmlns:v="urn:schemas-microsoft-com:vml" Requires="v">
                <p:oleObj spid="_x0000_s19459" name="Picture" r:id="rId3" imgW="4680720" imgH="3259440" progId="Word.Picture.8">
                  <p:embed/>
                </p:oleObj>
              </mc:Choice>
              <mc:Fallback>
                <p:oleObj name="Picture" r:id="rId3" imgW="4680720" imgH="3259440"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438" y="1128713"/>
                        <a:ext cx="8435975" cy="552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9460" name="Picture 6"/>
          <p:cNvPicPr>
            <a:picLocks noChangeAspect="1" noChangeArrowheads="1"/>
          </p:cNvPicPr>
          <p:nvPr/>
        </p:nvPicPr>
        <p:blipFill>
          <a:blip r:embed="rId5"/>
          <a:srcRect/>
          <a:stretch>
            <a:fillRect/>
          </a:stretch>
        </p:blipFill>
        <p:spPr bwMode="auto">
          <a:xfrm>
            <a:off x="438150" y="387350"/>
            <a:ext cx="1060450" cy="654050"/>
          </a:xfrm>
          <a:prstGeom prst="rect">
            <a:avLst/>
          </a:prstGeom>
          <a:noFill/>
          <a:ln w="9525">
            <a:noFill/>
            <a:miter lim="800000"/>
            <a:headEnd/>
            <a:tailEnd/>
          </a:ln>
        </p:spPr>
      </p:pic>
      <p:sp>
        <p:nvSpPr>
          <p:cNvPr id="1440776" name="Line 8"/>
          <p:cNvSpPr>
            <a:spLocks noChangeShapeType="1"/>
          </p:cNvSpPr>
          <p:nvPr/>
        </p:nvSpPr>
        <p:spPr bwMode="auto">
          <a:xfrm flipH="1" flipV="1">
            <a:off x="3600450" y="1597025"/>
            <a:ext cx="893763" cy="447675"/>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9462" name="Rectangle 9"/>
          <p:cNvSpPr>
            <a:spLocks noChangeArrowheads="1"/>
          </p:cNvSpPr>
          <p:nvPr/>
        </p:nvSpPr>
        <p:spPr bwMode="auto">
          <a:xfrm>
            <a:off x="2220913" y="1296988"/>
            <a:ext cx="1833562" cy="352425"/>
          </a:xfrm>
          <a:prstGeom prst="rect">
            <a:avLst/>
          </a:prstGeom>
          <a:noFill/>
          <a:ln w="9525">
            <a:noFill/>
            <a:miter lim="800000"/>
            <a:headEnd/>
            <a:tailEnd/>
          </a:ln>
        </p:spPr>
        <p:txBody>
          <a:bodyPr lIns="92075" tIns="46038" rIns="92075" bIns="46038" anchor="ctr" anchorCtr="1"/>
          <a:lstStyle/>
          <a:p>
            <a:pPr marL="342900" indent="-342900">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input stimulus</a:t>
            </a:r>
          </a:p>
        </p:txBody>
      </p:sp>
      <p:sp>
        <p:nvSpPr>
          <p:cNvPr id="19463" name="Rectangle 10"/>
          <p:cNvSpPr>
            <a:spLocks noChangeArrowheads="1"/>
          </p:cNvSpPr>
          <p:nvPr/>
        </p:nvSpPr>
        <p:spPr bwMode="auto">
          <a:xfrm>
            <a:off x="6702425" y="2112963"/>
            <a:ext cx="1833563" cy="352425"/>
          </a:xfrm>
          <a:prstGeom prst="rect">
            <a:avLst/>
          </a:prstGeom>
          <a:noFill/>
          <a:ln w="9525">
            <a:noFill/>
            <a:miter lim="800000"/>
            <a:headEnd/>
            <a:tailEnd/>
          </a:ln>
        </p:spPr>
        <p:txBody>
          <a:bodyPr lIns="92075" tIns="46038" rIns="92075" bIns="46038" anchor="ctr" anchorCtr="1"/>
          <a:lstStyle/>
          <a:p>
            <a:pPr marL="342900" indent="-342900">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precedence</a:t>
            </a:r>
          </a:p>
        </p:txBody>
      </p:sp>
      <p:sp>
        <p:nvSpPr>
          <p:cNvPr id="1440779" name="Line 11"/>
          <p:cNvSpPr>
            <a:spLocks noChangeShapeType="1"/>
          </p:cNvSpPr>
          <p:nvPr/>
        </p:nvSpPr>
        <p:spPr bwMode="auto">
          <a:xfrm flipH="1">
            <a:off x="5470525" y="2341563"/>
            <a:ext cx="1514475" cy="158750"/>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440780" name="Line 12"/>
          <p:cNvSpPr>
            <a:spLocks noChangeShapeType="1"/>
          </p:cNvSpPr>
          <p:nvPr/>
        </p:nvSpPr>
        <p:spPr bwMode="auto">
          <a:xfrm flipH="1" flipV="1">
            <a:off x="2698750" y="2774950"/>
            <a:ext cx="808038" cy="187325"/>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9466" name="Rectangle 13"/>
          <p:cNvSpPr>
            <a:spLocks noChangeArrowheads="1"/>
          </p:cNvSpPr>
          <p:nvPr/>
        </p:nvSpPr>
        <p:spPr bwMode="auto">
          <a:xfrm>
            <a:off x="468313" y="2501900"/>
            <a:ext cx="2279650" cy="352425"/>
          </a:xfrm>
          <a:prstGeom prst="rect">
            <a:avLst/>
          </a:prstGeom>
          <a:noFill/>
          <a:ln w="9525">
            <a:noFill/>
            <a:miter lim="800000"/>
            <a:headEnd/>
            <a:tailEnd/>
          </a:ln>
        </p:spPr>
        <p:txBody>
          <a:bodyPr lIns="92075" tIns="46038" rIns="92075" bIns="46038" anchor="ctr" anchorCtr="1"/>
          <a:lstStyle/>
          <a:p>
            <a:pPr marL="342900" indent="-342900">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response operation</a:t>
            </a:r>
          </a:p>
        </p:txBody>
      </p:sp>
      <p:sp>
        <p:nvSpPr>
          <p:cNvPr id="1440782" name="Line 14"/>
          <p:cNvSpPr>
            <a:spLocks noChangeShapeType="1"/>
          </p:cNvSpPr>
          <p:nvPr/>
        </p:nvSpPr>
        <p:spPr bwMode="auto">
          <a:xfrm flipH="1" flipV="1">
            <a:off x="1827213" y="2884488"/>
            <a:ext cx="260350" cy="1023937"/>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440783" name="Line 15"/>
          <p:cNvSpPr>
            <a:spLocks noChangeShapeType="1"/>
          </p:cNvSpPr>
          <p:nvPr/>
        </p:nvSpPr>
        <p:spPr bwMode="auto">
          <a:xfrm flipH="1" flipV="1">
            <a:off x="5332413" y="3779838"/>
            <a:ext cx="1631950" cy="2035175"/>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9469" name="Rectangle 16"/>
          <p:cNvSpPr>
            <a:spLocks noChangeArrowheads="1"/>
          </p:cNvSpPr>
          <p:nvPr/>
        </p:nvSpPr>
        <p:spPr bwMode="auto">
          <a:xfrm>
            <a:off x="6291263" y="5786438"/>
            <a:ext cx="2279650" cy="352425"/>
          </a:xfrm>
          <a:prstGeom prst="rect">
            <a:avLst/>
          </a:prstGeom>
          <a:noFill/>
          <a:ln w="9525">
            <a:noFill/>
            <a:miter lim="800000"/>
            <a:headEnd/>
            <a:tailEnd/>
          </a:ln>
        </p:spPr>
        <p:txBody>
          <a:bodyPr lIns="92075" tIns="46038" rIns="92075" bIns="46038" anchor="ctr" anchorCtr="1"/>
          <a:lstStyle/>
          <a:p>
            <a:pPr marL="342900" indent="-342900">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decision point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7"/>
          <p:cNvPicPr>
            <a:picLocks noChangeAspect="1" noChangeArrowheads="1"/>
          </p:cNvPicPr>
          <p:nvPr/>
        </p:nvPicPr>
        <p:blipFill>
          <a:blip r:embed="rId2"/>
          <a:srcRect/>
          <a:stretch>
            <a:fillRect/>
          </a:stretch>
        </p:blipFill>
        <p:spPr bwMode="auto">
          <a:xfrm>
            <a:off x="93663" y="53975"/>
            <a:ext cx="1295400" cy="809625"/>
          </a:xfrm>
          <a:prstGeom prst="rect">
            <a:avLst/>
          </a:prstGeom>
          <a:noFill/>
          <a:ln w="9525">
            <a:noFill/>
            <a:miter lim="800000"/>
            <a:headEnd/>
            <a:tailEnd/>
          </a:ln>
        </p:spPr>
      </p:pic>
      <p:sp>
        <p:nvSpPr>
          <p:cNvPr id="47107" name="Rectangle 2"/>
          <p:cNvSpPr>
            <a:spLocks noGrp="1" noChangeArrowheads="1"/>
          </p:cNvSpPr>
          <p:nvPr>
            <p:ph type="title"/>
          </p:nvPr>
        </p:nvSpPr>
        <p:spPr>
          <a:xfrm>
            <a:off x="909638" y="271463"/>
            <a:ext cx="8048625" cy="762000"/>
          </a:xfrm>
        </p:spPr>
        <p:txBody>
          <a:bodyPr/>
          <a:lstStyle/>
          <a:p>
            <a:r>
              <a:rPr lang="en-US" smtClean="0"/>
              <a:t>Integrating multiple system views</a:t>
            </a:r>
          </a:p>
        </p:txBody>
      </p:sp>
      <p:sp>
        <p:nvSpPr>
          <p:cNvPr id="1441797" name="Rectangle 5"/>
          <p:cNvSpPr>
            <a:spLocks noGrp="1" noChangeArrowheads="1"/>
          </p:cNvSpPr>
          <p:nvPr>
            <p:ph type="body" idx="1"/>
          </p:nvPr>
        </p:nvSpPr>
        <p:spPr>
          <a:xfrm>
            <a:off x="241300" y="1295400"/>
            <a:ext cx="8823325" cy="5281613"/>
          </a:xfrm>
        </p:spPr>
        <p:txBody>
          <a:bodyPr/>
          <a:lstStyle/>
          <a:p>
            <a:r>
              <a:rPr lang="en-US" smtClean="0"/>
              <a:t>Diagrams of different types cover different, complementary views of the system </a:t>
            </a:r>
            <a:r>
              <a:rPr lang="en-US" sz="2000" smtClean="0"/>
              <a:t>(as-is or to-be)</a:t>
            </a:r>
            <a:endParaRPr lang="en-US" smtClean="0"/>
          </a:p>
          <a:p>
            <a:pPr lvl="1">
              <a:lnSpc>
                <a:spcPct val="100000"/>
              </a:lnSpc>
              <a:spcBef>
                <a:spcPct val="10000"/>
              </a:spcBef>
            </a:pPr>
            <a:r>
              <a:rPr lang="en-US" smtClean="0"/>
              <a:t>components &amp; interfaces, conceptual structures, operations, flows, interaction scenarios, behaviors, ....</a:t>
            </a:r>
          </a:p>
          <a:p>
            <a:pPr>
              <a:lnSpc>
                <a:spcPct val="100000"/>
              </a:lnSpc>
              <a:spcBef>
                <a:spcPct val="35000"/>
              </a:spcBef>
            </a:pPr>
            <a:r>
              <a:rPr lang="en-US" smtClean="0"/>
              <a:t>Overlapping aspects </a:t>
            </a:r>
            <a:r>
              <a:rPr lang="en-US" smtClean="0">
                <a:solidFill>
                  <a:schemeClr val="tx2"/>
                </a:solidFill>
              </a:rPr>
              <a:t>=&gt;</a:t>
            </a:r>
            <a:r>
              <a:rPr lang="en-US" smtClean="0"/>
              <a:t>  integration mechanism needed for ensuring compatibility &amp; complementarity among diagrams</a:t>
            </a:r>
          </a:p>
          <a:p>
            <a:pPr>
              <a:lnSpc>
                <a:spcPct val="100000"/>
              </a:lnSpc>
              <a:spcBef>
                <a:spcPct val="35000"/>
              </a:spcBef>
            </a:pPr>
            <a:r>
              <a:rPr lang="en-US" smtClean="0"/>
              <a:t>Standard mechanism:  </a:t>
            </a:r>
            <a:r>
              <a:rPr lang="en-US" smtClean="0">
                <a:effectLst>
                  <a:outerShdw blurRad="38100" dist="38100" dir="2700000" algn="tl">
                    <a:srgbClr val="000000"/>
                  </a:outerShdw>
                </a:effectLst>
              </a:rPr>
              <a:t>inter-view consistency rules </a:t>
            </a:r>
            <a:r>
              <a:rPr lang="en-US" smtClean="0"/>
              <a:t>the specifier should meet</a:t>
            </a:r>
          </a:p>
          <a:p>
            <a:pPr lvl="1">
              <a:lnSpc>
                <a:spcPct val="90000"/>
              </a:lnSpc>
            </a:pPr>
            <a:r>
              <a:rPr lang="en-US" smtClean="0"/>
              <a:t>cf. static semantics rules enforced by compilers </a:t>
            </a:r>
          </a:p>
          <a:p>
            <a:pPr lvl="2">
              <a:lnSpc>
                <a:spcPct val="80000"/>
              </a:lnSpc>
            </a:pPr>
            <a:r>
              <a:rPr lang="en-US" smtClean="0">
                <a:solidFill>
                  <a:srgbClr val="5F5F5F"/>
                </a:solidFill>
              </a:rPr>
              <a:t>		“every used variable must be declared”</a:t>
            </a:r>
          </a:p>
          <a:p>
            <a:pPr lvl="2">
              <a:lnSpc>
                <a:spcPct val="80000"/>
              </a:lnSpc>
            </a:pPr>
            <a:r>
              <a:rPr lang="en-US" smtClean="0">
                <a:solidFill>
                  <a:srgbClr val="5F5F5F"/>
                </a:solidFill>
              </a:rPr>
              <a:t>		“every declared variable must be used”, ...</a:t>
            </a:r>
            <a:endParaRPr lang="en-US" sz="2200" smtClean="0"/>
          </a:p>
          <a:p>
            <a:pPr lvl="1">
              <a:lnSpc>
                <a:spcPct val="100000"/>
              </a:lnSpc>
            </a:pPr>
            <a:r>
              <a:rPr lang="en-US" smtClean="0"/>
              <a:t>can be used for inspection checklists</a:t>
            </a:r>
          </a:p>
          <a:p>
            <a:pPr lvl="1">
              <a:lnSpc>
                <a:spcPct val="80000"/>
              </a:lnSpc>
            </a:pPr>
            <a:r>
              <a:rPr lang="en-US" smtClean="0"/>
              <a:t>enforceable by tools</a:t>
            </a:r>
          </a:p>
          <a:p>
            <a:pPr lvl="1">
              <a:lnSpc>
                <a:spcPct val="80000"/>
              </a:lnSpc>
            </a:pPr>
            <a:r>
              <a:rPr lang="en-US" smtClean="0"/>
              <a:t>constrain diagram evolution</a:t>
            </a:r>
          </a:p>
        </p:txBody>
      </p:sp>
      <p:pic>
        <p:nvPicPr>
          <p:cNvPr id="47109" name="Picture 6" descr="C:\Program Files\Common Files\Microsoft Shared\Clipart\cagcat50\en00354_.wmf"/>
          <p:cNvPicPr>
            <a:picLocks noChangeAspect="1" noChangeArrowheads="1"/>
          </p:cNvPicPr>
          <p:nvPr/>
        </p:nvPicPr>
        <p:blipFill>
          <a:blip r:embed="rId3"/>
          <a:srcRect/>
          <a:stretch>
            <a:fillRect/>
          </a:stretch>
        </p:blipFill>
        <p:spPr bwMode="auto">
          <a:xfrm flipV="1">
            <a:off x="280988" y="561975"/>
            <a:ext cx="865187" cy="676275"/>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ChangeAspect="1" noChangeArrowheads="1"/>
          </p:cNvPicPr>
          <p:nvPr/>
        </p:nvPicPr>
        <p:blipFill>
          <a:blip r:embed="rId2"/>
          <a:srcRect/>
          <a:stretch>
            <a:fillRect/>
          </a:stretch>
        </p:blipFill>
        <p:spPr bwMode="auto">
          <a:xfrm>
            <a:off x="93663" y="53975"/>
            <a:ext cx="1295400" cy="809625"/>
          </a:xfrm>
          <a:prstGeom prst="rect">
            <a:avLst/>
          </a:prstGeom>
          <a:noFill/>
          <a:ln w="9525">
            <a:noFill/>
            <a:miter lim="800000"/>
            <a:headEnd/>
            <a:tailEnd/>
          </a:ln>
        </p:spPr>
      </p:pic>
      <p:sp>
        <p:nvSpPr>
          <p:cNvPr id="1442819" name="Rectangle 3"/>
          <p:cNvSpPr>
            <a:spLocks noGrp="1" noChangeArrowheads="1"/>
          </p:cNvSpPr>
          <p:nvPr>
            <p:ph type="title"/>
          </p:nvPr>
        </p:nvSpPr>
        <p:spPr>
          <a:xfrm>
            <a:off x="1328738" y="271463"/>
            <a:ext cx="7629525" cy="762000"/>
          </a:xfrm>
        </p:spPr>
        <p:txBody>
          <a:bodyPr/>
          <a:lstStyle/>
          <a:p>
            <a:r>
              <a:rPr lang="en-US" smtClean="0"/>
              <a:t>Inter-view consistency rules:  examples</a:t>
            </a:r>
            <a:endParaRPr lang="en-US" sz="2600" smtClean="0">
              <a:effectLst>
                <a:outerShdw blurRad="38100" dist="38100" dir="2700000" algn="tl">
                  <a:srgbClr val="000000"/>
                </a:outerShdw>
              </a:effectLst>
            </a:endParaRPr>
          </a:p>
        </p:txBody>
      </p:sp>
      <p:sp>
        <p:nvSpPr>
          <p:cNvPr id="1442820" name="Rectangle 4"/>
          <p:cNvSpPr>
            <a:spLocks noGrp="1" noChangeArrowheads="1"/>
          </p:cNvSpPr>
          <p:nvPr>
            <p:ph type="body" idx="1"/>
          </p:nvPr>
        </p:nvSpPr>
        <p:spPr>
          <a:xfrm>
            <a:off x="82550" y="1295400"/>
            <a:ext cx="8982075" cy="5021263"/>
          </a:xfrm>
        </p:spPr>
        <p:txBody>
          <a:bodyPr/>
          <a:lstStyle/>
          <a:p>
            <a:r>
              <a:rPr kumimoji="0" lang="en-US" smtClean="0"/>
              <a:t>Every component &amp; interconnection in a </a:t>
            </a:r>
            <a:r>
              <a:rPr kumimoji="0" lang="en-US" smtClean="0">
                <a:effectLst>
                  <a:outerShdw blurRad="38100" dist="38100" dir="2700000" algn="tl">
                    <a:srgbClr val="000000"/>
                  </a:outerShdw>
                </a:effectLst>
              </a:rPr>
              <a:t>problem diagram</a:t>
            </a:r>
            <a:r>
              <a:rPr kumimoji="0" lang="en-US" smtClean="0"/>
              <a:t> must be further specified in an </a:t>
            </a:r>
            <a:r>
              <a:rPr kumimoji="0" lang="en-US" smtClean="0">
                <a:effectLst>
                  <a:outerShdw blurRad="38100" dist="38100" dir="2700000" algn="tl">
                    <a:srgbClr val="000000"/>
                  </a:outerShdw>
                </a:effectLst>
              </a:rPr>
              <a:t>ET diagram</a:t>
            </a:r>
            <a:endParaRPr kumimoji="0" lang="en-US" smtClean="0"/>
          </a:p>
          <a:p>
            <a:pPr>
              <a:spcBef>
                <a:spcPct val="60000"/>
              </a:spcBef>
            </a:pPr>
            <a:r>
              <a:rPr kumimoji="0" lang="en-US" smtClean="0"/>
              <a:t>Every shared phenomenon in a </a:t>
            </a:r>
            <a:r>
              <a:rPr kumimoji="0" lang="en-US" smtClean="0">
                <a:effectLst>
                  <a:outerShdw blurRad="38100" dist="38100" dir="2700000" algn="tl">
                    <a:srgbClr val="000000"/>
                  </a:outerShdw>
                </a:effectLst>
              </a:rPr>
              <a:t>problem diagram</a:t>
            </a:r>
            <a:r>
              <a:rPr kumimoji="0" lang="en-US" smtClean="0"/>
              <a:t> must appear as event in an </a:t>
            </a:r>
            <a:r>
              <a:rPr kumimoji="0" lang="en-US" smtClean="0">
                <a:effectLst>
                  <a:outerShdw blurRad="38100" dist="38100" dir="2700000" algn="tl">
                    <a:srgbClr val="000000"/>
                  </a:outerShdw>
                </a:effectLst>
              </a:rPr>
              <a:t>ET diagram</a:t>
            </a:r>
            <a:r>
              <a:rPr kumimoji="0" lang="en-US" smtClean="0"/>
              <a:t> or as entity, attribute, or relationship in an </a:t>
            </a:r>
            <a:r>
              <a:rPr kumimoji="0" lang="en-US" smtClean="0">
                <a:effectLst>
                  <a:outerShdw blurRad="38100" dist="38100" dir="2700000" algn="tl">
                    <a:srgbClr val="000000"/>
                  </a:outerShdw>
                </a:effectLst>
              </a:rPr>
              <a:t>ER diagram</a:t>
            </a:r>
            <a:endParaRPr kumimoji="0" lang="en-US" smtClean="0"/>
          </a:p>
          <a:p>
            <a:pPr>
              <a:spcBef>
                <a:spcPct val="60000"/>
              </a:spcBef>
            </a:pPr>
            <a:r>
              <a:rPr kumimoji="0" lang="en-US" smtClean="0"/>
              <a:t>Every data in a flow or repository of a </a:t>
            </a:r>
            <a:r>
              <a:rPr kumimoji="0" lang="en-US" smtClean="0">
                <a:effectLst>
                  <a:outerShdw blurRad="38100" dist="38100" dir="2700000" algn="tl">
                    <a:srgbClr val="000000"/>
                  </a:outerShdw>
                </a:effectLst>
              </a:rPr>
              <a:t>DFD diagram</a:t>
            </a:r>
            <a:r>
              <a:rPr kumimoji="0" lang="en-US" smtClean="0"/>
              <a:t> must be declared as entity, attribute, or relationship in an </a:t>
            </a:r>
            <a:r>
              <a:rPr kumimoji="0" lang="en-US" smtClean="0">
                <a:effectLst>
                  <a:outerShdw blurRad="38100" dist="38100" dir="2700000" algn="tl">
                    <a:srgbClr val="000000"/>
                  </a:outerShdw>
                </a:effectLst>
              </a:rPr>
              <a:t>ER diagram</a:t>
            </a:r>
            <a:endParaRPr kumimoji="0" lang="en-US" smtClean="0"/>
          </a:p>
          <a:p>
            <a:pPr>
              <a:spcBef>
                <a:spcPct val="60000"/>
              </a:spcBef>
            </a:pPr>
            <a:r>
              <a:rPr kumimoji="0" lang="en-US" smtClean="0"/>
              <a:t>Every state in a </a:t>
            </a:r>
            <a:r>
              <a:rPr kumimoji="0" lang="en-US" smtClean="0">
                <a:effectLst>
                  <a:outerShdw blurRad="38100" dist="38100" dir="2700000" algn="tl">
                    <a:srgbClr val="000000"/>
                  </a:outerShdw>
                </a:effectLst>
              </a:rPr>
              <a:t>SM diagram</a:t>
            </a:r>
            <a:r>
              <a:rPr kumimoji="0" lang="en-US" smtClean="0"/>
              <a:t> must correspond to some value for some attribute or relationship in an </a:t>
            </a:r>
            <a:r>
              <a:rPr kumimoji="0" lang="en-US" smtClean="0">
                <a:effectLst>
                  <a:outerShdw blurRad="38100" dist="38100" dir="2700000" algn="tl">
                    <a:srgbClr val="000000"/>
                  </a:outerShdw>
                </a:effectLst>
              </a:rPr>
              <a:t>ER diagram</a:t>
            </a:r>
            <a:endParaRPr kumimoji="0" lang="en-US" smtClean="0"/>
          </a:p>
          <a:p>
            <a:pPr>
              <a:spcBef>
                <a:spcPct val="60000"/>
              </a:spcBef>
            </a:pPr>
            <a:r>
              <a:rPr kumimoji="0" lang="en-US" smtClean="0"/>
              <a:t>Every interaction event in an </a:t>
            </a:r>
            <a:r>
              <a:rPr kumimoji="0" lang="en-US" smtClean="0">
                <a:effectLst>
                  <a:outerShdw blurRad="38100" dist="38100" dir="2700000" algn="tl">
                    <a:srgbClr val="000000"/>
                  </a:outerShdw>
                </a:effectLst>
              </a:rPr>
              <a:t>ET scenario</a:t>
            </a:r>
            <a:r>
              <a:rPr kumimoji="0" lang="en-US" smtClean="0"/>
              <a:t> must appear in a corresponding </a:t>
            </a:r>
            <a:r>
              <a:rPr kumimoji="0" lang="en-US" smtClean="0">
                <a:effectLst>
                  <a:outerShdw blurRad="38100" dist="38100" dir="2700000" algn="tl">
                    <a:srgbClr val="000000"/>
                  </a:outerShdw>
                </a:effectLst>
              </a:rPr>
              <a:t>SM diagram</a:t>
            </a:r>
            <a:endParaRPr kumimoji="0" lang="en-US" smtClean="0"/>
          </a:p>
        </p:txBody>
      </p:sp>
      <p:pic>
        <p:nvPicPr>
          <p:cNvPr id="48133" name="Picture 5" descr="C:\Program Files\Common Files\Microsoft Shared\Clipart\cagcat50\en00354_.wmf"/>
          <p:cNvPicPr>
            <a:picLocks noChangeAspect="1" noChangeArrowheads="1"/>
          </p:cNvPicPr>
          <p:nvPr/>
        </p:nvPicPr>
        <p:blipFill>
          <a:blip r:embed="rId3"/>
          <a:srcRect/>
          <a:stretch>
            <a:fillRect/>
          </a:stretch>
        </p:blipFill>
        <p:spPr bwMode="auto">
          <a:xfrm flipV="1">
            <a:off x="280988" y="561975"/>
            <a:ext cx="865187" cy="676275"/>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p:cNvPicPr>
            <a:picLocks noChangeAspect="1" noChangeArrowheads="1"/>
          </p:cNvPicPr>
          <p:nvPr/>
        </p:nvPicPr>
        <p:blipFill>
          <a:blip r:embed="rId2"/>
          <a:srcRect/>
          <a:stretch>
            <a:fillRect/>
          </a:stretch>
        </p:blipFill>
        <p:spPr bwMode="auto">
          <a:xfrm>
            <a:off x="93663" y="53975"/>
            <a:ext cx="1295400" cy="809625"/>
          </a:xfrm>
          <a:prstGeom prst="rect">
            <a:avLst/>
          </a:prstGeom>
          <a:noFill/>
          <a:ln w="9525">
            <a:noFill/>
            <a:miter lim="800000"/>
            <a:headEnd/>
            <a:tailEnd/>
          </a:ln>
        </p:spPr>
      </p:pic>
      <p:sp>
        <p:nvSpPr>
          <p:cNvPr id="49155" name="Rectangle 3"/>
          <p:cNvSpPr>
            <a:spLocks noGrp="1" noChangeArrowheads="1"/>
          </p:cNvSpPr>
          <p:nvPr>
            <p:ph type="title"/>
          </p:nvPr>
        </p:nvSpPr>
        <p:spPr>
          <a:xfrm>
            <a:off x="909638" y="271463"/>
            <a:ext cx="8048625" cy="762000"/>
          </a:xfrm>
        </p:spPr>
        <p:txBody>
          <a:bodyPr/>
          <a:lstStyle/>
          <a:p>
            <a:r>
              <a:rPr lang="en-US" smtClean="0"/>
              <a:t>Multi-view specification in UML</a:t>
            </a:r>
          </a:p>
        </p:txBody>
      </p:sp>
      <p:sp>
        <p:nvSpPr>
          <p:cNvPr id="1443844" name="Rectangle 4"/>
          <p:cNvSpPr>
            <a:spLocks noGrp="1" noChangeArrowheads="1"/>
          </p:cNvSpPr>
          <p:nvPr>
            <p:ph type="body" idx="1"/>
          </p:nvPr>
        </p:nvSpPr>
        <p:spPr>
          <a:xfrm>
            <a:off x="214313" y="1214438"/>
            <a:ext cx="8823325" cy="5281612"/>
          </a:xfrm>
        </p:spPr>
        <p:txBody>
          <a:bodyPr/>
          <a:lstStyle/>
          <a:p>
            <a:pPr>
              <a:lnSpc>
                <a:spcPct val="120000"/>
              </a:lnSpc>
              <a:buFont typeface="Wingdings" pitchFamily="2" charset="2"/>
              <a:buNone/>
              <a:defRPr/>
            </a:pPr>
            <a:r>
              <a:rPr lang="en-US" dirty="0" smtClean="0"/>
              <a:t>The Unified Modeling Language (UML) has standardized notations for diagrams relevant to RE</a:t>
            </a:r>
          </a:p>
          <a:p>
            <a:pPr>
              <a:lnSpc>
                <a:spcPct val="210000"/>
              </a:lnSpc>
              <a:defRPr/>
            </a:pPr>
            <a:r>
              <a:rPr lang="en-US" dirty="0" smtClean="0">
                <a:effectLst>
                  <a:outerShdw blurRad="38100" dist="38100" dir="2700000" algn="tl">
                    <a:srgbClr val="000000"/>
                  </a:outerShdw>
                </a:effectLst>
              </a:rPr>
              <a:t>Class diagrams</a:t>
            </a:r>
            <a:r>
              <a:rPr lang="en-US" dirty="0" smtClean="0"/>
              <a:t>:  ER diagrams for structural view</a:t>
            </a:r>
          </a:p>
          <a:p>
            <a:pPr>
              <a:lnSpc>
                <a:spcPct val="210000"/>
              </a:lnSpc>
              <a:defRPr/>
            </a:pPr>
            <a:r>
              <a:rPr lang="en-US" dirty="0" smtClean="0">
                <a:effectLst>
                  <a:outerShdw blurRad="38100" dist="38100" dir="2700000" algn="tl">
                    <a:srgbClr val="000000"/>
                  </a:outerShdw>
                </a:effectLst>
              </a:rPr>
              <a:t>Use case diagrams</a:t>
            </a:r>
            <a:r>
              <a:rPr lang="en-US" dirty="0" smtClean="0"/>
              <a:t>: outline of operational view</a:t>
            </a:r>
          </a:p>
          <a:p>
            <a:pPr>
              <a:lnSpc>
                <a:spcPct val="210000"/>
              </a:lnSpc>
              <a:defRPr/>
            </a:pPr>
            <a:r>
              <a:rPr lang="en-US" dirty="0" smtClean="0">
                <a:effectLst>
                  <a:outerShdw blurRad="38100" dist="38100" dir="2700000" algn="tl">
                    <a:srgbClr val="000000"/>
                  </a:outerShdw>
                </a:effectLst>
              </a:rPr>
              <a:t>Sequence diagrams</a:t>
            </a:r>
            <a:r>
              <a:rPr lang="en-US" dirty="0" smtClean="0"/>
              <a:t>:  ET diagrams for scenarios</a:t>
            </a:r>
          </a:p>
          <a:p>
            <a:pPr>
              <a:lnSpc>
                <a:spcPct val="210000"/>
              </a:lnSpc>
              <a:defRPr/>
            </a:pPr>
            <a:r>
              <a:rPr lang="en-US" dirty="0" smtClean="0">
                <a:effectLst>
                  <a:outerShdw blurRad="38100" dist="38100" dir="2700000" algn="tl">
                    <a:srgbClr val="000000"/>
                  </a:outerShdw>
                </a:effectLst>
              </a:rPr>
              <a:t>State diagrams</a:t>
            </a:r>
            <a:r>
              <a:rPr lang="en-US" dirty="0" smtClean="0"/>
              <a:t>:  SM diagrams for behavioral view</a:t>
            </a:r>
          </a:p>
          <a:p>
            <a:pPr>
              <a:spcBef>
                <a:spcPct val="100000"/>
              </a:spcBef>
              <a:buFont typeface="Wingdings" pitchFamily="2" charset="2"/>
              <a:buNone/>
              <a:defRPr/>
            </a:pPr>
            <a:r>
              <a:rPr lang="en-US" dirty="0" smtClean="0"/>
              <a:t>Further studied in Chaps. 10-13 in a systematic method for building multi-view models</a:t>
            </a:r>
          </a:p>
        </p:txBody>
      </p:sp>
      <p:pic>
        <p:nvPicPr>
          <p:cNvPr id="49157" name="Picture 5" descr="C:\Program Files\Common Files\Microsoft Shared\Clipart\cagcat50\en00354_.wmf"/>
          <p:cNvPicPr>
            <a:picLocks noChangeAspect="1" noChangeArrowheads="1"/>
          </p:cNvPicPr>
          <p:nvPr/>
        </p:nvPicPr>
        <p:blipFill>
          <a:blip r:embed="rId3"/>
          <a:srcRect/>
          <a:stretch>
            <a:fillRect/>
          </a:stretch>
        </p:blipFill>
        <p:spPr bwMode="auto">
          <a:xfrm flipV="1">
            <a:off x="280988" y="561975"/>
            <a:ext cx="865187" cy="676275"/>
          </a:xfrm>
          <a:prstGeom prst="rect">
            <a:avLst/>
          </a:prstGeom>
          <a:noFill/>
          <a:ln w="9525">
            <a:noFill/>
            <a:miter lim="800000"/>
            <a:headEnd/>
            <a:tailEnd/>
          </a:ln>
        </p:spPr>
      </p:pic>
      <p:grpSp>
        <p:nvGrpSpPr>
          <p:cNvPr id="49158" name="Group 49"/>
          <p:cNvGrpSpPr>
            <a:grpSpLocks/>
          </p:cNvGrpSpPr>
          <p:nvPr/>
        </p:nvGrpSpPr>
        <p:grpSpPr bwMode="auto">
          <a:xfrm>
            <a:off x="7351713" y="2425700"/>
            <a:ext cx="1531937" cy="517525"/>
            <a:chOff x="4631" y="1573"/>
            <a:chExt cx="965" cy="326"/>
          </a:xfrm>
        </p:grpSpPr>
        <p:sp>
          <p:nvSpPr>
            <p:cNvPr id="1443859" name="Line 19"/>
            <p:cNvSpPr>
              <a:spLocks noChangeShapeType="1"/>
            </p:cNvSpPr>
            <p:nvPr/>
          </p:nvSpPr>
          <p:spPr bwMode="auto">
            <a:xfrm flipV="1">
              <a:off x="4905" y="1777"/>
              <a:ext cx="428" cy="0"/>
            </a:xfrm>
            <a:prstGeom prst="line">
              <a:avLst/>
            </a:prstGeom>
            <a:noFill/>
            <a:ln w="28575" cap="sq">
              <a:solidFill>
                <a:schemeClr val="tx1"/>
              </a:solidFill>
              <a:round/>
              <a:headEnd/>
              <a:tailEnd/>
            </a:ln>
            <a:effectLst/>
          </p:spPr>
          <p:txBody>
            <a:bodyPr anchor="ctr">
              <a:spAutoFit/>
            </a:bodyPr>
            <a:lstStyle/>
            <a:p>
              <a:pPr>
                <a:defRPr/>
              </a:pPr>
              <a:endParaRPr lang="en-GB"/>
            </a:p>
          </p:txBody>
        </p:sp>
        <p:grpSp>
          <p:nvGrpSpPr>
            <p:cNvPr id="49191" name="Group 20"/>
            <p:cNvGrpSpPr>
              <a:grpSpLocks/>
            </p:cNvGrpSpPr>
            <p:nvPr/>
          </p:nvGrpSpPr>
          <p:grpSpPr bwMode="auto">
            <a:xfrm>
              <a:off x="5261" y="1573"/>
              <a:ext cx="335" cy="326"/>
              <a:chOff x="4729" y="1927"/>
              <a:chExt cx="367" cy="372"/>
            </a:xfrm>
          </p:grpSpPr>
          <p:sp>
            <p:nvSpPr>
              <p:cNvPr id="1443861" name="Rectangle 21"/>
              <p:cNvSpPr>
                <a:spLocks noChangeArrowheads="1"/>
              </p:cNvSpPr>
              <p:nvPr/>
            </p:nvSpPr>
            <p:spPr bwMode="auto">
              <a:xfrm>
                <a:off x="4729" y="1927"/>
                <a:ext cx="367" cy="372"/>
              </a:xfrm>
              <a:prstGeom prst="rect">
                <a:avLst/>
              </a:prstGeom>
              <a:solidFill>
                <a:srgbClr val="B8BFF2"/>
              </a:solidFill>
              <a:ln w="28575">
                <a:solidFill>
                  <a:schemeClr val="tx1"/>
                </a:solidFill>
                <a:miter lim="800000"/>
                <a:headEnd/>
                <a:tailEnd/>
              </a:ln>
              <a:effectLst/>
            </p:spPr>
            <p:txBody>
              <a:bodyPr anchor="ctr">
                <a:spAutoFit/>
              </a:bodyPr>
              <a:lstStyle/>
              <a:p>
                <a:endParaRPr lang="en-GB">
                  <a:effectLst>
                    <a:outerShdw blurRad="38100" dist="38100" dir="2700000" algn="tl">
                      <a:srgbClr val="000000"/>
                    </a:outerShdw>
                  </a:effectLst>
                </a:endParaRPr>
              </a:p>
            </p:txBody>
          </p:sp>
          <p:sp>
            <p:nvSpPr>
              <p:cNvPr id="1443862" name="Line 22"/>
              <p:cNvSpPr>
                <a:spLocks noChangeShapeType="1"/>
              </p:cNvSpPr>
              <p:nvPr/>
            </p:nvSpPr>
            <p:spPr bwMode="auto">
              <a:xfrm flipV="1">
                <a:off x="4729" y="2064"/>
                <a:ext cx="367" cy="0"/>
              </a:xfrm>
              <a:prstGeom prst="line">
                <a:avLst/>
              </a:prstGeom>
              <a:noFill/>
              <a:ln w="19050" cap="sq">
                <a:solidFill>
                  <a:schemeClr val="tx1"/>
                </a:solidFill>
                <a:round/>
                <a:headEnd/>
                <a:tailEnd/>
              </a:ln>
              <a:effectLst/>
            </p:spPr>
            <p:txBody>
              <a:bodyPr anchor="ctr">
                <a:spAutoFit/>
              </a:bodyPr>
              <a:lstStyle/>
              <a:p>
                <a:pPr>
                  <a:defRPr/>
                </a:pPr>
                <a:endParaRPr lang="en-GB"/>
              </a:p>
            </p:txBody>
          </p:sp>
        </p:grpSp>
        <p:grpSp>
          <p:nvGrpSpPr>
            <p:cNvPr id="49192" name="Group 23"/>
            <p:cNvGrpSpPr>
              <a:grpSpLocks/>
            </p:cNvGrpSpPr>
            <p:nvPr/>
          </p:nvGrpSpPr>
          <p:grpSpPr bwMode="auto">
            <a:xfrm>
              <a:off x="4631" y="1573"/>
              <a:ext cx="335" cy="326"/>
              <a:chOff x="4729" y="1927"/>
              <a:chExt cx="367" cy="372"/>
            </a:xfrm>
          </p:grpSpPr>
          <p:sp>
            <p:nvSpPr>
              <p:cNvPr id="1443864" name="Rectangle 24"/>
              <p:cNvSpPr>
                <a:spLocks noChangeArrowheads="1"/>
              </p:cNvSpPr>
              <p:nvPr/>
            </p:nvSpPr>
            <p:spPr bwMode="auto">
              <a:xfrm>
                <a:off x="4729" y="1927"/>
                <a:ext cx="367" cy="372"/>
              </a:xfrm>
              <a:prstGeom prst="rect">
                <a:avLst/>
              </a:prstGeom>
              <a:solidFill>
                <a:srgbClr val="B8BFF2"/>
              </a:solidFill>
              <a:ln w="28575">
                <a:solidFill>
                  <a:schemeClr val="tx1"/>
                </a:solidFill>
                <a:miter lim="800000"/>
                <a:headEnd/>
                <a:tailEnd/>
              </a:ln>
              <a:effectLst/>
            </p:spPr>
            <p:txBody>
              <a:bodyPr anchor="ctr">
                <a:spAutoFit/>
              </a:bodyPr>
              <a:lstStyle/>
              <a:p>
                <a:endParaRPr lang="en-GB">
                  <a:effectLst>
                    <a:outerShdw blurRad="38100" dist="38100" dir="2700000" algn="tl">
                      <a:srgbClr val="000000"/>
                    </a:outerShdw>
                  </a:effectLst>
                </a:endParaRPr>
              </a:p>
            </p:txBody>
          </p:sp>
          <p:sp>
            <p:nvSpPr>
              <p:cNvPr id="1443865" name="Line 25"/>
              <p:cNvSpPr>
                <a:spLocks noChangeShapeType="1"/>
              </p:cNvSpPr>
              <p:nvPr/>
            </p:nvSpPr>
            <p:spPr bwMode="auto">
              <a:xfrm flipV="1">
                <a:off x="4729" y="2064"/>
                <a:ext cx="367" cy="0"/>
              </a:xfrm>
              <a:prstGeom prst="line">
                <a:avLst/>
              </a:prstGeom>
              <a:noFill/>
              <a:ln w="19050" cap="sq">
                <a:solidFill>
                  <a:schemeClr val="tx1"/>
                </a:solidFill>
                <a:round/>
                <a:headEnd/>
                <a:tailEnd/>
              </a:ln>
              <a:effectLst/>
            </p:spPr>
            <p:txBody>
              <a:bodyPr anchor="ctr">
                <a:spAutoFit/>
              </a:bodyPr>
              <a:lstStyle/>
              <a:p>
                <a:pPr>
                  <a:defRPr/>
                </a:pPr>
                <a:endParaRPr lang="en-GB"/>
              </a:p>
            </p:txBody>
          </p:sp>
        </p:grpSp>
      </p:grpSp>
      <p:grpSp>
        <p:nvGrpSpPr>
          <p:cNvPr id="49159" name="Group 74"/>
          <p:cNvGrpSpPr>
            <a:grpSpLocks/>
          </p:cNvGrpSpPr>
          <p:nvPr/>
        </p:nvGrpSpPr>
        <p:grpSpPr bwMode="auto">
          <a:xfrm>
            <a:off x="7326313" y="3160713"/>
            <a:ext cx="1512887" cy="677862"/>
            <a:chOff x="4615" y="2009"/>
            <a:chExt cx="953" cy="427"/>
          </a:xfrm>
        </p:grpSpPr>
        <p:sp>
          <p:nvSpPr>
            <p:cNvPr id="1443868" name="AutoShape 28"/>
            <p:cNvSpPr>
              <a:spLocks noChangeArrowheads="1"/>
            </p:cNvSpPr>
            <p:nvPr/>
          </p:nvSpPr>
          <p:spPr bwMode="auto">
            <a:xfrm>
              <a:off x="4615" y="2009"/>
              <a:ext cx="706" cy="427"/>
            </a:xfrm>
            <a:prstGeom prst="roundRect">
              <a:avLst>
                <a:gd name="adj" fmla="val 19407"/>
              </a:avLst>
            </a:prstGeom>
            <a:solidFill>
              <a:srgbClr val="B8BFF2"/>
            </a:solidFill>
            <a:ln w="12700" cap="sq">
              <a:solidFill>
                <a:schemeClr val="bg2"/>
              </a:solidFill>
              <a:round/>
              <a:headEnd/>
              <a:tailEnd/>
            </a:ln>
            <a:effectLst/>
          </p:spPr>
          <p:txBody>
            <a:bodyPr anchor="ctr">
              <a:spAutoFit/>
            </a:bodyPr>
            <a:lstStyle/>
            <a:p>
              <a:endParaRPr lang="en-GB">
                <a:effectLst>
                  <a:outerShdw blurRad="38100" dist="38100" dir="2700000" algn="tl">
                    <a:srgbClr val="000000"/>
                  </a:outerShdw>
                </a:effectLst>
              </a:endParaRPr>
            </a:p>
          </p:txBody>
        </p:sp>
        <p:sp>
          <p:nvSpPr>
            <p:cNvPr id="1443869" name="Oval 29"/>
            <p:cNvSpPr>
              <a:spLocks noChangeArrowheads="1"/>
            </p:cNvSpPr>
            <p:nvPr/>
          </p:nvSpPr>
          <p:spPr bwMode="auto">
            <a:xfrm>
              <a:off x="4681" y="2040"/>
              <a:ext cx="462" cy="136"/>
            </a:xfrm>
            <a:prstGeom prst="ellipse">
              <a:avLst/>
            </a:prstGeom>
            <a:solidFill>
              <a:srgbClr val="33CCCC"/>
            </a:solidFill>
            <a:ln w="19050">
              <a:solidFill>
                <a:schemeClr val="tx1"/>
              </a:solidFill>
              <a:round/>
              <a:headEnd/>
              <a:tailEnd/>
            </a:ln>
            <a:effectLst/>
          </p:spPr>
          <p:txBody>
            <a:bodyPr wrap="none" anchor="ctr"/>
            <a:lstStyle/>
            <a:p>
              <a:endParaRPr lang="en-GB">
                <a:effectLst>
                  <a:outerShdw blurRad="38100" dist="38100" dir="2700000" algn="tl">
                    <a:srgbClr val="000000"/>
                  </a:outerShdw>
                </a:effectLst>
              </a:endParaRPr>
            </a:p>
          </p:txBody>
        </p:sp>
        <p:sp>
          <p:nvSpPr>
            <p:cNvPr id="1443870" name="Oval 30"/>
            <p:cNvSpPr>
              <a:spLocks noChangeArrowheads="1"/>
            </p:cNvSpPr>
            <p:nvPr/>
          </p:nvSpPr>
          <p:spPr bwMode="auto">
            <a:xfrm>
              <a:off x="4733" y="2262"/>
              <a:ext cx="441" cy="147"/>
            </a:xfrm>
            <a:prstGeom prst="ellipse">
              <a:avLst/>
            </a:prstGeom>
            <a:solidFill>
              <a:srgbClr val="33CCCC"/>
            </a:solidFill>
            <a:ln w="19050">
              <a:solidFill>
                <a:schemeClr val="tx1"/>
              </a:solidFill>
              <a:round/>
              <a:headEnd/>
              <a:tailEnd/>
            </a:ln>
            <a:effectLst/>
          </p:spPr>
          <p:txBody>
            <a:bodyPr wrap="none" anchor="ctr"/>
            <a:lstStyle/>
            <a:p>
              <a:endParaRPr lang="en-GB">
                <a:effectLst>
                  <a:outerShdw blurRad="38100" dist="38100" dir="2700000" algn="tl">
                    <a:srgbClr val="000000"/>
                  </a:outerShdw>
                </a:effectLst>
              </a:endParaRPr>
            </a:p>
          </p:txBody>
        </p:sp>
        <p:grpSp>
          <p:nvGrpSpPr>
            <p:cNvPr id="49183" name="Group 31"/>
            <p:cNvGrpSpPr>
              <a:grpSpLocks/>
            </p:cNvGrpSpPr>
            <p:nvPr/>
          </p:nvGrpSpPr>
          <p:grpSpPr bwMode="auto">
            <a:xfrm>
              <a:off x="5445" y="2104"/>
              <a:ext cx="123" cy="185"/>
              <a:chOff x="4341" y="1609"/>
              <a:chExt cx="264" cy="264"/>
            </a:xfrm>
          </p:grpSpPr>
          <p:sp>
            <p:nvSpPr>
              <p:cNvPr id="1443872" name="Oval 32"/>
              <p:cNvSpPr>
                <a:spLocks noChangeArrowheads="1"/>
              </p:cNvSpPr>
              <p:nvPr/>
            </p:nvSpPr>
            <p:spPr bwMode="auto">
              <a:xfrm>
                <a:off x="4403" y="1609"/>
                <a:ext cx="131" cy="66"/>
              </a:xfrm>
              <a:prstGeom prst="ellipse">
                <a:avLst/>
              </a:prstGeom>
              <a:solidFill>
                <a:srgbClr val="CECFF2"/>
              </a:solidFill>
              <a:ln w="9525">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43873" name="Line 33"/>
              <p:cNvSpPr>
                <a:spLocks noChangeShapeType="1"/>
              </p:cNvSpPr>
              <p:nvPr/>
            </p:nvSpPr>
            <p:spPr bwMode="auto">
              <a:xfrm>
                <a:off x="4474" y="1683"/>
                <a:ext cx="0" cy="90"/>
              </a:xfrm>
              <a:prstGeom prst="line">
                <a:avLst/>
              </a:prstGeom>
              <a:noFill/>
              <a:ln w="9525">
                <a:solidFill>
                  <a:srgbClr val="000000"/>
                </a:solidFill>
                <a:round/>
                <a:headEnd/>
                <a:tailEnd/>
              </a:ln>
            </p:spPr>
            <p:txBody>
              <a:bodyPr/>
              <a:lstStyle/>
              <a:p>
                <a:pPr>
                  <a:defRPr/>
                </a:pPr>
                <a:endParaRPr lang="en-GB"/>
              </a:p>
            </p:txBody>
          </p:sp>
          <p:sp>
            <p:nvSpPr>
              <p:cNvPr id="1443874" name="Line 34"/>
              <p:cNvSpPr>
                <a:spLocks noChangeShapeType="1"/>
              </p:cNvSpPr>
              <p:nvPr/>
            </p:nvSpPr>
            <p:spPr bwMode="auto">
              <a:xfrm flipH="1">
                <a:off x="4356" y="1773"/>
                <a:ext cx="118" cy="91"/>
              </a:xfrm>
              <a:prstGeom prst="line">
                <a:avLst/>
              </a:prstGeom>
              <a:noFill/>
              <a:ln w="9525">
                <a:solidFill>
                  <a:srgbClr val="000000"/>
                </a:solidFill>
                <a:round/>
                <a:headEnd/>
                <a:tailEnd/>
              </a:ln>
            </p:spPr>
            <p:txBody>
              <a:bodyPr/>
              <a:lstStyle/>
              <a:p>
                <a:pPr>
                  <a:defRPr/>
                </a:pPr>
                <a:endParaRPr lang="en-GB"/>
              </a:p>
            </p:txBody>
          </p:sp>
          <p:sp>
            <p:nvSpPr>
              <p:cNvPr id="1443875" name="Line 35"/>
              <p:cNvSpPr>
                <a:spLocks noChangeShapeType="1"/>
              </p:cNvSpPr>
              <p:nvPr/>
            </p:nvSpPr>
            <p:spPr bwMode="auto">
              <a:xfrm>
                <a:off x="4481" y="1782"/>
                <a:ext cx="116" cy="91"/>
              </a:xfrm>
              <a:prstGeom prst="line">
                <a:avLst/>
              </a:prstGeom>
              <a:noFill/>
              <a:ln w="9525">
                <a:solidFill>
                  <a:srgbClr val="000000"/>
                </a:solidFill>
                <a:round/>
                <a:headEnd/>
                <a:tailEnd/>
              </a:ln>
            </p:spPr>
            <p:txBody>
              <a:bodyPr/>
              <a:lstStyle/>
              <a:p>
                <a:pPr>
                  <a:defRPr/>
                </a:pPr>
                <a:endParaRPr lang="en-GB"/>
              </a:p>
            </p:txBody>
          </p:sp>
          <p:sp>
            <p:nvSpPr>
              <p:cNvPr id="1443876" name="Line 36"/>
              <p:cNvSpPr>
                <a:spLocks noChangeShapeType="1"/>
              </p:cNvSpPr>
              <p:nvPr/>
            </p:nvSpPr>
            <p:spPr bwMode="auto">
              <a:xfrm>
                <a:off x="4341" y="1722"/>
                <a:ext cx="264" cy="0"/>
              </a:xfrm>
              <a:prstGeom prst="line">
                <a:avLst/>
              </a:prstGeom>
              <a:noFill/>
              <a:ln w="9525">
                <a:solidFill>
                  <a:srgbClr val="000000"/>
                </a:solidFill>
                <a:round/>
                <a:headEnd/>
                <a:tailEnd/>
              </a:ln>
            </p:spPr>
            <p:txBody>
              <a:bodyPr/>
              <a:lstStyle/>
              <a:p>
                <a:pPr>
                  <a:defRPr/>
                </a:pPr>
                <a:endParaRPr lang="en-GB"/>
              </a:p>
            </p:txBody>
          </p:sp>
        </p:grpSp>
        <p:sp>
          <p:nvSpPr>
            <p:cNvPr id="1443877" name="Line 37"/>
            <p:cNvSpPr>
              <a:spLocks noChangeShapeType="1"/>
            </p:cNvSpPr>
            <p:nvPr/>
          </p:nvSpPr>
          <p:spPr bwMode="auto">
            <a:xfrm flipV="1">
              <a:off x="5161" y="2237"/>
              <a:ext cx="274" cy="91"/>
            </a:xfrm>
            <a:prstGeom prst="line">
              <a:avLst/>
            </a:prstGeom>
            <a:noFill/>
            <a:ln w="19050">
              <a:solidFill>
                <a:schemeClr val="tx1"/>
              </a:solidFill>
              <a:round/>
              <a:headEnd/>
              <a:tailEnd/>
            </a:ln>
            <a:effectLst/>
          </p:spPr>
          <p:txBody>
            <a:bodyPr/>
            <a:lstStyle/>
            <a:p>
              <a:pPr>
                <a:defRPr/>
              </a:pPr>
              <a:endParaRPr lang="en-GB"/>
            </a:p>
          </p:txBody>
        </p:sp>
      </p:grpSp>
      <p:grpSp>
        <p:nvGrpSpPr>
          <p:cNvPr id="49160" name="Group 51"/>
          <p:cNvGrpSpPr>
            <a:grpSpLocks/>
          </p:cNvGrpSpPr>
          <p:nvPr/>
        </p:nvGrpSpPr>
        <p:grpSpPr bwMode="auto">
          <a:xfrm>
            <a:off x="7361238" y="4043363"/>
            <a:ext cx="762000" cy="700087"/>
            <a:chOff x="4637" y="2601"/>
            <a:chExt cx="480" cy="441"/>
          </a:xfrm>
        </p:grpSpPr>
        <p:sp>
          <p:nvSpPr>
            <p:cNvPr id="1443879" name="Rectangle 39"/>
            <p:cNvSpPr>
              <a:spLocks noChangeArrowheads="1"/>
            </p:cNvSpPr>
            <p:nvPr/>
          </p:nvSpPr>
          <p:spPr bwMode="auto">
            <a:xfrm>
              <a:off x="4637" y="2601"/>
              <a:ext cx="480" cy="441"/>
            </a:xfrm>
            <a:prstGeom prst="rect">
              <a:avLst/>
            </a:prstGeom>
            <a:solidFill>
              <a:srgbClr val="B8BFF2"/>
            </a:solidFill>
            <a:ln w="28575">
              <a:solidFill>
                <a:schemeClr val="bg2"/>
              </a:solidFill>
              <a:miter lim="800000"/>
              <a:headEnd type="none" w="lg" len="lg"/>
              <a:tailEnd type="none" w="med" len="lg"/>
            </a:ln>
            <a:effectLst/>
          </p:spPr>
          <p:txBody>
            <a:bodyPr wrap="none" anchor="ctr"/>
            <a:lstStyle/>
            <a:p>
              <a:endParaRPr lang="en-GB">
                <a:effectLst>
                  <a:outerShdw blurRad="38100" dist="38100" dir="2700000" algn="tl">
                    <a:srgbClr val="000000"/>
                  </a:outerShdw>
                </a:effectLst>
              </a:endParaRPr>
            </a:p>
          </p:txBody>
        </p:sp>
        <p:grpSp>
          <p:nvGrpSpPr>
            <p:cNvPr id="49171" name="Group 40"/>
            <p:cNvGrpSpPr>
              <a:grpSpLocks noChangeAspect="1"/>
            </p:cNvGrpSpPr>
            <p:nvPr/>
          </p:nvGrpSpPr>
          <p:grpSpPr bwMode="auto">
            <a:xfrm>
              <a:off x="4908" y="2639"/>
              <a:ext cx="173" cy="393"/>
              <a:chOff x="-1644" y="2229"/>
              <a:chExt cx="773" cy="1778"/>
            </a:xfrm>
          </p:grpSpPr>
          <p:sp>
            <p:nvSpPr>
              <p:cNvPr id="1443881" name="Rectangle 41"/>
              <p:cNvSpPr>
                <a:spLocks noChangeAspect="1" noChangeArrowheads="1"/>
              </p:cNvSpPr>
              <p:nvPr/>
            </p:nvSpPr>
            <p:spPr bwMode="auto">
              <a:xfrm>
                <a:off x="-1644" y="2229"/>
                <a:ext cx="773" cy="376"/>
              </a:xfrm>
              <a:prstGeom prst="rect">
                <a:avLst/>
              </a:prstGeom>
              <a:solidFill>
                <a:srgbClr val="33CCCC"/>
              </a:solidFill>
              <a:ln w="28575">
                <a:solidFill>
                  <a:schemeClr val="bg2"/>
                </a:solidFill>
                <a:miter lim="800000"/>
                <a:headEnd type="none" w="lg" len="lg"/>
                <a:tailEnd type="none" w="med" len="lg"/>
              </a:ln>
              <a:effectLst/>
            </p:spPr>
            <p:txBody>
              <a:bodyPr wrap="none" anchor="ctr"/>
              <a:lstStyle/>
              <a:p>
                <a:endParaRPr lang="en-GB">
                  <a:effectLst>
                    <a:outerShdw blurRad="38100" dist="38100" dir="2700000" algn="tl">
                      <a:srgbClr val="000000"/>
                    </a:outerShdw>
                  </a:effectLst>
                </a:endParaRPr>
              </a:p>
            </p:txBody>
          </p:sp>
          <p:sp>
            <p:nvSpPr>
              <p:cNvPr id="1443882" name="Line 42"/>
              <p:cNvSpPr>
                <a:spLocks noChangeAspect="1" noChangeShapeType="1"/>
              </p:cNvSpPr>
              <p:nvPr/>
            </p:nvSpPr>
            <p:spPr bwMode="auto">
              <a:xfrm flipH="1">
                <a:off x="-1269" y="2623"/>
                <a:ext cx="9" cy="1384"/>
              </a:xfrm>
              <a:prstGeom prst="line">
                <a:avLst/>
              </a:prstGeom>
              <a:noFill/>
              <a:ln w="28575">
                <a:solidFill>
                  <a:schemeClr val="bg2"/>
                </a:solidFill>
                <a:round/>
                <a:headEnd type="none" w="lg" len="lg"/>
                <a:tailEnd type="none" w="med" len="lg"/>
              </a:ln>
              <a:effectLst/>
            </p:spPr>
            <p:txBody>
              <a:bodyPr/>
              <a:lstStyle/>
              <a:p>
                <a:pPr>
                  <a:defRPr/>
                </a:pPr>
                <a:endParaRPr lang="en-GB"/>
              </a:p>
            </p:txBody>
          </p:sp>
        </p:grpSp>
        <p:grpSp>
          <p:nvGrpSpPr>
            <p:cNvPr id="49172" name="Group 43"/>
            <p:cNvGrpSpPr>
              <a:grpSpLocks noChangeAspect="1"/>
            </p:cNvGrpSpPr>
            <p:nvPr/>
          </p:nvGrpSpPr>
          <p:grpSpPr bwMode="auto">
            <a:xfrm>
              <a:off x="4677" y="2639"/>
              <a:ext cx="173" cy="393"/>
              <a:chOff x="-1644" y="2229"/>
              <a:chExt cx="773" cy="1778"/>
            </a:xfrm>
          </p:grpSpPr>
          <p:sp>
            <p:nvSpPr>
              <p:cNvPr id="1443884" name="Rectangle 44"/>
              <p:cNvSpPr>
                <a:spLocks noChangeAspect="1" noChangeArrowheads="1"/>
              </p:cNvSpPr>
              <p:nvPr/>
            </p:nvSpPr>
            <p:spPr bwMode="auto">
              <a:xfrm>
                <a:off x="-1644" y="2229"/>
                <a:ext cx="773" cy="376"/>
              </a:xfrm>
              <a:prstGeom prst="rect">
                <a:avLst/>
              </a:prstGeom>
              <a:solidFill>
                <a:srgbClr val="33CCCC"/>
              </a:solidFill>
              <a:ln w="28575">
                <a:solidFill>
                  <a:schemeClr val="bg2"/>
                </a:solidFill>
                <a:miter lim="800000"/>
                <a:headEnd type="none" w="lg" len="lg"/>
                <a:tailEnd type="none" w="med" len="lg"/>
              </a:ln>
              <a:effectLst/>
            </p:spPr>
            <p:txBody>
              <a:bodyPr wrap="none" anchor="ctr"/>
              <a:lstStyle/>
              <a:p>
                <a:endParaRPr lang="en-GB">
                  <a:effectLst>
                    <a:outerShdw blurRad="38100" dist="38100" dir="2700000" algn="tl">
                      <a:srgbClr val="000000"/>
                    </a:outerShdw>
                  </a:effectLst>
                </a:endParaRPr>
              </a:p>
            </p:txBody>
          </p:sp>
          <p:sp>
            <p:nvSpPr>
              <p:cNvPr id="1443885" name="Line 45"/>
              <p:cNvSpPr>
                <a:spLocks noChangeAspect="1" noChangeShapeType="1"/>
              </p:cNvSpPr>
              <p:nvPr/>
            </p:nvSpPr>
            <p:spPr bwMode="auto">
              <a:xfrm flipH="1">
                <a:off x="-1269" y="2623"/>
                <a:ext cx="9" cy="1384"/>
              </a:xfrm>
              <a:prstGeom prst="line">
                <a:avLst/>
              </a:prstGeom>
              <a:noFill/>
              <a:ln w="28575">
                <a:solidFill>
                  <a:schemeClr val="bg2"/>
                </a:solidFill>
                <a:round/>
                <a:headEnd type="none" w="lg" len="lg"/>
                <a:tailEnd type="none" w="med" len="lg"/>
              </a:ln>
              <a:effectLst/>
            </p:spPr>
            <p:txBody>
              <a:bodyPr/>
              <a:lstStyle/>
              <a:p>
                <a:pPr>
                  <a:defRPr/>
                </a:pPr>
                <a:endParaRPr lang="en-GB"/>
              </a:p>
            </p:txBody>
          </p:sp>
        </p:grpSp>
        <p:sp>
          <p:nvSpPr>
            <p:cNvPr id="1443886" name="Line 46"/>
            <p:cNvSpPr>
              <a:spLocks noChangeAspect="1" noChangeShapeType="1"/>
            </p:cNvSpPr>
            <p:nvPr/>
          </p:nvSpPr>
          <p:spPr bwMode="auto">
            <a:xfrm flipV="1">
              <a:off x="4768" y="2872"/>
              <a:ext cx="226" cy="5"/>
            </a:xfrm>
            <a:prstGeom prst="line">
              <a:avLst/>
            </a:prstGeom>
            <a:noFill/>
            <a:ln w="28575">
              <a:solidFill>
                <a:schemeClr val="bg2"/>
              </a:solidFill>
              <a:round/>
              <a:headEnd type="none" w="lg" len="lg"/>
              <a:tailEnd type="triangle" w="sm" len="med"/>
            </a:ln>
            <a:effectLst/>
          </p:spPr>
          <p:txBody>
            <a:bodyPr/>
            <a:lstStyle/>
            <a:p>
              <a:pPr>
                <a:defRPr/>
              </a:pPr>
              <a:endParaRPr lang="en-GB"/>
            </a:p>
          </p:txBody>
        </p:sp>
        <p:sp>
          <p:nvSpPr>
            <p:cNvPr id="1443887" name="Line 47"/>
            <p:cNvSpPr>
              <a:spLocks noChangeAspect="1" noChangeShapeType="1"/>
            </p:cNvSpPr>
            <p:nvPr/>
          </p:nvSpPr>
          <p:spPr bwMode="auto">
            <a:xfrm flipH="1" flipV="1">
              <a:off x="4768" y="2942"/>
              <a:ext cx="226" cy="5"/>
            </a:xfrm>
            <a:prstGeom prst="line">
              <a:avLst/>
            </a:prstGeom>
            <a:noFill/>
            <a:ln w="28575">
              <a:solidFill>
                <a:schemeClr val="bg2"/>
              </a:solidFill>
              <a:round/>
              <a:headEnd type="none" w="lg" len="lg"/>
              <a:tailEnd type="triangle" w="sm" len="med"/>
            </a:ln>
            <a:effectLst/>
          </p:spPr>
          <p:txBody>
            <a:bodyPr/>
            <a:lstStyle/>
            <a:p>
              <a:pPr>
                <a:defRPr/>
              </a:pPr>
              <a:endParaRPr lang="en-GB"/>
            </a:p>
          </p:txBody>
        </p:sp>
        <p:sp>
          <p:nvSpPr>
            <p:cNvPr id="1443888" name="Line 48"/>
            <p:cNvSpPr>
              <a:spLocks noChangeAspect="1" noChangeShapeType="1"/>
            </p:cNvSpPr>
            <p:nvPr/>
          </p:nvSpPr>
          <p:spPr bwMode="auto">
            <a:xfrm flipH="1" flipV="1">
              <a:off x="4768" y="2806"/>
              <a:ext cx="226" cy="5"/>
            </a:xfrm>
            <a:prstGeom prst="line">
              <a:avLst/>
            </a:prstGeom>
            <a:noFill/>
            <a:ln w="28575">
              <a:solidFill>
                <a:schemeClr val="bg2"/>
              </a:solidFill>
              <a:round/>
              <a:headEnd type="none" w="lg" len="lg"/>
              <a:tailEnd type="triangle" w="sm" len="med"/>
            </a:ln>
            <a:effectLst/>
          </p:spPr>
          <p:txBody>
            <a:bodyPr/>
            <a:lstStyle/>
            <a:p>
              <a:pPr>
                <a:defRPr/>
              </a:pPr>
              <a:endParaRPr lang="en-GB"/>
            </a:p>
          </p:txBody>
        </p:sp>
      </p:grpSp>
      <p:grpSp>
        <p:nvGrpSpPr>
          <p:cNvPr id="49161" name="Group 75"/>
          <p:cNvGrpSpPr>
            <a:grpSpLocks/>
          </p:cNvGrpSpPr>
          <p:nvPr/>
        </p:nvGrpSpPr>
        <p:grpSpPr bwMode="auto">
          <a:xfrm>
            <a:off x="7348538" y="4930775"/>
            <a:ext cx="1120775" cy="677863"/>
            <a:chOff x="4593" y="3115"/>
            <a:chExt cx="706" cy="427"/>
          </a:xfrm>
        </p:grpSpPr>
        <p:sp>
          <p:nvSpPr>
            <p:cNvPr id="1443893" name="AutoShape 53"/>
            <p:cNvSpPr>
              <a:spLocks noChangeArrowheads="1"/>
            </p:cNvSpPr>
            <p:nvPr/>
          </p:nvSpPr>
          <p:spPr bwMode="auto">
            <a:xfrm>
              <a:off x="4593" y="3115"/>
              <a:ext cx="706" cy="427"/>
            </a:xfrm>
            <a:prstGeom prst="roundRect">
              <a:avLst>
                <a:gd name="adj" fmla="val 19407"/>
              </a:avLst>
            </a:prstGeom>
            <a:solidFill>
              <a:srgbClr val="B8BFF2"/>
            </a:solidFill>
            <a:ln w="12700" cap="sq">
              <a:solidFill>
                <a:schemeClr val="bg2"/>
              </a:solidFill>
              <a:round/>
              <a:headEnd/>
              <a:tailEnd/>
            </a:ln>
            <a:effectLst/>
          </p:spPr>
          <p:txBody>
            <a:bodyPr anchor="ctr">
              <a:spAutoFit/>
            </a:bodyPr>
            <a:lstStyle/>
            <a:p>
              <a:endParaRPr lang="en-GB">
                <a:effectLst>
                  <a:outerShdw blurRad="38100" dist="38100" dir="2700000" algn="tl">
                    <a:srgbClr val="000000"/>
                  </a:outerShdw>
                </a:effectLst>
              </a:endParaRPr>
            </a:p>
          </p:txBody>
        </p:sp>
        <p:sp>
          <p:nvSpPr>
            <p:cNvPr id="1443895" name="Oval 55"/>
            <p:cNvSpPr>
              <a:spLocks noChangeArrowheads="1"/>
            </p:cNvSpPr>
            <p:nvPr/>
          </p:nvSpPr>
          <p:spPr bwMode="auto">
            <a:xfrm>
              <a:off x="5047" y="3186"/>
              <a:ext cx="195" cy="110"/>
            </a:xfrm>
            <a:prstGeom prst="ellipse">
              <a:avLst/>
            </a:prstGeom>
            <a:solidFill>
              <a:srgbClr val="33CCCC"/>
            </a:solidFill>
            <a:ln w="19050">
              <a:solidFill>
                <a:schemeClr val="tx1"/>
              </a:solidFill>
              <a:round/>
              <a:headEnd/>
              <a:tailEnd/>
            </a:ln>
            <a:effectLst/>
          </p:spPr>
          <p:txBody>
            <a:bodyPr wrap="none" anchor="ctr"/>
            <a:lstStyle/>
            <a:p>
              <a:endParaRPr lang="en-GB">
                <a:effectLst>
                  <a:outerShdw blurRad="38100" dist="38100" dir="2700000" algn="tl">
                    <a:srgbClr val="000000"/>
                  </a:outerShdw>
                </a:effectLst>
              </a:endParaRPr>
            </a:p>
          </p:txBody>
        </p:sp>
        <p:sp>
          <p:nvSpPr>
            <p:cNvPr id="1443902" name="Line 62"/>
            <p:cNvSpPr>
              <a:spLocks noChangeShapeType="1"/>
            </p:cNvSpPr>
            <p:nvPr/>
          </p:nvSpPr>
          <p:spPr bwMode="auto">
            <a:xfrm>
              <a:off x="4839" y="3234"/>
              <a:ext cx="201" cy="0"/>
            </a:xfrm>
            <a:prstGeom prst="line">
              <a:avLst/>
            </a:prstGeom>
            <a:noFill/>
            <a:ln w="19050">
              <a:solidFill>
                <a:schemeClr val="tx1"/>
              </a:solidFill>
              <a:round/>
              <a:headEnd/>
              <a:tailEnd type="triangle" w="med" len="med"/>
            </a:ln>
            <a:effectLst/>
          </p:spPr>
          <p:txBody>
            <a:bodyPr/>
            <a:lstStyle/>
            <a:p>
              <a:pPr>
                <a:defRPr/>
              </a:pPr>
              <a:endParaRPr lang="en-GB"/>
            </a:p>
          </p:txBody>
        </p:sp>
        <p:sp>
          <p:nvSpPr>
            <p:cNvPr id="1443905" name="Oval 65"/>
            <p:cNvSpPr>
              <a:spLocks noChangeArrowheads="1"/>
            </p:cNvSpPr>
            <p:nvPr/>
          </p:nvSpPr>
          <p:spPr bwMode="auto">
            <a:xfrm>
              <a:off x="4663" y="3183"/>
              <a:ext cx="195" cy="110"/>
            </a:xfrm>
            <a:prstGeom prst="ellipse">
              <a:avLst/>
            </a:prstGeom>
            <a:solidFill>
              <a:srgbClr val="33CCCC"/>
            </a:solidFill>
            <a:ln w="19050">
              <a:solidFill>
                <a:schemeClr val="tx1"/>
              </a:solidFill>
              <a:round/>
              <a:headEnd/>
              <a:tailEnd/>
            </a:ln>
            <a:effectLst/>
          </p:spPr>
          <p:txBody>
            <a:bodyPr wrap="none" anchor="ctr"/>
            <a:lstStyle/>
            <a:p>
              <a:endParaRPr lang="en-GB">
                <a:effectLst>
                  <a:outerShdw blurRad="38100" dist="38100" dir="2700000" algn="tl">
                    <a:srgbClr val="000000"/>
                  </a:outerShdw>
                </a:effectLst>
              </a:endParaRPr>
            </a:p>
          </p:txBody>
        </p:sp>
        <p:sp>
          <p:nvSpPr>
            <p:cNvPr id="1443906" name="Line 66"/>
            <p:cNvSpPr>
              <a:spLocks noChangeShapeType="1"/>
            </p:cNvSpPr>
            <p:nvPr/>
          </p:nvSpPr>
          <p:spPr bwMode="auto">
            <a:xfrm>
              <a:off x="4599" y="3348"/>
              <a:ext cx="683" cy="0"/>
            </a:xfrm>
            <a:prstGeom prst="line">
              <a:avLst/>
            </a:prstGeom>
            <a:noFill/>
            <a:ln w="19050">
              <a:solidFill>
                <a:schemeClr val="tx1"/>
              </a:solidFill>
              <a:prstDash val="dash"/>
              <a:round/>
              <a:headEnd/>
              <a:tailEnd/>
            </a:ln>
            <a:effectLst/>
          </p:spPr>
          <p:txBody>
            <a:bodyPr/>
            <a:lstStyle/>
            <a:p>
              <a:pPr>
                <a:defRPr/>
              </a:pPr>
              <a:endParaRPr lang="en-GB"/>
            </a:p>
          </p:txBody>
        </p:sp>
        <p:sp>
          <p:nvSpPr>
            <p:cNvPr id="1443909" name="Oval 69"/>
            <p:cNvSpPr>
              <a:spLocks noChangeArrowheads="1"/>
            </p:cNvSpPr>
            <p:nvPr/>
          </p:nvSpPr>
          <p:spPr bwMode="auto">
            <a:xfrm>
              <a:off x="5052" y="3400"/>
              <a:ext cx="195" cy="110"/>
            </a:xfrm>
            <a:prstGeom prst="ellipse">
              <a:avLst/>
            </a:prstGeom>
            <a:solidFill>
              <a:srgbClr val="33CCCC"/>
            </a:solidFill>
            <a:ln w="19050">
              <a:solidFill>
                <a:schemeClr val="tx1"/>
              </a:solidFill>
              <a:round/>
              <a:headEnd/>
              <a:tailEnd/>
            </a:ln>
            <a:effectLst/>
          </p:spPr>
          <p:txBody>
            <a:bodyPr wrap="none" anchor="ctr"/>
            <a:lstStyle/>
            <a:p>
              <a:endParaRPr lang="en-GB">
                <a:effectLst>
                  <a:outerShdw blurRad="38100" dist="38100" dir="2700000" algn="tl">
                    <a:srgbClr val="000000"/>
                  </a:outerShdw>
                </a:effectLst>
              </a:endParaRPr>
            </a:p>
          </p:txBody>
        </p:sp>
        <p:sp>
          <p:nvSpPr>
            <p:cNvPr id="1443910" name="Line 70"/>
            <p:cNvSpPr>
              <a:spLocks noChangeShapeType="1"/>
            </p:cNvSpPr>
            <p:nvPr/>
          </p:nvSpPr>
          <p:spPr bwMode="auto">
            <a:xfrm>
              <a:off x="4844" y="3448"/>
              <a:ext cx="201" cy="0"/>
            </a:xfrm>
            <a:prstGeom prst="line">
              <a:avLst/>
            </a:prstGeom>
            <a:noFill/>
            <a:ln w="19050">
              <a:solidFill>
                <a:schemeClr val="tx1"/>
              </a:solidFill>
              <a:round/>
              <a:headEnd/>
              <a:tailEnd type="triangle" w="med" len="med"/>
            </a:ln>
            <a:effectLst/>
          </p:spPr>
          <p:txBody>
            <a:bodyPr/>
            <a:lstStyle/>
            <a:p>
              <a:pPr>
                <a:defRPr/>
              </a:pPr>
              <a:endParaRPr lang="en-GB"/>
            </a:p>
          </p:txBody>
        </p:sp>
        <p:sp>
          <p:nvSpPr>
            <p:cNvPr id="1443911" name="Oval 71"/>
            <p:cNvSpPr>
              <a:spLocks noChangeArrowheads="1"/>
            </p:cNvSpPr>
            <p:nvPr/>
          </p:nvSpPr>
          <p:spPr bwMode="auto">
            <a:xfrm>
              <a:off x="4668" y="3397"/>
              <a:ext cx="195" cy="110"/>
            </a:xfrm>
            <a:prstGeom prst="ellipse">
              <a:avLst/>
            </a:prstGeom>
            <a:solidFill>
              <a:srgbClr val="33CCCC"/>
            </a:solidFill>
            <a:ln w="19050">
              <a:solidFill>
                <a:schemeClr val="tx1"/>
              </a:solidFill>
              <a:round/>
              <a:headEnd/>
              <a:tailEnd/>
            </a:ln>
            <a:effectLst/>
          </p:spPr>
          <p:txBody>
            <a:bodyPr wrap="none" anchor="ctr"/>
            <a:lstStyle/>
            <a:p>
              <a:endParaRPr lang="en-GB">
                <a:effectLst>
                  <a:outerShdw blurRad="38100" dist="38100" dir="2700000" algn="tl">
                    <a:srgbClr val="000000"/>
                  </a:outerShdw>
                </a:effectLst>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title"/>
          </p:nvPr>
        </p:nvSpPr>
        <p:spPr>
          <a:xfrm>
            <a:off x="909638" y="242888"/>
            <a:ext cx="6634162" cy="762000"/>
          </a:xfrm>
        </p:spPr>
        <p:txBody>
          <a:bodyPr/>
          <a:lstStyle/>
          <a:p>
            <a:pPr>
              <a:lnSpc>
                <a:spcPct val="90000"/>
              </a:lnSpc>
            </a:pPr>
            <a:r>
              <a:rPr lang="en-US" smtClean="0"/>
              <a:t>Diagrammatic notations: </a:t>
            </a:r>
            <a:br>
              <a:rPr lang="en-US" smtClean="0"/>
            </a:br>
            <a:r>
              <a:rPr lang="en-US" smtClean="0"/>
              <a:t>pros </a:t>
            </a:r>
            <a:r>
              <a:rPr lang="en-US" sz="2400" smtClean="0"/>
              <a:t>&amp;</a:t>
            </a:r>
            <a:r>
              <a:rPr lang="en-US" smtClean="0"/>
              <a:t> cons</a:t>
            </a:r>
          </a:p>
        </p:txBody>
      </p:sp>
      <p:sp>
        <p:nvSpPr>
          <p:cNvPr id="50179" name="Rectangle 4"/>
          <p:cNvSpPr>
            <a:spLocks noGrp="1" noChangeArrowheads="1"/>
          </p:cNvSpPr>
          <p:nvPr>
            <p:ph type="body" idx="1"/>
          </p:nvPr>
        </p:nvSpPr>
        <p:spPr>
          <a:xfrm>
            <a:off x="214313" y="1143000"/>
            <a:ext cx="8823325" cy="5281613"/>
          </a:xfrm>
        </p:spPr>
        <p:txBody>
          <a:bodyPr/>
          <a:lstStyle/>
          <a:p>
            <a:pPr>
              <a:lnSpc>
                <a:spcPct val="100000"/>
              </a:lnSpc>
            </a:pPr>
            <a:r>
              <a:rPr lang="en-US" smtClean="0"/>
              <a:t>Formal declaration of different system facets </a:t>
            </a:r>
          </a:p>
          <a:p>
            <a:pPr>
              <a:lnSpc>
                <a:spcPct val="60000"/>
              </a:lnSpc>
              <a:buFont typeface="Wingdings" pitchFamily="2" charset="2"/>
              <a:buNone/>
            </a:pPr>
            <a:r>
              <a:rPr lang="en-US" smtClean="0">
                <a:solidFill>
                  <a:schemeClr val="tx2"/>
                </a:solidFill>
              </a:rPr>
              <a:t>       +</a:t>
            </a:r>
            <a:r>
              <a:rPr lang="en-US" smtClean="0"/>
              <a:t>  informal annotations of properties for higher precision</a:t>
            </a:r>
          </a:p>
          <a:p>
            <a:pPr>
              <a:lnSpc>
                <a:spcPct val="100000"/>
              </a:lnSpc>
            </a:pPr>
            <a:r>
              <a:rPr lang="en-US" smtClean="0"/>
              <a:t>Graphical declaration  </a:t>
            </a:r>
            <a:r>
              <a:rPr lang="en-US" smtClean="0">
                <a:solidFill>
                  <a:schemeClr val="tx2"/>
                </a:solidFill>
              </a:rPr>
              <a:t>=&gt;</a:t>
            </a:r>
            <a:endParaRPr lang="en-US" smtClean="0"/>
          </a:p>
          <a:p>
            <a:pPr lvl="1">
              <a:lnSpc>
                <a:spcPct val="100000"/>
              </a:lnSpc>
              <a:buFontTx/>
              <a:buNone/>
            </a:pPr>
            <a:r>
              <a:rPr lang="en-US" sz="2400" b="1" smtClean="0">
                <a:solidFill>
                  <a:schemeClr val="tx2"/>
                </a:solidFill>
                <a:latin typeface="Wingdings" pitchFamily="2" charset="2"/>
              </a:rPr>
              <a:t>J</a:t>
            </a:r>
            <a:r>
              <a:rPr lang="en-US" smtClean="0"/>
              <a:t>  overview &amp; structuring of important aspects</a:t>
            </a:r>
          </a:p>
          <a:p>
            <a:pPr lvl="1">
              <a:lnSpc>
                <a:spcPct val="100000"/>
              </a:lnSpc>
              <a:buFontTx/>
              <a:buNone/>
            </a:pPr>
            <a:r>
              <a:rPr lang="en-US" sz="2400" b="1" smtClean="0">
                <a:solidFill>
                  <a:schemeClr val="tx2"/>
                </a:solidFill>
                <a:latin typeface="Wingdings" pitchFamily="2" charset="2"/>
              </a:rPr>
              <a:t>J</a:t>
            </a:r>
            <a:r>
              <a:rPr lang="en-US" smtClean="0"/>
              <a:t>  easy to understand, communicate</a:t>
            </a:r>
          </a:p>
          <a:p>
            <a:pPr lvl="1">
              <a:lnSpc>
                <a:spcPct val="100000"/>
              </a:lnSpc>
              <a:buFontTx/>
              <a:buNone/>
            </a:pPr>
            <a:r>
              <a:rPr lang="en-US" sz="2400" b="1" smtClean="0">
                <a:solidFill>
                  <a:schemeClr val="tx2"/>
                </a:solidFill>
                <a:latin typeface="Wingdings" pitchFamily="2" charset="2"/>
              </a:rPr>
              <a:t>J</a:t>
            </a:r>
            <a:r>
              <a:rPr lang="en-US" smtClean="0"/>
              <a:t>  surface-level analysis, supported by tools </a:t>
            </a:r>
            <a:r>
              <a:rPr lang="en-US" sz="2000" smtClean="0"/>
              <a:t>(e.g. query engines)</a:t>
            </a:r>
          </a:p>
          <a:p>
            <a:pPr>
              <a:lnSpc>
                <a:spcPct val="100000"/>
              </a:lnSpc>
            </a:pPr>
            <a:r>
              <a:rPr lang="en-US" smtClean="0"/>
              <a:t>Semi-formal specification  </a:t>
            </a:r>
            <a:r>
              <a:rPr lang="en-US" smtClean="0">
                <a:solidFill>
                  <a:schemeClr val="tx2"/>
                </a:solidFill>
              </a:rPr>
              <a:t>=&gt;</a:t>
            </a:r>
            <a:endParaRPr lang="en-US" smtClean="0"/>
          </a:p>
          <a:p>
            <a:pPr lvl="1">
              <a:lnSpc>
                <a:spcPct val="100000"/>
              </a:lnSpc>
              <a:buFontTx/>
              <a:buNone/>
            </a:pPr>
            <a:r>
              <a:rPr lang="en-US" sz="2400" b="1" smtClean="0">
                <a:solidFill>
                  <a:schemeClr val="tx2"/>
                </a:solidFill>
                <a:latin typeface="Wingdings" pitchFamily="2" charset="2"/>
              </a:rPr>
              <a:t>L</a:t>
            </a:r>
            <a:r>
              <a:rPr lang="en-US" smtClean="0"/>
              <a:t>  language semantics may be vague </a:t>
            </a:r>
            <a:r>
              <a:rPr lang="en-US" sz="2000" smtClean="0"/>
              <a:t>(different interpretations)</a:t>
            </a:r>
          </a:p>
          <a:p>
            <a:pPr lvl="1">
              <a:lnSpc>
                <a:spcPct val="100000"/>
              </a:lnSpc>
              <a:buFontTx/>
              <a:buNone/>
            </a:pPr>
            <a:r>
              <a:rPr lang="en-US" sz="2400" b="1" smtClean="0">
                <a:solidFill>
                  <a:schemeClr val="tx2"/>
                </a:solidFill>
                <a:latin typeface="Wingdings" pitchFamily="2" charset="2"/>
              </a:rPr>
              <a:t>L</a:t>
            </a:r>
            <a:r>
              <a:rPr lang="en-US" smtClean="0"/>
              <a:t>  only surface-level aspects formalized, not item properties</a:t>
            </a:r>
          </a:p>
          <a:p>
            <a:pPr lvl="1">
              <a:lnSpc>
                <a:spcPct val="100000"/>
              </a:lnSpc>
              <a:buFontTx/>
              <a:buNone/>
            </a:pPr>
            <a:r>
              <a:rPr lang="en-US" sz="2400" b="1" smtClean="0">
                <a:solidFill>
                  <a:schemeClr val="tx2"/>
                </a:solidFill>
                <a:latin typeface="Wingdings" pitchFamily="2" charset="2"/>
              </a:rPr>
              <a:t>L</a:t>
            </a:r>
            <a:r>
              <a:rPr lang="en-US" smtClean="0"/>
              <a:t>  limited forms of analysis</a:t>
            </a:r>
          </a:p>
          <a:p>
            <a:pPr lvl="1">
              <a:lnSpc>
                <a:spcPct val="100000"/>
              </a:lnSpc>
              <a:buFontTx/>
              <a:buNone/>
            </a:pPr>
            <a:r>
              <a:rPr lang="en-US" sz="2400" b="1" smtClean="0">
                <a:solidFill>
                  <a:schemeClr val="tx2"/>
                </a:solidFill>
                <a:latin typeface="Wingdings" pitchFamily="2" charset="2"/>
              </a:rPr>
              <a:t>L</a:t>
            </a:r>
            <a:r>
              <a:rPr lang="en-US" smtClean="0"/>
              <a:t>  functional and structural aspects only</a:t>
            </a:r>
          </a:p>
          <a:p>
            <a:pPr>
              <a:lnSpc>
                <a:spcPct val="100000"/>
              </a:lnSpc>
              <a:buFont typeface="Wingdings" pitchFamily="2" charset="2"/>
              <a:buNone/>
            </a:pPr>
            <a:r>
              <a:rPr lang="en-US" smtClean="0">
                <a:solidFill>
                  <a:schemeClr val="tx2"/>
                </a:solidFill>
              </a:rPr>
              <a:t>=&gt;  </a:t>
            </a:r>
            <a:r>
              <a:rPr lang="en-US" i="1" smtClean="0">
                <a:solidFill>
                  <a:schemeClr val="tx2"/>
                </a:solidFill>
              </a:rPr>
              <a:t>formal specification needed for mission-critical aspects</a:t>
            </a:r>
            <a:endParaRPr lang="en-US" smtClean="0">
              <a:solidFill>
                <a:schemeClr val="tx2"/>
              </a:solidFill>
            </a:endParaRPr>
          </a:p>
        </p:txBody>
      </p:sp>
      <p:grpSp>
        <p:nvGrpSpPr>
          <p:cNvPr id="50180" name="Group 6"/>
          <p:cNvGrpSpPr>
            <a:grpSpLocks/>
          </p:cNvGrpSpPr>
          <p:nvPr/>
        </p:nvGrpSpPr>
        <p:grpSpPr bwMode="auto">
          <a:xfrm>
            <a:off x="209550" y="173038"/>
            <a:ext cx="1071563" cy="693737"/>
            <a:chOff x="2496" y="624"/>
            <a:chExt cx="1104" cy="672"/>
          </a:xfrm>
        </p:grpSpPr>
        <p:sp>
          <p:nvSpPr>
            <p:cNvPr id="1444871" name="Rectangle 7"/>
            <p:cNvSpPr>
              <a:spLocks noChangeArrowheads="1"/>
            </p:cNvSpPr>
            <p:nvPr/>
          </p:nvSpPr>
          <p:spPr bwMode="auto">
            <a:xfrm>
              <a:off x="2496" y="624"/>
              <a:ext cx="384" cy="192"/>
            </a:xfrm>
            <a:prstGeom prst="rect">
              <a:avLst/>
            </a:prstGeom>
            <a:noFill/>
            <a:ln w="28575">
              <a:solidFill>
                <a:schemeClr val="tx1"/>
              </a:solidFill>
              <a:miter lim="800000"/>
              <a:headEnd/>
              <a:tailEnd/>
            </a:ln>
            <a:effectLst/>
          </p:spPr>
          <p:txBody>
            <a:bodyPr wrap="none" anchor="ctr"/>
            <a:lstStyle/>
            <a:p>
              <a:endParaRPr lang="en-GB">
                <a:effectLst>
                  <a:outerShdw blurRad="38100" dist="38100" dir="2700000" algn="tl">
                    <a:srgbClr val="000000"/>
                  </a:outerShdw>
                </a:effectLst>
              </a:endParaRPr>
            </a:p>
          </p:txBody>
        </p:sp>
        <p:sp>
          <p:nvSpPr>
            <p:cNvPr id="1444872" name="Rectangle 8"/>
            <p:cNvSpPr>
              <a:spLocks noChangeArrowheads="1"/>
            </p:cNvSpPr>
            <p:nvPr/>
          </p:nvSpPr>
          <p:spPr bwMode="auto">
            <a:xfrm>
              <a:off x="3216" y="1104"/>
              <a:ext cx="384" cy="192"/>
            </a:xfrm>
            <a:prstGeom prst="rect">
              <a:avLst/>
            </a:prstGeom>
            <a:noFill/>
            <a:ln w="28575">
              <a:solidFill>
                <a:schemeClr val="tx1"/>
              </a:solidFill>
              <a:miter lim="800000"/>
              <a:headEnd/>
              <a:tailEnd/>
            </a:ln>
            <a:effectLst/>
          </p:spPr>
          <p:txBody>
            <a:bodyPr wrap="none" anchor="ctr"/>
            <a:lstStyle/>
            <a:p>
              <a:endParaRPr lang="en-GB">
                <a:effectLst>
                  <a:outerShdw blurRad="38100" dist="38100" dir="2700000" algn="tl">
                    <a:srgbClr val="000000"/>
                  </a:outerShdw>
                </a:effectLst>
              </a:endParaRPr>
            </a:p>
          </p:txBody>
        </p:sp>
        <p:sp>
          <p:nvSpPr>
            <p:cNvPr id="1444873" name="Rectangle 9"/>
            <p:cNvSpPr>
              <a:spLocks noChangeArrowheads="1"/>
            </p:cNvSpPr>
            <p:nvPr/>
          </p:nvSpPr>
          <p:spPr bwMode="auto">
            <a:xfrm>
              <a:off x="2496" y="1104"/>
              <a:ext cx="384" cy="192"/>
            </a:xfrm>
            <a:prstGeom prst="rect">
              <a:avLst/>
            </a:prstGeom>
            <a:noFill/>
            <a:ln w="28575">
              <a:solidFill>
                <a:schemeClr val="tx1"/>
              </a:solidFill>
              <a:miter lim="800000"/>
              <a:headEnd/>
              <a:tailEnd/>
            </a:ln>
            <a:effectLst/>
          </p:spPr>
          <p:txBody>
            <a:bodyPr wrap="none" anchor="ctr"/>
            <a:lstStyle/>
            <a:p>
              <a:endParaRPr lang="en-GB">
                <a:effectLst>
                  <a:outerShdw blurRad="38100" dist="38100" dir="2700000" algn="tl">
                    <a:srgbClr val="000000"/>
                  </a:outerShdw>
                </a:effectLst>
              </a:endParaRPr>
            </a:p>
          </p:txBody>
        </p:sp>
        <p:sp>
          <p:nvSpPr>
            <p:cNvPr id="1444874" name="Oval 10"/>
            <p:cNvSpPr>
              <a:spLocks noChangeArrowheads="1"/>
            </p:cNvSpPr>
            <p:nvPr/>
          </p:nvSpPr>
          <p:spPr bwMode="auto">
            <a:xfrm>
              <a:off x="3121" y="1151"/>
              <a:ext cx="95" cy="97"/>
            </a:xfrm>
            <a:prstGeom prst="ellipse">
              <a:avLst/>
            </a:prstGeom>
            <a:solidFill>
              <a:schemeClr val="bg2"/>
            </a:solidFill>
            <a:ln w="28575">
              <a:solidFill>
                <a:schemeClr val="tx1"/>
              </a:solidFill>
              <a:miter lim="800000"/>
              <a:headEnd/>
              <a:tailEnd/>
            </a:ln>
            <a:effectLst/>
          </p:spPr>
          <p:txBody>
            <a:bodyPr wrap="none" anchor="ctr"/>
            <a:lstStyle/>
            <a:p>
              <a:endParaRPr lang="en-GB">
                <a:effectLst>
                  <a:outerShdw blurRad="38100" dist="38100" dir="2700000" algn="tl">
                    <a:srgbClr val="FFFFFF"/>
                  </a:outerShdw>
                </a:effectLst>
              </a:endParaRPr>
            </a:p>
          </p:txBody>
        </p:sp>
        <p:sp>
          <p:nvSpPr>
            <p:cNvPr id="1444875" name="Oval 11"/>
            <p:cNvSpPr>
              <a:spLocks noChangeArrowheads="1"/>
            </p:cNvSpPr>
            <p:nvPr/>
          </p:nvSpPr>
          <p:spPr bwMode="auto">
            <a:xfrm>
              <a:off x="2880" y="1151"/>
              <a:ext cx="95" cy="97"/>
            </a:xfrm>
            <a:prstGeom prst="ellipse">
              <a:avLst/>
            </a:prstGeom>
            <a:solidFill>
              <a:schemeClr val="tx1"/>
            </a:solidFill>
            <a:ln w="28575">
              <a:solidFill>
                <a:schemeClr val="tx1"/>
              </a:solidFill>
              <a:miter lim="800000"/>
              <a:headEnd/>
              <a:tailEnd/>
            </a:ln>
            <a:effectLst/>
          </p:spPr>
          <p:txBody>
            <a:bodyPr wrap="none" anchor="ctr"/>
            <a:lstStyle/>
            <a:p>
              <a:endParaRPr lang="en-GB">
                <a:effectLst>
                  <a:outerShdw blurRad="38100" dist="38100" dir="2700000" algn="tl">
                    <a:srgbClr val="000000"/>
                  </a:outerShdw>
                </a:effectLst>
              </a:endParaRPr>
            </a:p>
          </p:txBody>
        </p:sp>
        <p:sp>
          <p:nvSpPr>
            <p:cNvPr id="1444876" name="Oval 12"/>
            <p:cNvSpPr>
              <a:spLocks noChangeArrowheads="1"/>
            </p:cNvSpPr>
            <p:nvPr/>
          </p:nvSpPr>
          <p:spPr bwMode="auto">
            <a:xfrm>
              <a:off x="2880" y="672"/>
              <a:ext cx="95" cy="97"/>
            </a:xfrm>
            <a:prstGeom prst="ellipse">
              <a:avLst/>
            </a:prstGeom>
            <a:solidFill>
              <a:schemeClr val="tx1"/>
            </a:solidFill>
            <a:ln w="28575">
              <a:solidFill>
                <a:schemeClr val="tx1"/>
              </a:solidFill>
              <a:miter lim="800000"/>
              <a:headEnd/>
              <a:tailEnd/>
            </a:ln>
            <a:effectLst/>
          </p:spPr>
          <p:txBody>
            <a:bodyPr wrap="none" anchor="ctr"/>
            <a:lstStyle/>
            <a:p>
              <a:endParaRPr lang="en-GB">
                <a:effectLst>
                  <a:outerShdw blurRad="38100" dist="38100" dir="2700000" algn="tl">
                    <a:srgbClr val="000000"/>
                  </a:outerShdw>
                </a:effectLst>
              </a:endParaRPr>
            </a:p>
          </p:txBody>
        </p:sp>
        <p:sp>
          <p:nvSpPr>
            <p:cNvPr id="1444877" name="Oval 13"/>
            <p:cNvSpPr>
              <a:spLocks noChangeArrowheads="1"/>
            </p:cNvSpPr>
            <p:nvPr/>
          </p:nvSpPr>
          <p:spPr bwMode="auto">
            <a:xfrm>
              <a:off x="2640" y="816"/>
              <a:ext cx="96" cy="95"/>
            </a:xfrm>
            <a:prstGeom prst="ellipse">
              <a:avLst/>
            </a:prstGeom>
            <a:solidFill>
              <a:schemeClr val="bg2"/>
            </a:solidFill>
            <a:ln w="28575">
              <a:solidFill>
                <a:schemeClr val="tx1"/>
              </a:solidFill>
              <a:miter lim="800000"/>
              <a:headEnd/>
              <a:tailEnd/>
            </a:ln>
            <a:effectLst/>
          </p:spPr>
          <p:txBody>
            <a:bodyPr wrap="none" anchor="ctr"/>
            <a:lstStyle/>
            <a:p>
              <a:endParaRPr lang="en-GB">
                <a:effectLst>
                  <a:outerShdw blurRad="38100" dist="38100" dir="2700000" algn="tl">
                    <a:srgbClr val="FFFFFF"/>
                  </a:outerShdw>
                </a:effectLst>
              </a:endParaRPr>
            </a:p>
          </p:txBody>
        </p:sp>
        <p:sp>
          <p:nvSpPr>
            <p:cNvPr id="1444878" name="Oval 14"/>
            <p:cNvSpPr>
              <a:spLocks noChangeArrowheads="1"/>
            </p:cNvSpPr>
            <p:nvPr/>
          </p:nvSpPr>
          <p:spPr bwMode="auto">
            <a:xfrm>
              <a:off x="3360" y="1008"/>
              <a:ext cx="96" cy="94"/>
            </a:xfrm>
            <a:prstGeom prst="ellipse">
              <a:avLst/>
            </a:prstGeom>
            <a:solidFill>
              <a:schemeClr val="bg2"/>
            </a:solidFill>
            <a:ln w="28575">
              <a:solidFill>
                <a:schemeClr val="tx1"/>
              </a:solidFill>
              <a:miter lim="800000"/>
              <a:headEnd/>
              <a:tailEnd/>
            </a:ln>
            <a:effectLst/>
          </p:spPr>
          <p:txBody>
            <a:bodyPr wrap="none" anchor="ctr"/>
            <a:lstStyle/>
            <a:p>
              <a:endParaRPr lang="en-GB">
                <a:effectLst>
                  <a:outerShdw blurRad="38100" dist="38100" dir="2700000" algn="tl">
                    <a:srgbClr val="FFFFFF"/>
                  </a:outerShdw>
                </a:effectLst>
              </a:endParaRPr>
            </a:p>
          </p:txBody>
        </p:sp>
        <p:sp>
          <p:nvSpPr>
            <p:cNvPr id="1444879" name="Line 15"/>
            <p:cNvSpPr>
              <a:spLocks noChangeShapeType="1"/>
            </p:cNvSpPr>
            <p:nvPr/>
          </p:nvSpPr>
          <p:spPr bwMode="auto">
            <a:xfrm>
              <a:off x="2975" y="1201"/>
              <a:ext cx="146" cy="0"/>
            </a:xfrm>
            <a:prstGeom prst="line">
              <a:avLst/>
            </a:prstGeom>
            <a:noFill/>
            <a:ln w="38100">
              <a:solidFill>
                <a:schemeClr val="tx1"/>
              </a:solidFill>
              <a:miter lim="800000"/>
              <a:headEnd/>
              <a:tailEnd/>
            </a:ln>
            <a:effectLst/>
          </p:spPr>
          <p:txBody>
            <a:bodyPr wrap="none"/>
            <a:lstStyle/>
            <a:p>
              <a:pPr>
                <a:defRPr/>
              </a:pPr>
              <a:endParaRPr lang="en-GB"/>
            </a:p>
          </p:txBody>
        </p:sp>
        <p:sp>
          <p:nvSpPr>
            <p:cNvPr id="1444880" name="Line 16"/>
            <p:cNvSpPr>
              <a:spLocks noChangeShapeType="1"/>
            </p:cNvSpPr>
            <p:nvPr/>
          </p:nvSpPr>
          <p:spPr bwMode="auto">
            <a:xfrm flipV="1">
              <a:off x="3409" y="719"/>
              <a:ext cx="0" cy="289"/>
            </a:xfrm>
            <a:prstGeom prst="line">
              <a:avLst/>
            </a:prstGeom>
            <a:noFill/>
            <a:ln w="38100">
              <a:solidFill>
                <a:schemeClr val="tx1"/>
              </a:solidFill>
              <a:miter lim="800000"/>
              <a:headEnd/>
              <a:tailEnd/>
            </a:ln>
            <a:effectLst/>
          </p:spPr>
          <p:txBody>
            <a:bodyPr wrap="none"/>
            <a:lstStyle/>
            <a:p>
              <a:pPr>
                <a:defRPr/>
              </a:pPr>
              <a:endParaRPr lang="en-GB"/>
            </a:p>
          </p:txBody>
        </p:sp>
        <p:sp>
          <p:nvSpPr>
            <p:cNvPr id="1444881" name="Line 17"/>
            <p:cNvSpPr>
              <a:spLocks noChangeShapeType="1"/>
            </p:cNvSpPr>
            <p:nvPr/>
          </p:nvSpPr>
          <p:spPr bwMode="auto">
            <a:xfrm>
              <a:off x="2975" y="719"/>
              <a:ext cx="433" cy="0"/>
            </a:xfrm>
            <a:prstGeom prst="line">
              <a:avLst/>
            </a:prstGeom>
            <a:noFill/>
            <a:ln w="38100">
              <a:solidFill>
                <a:schemeClr val="tx1"/>
              </a:solidFill>
              <a:miter lim="800000"/>
              <a:headEnd/>
              <a:tailEnd/>
            </a:ln>
            <a:effectLst/>
          </p:spPr>
          <p:txBody>
            <a:bodyPr wrap="none"/>
            <a:lstStyle/>
            <a:p>
              <a:pPr>
                <a:defRPr/>
              </a:pPr>
              <a:endParaRPr lang="en-GB"/>
            </a:p>
          </p:txBody>
        </p:sp>
        <p:sp>
          <p:nvSpPr>
            <p:cNvPr id="1444882" name="Oval 18"/>
            <p:cNvSpPr>
              <a:spLocks noChangeArrowheads="1"/>
            </p:cNvSpPr>
            <p:nvPr/>
          </p:nvSpPr>
          <p:spPr bwMode="auto">
            <a:xfrm>
              <a:off x="2640" y="1008"/>
              <a:ext cx="96" cy="94"/>
            </a:xfrm>
            <a:prstGeom prst="ellipse">
              <a:avLst/>
            </a:prstGeom>
            <a:solidFill>
              <a:schemeClr val="tx1"/>
            </a:solidFill>
            <a:ln w="28575">
              <a:solidFill>
                <a:schemeClr val="tx1"/>
              </a:solidFill>
              <a:miter lim="800000"/>
              <a:headEnd/>
              <a:tailEnd/>
            </a:ln>
            <a:effectLst/>
          </p:spPr>
          <p:txBody>
            <a:bodyPr wrap="none" anchor="ctr"/>
            <a:lstStyle/>
            <a:p>
              <a:endParaRPr lang="en-GB">
                <a:effectLst>
                  <a:outerShdw blurRad="38100" dist="38100" dir="2700000" algn="tl">
                    <a:srgbClr val="000000"/>
                  </a:outerShdw>
                </a:effectLst>
              </a:endParaRPr>
            </a:p>
          </p:txBody>
        </p:sp>
        <p:sp>
          <p:nvSpPr>
            <p:cNvPr id="1444883" name="Line 19"/>
            <p:cNvSpPr>
              <a:spLocks noChangeShapeType="1"/>
            </p:cNvSpPr>
            <p:nvPr/>
          </p:nvSpPr>
          <p:spPr bwMode="auto">
            <a:xfrm flipV="1">
              <a:off x="2687" y="912"/>
              <a:ext cx="0" cy="97"/>
            </a:xfrm>
            <a:prstGeom prst="line">
              <a:avLst/>
            </a:prstGeom>
            <a:noFill/>
            <a:ln w="38100">
              <a:solidFill>
                <a:schemeClr val="tx1"/>
              </a:solidFill>
              <a:miter lim="800000"/>
              <a:headEnd/>
              <a:tailEnd/>
            </a:ln>
            <a:effectLst/>
          </p:spPr>
          <p:txBody>
            <a:bodyPr wrap="none"/>
            <a:lstStyle/>
            <a:p>
              <a:pPr>
                <a:defRPr/>
              </a:pPr>
              <a:endParaRPr lang="en-GB"/>
            </a:p>
          </p:txBody>
        </p:sp>
      </p:grpSp>
      <p:pic>
        <p:nvPicPr>
          <p:cNvPr id="50181" name="Picture 20"/>
          <p:cNvPicPr>
            <a:picLocks noChangeAspect="1" noChangeArrowheads="1"/>
          </p:cNvPicPr>
          <p:nvPr/>
        </p:nvPicPr>
        <p:blipFill>
          <a:blip r:embed="rId2"/>
          <a:srcRect/>
          <a:stretch>
            <a:fillRect/>
          </a:stretch>
        </p:blipFill>
        <p:spPr bwMode="auto">
          <a:xfrm>
            <a:off x="7100888" y="157163"/>
            <a:ext cx="1908175" cy="996950"/>
          </a:xfrm>
          <a:prstGeom prst="rect">
            <a:avLst/>
          </a:prstGeom>
          <a:noFill/>
          <a:ln w="12700" cap="sq">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779463" y="274638"/>
            <a:ext cx="8178800" cy="762000"/>
          </a:xfrm>
          <a:noFill/>
        </p:spPr>
        <p:txBody>
          <a:bodyPr/>
          <a:lstStyle/>
          <a:p>
            <a:pPr>
              <a:lnSpc>
                <a:spcPct val="110000"/>
              </a:lnSpc>
            </a:pPr>
            <a:r>
              <a:rPr kumimoji="0" lang="en-US" sz="2400" smtClean="0"/>
              <a:t>Requirements specification &amp; documentation  </a:t>
            </a:r>
            <a:r>
              <a:rPr kumimoji="0" lang="en-US" sz="2000" smtClean="0"/>
              <a:t>(1) :</a:t>
            </a:r>
            <a:r>
              <a:rPr kumimoji="0" lang="en-US" smtClean="0"/>
              <a:t> </a:t>
            </a:r>
            <a:r>
              <a:rPr kumimoji="0" lang="en-US" sz="2400" smtClean="0"/>
              <a:t>summary</a:t>
            </a:r>
            <a:endParaRPr kumimoji="0" lang="en-US" altLang="en-US" smtClean="0"/>
          </a:p>
        </p:txBody>
      </p:sp>
      <p:sp>
        <p:nvSpPr>
          <p:cNvPr id="1392643" name="Rectangle 3"/>
          <p:cNvSpPr>
            <a:spLocks noGrp="1" noChangeArrowheads="1"/>
          </p:cNvSpPr>
          <p:nvPr>
            <p:ph type="body" idx="1"/>
          </p:nvPr>
        </p:nvSpPr>
        <p:spPr>
          <a:xfrm>
            <a:off x="71438" y="857250"/>
            <a:ext cx="9043987" cy="5815013"/>
          </a:xfrm>
        </p:spPr>
        <p:txBody>
          <a:bodyPr/>
          <a:lstStyle/>
          <a:p>
            <a:pPr>
              <a:lnSpc>
                <a:spcPct val="90000"/>
              </a:lnSpc>
              <a:spcBef>
                <a:spcPts val="300"/>
              </a:spcBef>
            </a:pPr>
            <a:r>
              <a:rPr kumimoji="0" lang="en-US" sz="2000" smtClean="0"/>
              <a:t>Free documentation in unrestricted NL is subject to errors &amp; flaws </a:t>
            </a:r>
          </a:p>
          <a:p>
            <a:pPr>
              <a:lnSpc>
                <a:spcPct val="120000"/>
              </a:lnSpc>
              <a:spcBef>
                <a:spcPts val="300"/>
              </a:spcBef>
            </a:pPr>
            <a:r>
              <a:rPr kumimoji="0" lang="en-US" sz="2000" smtClean="0"/>
              <a:t>Disciplined documentation in structured NL is always necessary</a:t>
            </a:r>
            <a:endParaRPr kumimoji="0" lang="en-US" smtClean="0"/>
          </a:p>
          <a:p>
            <a:pPr lvl="1">
              <a:lnSpc>
                <a:spcPct val="100000"/>
              </a:lnSpc>
              <a:spcBef>
                <a:spcPts val="200"/>
              </a:spcBef>
            </a:pPr>
            <a:r>
              <a:rPr kumimoji="0" lang="en-US" sz="2000" smtClean="0"/>
              <a:t>Local rules on statements: stylistic rules, decision tables, statement templates</a:t>
            </a:r>
          </a:p>
          <a:p>
            <a:pPr lvl="1">
              <a:spcBef>
                <a:spcPts val="200"/>
              </a:spcBef>
            </a:pPr>
            <a:r>
              <a:rPr kumimoji="0" lang="en-US" sz="2000" smtClean="0"/>
              <a:t>Global rules on RD organization: grouping rules, structure templates</a:t>
            </a:r>
          </a:p>
          <a:p>
            <a:pPr>
              <a:lnSpc>
                <a:spcPct val="130000"/>
              </a:lnSpc>
              <a:spcBef>
                <a:spcPts val="300"/>
              </a:spcBef>
            </a:pPr>
            <a:r>
              <a:rPr kumimoji="0" lang="en-US" sz="2000" smtClean="0"/>
              <a:t>Diagrams for graphical, semi-formal spec of complementary aspects</a:t>
            </a:r>
          </a:p>
          <a:p>
            <a:pPr lvl="1">
              <a:lnSpc>
                <a:spcPct val="100000"/>
              </a:lnSpc>
              <a:spcBef>
                <a:spcPts val="200"/>
              </a:spcBef>
            </a:pPr>
            <a:r>
              <a:rPr kumimoji="0" lang="en-US" sz="2000" smtClean="0">
                <a:effectLst>
                  <a:outerShdw blurRad="38100" dist="38100" dir="2700000" algn="tl">
                    <a:srgbClr val="000000"/>
                  </a:outerShdw>
                </a:effectLst>
              </a:rPr>
              <a:t>System scope</a:t>
            </a:r>
            <a:r>
              <a:rPr kumimoji="0" lang="en-US" sz="2000" smtClean="0"/>
              <a:t>:  context, problem, frame diagrams</a:t>
            </a:r>
          </a:p>
          <a:p>
            <a:pPr lvl="1">
              <a:spcBef>
                <a:spcPts val="200"/>
              </a:spcBef>
            </a:pPr>
            <a:r>
              <a:rPr kumimoji="0" lang="en-US" sz="2000" smtClean="0">
                <a:effectLst>
                  <a:outerShdw blurRad="38100" dist="38100" dir="2700000" algn="tl">
                    <a:srgbClr val="000000"/>
                  </a:outerShdw>
                </a:effectLst>
              </a:rPr>
              <a:t>Conceptual structures</a:t>
            </a:r>
            <a:r>
              <a:rPr kumimoji="0" lang="en-US" sz="2000" smtClean="0"/>
              <a:t>:  entity-relationship diagrams</a:t>
            </a:r>
          </a:p>
          <a:p>
            <a:pPr lvl="1">
              <a:spcBef>
                <a:spcPts val="200"/>
              </a:spcBef>
            </a:pPr>
            <a:r>
              <a:rPr kumimoji="0" lang="en-US" sz="2000" smtClean="0">
                <a:effectLst>
                  <a:outerShdw blurRad="38100" dist="38100" dir="2700000" algn="tl">
                    <a:srgbClr val="000000"/>
                  </a:outerShdw>
                </a:effectLst>
              </a:rPr>
              <a:t>Activities and data</a:t>
            </a:r>
            <a:r>
              <a:rPr kumimoji="0" lang="en-US" sz="2000" smtClean="0"/>
              <a:t>:  SADT diagrams</a:t>
            </a:r>
          </a:p>
          <a:p>
            <a:pPr lvl="1">
              <a:spcBef>
                <a:spcPts val="200"/>
              </a:spcBef>
            </a:pPr>
            <a:r>
              <a:rPr kumimoji="0" lang="en-US" sz="2000" smtClean="0">
                <a:effectLst>
                  <a:outerShdw blurRad="38100" dist="38100" dir="2700000" algn="tl">
                    <a:srgbClr val="000000"/>
                  </a:outerShdw>
                </a:effectLst>
              </a:rPr>
              <a:t>Information flows</a:t>
            </a:r>
            <a:r>
              <a:rPr kumimoji="0" lang="en-US" sz="2000" smtClean="0"/>
              <a:t>:  dataflow diagrams</a:t>
            </a:r>
          </a:p>
          <a:p>
            <a:pPr lvl="1">
              <a:spcBef>
                <a:spcPts val="200"/>
              </a:spcBef>
            </a:pPr>
            <a:r>
              <a:rPr kumimoji="0" lang="en-US" sz="2000" smtClean="0">
                <a:effectLst>
                  <a:outerShdw blurRad="38100" dist="38100" dir="2700000" algn="tl">
                    <a:srgbClr val="000000"/>
                  </a:outerShdw>
                </a:effectLst>
              </a:rPr>
              <a:t>System operations</a:t>
            </a:r>
            <a:r>
              <a:rPr kumimoji="0" lang="en-US" sz="2000" smtClean="0"/>
              <a:t>:  use case diagrams</a:t>
            </a:r>
          </a:p>
          <a:p>
            <a:pPr lvl="1">
              <a:spcBef>
                <a:spcPts val="200"/>
              </a:spcBef>
            </a:pPr>
            <a:r>
              <a:rPr kumimoji="0" lang="en-US" sz="2000" smtClean="0">
                <a:effectLst>
                  <a:outerShdw blurRad="38100" dist="38100" dir="2700000" algn="tl">
                    <a:srgbClr val="000000"/>
                  </a:outerShdw>
                </a:effectLst>
              </a:rPr>
              <a:t>Interaction scenarios</a:t>
            </a:r>
            <a:r>
              <a:rPr kumimoji="0" lang="en-US" sz="2000" smtClean="0"/>
              <a:t>:  event trace diagrams</a:t>
            </a:r>
          </a:p>
          <a:p>
            <a:pPr lvl="1">
              <a:spcBef>
                <a:spcPts val="200"/>
              </a:spcBef>
            </a:pPr>
            <a:r>
              <a:rPr kumimoji="0" lang="en-US" sz="2000" smtClean="0">
                <a:effectLst>
                  <a:outerShdw blurRad="38100" dist="38100" dir="2700000" algn="tl">
                    <a:srgbClr val="000000"/>
                  </a:outerShdw>
                </a:effectLst>
              </a:rPr>
              <a:t>System behaviors</a:t>
            </a:r>
            <a:r>
              <a:rPr kumimoji="0" lang="en-US" sz="2000" smtClean="0"/>
              <a:t>:  state machine diagrams</a:t>
            </a:r>
          </a:p>
          <a:p>
            <a:pPr lvl="1">
              <a:spcBef>
                <a:spcPts val="200"/>
              </a:spcBef>
            </a:pPr>
            <a:r>
              <a:rPr kumimoji="0" lang="en-US" sz="2000" smtClean="0">
                <a:effectLst>
                  <a:outerShdw blurRad="38100" dist="38100" dir="2700000" algn="tl">
                    <a:srgbClr val="000000"/>
                  </a:outerShdw>
                </a:effectLst>
              </a:rPr>
              <a:t>Stimuli and responses</a:t>
            </a:r>
            <a:r>
              <a:rPr kumimoji="0" lang="en-US" sz="2000" smtClean="0"/>
              <a:t>:  R-net diagrams</a:t>
            </a:r>
          </a:p>
          <a:p>
            <a:pPr lvl="1">
              <a:spcBef>
                <a:spcPts val="200"/>
              </a:spcBef>
            </a:pPr>
            <a:r>
              <a:rPr kumimoji="0" lang="en-US" sz="2000" smtClean="0"/>
              <a:t>Integrating </a:t>
            </a:r>
            <a:r>
              <a:rPr kumimoji="0" lang="en-US" sz="2000" smtClean="0">
                <a:effectLst>
                  <a:outerShdw blurRad="38100" dist="38100" dir="2700000" algn="tl">
                    <a:srgbClr val="000000"/>
                  </a:outerShdw>
                </a:effectLst>
              </a:rPr>
              <a:t>multiple views</a:t>
            </a:r>
            <a:r>
              <a:rPr kumimoji="0" lang="en-US" sz="2000" smtClean="0"/>
              <a:t>, multi-view spec in UML</a:t>
            </a:r>
            <a:endParaRPr kumimoji="0" lang="en-US" altLang="en-US" sz="2000" smtClean="0"/>
          </a:p>
        </p:txBody>
      </p:sp>
      <p:pic>
        <p:nvPicPr>
          <p:cNvPr id="51204" name="Picture 4"/>
          <p:cNvPicPr>
            <a:picLocks noChangeAspect="1" noChangeArrowheads="1"/>
          </p:cNvPicPr>
          <p:nvPr/>
        </p:nvPicPr>
        <p:blipFill>
          <a:blip r:embed="rId3"/>
          <a:srcRect/>
          <a:stretch>
            <a:fillRect/>
          </a:stretch>
        </p:blipFill>
        <p:spPr bwMode="auto">
          <a:xfrm>
            <a:off x="171450" y="71438"/>
            <a:ext cx="819150" cy="885825"/>
          </a:xfrm>
          <a:prstGeom prst="rect">
            <a:avLst/>
          </a:prstGeom>
          <a:noFill/>
          <a:ln w="2857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1096963" y="317500"/>
            <a:ext cx="7861300" cy="762000"/>
          </a:xfrm>
          <a:noFill/>
        </p:spPr>
        <p:txBody>
          <a:bodyPr/>
          <a:lstStyle/>
          <a:p>
            <a:pPr>
              <a:lnSpc>
                <a:spcPct val="130000"/>
              </a:lnSpc>
            </a:pPr>
            <a:r>
              <a:rPr kumimoji="0" lang="en-US" sz="2400" smtClean="0"/>
              <a:t>Requirements specification &amp; documentation  </a:t>
            </a:r>
            <a:r>
              <a:rPr kumimoji="0" lang="en-US" sz="2000" smtClean="0"/>
              <a:t>(2)</a:t>
            </a:r>
            <a:r>
              <a:rPr kumimoji="0" lang="en-US" sz="2400" smtClean="0"/>
              <a:t> : formal specification</a:t>
            </a:r>
            <a:endParaRPr kumimoji="0" lang="en-US" altLang="en-US" smtClean="0"/>
          </a:p>
        </p:txBody>
      </p:sp>
      <p:sp>
        <p:nvSpPr>
          <p:cNvPr id="20484" name="Rectangle 3"/>
          <p:cNvSpPr>
            <a:spLocks noGrp="1" noChangeArrowheads="1"/>
          </p:cNvSpPr>
          <p:nvPr>
            <p:ph type="body" idx="1"/>
          </p:nvPr>
        </p:nvSpPr>
        <p:spPr>
          <a:xfrm>
            <a:off x="331788" y="1344613"/>
            <a:ext cx="8529637" cy="4575175"/>
          </a:xfrm>
          <a:noFill/>
        </p:spPr>
        <p:txBody>
          <a:bodyPr/>
          <a:lstStyle/>
          <a:p>
            <a:pPr>
              <a:spcBef>
                <a:spcPts val="300"/>
              </a:spcBef>
            </a:pPr>
            <a:r>
              <a:rPr kumimoji="0" lang="en-US" smtClean="0"/>
              <a:t>Logic as a basis for formalizing statements </a:t>
            </a:r>
          </a:p>
          <a:p>
            <a:pPr>
              <a:lnSpc>
                <a:spcPct val="230000"/>
              </a:lnSpc>
              <a:spcBef>
                <a:spcPts val="200"/>
              </a:spcBef>
            </a:pPr>
            <a:r>
              <a:rPr kumimoji="0" lang="en-US" smtClean="0"/>
              <a:t>History-based specification</a:t>
            </a:r>
          </a:p>
          <a:p>
            <a:pPr>
              <a:lnSpc>
                <a:spcPct val="230000"/>
              </a:lnSpc>
              <a:spcBef>
                <a:spcPts val="200"/>
              </a:spcBef>
            </a:pPr>
            <a:r>
              <a:rPr kumimoji="0" lang="en-US" smtClean="0"/>
              <a:t>State-based specification</a:t>
            </a:r>
          </a:p>
          <a:p>
            <a:pPr>
              <a:lnSpc>
                <a:spcPct val="230000"/>
              </a:lnSpc>
              <a:spcBef>
                <a:spcPts val="200"/>
              </a:spcBef>
            </a:pPr>
            <a:r>
              <a:rPr kumimoji="0" lang="en-US" smtClean="0"/>
              <a:t>Event-based specification</a:t>
            </a:r>
          </a:p>
          <a:p>
            <a:pPr>
              <a:lnSpc>
                <a:spcPct val="230000"/>
              </a:lnSpc>
              <a:spcBef>
                <a:spcPts val="300"/>
              </a:spcBef>
            </a:pPr>
            <a:r>
              <a:rPr kumimoji="0" lang="en-US" smtClean="0"/>
              <a:t>Algebraic specification</a:t>
            </a:r>
            <a:endParaRPr kumimoji="0" lang="en-US" altLang="en-US" smtClean="0"/>
          </a:p>
        </p:txBody>
      </p:sp>
      <p:pic>
        <p:nvPicPr>
          <p:cNvPr id="20485" name="Picture 5"/>
          <p:cNvPicPr>
            <a:picLocks noChangeAspect="1" noChangeArrowheads="1"/>
          </p:cNvPicPr>
          <p:nvPr/>
        </p:nvPicPr>
        <p:blipFill>
          <a:blip r:embed="rId4"/>
          <a:srcRect/>
          <a:stretch>
            <a:fillRect/>
          </a:stretch>
        </p:blipFill>
        <p:spPr bwMode="auto">
          <a:xfrm>
            <a:off x="222250" y="203200"/>
            <a:ext cx="1028700" cy="1033463"/>
          </a:xfrm>
          <a:prstGeom prst="rect">
            <a:avLst/>
          </a:prstGeom>
          <a:noFill/>
          <a:ln w="9525">
            <a:noFill/>
            <a:miter lim="800000"/>
            <a:headEnd/>
            <a:tailEnd/>
          </a:ln>
        </p:spPr>
      </p:pic>
      <p:graphicFrame>
        <p:nvGraphicFramePr>
          <p:cNvPr id="20482" name="Object 6"/>
          <p:cNvGraphicFramePr>
            <a:graphicFrameLocks noChangeAspect="1"/>
          </p:cNvGraphicFramePr>
          <p:nvPr/>
        </p:nvGraphicFramePr>
        <p:xfrm>
          <a:off x="7204075" y="4727575"/>
          <a:ext cx="1327150" cy="1335088"/>
        </p:xfrm>
        <a:graphic>
          <a:graphicData uri="http://schemas.openxmlformats.org/presentationml/2006/ole">
            <mc:AlternateContent xmlns:mc="http://schemas.openxmlformats.org/markup-compatibility/2006">
              <mc:Choice xmlns:v="urn:schemas-microsoft-com:vml" Requires="v">
                <p:oleObj spid="_x0000_s20483" name="Clip" r:id="rId5" imgW="2453040" imgH="2468520" progId="MS_ClipArt_Gallery.2">
                  <p:embed/>
                </p:oleObj>
              </mc:Choice>
              <mc:Fallback>
                <p:oleObj name="Clip" r:id="rId5" imgW="2453040" imgH="2468520" progId="MS_ClipArt_Gallery.2">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4075" y="4727575"/>
                        <a:ext cx="1327150" cy="1335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p:txBody>
          <a:bodyPr/>
          <a:lstStyle/>
          <a:p>
            <a:r>
              <a:rPr lang="en-US" dirty="0" smtClean="0"/>
              <a:t>Develop context diagram for FAP system</a:t>
            </a:r>
          </a:p>
          <a:p>
            <a:r>
              <a:rPr lang="en-US" dirty="0" smtClean="0"/>
              <a:t>Use sequence diagram in </a:t>
            </a:r>
            <a:r>
              <a:rPr lang="en-US" dirty="0" err="1" smtClean="0"/>
              <a:t>Astah</a:t>
            </a:r>
            <a:r>
              <a:rPr lang="en-US" dirty="0" smtClean="0"/>
              <a:t> Professional to describe borrow books from FU Library scenario .</a:t>
            </a:r>
            <a:endParaRPr lang="en-US" dirty="0"/>
          </a:p>
        </p:txBody>
      </p:sp>
    </p:spTree>
    <p:extLst>
      <p:ext uri="{BB962C8B-B14F-4D97-AF65-F5344CB8AC3E}">
        <p14:creationId xmlns:p14="http://schemas.microsoft.com/office/powerpoint/2010/main" val="3185221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779463" y="317500"/>
            <a:ext cx="8178800" cy="762000"/>
          </a:xfrm>
          <a:noFill/>
        </p:spPr>
        <p:txBody>
          <a:bodyPr/>
          <a:lstStyle/>
          <a:p>
            <a:pPr>
              <a:lnSpc>
                <a:spcPct val="110000"/>
              </a:lnSpc>
            </a:pPr>
            <a:r>
              <a:rPr kumimoji="0" lang="en-US" smtClean="0"/>
              <a:t>Requirements specification &amp; documentation: outline</a:t>
            </a:r>
            <a:endParaRPr kumimoji="0" lang="en-US" altLang="en-US" smtClean="0"/>
          </a:p>
        </p:txBody>
      </p:sp>
      <p:sp>
        <p:nvSpPr>
          <p:cNvPr id="27651" name="Rectangle 3"/>
          <p:cNvSpPr>
            <a:spLocks noGrp="1" noChangeArrowheads="1"/>
          </p:cNvSpPr>
          <p:nvPr>
            <p:ph type="body" idx="1"/>
          </p:nvPr>
        </p:nvSpPr>
        <p:spPr>
          <a:xfrm>
            <a:off x="214313" y="1143000"/>
            <a:ext cx="8812212" cy="5080000"/>
          </a:xfrm>
          <a:noFill/>
        </p:spPr>
        <p:txBody>
          <a:bodyPr/>
          <a:lstStyle/>
          <a:p>
            <a:pPr>
              <a:spcBef>
                <a:spcPts val="300"/>
              </a:spcBef>
            </a:pPr>
            <a:r>
              <a:rPr kumimoji="0" lang="en-US" smtClean="0"/>
              <a:t>Free documentation in unrestricted natural language </a:t>
            </a:r>
          </a:p>
          <a:p>
            <a:pPr>
              <a:lnSpc>
                <a:spcPct val="130000"/>
              </a:lnSpc>
              <a:spcBef>
                <a:spcPts val="300"/>
              </a:spcBef>
            </a:pPr>
            <a:r>
              <a:rPr kumimoji="0" lang="en-US" smtClean="0"/>
              <a:t>Disciplined documentation in structured natural language</a:t>
            </a:r>
          </a:p>
          <a:p>
            <a:pPr lvl="1">
              <a:lnSpc>
                <a:spcPct val="100000"/>
              </a:lnSpc>
              <a:spcBef>
                <a:spcPts val="200"/>
              </a:spcBef>
            </a:pPr>
            <a:r>
              <a:rPr kumimoji="0" lang="en-US" sz="2000" smtClean="0"/>
              <a:t>Local rules on writing statements</a:t>
            </a:r>
          </a:p>
          <a:p>
            <a:pPr lvl="1">
              <a:spcBef>
                <a:spcPts val="200"/>
              </a:spcBef>
            </a:pPr>
            <a:r>
              <a:rPr kumimoji="0" lang="en-US" sz="2000" smtClean="0"/>
              <a:t>Global rules on organizing the Requirements Document</a:t>
            </a:r>
          </a:p>
          <a:p>
            <a:pPr>
              <a:lnSpc>
                <a:spcPct val="130000"/>
              </a:lnSpc>
              <a:spcBef>
                <a:spcPts val="300"/>
              </a:spcBef>
            </a:pPr>
            <a:r>
              <a:rPr kumimoji="0" lang="en-US" smtClean="0"/>
              <a:t>Use of diagrammatic notations</a:t>
            </a:r>
          </a:p>
          <a:p>
            <a:pPr lvl="1">
              <a:lnSpc>
                <a:spcPct val="100000"/>
              </a:lnSpc>
              <a:spcBef>
                <a:spcPts val="200"/>
              </a:spcBef>
            </a:pPr>
            <a:r>
              <a:rPr kumimoji="0" lang="en-US" sz="2000" smtClean="0"/>
              <a:t>System scope:  context, problem, frame diagrams</a:t>
            </a:r>
          </a:p>
          <a:p>
            <a:pPr lvl="1">
              <a:spcBef>
                <a:spcPts val="200"/>
              </a:spcBef>
            </a:pPr>
            <a:r>
              <a:rPr kumimoji="0" lang="en-US" sz="2000" smtClean="0"/>
              <a:t>Conceptual structures:  entity-relationship diagrams</a:t>
            </a:r>
          </a:p>
          <a:p>
            <a:pPr lvl="1">
              <a:spcBef>
                <a:spcPts val="200"/>
              </a:spcBef>
            </a:pPr>
            <a:r>
              <a:rPr kumimoji="0" lang="en-US" sz="2000" smtClean="0"/>
              <a:t>Activities and data:  SADT diagrams</a:t>
            </a:r>
          </a:p>
          <a:p>
            <a:pPr lvl="1">
              <a:spcBef>
                <a:spcPts val="200"/>
              </a:spcBef>
            </a:pPr>
            <a:r>
              <a:rPr kumimoji="0" lang="en-US" sz="2000" smtClean="0"/>
              <a:t>Information flows:  dataflow diagrams</a:t>
            </a:r>
          </a:p>
          <a:p>
            <a:pPr lvl="1">
              <a:spcBef>
                <a:spcPts val="200"/>
              </a:spcBef>
            </a:pPr>
            <a:r>
              <a:rPr kumimoji="0" lang="en-US" sz="2000" smtClean="0"/>
              <a:t>System operations:  use case diagrams</a:t>
            </a:r>
          </a:p>
          <a:p>
            <a:pPr lvl="1">
              <a:spcBef>
                <a:spcPts val="200"/>
              </a:spcBef>
            </a:pPr>
            <a:r>
              <a:rPr kumimoji="0" lang="en-US" sz="2000" smtClean="0"/>
              <a:t>Interaction scenarios:  event trace diagrams</a:t>
            </a:r>
          </a:p>
          <a:p>
            <a:pPr lvl="1">
              <a:spcBef>
                <a:spcPts val="200"/>
              </a:spcBef>
            </a:pPr>
            <a:r>
              <a:rPr kumimoji="0" lang="en-US" sz="2000" smtClean="0"/>
              <a:t>System behaviors:  state machine diagrams</a:t>
            </a:r>
          </a:p>
          <a:p>
            <a:pPr lvl="1">
              <a:spcBef>
                <a:spcPts val="200"/>
              </a:spcBef>
            </a:pPr>
            <a:r>
              <a:rPr kumimoji="0" lang="en-US" sz="2000" smtClean="0"/>
              <a:t>Stimuli and responses:  R-net diagrams</a:t>
            </a:r>
          </a:p>
          <a:p>
            <a:pPr lvl="1">
              <a:spcBef>
                <a:spcPts val="200"/>
              </a:spcBef>
            </a:pPr>
            <a:r>
              <a:rPr kumimoji="0" lang="en-US" sz="2000" smtClean="0"/>
              <a:t>Integrating multiple system views, multi-view spec in UML</a:t>
            </a:r>
            <a:endParaRPr kumimoji="0" lang="en-US" altLang="en-US" sz="2000" smtClean="0"/>
          </a:p>
        </p:txBody>
      </p:sp>
      <p:pic>
        <p:nvPicPr>
          <p:cNvPr id="27652" name="Picture 7"/>
          <p:cNvPicPr>
            <a:picLocks noChangeAspect="1" noChangeArrowheads="1"/>
          </p:cNvPicPr>
          <p:nvPr/>
        </p:nvPicPr>
        <p:blipFill>
          <a:blip r:embed="rId3"/>
          <a:srcRect/>
          <a:stretch>
            <a:fillRect/>
          </a:stretch>
        </p:blipFill>
        <p:spPr bwMode="auto">
          <a:xfrm>
            <a:off x="171450" y="71438"/>
            <a:ext cx="819150" cy="885825"/>
          </a:xfrm>
          <a:prstGeom prst="rect">
            <a:avLst/>
          </a:prstGeom>
          <a:noFill/>
          <a:ln w="2857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779463" y="317500"/>
            <a:ext cx="8178800" cy="762000"/>
          </a:xfrm>
          <a:noFill/>
        </p:spPr>
        <p:txBody>
          <a:bodyPr/>
          <a:lstStyle/>
          <a:p>
            <a:pPr>
              <a:lnSpc>
                <a:spcPct val="110000"/>
              </a:lnSpc>
            </a:pPr>
            <a:r>
              <a:rPr kumimoji="0" lang="en-US" smtClean="0"/>
              <a:t>Requirements specification &amp; documentation: outline  </a:t>
            </a:r>
            <a:r>
              <a:rPr kumimoji="0" lang="en-US" sz="2400" smtClean="0"/>
              <a:t>(2)</a:t>
            </a:r>
            <a:endParaRPr kumimoji="0" lang="en-US" altLang="en-US" smtClean="0"/>
          </a:p>
        </p:txBody>
      </p:sp>
      <p:sp>
        <p:nvSpPr>
          <p:cNvPr id="1028" name="Rectangle 3"/>
          <p:cNvSpPr>
            <a:spLocks noGrp="1" noChangeArrowheads="1"/>
          </p:cNvSpPr>
          <p:nvPr>
            <p:ph type="body" idx="1"/>
          </p:nvPr>
        </p:nvSpPr>
        <p:spPr>
          <a:xfrm>
            <a:off x="331788" y="1216025"/>
            <a:ext cx="8529637" cy="5080000"/>
          </a:xfrm>
          <a:noFill/>
        </p:spPr>
        <p:txBody>
          <a:bodyPr/>
          <a:lstStyle/>
          <a:p>
            <a:pPr>
              <a:spcBef>
                <a:spcPts val="300"/>
              </a:spcBef>
            </a:pPr>
            <a:r>
              <a:rPr kumimoji="0" lang="en-US" smtClean="0"/>
              <a:t>Formal specification</a:t>
            </a:r>
          </a:p>
          <a:p>
            <a:pPr lvl="1">
              <a:lnSpc>
                <a:spcPct val="180000"/>
              </a:lnSpc>
              <a:spcBef>
                <a:spcPts val="200"/>
              </a:spcBef>
            </a:pPr>
            <a:r>
              <a:rPr kumimoji="0" lang="en-US" smtClean="0"/>
              <a:t>Logic as a basis for formalizing statements </a:t>
            </a:r>
          </a:p>
          <a:p>
            <a:pPr lvl="1">
              <a:lnSpc>
                <a:spcPct val="170000"/>
              </a:lnSpc>
              <a:spcBef>
                <a:spcPts val="200"/>
              </a:spcBef>
            </a:pPr>
            <a:r>
              <a:rPr kumimoji="0" lang="en-US" smtClean="0"/>
              <a:t>History-based specification</a:t>
            </a:r>
          </a:p>
          <a:p>
            <a:pPr lvl="1">
              <a:lnSpc>
                <a:spcPct val="170000"/>
              </a:lnSpc>
              <a:spcBef>
                <a:spcPts val="200"/>
              </a:spcBef>
            </a:pPr>
            <a:r>
              <a:rPr kumimoji="0" lang="en-US" smtClean="0"/>
              <a:t>State-based specification</a:t>
            </a:r>
          </a:p>
          <a:p>
            <a:pPr lvl="1">
              <a:lnSpc>
                <a:spcPct val="170000"/>
              </a:lnSpc>
              <a:spcBef>
                <a:spcPts val="200"/>
              </a:spcBef>
            </a:pPr>
            <a:r>
              <a:rPr kumimoji="0" lang="en-US" smtClean="0"/>
              <a:t>Event-based specification</a:t>
            </a:r>
          </a:p>
          <a:p>
            <a:pPr lvl="1">
              <a:lnSpc>
                <a:spcPct val="170000"/>
              </a:lnSpc>
              <a:spcBef>
                <a:spcPts val="300"/>
              </a:spcBef>
            </a:pPr>
            <a:r>
              <a:rPr kumimoji="0" lang="en-US" smtClean="0"/>
              <a:t>Algebraic specification</a:t>
            </a:r>
            <a:endParaRPr kumimoji="0" lang="en-US" altLang="en-US" smtClean="0"/>
          </a:p>
        </p:txBody>
      </p:sp>
      <p:pic>
        <p:nvPicPr>
          <p:cNvPr id="1029" name="Picture 4"/>
          <p:cNvPicPr>
            <a:picLocks noChangeAspect="1" noChangeArrowheads="1"/>
          </p:cNvPicPr>
          <p:nvPr/>
        </p:nvPicPr>
        <p:blipFill>
          <a:blip r:embed="rId4"/>
          <a:srcRect/>
          <a:stretch>
            <a:fillRect/>
          </a:stretch>
        </p:blipFill>
        <p:spPr bwMode="auto">
          <a:xfrm>
            <a:off x="171450" y="71438"/>
            <a:ext cx="819150" cy="885825"/>
          </a:xfrm>
          <a:prstGeom prst="rect">
            <a:avLst/>
          </a:prstGeom>
          <a:noFill/>
          <a:ln w="28575">
            <a:noFill/>
            <a:miter lim="800000"/>
            <a:headEnd/>
            <a:tailEnd/>
          </a:ln>
        </p:spPr>
      </p:pic>
      <p:pic>
        <p:nvPicPr>
          <p:cNvPr id="1030" name="Picture 5"/>
          <p:cNvPicPr>
            <a:picLocks noChangeAspect="1" noChangeArrowheads="1"/>
          </p:cNvPicPr>
          <p:nvPr/>
        </p:nvPicPr>
        <p:blipFill>
          <a:blip r:embed="rId5"/>
          <a:srcRect/>
          <a:stretch>
            <a:fillRect/>
          </a:stretch>
        </p:blipFill>
        <p:spPr bwMode="auto">
          <a:xfrm>
            <a:off x="215900" y="1776413"/>
            <a:ext cx="898525" cy="903287"/>
          </a:xfrm>
          <a:prstGeom prst="rect">
            <a:avLst/>
          </a:prstGeom>
          <a:noFill/>
          <a:ln w="9525">
            <a:noFill/>
            <a:miter lim="800000"/>
            <a:headEnd/>
            <a:tailEnd/>
          </a:ln>
        </p:spPr>
      </p:pic>
      <p:graphicFrame>
        <p:nvGraphicFramePr>
          <p:cNvPr id="1026" name="Object 6"/>
          <p:cNvGraphicFramePr>
            <a:graphicFrameLocks noChangeAspect="1"/>
          </p:cNvGraphicFramePr>
          <p:nvPr/>
        </p:nvGraphicFramePr>
        <p:xfrm>
          <a:off x="7031038" y="4830763"/>
          <a:ext cx="1327150" cy="1335087"/>
        </p:xfrm>
        <a:graphic>
          <a:graphicData uri="http://schemas.openxmlformats.org/presentationml/2006/ole">
            <mc:AlternateContent xmlns:mc="http://schemas.openxmlformats.org/markup-compatibility/2006">
              <mc:Choice xmlns:v="urn:schemas-microsoft-com:vml" Requires="v">
                <p:oleObj spid="_x0000_s1027" name="Clip" r:id="rId6" imgW="2453040" imgH="2468520" progId="MS_ClipArt_Gallery.2">
                  <p:embed/>
                </p:oleObj>
              </mc:Choice>
              <mc:Fallback>
                <p:oleObj name="Clip" r:id="rId6" imgW="2453040" imgH="2468520" progId="MS_ClipArt_Gallery.2">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31038" y="4830763"/>
                        <a:ext cx="1327150" cy="1335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kumimoji="0" lang="en-US" sz="2600" smtClean="0"/>
              <a:t>Free documentation </a:t>
            </a:r>
            <a:br>
              <a:rPr kumimoji="0" lang="en-US" sz="2600" smtClean="0"/>
            </a:br>
            <a:r>
              <a:rPr kumimoji="0" lang="en-US" sz="2600" smtClean="0"/>
              <a:t>in unrestricted natural language</a:t>
            </a:r>
          </a:p>
        </p:txBody>
      </p:sp>
      <p:sp>
        <p:nvSpPr>
          <p:cNvPr id="1391619" name="Rectangle 3"/>
          <p:cNvSpPr>
            <a:spLocks noGrp="1" noChangeArrowheads="1"/>
          </p:cNvSpPr>
          <p:nvPr>
            <p:ph type="body" idx="1"/>
          </p:nvPr>
        </p:nvSpPr>
        <p:spPr>
          <a:xfrm>
            <a:off x="131763" y="1395413"/>
            <a:ext cx="9012237" cy="4978400"/>
          </a:xfrm>
        </p:spPr>
        <p:txBody>
          <a:bodyPr/>
          <a:lstStyle/>
          <a:p>
            <a:r>
              <a:rPr lang="en-US" smtClean="0"/>
              <a:t>Unconstrained prose writing in natural language (NL) ...</a:t>
            </a:r>
          </a:p>
          <a:p>
            <a:pPr>
              <a:lnSpc>
                <a:spcPct val="70000"/>
              </a:lnSpc>
              <a:buFont typeface="Wingdings" pitchFamily="2" charset="2"/>
              <a:buNone/>
            </a:pPr>
            <a:r>
              <a:rPr lang="en-US" sz="2400" b="1" smtClean="0">
                <a:solidFill>
                  <a:schemeClr val="tx2"/>
                </a:solidFill>
                <a:latin typeface="Wingdings" pitchFamily="2" charset="2"/>
              </a:rPr>
              <a:t> J</a:t>
            </a:r>
            <a:r>
              <a:rPr lang="en-US" smtClean="0"/>
              <a:t> </a:t>
            </a:r>
            <a:r>
              <a:rPr lang="en-US" smtClean="0">
                <a:solidFill>
                  <a:srgbClr val="009999"/>
                </a:solidFill>
              </a:rPr>
              <a:t>Unlimited expressiveness, communicability, no training needed</a:t>
            </a:r>
          </a:p>
          <a:p>
            <a:pPr>
              <a:lnSpc>
                <a:spcPct val="80000"/>
              </a:lnSpc>
              <a:buFont typeface="Wingdings" pitchFamily="2" charset="2"/>
              <a:buNone/>
            </a:pPr>
            <a:r>
              <a:rPr lang="en-US" sz="2400" b="1" smtClean="0">
                <a:solidFill>
                  <a:schemeClr val="tx2"/>
                </a:solidFill>
                <a:latin typeface="Wingdings" pitchFamily="2" charset="2"/>
              </a:rPr>
              <a:t> L</a:t>
            </a:r>
            <a:r>
              <a:rPr lang="en-US" smtClean="0"/>
              <a:t> </a:t>
            </a:r>
            <a:r>
              <a:rPr lang="en-US" smtClean="0">
                <a:solidFill>
                  <a:srgbClr val="009999"/>
                </a:solidFill>
              </a:rPr>
              <a:t>Prone to many of the spec errors &amp; flaws </a:t>
            </a:r>
            <a:r>
              <a:rPr lang="en-US" sz="2000" smtClean="0">
                <a:solidFill>
                  <a:srgbClr val="009999"/>
                </a:solidFill>
              </a:rPr>
              <a:t>(cf. Chap.1)</a:t>
            </a:r>
            <a:endParaRPr lang="en-US" smtClean="0">
              <a:solidFill>
                <a:srgbClr val="009999"/>
              </a:solidFill>
            </a:endParaRPr>
          </a:p>
          <a:p>
            <a:pPr>
              <a:lnSpc>
                <a:spcPct val="120000"/>
              </a:lnSpc>
            </a:pPr>
            <a:r>
              <a:rPr lang="en-US" smtClean="0"/>
              <a:t>In particular, </a:t>
            </a:r>
            <a:r>
              <a:rPr lang="en-US" smtClean="0">
                <a:effectLst>
                  <a:outerShdw blurRad="38100" dist="38100" dir="2700000" algn="tl">
                    <a:srgbClr val="000000"/>
                  </a:outerShdw>
                </a:effectLst>
              </a:rPr>
              <a:t>ambiguities</a:t>
            </a:r>
            <a:r>
              <a:rPr lang="en-US" smtClean="0"/>
              <a:t> are inherent to NL; can be harmful</a:t>
            </a:r>
          </a:p>
          <a:p>
            <a:pPr lvl="1">
              <a:buFontTx/>
              <a:buNone/>
            </a:pPr>
            <a:r>
              <a:rPr kumimoji="0" lang="en-US" sz="2000" smtClean="0">
                <a:solidFill>
                  <a:srgbClr val="5F5F5F"/>
                </a:solidFill>
                <a:latin typeface="Arial" pitchFamily="34" charset="0"/>
              </a:rPr>
              <a:t>“Full braking shall be activated by any train that receives an outdated acceleration command </a:t>
            </a:r>
            <a:r>
              <a:rPr kumimoji="0" lang="en-US" sz="2000" smtClean="0">
                <a:solidFill>
                  <a:srgbClr val="5F5F5F"/>
                </a:solidFill>
                <a:effectLst>
                  <a:outerShdw blurRad="38100" dist="38100" dir="2700000" algn="tl">
                    <a:srgbClr val="000000"/>
                  </a:outerShdw>
                </a:effectLst>
                <a:latin typeface="Arial" pitchFamily="34" charset="0"/>
              </a:rPr>
              <a:t>or</a:t>
            </a:r>
            <a:r>
              <a:rPr kumimoji="0" lang="en-US" sz="2000" smtClean="0">
                <a:solidFill>
                  <a:srgbClr val="5F5F5F"/>
                </a:solidFill>
                <a:latin typeface="Arial" pitchFamily="34" charset="0"/>
              </a:rPr>
              <a:t> that enters a station block at speed higher than </a:t>
            </a:r>
            <a:r>
              <a:rPr kumimoji="0" lang="en-US" sz="2000" i="1" smtClean="0">
                <a:solidFill>
                  <a:srgbClr val="5F5F5F"/>
                </a:solidFill>
                <a:latin typeface="Arial" pitchFamily="34" charset="0"/>
              </a:rPr>
              <a:t>X</a:t>
            </a:r>
            <a:r>
              <a:rPr kumimoji="0" lang="en-US" sz="2000" smtClean="0">
                <a:solidFill>
                  <a:srgbClr val="5F5F5F"/>
                </a:solidFill>
                <a:latin typeface="Arial" pitchFamily="34" charset="0"/>
              </a:rPr>
              <a:t> m.p.h. </a:t>
            </a:r>
            <a:r>
              <a:rPr kumimoji="0" lang="en-US" sz="2000" smtClean="0">
                <a:solidFill>
                  <a:srgbClr val="5F5F5F"/>
                </a:solidFill>
                <a:effectLst>
                  <a:outerShdw blurRad="38100" dist="38100" dir="2700000" algn="tl">
                    <a:srgbClr val="000000"/>
                  </a:outerShdw>
                </a:effectLst>
                <a:latin typeface="Arial" pitchFamily="34" charset="0"/>
              </a:rPr>
              <a:t>and for which</a:t>
            </a:r>
            <a:r>
              <a:rPr kumimoji="0" lang="en-US" sz="2000" smtClean="0">
                <a:solidFill>
                  <a:srgbClr val="5F5F5F"/>
                </a:solidFill>
                <a:latin typeface="Arial" pitchFamily="34" charset="0"/>
              </a:rPr>
              <a:t> the preceding train is closer than </a:t>
            </a:r>
            <a:r>
              <a:rPr kumimoji="0" lang="en-US" sz="2000" i="1" smtClean="0">
                <a:solidFill>
                  <a:srgbClr val="5F5F5F"/>
                </a:solidFill>
                <a:latin typeface="Arial" pitchFamily="34" charset="0"/>
              </a:rPr>
              <a:t>Y</a:t>
            </a:r>
            <a:r>
              <a:rPr kumimoji="0" lang="en-US" sz="2000" smtClean="0">
                <a:solidFill>
                  <a:srgbClr val="5F5F5F"/>
                </a:solidFill>
                <a:latin typeface="Arial" pitchFamily="34" charset="0"/>
              </a:rPr>
              <a:t> yards.”</a:t>
            </a:r>
            <a:endParaRPr lang="en-US" sz="2000" smtClean="0">
              <a:latin typeface="Arial" pitchFamily="34" charset="0"/>
            </a:endParaRPr>
          </a:p>
          <a:p>
            <a:r>
              <a:rPr lang="en-US" smtClean="0"/>
              <a:t>Frequent confusions among logical connectives in NL </a:t>
            </a:r>
          </a:p>
          <a:p>
            <a:pPr lvl="1">
              <a:lnSpc>
                <a:spcPct val="90000"/>
              </a:lnSpc>
            </a:pPr>
            <a:r>
              <a:rPr lang="en-US" sz="2000" smtClean="0"/>
              <a:t>e.g.</a:t>
            </a:r>
            <a:r>
              <a:rPr lang="en-US" smtClean="0"/>
              <a:t> case analysis:	</a:t>
            </a:r>
          </a:p>
          <a:p>
            <a:pPr algn="just">
              <a:lnSpc>
                <a:spcPct val="80000"/>
              </a:lnSpc>
              <a:buFont typeface="Wingdings" pitchFamily="2" charset="2"/>
              <a:buNone/>
            </a:pPr>
            <a:r>
              <a:rPr kumimoji="0" lang="en-US" sz="2000" b="1" smtClean="0">
                <a:solidFill>
                  <a:srgbClr val="009999"/>
                </a:solidFill>
                <a:latin typeface="Arial" pitchFamily="34" charset="0"/>
              </a:rPr>
              <a:t>                                 </a:t>
            </a:r>
            <a:r>
              <a:rPr kumimoji="0" lang="en-US" sz="2000" b="1" smtClean="0">
                <a:solidFill>
                  <a:srgbClr val="5F5F5F"/>
                </a:solidFill>
                <a:latin typeface="Arial" pitchFamily="34" charset="0"/>
              </a:rPr>
              <a:t>If </a:t>
            </a:r>
            <a:r>
              <a:rPr kumimoji="0" lang="en-US" sz="2000" smtClean="0">
                <a:solidFill>
                  <a:srgbClr val="5F5F5F"/>
                </a:solidFill>
                <a:latin typeface="Arial" pitchFamily="34" charset="0"/>
              </a:rPr>
              <a:t>Case1 </a:t>
            </a:r>
            <a:r>
              <a:rPr kumimoji="0" lang="en-US" sz="2000" b="1" smtClean="0">
                <a:solidFill>
                  <a:srgbClr val="5F5F5F"/>
                </a:solidFill>
                <a:latin typeface="Arial" pitchFamily="34" charset="0"/>
              </a:rPr>
              <a:t>then</a:t>
            </a:r>
            <a:r>
              <a:rPr kumimoji="0" lang="en-US" sz="2000" smtClean="0">
                <a:solidFill>
                  <a:srgbClr val="5F5F5F"/>
                </a:solidFill>
                <a:latin typeface="Arial" pitchFamily="34" charset="0"/>
              </a:rPr>
              <a:t> &lt;Statement1&gt;</a:t>
            </a:r>
          </a:p>
          <a:p>
            <a:pPr algn="just">
              <a:lnSpc>
                <a:spcPct val="100000"/>
              </a:lnSpc>
              <a:spcBef>
                <a:spcPts val="300"/>
              </a:spcBef>
              <a:buFont typeface="Wingdings" pitchFamily="2" charset="2"/>
              <a:buNone/>
            </a:pPr>
            <a:r>
              <a:rPr kumimoji="0" lang="en-US" sz="2000" smtClean="0">
                <a:solidFill>
                  <a:srgbClr val="5F5F5F"/>
                </a:solidFill>
                <a:latin typeface="Arial" pitchFamily="34" charset="0"/>
              </a:rPr>
              <a:t>                            </a:t>
            </a:r>
            <a:r>
              <a:rPr kumimoji="0" lang="en-US" sz="2000" b="1" i="1" smtClean="0">
                <a:solidFill>
                  <a:srgbClr val="5F5F5F"/>
                </a:solidFill>
                <a:latin typeface="Arial" pitchFamily="34" charset="0"/>
              </a:rPr>
              <a:t>or</a:t>
            </a:r>
            <a:r>
              <a:rPr kumimoji="0" lang="en-US" sz="2000" b="1" smtClean="0">
                <a:solidFill>
                  <a:srgbClr val="5F5F5F"/>
                </a:solidFill>
                <a:latin typeface="Arial" pitchFamily="34" charset="0"/>
              </a:rPr>
              <a:t> if</a:t>
            </a:r>
            <a:r>
              <a:rPr kumimoji="0" lang="en-US" sz="2000" smtClean="0">
                <a:solidFill>
                  <a:srgbClr val="5F5F5F"/>
                </a:solidFill>
                <a:latin typeface="Arial" pitchFamily="34" charset="0"/>
              </a:rPr>
              <a:t> Case2 </a:t>
            </a:r>
            <a:r>
              <a:rPr kumimoji="0" lang="en-US" sz="2000" b="1" smtClean="0">
                <a:solidFill>
                  <a:srgbClr val="5F5F5F"/>
                </a:solidFill>
                <a:latin typeface="Arial" pitchFamily="34" charset="0"/>
              </a:rPr>
              <a:t>then</a:t>
            </a:r>
            <a:r>
              <a:rPr kumimoji="0" lang="en-US" sz="2000" smtClean="0">
                <a:solidFill>
                  <a:srgbClr val="5F5F5F"/>
                </a:solidFill>
                <a:latin typeface="Arial" pitchFamily="34" charset="0"/>
              </a:rPr>
              <a:t> &lt;Statement2&gt;</a:t>
            </a:r>
            <a:r>
              <a:rPr kumimoji="0" lang="en-US" sz="2000" smtClean="0">
                <a:solidFill>
                  <a:srgbClr val="009999"/>
                </a:solidFill>
                <a:latin typeface="Arial" pitchFamily="34" charset="0"/>
              </a:rPr>
              <a:t>             </a:t>
            </a:r>
            <a:r>
              <a:rPr kumimoji="0" lang="en-US" sz="1800" smtClean="0">
                <a:solidFill>
                  <a:srgbClr val="009999"/>
                </a:solidFill>
              </a:rPr>
              <a:t>(amounts to </a:t>
            </a:r>
            <a:r>
              <a:rPr kumimoji="0" lang="en-US" sz="1800" b="1" smtClean="0">
                <a:solidFill>
                  <a:srgbClr val="009999"/>
                </a:solidFill>
              </a:rPr>
              <a:t>true</a:t>
            </a:r>
            <a:r>
              <a:rPr kumimoji="0" lang="en-US" sz="1800" smtClean="0">
                <a:solidFill>
                  <a:srgbClr val="009999"/>
                </a:solidFill>
              </a:rPr>
              <a:t>!)</a:t>
            </a:r>
            <a:endParaRPr kumimoji="0" lang="en-US" sz="2000" smtClean="0">
              <a:solidFill>
                <a:srgbClr val="009999"/>
              </a:solidFill>
            </a:endParaRPr>
          </a:p>
          <a:p>
            <a:pPr algn="just">
              <a:spcBef>
                <a:spcPct val="15000"/>
              </a:spcBef>
              <a:buFont typeface="Wingdings" pitchFamily="2" charset="2"/>
              <a:buNone/>
            </a:pPr>
            <a:r>
              <a:rPr kumimoji="0" lang="en-US" sz="2000" b="1" smtClean="0">
                <a:solidFill>
                  <a:srgbClr val="5F5F5F"/>
                </a:solidFill>
                <a:latin typeface="Arial" pitchFamily="34" charset="0"/>
              </a:rPr>
              <a:t>                   </a:t>
            </a:r>
            <a:r>
              <a:rPr kumimoji="0" lang="en-US" sz="2000" i="1" smtClean="0">
                <a:solidFill>
                  <a:srgbClr val="009999"/>
                </a:solidFill>
              </a:rPr>
              <a:t>vs. </a:t>
            </a:r>
            <a:r>
              <a:rPr kumimoji="0" lang="en-US" sz="2000" b="1" smtClean="0">
                <a:solidFill>
                  <a:srgbClr val="5F5F5F"/>
                </a:solidFill>
                <a:latin typeface="Arial" pitchFamily="34" charset="0"/>
              </a:rPr>
              <a:t>        If </a:t>
            </a:r>
            <a:r>
              <a:rPr kumimoji="0" lang="en-US" sz="2000" smtClean="0">
                <a:solidFill>
                  <a:srgbClr val="5F5F5F"/>
                </a:solidFill>
                <a:latin typeface="Arial" pitchFamily="34" charset="0"/>
              </a:rPr>
              <a:t>Case1 </a:t>
            </a:r>
            <a:r>
              <a:rPr kumimoji="0" lang="en-US" sz="2000" b="1" smtClean="0">
                <a:solidFill>
                  <a:srgbClr val="5F5F5F"/>
                </a:solidFill>
                <a:latin typeface="Arial" pitchFamily="34" charset="0"/>
              </a:rPr>
              <a:t>then</a:t>
            </a:r>
            <a:r>
              <a:rPr kumimoji="0" lang="en-US" sz="2000" smtClean="0">
                <a:solidFill>
                  <a:srgbClr val="5F5F5F"/>
                </a:solidFill>
                <a:latin typeface="Arial" pitchFamily="34" charset="0"/>
              </a:rPr>
              <a:t> &lt;Statement1&gt;</a:t>
            </a:r>
          </a:p>
          <a:p>
            <a:pPr algn="just">
              <a:lnSpc>
                <a:spcPct val="90000"/>
              </a:lnSpc>
              <a:spcBef>
                <a:spcPts val="300"/>
              </a:spcBef>
              <a:buFont typeface="Wingdings" pitchFamily="2" charset="2"/>
              <a:buNone/>
            </a:pPr>
            <a:r>
              <a:rPr kumimoji="0" lang="en-US" sz="2000" smtClean="0">
                <a:solidFill>
                  <a:srgbClr val="5F5F5F"/>
                </a:solidFill>
                <a:latin typeface="Arial" pitchFamily="34" charset="0"/>
              </a:rPr>
              <a:t> 	  	            </a:t>
            </a:r>
            <a:r>
              <a:rPr kumimoji="0" lang="en-US" sz="2000" b="1" i="1" smtClean="0">
                <a:solidFill>
                  <a:srgbClr val="5F5F5F"/>
                </a:solidFill>
                <a:latin typeface="Arial" pitchFamily="34" charset="0"/>
              </a:rPr>
              <a:t>and</a:t>
            </a:r>
            <a:r>
              <a:rPr kumimoji="0" lang="en-US" sz="2000" b="1" smtClean="0">
                <a:solidFill>
                  <a:srgbClr val="5F5F5F"/>
                </a:solidFill>
                <a:latin typeface="Arial" pitchFamily="34" charset="0"/>
              </a:rPr>
              <a:t> if</a:t>
            </a:r>
            <a:r>
              <a:rPr kumimoji="0" lang="en-US" sz="2000" smtClean="0">
                <a:solidFill>
                  <a:srgbClr val="5F5F5F"/>
                </a:solidFill>
                <a:latin typeface="Arial" pitchFamily="34" charset="0"/>
              </a:rPr>
              <a:t> Case2 </a:t>
            </a:r>
            <a:r>
              <a:rPr kumimoji="0" lang="en-US" sz="2000" b="1" smtClean="0">
                <a:solidFill>
                  <a:srgbClr val="5F5F5F"/>
                </a:solidFill>
                <a:latin typeface="Arial" pitchFamily="34" charset="0"/>
              </a:rPr>
              <a:t>then</a:t>
            </a:r>
            <a:r>
              <a:rPr kumimoji="0" lang="en-US" sz="2000" smtClean="0">
                <a:solidFill>
                  <a:srgbClr val="5F5F5F"/>
                </a:solidFill>
                <a:latin typeface="Arial" pitchFamily="34" charset="0"/>
              </a:rPr>
              <a:t> &lt;Statement2&gt;</a:t>
            </a:r>
          </a:p>
        </p:txBody>
      </p:sp>
      <p:grpSp>
        <p:nvGrpSpPr>
          <p:cNvPr id="28676" name="Group 78"/>
          <p:cNvGrpSpPr>
            <a:grpSpLocks/>
          </p:cNvGrpSpPr>
          <p:nvPr/>
        </p:nvGrpSpPr>
        <p:grpSpPr bwMode="auto">
          <a:xfrm>
            <a:off x="65088" y="-155575"/>
            <a:ext cx="1277937" cy="1147763"/>
            <a:chOff x="158" y="-80"/>
            <a:chExt cx="805" cy="723"/>
          </a:xfrm>
        </p:grpSpPr>
        <p:grpSp>
          <p:nvGrpSpPr>
            <p:cNvPr id="28677" name="Group 5"/>
            <p:cNvGrpSpPr>
              <a:grpSpLocks/>
            </p:cNvGrpSpPr>
            <p:nvPr/>
          </p:nvGrpSpPr>
          <p:grpSpPr bwMode="auto">
            <a:xfrm>
              <a:off x="252" y="145"/>
              <a:ext cx="711" cy="498"/>
              <a:chOff x="2949" y="2076"/>
              <a:chExt cx="2358" cy="839"/>
            </a:xfrm>
          </p:grpSpPr>
          <p:sp>
            <p:nvSpPr>
              <p:cNvPr id="1391622" name="Freeform 6"/>
              <p:cNvSpPr>
                <a:spLocks/>
              </p:cNvSpPr>
              <p:nvPr/>
            </p:nvSpPr>
            <p:spPr bwMode="auto">
              <a:xfrm>
                <a:off x="3112" y="2120"/>
                <a:ext cx="2195" cy="795"/>
              </a:xfrm>
              <a:custGeom>
                <a:avLst/>
                <a:gdLst/>
                <a:ahLst/>
                <a:cxnLst>
                  <a:cxn ang="0">
                    <a:pos x="716" y="113"/>
                  </a:cxn>
                  <a:cxn ang="0">
                    <a:pos x="807" y="108"/>
                  </a:cxn>
                  <a:cxn ang="0">
                    <a:pos x="903" y="113"/>
                  </a:cxn>
                  <a:cxn ang="0">
                    <a:pos x="985" y="123"/>
                  </a:cxn>
                  <a:cxn ang="0">
                    <a:pos x="1069" y="128"/>
                  </a:cxn>
                  <a:cxn ang="0">
                    <a:pos x="1151" y="128"/>
                  </a:cxn>
                  <a:cxn ang="0">
                    <a:pos x="1231" y="121"/>
                  </a:cxn>
                  <a:cxn ang="0">
                    <a:pos x="1311" y="106"/>
                  </a:cxn>
                  <a:cxn ang="0">
                    <a:pos x="1431" y="75"/>
                  </a:cxn>
                  <a:cxn ang="0">
                    <a:pos x="1576" y="41"/>
                  </a:cxn>
                  <a:cxn ang="0">
                    <a:pos x="1723" y="14"/>
                  </a:cxn>
                  <a:cxn ang="0">
                    <a:pos x="1872" y="1"/>
                  </a:cxn>
                  <a:cxn ang="0">
                    <a:pos x="2019" y="2"/>
                  </a:cxn>
                  <a:cxn ang="0">
                    <a:pos x="2145" y="24"/>
                  </a:cxn>
                  <a:cxn ang="0">
                    <a:pos x="2192" y="80"/>
                  </a:cxn>
                  <a:cxn ang="0">
                    <a:pos x="2185" y="149"/>
                  </a:cxn>
                  <a:cxn ang="0">
                    <a:pos x="2139" y="184"/>
                  </a:cxn>
                  <a:cxn ang="0">
                    <a:pos x="2064" y="192"/>
                  </a:cxn>
                  <a:cxn ang="0">
                    <a:pos x="1977" y="186"/>
                  </a:cxn>
                  <a:cxn ang="0">
                    <a:pos x="1893" y="180"/>
                  </a:cxn>
                  <a:cxn ang="0">
                    <a:pos x="1832" y="188"/>
                  </a:cxn>
                  <a:cxn ang="0">
                    <a:pos x="1801" y="279"/>
                  </a:cxn>
                  <a:cxn ang="0">
                    <a:pos x="1801" y="462"/>
                  </a:cxn>
                  <a:cxn ang="0">
                    <a:pos x="1824" y="720"/>
                  </a:cxn>
                  <a:cxn ang="0">
                    <a:pos x="1845" y="1056"/>
                  </a:cxn>
                  <a:cxn ang="0">
                    <a:pos x="1870" y="1313"/>
                  </a:cxn>
                  <a:cxn ang="0">
                    <a:pos x="1847" y="1389"/>
                  </a:cxn>
                  <a:cxn ang="0">
                    <a:pos x="1782" y="1444"/>
                  </a:cxn>
                  <a:cxn ang="0">
                    <a:pos x="1696" y="1467"/>
                  </a:cxn>
                  <a:cxn ang="0">
                    <a:pos x="1610" y="1482"/>
                  </a:cxn>
                  <a:cxn ang="0">
                    <a:pos x="1524" y="1494"/>
                  </a:cxn>
                  <a:cxn ang="0">
                    <a:pos x="1437" y="1504"/>
                  </a:cxn>
                  <a:cxn ang="0">
                    <a:pos x="1347" y="1513"/>
                  </a:cxn>
                  <a:cxn ang="0">
                    <a:pos x="1246" y="1526"/>
                  </a:cxn>
                  <a:cxn ang="0">
                    <a:pos x="1126" y="1541"/>
                  </a:cxn>
                  <a:cxn ang="0">
                    <a:pos x="1007" y="1555"/>
                  </a:cxn>
                  <a:cxn ang="0">
                    <a:pos x="889" y="1567"/>
                  </a:cxn>
                  <a:cxn ang="0">
                    <a:pos x="773" y="1574"/>
                  </a:cxn>
                  <a:cxn ang="0">
                    <a:pos x="653" y="1578"/>
                  </a:cxn>
                  <a:cxn ang="0">
                    <a:pos x="540" y="1582"/>
                  </a:cxn>
                  <a:cxn ang="0">
                    <a:pos x="426" y="1587"/>
                  </a:cxn>
                  <a:cxn ang="0">
                    <a:pos x="313" y="1590"/>
                  </a:cxn>
                  <a:cxn ang="0">
                    <a:pos x="202" y="1584"/>
                  </a:cxn>
                  <a:cxn ang="0">
                    <a:pos x="96" y="1564"/>
                  </a:cxn>
                  <a:cxn ang="0">
                    <a:pos x="12" y="1513"/>
                  </a:cxn>
                  <a:cxn ang="0">
                    <a:pos x="8" y="1424"/>
                  </a:cxn>
                  <a:cxn ang="0">
                    <a:pos x="76" y="1354"/>
                  </a:cxn>
                  <a:cxn ang="0">
                    <a:pos x="174" y="1348"/>
                  </a:cxn>
                  <a:cxn ang="0">
                    <a:pos x="288" y="1365"/>
                  </a:cxn>
                  <a:cxn ang="0">
                    <a:pos x="435" y="1285"/>
                  </a:cxn>
                  <a:cxn ang="0">
                    <a:pos x="483" y="1014"/>
                  </a:cxn>
                  <a:cxn ang="0">
                    <a:pos x="426" y="734"/>
                  </a:cxn>
                  <a:cxn ang="0">
                    <a:pos x="408" y="493"/>
                  </a:cxn>
                  <a:cxn ang="0">
                    <a:pos x="441" y="310"/>
                  </a:cxn>
                  <a:cxn ang="0">
                    <a:pos x="492" y="223"/>
                  </a:cxn>
                  <a:cxn ang="0">
                    <a:pos x="572" y="147"/>
                  </a:cxn>
                  <a:cxn ang="0">
                    <a:pos x="628" y="118"/>
                  </a:cxn>
                </a:cxnLst>
                <a:rect l="0" t="0" r="r" b="b"/>
                <a:pathLst>
                  <a:path w="2196" h="1590">
                    <a:moveTo>
                      <a:pt x="655" y="118"/>
                    </a:moveTo>
                    <a:lnTo>
                      <a:pt x="685" y="115"/>
                    </a:lnTo>
                    <a:lnTo>
                      <a:pt x="716" y="113"/>
                    </a:lnTo>
                    <a:lnTo>
                      <a:pt x="744" y="110"/>
                    </a:lnTo>
                    <a:lnTo>
                      <a:pt x="777" y="108"/>
                    </a:lnTo>
                    <a:lnTo>
                      <a:pt x="807" y="108"/>
                    </a:lnTo>
                    <a:lnTo>
                      <a:pt x="838" y="108"/>
                    </a:lnTo>
                    <a:lnTo>
                      <a:pt x="870" y="109"/>
                    </a:lnTo>
                    <a:lnTo>
                      <a:pt x="903" y="113"/>
                    </a:lnTo>
                    <a:lnTo>
                      <a:pt x="929" y="117"/>
                    </a:lnTo>
                    <a:lnTo>
                      <a:pt x="958" y="119"/>
                    </a:lnTo>
                    <a:lnTo>
                      <a:pt x="985" y="123"/>
                    </a:lnTo>
                    <a:lnTo>
                      <a:pt x="1013" y="124"/>
                    </a:lnTo>
                    <a:lnTo>
                      <a:pt x="1040" y="127"/>
                    </a:lnTo>
                    <a:lnTo>
                      <a:pt x="1069" y="128"/>
                    </a:lnTo>
                    <a:lnTo>
                      <a:pt x="1095" y="128"/>
                    </a:lnTo>
                    <a:lnTo>
                      <a:pt x="1124" y="128"/>
                    </a:lnTo>
                    <a:lnTo>
                      <a:pt x="1151" y="128"/>
                    </a:lnTo>
                    <a:lnTo>
                      <a:pt x="1177" y="127"/>
                    </a:lnTo>
                    <a:lnTo>
                      <a:pt x="1204" y="124"/>
                    </a:lnTo>
                    <a:lnTo>
                      <a:pt x="1231" y="121"/>
                    </a:lnTo>
                    <a:lnTo>
                      <a:pt x="1257" y="117"/>
                    </a:lnTo>
                    <a:lnTo>
                      <a:pt x="1284" y="113"/>
                    </a:lnTo>
                    <a:lnTo>
                      <a:pt x="1311" y="106"/>
                    </a:lnTo>
                    <a:lnTo>
                      <a:pt x="1338" y="100"/>
                    </a:lnTo>
                    <a:lnTo>
                      <a:pt x="1385" y="87"/>
                    </a:lnTo>
                    <a:lnTo>
                      <a:pt x="1431" y="75"/>
                    </a:lnTo>
                    <a:lnTo>
                      <a:pt x="1479" y="63"/>
                    </a:lnTo>
                    <a:lnTo>
                      <a:pt x="1528" y="52"/>
                    </a:lnTo>
                    <a:lnTo>
                      <a:pt x="1576" y="41"/>
                    </a:lnTo>
                    <a:lnTo>
                      <a:pt x="1626" y="31"/>
                    </a:lnTo>
                    <a:lnTo>
                      <a:pt x="1673" y="22"/>
                    </a:lnTo>
                    <a:lnTo>
                      <a:pt x="1723" y="14"/>
                    </a:lnTo>
                    <a:lnTo>
                      <a:pt x="1772" y="9"/>
                    </a:lnTo>
                    <a:lnTo>
                      <a:pt x="1822" y="4"/>
                    </a:lnTo>
                    <a:lnTo>
                      <a:pt x="1872" y="1"/>
                    </a:lnTo>
                    <a:lnTo>
                      <a:pt x="1921" y="0"/>
                    </a:lnTo>
                    <a:lnTo>
                      <a:pt x="1969" y="0"/>
                    </a:lnTo>
                    <a:lnTo>
                      <a:pt x="2019" y="2"/>
                    </a:lnTo>
                    <a:lnTo>
                      <a:pt x="2068" y="8"/>
                    </a:lnTo>
                    <a:lnTo>
                      <a:pt x="2116" y="15"/>
                    </a:lnTo>
                    <a:lnTo>
                      <a:pt x="2145" y="24"/>
                    </a:lnTo>
                    <a:lnTo>
                      <a:pt x="2165" y="40"/>
                    </a:lnTo>
                    <a:lnTo>
                      <a:pt x="2181" y="58"/>
                    </a:lnTo>
                    <a:lnTo>
                      <a:pt x="2192" y="80"/>
                    </a:lnTo>
                    <a:lnTo>
                      <a:pt x="2196" y="104"/>
                    </a:lnTo>
                    <a:lnTo>
                      <a:pt x="2194" y="127"/>
                    </a:lnTo>
                    <a:lnTo>
                      <a:pt x="2185" y="149"/>
                    </a:lnTo>
                    <a:lnTo>
                      <a:pt x="2171" y="167"/>
                    </a:lnTo>
                    <a:lnTo>
                      <a:pt x="2158" y="178"/>
                    </a:lnTo>
                    <a:lnTo>
                      <a:pt x="2139" y="184"/>
                    </a:lnTo>
                    <a:lnTo>
                      <a:pt x="2116" y="189"/>
                    </a:lnTo>
                    <a:lnTo>
                      <a:pt x="2091" y="191"/>
                    </a:lnTo>
                    <a:lnTo>
                      <a:pt x="2064" y="192"/>
                    </a:lnTo>
                    <a:lnTo>
                      <a:pt x="2036" y="191"/>
                    </a:lnTo>
                    <a:lnTo>
                      <a:pt x="2005" y="188"/>
                    </a:lnTo>
                    <a:lnTo>
                      <a:pt x="1977" y="186"/>
                    </a:lnTo>
                    <a:lnTo>
                      <a:pt x="1946" y="184"/>
                    </a:lnTo>
                    <a:lnTo>
                      <a:pt x="1917" y="182"/>
                    </a:lnTo>
                    <a:lnTo>
                      <a:pt x="1893" y="180"/>
                    </a:lnTo>
                    <a:lnTo>
                      <a:pt x="1868" y="182"/>
                    </a:lnTo>
                    <a:lnTo>
                      <a:pt x="1849" y="183"/>
                    </a:lnTo>
                    <a:lnTo>
                      <a:pt x="1832" y="188"/>
                    </a:lnTo>
                    <a:lnTo>
                      <a:pt x="1820" y="195"/>
                    </a:lnTo>
                    <a:lnTo>
                      <a:pt x="1814" y="205"/>
                    </a:lnTo>
                    <a:lnTo>
                      <a:pt x="1801" y="279"/>
                    </a:lnTo>
                    <a:lnTo>
                      <a:pt x="1797" y="349"/>
                    </a:lnTo>
                    <a:lnTo>
                      <a:pt x="1799" y="412"/>
                    </a:lnTo>
                    <a:lnTo>
                      <a:pt x="1801" y="462"/>
                    </a:lnTo>
                    <a:lnTo>
                      <a:pt x="1805" y="562"/>
                    </a:lnTo>
                    <a:lnTo>
                      <a:pt x="1813" y="635"/>
                    </a:lnTo>
                    <a:lnTo>
                      <a:pt x="1824" y="720"/>
                    </a:lnTo>
                    <a:lnTo>
                      <a:pt x="1841" y="859"/>
                    </a:lnTo>
                    <a:lnTo>
                      <a:pt x="1847" y="960"/>
                    </a:lnTo>
                    <a:lnTo>
                      <a:pt x="1845" y="1056"/>
                    </a:lnTo>
                    <a:lnTo>
                      <a:pt x="1849" y="1161"/>
                    </a:lnTo>
                    <a:lnTo>
                      <a:pt x="1868" y="1289"/>
                    </a:lnTo>
                    <a:lnTo>
                      <a:pt x="1870" y="1313"/>
                    </a:lnTo>
                    <a:lnTo>
                      <a:pt x="1868" y="1339"/>
                    </a:lnTo>
                    <a:lnTo>
                      <a:pt x="1858" y="1364"/>
                    </a:lnTo>
                    <a:lnTo>
                      <a:pt x="1847" y="1389"/>
                    </a:lnTo>
                    <a:lnTo>
                      <a:pt x="1828" y="1411"/>
                    </a:lnTo>
                    <a:lnTo>
                      <a:pt x="1807" y="1430"/>
                    </a:lnTo>
                    <a:lnTo>
                      <a:pt x="1782" y="1444"/>
                    </a:lnTo>
                    <a:lnTo>
                      <a:pt x="1751" y="1455"/>
                    </a:lnTo>
                    <a:lnTo>
                      <a:pt x="1723" y="1461"/>
                    </a:lnTo>
                    <a:lnTo>
                      <a:pt x="1696" y="1467"/>
                    </a:lnTo>
                    <a:lnTo>
                      <a:pt x="1668" y="1472"/>
                    </a:lnTo>
                    <a:lnTo>
                      <a:pt x="1639" y="1477"/>
                    </a:lnTo>
                    <a:lnTo>
                      <a:pt x="1610" y="1482"/>
                    </a:lnTo>
                    <a:lnTo>
                      <a:pt x="1582" y="1486"/>
                    </a:lnTo>
                    <a:lnTo>
                      <a:pt x="1553" y="1490"/>
                    </a:lnTo>
                    <a:lnTo>
                      <a:pt x="1524" y="1494"/>
                    </a:lnTo>
                    <a:lnTo>
                      <a:pt x="1494" y="1496"/>
                    </a:lnTo>
                    <a:lnTo>
                      <a:pt x="1465" y="1500"/>
                    </a:lnTo>
                    <a:lnTo>
                      <a:pt x="1437" y="1504"/>
                    </a:lnTo>
                    <a:lnTo>
                      <a:pt x="1406" y="1507"/>
                    </a:lnTo>
                    <a:lnTo>
                      <a:pt x="1376" y="1511"/>
                    </a:lnTo>
                    <a:lnTo>
                      <a:pt x="1347" y="1513"/>
                    </a:lnTo>
                    <a:lnTo>
                      <a:pt x="1317" y="1517"/>
                    </a:lnTo>
                    <a:lnTo>
                      <a:pt x="1286" y="1521"/>
                    </a:lnTo>
                    <a:lnTo>
                      <a:pt x="1246" y="1526"/>
                    </a:lnTo>
                    <a:lnTo>
                      <a:pt x="1206" y="1532"/>
                    </a:lnTo>
                    <a:lnTo>
                      <a:pt x="1166" y="1537"/>
                    </a:lnTo>
                    <a:lnTo>
                      <a:pt x="1126" y="1541"/>
                    </a:lnTo>
                    <a:lnTo>
                      <a:pt x="1086" y="1546"/>
                    </a:lnTo>
                    <a:lnTo>
                      <a:pt x="1048" y="1551"/>
                    </a:lnTo>
                    <a:lnTo>
                      <a:pt x="1007" y="1555"/>
                    </a:lnTo>
                    <a:lnTo>
                      <a:pt x="969" y="1559"/>
                    </a:lnTo>
                    <a:lnTo>
                      <a:pt x="929" y="1563"/>
                    </a:lnTo>
                    <a:lnTo>
                      <a:pt x="889" y="1567"/>
                    </a:lnTo>
                    <a:lnTo>
                      <a:pt x="851" y="1569"/>
                    </a:lnTo>
                    <a:lnTo>
                      <a:pt x="811" y="1572"/>
                    </a:lnTo>
                    <a:lnTo>
                      <a:pt x="773" y="1574"/>
                    </a:lnTo>
                    <a:lnTo>
                      <a:pt x="733" y="1576"/>
                    </a:lnTo>
                    <a:lnTo>
                      <a:pt x="693" y="1577"/>
                    </a:lnTo>
                    <a:lnTo>
                      <a:pt x="653" y="1578"/>
                    </a:lnTo>
                    <a:lnTo>
                      <a:pt x="614" y="1578"/>
                    </a:lnTo>
                    <a:lnTo>
                      <a:pt x="578" y="1580"/>
                    </a:lnTo>
                    <a:lnTo>
                      <a:pt x="540" y="1582"/>
                    </a:lnTo>
                    <a:lnTo>
                      <a:pt x="502" y="1584"/>
                    </a:lnTo>
                    <a:lnTo>
                      <a:pt x="464" y="1586"/>
                    </a:lnTo>
                    <a:lnTo>
                      <a:pt x="426" y="1587"/>
                    </a:lnTo>
                    <a:lnTo>
                      <a:pt x="387" y="1589"/>
                    </a:lnTo>
                    <a:lnTo>
                      <a:pt x="351" y="1590"/>
                    </a:lnTo>
                    <a:lnTo>
                      <a:pt x="313" y="1590"/>
                    </a:lnTo>
                    <a:lnTo>
                      <a:pt x="275" y="1589"/>
                    </a:lnTo>
                    <a:lnTo>
                      <a:pt x="239" y="1587"/>
                    </a:lnTo>
                    <a:lnTo>
                      <a:pt x="202" y="1584"/>
                    </a:lnTo>
                    <a:lnTo>
                      <a:pt x="166" y="1580"/>
                    </a:lnTo>
                    <a:lnTo>
                      <a:pt x="130" y="1573"/>
                    </a:lnTo>
                    <a:lnTo>
                      <a:pt x="96" y="1564"/>
                    </a:lnTo>
                    <a:lnTo>
                      <a:pt x="61" y="1554"/>
                    </a:lnTo>
                    <a:lnTo>
                      <a:pt x="33" y="1538"/>
                    </a:lnTo>
                    <a:lnTo>
                      <a:pt x="12" y="1513"/>
                    </a:lnTo>
                    <a:lnTo>
                      <a:pt x="2" y="1486"/>
                    </a:lnTo>
                    <a:lnTo>
                      <a:pt x="0" y="1455"/>
                    </a:lnTo>
                    <a:lnTo>
                      <a:pt x="8" y="1424"/>
                    </a:lnTo>
                    <a:lnTo>
                      <a:pt x="23" y="1395"/>
                    </a:lnTo>
                    <a:lnTo>
                      <a:pt x="46" y="1370"/>
                    </a:lnTo>
                    <a:lnTo>
                      <a:pt x="76" y="1354"/>
                    </a:lnTo>
                    <a:lnTo>
                      <a:pt x="107" y="1347"/>
                    </a:lnTo>
                    <a:lnTo>
                      <a:pt x="139" y="1346"/>
                    </a:lnTo>
                    <a:lnTo>
                      <a:pt x="174" y="1348"/>
                    </a:lnTo>
                    <a:lnTo>
                      <a:pt x="210" y="1354"/>
                    </a:lnTo>
                    <a:lnTo>
                      <a:pt x="248" y="1360"/>
                    </a:lnTo>
                    <a:lnTo>
                      <a:pt x="288" y="1365"/>
                    </a:lnTo>
                    <a:lnTo>
                      <a:pt x="328" y="1369"/>
                    </a:lnTo>
                    <a:lnTo>
                      <a:pt x="366" y="1368"/>
                    </a:lnTo>
                    <a:lnTo>
                      <a:pt x="435" y="1285"/>
                    </a:lnTo>
                    <a:lnTo>
                      <a:pt x="473" y="1198"/>
                    </a:lnTo>
                    <a:lnTo>
                      <a:pt x="487" y="1108"/>
                    </a:lnTo>
                    <a:lnTo>
                      <a:pt x="483" y="1014"/>
                    </a:lnTo>
                    <a:lnTo>
                      <a:pt x="468" y="921"/>
                    </a:lnTo>
                    <a:lnTo>
                      <a:pt x="447" y="826"/>
                    </a:lnTo>
                    <a:lnTo>
                      <a:pt x="426" y="734"/>
                    </a:lnTo>
                    <a:lnTo>
                      <a:pt x="410" y="643"/>
                    </a:lnTo>
                    <a:lnTo>
                      <a:pt x="407" y="569"/>
                    </a:lnTo>
                    <a:lnTo>
                      <a:pt x="408" y="493"/>
                    </a:lnTo>
                    <a:lnTo>
                      <a:pt x="418" y="419"/>
                    </a:lnTo>
                    <a:lnTo>
                      <a:pt x="431" y="343"/>
                    </a:lnTo>
                    <a:lnTo>
                      <a:pt x="441" y="310"/>
                    </a:lnTo>
                    <a:lnTo>
                      <a:pt x="454" y="280"/>
                    </a:lnTo>
                    <a:lnTo>
                      <a:pt x="471" y="252"/>
                    </a:lnTo>
                    <a:lnTo>
                      <a:pt x="492" y="223"/>
                    </a:lnTo>
                    <a:lnTo>
                      <a:pt x="517" y="197"/>
                    </a:lnTo>
                    <a:lnTo>
                      <a:pt x="544" y="171"/>
                    </a:lnTo>
                    <a:lnTo>
                      <a:pt x="572" y="147"/>
                    </a:lnTo>
                    <a:lnTo>
                      <a:pt x="603" y="122"/>
                    </a:lnTo>
                    <a:lnTo>
                      <a:pt x="614" y="118"/>
                    </a:lnTo>
                    <a:lnTo>
                      <a:pt x="628" y="118"/>
                    </a:lnTo>
                    <a:lnTo>
                      <a:pt x="641" y="118"/>
                    </a:lnTo>
                    <a:lnTo>
                      <a:pt x="655" y="118"/>
                    </a:lnTo>
                    <a:close/>
                  </a:path>
                </a:pathLst>
              </a:custGeom>
              <a:solidFill>
                <a:srgbClr val="000000"/>
              </a:solidFill>
              <a:ln w="9525">
                <a:noFill/>
                <a:round/>
                <a:headEnd/>
                <a:tailEnd/>
              </a:ln>
            </p:spPr>
            <p:txBody>
              <a:bodyPr/>
              <a:lstStyle/>
              <a:p>
                <a:pPr>
                  <a:defRPr/>
                </a:pPr>
                <a:endParaRPr lang="en-GB"/>
              </a:p>
            </p:txBody>
          </p:sp>
          <p:sp>
            <p:nvSpPr>
              <p:cNvPr id="1391623" name="Freeform 7"/>
              <p:cNvSpPr>
                <a:spLocks/>
              </p:cNvSpPr>
              <p:nvPr/>
            </p:nvSpPr>
            <p:spPr bwMode="auto">
              <a:xfrm>
                <a:off x="2959" y="2079"/>
                <a:ext cx="2192" cy="795"/>
              </a:xfrm>
              <a:custGeom>
                <a:avLst/>
                <a:gdLst/>
                <a:ahLst/>
                <a:cxnLst>
                  <a:cxn ang="0">
                    <a:pos x="713" y="115"/>
                  </a:cxn>
                  <a:cxn ang="0">
                    <a:pos x="805" y="109"/>
                  </a:cxn>
                  <a:cxn ang="0">
                    <a:pos x="900" y="115"/>
                  </a:cxn>
                  <a:cxn ang="0">
                    <a:pos x="982" y="124"/>
                  </a:cxn>
                  <a:cxn ang="0">
                    <a:pos x="1066" y="129"/>
                  </a:cxn>
                  <a:cxn ang="0">
                    <a:pos x="1148" y="129"/>
                  </a:cxn>
                  <a:cxn ang="0">
                    <a:pos x="1230" y="122"/>
                  </a:cxn>
                  <a:cxn ang="0">
                    <a:pos x="1310" y="108"/>
                  </a:cxn>
                  <a:cxn ang="0">
                    <a:pos x="1430" y="76"/>
                  </a:cxn>
                  <a:cxn ang="0">
                    <a:pos x="1573" y="42"/>
                  </a:cxn>
                  <a:cxn ang="0">
                    <a:pos x="1720" y="16"/>
                  </a:cxn>
                  <a:cxn ang="0">
                    <a:pos x="1869" y="1"/>
                  </a:cxn>
                  <a:cxn ang="0">
                    <a:pos x="2016" y="3"/>
                  </a:cxn>
                  <a:cxn ang="0">
                    <a:pos x="2142" y="25"/>
                  </a:cxn>
                  <a:cxn ang="0">
                    <a:pos x="2190" y="81"/>
                  </a:cxn>
                  <a:cxn ang="0">
                    <a:pos x="2182" y="150"/>
                  </a:cxn>
                  <a:cxn ang="0">
                    <a:pos x="2136" y="186"/>
                  </a:cxn>
                  <a:cxn ang="0">
                    <a:pos x="2062" y="192"/>
                  </a:cxn>
                  <a:cxn ang="0">
                    <a:pos x="1974" y="187"/>
                  </a:cxn>
                  <a:cxn ang="0">
                    <a:pos x="1890" y="181"/>
                  </a:cxn>
                  <a:cxn ang="0">
                    <a:pos x="1829" y="189"/>
                  </a:cxn>
                  <a:cxn ang="0">
                    <a:pos x="1799" y="280"/>
                  </a:cxn>
                  <a:cxn ang="0">
                    <a:pos x="1799" y="463"/>
                  </a:cxn>
                  <a:cxn ang="0">
                    <a:pos x="1821" y="723"/>
                  </a:cxn>
                  <a:cxn ang="0">
                    <a:pos x="1842" y="1058"/>
                  </a:cxn>
                  <a:cxn ang="0">
                    <a:pos x="1867" y="1314"/>
                  </a:cxn>
                  <a:cxn ang="0">
                    <a:pos x="1844" y="1389"/>
                  </a:cxn>
                  <a:cxn ang="0">
                    <a:pos x="1779" y="1446"/>
                  </a:cxn>
                  <a:cxn ang="0">
                    <a:pos x="1694" y="1468"/>
                  </a:cxn>
                  <a:cxn ang="0">
                    <a:pos x="1608" y="1483"/>
                  </a:cxn>
                  <a:cxn ang="0">
                    <a:pos x="1522" y="1494"/>
                  </a:cxn>
                  <a:cxn ang="0">
                    <a:pos x="1434" y="1505"/>
                  </a:cxn>
                  <a:cxn ang="0">
                    <a:pos x="1345" y="1514"/>
                  </a:cxn>
                  <a:cxn ang="0">
                    <a:pos x="1243" y="1527"/>
                  </a:cxn>
                  <a:cxn ang="0">
                    <a:pos x="1125" y="1542"/>
                  </a:cxn>
                  <a:cxn ang="0">
                    <a:pos x="1007" y="1555"/>
                  </a:cxn>
                  <a:cxn ang="0">
                    <a:pos x="889" y="1567"/>
                  </a:cxn>
                  <a:cxn ang="0">
                    <a:pos x="770" y="1575"/>
                  </a:cxn>
                  <a:cxn ang="0">
                    <a:pos x="650" y="1579"/>
                  </a:cxn>
                  <a:cxn ang="0">
                    <a:pos x="538" y="1583"/>
                  </a:cxn>
                  <a:cxn ang="0">
                    <a:pos x="423" y="1589"/>
                  </a:cxn>
                  <a:cxn ang="0">
                    <a:pos x="310" y="1590"/>
                  </a:cxn>
                  <a:cxn ang="0">
                    <a:pos x="200" y="1584"/>
                  </a:cxn>
                  <a:cxn ang="0">
                    <a:pos x="93" y="1564"/>
                  </a:cxn>
                  <a:cxn ang="0">
                    <a:pos x="11" y="1514"/>
                  </a:cxn>
                  <a:cxn ang="0">
                    <a:pos x="5" y="1424"/>
                  </a:cxn>
                  <a:cxn ang="0">
                    <a:pos x="74" y="1354"/>
                  </a:cxn>
                  <a:cxn ang="0">
                    <a:pos x="171" y="1349"/>
                  </a:cxn>
                  <a:cxn ang="0">
                    <a:pos x="286" y="1367"/>
                  </a:cxn>
                  <a:cxn ang="0">
                    <a:pos x="433" y="1286"/>
                  </a:cxn>
                  <a:cxn ang="0">
                    <a:pos x="480" y="1016"/>
                  </a:cxn>
                  <a:cxn ang="0">
                    <a:pos x="423" y="736"/>
                  </a:cxn>
                  <a:cxn ang="0">
                    <a:pos x="406" y="494"/>
                  </a:cxn>
                  <a:cxn ang="0">
                    <a:pos x="440" y="312"/>
                  </a:cxn>
                  <a:cxn ang="0">
                    <a:pos x="490" y="225"/>
                  </a:cxn>
                  <a:cxn ang="0">
                    <a:pos x="570" y="148"/>
                  </a:cxn>
                  <a:cxn ang="0">
                    <a:pos x="625" y="118"/>
                  </a:cxn>
                </a:cxnLst>
                <a:rect l="0" t="0" r="r" b="b"/>
                <a:pathLst>
                  <a:path w="2193" h="1590">
                    <a:moveTo>
                      <a:pt x="652" y="120"/>
                    </a:moveTo>
                    <a:lnTo>
                      <a:pt x="683" y="117"/>
                    </a:lnTo>
                    <a:lnTo>
                      <a:pt x="713" y="115"/>
                    </a:lnTo>
                    <a:lnTo>
                      <a:pt x="744" y="112"/>
                    </a:lnTo>
                    <a:lnTo>
                      <a:pt x="774" y="109"/>
                    </a:lnTo>
                    <a:lnTo>
                      <a:pt x="805" y="109"/>
                    </a:lnTo>
                    <a:lnTo>
                      <a:pt x="837" y="109"/>
                    </a:lnTo>
                    <a:lnTo>
                      <a:pt x="868" y="111"/>
                    </a:lnTo>
                    <a:lnTo>
                      <a:pt x="900" y="115"/>
                    </a:lnTo>
                    <a:lnTo>
                      <a:pt x="927" y="118"/>
                    </a:lnTo>
                    <a:lnTo>
                      <a:pt x="955" y="121"/>
                    </a:lnTo>
                    <a:lnTo>
                      <a:pt x="982" y="124"/>
                    </a:lnTo>
                    <a:lnTo>
                      <a:pt x="1011" y="126"/>
                    </a:lnTo>
                    <a:lnTo>
                      <a:pt x="1039" y="128"/>
                    </a:lnTo>
                    <a:lnTo>
                      <a:pt x="1066" y="129"/>
                    </a:lnTo>
                    <a:lnTo>
                      <a:pt x="1095" y="130"/>
                    </a:lnTo>
                    <a:lnTo>
                      <a:pt x="1121" y="130"/>
                    </a:lnTo>
                    <a:lnTo>
                      <a:pt x="1148" y="129"/>
                    </a:lnTo>
                    <a:lnTo>
                      <a:pt x="1177" y="128"/>
                    </a:lnTo>
                    <a:lnTo>
                      <a:pt x="1203" y="126"/>
                    </a:lnTo>
                    <a:lnTo>
                      <a:pt x="1230" y="122"/>
                    </a:lnTo>
                    <a:lnTo>
                      <a:pt x="1257" y="118"/>
                    </a:lnTo>
                    <a:lnTo>
                      <a:pt x="1283" y="115"/>
                    </a:lnTo>
                    <a:lnTo>
                      <a:pt x="1310" y="108"/>
                    </a:lnTo>
                    <a:lnTo>
                      <a:pt x="1337" y="102"/>
                    </a:lnTo>
                    <a:lnTo>
                      <a:pt x="1383" y="89"/>
                    </a:lnTo>
                    <a:lnTo>
                      <a:pt x="1430" y="76"/>
                    </a:lnTo>
                    <a:lnTo>
                      <a:pt x="1478" y="64"/>
                    </a:lnTo>
                    <a:lnTo>
                      <a:pt x="1526" y="52"/>
                    </a:lnTo>
                    <a:lnTo>
                      <a:pt x="1573" y="42"/>
                    </a:lnTo>
                    <a:lnTo>
                      <a:pt x="1623" y="31"/>
                    </a:lnTo>
                    <a:lnTo>
                      <a:pt x="1673" y="24"/>
                    </a:lnTo>
                    <a:lnTo>
                      <a:pt x="1720" y="16"/>
                    </a:lnTo>
                    <a:lnTo>
                      <a:pt x="1770" y="9"/>
                    </a:lnTo>
                    <a:lnTo>
                      <a:pt x="1820" y="4"/>
                    </a:lnTo>
                    <a:lnTo>
                      <a:pt x="1869" y="1"/>
                    </a:lnTo>
                    <a:lnTo>
                      <a:pt x="1919" y="0"/>
                    </a:lnTo>
                    <a:lnTo>
                      <a:pt x="1966" y="0"/>
                    </a:lnTo>
                    <a:lnTo>
                      <a:pt x="2016" y="3"/>
                    </a:lnTo>
                    <a:lnTo>
                      <a:pt x="2066" y="8"/>
                    </a:lnTo>
                    <a:lnTo>
                      <a:pt x="2113" y="16"/>
                    </a:lnTo>
                    <a:lnTo>
                      <a:pt x="2142" y="25"/>
                    </a:lnTo>
                    <a:lnTo>
                      <a:pt x="2163" y="40"/>
                    </a:lnTo>
                    <a:lnTo>
                      <a:pt x="2178" y="59"/>
                    </a:lnTo>
                    <a:lnTo>
                      <a:pt x="2190" y="81"/>
                    </a:lnTo>
                    <a:lnTo>
                      <a:pt x="2193" y="104"/>
                    </a:lnTo>
                    <a:lnTo>
                      <a:pt x="2192" y="128"/>
                    </a:lnTo>
                    <a:lnTo>
                      <a:pt x="2182" y="150"/>
                    </a:lnTo>
                    <a:lnTo>
                      <a:pt x="2169" y="169"/>
                    </a:lnTo>
                    <a:lnTo>
                      <a:pt x="2155" y="179"/>
                    </a:lnTo>
                    <a:lnTo>
                      <a:pt x="2136" y="186"/>
                    </a:lnTo>
                    <a:lnTo>
                      <a:pt x="2113" y="190"/>
                    </a:lnTo>
                    <a:lnTo>
                      <a:pt x="2089" y="192"/>
                    </a:lnTo>
                    <a:lnTo>
                      <a:pt x="2062" y="192"/>
                    </a:lnTo>
                    <a:lnTo>
                      <a:pt x="2033" y="191"/>
                    </a:lnTo>
                    <a:lnTo>
                      <a:pt x="2003" y="189"/>
                    </a:lnTo>
                    <a:lnTo>
                      <a:pt x="1974" y="187"/>
                    </a:lnTo>
                    <a:lnTo>
                      <a:pt x="1944" y="185"/>
                    </a:lnTo>
                    <a:lnTo>
                      <a:pt x="1915" y="182"/>
                    </a:lnTo>
                    <a:lnTo>
                      <a:pt x="1890" y="181"/>
                    </a:lnTo>
                    <a:lnTo>
                      <a:pt x="1865" y="182"/>
                    </a:lnTo>
                    <a:lnTo>
                      <a:pt x="1846" y="183"/>
                    </a:lnTo>
                    <a:lnTo>
                      <a:pt x="1829" y="189"/>
                    </a:lnTo>
                    <a:lnTo>
                      <a:pt x="1818" y="195"/>
                    </a:lnTo>
                    <a:lnTo>
                      <a:pt x="1812" y="205"/>
                    </a:lnTo>
                    <a:lnTo>
                      <a:pt x="1799" y="280"/>
                    </a:lnTo>
                    <a:lnTo>
                      <a:pt x="1797" y="350"/>
                    </a:lnTo>
                    <a:lnTo>
                      <a:pt x="1797" y="412"/>
                    </a:lnTo>
                    <a:lnTo>
                      <a:pt x="1799" y="463"/>
                    </a:lnTo>
                    <a:lnTo>
                      <a:pt x="1802" y="563"/>
                    </a:lnTo>
                    <a:lnTo>
                      <a:pt x="1810" y="636"/>
                    </a:lnTo>
                    <a:lnTo>
                      <a:pt x="1821" y="723"/>
                    </a:lnTo>
                    <a:lnTo>
                      <a:pt x="1839" y="862"/>
                    </a:lnTo>
                    <a:lnTo>
                      <a:pt x="1844" y="962"/>
                    </a:lnTo>
                    <a:lnTo>
                      <a:pt x="1842" y="1058"/>
                    </a:lnTo>
                    <a:lnTo>
                      <a:pt x="1846" y="1162"/>
                    </a:lnTo>
                    <a:lnTo>
                      <a:pt x="1865" y="1289"/>
                    </a:lnTo>
                    <a:lnTo>
                      <a:pt x="1867" y="1314"/>
                    </a:lnTo>
                    <a:lnTo>
                      <a:pt x="1865" y="1340"/>
                    </a:lnTo>
                    <a:lnTo>
                      <a:pt x="1858" y="1364"/>
                    </a:lnTo>
                    <a:lnTo>
                      <a:pt x="1844" y="1389"/>
                    </a:lnTo>
                    <a:lnTo>
                      <a:pt x="1827" y="1412"/>
                    </a:lnTo>
                    <a:lnTo>
                      <a:pt x="1806" y="1431"/>
                    </a:lnTo>
                    <a:lnTo>
                      <a:pt x="1779" y="1446"/>
                    </a:lnTo>
                    <a:lnTo>
                      <a:pt x="1749" y="1457"/>
                    </a:lnTo>
                    <a:lnTo>
                      <a:pt x="1722" y="1463"/>
                    </a:lnTo>
                    <a:lnTo>
                      <a:pt x="1694" y="1468"/>
                    </a:lnTo>
                    <a:lnTo>
                      <a:pt x="1665" y="1474"/>
                    </a:lnTo>
                    <a:lnTo>
                      <a:pt x="1636" y="1479"/>
                    </a:lnTo>
                    <a:lnTo>
                      <a:pt x="1608" y="1483"/>
                    </a:lnTo>
                    <a:lnTo>
                      <a:pt x="1579" y="1487"/>
                    </a:lnTo>
                    <a:lnTo>
                      <a:pt x="1551" y="1490"/>
                    </a:lnTo>
                    <a:lnTo>
                      <a:pt x="1522" y="1494"/>
                    </a:lnTo>
                    <a:lnTo>
                      <a:pt x="1493" y="1497"/>
                    </a:lnTo>
                    <a:lnTo>
                      <a:pt x="1463" y="1501"/>
                    </a:lnTo>
                    <a:lnTo>
                      <a:pt x="1434" y="1505"/>
                    </a:lnTo>
                    <a:lnTo>
                      <a:pt x="1404" y="1507"/>
                    </a:lnTo>
                    <a:lnTo>
                      <a:pt x="1373" y="1511"/>
                    </a:lnTo>
                    <a:lnTo>
                      <a:pt x="1345" y="1514"/>
                    </a:lnTo>
                    <a:lnTo>
                      <a:pt x="1314" y="1518"/>
                    </a:lnTo>
                    <a:lnTo>
                      <a:pt x="1283" y="1522"/>
                    </a:lnTo>
                    <a:lnTo>
                      <a:pt x="1243" y="1527"/>
                    </a:lnTo>
                    <a:lnTo>
                      <a:pt x="1203" y="1532"/>
                    </a:lnTo>
                    <a:lnTo>
                      <a:pt x="1163" y="1537"/>
                    </a:lnTo>
                    <a:lnTo>
                      <a:pt x="1125" y="1542"/>
                    </a:lnTo>
                    <a:lnTo>
                      <a:pt x="1085" y="1546"/>
                    </a:lnTo>
                    <a:lnTo>
                      <a:pt x="1045" y="1551"/>
                    </a:lnTo>
                    <a:lnTo>
                      <a:pt x="1007" y="1555"/>
                    </a:lnTo>
                    <a:lnTo>
                      <a:pt x="967" y="1559"/>
                    </a:lnTo>
                    <a:lnTo>
                      <a:pt x="927" y="1563"/>
                    </a:lnTo>
                    <a:lnTo>
                      <a:pt x="889" y="1567"/>
                    </a:lnTo>
                    <a:lnTo>
                      <a:pt x="848" y="1571"/>
                    </a:lnTo>
                    <a:lnTo>
                      <a:pt x="808" y="1574"/>
                    </a:lnTo>
                    <a:lnTo>
                      <a:pt x="770" y="1575"/>
                    </a:lnTo>
                    <a:lnTo>
                      <a:pt x="730" y="1577"/>
                    </a:lnTo>
                    <a:lnTo>
                      <a:pt x="690" y="1579"/>
                    </a:lnTo>
                    <a:lnTo>
                      <a:pt x="650" y="1579"/>
                    </a:lnTo>
                    <a:lnTo>
                      <a:pt x="612" y="1580"/>
                    </a:lnTo>
                    <a:lnTo>
                      <a:pt x="576" y="1581"/>
                    </a:lnTo>
                    <a:lnTo>
                      <a:pt x="538" y="1583"/>
                    </a:lnTo>
                    <a:lnTo>
                      <a:pt x="499" y="1585"/>
                    </a:lnTo>
                    <a:lnTo>
                      <a:pt x="461" y="1587"/>
                    </a:lnTo>
                    <a:lnTo>
                      <a:pt x="423" y="1589"/>
                    </a:lnTo>
                    <a:lnTo>
                      <a:pt x="385" y="1590"/>
                    </a:lnTo>
                    <a:lnTo>
                      <a:pt x="349" y="1590"/>
                    </a:lnTo>
                    <a:lnTo>
                      <a:pt x="310" y="1590"/>
                    </a:lnTo>
                    <a:lnTo>
                      <a:pt x="272" y="1590"/>
                    </a:lnTo>
                    <a:lnTo>
                      <a:pt x="236" y="1588"/>
                    </a:lnTo>
                    <a:lnTo>
                      <a:pt x="200" y="1584"/>
                    </a:lnTo>
                    <a:lnTo>
                      <a:pt x="164" y="1580"/>
                    </a:lnTo>
                    <a:lnTo>
                      <a:pt x="127" y="1574"/>
                    </a:lnTo>
                    <a:lnTo>
                      <a:pt x="93" y="1564"/>
                    </a:lnTo>
                    <a:lnTo>
                      <a:pt x="59" y="1554"/>
                    </a:lnTo>
                    <a:lnTo>
                      <a:pt x="30" y="1538"/>
                    </a:lnTo>
                    <a:lnTo>
                      <a:pt x="11" y="1514"/>
                    </a:lnTo>
                    <a:lnTo>
                      <a:pt x="0" y="1487"/>
                    </a:lnTo>
                    <a:lnTo>
                      <a:pt x="0" y="1455"/>
                    </a:lnTo>
                    <a:lnTo>
                      <a:pt x="5" y="1424"/>
                    </a:lnTo>
                    <a:lnTo>
                      <a:pt x="21" y="1396"/>
                    </a:lnTo>
                    <a:lnTo>
                      <a:pt x="43" y="1371"/>
                    </a:lnTo>
                    <a:lnTo>
                      <a:pt x="74" y="1354"/>
                    </a:lnTo>
                    <a:lnTo>
                      <a:pt x="104" y="1348"/>
                    </a:lnTo>
                    <a:lnTo>
                      <a:pt x="137" y="1346"/>
                    </a:lnTo>
                    <a:lnTo>
                      <a:pt x="171" y="1349"/>
                    </a:lnTo>
                    <a:lnTo>
                      <a:pt x="207" y="1355"/>
                    </a:lnTo>
                    <a:lnTo>
                      <a:pt x="246" y="1362"/>
                    </a:lnTo>
                    <a:lnTo>
                      <a:pt x="286" y="1367"/>
                    </a:lnTo>
                    <a:lnTo>
                      <a:pt x="326" y="1371"/>
                    </a:lnTo>
                    <a:lnTo>
                      <a:pt x="364" y="1370"/>
                    </a:lnTo>
                    <a:lnTo>
                      <a:pt x="433" y="1286"/>
                    </a:lnTo>
                    <a:lnTo>
                      <a:pt x="471" y="1199"/>
                    </a:lnTo>
                    <a:lnTo>
                      <a:pt x="484" y="1108"/>
                    </a:lnTo>
                    <a:lnTo>
                      <a:pt x="480" y="1016"/>
                    </a:lnTo>
                    <a:lnTo>
                      <a:pt x="465" y="921"/>
                    </a:lnTo>
                    <a:lnTo>
                      <a:pt x="444" y="828"/>
                    </a:lnTo>
                    <a:lnTo>
                      <a:pt x="423" y="736"/>
                    </a:lnTo>
                    <a:lnTo>
                      <a:pt x="408" y="645"/>
                    </a:lnTo>
                    <a:lnTo>
                      <a:pt x="404" y="569"/>
                    </a:lnTo>
                    <a:lnTo>
                      <a:pt x="406" y="494"/>
                    </a:lnTo>
                    <a:lnTo>
                      <a:pt x="415" y="420"/>
                    </a:lnTo>
                    <a:lnTo>
                      <a:pt x="431" y="343"/>
                    </a:lnTo>
                    <a:lnTo>
                      <a:pt x="440" y="312"/>
                    </a:lnTo>
                    <a:lnTo>
                      <a:pt x="454" y="281"/>
                    </a:lnTo>
                    <a:lnTo>
                      <a:pt x="471" y="252"/>
                    </a:lnTo>
                    <a:lnTo>
                      <a:pt x="490" y="225"/>
                    </a:lnTo>
                    <a:lnTo>
                      <a:pt x="515" y="198"/>
                    </a:lnTo>
                    <a:lnTo>
                      <a:pt x="541" y="173"/>
                    </a:lnTo>
                    <a:lnTo>
                      <a:pt x="570" y="148"/>
                    </a:lnTo>
                    <a:lnTo>
                      <a:pt x="600" y="124"/>
                    </a:lnTo>
                    <a:lnTo>
                      <a:pt x="612" y="120"/>
                    </a:lnTo>
                    <a:lnTo>
                      <a:pt x="625" y="118"/>
                    </a:lnTo>
                    <a:lnTo>
                      <a:pt x="639" y="120"/>
                    </a:lnTo>
                    <a:lnTo>
                      <a:pt x="652" y="120"/>
                    </a:lnTo>
                    <a:close/>
                  </a:path>
                </a:pathLst>
              </a:custGeom>
              <a:solidFill>
                <a:srgbClr val="FFEDC9"/>
              </a:solidFill>
              <a:ln w="9525">
                <a:noFill/>
                <a:round/>
                <a:headEnd/>
                <a:tailEnd/>
              </a:ln>
            </p:spPr>
            <p:txBody>
              <a:bodyPr/>
              <a:lstStyle/>
              <a:p>
                <a:pPr>
                  <a:defRPr/>
                </a:pPr>
                <a:endParaRPr lang="en-GB"/>
              </a:p>
            </p:txBody>
          </p:sp>
          <p:sp>
            <p:nvSpPr>
              <p:cNvPr id="1391624" name="Freeform 8"/>
              <p:cNvSpPr>
                <a:spLocks/>
              </p:cNvSpPr>
              <p:nvPr/>
            </p:nvSpPr>
            <p:spPr bwMode="auto">
              <a:xfrm>
                <a:off x="3612" y="2132"/>
                <a:ext cx="249" cy="12"/>
              </a:xfrm>
              <a:custGeom>
                <a:avLst/>
                <a:gdLst/>
                <a:ahLst/>
                <a:cxnLst>
                  <a:cxn ang="0">
                    <a:pos x="250" y="5"/>
                  </a:cxn>
                  <a:cxn ang="0">
                    <a:pos x="250" y="5"/>
                  </a:cxn>
                  <a:cxn ang="0">
                    <a:pos x="216" y="1"/>
                  </a:cxn>
                  <a:cxn ang="0">
                    <a:pos x="185" y="0"/>
                  </a:cxn>
                  <a:cxn ang="0">
                    <a:pos x="153" y="0"/>
                  </a:cxn>
                  <a:cxn ang="0">
                    <a:pos x="122" y="0"/>
                  </a:cxn>
                  <a:cxn ang="0">
                    <a:pos x="92" y="2"/>
                  </a:cxn>
                  <a:cxn ang="0">
                    <a:pos x="61" y="5"/>
                  </a:cxn>
                  <a:cxn ang="0">
                    <a:pos x="31" y="8"/>
                  </a:cxn>
                  <a:cxn ang="0">
                    <a:pos x="0" y="10"/>
                  </a:cxn>
                  <a:cxn ang="0">
                    <a:pos x="0" y="23"/>
                  </a:cxn>
                  <a:cxn ang="0">
                    <a:pos x="31" y="21"/>
                  </a:cxn>
                  <a:cxn ang="0">
                    <a:pos x="61" y="18"/>
                  </a:cxn>
                  <a:cxn ang="0">
                    <a:pos x="92" y="15"/>
                  </a:cxn>
                  <a:cxn ang="0">
                    <a:pos x="122" y="13"/>
                  </a:cxn>
                  <a:cxn ang="0">
                    <a:pos x="153" y="13"/>
                  </a:cxn>
                  <a:cxn ang="0">
                    <a:pos x="185" y="13"/>
                  </a:cxn>
                  <a:cxn ang="0">
                    <a:pos x="216" y="14"/>
                  </a:cxn>
                  <a:cxn ang="0">
                    <a:pos x="246" y="18"/>
                  </a:cxn>
                  <a:cxn ang="0">
                    <a:pos x="246" y="18"/>
                  </a:cxn>
                  <a:cxn ang="0">
                    <a:pos x="250" y="5"/>
                  </a:cxn>
                </a:cxnLst>
                <a:rect l="0" t="0" r="r" b="b"/>
                <a:pathLst>
                  <a:path w="250" h="23">
                    <a:moveTo>
                      <a:pt x="250" y="5"/>
                    </a:moveTo>
                    <a:lnTo>
                      <a:pt x="250" y="5"/>
                    </a:lnTo>
                    <a:lnTo>
                      <a:pt x="216" y="1"/>
                    </a:lnTo>
                    <a:lnTo>
                      <a:pt x="185" y="0"/>
                    </a:lnTo>
                    <a:lnTo>
                      <a:pt x="153" y="0"/>
                    </a:lnTo>
                    <a:lnTo>
                      <a:pt x="122" y="0"/>
                    </a:lnTo>
                    <a:lnTo>
                      <a:pt x="92" y="2"/>
                    </a:lnTo>
                    <a:lnTo>
                      <a:pt x="61" y="5"/>
                    </a:lnTo>
                    <a:lnTo>
                      <a:pt x="31" y="8"/>
                    </a:lnTo>
                    <a:lnTo>
                      <a:pt x="0" y="10"/>
                    </a:lnTo>
                    <a:lnTo>
                      <a:pt x="0" y="23"/>
                    </a:lnTo>
                    <a:lnTo>
                      <a:pt x="31" y="21"/>
                    </a:lnTo>
                    <a:lnTo>
                      <a:pt x="61" y="18"/>
                    </a:lnTo>
                    <a:lnTo>
                      <a:pt x="92" y="15"/>
                    </a:lnTo>
                    <a:lnTo>
                      <a:pt x="122" y="13"/>
                    </a:lnTo>
                    <a:lnTo>
                      <a:pt x="153" y="13"/>
                    </a:lnTo>
                    <a:lnTo>
                      <a:pt x="185" y="13"/>
                    </a:lnTo>
                    <a:lnTo>
                      <a:pt x="216" y="14"/>
                    </a:lnTo>
                    <a:lnTo>
                      <a:pt x="246" y="18"/>
                    </a:lnTo>
                    <a:lnTo>
                      <a:pt x="246" y="18"/>
                    </a:lnTo>
                    <a:lnTo>
                      <a:pt x="250" y="5"/>
                    </a:lnTo>
                    <a:close/>
                  </a:path>
                </a:pathLst>
              </a:custGeom>
              <a:solidFill>
                <a:srgbClr val="C9933A"/>
              </a:solidFill>
              <a:ln w="9525">
                <a:noFill/>
                <a:round/>
                <a:headEnd/>
                <a:tailEnd/>
              </a:ln>
            </p:spPr>
            <p:txBody>
              <a:bodyPr/>
              <a:lstStyle/>
              <a:p>
                <a:pPr>
                  <a:defRPr/>
                </a:pPr>
                <a:endParaRPr lang="en-GB"/>
              </a:p>
            </p:txBody>
          </p:sp>
          <p:sp>
            <p:nvSpPr>
              <p:cNvPr id="1391625" name="Freeform 9"/>
              <p:cNvSpPr>
                <a:spLocks/>
              </p:cNvSpPr>
              <p:nvPr/>
            </p:nvSpPr>
            <p:spPr bwMode="auto">
              <a:xfrm>
                <a:off x="3858" y="2127"/>
                <a:ext cx="441" cy="22"/>
              </a:xfrm>
              <a:custGeom>
                <a:avLst/>
                <a:gdLst/>
                <a:ahLst/>
                <a:cxnLst>
                  <a:cxn ang="0">
                    <a:pos x="435" y="0"/>
                  </a:cxn>
                  <a:cxn ang="0">
                    <a:pos x="435" y="0"/>
                  </a:cxn>
                  <a:cxn ang="0">
                    <a:pos x="410" y="7"/>
                  </a:cxn>
                  <a:cxn ang="0">
                    <a:pos x="384" y="13"/>
                  </a:cxn>
                  <a:cxn ang="0">
                    <a:pos x="357" y="17"/>
                  </a:cxn>
                  <a:cxn ang="0">
                    <a:pos x="330" y="21"/>
                  </a:cxn>
                  <a:cxn ang="0">
                    <a:pos x="305" y="25"/>
                  </a:cxn>
                  <a:cxn ang="0">
                    <a:pos x="279" y="26"/>
                  </a:cxn>
                  <a:cxn ang="0">
                    <a:pos x="250" y="27"/>
                  </a:cxn>
                  <a:cxn ang="0">
                    <a:pos x="223" y="29"/>
                  </a:cxn>
                  <a:cxn ang="0">
                    <a:pos x="197" y="29"/>
                  </a:cxn>
                  <a:cxn ang="0">
                    <a:pos x="168" y="27"/>
                  </a:cxn>
                  <a:cxn ang="0">
                    <a:pos x="141" y="26"/>
                  </a:cxn>
                  <a:cxn ang="0">
                    <a:pos x="113" y="25"/>
                  </a:cxn>
                  <a:cxn ang="0">
                    <a:pos x="84" y="22"/>
                  </a:cxn>
                  <a:cxn ang="0">
                    <a:pos x="57" y="20"/>
                  </a:cxn>
                  <a:cxn ang="0">
                    <a:pos x="29" y="17"/>
                  </a:cxn>
                  <a:cxn ang="0">
                    <a:pos x="4" y="13"/>
                  </a:cxn>
                  <a:cxn ang="0">
                    <a:pos x="0" y="26"/>
                  </a:cxn>
                  <a:cxn ang="0">
                    <a:pos x="29" y="30"/>
                  </a:cxn>
                  <a:cxn ang="0">
                    <a:pos x="57" y="33"/>
                  </a:cxn>
                  <a:cxn ang="0">
                    <a:pos x="84" y="35"/>
                  </a:cxn>
                  <a:cxn ang="0">
                    <a:pos x="113" y="38"/>
                  </a:cxn>
                  <a:cxn ang="0">
                    <a:pos x="141" y="39"/>
                  </a:cxn>
                  <a:cxn ang="0">
                    <a:pos x="168" y="40"/>
                  </a:cxn>
                  <a:cxn ang="0">
                    <a:pos x="197" y="42"/>
                  </a:cxn>
                  <a:cxn ang="0">
                    <a:pos x="223" y="42"/>
                  </a:cxn>
                  <a:cxn ang="0">
                    <a:pos x="250" y="40"/>
                  </a:cxn>
                  <a:cxn ang="0">
                    <a:pos x="279" y="39"/>
                  </a:cxn>
                  <a:cxn ang="0">
                    <a:pos x="305" y="38"/>
                  </a:cxn>
                  <a:cxn ang="0">
                    <a:pos x="334" y="34"/>
                  </a:cxn>
                  <a:cxn ang="0">
                    <a:pos x="361" y="30"/>
                  </a:cxn>
                  <a:cxn ang="0">
                    <a:pos x="387" y="26"/>
                  </a:cxn>
                  <a:cxn ang="0">
                    <a:pos x="414" y="20"/>
                  </a:cxn>
                  <a:cxn ang="0">
                    <a:pos x="443" y="13"/>
                  </a:cxn>
                  <a:cxn ang="0">
                    <a:pos x="443" y="13"/>
                  </a:cxn>
                  <a:cxn ang="0">
                    <a:pos x="435" y="0"/>
                  </a:cxn>
                </a:cxnLst>
                <a:rect l="0" t="0" r="r" b="b"/>
                <a:pathLst>
                  <a:path w="443" h="42">
                    <a:moveTo>
                      <a:pt x="435" y="0"/>
                    </a:moveTo>
                    <a:lnTo>
                      <a:pt x="435" y="0"/>
                    </a:lnTo>
                    <a:lnTo>
                      <a:pt x="410" y="7"/>
                    </a:lnTo>
                    <a:lnTo>
                      <a:pt x="384" y="13"/>
                    </a:lnTo>
                    <a:lnTo>
                      <a:pt x="357" y="17"/>
                    </a:lnTo>
                    <a:lnTo>
                      <a:pt x="330" y="21"/>
                    </a:lnTo>
                    <a:lnTo>
                      <a:pt x="305" y="25"/>
                    </a:lnTo>
                    <a:lnTo>
                      <a:pt x="279" y="26"/>
                    </a:lnTo>
                    <a:lnTo>
                      <a:pt x="250" y="27"/>
                    </a:lnTo>
                    <a:lnTo>
                      <a:pt x="223" y="29"/>
                    </a:lnTo>
                    <a:lnTo>
                      <a:pt x="197" y="29"/>
                    </a:lnTo>
                    <a:lnTo>
                      <a:pt x="168" y="27"/>
                    </a:lnTo>
                    <a:lnTo>
                      <a:pt x="141" y="26"/>
                    </a:lnTo>
                    <a:lnTo>
                      <a:pt x="113" y="25"/>
                    </a:lnTo>
                    <a:lnTo>
                      <a:pt x="84" y="22"/>
                    </a:lnTo>
                    <a:lnTo>
                      <a:pt x="57" y="20"/>
                    </a:lnTo>
                    <a:lnTo>
                      <a:pt x="29" y="17"/>
                    </a:lnTo>
                    <a:lnTo>
                      <a:pt x="4" y="13"/>
                    </a:lnTo>
                    <a:lnTo>
                      <a:pt x="0" y="26"/>
                    </a:lnTo>
                    <a:lnTo>
                      <a:pt x="29" y="30"/>
                    </a:lnTo>
                    <a:lnTo>
                      <a:pt x="57" y="33"/>
                    </a:lnTo>
                    <a:lnTo>
                      <a:pt x="84" y="35"/>
                    </a:lnTo>
                    <a:lnTo>
                      <a:pt x="113" y="38"/>
                    </a:lnTo>
                    <a:lnTo>
                      <a:pt x="141" y="39"/>
                    </a:lnTo>
                    <a:lnTo>
                      <a:pt x="168" y="40"/>
                    </a:lnTo>
                    <a:lnTo>
                      <a:pt x="197" y="42"/>
                    </a:lnTo>
                    <a:lnTo>
                      <a:pt x="223" y="42"/>
                    </a:lnTo>
                    <a:lnTo>
                      <a:pt x="250" y="40"/>
                    </a:lnTo>
                    <a:lnTo>
                      <a:pt x="279" y="39"/>
                    </a:lnTo>
                    <a:lnTo>
                      <a:pt x="305" y="38"/>
                    </a:lnTo>
                    <a:lnTo>
                      <a:pt x="334" y="34"/>
                    </a:lnTo>
                    <a:lnTo>
                      <a:pt x="361" y="30"/>
                    </a:lnTo>
                    <a:lnTo>
                      <a:pt x="387" y="26"/>
                    </a:lnTo>
                    <a:lnTo>
                      <a:pt x="414" y="20"/>
                    </a:lnTo>
                    <a:lnTo>
                      <a:pt x="443" y="13"/>
                    </a:lnTo>
                    <a:lnTo>
                      <a:pt x="443" y="13"/>
                    </a:lnTo>
                    <a:lnTo>
                      <a:pt x="435" y="0"/>
                    </a:lnTo>
                    <a:close/>
                  </a:path>
                </a:pathLst>
              </a:custGeom>
              <a:solidFill>
                <a:srgbClr val="C9933A"/>
              </a:solidFill>
              <a:ln w="9525">
                <a:noFill/>
                <a:round/>
                <a:headEnd/>
                <a:tailEnd/>
              </a:ln>
            </p:spPr>
            <p:txBody>
              <a:bodyPr/>
              <a:lstStyle/>
              <a:p>
                <a:pPr>
                  <a:defRPr/>
                </a:pPr>
                <a:endParaRPr lang="en-GB"/>
              </a:p>
            </p:txBody>
          </p:sp>
          <p:sp>
            <p:nvSpPr>
              <p:cNvPr id="1391626" name="Freeform 10"/>
              <p:cNvSpPr>
                <a:spLocks/>
              </p:cNvSpPr>
              <p:nvPr/>
            </p:nvSpPr>
            <p:spPr bwMode="auto">
              <a:xfrm>
                <a:off x="4292" y="2076"/>
                <a:ext cx="783" cy="57"/>
              </a:xfrm>
              <a:custGeom>
                <a:avLst/>
                <a:gdLst/>
                <a:ahLst/>
                <a:cxnLst>
                  <a:cxn ang="0">
                    <a:pos x="782" y="15"/>
                  </a:cxn>
                  <a:cxn ang="0">
                    <a:pos x="782" y="15"/>
                  </a:cxn>
                  <a:cxn ang="0">
                    <a:pos x="735" y="7"/>
                  </a:cxn>
                  <a:cxn ang="0">
                    <a:pos x="683" y="2"/>
                  </a:cxn>
                  <a:cxn ang="0">
                    <a:pos x="633" y="0"/>
                  </a:cxn>
                  <a:cxn ang="0">
                    <a:pos x="586" y="0"/>
                  </a:cxn>
                  <a:cxn ang="0">
                    <a:pos x="536" y="1"/>
                  </a:cxn>
                  <a:cxn ang="0">
                    <a:pos x="487" y="4"/>
                  </a:cxn>
                  <a:cxn ang="0">
                    <a:pos x="437" y="9"/>
                  </a:cxn>
                  <a:cxn ang="0">
                    <a:pos x="385" y="15"/>
                  </a:cxn>
                  <a:cxn ang="0">
                    <a:pos x="338" y="23"/>
                  </a:cxn>
                  <a:cxn ang="0">
                    <a:pos x="288" y="31"/>
                  </a:cxn>
                  <a:cxn ang="0">
                    <a:pos x="239" y="41"/>
                  </a:cxn>
                  <a:cxn ang="0">
                    <a:pos x="191" y="52"/>
                  </a:cxn>
                  <a:cxn ang="0">
                    <a:pos x="143" y="63"/>
                  </a:cxn>
                  <a:cxn ang="0">
                    <a:pos x="95" y="75"/>
                  </a:cxn>
                  <a:cxn ang="0">
                    <a:pos x="46" y="88"/>
                  </a:cxn>
                  <a:cxn ang="0">
                    <a:pos x="0" y="101"/>
                  </a:cxn>
                  <a:cxn ang="0">
                    <a:pos x="8" y="114"/>
                  </a:cxn>
                  <a:cxn ang="0">
                    <a:pos x="53" y="101"/>
                  </a:cxn>
                  <a:cxn ang="0">
                    <a:pos x="99" y="88"/>
                  </a:cxn>
                  <a:cxn ang="0">
                    <a:pos x="147" y="76"/>
                  </a:cxn>
                  <a:cxn ang="0">
                    <a:pos x="195" y="65"/>
                  </a:cxn>
                  <a:cxn ang="0">
                    <a:pos x="242" y="54"/>
                  </a:cxn>
                  <a:cxn ang="0">
                    <a:pos x="292" y="44"/>
                  </a:cxn>
                  <a:cxn ang="0">
                    <a:pos x="342" y="36"/>
                  </a:cxn>
                  <a:cxn ang="0">
                    <a:pos x="389" y="28"/>
                  </a:cxn>
                  <a:cxn ang="0">
                    <a:pos x="437" y="22"/>
                  </a:cxn>
                  <a:cxn ang="0">
                    <a:pos x="487" y="17"/>
                  </a:cxn>
                  <a:cxn ang="0">
                    <a:pos x="536" y="14"/>
                  </a:cxn>
                  <a:cxn ang="0">
                    <a:pos x="586" y="13"/>
                  </a:cxn>
                  <a:cxn ang="0">
                    <a:pos x="633" y="13"/>
                  </a:cxn>
                  <a:cxn ang="0">
                    <a:pos x="683" y="15"/>
                  </a:cxn>
                  <a:cxn ang="0">
                    <a:pos x="731" y="20"/>
                  </a:cxn>
                  <a:cxn ang="0">
                    <a:pos x="778" y="28"/>
                  </a:cxn>
                  <a:cxn ang="0">
                    <a:pos x="778" y="28"/>
                  </a:cxn>
                  <a:cxn ang="0">
                    <a:pos x="782" y="15"/>
                  </a:cxn>
                </a:cxnLst>
                <a:rect l="0" t="0" r="r" b="b"/>
                <a:pathLst>
                  <a:path w="782" h="114">
                    <a:moveTo>
                      <a:pt x="782" y="15"/>
                    </a:moveTo>
                    <a:lnTo>
                      <a:pt x="782" y="15"/>
                    </a:lnTo>
                    <a:lnTo>
                      <a:pt x="735" y="7"/>
                    </a:lnTo>
                    <a:lnTo>
                      <a:pt x="683" y="2"/>
                    </a:lnTo>
                    <a:lnTo>
                      <a:pt x="633" y="0"/>
                    </a:lnTo>
                    <a:lnTo>
                      <a:pt x="586" y="0"/>
                    </a:lnTo>
                    <a:lnTo>
                      <a:pt x="536" y="1"/>
                    </a:lnTo>
                    <a:lnTo>
                      <a:pt x="487" y="4"/>
                    </a:lnTo>
                    <a:lnTo>
                      <a:pt x="437" y="9"/>
                    </a:lnTo>
                    <a:lnTo>
                      <a:pt x="385" y="15"/>
                    </a:lnTo>
                    <a:lnTo>
                      <a:pt x="338" y="23"/>
                    </a:lnTo>
                    <a:lnTo>
                      <a:pt x="288" y="31"/>
                    </a:lnTo>
                    <a:lnTo>
                      <a:pt x="239" y="41"/>
                    </a:lnTo>
                    <a:lnTo>
                      <a:pt x="191" y="52"/>
                    </a:lnTo>
                    <a:lnTo>
                      <a:pt x="143" y="63"/>
                    </a:lnTo>
                    <a:lnTo>
                      <a:pt x="95" y="75"/>
                    </a:lnTo>
                    <a:lnTo>
                      <a:pt x="46" y="88"/>
                    </a:lnTo>
                    <a:lnTo>
                      <a:pt x="0" y="101"/>
                    </a:lnTo>
                    <a:lnTo>
                      <a:pt x="8" y="114"/>
                    </a:lnTo>
                    <a:lnTo>
                      <a:pt x="53" y="101"/>
                    </a:lnTo>
                    <a:lnTo>
                      <a:pt x="99" y="88"/>
                    </a:lnTo>
                    <a:lnTo>
                      <a:pt x="147" y="76"/>
                    </a:lnTo>
                    <a:lnTo>
                      <a:pt x="195" y="65"/>
                    </a:lnTo>
                    <a:lnTo>
                      <a:pt x="242" y="54"/>
                    </a:lnTo>
                    <a:lnTo>
                      <a:pt x="292" y="44"/>
                    </a:lnTo>
                    <a:lnTo>
                      <a:pt x="342" y="36"/>
                    </a:lnTo>
                    <a:lnTo>
                      <a:pt x="389" y="28"/>
                    </a:lnTo>
                    <a:lnTo>
                      <a:pt x="437" y="22"/>
                    </a:lnTo>
                    <a:lnTo>
                      <a:pt x="487" y="17"/>
                    </a:lnTo>
                    <a:lnTo>
                      <a:pt x="536" y="14"/>
                    </a:lnTo>
                    <a:lnTo>
                      <a:pt x="586" y="13"/>
                    </a:lnTo>
                    <a:lnTo>
                      <a:pt x="633" y="13"/>
                    </a:lnTo>
                    <a:lnTo>
                      <a:pt x="683" y="15"/>
                    </a:lnTo>
                    <a:lnTo>
                      <a:pt x="731" y="20"/>
                    </a:lnTo>
                    <a:lnTo>
                      <a:pt x="778" y="28"/>
                    </a:lnTo>
                    <a:lnTo>
                      <a:pt x="778" y="28"/>
                    </a:lnTo>
                    <a:lnTo>
                      <a:pt x="782" y="15"/>
                    </a:lnTo>
                    <a:close/>
                  </a:path>
                </a:pathLst>
              </a:custGeom>
              <a:solidFill>
                <a:srgbClr val="C9933A"/>
              </a:solidFill>
              <a:ln w="9525">
                <a:noFill/>
                <a:round/>
                <a:headEnd/>
                <a:tailEnd/>
              </a:ln>
            </p:spPr>
            <p:txBody>
              <a:bodyPr/>
              <a:lstStyle/>
              <a:p>
                <a:pPr>
                  <a:defRPr/>
                </a:pPr>
                <a:endParaRPr lang="en-GB"/>
              </a:p>
            </p:txBody>
          </p:sp>
          <p:sp>
            <p:nvSpPr>
              <p:cNvPr id="1391627" name="Freeform 11"/>
              <p:cNvSpPr>
                <a:spLocks/>
              </p:cNvSpPr>
              <p:nvPr/>
            </p:nvSpPr>
            <p:spPr bwMode="auto">
              <a:xfrm>
                <a:off x="5072" y="2084"/>
                <a:ext cx="90" cy="81"/>
              </a:xfrm>
              <a:custGeom>
                <a:avLst/>
                <a:gdLst/>
                <a:ahLst/>
                <a:cxnLst>
                  <a:cxn ang="0">
                    <a:pos x="65" y="164"/>
                  </a:cxn>
                  <a:cxn ang="0">
                    <a:pos x="65" y="164"/>
                  </a:cxn>
                  <a:cxn ang="0">
                    <a:pos x="81" y="142"/>
                  </a:cxn>
                  <a:cxn ang="0">
                    <a:pos x="90" y="119"/>
                  </a:cxn>
                  <a:cxn ang="0">
                    <a:pos x="92" y="95"/>
                  </a:cxn>
                  <a:cxn ang="0">
                    <a:pos x="88" y="70"/>
                  </a:cxn>
                  <a:cxn ang="0">
                    <a:pos x="77" y="47"/>
                  </a:cxn>
                  <a:cxn ang="0">
                    <a:pos x="60" y="28"/>
                  </a:cxn>
                  <a:cxn ang="0">
                    <a:pos x="37" y="11"/>
                  </a:cxn>
                  <a:cxn ang="0">
                    <a:pos x="4" y="0"/>
                  </a:cxn>
                  <a:cxn ang="0">
                    <a:pos x="0" y="13"/>
                  </a:cxn>
                  <a:cxn ang="0">
                    <a:pos x="25" y="21"/>
                  </a:cxn>
                  <a:cxn ang="0">
                    <a:pos x="44" y="35"/>
                  </a:cxn>
                  <a:cxn ang="0">
                    <a:pos x="58" y="52"/>
                  </a:cxn>
                  <a:cxn ang="0">
                    <a:pos x="69" y="73"/>
                  </a:cxn>
                  <a:cxn ang="0">
                    <a:pos x="73" y="95"/>
                  </a:cxn>
                  <a:cxn ang="0">
                    <a:pos x="71" y="119"/>
                  </a:cxn>
                  <a:cxn ang="0">
                    <a:pos x="61" y="139"/>
                  </a:cxn>
                  <a:cxn ang="0">
                    <a:pos x="50" y="156"/>
                  </a:cxn>
                  <a:cxn ang="0">
                    <a:pos x="50" y="156"/>
                  </a:cxn>
                  <a:cxn ang="0">
                    <a:pos x="65" y="164"/>
                  </a:cxn>
                </a:cxnLst>
                <a:rect l="0" t="0" r="r" b="b"/>
                <a:pathLst>
                  <a:path w="92" h="164">
                    <a:moveTo>
                      <a:pt x="65" y="164"/>
                    </a:moveTo>
                    <a:lnTo>
                      <a:pt x="65" y="164"/>
                    </a:lnTo>
                    <a:lnTo>
                      <a:pt x="81" y="142"/>
                    </a:lnTo>
                    <a:lnTo>
                      <a:pt x="90" y="119"/>
                    </a:lnTo>
                    <a:lnTo>
                      <a:pt x="92" y="95"/>
                    </a:lnTo>
                    <a:lnTo>
                      <a:pt x="88" y="70"/>
                    </a:lnTo>
                    <a:lnTo>
                      <a:pt x="77" y="47"/>
                    </a:lnTo>
                    <a:lnTo>
                      <a:pt x="60" y="28"/>
                    </a:lnTo>
                    <a:lnTo>
                      <a:pt x="37" y="11"/>
                    </a:lnTo>
                    <a:lnTo>
                      <a:pt x="4" y="0"/>
                    </a:lnTo>
                    <a:lnTo>
                      <a:pt x="0" y="13"/>
                    </a:lnTo>
                    <a:lnTo>
                      <a:pt x="25" y="21"/>
                    </a:lnTo>
                    <a:lnTo>
                      <a:pt x="44" y="35"/>
                    </a:lnTo>
                    <a:lnTo>
                      <a:pt x="58" y="52"/>
                    </a:lnTo>
                    <a:lnTo>
                      <a:pt x="69" y="73"/>
                    </a:lnTo>
                    <a:lnTo>
                      <a:pt x="73" y="95"/>
                    </a:lnTo>
                    <a:lnTo>
                      <a:pt x="71" y="119"/>
                    </a:lnTo>
                    <a:lnTo>
                      <a:pt x="61" y="139"/>
                    </a:lnTo>
                    <a:lnTo>
                      <a:pt x="50" y="156"/>
                    </a:lnTo>
                    <a:lnTo>
                      <a:pt x="50" y="156"/>
                    </a:lnTo>
                    <a:lnTo>
                      <a:pt x="65" y="164"/>
                    </a:lnTo>
                    <a:close/>
                  </a:path>
                </a:pathLst>
              </a:custGeom>
              <a:solidFill>
                <a:srgbClr val="C9933A"/>
              </a:solidFill>
              <a:ln w="9525">
                <a:noFill/>
                <a:round/>
                <a:headEnd/>
                <a:tailEnd/>
              </a:ln>
            </p:spPr>
            <p:txBody>
              <a:bodyPr/>
              <a:lstStyle/>
              <a:p>
                <a:pPr>
                  <a:defRPr/>
                </a:pPr>
                <a:endParaRPr lang="en-GB"/>
              </a:p>
            </p:txBody>
          </p:sp>
          <p:sp>
            <p:nvSpPr>
              <p:cNvPr id="1391628" name="Freeform 12"/>
              <p:cNvSpPr>
                <a:spLocks/>
              </p:cNvSpPr>
              <p:nvPr/>
            </p:nvSpPr>
            <p:spPr bwMode="auto">
              <a:xfrm>
                <a:off x="4760" y="2162"/>
                <a:ext cx="375" cy="20"/>
              </a:xfrm>
              <a:custGeom>
                <a:avLst/>
                <a:gdLst/>
                <a:ahLst/>
                <a:cxnLst>
                  <a:cxn ang="0">
                    <a:pos x="19" y="40"/>
                  </a:cxn>
                  <a:cxn ang="0">
                    <a:pos x="19" y="40"/>
                  </a:cxn>
                  <a:cxn ang="0">
                    <a:pos x="23" y="34"/>
                  </a:cxn>
                  <a:cxn ang="0">
                    <a:pos x="31" y="29"/>
                  </a:cxn>
                  <a:cxn ang="0">
                    <a:pos x="46" y="25"/>
                  </a:cxn>
                  <a:cxn ang="0">
                    <a:pos x="63" y="24"/>
                  </a:cxn>
                  <a:cxn ang="0">
                    <a:pos x="88" y="22"/>
                  </a:cxn>
                  <a:cxn ang="0">
                    <a:pos x="113" y="24"/>
                  </a:cxn>
                  <a:cxn ang="0">
                    <a:pos x="142" y="26"/>
                  </a:cxn>
                  <a:cxn ang="0">
                    <a:pos x="172" y="29"/>
                  </a:cxn>
                  <a:cxn ang="0">
                    <a:pos x="201" y="30"/>
                  </a:cxn>
                  <a:cxn ang="0">
                    <a:pos x="231" y="33"/>
                  </a:cxn>
                  <a:cxn ang="0">
                    <a:pos x="260" y="34"/>
                  </a:cxn>
                  <a:cxn ang="0">
                    <a:pos x="287" y="34"/>
                  </a:cxn>
                  <a:cxn ang="0">
                    <a:pos x="313" y="31"/>
                  </a:cxn>
                  <a:cxn ang="0">
                    <a:pos x="336" y="27"/>
                  </a:cxn>
                  <a:cxn ang="0">
                    <a:pos x="359" y="20"/>
                  </a:cxn>
                  <a:cxn ang="0">
                    <a:pos x="374" y="8"/>
                  </a:cxn>
                  <a:cxn ang="0">
                    <a:pos x="359" y="0"/>
                  </a:cxn>
                  <a:cxn ang="0">
                    <a:pos x="348" y="9"/>
                  </a:cxn>
                  <a:cxn ang="0">
                    <a:pos x="332" y="14"/>
                  </a:cxn>
                  <a:cxn ang="0">
                    <a:pos x="309" y="18"/>
                  </a:cxn>
                  <a:cxn ang="0">
                    <a:pos x="287" y="21"/>
                  </a:cxn>
                  <a:cxn ang="0">
                    <a:pos x="260" y="21"/>
                  </a:cxn>
                  <a:cxn ang="0">
                    <a:pos x="231" y="20"/>
                  </a:cxn>
                  <a:cxn ang="0">
                    <a:pos x="201" y="17"/>
                  </a:cxn>
                  <a:cxn ang="0">
                    <a:pos x="172" y="16"/>
                  </a:cxn>
                  <a:cxn ang="0">
                    <a:pos x="142" y="13"/>
                  </a:cxn>
                  <a:cxn ang="0">
                    <a:pos x="113" y="11"/>
                  </a:cxn>
                  <a:cxn ang="0">
                    <a:pos x="88" y="9"/>
                  </a:cxn>
                  <a:cxn ang="0">
                    <a:pos x="63" y="11"/>
                  </a:cxn>
                  <a:cxn ang="0">
                    <a:pos x="42" y="12"/>
                  </a:cxn>
                  <a:cxn ang="0">
                    <a:pos x="23" y="18"/>
                  </a:cxn>
                  <a:cxn ang="0">
                    <a:pos x="8" y="26"/>
                  </a:cxn>
                  <a:cxn ang="0">
                    <a:pos x="0" y="40"/>
                  </a:cxn>
                  <a:cxn ang="0">
                    <a:pos x="0" y="40"/>
                  </a:cxn>
                  <a:cxn ang="0">
                    <a:pos x="19" y="40"/>
                  </a:cxn>
                </a:cxnLst>
                <a:rect l="0" t="0" r="r" b="b"/>
                <a:pathLst>
                  <a:path w="374" h="40">
                    <a:moveTo>
                      <a:pt x="19" y="40"/>
                    </a:moveTo>
                    <a:lnTo>
                      <a:pt x="19" y="40"/>
                    </a:lnTo>
                    <a:lnTo>
                      <a:pt x="23" y="34"/>
                    </a:lnTo>
                    <a:lnTo>
                      <a:pt x="31" y="29"/>
                    </a:lnTo>
                    <a:lnTo>
                      <a:pt x="46" y="25"/>
                    </a:lnTo>
                    <a:lnTo>
                      <a:pt x="63" y="24"/>
                    </a:lnTo>
                    <a:lnTo>
                      <a:pt x="88" y="22"/>
                    </a:lnTo>
                    <a:lnTo>
                      <a:pt x="113" y="24"/>
                    </a:lnTo>
                    <a:lnTo>
                      <a:pt x="142" y="26"/>
                    </a:lnTo>
                    <a:lnTo>
                      <a:pt x="172" y="29"/>
                    </a:lnTo>
                    <a:lnTo>
                      <a:pt x="201" y="30"/>
                    </a:lnTo>
                    <a:lnTo>
                      <a:pt x="231" y="33"/>
                    </a:lnTo>
                    <a:lnTo>
                      <a:pt x="260" y="34"/>
                    </a:lnTo>
                    <a:lnTo>
                      <a:pt x="287" y="34"/>
                    </a:lnTo>
                    <a:lnTo>
                      <a:pt x="313" y="31"/>
                    </a:lnTo>
                    <a:lnTo>
                      <a:pt x="336" y="27"/>
                    </a:lnTo>
                    <a:lnTo>
                      <a:pt x="359" y="20"/>
                    </a:lnTo>
                    <a:lnTo>
                      <a:pt x="374" y="8"/>
                    </a:lnTo>
                    <a:lnTo>
                      <a:pt x="359" y="0"/>
                    </a:lnTo>
                    <a:lnTo>
                      <a:pt x="348" y="9"/>
                    </a:lnTo>
                    <a:lnTo>
                      <a:pt x="332" y="14"/>
                    </a:lnTo>
                    <a:lnTo>
                      <a:pt x="309" y="18"/>
                    </a:lnTo>
                    <a:lnTo>
                      <a:pt x="287" y="21"/>
                    </a:lnTo>
                    <a:lnTo>
                      <a:pt x="260" y="21"/>
                    </a:lnTo>
                    <a:lnTo>
                      <a:pt x="231" y="20"/>
                    </a:lnTo>
                    <a:lnTo>
                      <a:pt x="201" y="17"/>
                    </a:lnTo>
                    <a:lnTo>
                      <a:pt x="172" y="16"/>
                    </a:lnTo>
                    <a:lnTo>
                      <a:pt x="142" y="13"/>
                    </a:lnTo>
                    <a:lnTo>
                      <a:pt x="113" y="11"/>
                    </a:lnTo>
                    <a:lnTo>
                      <a:pt x="88" y="9"/>
                    </a:lnTo>
                    <a:lnTo>
                      <a:pt x="63" y="11"/>
                    </a:lnTo>
                    <a:lnTo>
                      <a:pt x="42" y="12"/>
                    </a:lnTo>
                    <a:lnTo>
                      <a:pt x="23" y="18"/>
                    </a:lnTo>
                    <a:lnTo>
                      <a:pt x="8" y="26"/>
                    </a:lnTo>
                    <a:lnTo>
                      <a:pt x="0" y="40"/>
                    </a:lnTo>
                    <a:lnTo>
                      <a:pt x="0" y="40"/>
                    </a:lnTo>
                    <a:lnTo>
                      <a:pt x="19" y="40"/>
                    </a:lnTo>
                    <a:close/>
                  </a:path>
                </a:pathLst>
              </a:custGeom>
              <a:solidFill>
                <a:srgbClr val="C9933A"/>
              </a:solidFill>
              <a:ln w="9525">
                <a:noFill/>
                <a:round/>
                <a:headEnd/>
                <a:tailEnd/>
              </a:ln>
            </p:spPr>
            <p:txBody>
              <a:bodyPr/>
              <a:lstStyle/>
              <a:p>
                <a:pPr>
                  <a:defRPr/>
                </a:pPr>
                <a:endParaRPr lang="en-GB"/>
              </a:p>
            </p:txBody>
          </p:sp>
          <p:sp>
            <p:nvSpPr>
              <p:cNvPr id="1391629" name="Freeform 13"/>
              <p:cNvSpPr>
                <a:spLocks/>
              </p:cNvSpPr>
              <p:nvPr/>
            </p:nvSpPr>
            <p:spPr bwMode="auto">
              <a:xfrm>
                <a:off x="4747" y="2182"/>
                <a:ext cx="33" cy="128"/>
              </a:xfrm>
              <a:custGeom>
                <a:avLst/>
                <a:gdLst/>
                <a:ahLst/>
                <a:cxnLst>
                  <a:cxn ang="0">
                    <a:pos x="21" y="258"/>
                  </a:cxn>
                  <a:cxn ang="0">
                    <a:pos x="21" y="258"/>
                  </a:cxn>
                  <a:cxn ang="0">
                    <a:pos x="19" y="207"/>
                  </a:cxn>
                  <a:cxn ang="0">
                    <a:pos x="19" y="145"/>
                  </a:cxn>
                  <a:cxn ang="0">
                    <a:pos x="21" y="75"/>
                  </a:cxn>
                  <a:cxn ang="0">
                    <a:pos x="34" y="0"/>
                  </a:cxn>
                  <a:cxn ang="0">
                    <a:pos x="15" y="0"/>
                  </a:cxn>
                  <a:cxn ang="0">
                    <a:pos x="2" y="75"/>
                  </a:cxn>
                  <a:cxn ang="0">
                    <a:pos x="0" y="145"/>
                  </a:cxn>
                  <a:cxn ang="0">
                    <a:pos x="0" y="207"/>
                  </a:cxn>
                  <a:cxn ang="0">
                    <a:pos x="2" y="258"/>
                  </a:cxn>
                  <a:cxn ang="0">
                    <a:pos x="2" y="258"/>
                  </a:cxn>
                  <a:cxn ang="0">
                    <a:pos x="21" y="258"/>
                  </a:cxn>
                </a:cxnLst>
                <a:rect l="0" t="0" r="r" b="b"/>
                <a:pathLst>
                  <a:path w="34" h="258">
                    <a:moveTo>
                      <a:pt x="21" y="258"/>
                    </a:moveTo>
                    <a:lnTo>
                      <a:pt x="21" y="258"/>
                    </a:lnTo>
                    <a:lnTo>
                      <a:pt x="19" y="207"/>
                    </a:lnTo>
                    <a:lnTo>
                      <a:pt x="19" y="145"/>
                    </a:lnTo>
                    <a:lnTo>
                      <a:pt x="21" y="75"/>
                    </a:lnTo>
                    <a:lnTo>
                      <a:pt x="34" y="0"/>
                    </a:lnTo>
                    <a:lnTo>
                      <a:pt x="15" y="0"/>
                    </a:lnTo>
                    <a:lnTo>
                      <a:pt x="2" y="75"/>
                    </a:lnTo>
                    <a:lnTo>
                      <a:pt x="0" y="145"/>
                    </a:lnTo>
                    <a:lnTo>
                      <a:pt x="0" y="207"/>
                    </a:lnTo>
                    <a:lnTo>
                      <a:pt x="2" y="258"/>
                    </a:lnTo>
                    <a:lnTo>
                      <a:pt x="2" y="258"/>
                    </a:lnTo>
                    <a:lnTo>
                      <a:pt x="21" y="258"/>
                    </a:lnTo>
                    <a:close/>
                  </a:path>
                </a:pathLst>
              </a:custGeom>
              <a:solidFill>
                <a:srgbClr val="C9933A"/>
              </a:solidFill>
              <a:ln w="9525">
                <a:noFill/>
                <a:round/>
                <a:headEnd/>
                <a:tailEnd/>
              </a:ln>
            </p:spPr>
            <p:txBody>
              <a:bodyPr/>
              <a:lstStyle/>
              <a:p>
                <a:pPr>
                  <a:defRPr/>
                </a:pPr>
                <a:endParaRPr lang="en-GB"/>
              </a:p>
            </p:txBody>
          </p:sp>
          <p:sp>
            <p:nvSpPr>
              <p:cNvPr id="1391630" name="Freeform 14"/>
              <p:cNvSpPr>
                <a:spLocks/>
              </p:cNvSpPr>
              <p:nvPr/>
            </p:nvSpPr>
            <p:spPr bwMode="auto">
              <a:xfrm>
                <a:off x="4747" y="2310"/>
                <a:ext cx="60" cy="200"/>
              </a:xfrm>
              <a:custGeom>
                <a:avLst/>
                <a:gdLst/>
                <a:ahLst/>
                <a:cxnLst>
                  <a:cxn ang="0">
                    <a:pos x="59" y="399"/>
                  </a:cxn>
                  <a:cxn ang="0">
                    <a:pos x="59" y="399"/>
                  </a:cxn>
                  <a:cxn ang="0">
                    <a:pos x="42" y="260"/>
                  </a:cxn>
                  <a:cxn ang="0">
                    <a:pos x="31" y="173"/>
                  </a:cxn>
                  <a:cxn ang="0">
                    <a:pos x="23" y="100"/>
                  </a:cxn>
                  <a:cxn ang="0">
                    <a:pos x="19" y="0"/>
                  </a:cxn>
                  <a:cxn ang="0">
                    <a:pos x="0" y="0"/>
                  </a:cxn>
                  <a:cxn ang="0">
                    <a:pos x="4" y="100"/>
                  </a:cxn>
                  <a:cxn ang="0">
                    <a:pos x="11" y="173"/>
                  </a:cxn>
                  <a:cxn ang="0">
                    <a:pos x="23" y="260"/>
                  </a:cxn>
                  <a:cxn ang="0">
                    <a:pos x="40" y="399"/>
                  </a:cxn>
                  <a:cxn ang="0">
                    <a:pos x="40" y="399"/>
                  </a:cxn>
                  <a:cxn ang="0">
                    <a:pos x="59" y="399"/>
                  </a:cxn>
                </a:cxnLst>
                <a:rect l="0" t="0" r="r" b="b"/>
                <a:pathLst>
                  <a:path w="59" h="399">
                    <a:moveTo>
                      <a:pt x="59" y="399"/>
                    </a:moveTo>
                    <a:lnTo>
                      <a:pt x="59" y="399"/>
                    </a:lnTo>
                    <a:lnTo>
                      <a:pt x="42" y="260"/>
                    </a:lnTo>
                    <a:lnTo>
                      <a:pt x="31" y="173"/>
                    </a:lnTo>
                    <a:lnTo>
                      <a:pt x="23" y="100"/>
                    </a:lnTo>
                    <a:lnTo>
                      <a:pt x="19" y="0"/>
                    </a:lnTo>
                    <a:lnTo>
                      <a:pt x="0" y="0"/>
                    </a:lnTo>
                    <a:lnTo>
                      <a:pt x="4" y="100"/>
                    </a:lnTo>
                    <a:lnTo>
                      <a:pt x="11" y="173"/>
                    </a:lnTo>
                    <a:lnTo>
                      <a:pt x="23" y="260"/>
                    </a:lnTo>
                    <a:lnTo>
                      <a:pt x="40" y="399"/>
                    </a:lnTo>
                    <a:lnTo>
                      <a:pt x="40" y="399"/>
                    </a:lnTo>
                    <a:lnTo>
                      <a:pt x="59" y="399"/>
                    </a:lnTo>
                    <a:close/>
                  </a:path>
                </a:pathLst>
              </a:custGeom>
              <a:solidFill>
                <a:srgbClr val="C9933A"/>
              </a:solidFill>
              <a:ln w="9525">
                <a:noFill/>
                <a:round/>
                <a:headEnd/>
                <a:tailEnd/>
              </a:ln>
            </p:spPr>
            <p:txBody>
              <a:bodyPr/>
              <a:lstStyle/>
              <a:p>
                <a:pPr>
                  <a:defRPr/>
                </a:pPr>
                <a:endParaRPr lang="en-GB"/>
              </a:p>
            </p:txBody>
          </p:sp>
          <p:sp>
            <p:nvSpPr>
              <p:cNvPr id="1391631" name="Freeform 15"/>
              <p:cNvSpPr>
                <a:spLocks/>
              </p:cNvSpPr>
              <p:nvPr/>
            </p:nvSpPr>
            <p:spPr bwMode="auto">
              <a:xfrm>
                <a:off x="4790" y="2511"/>
                <a:ext cx="43" cy="214"/>
              </a:xfrm>
              <a:custGeom>
                <a:avLst/>
                <a:gdLst/>
                <a:ahLst/>
                <a:cxnLst>
                  <a:cxn ang="0">
                    <a:pos x="46" y="427"/>
                  </a:cxn>
                  <a:cxn ang="0">
                    <a:pos x="46" y="427"/>
                  </a:cxn>
                  <a:cxn ang="0">
                    <a:pos x="27" y="300"/>
                  </a:cxn>
                  <a:cxn ang="0">
                    <a:pos x="23" y="196"/>
                  </a:cxn>
                  <a:cxn ang="0">
                    <a:pos x="25" y="100"/>
                  </a:cxn>
                  <a:cxn ang="0">
                    <a:pos x="19" y="0"/>
                  </a:cxn>
                  <a:cxn ang="0">
                    <a:pos x="0" y="0"/>
                  </a:cxn>
                  <a:cxn ang="0">
                    <a:pos x="6" y="100"/>
                  </a:cxn>
                  <a:cxn ang="0">
                    <a:pos x="4" y="196"/>
                  </a:cxn>
                  <a:cxn ang="0">
                    <a:pos x="8" y="300"/>
                  </a:cxn>
                  <a:cxn ang="0">
                    <a:pos x="27" y="427"/>
                  </a:cxn>
                  <a:cxn ang="0">
                    <a:pos x="27" y="427"/>
                  </a:cxn>
                  <a:cxn ang="0">
                    <a:pos x="46" y="427"/>
                  </a:cxn>
                </a:cxnLst>
                <a:rect l="0" t="0" r="r" b="b"/>
                <a:pathLst>
                  <a:path w="46" h="427">
                    <a:moveTo>
                      <a:pt x="46" y="427"/>
                    </a:moveTo>
                    <a:lnTo>
                      <a:pt x="46" y="427"/>
                    </a:lnTo>
                    <a:lnTo>
                      <a:pt x="27" y="300"/>
                    </a:lnTo>
                    <a:lnTo>
                      <a:pt x="23" y="196"/>
                    </a:lnTo>
                    <a:lnTo>
                      <a:pt x="25" y="100"/>
                    </a:lnTo>
                    <a:lnTo>
                      <a:pt x="19" y="0"/>
                    </a:lnTo>
                    <a:lnTo>
                      <a:pt x="0" y="0"/>
                    </a:lnTo>
                    <a:lnTo>
                      <a:pt x="6" y="100"/>
                    </a:lnTo>
                    <a:lnTo>
                      <a:pt x="4" y="196"/>
                    </a:lnTo>
                    <a:lnTo>
                      <a:pt x="8" y="300"/>
                    </a:lnTo>
                    <a:lnTo>
                      <a:pt x="27" y="427"/>
                    </a:lnTo>
                    <a:lnTo>
                      <a:pt x="27" y="427"/>
                    </a:lnTo>
                    <a:lnTo>
                      <a:pt x="46" y="427"/>
                    </a:lnTo>
                    <a:close/>
                  </a:path>
                </a:pathLst>
              </a:custGeom>
              <a:solidFill>
                <a:srgbClr val="C9933A"/>
              </a:solidFill>
              <a:ln w="9525">
                <a:noFill/>
                <a:round/>
                <a:headEnd/>
                <a:tailEnd/>
              </a:ln>
            </p:spPr>
            <p:txBody>
              <a:bodyPr/>
              <a:lstStyle/>
              <a:p>
                <a:pPr>
                  <a:defRPr/>
                </a:pPr>
                <a:endParaRPr lang="en-GB"/>
              </a:p>
            </p:txBody>
          </p:sp>
          <p:sp>
            <p:nvSpPr>
              <p:cNvPr id="1391632" name="Freeform 16"/>
              <p:cNvSpPr>
                <a:spLocks/>
              </p:cNvSpPr>
              <p:nvPr/>
            </p:nvSpPr>
            <p:spPr bwMode="auto">
              <a:xfrm>
                <a:off x="4707" y="2725"/>
                <a:ext cx="129" cy="86"/>
              </a:xfrm>
              <a:custGeom>
                <a:avLst/>
                <a:gdLst/>
                <a:ahLst/>
                <a:cxnLst>
                  <a:cxn ang="0">
                    <a:pos x="4" y="174"/>
                  </a:cxn>
                  <a:cxn ang="0">
                    <a:pos x="4" y="174"/>
                  </a:cxn>
                  <a:cxn ang="0">
                    <a:pos x="38" y="162"/>
                  </a:cxn>
                  <a:cxn ang="0">
                    <a:pos x="65" y="146"/>
                  </a:cxn>
                  <a:cxn ang="0">
                    <a:pos x="88" y="126"/>
                  </a:cxn>
                  <a:cxn ang="0">
                    <a:pos x="107" y="103"/>
                  </a:cxn>
                  <a:cxn ang="0">
                    <a:pos x="120" y="77"/>
                  </a:cxn>
                  <a:cxn ang="0">
                    <a:pos x="128" y="51"/>
                  </a:cxn>
                  <a:cxn ang="0">
                    <a:pos x="130" y="25"/>
                  </a:cxn>
                  <a:cxn ang="0">
                    <a:pos x="128" y="0"/>
                  </a:cxn>
                  <a:cxn ang="0">
                    <a:pos x="109" y="0"/>
                  </a:cxn>
                  <a:cxn ang="0">
                    <a:pos x="111" y="25"/>
                  </a:cxn>
                  <a:cxn ang="0">
                    <a:pos x="109" y="51"/>
                  </a:cxn>
                  <a:cxn ang="0">
                    <a:pos x="101" y="74"/>
                  </a:cxn>
                  <a:cxn ang="0">
                    <a:pos x="88" y="97"/>
                  </a:cxn>
                  <a:cxn ang="0">
                    <a:pos x="73" y="121"/>
                  </a:cxn>
                  <a:cxn ang="0">
                    <a:pos x="53" y="138"/>
                  </a:cxn>
                  <a:cxn ang="0">
                    <a:pos x="27" y="152"/>
                  </a:cxn>
                  <a:cxn ang="0">
                    <a:pos x="0" y="161"/>
                  </a:cxn>
                  <a:cxn ang="0">
                    <a:pos x="0" y="161"/>
                  </a:cxn>
                  <a:cxn ang="0">
                    <a:pos x="4" y="174"/>
                  </a:cxn>
                </a:cxnLst>
                <a:rect l="0" t="0" r="r" b="b"/>
                <a:pathLst>
                  <a:path w="130" h="174">
                    <a:moveTo>
                      <a:pt x="4" y="174"/>
                    </a:moveTo>
                    <a:lnTo>
                      <a:pt x="4" y="174"/>
                    </a:lnTo>
                    <a:lnTo>
                      <a:pt x="38" y="162"/>
                    </a:lnTo>
                    <a:lnTo>
                      <a:pt x="65" y="146"/>
                    </a:lnTo>
                    <a:lnTo>
                      <a:pt x="88" y="126"/>
                    </a:lnTo>
                    <a:lnTo>
                      <a:pt x="107" y="103"/>
                    </a:lnTo>
                    <a:lnTo>
                      <a:pt x="120" y="77"/>
                    </a:lnTo>
                    <a:lnTo>
                      <a:pt x="128" y="51"/>
                    </a:lnTo>
                    <a:lnTo>
                      <a:pt x="130" y="25"/>
                    </a:lnTo>
                    <a:lnTo>
                      <a:pt x="128" y="0"/>
                    </a:lnTo>
                    <a:lnTo>
                      <a:pt x="109" y="0"/>
                    </a:lnTo>
                    <a:lnTo>
                      <a:pt x="111" y="25"/>
                    </a:lnTo>
                    <a:lnTo>
                      <a:pt x="109" y="51"/>
                    </a:lnTo>
                    <a:lnTo>
                      <a:pt x="101" y="74"/>
                    </a:lnTo>
                    <a:lnTo>
                      <a:pt x="88" y="97"/>
                    </a:lnTo>
                    <a:lnTo>
                      <a:pt x="73" y="121"/>
                    </a:lnTo>
                    <a:lnTo>
                      <a:pt x="53" y="138"/>
                    </a:lnTo>
                    <a:lnTo>
                      <a:pt x="27" y="152"/>
                    </a:lnTo>
                    <a:lnTo>
                      <a:pt x="0" y="161"/>
                    </a:lnTo>
                    <a:lnTo>
                      <a:pt x="0" y="161"/>
                    </a:lnTo>
                    <a:lnTo>
                      <a:pt x="4" y="174"/>
                    </a:lnTo>
                    <a:close/>
                  </a:path>
                </a:pathLst>
              </a:custGeom>
              <a:solidFill>
                <a:srgbClr val="C9933A"/>
              </a:solidFill>
              <a:ln w="9525">
                <a:noFill/>
                <a:round/>
                <a:headEnd/>
                <a:tailEnd/>
              </a:ln>
            </p:spPr>
            <p:txBody>
              <a:bodyPr/>
              <a:lstStyle/>
              <a:p>
                <a:pPr>
                  <a:defRPr/>
                </a:pPr>
                <a:endParaRPr lang="en-GB"/>
              </a:p>
            </p:txBody>
          </p:sp>
          <p:sp>
            <p:nvSpPr>
              <p:cNvPr id="1391633" name="Freeform 17"/>
              <p:cNvSpPr>
                <a:spLocks/>
              </p:cNvSpPr>
              <p:nvPr/>
            </p:nvSpPr>
            <p:spPr bwMode="auto">
              <a:xfrm>
                <a:off x="4242" y="2805"/>
                <a:ext cx="468" cy="39"/>
              </a:xfrm>
              <a:custGeom>
                <a:avLst/>
                <a:gdLst/>
                <a:ahLst/>
                <a:cxnLst>
                  <a:cxn ang="0">
                    <a:pos x="3" y="78"/>
                  </a:cxn>
                  <a:cxn ang="0">
                    <a:pos x="3" y="78"/>
                  </a:cxn>
                  <a:cxn ang="0">
                    <a:pos x="34" y="74"/>
                  </a:cxn>
                  <a:cxn ang="0">
                    <a:pos x="63" y="70"/>
                  </a:cxn>
                  <a:cxn ang="0">
                    <a:pos x="91" y="68"/>
                  </a:cxn>
                  <a:cxn ang="0">
                    <a:pos x="122" y="64"/>
                  </a:cxn>
                  <a:cxn ang="0">
                    <a:pos x="152" y="61"/>
                  </a:cxn>
                  <a:cxn ang="0">
                    <a:pos x="183" y="57"/>
                  </a:cxn>
                  <a:cxn ang="0">
                    <a:pos x="211" y="53"/>
                  </a:cxn>
                  <a:cxn ang="0">
                    <a:pos x="240" y="51"/>
                  </a:cxn>
                  <a:cxn ang="0">
                    <a:pos x="270" y="47"/>
                  </a:cxn>
                  <a:cxn ang="0">
                    <a:pos x="299" y="43"/>
                  </a:cxn>
                  <a:cxn ang="0">
                    <a:pos x="328" y="39"/>
                  </a:cxn>
                  <a:cxn ang="0">
                    <a:pos x="356" y="35"/>
                  </a:cxn>
                  <a:cxn ang="0">
                    <a:pos x="385" y="30"/>
                  </a:cxn>
                  <a:cxn ang="0">
                    <a:pos x="414" y="25"/>
                  </a:cxn>
                  <a:cxn ang="0">
                    <a:pos x="442" y="20"/>
                  </a:cxn>
                  <a:cxn ang="0">
                    <a:pos x="469" y="13"/>
                  </a:cxn>
                  <a:cxn ang="0">
                    <a:pos x="465" y="0"/>
                  </a:cxn>
                  <a:cxn ang="0">
                    <a:pos x="438" y="7"/>
                  </a:cxn>
                  <a:cxn ang="0">
                    <a:pos x="410" y="12"/>
                  </a:cxn>
                  <a:cxn ang="0">
                    <a:pos x="381" y="17"/>
                  </a:cxn>
                  <a:cxn ang="0">
                    <a:pos x="353" y="22"/>
                  </a:cxn>
                  <a:cxn ang="0">
                    <a:pos x="324" y="26"/>
                  </a:cxn>
                  <a:cxn ang="0">
                    <a:pos x="295" y="30"/>
                  </a:cxn>
                  <a:cxn ang="0">
                    <a:pos x="267" y="34"/>
                  </a:cxn>
                  <a:cxn ang="0">
                    <a:pos x="240" y="38"/>
                  </a:cxn>
                  <a:cxn ang="0">
                    <a:pos x="211" y="40"/>
                  </a:cxn>
                  <a:cxn ang="0">
                    <a:pos x="179" y="44"/>
                  </a:cxn>
                  <a:cxn ang="0">
                    <a:pos x="152" y="48"/>
                  </a:cxn>
                  <a:cxn ang="0">
                    <a:pos x="122" y="51"/>
                  </a:cxn>
                  <a:cxn ang="0">
                    <a:pos x="91" y="55"/>
                  </a:cxn>
                  <a:cxn ang="0">
                    <a:pos x="63" y="57"/>
                  </a:cxn>
                  <a:cxn ang="0">
                    <a:pos x="30" y="61"/>
                  </a:cxn>
                  <a:cxn ang="0">
                    <a:pos x="0" y="65"/>
                  </a:cxn>
                  <a:cxn ang="0">
                    <a:pos x="0" y="65"/>
                  </a:cxn>
                  <a:cxn ang="0">
                    <a:pos x="3" y="78"/>
                  </a:cxn>
                </a:cxnLst>
                <a:rect l="0" t="0" r="r" b="b"/>
                <a:pathLst>
                  <a:path w="469" h="78">
                    <a:moveTo>
                      <a:pt x="3" y="78"/>
                    </a:moveTo>
                    <a:lnTo>
                      <a:pt x="3" y="78"/>
                    </a:lnTo>
                    <a:lnTo>
                      <a:pt x="34" y="74"/>
                    </a:lnTo>
                    <a:lnTo>
                      <a:pt x="63" y="70"/>
                    </a:lnTo>
                    <a:lnTo>
                      <a:pt x="91" y="68"/>
                    </a:lnTo>
                    <a:lnTo>
                      <a:pt x="122" y="64"/>
                    </a:lnTo>
                    <a:lnTo>
                      <a:pt x="152" y="61"/>
                    </a:lnTo>
                    <a:lnTo>
                      <a:pt x="183" y="57"/>
                    </a:lnTo>
                    <a:lnTo>
                      <a:pt x="211" y="53"/>
                    </a:lnTo>
                    <a:lnTo>
                      <a:pt x="240" y="51"/>
                    </a:lnTo>
                    <a:lnTo>
                      <a:pt x="270" y="47"/>
                    </a:lnTo>
                    <a:lnTo>
                      <a:pt x="299" y="43"/>
                    </a:lnTo>
                    <a:lnTo>
                      <a:pt x="328" y="39"/>
                    </a:lnTo>
                    <a:lnTo>
                      <a:pt x="356" y="35"/>
                    </a:lnTo>
                    <a:lnTo>
                      <a:pt x="385" y="30"/>
                    </a:lnTo>
                    <a:lnTo>
                      <a:pt x="414" y="25"/>
                    </a:lnTo>
                    <a:lnTo>
                      <a:pt x="442" y="20"/>
                    </a:lnTo>
                    <a:lnTo>
                      <a:pt x="469" y="13"/>
                    </a:lnTo>
                    <a:lnTo>
                      <a:pt x="465" y="0"/>
                    </a:lnTo>
                    <a:lnTo>
                      <a:pt x="438" y="7"/>
                    </a:lnTo>
                    <a:lnTo>
                      <a:pt x="410" y="12"/>
                    </a:lnTo>
                    <a:lnTo>
                      <a:pt x="381" y="17"/>
                    </a:lnTo>
                    <a:lnTo>
                      <a:pt x="353" y="22"/>
                    </a:lnTo>
                    <a:lnTo>
                      <a:pt x="324" y="26"/>
                    </a:lnTo>
                    <a:lnTo>
                      <a:pt x="295" y="30"/>
                    </a:lnTo>
                    <a:lnTo>
                      <a:pt x="267" y="34"/>
                    </a:lnTo>
                    <a:lnTo>
                      <a:pt x="240" y="38"/>
                    </a:lnTo>
                    <a:lnTo>
                      <a:pt x="211" y="40"/>
                    </a:lnTo>
                    <a:lnTo>
                      <a:pt x="179" y="44"/>
                    </a:lnTo>
                    <a:lnTo>
                      <a:pt x="152" y="48"/>
                    </a:lnTo>
                    <a:lnTo>
                      <a:pt x="122" y="51"/>
                    </a:lnTo>
                    <a:lnTo>
                      <a:pt x="91" y="55"/>
                    </a:lnTo>
                    <a:lnTo>
                      <a:pt x="63" y="57"/>
                    </a:lnTo>
                    <a:lnTo>
                      <a:pt x="30" y="61"/>
                    </a:lnTo>
                    <a:lnTo>
                      <a:pt x="0" y="65"/>
                    </a:lnTo>
                    <a:lnTo>
                      <a:pt x="0" y="65"/>
                    </a:lnTo>
                    <a:lnTo>
                      <a:pt x="3" y="78"/>
                    </a:lnTo>
                    <a:close/>
                  </a:path>
                </a:pathLst>
              </a:custGeom>
              <a:solidFill>
                <a:srgbClr val="C9933A"/>
              </a:solidFill>
              <a:ln w="9525">
                <a:noFill/>
                <a:round/>
                <a:headEnd/>
                <a:tailEnd/>
              </a:ln>
            </p:spPr>
            <p:txBody>
              <a:bodyPr/>
              <a:lstStyle/>
              <a:p>
                <a:pPr>
                  <a:defRPr/>
                </a:pPr>
                <a:endParaRPr lang="en-GB"/>
              </a:p>
            </p:txBody>
          </p:sp>
          <p:sp>
            <p:nvSpPr>
              <p:cNvPr id="1391634" name="Freeform 18"/>
              <p:cNvSpPr>
                <a:spLocks/>
              </p:cNvSpPr>
              <p:nvPr/>
            </p:nvSpPr>
            <p:spPr bwMode="auto">
              <a:xfrm>
                <a:off x="3609" y="2838"/>
                <a:ext cx="633" cy="34"/>
              </a:xfrm>
              <a:custGeom>
                <a:avLst/>
                <a:gdLst/>
                <a:ahLst/>
                <a:cxnLst>
                  <a:cxn ang="0">
                    <a:pos x="0" y="70"/>
                  </a:cxn>
                  <a:cxn ang="0">
                    <a:pos x="0" y="70"/>
                  </a:cxn>
                  <a:cxn ang="0">
                    <a:pos x="40" y="70"/>
                  </a:cxn>
                  <a:cxn ang="0">
                    <a:pos x="80" y="69"/>
                  </a:cxn>
                  <a:cxn ang="0">
                    <a:pos x="120" y="66"/>
                  </a:cxn>
                  <a:cxn ang="0">
                    <a:pos x="158" y="65"/>
                  </a:cxn>
                  <a:cxn ang="0">
                    <a:pos x="198" y="62"/>
                  </a:cxn>
                  <a:cxn ang="0">
                    <a:pos x="239" y="59"/>
                  </a:cxn>
                  <a:cxn ang="0">
                    <a:pos x="277" y="55"/>
                  </a:cxn>
                  <a:cxn ang="0">
                    <a:pos x="317" y="51"/>
                  </a:cxn>
                  <a:cxn ang="0">
                    <a:pos x="357" y="47"/>
                  </a:cxn>
                  <a:cxn ang="0">
                    <a:pos x="395" y="43"/>
                  </a:cxn>
                  <a:cxn ang="0">
                    <a:pos x="435" y="38"/>
                  </a:cxn>
                  <a:cxn ang="0">
                    <a:pos x="475" y="34"/>
                  </a:cxn>
                  <a:cxn ang="0">
                    <a:pos x="515" y="29"/>
                  </a:cxn>
                  <a:cxn ang="0">
                    <a:pos x="555" y="23"/>
                  </a:cxn>
                  <a:cxn ang="0">
                    <a:pos x="595" y="18"/>
                  </a:cxn>
                  <a:cxn ang="0">
                    <a:pos x="635" y="13"/>
                  </a:cxn>
                  <a:cxn ang="0">
                    <a:pos x="632" y="0"/>
                  </a:cxn>
                  <a:cxn ang="0">
                    <a:pos x="591" y="5"/>
                  </a:cxn>
                  <a:cxn ang="0">
                    <a:pos x="551" y="10"/>
                  </a:cxn>
                  <a:cxn ang="0">
                    <a:pos x="511" y="16"/>
                  </a:cxn>
                  <a:cxn ang="0">
                    <a:pos x="475" y="21"/>
                  </a:cxn>
                  <a:cxn ang="0">
                    <a:pos x="435" y="25"/>
                  </a:cxn>
                  <a:cxn ang="0">
                    <a:pos x="395" y="30"/>
                  </a:cxn>
                  <a:cxn ang="0">
                    <a:pos x="357" y="34"/>
                  </a:cxn>
                  <a:cxn ang="0">
                    <a:pos x="317" y="38"/>
                  </a:cxn>
                  <a:cxn ang="0">
                    <a:pos x="277" y="42"/>
                  </a:cxn>
                  <a:cxn ang="0">
                    <a:pos x="239" y="46"/>
                  </a:cxn>
                  <a:cxn ang="0">
                    <a:pos x="198" y="49"/>
                  </a:cxn>
                  <a:cxn ang="0">
                    <a:pos x="158" y="52"/>
                  </a:cxn>
                  <a:cxn ang="0">
                    <a:pos x="120" y="53"/>
                  </a:cxn>
                  <a:cxn ang="0">
                    <a:pos x="80" y="56"/>
                  </a:cxn>
                  <a:cxn ang="0">
                    <a:pos x="40" y="57"/>
                  </a:cxn>
                  <a:cxn ang="0">
                    <a:pos x="0" y="57"/>
                  </a:cxn>
                  <a:cxn ang="0">
                    <a:pos x="0" y="57"/>
                  </a:cxn>
                  <a:cxn ang="0">
                    <a:pos x="0" y="70"/>
                  </a:cxn>
                </a:cxnLst>
                <a:rect l="0" t="0" r="r" b="b"/>
                <a:pathLst>
                  <a:path w="635" h="70">
                    <a:moveTo>
                      <a:pt x="0" y="70"/>
                    </a:moveTo>
                    <a:lnTo>
                      <a:pt x="0" y="70"/>
                    </a:lnTo>
                    <a:lnTo>
                      <a:pt x="40" y="70"/>
                    </a:lnTo>
                    <a:lnTo>
                      <a:pt x="80" y="69"/>
                    </a:lnTo>
                    <a:lnTo>
                      <a:pt x="120" y="66"/>
                    </a:lnTo>
                    <a:lnTo>
                      <a:pt x="158" y="65"/>
                    </a:lnTo>
                    <a:lnTo>
                      <a:pt x="198" y="62"/>
                    </a:lnTo>
                    <a:lnTo>
                      <a:pt x="239" y="59"/>
                    </a:lnTo>
                    <a:lnTo>
                      <a:pt x="277" y="55"/>
                    </a:lnTo>
                    <a:lnTo>
                      <a:pt x="317" y="51"/>
                    </a:lnTo>
                    <a:lnTo>
                      <a:pt x="357" y="47"/>
                    </a:lnTo>
                    <a:lnTo>
                      <a:pt x="395" y="43"/>
                    </a:lnTo>
                    <a:lnTo>
                      <a:pt x="435" y="38"/>
                    </a:lnTo>
                    <a:lnTo>
                      <a:pt x="475" y="34"/>
                    </a:lnTo>
                    <a:lnTo>
                      <a:pt x="515" y="29"/>
                    </a:lnTo>
                    <a:lnTo>
                      <a:pt x="555" y="23"/>
                    </a:lnTo>
                    <a:lnTo>
                      <a:pt x="595" y="18"/>
                    </a:lnTo>
                    <a:lnTo>
                      <a:pt x="635" y="13"/>
                    </a:lnTo>
                    <a:lnTo>
                      <a:pt x="632" y="0"/>
                    </a:lnTo>
                    <a:lnTo>
                      <a:pt x="591" y="5"/>
                    </a:lnTo>
                    <a:lnTo>
                      <a:pt x="551" y="10"/>
                    </a:lnTo>
                    <a:lnTo>
                      <a:pt x="511" y="16"/>
                    </a:lnTo>
                    <a:lnTo>
                      <a:pt x="475" y="21"/>
                    </a:lnTo>
                    <a:lnTo>
                      <a:pt x="435" y="25"/>
                    </a:lnTo>
                    <a:lnTo>
                      <a:pt x="395" y="30"/>
                    </a:lnTo>
                    <a:lnTo>
                      <a:pt x="357" y="34"/>
                    </a:lnTo>
                    <a:lnTo>
                      <a:pt x="317" y="38"/>
                    </a:lnTo>
                    <a:lnTo>
                      <a:pt x="277" y="42"/>
                    </a:lnTo>
                    <a:lnTo>
                      <a:pt x="239" y="46"/>
                    </a:lnTo>
                    <a:lnTo>
                      <a:pt x="198" y="49"/>
                    </a:lnTo>
                    <a:lnTo>
                      <a:pt x="158" y="52"/>
                    </a:lnTo>
                    <a:lnTo>
                      <a:pt x="120" y="53"/>
                    </a:lnTo>
                    <a:lnTo>
                      <a:pt x="80" y="56"/>
                    </a:lnTo>
                    <a:lnTo>
                      <a:pt x="40" y="57"/>
                    </a:lnTo>
                    <a:lnTo>
                      <a:pt x="0" y="57"/>
                    </a:lnTo>
                    <a:lnTo>
                      <a:pt x="0" y="57"/>
                    </a:lnTo>
                    <a:lnTo>
                      <a:pt x="0" y="70"/>
                    </a:lnTo>
                    <a:close/>
                  </a:path>
                </a:pathLst>
              </a:custGeom>
              <a:solidFill>
                <a:srgbClr val="C9933A"/>
              </a:solidFill>
              <a:ln w="9525">
                <a:noFill/>
                <a:round/>
                <a:headEnd/>
                <a:tailEnd/>
              </a:ln>
            </p:spPr>
            <p:txBody>
              <a:bodyPr/>
              <a:lstStyle/>
              <a:p>
                <a:pPr>
                  <a:defRPr/>
                </a:pPr>
                <a:endParaRPr lang="en-GB"/>
              </a:p>
            </p:txBody>
          </p:sp>
          <p:sp>
            <p:nvSpPr>
              <p:cNvPr id="1391635" name="Freeform 19"/>
              <p:cNvSpPr>
                <a:spLocks/>
              </p:cNvSpPr>
              <p:nvPr/>
            </p:nvSpPr>
            <p:spPr bwMode="auto">
              <a:xfrm>
                <a:off x="3015" y="2854"/>
                <a:ext cx="594" cy="24"/>
              </a:xfrm>
              <a:custGeom>
                <a:avLst/>
                <a:gdLst/>
                <a:ahLst/>
                <a:cxnLst>
                  <a:cxn ang="0">
                    <a:pos x="0" y="10"/>
                  </a:cxn>
                  <a:cxn ang="0">
                    <a:pos x="0" y="10"/>
                  </a:cxn>
                  <a:cxn ang="0">
                    <a:pos x="34" y="22"/>
                  </a:cxn>
                  <a:cxn ang="0">
                    <a:pos x="70" y="31"/>
                  </a:cxn>
                  <a:cxn ang="0">
                    <a:pos x="107" y="38"/>
                  </a:cxn>
                  <a:cxn ang="0">
                    <a:pos x="145" y="41"/>
                  </a:cxn>
                  <a:cxn ang="0">
                    <a:pos x="181" y="45"/>
                  </a:cxn>
                  <a:cxn ang="0">
                    <a:pos x="217" y="48"/>
                  </a:cxn>
                  <a:cxn ang="0">
                    <a:pos x="255" y="48"/>
                  </a:cxn>
                  <a:cxn ang="0">
                    <a:pos x="294" y="48"/>
                  </a:cxn>
                  <a:cxn ang="0">
                    <a:pos x="330" y="48"/>
                  </a:cxn>
                  <a:cxn ang="0">
                    <a:pos x="368" y="47"/>
                  </a:cxn>
                  <a:cxn ang="0">
                    <a:pos x="406" y="44"/>
                  </a:cxn>
                  <a:cxn ang="0">
                    <a:pos x="444" y="43"/>
                  </a:cxn>
                  <a:cxn ang="0">
                    <a:pos x="483" y="40"/>
                  </a:cxn>
                  <a:cxn ang="0">
                    <a:pos x="521" y="39"/>
                  </a:cxn>
                  <a:cxn ang="0">
                    <a:pos x="557" y="38"/>
                  </a:cxn>
                  <a:cxn ang="0">
                    <a:pos x="595" y="36"/>
                  </a:cxn>
                  <a:cxn ang="0">
                    <a:pos x="595" y="23"/>
                  </a:cxn>
                  <a:cxn ang="0">
                    <a:pos x="557" y="25"/>
                  </a:cxn>
                  <a:cxn ang="0">
                    <a:pos x="521" y="26"/>
                  </a:cxn>
                  <a:cxn ang="0">
                    <a:pos x="483" y="27"/>
                  </a:cxn>
                  <a:cxn ang="0">
                    <a:pos x="444" y="30"/>
                  </a:cxn>
                  <a:cxn ang="0">
                    <a:pos x="406" y="31"/>
                  </a:cxn>
                  <a:cxn ang="0">
                    <a:pos x="368" y="34"/>
                  </a:cxn>
                  <a:cxn ang="0">
                    <a:pos x="330" y="35"/>
                  </a:cxn>
                  <a:cxn ang="0">
                    <a:pos x="294" y="35"/>
                  </a:cxn>
                  <a:cxn ang="0">
                    <a:pos x="255" y="35"/>
                  </a:cxn>
                  <a:cxn ang="0">
                    <a:pos x="217" y="35"/>
                  </a:cxn>
                  <a:cxn ang="0">
                    <a:pos x="181" y="32"/>
                  </a:cxn>
                  <a:cxn ang="0">
                    <a:pos x="145" y="28"/>
                  </a:cxn>
                  <a:cxn ang="0">
                    <a:pos x="111" y="25"/>
                  </a:cxn>
                  <a:cxn ang="0">
                    <a:pos x="74" y="18"/>
                  </a:cxn>
                  <a:cxn ang="0">
                    <a:pos x="42" y="9"/>
                  </a:cxn>
                  <a:cxn ang="0">
                    <a:pos x="7" y="0"/>
                  </a:cxn>
                  <a:cxn ang="0">
                    <a:pos x="7" y="0"/>
                  </a:cxn>
                  <a:cxn ang="0">
                    <a:pos x="0" y="10"/>
                  </a:cxn>
                </a:cxnLst>
                <a:rect l="0" t="0" r="r" b="b"/>
                <a:pathLst>
                  <a:path w="595" h="48">
                    <a:moveTo>
                      <a:pt x="0" y="10"/>
                    </a:moveTo>
                    <a:lnTo>
                      <a:pt x="0" y="10"/>
                    </a:lnTo>
                    <a:lnTo>
                      <a:pt x="34" y="22"/>
                    </a:lnTo>
                    <a:lnTo>
                      <a:pt x="70" y="31"/>
                    </a:lnTo>
                    <a:lnTo>
                      <a:pt x="107" y="38"/>
                    </a:lnTo>
                    <a:lnTo>
                      <a:pt x="145" y="41"/>
                    </a:lnTo>
                    <a:lnTo>
                      <a:pt x="181" y="45"/>
                    </a:lnTo>
                    <a:lnTo>
                      <a:pt x="217" y="48"/>
                    </a:lnTo>
                    <a:lnTo>
                      <a:pt x="255" y="48"/>
                    </a:lnTo>
                    <a:lnTo>
                      <a:pt x="294" y="48"/>
                    </a:lnTo>
                    <a:lnTo>
                      <a:pt x="330" y="48"/>
                    </a:lnTo>
                    <a:lnTo>
                      <a:pt x="368" y="47"/>
                    </a:lnTo>
                    <a:lnTo>
                      <a:pt x="406" y="44"/>
                    </a:lnTo>
                    <a:lnTo>
                      <a:pt x="444" y="43"/>
                    </a:lnTo>
                    <a:lnTo>
                      <a:pt x="483" y="40"/>
                    </a:lnTo>
                    <a:lnTo>
                      <a:pt x="521" y="39"/>
                    </a:lnTo>
                    <a:lnTo>
                      <a:pt x="557" y="38"/>
                    </a:lnTo>
                    <a:lnTo>
                      <a:pt x="595" y="36"/>
                    </a:lnTo>
                    <a:lnTo>
                      <a:pt x="595" y="23"/>
                    </a:lnTo>
                    <a:lnTo>
                      <a:pt x="557" y="25"/>
                    </a:lnTo>
                    <a:lnTo>
                      <a:pt x="521" y="26"/>
                    </a:lnTo>
                    <a:lnTo>
                      <a:pt x="483" y="27"/>
                    </a:lnTo>
                    <a:lnTo>
                      <a:pt x="444" y="30"/>
                    </a:lnTo>
                    <a:lnTo>
                      <a:pt x="406" y="31"/>
                    </a:lnTo>
                    <a:lnTo>
                      <a:pt x="368" y="34"/>
                    </a:lnTo>
                    <a:lnTo>
                      <a:pt x="330" y="35"/>
                    </a:lnTo>
                    <a:lnTo>
                      <a:pt x="294" y="35"/>
                    </a:lnTo>
                    <a:lnTo>
                      <a:pt x="255" y="35"/>
                    </a:lnTo>
                    <a:lnTo>
                      <a:pt x="217" y="35"/>
                    </a:lnTo>
                    <a:lnTo>
                      <a:pt x="181" y="32"/>
                    </a:lnTo>
                    <a:lnTo>
                      <a:pt x="145" y="28"/>
                    </a:lnTo>
                    <a:lnTo>
                      <a:pt x="111" y="25"/>
                    </a:lnTo>
                    <a:lnTo>
                      <a:pt x="74" y="18"/>
                    </a:lnTo>
                    <a:lnTo>
                      <a:pt x="42" y="9"/>
                    </a:lnTo>
                    <a:lnTo>
                      <a:pt x="7" y="0"/>
                    </a:lnTo>
                    <a:lnTo>
                      <a:pt x="7" y="0"/>
                    </a:lnTo>
                    <a:lnTo>
                      <a:pt x="0" y="10"/>
                    </a:lnTo>
                    <a:close/>
                  </a:path>
                </a:pathLst>
              </a:custGeom>
              <a:solidFill>
                <a:srgbClr val="C9933A"/>
              </a:solidFill>
              <a:ln w="9525">
                <a:noFill/>
                <a:round/>
                <a:headEnd/>
                <a:tailEnd/>
              </a:ln>
            </p:spPr>
            <p:txBody>
              <a:bodyPr/>
              <a:lstStyle/>
              <a:p>
                <a:pPr>
                  <a:defRPr/>
                </a:pPr>
                <a:endParaRPr lang="en-GB"/>
              </a:p>
            </p:txBody>
          </p:sp>
          <p:sp>
            <p:nvSpPr>
              <p:cNvPr id="1391636" name="Freeform 20"/>
              <p:cNvSpPr>
                <a:spLocks/>
              </p:cNvSpPr>
              <p:nvPr/>
            </p:nvSpPr>
            <p:spPr bwMode="auto">
              <a:xfrm>
                <a:off x="2949" y="2753"/>
                <a:ext cx="90" cy="106"/>
              </a:xfrm>
              <a:custGeom>
                <a:avLst/>
                <a:gdLst/>
                <a:ahLst/>
                <a:cxnLst>
                  <a:cxn ang="0">
                    <a:pos x="80" y="0"/>
                  </a:cxn>
                  <a:cxn ang="0">
                    <a:pos x="80" y="0"/>
                  </a:cxn>
                  <a:cxn ang="0">
                    <a:pos x="46" y="18"/>
                  </a:cxn>
                  <a:cxn ang="0">
                    <a:pos x="23" y="44"/>
                  </a:cxn>
                  <a:cxn ang="0">
                    <a:pos x="6" y="74"/>
                  </a:cxn>
                  <a:cxn ang="0">
                    <a:pos x="0" y="106"/>
                  </a:cxn>
                  <a:cxn ang="0">
                    <a:pos x="0" y="138"/>
                  </a:cxn>
                  <a:cxn ang="0">
                    <a:pos x="11" y="167"/>
                  </a:cxn>
                  <a:cxn ang="0">
                    <a:pos x="32" y="193"/>
                  </a:cxn>
                  <a:cxn ang="0">
                    <a:pos x="65" y="210"/>
                  </a:cxn>
                  <a:cxn ang="0">
                    <a:pos x="72" y="200"/>
                  </a:cxn>
                  <a:cxn ang="0">
                    <a:pos x="48" y="186"/>
                  </a:cxn>
                  <a:cxn ang="0">
                    <a:pos x="31" y="162"/>
                  </a:cxn>
                  <a:cxn ang="0">
                    <a:pos x="19" y="138"/>
                  </a:cxn>
                  <a:cxn ang="0">
                    <a:pos x="19" y="106"/>
                  </a:cxn>
                  <a:cxn ang="0">
                    <a:pos x="25" y="76"/>
                  </a:cxn>
                  <a:cxn ang="0">
                    <a:pos x="38" y="49"/>
                  </a:cxn>
                  <a:cxn ang="0">
                    <a:pos x="61" y="26"/>
                  </a:cxn>
                  <a:cxn ang="0">
                    <a:pos x="88" y="10"/>
                  </a:cxn>
                  <a:cxn ang="0">
                    <a:pos x="88" y="10"/>
                  </a:cxn>
                  <a:cxn ang="0">
                    <a:pos x="80" y="0"/>
                  </a:cxn>
                </a:cxnLst>
                <a:rect l="0" t="0" r="r" b="b"/>
                <a:pathLst>
                  <a:path w="88" h="210">
                    <a:moveTo>
                      <a:pt x="80" y="0"/>
                    </a:moveTo>
                    <a:lnTo>
                      <a:pt x="80" y="0"/>
                    </a:lnTo>
                    <a:lnTo>
                      <a:pt x="46" y="18"/>
                    </a:lnTo>
                    <a:lnTo>
                      <a:pt x="23" y="44"/>
                    </a:lnTo>
                    <a:lnTo>
                      <a:pt x="6" y="74"/>
                    </a:lnTo>
                    <a:lnTo>
                      <a:pt x="0" y="106"/>
                    </a:lnTo>
                    <a:lnTo>
                      <a:pt x="0" y="138"/>
                    </a:lnTo>
                    <a:lnTo>
                      <a:pt x="11" y="167"/>
                    </a:lnTo>
                    <a:lnTo>
                      <a:pt x="32" y="193"/>
                    </a:lnTo>
                    <a:lnTo>
                      <a:pt x="65" y="210"/>
                    </a:lnTo>
                    <a:lnTo>
                      <a:pt x="72" y="200"/>
                    </a:lnTo>
                    <a:lnTo>
                      <a:pt x="48" y="186"/>
                    </a:lnTo>
                    <a:lnTo>
                      <a:pt x="31" y="162"/>
                    </a:lnTo>
                    <a:lnTo>
                      <a:pt x="19" y="138"/>
                    </a:lnTo>
                    <a:lnTo>
                      <a:pt x="19" y="106"/>
                    </a:lnTo>
                    <a:lnTo>
                      <a:pt x="25" y="76"/>
                    </a:lnTo>
                    <a:lnTo>
                      <a:pt x="38" y="49"/>
                    </a:lnTo>
                    <a:lnTo>
                      <a:pt x="61" y="26"/>
                    </a:lnTo>
                    <a:lnTo>
                      <a:pt x="88" y="10"/>
                    </a:lnTo>
                    <a:lnTo>
                      <a:pt x="88" y="10"/>
                    </a:lnTo>
                    <a:lnTo>
                      <a:pt x="80" y="0"/>
                    </a:lnTo>
                    <a:close/>
                  </a:path>
                </a:pathLst>
              </a:custGeom>
              <a:solidFill>
                <a:srgbClr val="C9933A"/>
              </a:solidFill>
              <a:ln w="9525">
                <a:noFill/>
                <a:round/>
                <a:headEnd/>
                <a:tailEnd/>
              </a:ln>
            </p:spPr>
            <p:txBody>
              <a:bodyPr/>
              <a:lstStyle/>
              <a:p>
                <a:pPr>
                  <a:defRPr/>
                </a:pPr>
                <a:endParaRPr lang="en-GB"/>
              </a:p>
            </p:txBody>
          </p:sp>
          <p:sp>
            <p:nvSpPr>
              <p:cNvPr id="1391637" name="Freeform 21"/>
              <p:cNvSpPr>
                <a:spLocks/>
              </p:cNvSpPr>
              <p:nvPr/>
            </p:nvSpPr>
            <p:spPr bwMode="auto">
              <a:xfrm>
                <a:off x="3029" y="2748"/>
                <a:ext cx="302" cy="20"/>
              </a:xfrm>
              <a:custGeom>
                <a:avLst/>
                <a:gdLst/>
                <a:ahLst/>
                <a:cxnLst>
                  <a:cxn ang="0">
                    <a:pos x="286" y="26"/>
                  </a:cxn>
                  <a:cxn ang="0">
                    <a:pos x="294" y="23"/>
                  </a:cxn>
                  <a:cxn ang="0">
                    <a:pos x="256" y="24"/>
                  </a:cxn>
                  <a:cxn ang="0">
                    <a:pos x="216" y="20"/>
                  </a:cxn>
                  <a:cxn ang="0">
                    <a:pos x="178" y="15"/>
                  </a:cxn>
                  <a:cxn ang="0">
                    <a:pos x="139" y="9"/>
                  </a:cxn>
                  <a:cxn ang="0">
                    <a:pos x="103" y="2"/>
                  </a:cxn>
                  <a:cxn ang="0">
                    <a:pos x="67" y="0"/>
                  </a:cxn>
                  <a:cxn ang="0">
                    <a:pos x="34" y="1"/>
                  </a:cxn>
                  <a:cxn ang="0">
                    <a:pos x="0" y="9"/>
                  </a:cxn>
                  <a:cxn ang="0">
                    <a:pos x="8" y="19"/>
                  </a:cxn>
                  <a:cxn ang="0">
                    <a:pos x="34" y="14"/>
                  </a:cxn>
                  <a:cxn ang="0">
                    <a:pos x="67" y="13"/>
                  </a:cxn>
                  <a:cxn ang="0">
                    <a:pos x="99" y="15"/>
                  </a:cxn>
                  <a:cxn ang="0">
                    <a:pos x="136" y="22"/>
                  </a:cxn>
                  <a:cxn ang="0">
                    <a:pos x="174" y="28"/>
                  </a:cxn>
                  <a:cxn ang="0">
                    <a:pos x="216" y="33"/>
                  </a:cxn>
                  <a:cxn ang="0">
                    <a:pos x="256" y="37"/>
                  </a:cxn>
                  <a:cxn ang="0">
                    <a:pos x="294" y="36"/>
                  </a:cxn>
                  <a:cxn ang="0">
                    <a:pos x="302" y="33"/>
                  </a:cxn>
                  <a:cxn ang="0">
                    <a:pos x="294" y="36"/>
                  </a:cxn>
                  <a:cxn ang="0">
                    <a:pos x="300" y="36"/>
                  </a:cxn>
                  <a:cxn ang="0">
                    <a:pos x="302" y="33"/>
                  </a:cxn>
                  <a:cxn ang="0">
                    <a:pos x="286" y="26"/>
                  </a:cxn>
                </a:cxnLst>
                <a:rect l="0" t="0" r="r" b="b"/>
                <a:pathLst>
                  <a:path w="302" h="37">
                    <a:moveTo>
                      <a:pt x="286" y="26"/>
                    </a:moveTo>
                    <a:lnTo>
                      <a:pt x="294" y="23"/>
                    </a:lnTo>
                    <a:lnTo>
                      <a:pt x="256" y="24"/>
                    </a:lnTo>
                    <a:lnTo>
                      <a:pt x="216" y="20"/>
                    </a:lnTo>
                    <a:lnTo>
                      <a:pt x="178" y="15"/>
                    </a:lnTo>
                    <a:lnTo>
                      <a:pt x="139" y="9"/>
                    </a:lnTo>
                    <a:lnTo>
                      <a:pt x="103" y="2"/>
                    </a:lnTo>
                    <a:lnTo>
                      <a:pt x="67" y="0"/>
                    </a:lnTo>
                    <a:lnTo>
                      <a:pt x="34" y="1"/>
                    </a:lnTo>
                    <a:lnTo>
                      <a:pt x="0" y="9"/>
                    </a:lnTo>
                    <a:lnTo>
                      <a:pt x="8" y="19"/>
                    </a:lnTo>
                    <a:lnTo>
                      <a:pt x="34" y="14"/>
                    </a:lnTo>
                    <a:lnTo>
                      <a:pt x="67" y="13"/>
                    </a:lnTo>
                    <a:lnTo>
                      <a:pt x="99" y="15"/>
                    </a:lnTo>
                    <a:lnTo>
                      <a:pt x="136" y="22"/>
                    </a:lnTo>
                    <a:lnTo>
                      <a:pt x="174" y="28"/>
                    </a:lnTo>
                    <a:lnTo>
                      <a:pt x="216" y="33"/>
                    </a:lnTo>
                    <a:lnTo>
                      <a:pt x="256" y="37"/>
                    </a:lnTo>
                    <a:lnTo>
                      <a:pt x="294" y="36"/>
                    </a:lnTo>
                    <a:lnTo>
                      <a:pt x="302" y="33"/>
                    </a:lnTo>
                    <a:lnTo>
                      <a:pt x="294" y="36"/>
                    </a:lnTo>
                    <a:lnTo>
                      <a:pt x="300" y="36"/>
                    </a:lnTo>
                    <a:lnTo>
                      <a:pt x="302" y="33"/>
                    </a:lnTo>
                    <a:lnTo>
                      <a:pt x="286" y="26"/>
                    </a:lnTo>
                    <a:close/>
                  </a:path>
                </a:pathLst>
              </a:custGeom>
              <a:solidFill>
                <a:srgbClr val="C9933A"/>
              </a:solidFill>
              <a:ln w="9525">
                <a:noFill/>
                <a:round/>
                <a:headEnd/>
                <a:tailEnd/>
              </a:ln>
            </p:spPr>
            <p:txBody>
              <a:bodyPr/>
              <a:lstStyle/>
              <a:p>
                <a:pPr>
                  <a:defRPr/>
                </a:pPr>
                <a:endParaRPr lang="en-GB"/>
              </a:p>
            </p:txBody>
          </p:sp>
          <p:sp>
            <p:nvSpPr>
              <p:cNvPr id="1391638" name="Freeform 22"/>
              <p:cNvSpPr>
                <a:spLocks/>
              </p:cNvSpPr>
              <p:nvPr/>
            </p:nvSpPr>
            <p:spPr bwMode="auto">
              <a:xfrm>
                <a:off x="3314" y="2403"/>
                <a:ext cx="139" cy="364"/>
              </a:xfrm>
              <a:custGeom>
                <a:avLst/>
                <a:gdLst/>
                <a:ahLst/>
                <a:cxnLst>
                  <a:cxn ang="0">
                    <a:pos x="42" y="0"/>
                  </a:cxn>
                  <a:cxn ang="0">
                    <a:pos x="42" y="0"/>
                  </a:cxn>
                  <a:cxn ang="0">
                    <a:pos x="58" y="91"/>
                  </a:cxn>
                  <a:cxn ang="0">
                    <a:pos x="79" y="183"/>
                  </a:cxn>
                  <a:cxn ang="0">
                    <a:pos x="99" y="276"/>
                  </a:cxn>
                  <a:cxn ang="0">
                    <a:pos x="115" y="371"/>
                  </a:cxn>
                  <a:cxn ang="0">
                    <a:pos x="119" y="463"/>
                  </a:cxn>
                  <a:cxn ang="0">
                    <a:pos x="105" y="553"/>
                  </a:cxn>
                  <a:cxn ang="0">
                    <a:pos x="67" y="639"/>
                  </a:cxn>
                  <a:cxn ang="0">
                    <a:pos x="0" y="721"/>
                  </a:cxn>
                  <a:cxn ang="0">
                    <a:pos x="16" y="728"/>
                  </a:cxn>
                  <a:cxn ang="0">
                    <a:pos x="86" y="644"/>
                  </a:cxn>
                  <a:cxn ang="0">
                    <a:pos x="124" y="556"/>
                  </a:cxn>
                  <a:cxn ang="0">
                    <a:pos x="138" y="463"/>
                  </a:cxn>
                  <a:cxn ang="0">
                    <a:pos x="134" y="371"/>
                  </a:cxn>
                  <a:cxn ang="0">
                    <a:pos x="119" y="276"/>
                  </a:cxn>
                  <a:cxn ang="0">
                    <a:pos x="98" y="183"/>
                  </a:cxn>
                  <a:cxn ang="0">
                    <a:pos x="77" y="91"/>
                  </a:cxn>
                  <a:cxn ang="0">
                    <a:pos x="61" y="0"/>
                  </a:cxn>
                  <a:cxn ang="0">
                    <a:pos x="61" y="0"/>
                  </a:cxn>
                  <a:cxn ang="0">
                    <a:pos x="42" y="0"/>
                  </a:cxn>
                </a:cxnLst>
                <a:rect l="0" t="0" r="r" b="b"/>
                <a:pathLst>
                  <a:path w="138" h="728">
                    <a:moveTo>
                      <a:pt x="42" y="0"/>
                    </a:moveTo>
                    <a:lnTo>
                      <a:pt x="42" y="0"/>
                    </a:lnTo>
                    <a:lnTo>
                      <a:pt x="58" y="91"/>
                    </a:lnTo>
                    <a:lnTo>
                      <a:pt x="79" y="183"/>
                    </a:lnTo>
                    <a:lnTo>
                      <a:pt x="99" y="276"/>
                    </a:lnTo>
                    <a:lnTo>
                      <a:pt x="115" y="371"/>
                    </a:lnTo>
                    <a:lnTo>
                      <a:pt x="119" y="463"/>
                    </a:lnTo>
                    <a:lnTo>
                      <a:pt x="105" y="553"/>
                    </a:lnTo>
                    <a:lnTo>
                      <a:pt x="67" y="639"/>
                    </a:lnTo>
                    <a:lnTo>
                      <a:pt x="0" y="721"/>
                    </a:lnTo>
                    <a:lnTo>
                      <a:pt x="16" y="728"/>
                    </a:lnTo>
                    <a:lnTo>
                      <a:pt x="86" y="644"/>
                    </a:lnTo>
                    <a:lnTo>
                      <a:pt x="124" y="556"/>
                    </a:lnTo>
                    <a:lnTo>
                      <a:pt x="138" y="463"/>
                    </a:lnTo>
                    <a:lnTo>
                      <a:pt x="134" y="371"/>
                    </a:lnTo>
                    <a:lnTo>
                      <a:pt x="119" y="276"/>
                    </a:lnTo>
                    <a:lnTo>
                      <a:pt x="98" y="183"/>
                    </a:lnTo>
                    <a:lnTo>
                      <a:pt x="77" y="91"/>
                    </a:lnTo>
                    <a:lnTo>
                      <a:pt x="61" y="0"/>
                    </a:lnTo>
                    <a:lnTo>
                      <a:pt x="61" y="0"/>
                    </a:lnTo>
                    <a:lnTo>
                      <a:pt x="42" y="0"/>
                    </a:lnTo>
                    <a:close/>
                  </a:path>
                </a:pathLst>
              </a:custGeom>
              <a:solidFill>
                <a:srgbClr val="C9933A"/>
              </a:solidFill>
              <a:ln w="9525">
                <a:noFill/>
                <a:round/>
                <a:headEnd/>
                <a:tailEnd/>
              </a:ln>
            </p:spPr>
            <p:txBody>
              <a:bodyPr/>
              <a:lstStyle/>
              <a:p>
                <a:pPr>
                  <a:defRPr/>
                </a:pPr>
                <a:endParaRPr lang="en-GB"/>
              </a:p>
            </p:txBody>
          </p:sp>
          <p:sp>
            <p:nvSpPr>
              <p:cNvPr id="1391639" name="Freeform 23"/>
              <p:cNvSpPr>
                <a:spLocks/>
              </p:cNvSpPr>
              <p:nvPr/>
            </p:nvSpPr>
            <p:spPr bwMode="auto">
              <a:xfrm>
                <a:off x="3354" y="2251"/>
                <a:ext cx="46" cy="152"/>
              </a:xfrm>
              <a:custGeom>
                <a:avLst/>
                <a:gdLst/>
                <a:ahLst/>
                <a:cxnLst>
                  <a:cxn ang="0">
                    <a:pos x="27" y="0"/>
                  </a:cxn>
                  <a:cxn ang="0">
                    <a:pos x="27" y="0"/>
                  </a:cxn>
                  <a:cxn ang="0">
                    <a:pos x="12" y="77"/>
                  </a:cxn>
                  <a:cxn ang="0">
                    <a:pos x="2" y="151"/>
                  </a:cxn>
                  <a:cxn ang="0">
                    <a:pos x="0" y="226"/>
                  </a:cxn>
                  <a:cxn ang="0">
                    <a:pos x="4" y="302"/>
                  </a:cxn>
                  <a:cxn ang="0">
                    <a:pos x="23" y="302"/>
                  </a:cxn>
                  <a:cxn ang="0">
                    <a:pos x="20" y="226"/>
                  </a:cxn>
                  <a:cxn ang="0">
                    <a:pos x="21" y="151"/>
                  </a:cxn>
                  <a:cxn ang="0">
                    <a:pos x="31" y="77"/>
                  </a:cxn>
                  <a:cxn ang="0">
                    <a:pos x="46" y="0"/>
                  </a:cxn>
                  <a:cxn ang="0">
                    <a:pos x="46" y="0"/>
                  </a:cxn>
                  <a:cxn ang="0">
                    <a:pos x="27" y="0"/>
                  </a:cxn>
                </a:cxnLst>
                <a:rect l="0" t="0" r="r" b="b"/>
                <a:pathLst>
                  <a:path w="46" h="302">
                    <a:moveTo>
                      <a:pt x="27" y="0"/>
                    </a:moveTo>
                    <a:lnTo>
                      <a:pt x="27" y="0"/>
                    </a:lnTo>
                    <a:lnTo>
                      <a:pt x="12" y="77"/>
                    </a:lnTo>
                    <a:lnTo>
                      <a:pt x="2" y="151"/>
                    </a:lnTo>
                    <a:lnTo>
                      <a:pt x="0" y="226"/>
                    </a:lnTo>
                    <a:lnTo>
                      <a:pt x="4" y="302"/>
                    </a:lnTo>
                    <a:lnTo>
                      <a:pt x="23" y="302"/>
                    </a:lnTo>
                    <a:lnTo>
                      <a:pt x="20" y="226"/>
                    </a:lnTo>
                    <a:lnTo>
                      <a:pt x="21" y="151"/>
                    </a:lnTo>
                    <a:lnTo>
                      <a:pt x="31" y="77"/>
                    </a:lnTo>
                    <a:lnTo>
                      <a:pt x="46" y="0"/>
                    </a:lnTo>
                    <a:lnTo>
                      <a:pt x="46" y="0"/>
                    </a:lnTo>
                    <a:lnTo>
                      <a:pt x="27" y="0"/>
                    </a:lnTo>
                    <a:close/>
                  </a:path>
                </a:pathLst>
              </a:custGeom>
              <a:solidFill>
                <a:srgbClr val="C9933A"/>
              </a:solidFill>
              <a:ln w="9525">
                <a:noFill/>
                <a:round/>
                <a:headEnd/>
                <a:tailEnd/>
              </a:ln>
            </p:spPr>
            <p:txBody>
              <a:bodyPr/>
              <a:lstStyle/>
              <a:p>
                <a:pPr>
                  <a:defRPr/>
                </a:pPr>
                <a:endParaRPr lang="en-GB"/>
              </a:p>
            </p:txBody>
          </p:sp>
          <p:sp>
            <p:nvSpPr>
              <p:cNvPr id="1391640" name="Freeform 24"/>
              <p:cNvSpPr>
                <a:spLocks/>
              </p:cNvSpPr>
              <p:nvPr/>
            </p:nvSpPr>
            <p:spPr bwMode="auto">
              <a:xfrm>
                <a:off x="3380" y="2138"/>
                <a:ext cx="186" cy="113"/>
              </a:xfrm>
              <a:custGeom>
                <a:avLst/>
                <a:gdLst/>
                <a:ahLst/>
                <a:cxnLst>
                  <a:cxn ang="0">
                    <a:pos x="172" y="0"/>
                  </a:cxn>
                  <a:cxn ang="0">
                    <a:pos x="172" y="0"/>
                  </a:cxn>
                  <a:cxn ang="0">
                    <a:pos x="141" y="24"/>
                  </a:cxn>
                  <a:cxn ang="0">
                    <a:pos x="113" y="49"/>
                  </a:cxn>
                  <a:cxn ang="0">
                    <a:pos x="86" y="74"/>
                  </a:cxn>
                  <a:cxn ang="0">
                    <a:pos x="61" y="102"/>
                  </a:cxn>
                  <a:cxn ang="0">
                    <a:pos x="40" y="130"/>
                  </a:cxn>
                  <a:cxn ang="0">
                    <a:pos x="23" y="160"/>
                  </a:cxn>
                  <a:cxn ang="0">
                    <a:pos x="10" y="191"/>
                  </a:cxn>
                  <a:cxn ang="0">
                    <a:pos x="0" y="223"/>
                  </a:cxn>
                  <a:cxn ang="0">
                    <a:pos x="19" y="223"/>
                  </a:cxn>
                  <a:cxn ang="0">
                    <a:pos x="29" y="193"/>
                  </a:cxn>
                  <a:cxn ang="0">
                    <a:pos x="42" y="162"/>
                  </a:cxn>
                  <a:cxn ang="0">
                    <a:pos x="59" y="135"/>
                  </a:cxn>
                  <a:cxn ang="0">
                    <a:pos x="76" y="108"/>
                  </a:cxn>
                  <a:cxn ang="0">
                    <a:pos x="101" y="82"/>
                  </a:cxn>
                  <a:cxn ang="0">
                    <a:pos x="128" y="57"/>
                  </a:cxn>
                  <a:cxn ang="0">
                    <a:pos x="157" y="32"/>
                  </a:cxn>
                  <a:cxn ang="0">
                    <a:pos x="187" y="8"/>
                  </a:cxn>
                  <a:cxn ang="0">
                    <a:pos x="187" y="8"/>
                  </a:cxn>
                  <a:cxn ang="0">
                    <a:pos x="172" y="0"/>
                  </a:cxn>
                </a:cxnLst>
                <a:rect l="0" t="0" r="r" b="b"/>
                <a:pathLst>
                  <a:path w="187" h="223">
                    <a:moveTo>
                      <a:pt x="172" y="0"/>
                    </a:moveTo>
                    <a:lnTo>
                      <a:pt x="172" y="0"/>
                    </a:lnTo>
                    <a:lnTo>
                      <a:pt x="141" y="24"/>
                    </a:lnTo>
                    <a:lnTo>
                      <a:pt x="113" y="49"/>
                    </a:lnTo>
                    <a:lnTo>
                      <a:pt x="86" y="74"/>
                    </a:lnTo>
                    <a:lnTo>
                      <a:pt x="61" y="102"/>
                    </a:lnTo>
                    <a:lnTo>
                      <a:pt x="40" y="130"/>
                    </a:lnTo>
                    <a:lnTo>
                      <a:pt x="23" y="160"/>
                    </a:lnTo>
                    <a:lnTo>
                      <a:pt x="10" y="191"/>
                    </a:lnTo>
                    <a:lnTo>
                      <a:pt x="0" y="223"/>
                    </a:lnTo>
                    <a:lnTo>
                      <a:pt x="19" y="223"/>
                    </a:lnTo>
                    <a:lnTo>
                      <a:pt x="29" y="193"/>
                    </a:lnTo>
                    <a:lnTo>
                      <a:pt x="42" y="162"/>
                    </a:lnTo>
                    <a:lnTo>
                      <a:pt x="59" y="135"/>
                    </a:lnTo>
                    <a:lnTo>
                      <a:pt x="76" y="108"/>
                    </a:lnTo>
                    <a:lnTo>
                      <a:pt x="101" y="82"/>
                    </a:lnTo>
                    <a:lnTo>
                      <a:pt x="128" y="57"/>
                    </a:lnTo>
                    <a:lnTo>
                      <a:pt x="157" y="32"/>
                    </a:lnTo>
                    <a:lnTo>
                      <a:pt x="187" y="8"/>
                    </a:lnTo>
                    <a:lnTo>
                      <a:pt x="187" y="8"/>
                    </a:lnTo>
                    <a:lnTo>
                      <a:pt x="172" y="0"/>
                    </a:lnTo>
                    <a:close/>
                  </a:path>
                </a:pathLst>
              </a:custGeom>
              <a:solidFill>
                <a:srgbClr val="C9933A"/>
              </a:solidFill>
              <a:ln w="9525">
                <a:noFill/>
                <a:round/>
                <a:headEnd/>
                <a:tailEnd/>
              </a:ln>
            </p:spPr>
            <p:txBody>
              <a:bodyPr/>
              <a:lstStyle/>
              <a:p>
                <a:pPr>
                  <a:defRPr/>
                </a:pPr>
                <a:endParaRPr lang="en-GB"/>
              </a:p>
            </p:txBody>
          </p:sp>
          <p:sp>
            <p:nvSpPr>
              <p:cNvPr id="1391641" name="Freeform 25"/>
              <p:cNvSpPr>
                <a:spLocks/>
              </p:cNvSpPr>
              <p:nvPr/>
            </p:nvSpPr>
            <p:spPr bwMode="auto">
              <a:xfrm>
                <a:off x="3553" y="2135"/>
                <a:ext cx="60" cy="8"/>
              </a:xfrm>
              <a:custGeom>
                <a:avLst/>
                <a:gdLst/>
                <a:ahLst/>
                <a:cxnLst>
                  <a:cxn ang="0">
                    <a:pos x="59" y="1"/>
                  </a:cxn>
                  <a:cxn ang="0">
                    <a:pos x="59" y="1"/>
                  </a:cxn>
                  <a:cxn ang="0">
                    <a:pos x="46" y="1"/>
                  </a:cxn>
                  <a:cxn ang="0">
                    <a:pos x="32" y="0"/>
                  </a:cxn>
                  <a:cxn ang="0">
                    <a:pos x="17" y="1"/>
                  </a:cxn>
                  <a:cxn ang="0">
                    <a:pos x="0" y="8"/>
                  </a:cxn>
                  <a:cxn ang="0">
                    <a:pos x="15" y="16"/>
                  </a:cxn>
                  <a:cxn ang="0">
                    <a:pos x="21" y="14"/>
                  </a:cxn>
                  <a:cxn ang="0">
                    <a:pos x="32" y="13"/>
                  </a:cxn>
                  <a:cxn ang="0">
                    <a:pos x="46" y="14"/>
                  </a:cxn>
                  <a:cxn ang="0">
                    <a:pos x="59" y="14"/>
                  </a:cxn>
                  <a:cxn ang="0">
                    <a:pos x="59" y="14"/>
                  </a:cxn>
                  <a:cxn ang="0">
                    <a:pos x="59" y="1"/>
                  </a:cxn>
                </a:cxnLst>
                <a:rect l="0" t="0" r="r" b="b"/>
                <a:pathLst>
                  <a:path w="59" h="16">
                    <a:moveTo>
                      <a:pt x="59" y="1"/>
                    </a:moveTo>
                    <a:lnTo>
                      <a:pt x="59" y="1"/>
                    </a:lnTo>
                    <a:lnTo>
                      <a:pt x="46" y="1"/>
                    </a:lnTo>
                    <a:lnTo>
                      <a:pt x="32" y="0"/>
                    </a:lnTo>
                    <a:lnTo>
                      <a:pt x="17" y="1"/>
                    </a:lnTo>
                    <a:lnTo>
                      <a:pt x="0" y="8"/>
                    </a:lnTo>
                    <a:lnTo>
                      <a:pt x="15" y="16"/>
                    </a:lnTo>
                    <a:lnTo>
                      <a:pt x="21" y="14"/>
                    </a:lnTo>
                    <a:lnTo>
                      <a:pt x="32" y="13"/>
                    </a:lnTo>
                    <a:lnTo>
                      <a:pt x="46" y="14"/>
                    </a:lnTo>
                    <a:lnTo>
                      <a:pt x="59" y="14"/>
                    </a:lnTo>
                    <a:lnTo>
                      <a:pt x="59" y="14"/>
                    </a:lnTo>
                    <a:lnTo>
                      <a:pt x="59" y="1"/>
                    </a:lnTo>
                    <a:close/>
                  </a:path>
                </a:pathLst>
              </a:custGeom>
              <a:solidFill>
                <a:srgbClr val="C9933A"/>
              </a:solidFill>
              <a:ln w="9525">
                <a:noFill/>
                <a:round/>
                <a:headEnd/>
                <a:tailEnd/>
              </a:ln>
            </p:spPr>
            <p:txBody>
              <a:bodyPr/>
              <a:lstStyle/>
              <a:p>
                <a:pPr>
                  <a:defRPr/>
                </a:pPr>
                <a:endParaRPr lang="en-GB"/>
              </a:p>
            </p:txBody>
          </p:sp>
          <p:sp>
            <p:nvSpPr>
              <p:cNvPr id="1391642" name="Freeform 26"/>
              <p:cNvSpPr>
                <a:spLocks/>
              </p:cNvSpPr>
              <p:nvPr/>
            </p:nvSpPr>
            <p:spPr bwMode="auto">
              <a:xfrm>
                <a:off x="4601" y="2688"/>
                <a:ext cx="136" cy="120"/>
              </a:xfrm>
              <a:custGeom>
                <a:avLst/>
                <a:gdLst/>
                <a:ahLst/>
                <a:cxnLst>
                  <a:cxn ang="0">
                    <a:pos x="96" y="13"/>
                  </a:cxn>
                  <a:cxn ang="0">
                    <a:pos x="86" y="4"/>
                  </a:cxn>
                  <a:cxn ang="0">
                    <a:pos x="25" y="93"/>
                  </a:cxn>
                  <a:cxn ang="0">
                    <a:pos x="0" y="155"/>
                  </a:cxn>
                  <a:cxn ang="0">
                    <a:pos x="2" y="198"/>
                  </a:cxn>
                  <a:cxn ang="0">
                    <a:pos x="29" y="224"/>
                  </a:cxn>
                  <a:cxn ang="0">
                    <a:pos x="63" y="237"/>
                  </a:cxn>
                  <a:cxn ang="0">
                    <a:pos x="98" y="239"/>
                  </a:cxn>
                  <a:cxn ang="0">
                    <a:pos x="124" y="237"/>
                  </a:cxn>
                  <a:cxn ang="0">
                    <a:pos x="136" y="235"/>
                  </a:cxn>
                  <a:cxn ang="0">
                    <a:pos x="132" y="222"/>
                  </a:cxn>
                  <a:cxn ang="0">
                    <a:pos x="124" y="224"/>
                  </a:cxn>
                  <a:cxn ang="0">
                    <a:pos x="98" y="226"/>
                  </a:cxn>
                  <a:cxn ang="0">
                    <a:pos x="67" y="224"/>
                  </a:cxn>
                  <a:cxn ang="0">
                    <a:pos x="40" y="213"/>
                  </a:cxn>
                  <a:cxn ang="0">
                    <a:pos x="21" y="195"/>
                  </a:cxn>
                  <a:cxn ang="0">
                    <a:pos x="19" y="155"/>
                  </a:cxn>
                  <a:cxn ang="0">
                    <a:pos x="44" y="95"/>
                  </a:cxn>
                  <a:cxn ang="0">
                    <a:pos x="101" y="9"/>
                  </a:cxn>
                  <a:cxn ang="0">
                    <a:pos x="92" y="0"/>
                  </a:cxn>
                  <a:cxn ang="0">
                    <a:pos x="96" y="13"/>
                  </a:cxn>
                </a:cxnLst>
                <a:rect l="0" t="0" r="r" b="b"/>
                <a:pathLst>
                  <a:path w="136" h="239">
                    <a:moveTo>
                      <a:pt x="96" y="13"/>
                    </a:moveTo>
                    <a:lnTo>
                      <a:pt x="86" y="4"/>
                    </a:lnTo>
                    <a:lnTo>
                      <a:pt x="25" y="93"/>
                    </a:lnTo>
                    <a:lnTo>
                      <a:pt x="0" y="155"/>
                    </a:lnTo>
                    <a:lnTo>
                      <a:pt x="2" y="198"/>
                    </a:lnTo>
                    <a:lnTo>
                      <a:pt x="29" y="224"/>
                    </a:lnTo>
                    <a:lnTo>
                      <a:pt x="63" y="237"/>
                    </a:lnTo>
                    <a:lnTo>
                      <a:pt x="98" y="239"/>
                    </a:lnTo>
                    <a:lnTo>
                      <a:pt x="124" y="237"/>
                    </a:lnTo>
                    <a:lnTo>
                      <a:pt x="136" y="235"/>
                    </a:lnTo>
                    <a:lnTo>
                      <a:pt x="132" y="222"/>
                    </a:lnTo>
                    <a:lnTo>
                      <a:pt x="124" y="224"/>
                    </a:lnTo>
                    <a:lnTo>
                      <a:pt x="98" y="226"/>
                    </a:lnTo>
                    <a:lnTo>
                      <a:pt x="67" y="224"/>
                    </a:lnTo>
                    <a:lnTo>
                      <a:pt x="40" y="213"/>
                    </a:lnTo>
                    <a:lnTo>
                      <a:pt x="21" y="195"/>
                    </a:lnTo>
                    <a:lnTo>
                      <a:pt x="19" y="155"/>
                    </a:lnTo>
                    <a:lnTo>
                      <a:pt x="44" y="95"/>
                    </a:lnTo>
                    <a:lnTo>
                      <a:pt x="101" y="9"/>
                    </a:lnTo>
                    <a:lnTo>
                      <a:pt x="92" y="0"/>
                    </a:lnTo>
                    <a:lnTo>
                      <a:pt x="96" y="13"/>
                    </a:lnTo>
                    <a:close/>
                  </a:path>
                </a:pathLst>
              </a:custGeom>
              <a:solidFill>
                <a:srgbClr val="C9933A"/>
              </a:solidFill>
              <a:ln w="9525">
                <a:noFill/>
                <a:round/>
                <a:headEnd/>
                <a:tailEnd/>
              </a:ln>
            </p:spPr>
            <p:txBody>
              <a:bodyPr/>
              <a:lstStyle/>
              <a:p>
                <a:pPr>
                  <a:defRPr/>
                </a:pPr>
                <a:endParaRPr lang="en-GB"/>
              </a:p>
            </p:txBody>
          </p:sp>
          <p:sp>
            <p:nvSpPr>
              <p:cNvPr id="1391643" name="Freeform 27"/>
              <p:cNvSpPr>
                <a:spLocks/>
              </p:cNvSpPr>
              <p:nvPr/>
            </p:nvSpPr>
            <p:spPr bwMode="auto">
              <a:xfrm>
                <a:off x="3320" y="2688"/>
                <a:ext cx="1373" cy="84"/>
              </a:xfrm>
              <a:custGeom>
                <a:avLst/>
                <a:gdLst/>
                <a:ahLst/>
                <a:cxnLst>
                  <a:cxn ang="0">
                    <a:pos x="21" y="164"/>
                  </a:cxn>
                  <a:cxn ang="0">
                    <a:pos x="80" y="168"/>
                  </a:cxn>
                  <a:cxn ang="0">
                    <a:pos x="155" y="167"/>
                  </a:cxn>
                  <a:cxn ang="0">
                    <a:pos x="246" y="161"/>
                  </a:cxn>
                  <a:cxn ang="0">
                    <a:pos x="349" y="152"/>
                  </a:cxn>
                  <a:cxn ang="0">
                    <a:pos x="460" y="142"/>
                  </a:cxn>
                  <a:cxn ang="0">
                    <a:pos x="580" y="128"/>
                  </a:cxn>
                  <a:cxn ang="0">
                    <a:pos x="700" y="112"/>
                  </a:cxn>
                  <a:cxn ang="0">
                    <a:pos x="818" y="96"/>
                  </a:cxn>
                  <a:cxn ang="0">
                    <a:pos x="935" y="81"/>
                  </a:cxn>
                  <a:cxn ang="0">
                    <a:pos x="1044" y="64"/>
                  </a:cxn>
                  <a:cxn ang="0">
                    <a:pos x="1141" y="50"/>
                  </a:cxn>
                  <a:cxn ang="0">
                    <a:pos x="1227" y="37"/>
                  </a:cxn>
                  <a:cxn ang="0">
                    <a:pos x="1295" y="26"/>
                  </a:cxn>
                  <a:cxn ang="0">
                    <a:pos x="1345" y="18"/>
                  </a:cxn>
                  <a:cxn ang="0">
                    <a:pos x="1370" y="13"/>
                  </a:cxn>
                  <a:cxn ang="0">
                    <a:pos x="1370" y="0"/>
                  </a:cxn>
                  <a:cxn ang="0">
                    <a:pos x="1356" y="3"/>
                  </a:cxn>
                  <a:cxn ang="0">
                    <a:pos x="1318" y="8"/>
                  </a:cxn>
                  <a:cxn ang="0">
                    <a:pos x="1259" y="18"/>
                  </a:cxn>
                  <a:cxn ang="0">
                    <a:pos x="1183" y="30"/>
                  </a:cxn>
                  <a:cxn ang="0">
                    <a:pos x="1089" y="44"/>
                  </a:cxn>
                  <a:cxn ang="0">
                    <a:pos x="986" y="60"/>
                  </a:cxn>
                  <a:cxn ang="0">
                    <a:pos x="874" y="76"/>
                  </a:cxn>
                  <a:cxn ang="0">
                    <a:pos x="755" y="91"/>
                  </a:cxn>
                  <a:cxn ang="0">
                    <a:pos x="635" y="107"/>
                  </a:cxn>
                  <a:cxn ang="0">
                    <a:pos x="519" y="122"/>
                  </a:cxn>
                  <a:cxn ang="0">
                    <a:pos x="403" y="134"/>
                  </a:cxn>
                  <a:cxn ang="0">
                    <a:pos x="296" y="144"/>
                  </a:cxn>
                  <a:cxn ang="0">
                    <a:pos x="198" y="151"/>
                  </a:cxn>
                  <a:cxn ang="0">
                    <a:pos x="114" y="155"/>
                  </a:cxn>
                  <a:cxn ang="0">
                    <a:pos x="48" y="154"/>
                  </a:cxn>
                  <a:cxn ang="0">
                    <a:pos x="4" y="147"/>
                  </a:cxn>
                </a:cxnLst>
                <a:rect l="0" t="0" r="r" b="b"/>
                <a:pathLst>
                  <a:path w="1374" h="168">
                    <a:moveTo>
                      <a:pt x="0" y="160"/>
                    </a:moveTo>
                    <a:lnTo>
                      <a:pt x="21" y="164"/>
                    </a:lnTo>
                    <a:lnTo>
                      <a:pt x="48" y="167"/>
                    </a:lnTo>
                    <a:lnTo>
                      <a:pt x="80" y="168"/>
                    </a:lnTo>
                    <a:lnTo>
                      <a:pt x="114" y="168"/>
                    </a:lnTo>
                    <a:lnTo>
                      <a:pt x="155" y="167"/>
                    </a:lnTo>
                    <a:lnTo>
                      <a:pt x="198" y="164"/>
                    </a:lnTo>
                    <a:lnTo>
                      <a:pt x="246" y="161"/>
                    </a:lnTo>
                    <a:lnTo>
                      <a:pt x="296" y="157"/>
                    </a:lnTo>
                    <a:lnTo>
                      <a:pt x="349" y="152"/>
                    </a:lnTo>
                    <a:lnTo>
                      <a:pt x="403" y="147"/>
                    </a:lnTo>
                    <a:lnTo>
                      <a:pt x="460" y="142"/>
                    </a:lnTo>
                    <a:lnTo>
                      <a:pt x="519" y="135"/>
                    </a:lnTo>
                    <a:lnTo>
                      <a:pt x="580" y="128"/>
                    </a:lnTo>
                    <a:lnTo>
                      <a:pt x="639" y="120"/>
                    </a:lnTo>
                    <a:lnTo>
                      <a:pt x="700" y="112"/>
                    </a:lnTo>
                    <a:lnTo>
                      <a:pt x="759" y="104"/>
                    </a:lnTo>
                    <a:lnTo>
                      <a:pt x="818" y="96"/>
                    </a:lnTo>
                    <a:lnTo>
                      <a:pt x="878" y="89"/>
                    </a:lnTo>
                    <a:lnTo>
                      <a:pt x="935" y="81"/>
                    </a:lnTo>
                    <a:lnTo>
                      <a:pt x="990" y="73"/>
                    </a:lnTo>
                    <a:lnTo>
                      <a:pt x="1044" y="64"/>
                    </a:lnTo>
                    <a:lnTo>
                      <a:pt x="1093" y="57"/>
                    </a:lnTo>
                    <a:lnTo>
                      <a:pt x="1141" y="50"/>
                    </a:lnTo>
                    <a:lnTo>
                      <a:pt x="1187" y="43"/>
                    </a:lnTo>
                    <a:lnTo>
                      <a:pt x="1227" y="37"/>
                    </a:lnTo>
                    <a:lnTo>
                      <a:pt x="1263" y="31"/>
                    </a:lnTo>
                    <a:lnTo>
                      <a:pt x="1295" y="26"/>
                    </a:lnTo>
                    <a:lnTo>
                      <a:pt x="1322" y="21"/>
                    </a:lnTo>
                    <a:lnTo>
                      <a:pt x="1345" y="18"/>
                    </a:lnTo>
                    <a:lnTo>
                      <a:pt x="1360" y="16"/>
                    </a:lnTo>
                    <a:lnTo>
                      <a:pt x="1370" y="13"/>
                    </a:lnTo>
                    <a:lnTo>
                      <a:pt x="1374" y="13"/>
                    </a:lnTo>
                    <a:lnTo>
                      <a:pt x="1370" y="0"/>
                    </a:lnTo>
                    <a:lnTo>
                      <a:pt x="1366" y="0"/>
                    </a:lnTo>
                    <a:lnTo>
                      <a:pt x="1356" y="3"/>
                    </a:lnTo>
                    <a:lnTo>
                      <a:pt x="1341" y="5"/>
                    </a:lnTo>
                    <a:lnTo>
                      <a:pt x="1318" y="8"/>
                    </a:lnTo>
                    <a:lnTo>
                      <a:pt x="1292" y="13"/>
                    </a:lnTo>
                    <a:lnTo>
                      <a:pt x="1259" y="18"/>
                    </a:lnTo>
                    <a:lnTo>
                      <a:pt x="1223" y="24"/>
                    </a:lnTo>
                    <a:lnTo>
                      <a:pt x="1183" y="30"/>
                    </a:lnTo>
                    <a:lnTo>
                      <a:pt x="1137" y="37"/>
                    </a:lnTo>
                    <a:lnTo>
                      <a:pt x="1089" y="44"/>
                    </a:lnTo>
                    <a:lnTo>
                      <a:pt x="1040" y="51"/>
                    </a:lnTo>
                    <a:lnTo>
                      <a:pt x="986" y="60"/>
                    </a:lnTo>
                    <a:lnTo>
                      <a:pt x="931" y="68"/>
                    </a:lnTo>
                    <a:lnTo>
                      <a:pt x="874" y="76"/>
                    </a:lnTo>
                    <a:lnTo>
                      <a:pt x="815" y="83"/>
                    </a:lnTo>
                    <a:lnTo>
                      <a:pt x="755" y="91"/>
                    </a:lnTo>
                    <a:lnTo>
                      <a:pt x="696" y="99"/>
                    </a:lnTo>
                    <a:lnTo>
                      <a:pt x="635" y="107"/>
                    </a:lnTo>
                    <a:lnTo>
                      <a:pt x="576" y="115"/>
                    </a:lnTo>
                    <a:lnTo>
                      <a:pt x="519" y="122"/>
                    </a:lnTo>
                    <a:lnTo>
                      <a:pt x="460" y="129"/>
                    </a:lnTo>
                    <a:lnTo>
                      <a:pt x="403" y="134"/>
                    </a:lnTo>
                    <a:lnTo>
                      <a:pt x="349" y="139"/>
                    </a:lnTo>
                    <a:lnTo>
                      <a:pt x="296" y="144"/>
                    </a:lnTo>
                    <a:lnTo>
                      <a:pt x="246" y="148"/>
                    </a:lnTo>
                    <a:lnTo>
                      <a:pt x="198" y="151"/>
                    </a:lnTo>
                    <a:lnTo>
                      <a:pt x="155" y="154"/>
                    </a:lnTo>
                    <a:lnTo>
                      <a:pt x="114" y="155"/>
                    </a:lnTo>
                    <a:lnTo>
                      <a:pt x="80" y="155"/>
                    </a:lnTo>
                    <a:lnTo>
                      <a:pt x="48" y="154"/>
                    </a:lnTo>
                    <a:lnTo>
                      <a:pt x="25" y="151"/>
                    </a:lnTo>
                    <a:lnTo>
                      <a:pt x="4" y="147"/>
                    </a:lnTo>
                    <a:lnTo>
                      <a:pt x="0" y="160"/>
                    </a:lnTo>
                    <a:close/>
                  </a:path>
                </a:pathLst>
              </a:custGeom>
              <a:solidFill>
                <a:srgbClr val="C9933A"/>
              </a:solidFill>
              <a:ln w="9525">
                <a:noFill/>
                <a:round/>
                <a:headEnd/>
                <a:tailEnd/>
              </a:ln>
            </p:spPr>
            <p:txBody>
              <a:bodyPr/>
              <a:lstStyle/>
              <a:p>
                <a:pPr>
                  <a:defRPr/>
                </a:pPr>
                <a:endParaRPr lang="en-GB"/>
              </a:p>
            </p:txBody>
          </p:sp>
          <p:sp>
            <p:nvSpPr>
              <p:cNvPr id="1391644" name="Freeform 28"/>
              <p:cNvSpPr>
                <a:spLocks/>
              </p:cNvSpPr>
              <p:nvPr/>
            </p:nvSpPr>
            <p:spPr bwMode="auto">
              <a:xfrm>
                <a:off x="4747" y="2078"/>
                <a:ext cx="275" cy="150"/>
              </a:xfrm>
              <a:custGeom>
                <a:avLst/>
                <a:gdLst/>
                <a:ahLst/>
                <a:cxnLst>
                  <a:cxn ang="0">
                    <a:pos x="19" y="299"/>
                  </a:cxn>
                  <a:cxn ang="0">
                    <a:pos x="21" y="212"/>
                  </a:cxn>
                  <a:cxn ang="0">
                    <a:pos x="36" y="147"/>
                  </a:cxn>
                  <a:cxn ang="0">
                    <a:pos x="61" y="102"/>
                  </a:cxn>
                  <a:cxn ang="0">
                    <a:pos x="95" y="70"/>
                  </a:cxn>
                  <a:cxn ang="0">
                    <a:pos x="132" y="50"/>
                  </a:cxn>
                  <a:cxn ang="0">
                    <a:pos x="177" y="37"/>
                  </a:cxn>
                  <a:cxn ang="0">
                    <a:pos x="223" y="25"/>
                  </a:cxn>
                  <a:cxn ang="0">
                    <a:pos x="275" y="13"/>
                  </a:cxn>
                  <a:cxn ang="0">
                    <a:pos x="267" y="0"/>
                  </a:cxn>
                  <a:cxn ang="0">
                    <a:pos x="219" y="12"/>
                  </a:cxn>
                  <a:cxn ang="0">
                    <a:pos x="170" y="24"/>
                  </a:cxn>
                  <a:cxn ang="0">
                    <a:pos x="124" y="39"/>
                  </a:cxn>
                  <a:cxn ang="0">
                    <a:pos x="80" y="63"/>
                  </a:cxn>
                  <a:cxn ang="0">
                    <a:pos x="46" y="96"/>
                  </a:cxn>
                  <a:cxn ang="0">
                    <a:pos x="17" y="145"/>
                  </a:cxn>
                  <a:cxn ang="0">
                    <a:pos x="2" y="212"/>
                  </a:cxn>
                  <a:cxn ang="0">
                    <a:pos x="0" y="299"/>
                  </a:cxn>
                  <a:cxn ang="0">
                    <a:pos x="19" y="299"/>
                  </a:cxn>
                </a:cxnLst>
                <a:rect l="0" t="0" r="r" b="b"/>
                <a:pathLst>
                  <a:path w="275" h="299">
                    <a:moveTo>
                      <a:pt x="19" y="299"/>
                    </a:moveTo>
                    <a:lnTo>
                      <a:pt x="21" y="212"/>
                    </a:lnTo>
                    <a:lnTo>
                      <a:pt x="36" y="147"/>
                    </a:lnTo>
                    <a:lnTo>
                      <a:pt x="61" y="102"/>
                    </a:lnTo>
                    <a:lnTo>
                      <a:pt x="95" y="70"/>
                    </a:lnTo>
                    <a:lnTo>
                      <a:pt x="132" y="50"/>
                    </a:lnTo>
                    <a:lnTo>
                      <a:pt x="177" y="37"/>
                    </a:lnTo>
                    <a:lnTo>
                      <a:pt x="223" y="25"/>
                    </a:lnTo>
                    <a:lnTo>
                      <a:pt x="275" y="13"/>
                    </a:lnTo>
                    <a:lnTo>
                      <a:pt x="267" y="0"/>
                    </a:lnTo>
                    <a:lnTo>
                      <a:pt x="219" y="12"/>
                    </a:lnTo>
                    <a:lnTo>
                      <a:pt x="170" y="24"/>
                    </a:lnTo>
                    <a:lnTo>
                      <a:pt x="124" y="39"/>
                    </a:lnTo>
                    <a:lnTo>
                      <a:pt x="80" y="63"/>
                    </a:lnTo>
                    <a:lnTo>
                      <a:pt x="46" y="96"/>
                    </a:lnTo>
                    <a:lnTo>
                      <a:pt x="17" y="145"/>
                    </a:lnTo>
                    <a:lnTo>
                      <a:pt x="2" y="212"/>
                    </a:lnTo>
                    <a:lnTo>
                      <a:pt x="0" y="299"/>
                    </a:lnTo>
                    <a:lnTo>
                      <a:pt x="19" y="299"/>
                    </a:lnTo>
                    <a:close/>
                  </a:path>
                </a:pathLst>
              </a:custGeom>
              <a:solidFill>
                <a:srgbClr val="C9933A"/>
              </a:solidFill>
              <a:ln w="9525">
                <a:noFill/>
                <a:round/>
                <a:headEnd/>
                <a:tailEnd/>
              </a:ln>
            </p:spPr>
            <p:txBody>
              <a:bodyPr/>
              <a:lstStyle/>
              <a:p>
                <a:pPr>
                  <a:defRPr/>
                </a:pPr>
                <a:endParaRPr lang="en-GB"/>
              </a:p>
            </p:txBody>
          </p:sp>
          <p:sp>
            <p:nvSpPr>
              <p:cNvPr id="1391645" name="Freeform 29"/>
              <p:cNvSpPr>
                <a:spLocks/>
              </p:cNvSpPr>
              <p:nvPr/>
            </p:nvSpPr>
            <p:spPr bwMode="auto">
              <a:xfrm>
                <a:off x="4614" y="2268"/>
                <a:ext cx="143" cy="7"/>
              </a:xfrm>
              <a:custGeom>
                <a:avLst/>
                <a:gdLst/>
                <a:ahLst/>
                <a:cxnLst>
                  <a:cxn ang="0">
                    <a:pos x="144" y="6"/>
                  </a:cxn>
                  <a:cxn ang="0">
                    <a:pos x="144" y="0"/>
                  </a:cxn>
                  <a:cxn ang="0">
                    <a:pos x="0" y="0"/>
                  </a:cxn>
                  <a:cxn ang="0">
                    <a:pos x="0" y="13"/>
                  </a:cxn>
                  <a:cxn ang="0">
                    <a:pos x="144" y="13"/>
                  </a:cxn>
                  <a:cxn ang="0">
                    <a:pos x="144" y="6"/>
                  </a:cxn>
                </a:cxnLst>
                <a:rect l="0" t="0" r="r" b="b"/>
                <a:pathLst>
                  <a:path w="144" h="13">
                    <a:moveTo>
                      <a:pt x="144" y="6"/>
                    </a:moveTo>
                    <a:lnTo>
                      <a:pt x="144" y="0"/>
                    </a:lnTo>
                    <a:lnTo>
                      <a:pt x="0" y="0"/>
                    </a:lnTo>
                    <a:lnTo>
                      <a:pt x="0" y="13"/>
                    </a:lnTo>
                    <a:lnTo>
                      <a:pt x="144" y="13"/>
                    </a:lnTo>
                    <a:lnTo>
                      <a:pt x="144" y="6"/>
                    </a:lnTo>
                    <a:close/>
                  </a:path>
                </a:pathLst>
              </a:custGeom>
              <a:solidFill>
                <a:srgbClr val="C9933A"/>
              </a:solidFill>
              <a:ln w="9525">
                <a:noFill/>
                <a:round/>
                <a:headEnd/>
                <a:tailEnd/>
              </a:ln>
            </p:spPr>
            <p:txBody>
              <a:bodyPr/>
              <a:lstStyle/>
              <a:p>
                <a:pPr>
                  <a:defRPr/>
                </a:pPr>
                <a:endParaRPr lang="en-GB"/>
              </a:p>
            </p:txBody>
          </p:sp>
          <p:sp>
            <p:nvSpPr>
              <p:cNvPr id="1391646" name="Freeform 30"/>
              <p:cNvSpPr>
                <a:spLocks/>
              </p:cNvSpPr>
              <p:nvPr/>
            </p:nvSpPr>
            <p:spPr bwMode="auto">
              <a:xfrm>
                <a:off x="4667" y="2287"/>
                <a:ext cx="90" cy="5"/>
              </a:xfrm>
              <a:custGeom>
                <a:avLst/>
                <a:gdLst/>
                <a:ahLst/>
                <a:cxnLst>
                  <a:cxn ang="0">
                    <a:pos x="90" y="7"/>
                  </a:cxn>
                  <a:cxn ang="0">
                    <a:pos x="90" y="0"/>
                  </a:cxn>
                  <a:cxn ang="0">
                    <a:pos x="0" y="0"/>
                  </a:cxn>
                  <a:cxn ang="0">
                    <a:pos x="0" y="13"/>
                  </a:cxn>
                  <a:cxn ang="0">
                    <a:pos x="90" y="13"/>
                  </a:cxn>
                  <a:cxn ang="0">
                    <a:pos x="90" y="7"/>
                  </a:cxn>
                </a:cxnLst>
                <a:rect l="0" t="0" r="r" b="b"/>
                <a:pathLst>
                  <a:path w="90" h="13">
                    <a:moveTo>
                      <a:pt x="90" y="7"/>
                    </a:moveTo>
                    <a:lnTo>
                      <a:pt x="90" y="0"/>
                    </a:lnTo>
                    <a:lnTo>
                      <a:pt x="0" y="0"/>
                    </a:lnTo>
                    <a:lnTo>
                      <a:pt x="0" y="13"/>
                    </a:lnTo>
                    <a:lnTo>
                      <a:pt x="90" y="13"/>
                    </a:lnTo>
                    <a:lnTo>
                      <a:pt x="90" y="7"/>
                    </a:lnTo>
                    <a:close/>
                  </a:path>
                </a:pathLst>
              </a:custGeom>
              <a:solidFill>
                <a:srgbClr val="C9933A"/>
              </a:solidFill>
              <a:ln w="9525">
                <a:noFill/>
                <a:round/>
                <a:headEnd/>
                <a:tailEnd/>
              </a:ln>
            </p:spPr>
            <p:txBody>
              <a:bodyPr/>
              <a:lstStyle/>
              <a:p>
                <a:pPr>
                  <a:defRPr/>
                </a:pPr>
                <a:endParaRPr lang="en-GB"/>
              </a:p>
            </p:txBody>
          </p:sp>
          <p:sp>
            <p:nvSpPr>
              <p:cNvPr id="1391647" name="Freeform 31"/>
              <p:cNvSpPr>
                <a:spLocks/>
              </p:cNvSpPr>
              <p:nvPr/>
            </p:nvSpPr>
            <p:spPr bwMode="auto">
              <a:xfrm>
                <a:off x="3500" y="2165"/>
                <a:ext cx="262" cy="12"/>
              </a:xfrm>
              <a:custGeom>
                <a:avLst/>
                <a:gdLst/>
                <a:ahLst/>
                <a:cxnLst>
                  <a:cxn ang="0">
                    <a:pos x="262" y="16"/>
                  </a:cxn>
                  <a:cxn ang="0">
                    <a:pos x="262" y="9"/>
                  </a:cxn>
                  <a:cxn ang="0">
                    <a:pos x="0" y="0"/>
                  </a:cxn>
                  <a:cxn ang="0">
                    <a:pos x="0" y="13"/>
                  </a:cxn>
                  <a:cxn ang="0">
                    <a:pos x="262" y="22"/>
                  </a:cxn>
                  <a:cxn ang="0">
                    <a:pos x="262" y="16"/>
                  </a:cxn>
                </a:cxnLst>
                <a:rect l="0" t="0" r="r" b="b"/>
                <a:pathLst>
                  <a:path w="262" h="22">
                    <a:moveTo>
                      <a:pt x="262" y="16"/>
                    </a:moveTo>
                    <a:lnTo>
                      <a:pt x="262" y="9"/>
                    </a:lnTo>
                    <a:lnTo>
                      <a:pt x="0" y="0"/>
                    </a:lnTo>
                    <a:lnTo>
                      <a:pt x="0" y="13"/>
                    </a:lnTo>
                    <a:lnTo>
                      <a:pt x="262" y="22"/>
                    </a:lnTo>
                    <a:lnTo>
                      <a:pt x="262" y="16"/>
                    </a:lnTo>
                    <a:close/>
                  </a:path>
                </a:pathLst>
              </a:custGeom>
              <a:solidFill>
                <a:srgbClr val="C9933A"/>
              </a:solidFill>
              <a:ln w="9525">
                <a:noFill/>
                <a:round/>
                <a:headEnd/>
                <a:tailEnd/>
              </a:ln>
            </p:spPr>
            <p:txBody>
              <a:bodyPr/>
              <a:lstStyle/>
              <a:p>
                <a:pPr>
                  <a:defRPr/>
                </a:pPr>
                <a:endParaRPr lang="en-GB"/>
              </a:p>
            </p:txBody>
          </p:sp>
          <p:sp>
            <p:nvSpPr>
              <p:cNvPr id="1391648" name="Freeform 32"/>
              <p:cNvSpPr>
                <a:spLocks/>
              </p:cNvSpPr>
              <p:nvPr/>
            </p:nvSpPr>
            <p:spPr bwMode="auto">
              <a:xfrm>
                <a:off x="3446" y="2187"/>
                <a:ext cx="169" cy="8"/>
              </a:xfrm>
              <a:custGeom>
                <a:avLst/>
                <a:gdLst/>
                <a:ahLst/>
                <a:cxnLst>
                  <a:cxn ang="0">
                    <a:pos x="170" y="7"/>
                  </a:cxn>
                  <a:cxn ang="0">
                    <a:pos x="170" y="0"/>
                  </a:cxn>
                  <a:cxn ang="0">
                    <a:pos x="0" y="0"/>
                  </a:cxn>
                  <a:cxn ang="0">
                    <a:pos x="0" y="13"/>
                  </a:cxn>
                  <a:cxn ang="0">
                    <a:pos x="170" y="13"/>
                  </a:cxn>
                  <a:cxn ang="0">
                    <a:pos x="170" y="7"/>
                  </a:cxn>
                </a:cxnLst>
                <a:rect l="0" t="0" r="r" b="b"/>
                <a:pathLst>
                  <a:path w="170" h="13">
                    <a:moveTo>
                      <a:pt x="170" y="7"/>
                    </a:moveTo>
                    <a:lnTo>
                      <a:pt x="170" y="0"/>
                    </a:lnTo>
                    <a:lnTo>
                      <a:pt x="0" y="0"/>
                    </a:lnTo>
                    <a:lnTo>
                      <a:pt x="0" y="13"/>
                    </a:lnTo>
                    <a:lnTo>
                      <a:pt x="170" y="13"/>
                    </a:lnTo>
                    <a:lnTo>
                      <a:pt x="170" y="7"/>
                    </a:lnTo>
                    <a:close/>
                  </a:path>
                </a:pathLst>
              </a:custGeom>
              <a:solidFill>
                <a:srgbClr val="C9933A"/>
              </a:solidFill>
              <a:ln w="9525">
                <a:noFill/>
                <a:round/>
                <a:headEnd/>
                <a:tailEnd/>
              </a:ln>
            </p:spPr>
            <p:txBody>
              <a:bodyPr/>
              <a:lstStyle/>
              <a:p>
                <a:pPr>
                  <a:defRPr/>
                </a:pPr>
                <a:endParaRPr lang="en-GB"/>
              </a:p>
            </p:txBody>
          </p:sp>
          <p:sp>
            <p:nvSpPr>
              <p:cNvPr id="1391649" name="Freeform 33"/>
              <p:cNvSpPr>
                <a:spLocks/>
              </p:cNvSpPr>
              <p:nvPr/>
            </p:nvSpPr>
            <p:spPr bwMode="auto">
              <a:xfrm>
                <a:off x="3410" y="2216"/>
                <a:ext cx="143" cy="10"/>
              </a:xfrm>
              <a:custGeom>
                <a:avLst/>
                <a:gdLst/>
                <a:ahLst/>
                <a:cxnLst>
                  <a:cxn ang="0">
                    <a:pos x="143" y="16"/>
                  </a:cxn>
                  <a:cxn ang="0">
                    <a:pos x="143" y="10"/>
                  </a:cxn>
                  <a:cxn ang="0">
                    <a:pos x="0" y="0"/>
                  </a:cxn>
                  <a:cxn ang="0">
                    <a:pos x="0" y="13"/>
                  </a:cxn>
                  <a:cxn ang="0">
                    <a:pos x="143" y="23"/>
                  </a:cxn>
                  <a:cxn ang="0">
                    <a:pos x="143" y="16"/>
                  </a:cxn>
                </a:cxnLst>
                <a:rect l="0" t="0" r="r" b="b"/>
                <a:pathLst>
                  <a:path w="143" h="23">
                    <a:moveTo>
                      <a:pt x="143" y="16"/>
                    </a:moveTo>
                    <a:lnTo>
                      <a:pt x="143" y="10"/>
                    </a:lnTo>
                    <a:lnTo>
                      <a:pt x="0" y="0"/>
                    </a:lnTo>
                    <a:lnTo>
                      <a:pt x="0" y="13"/>
                    </a:lnTo>
                    <a:lnTo>
                      <a:pt x="143" y="23"/>
                    </a:lnTo>
                    <a:lnTo>
                      <a:pt x="143" y="16"/>
                    </a:lnTo>
                    <a:close/>
                  </a:path>
                </a:pathLst>
              </a:custGeom>
              <a:solidFill>
                <a:srgbClr val="C9933A"/>
              </a:solidFill>
              <a:ln w="9525">
                <a:noFill/>
                <a:round/>
                <a:headEnd/>
                <a:tailEnd/>
              </a:ln>
            </p:spPr>
            <p:txBody>
              <a:bodyPr/>
              <a:lstStyle/>
              <a:p>
                <a:pPr>
                  <a:defRPr/>
                </a:pPr>
                <a:endParaRPr lang="en-GB"/>
              </a:p>
            </p:txBody>
          </p:sp>
          <p:sp>
            <p:nvSpPr>
              <p:cNvPr id="1391650" name="Freeform 34"/>
              <p:cNvSpPr>
                <a:spLocks/>
              </p:cNvSpPr>
              <p:nvPr/>
            </p:nvSpPr>
            <p:spPr bwMode="auto">
              <a:xfrm>
                <a:off x="4564" y="2580"/>
                <a:ext cx="235" cy="8"/>
              </a:xfrm>
              <a:custGeom>
                <a:avLst/>
                <a:gdLst/>
                <a:ahLst/>
                <a:cxnLst>
                  <a:cxn ang="0">
                    <a:pos x="238" y="7"/>
                  </a:cxn>
                  <a:cxn ang="0">
                    <a:pos x="238" y="0"/>
                  </a:cxn>
                  <a:cxn ang="0">
                    <a:pos x="0" y="7"/>
                  </a:cxn>
                  <a:cxn ang="0">
                    <a:pos x="0" y="19"/>
                  </a:cxn>
                  <a:cxn ang="0">
                    <a:pos x="238" y="13"/>
                  </a:cxn>
                  <a:cxn ang="0">
                    <a:pos x="238" y="7"/>
                  </a:cxn>
                </a:cxnLst>
                <a:rect l="0" t="0" r="r" b="b"/>
                <a:pathLst>
                  <a:path w="238" h="19">
                    <a:moveTo>
                      <a:pt x="238" y="7"/>
                    </a:moveTo>
                    <a:lnTo>
                      <a:pt x="238" y="0"/>
                    </a:lnTo>
                    <a:lnTo>
                      <a:pt x="0" y="7"/>
                    </a:lnTo>
                    <a:lnTo>
                      <a:pt x="0" y="19"/>
                    </a:lnTo>
                    <a:lnTo>
                      <a:pt x="238" y="13"/>
                    </a:lnTo>
                    <a:lnTo>
                      <a:pt x="238" y="7"/>
                    </a:lnTo>
                    <a:close/>
                  </a:path>
                </a:pathLst>
              </a:custGeom>
              <a:solidFill>
                <a:srgbClr val="C9933A"/>
              </a:solidFill>
              <a:ln w="9525">
                <a:noFill/>
                <a:round/>
                <a:headEnd/>
                <a:tailEnd/>
              </a:ln>
            </p:spPr>
            <p:txBody>
              <a:bodyPr/>
              <a:lstStyle/>
              <a:p>
                <a:pPr>
                  <a:defRPr/>
                </a:pPr>
                <a:endParaRPr lang="en-GB"/>
              </a:p>
            </p:txBody>
          </p:sp>
          <p:sp>
            <p:nvSpPr>
              <p:cNvPr id="1391651" name="Freeform 35"/>
              <p:cNvSpPr>
                <a:spLocks/>
              </p:cNvSpPr>
              <p:nvPr/>
            </p:nvSpPr>
            <p:spPr bwMode="auto">
              <a:xfrm>
                <a:off x="4654" y="2597"/>
                <a:ext cx="146" cy="10"/>
              </a:xfrm>
              <a:custGeom>
                <a:avLst/>
                <a:gdLst/>
                <a:ahLst/>
                <a:cxnLst>
                  <a:cxn ang="0">
                    <a:pos x="146" y="7"/>
                  </a:cxn>
                  <a:cxn ang="0">
                    <a:pos x="146" y="0"/>
                  </a:cxn>
                  <a:cxn ang="0">
                    <a:pos x="0" y="7"/>
                  </a:cxn>
                  <a:cxn ang="0">
                    <a:pos x="0" y="20"/>
                  </a:cxn>
                  <a:cxn ang="0">
                    <a:pos x="146" y="13"/>
                  </a:cxn>
                  <a:cxn ang="0">
                    <a:pos x="146" y="7"/>
                  </a:cxn>
                </a:cxnLst>
                <a:rect l="0" t="0" r="r" b="b"/>
                <a:pathLst>
                  <a:path w="146" h="20">
                    <a:moveTo>
                      <a:pt x="146" y="7"/>
                    </a:moveTo>
                    <a:lnTo>
                      <a:pt x="146" y="0"/>
                    </a:lnTo>
                    <a:lnTo>
                      <a:pt x="0" y="7"/>
                    </a:lnTo>
                    <a:lnTo>
                      <a:pt x="0" y="20"/>
                    </a:lnTo>
                    <a:lnTo>
                      <a:pt x="146" y="13"/>
                    </a:lnTo>
                    <a:lnTo>
                      <a:pt x="146" y="7"/>
                    </a:lnTo>
                    <a:close/>
                  </a:path>
                </a:pathLst>
              </a:custGeom>
              <a:solidFill>
                <a:srgbClr val="C9933A"/>
              </a:solidFill>
              <a:ln w="9525">
                <a:noFill/>
                <a:round/>
                <a:headEnd/>
                <a:tailEnd/>
              </a:ln>
            </p:spPr>
            <p:txBody>
              <a:bodyPr/>
              <a:lstStyle/>
              <a:p>
                <a:pPr>
                  <a:defRPr/>
                </a:pPr>
                <a:endParaRPr lang="en-GB"/>
              </a:p>
            </p:txBody>
          </p:sp>
          <p:sp>
            <p:nvSpPr>
              <p:cNvPr id="1391652" name="Freeform 36"/>
              <p:cNvSpPr>
                <a:spLocks/>
              </p:cNvSpPr>
              <p:nvPr/>
            </p:nvSpPr>
            <p:spPr bwMode="auto">
              <a:xfrm>
                <a:off x="4733" y="2624"/>
                <a:ext cx="73" cy="8"/>
              </a:xfrm>
              <a:custGeom>
                <a:avLst/>
                <a:gdLst/>
                <a:ahLst/>
                <a:cxnLst>
                  <a:cxn ang="0">
                    <a:pos x="72" y="6"/>
                  </a:cxn>
                  <a:cxn ang="0">
                    <a:pos x="72" y="0"/>
                  </a:cxn>
                  <a:cxn ang="0">
                    <a:pos x="0" y="4"/>
                  </a:cxn>
                  <a:cxn ang="0">
                    <a:pos x="0" y="17"/>
                  </a:cxn>
                  <a:cxn ang="0">
                    <a:pos x="72" y="13"/>
                  </a:cxn>
                  <a:cxn ang="0">
                    <a:pos x="72" y="6"/>
                  </a:cxn>
                </a:cxnLst>
                <a:rect l="0" t="0" r="r" b="b"/>
                <a:pathLst>
                  <a:path w="72" h="17">
                    <a:moveTo>
                      <a:pt x="72" y="6"/>
                    </a:moveTo>
                    <a:lnTo>
                      <a:pt x="72" y="0"/>
                    </a:lnTo>
                    <a:lnTo>
                      <a:pt x="0" y="4"/>
                    </a:lnTo>
                    <a:lnTo>
                      <a:pt x="0" y="17"/>
                    </a:lnTo>
                    <a:lnTo>
                      <a:pt x="72" y="13"/>
                    </a:lnTo>
                    <a:lnTo>
                      <a:pt x="72" y="6"/>
                    </a:lnTo>
                    <a:close/>
                  </a:path>
                </a:pathLst>
              </a:custGeom>
              <a:solidFill>
                <a:srgbClr val="C9933A"/>
              </a:solidFill>
              <a:ln w="9525">
                <a:noFill/>
                <a:round/>
                <a:headEnd/>
                <a:tailEnd/>
              </a:ln>
            </p:spPr>
            <p:txBody>
              <a:bodyPr/>
              <a:lstStyle/>
              <a:p>
                <a:pPr>
                  <a:defRPr/>
                </a:pPr>
                <a:endParaRPr lang="en-GB"/>
              </a:p>
            </p:txBody>
          </p:sp>
          <p:grpSp>
            <p:nvGrpSpPr>
              <p:cNvPr id="28710" name="Group 37"/>
              <p:cNvGrpSpPr>
                <a:grpSpLocks/>
              </p:cNvGrpSpPr>
              <p:nvPr/>
            </p:nvGrpSpPr>
            <p:grpSpPr bwMode="auto">
              <a:xfrm>
                <a:off x="3420" y="2592"/>
                <a:ext cx="372" cy="168"/>
                <a:chOff x="3420" y="2512"/>
                <a:chExt cx="536" cy="248"/>
              </a:xfrm>
            </p:grpSpPr>
            <p:sp>
              <p:nvSpPr>
                <p:cNvPr id="1391654" name="Freeform 38"/>
                <p:cNvSpPr>
                  <a:spLocks/>
                </p:cNvSpPr>
                <p:nvPr/>
              </p:nvSpPr>
              <p:spPr bwMode="auto">
                <a:xfrm>
                  <a:off x="3420" y="2541"/>
                  <a:ext cx="248" cy="7"/>
                </a:xfrm>
                <a:custGeom>
                  <a:avLst/>
                  <a:gdLst/>
                  <a:ahLst/>
                  <a:cxnLst>
                    <a:cxn ang="0">
                      <a:pos x="248" y="6"/>
                    </a:cxn>
                    <a:cxn ang="0">
                      <a:pos x="248" y="0"/>
                    </a:cxn>
                    <a:cxn ang="0">
                      <a:pos x="0" y="0"/>
                    </a:cxn>
                    <a:cxn ang="0">
                      <a:pos x="0" y="13"/>
                    </a:cxn>
                    <a:cxn ang="0">
                      <a:pos x="248" y="13"/>
                    </a:cxn>
                    <a:cxn ang="0">
                      <a:pos x="248" y="6"/>
                    </a:cxn>
                  </a:cxnLst>
                  <a:rect l="0" t="0" r="r" b="b"/>
                  <a:pathLst>
                    <a:path w="248" h="13">
                      <a:moveTo>
                        <a:pt x="248" y="6"/>
                      </a:moveTo>
                      <a:lnTo>
                        <a:pt x="248" y="0"/>
                      </a:lnTo>
                      <a:lnTo>
                        <a:pt x="0" y="0"/>
                      </a:lnTo>
                      <a:lnTo>
                        <a:pt x="0" y="13"/>
                      </a:lnTo>
                      <a:lnTo>
                        <a:pt x="248" y="13"/>
                      </a:lnTo>
                      <a:lnTo>
                        <a:pt x="248" y="6"/>
                      </a:lnTo>
                      <a:close/>
                    </a:path>
                  </a:pathLst>
                </a:custGeom>
                <a:solidFill>
                  <a:srgbClr val="C9933A"/>
                </a:solidFill>
                <a:ln w="9525">
                  <a:noFill/>
                  <a:round/>
                  <a:headEnd/>
                  <a:tailEnd/>
                </a:ln>
              </p:spPr>
              <p:txBody>
                <a:bodyPr/>
                <a:lstStyle/>
                <a:p>
                  <a:pPr>
                    <a:defRPr/>
                  </a:pPr>
                  <a:endParaRPr lang="en-GB"/>
                </a:p>
              </p:txBody>
            </p:sp>
            <p:sp>
              <p:nvSpPr>
                <p:cNvPr id="1391655" name="Freeform 39"/>
                <p:cNvSpPr>
                  <a:spLocks/>
                </p:cNvSpPr>
                <p:nvPr/>
              </p:nvSpPr>
              <p:spPr bwMode="auto">
                <a:xfrm>
                  <a:off x="3434" y="2559"/>
                  <a:ext cx="158" cy="10"/>
                </a:xfrm>
                <a:custGeom>
                  <a:avLst/>
                  <a:gdLst/>
                  <a:ahLst/>
                  <a:cxnLst>
                    <a:cxn ang="0">
                      <a:pos x="156" y="15"/>
                    </a:cxn>
                    <a:cxn ang="0">
                      <a:pos x="156" y="8"/>
                    </a:cxn>
                    <a:cxn ang="0">
                      <a:pos x="0" y="0"/>
                    </a:cxn>
                    <a:cxn ang="0">
                      <a:pos x="0" y="13"/>
                    </a:cxn>
                    <a:cxn ang="0">
                      <a:pos x="156" y="21"/>
                    </a:cxn>
                    <a:cxn ang="0">
                      <a:pos x="156" y="15"/>
                    </a:cxn>
                  </a:cxnLst>
                  <a:rect l="0" t="0" r="r" b="b"/>
                  <a:pathLst>
                    <a:path w="156" h="21">
                      <a:moveTo>
                        <a:pt x="156" y="15"/>
                      </a:moveTo>
                      <a:lnTo>
                        <a:pt x="156" y="8"/>
                      </a:lnTo>
                      <a:lnTo>
                        <a:pt x="0" y="0"/>
                      </a:lnTo>
                      <a:lnTo>
                        <a:pt x="0" y="13"/>
                      </a:lnTo>
                      <a:lnTo>
                        <a:pt x="156" y="21"/>
                      </a:lnTo>
                      <a:lnTo>
                        <a:pt x="156" y="15"/>
                      </a:lnTo>
                      <a:close/>
                    </a:path>
                  </a:pathLst>
                </a:custGeom>
                <a:solidFill>
                  <a:srgbClr val="C9933A"/>
                </a:solidFill>
                <a:ln w="9525">
                  <a:noFill/>
                  <a:round/>
                  <a:headEnd/>
                  <a:tailEnd/>
                </a:ln>
              </p:spPr>
              <p:txBody>
                <a:bodyPr/>
                <a:lstStyle/>
                <a:p>
                  <a:pPr>
                    <a:defRPr/>
                  </a:pPr>
                  <a:endParaRPr lang="en-GB"/>
                </a:p>
              </p:txBody>
            </p:sp>
            <p:sp>
              <p:nvSpPr>
                <p:cNvPr id="1391656" name="Freeform 40"/>
                <p:cNvSpPr>
                  <a:spLocks/>
                </p:cNvSpPr>
                <p:nvPr/>
              </p:nvSpPr>
              <p:spPr bwMode="auto">
                <a:xfrm>
                  <a:off x="3515" y="2546"/>
                  <a:ext cx="105" cy="32"/>
                </a:xfrm>
                <a:custGeom>
                  <a:avLst/>
                  <a:gdLst/>
                  <a:ahLst/>
                  <a:cxnLst>
                    <a:cxn ang="0">
                      <a:pos x="66" y="12"/>
                    </a:cxn>
                    <a:cxn ang="0">
                      <a:pos x="30" y="42"/>
                    </a:cxn>
                    <a:cxn ang="0">
                      <a:pos x="49" y="68"/>
                    </a:cxn>
                    <a:cxn ang="0">
                      <a:pos x="106" y="50"/>
                    </a:cxn>
                    <a:cxn ang="0">
                      <a:pos x="87" y="24"/>
                    </a:cxn>
                    <a:cxn ang="0">
                      <a:pos x="51" y="54"/>
                    </a:cxn>
                    <a:cxn ang="0">
                      <a:pos x="66" y="12"/>
                    </a:cxn>
                    <a:cxn ang="0">
                      <a:pos x="0" y="0"/>
                    </a:cxn>
                    <a:cxn ang="0">
                      <a:pos x="30" y="42"/>
                    </a:cxn>
                    <a:cxn ang="0">
                      <a:pos x="66" y="12"/>
                    </a:cxn>
                  </a:cxnLst>
                  <a:rect l="0" t="0" r="r" b="b"/>
                  <a:pathLst>
                    <a:path w="106" h="68">
                      <a:moveTo>
                        <a:pt x="66" y="12"/>
                      </a:moveTo>
                      <a:lnTo>
                        <a:pt x="30" y="42"/>
                      </a:lnTo>
                      <a:lnTo>
                        <a:pt x="49" y="68"/>
                      </a:lnTo>
                      <a:lnTo>
                        <a:pt x="106" y="50"/>
                      </a:lnTo>
                      <a:lnTo>
                        <a:pt x="87" y="24"/>
                      </a:lnTo>
                      <a:lnTo>
                        <a:pt x="51" y="54"/>
                      </a:lnTo>
                      <a:lnTo>
                        <a:pt x="66" y="12"/>
                      </a:lnTo>
                      <a:lnTo>
                        <a:pt x="0" y="0"/>
                      </a:lnTo>
                      <a:lnTo>
                        <a:pt x="30" y="42"/>
                      </a:lnTo>
                      <a:lnTo>
                        <a:pt x="66" y="12"/>
                      </a:lnTo>
                      <a:close/>
                    </a:path>
                  </a:pathLst>
                </a:custGeom>
                <a:solidFill>
                  <a:srgbClr val="FF0066"/>
                </a:solidFill>
                <a:ln w="9525">
                  <a:noFill/>
                  <a:round/>
                  <a:headEnd/>
                  <a:tailEnd/>
                </a:ln>
              </p:spPr>
              <p:txBody>
                <a:bodyPr/>
                <a:lstStyle/>
                <a:p>
                  <a:pPr>
                    <a:defRPr/>
                  </a:pPr>
                  <a:endParaRPr lang="en-GB"/>
                </a:p>
              </p:txBody>
            </p:sp>
            <p:sp>
              <p:nvSpPr>
                <p:cNvPr id="1391657" name="Freeform 41"/>
                <p:cNvSpPr>
                  <a:spLocks/>
                </p:cNvSpPr>
                <p:nvPr/>
              </p:nvSpPr>
              <p:spPr bwMode="auto">
                <a:xfrm>
                  <a:off x="3568" y="2554"/>
                  <a:ext cx="81" cy="25"/>
                </a:xfrm>
                <a:custGeom>
                  <a:avLst/>
                  <a:gdLst/>
                  <a:ahLst/>
                  <a:cxnLst>
                    <a:cxn ang="0">
                      <a:pos x="21" y="26"/>
                    </a:cxn>
                    <a:cxn ang="0">
                      <a:pos x="59" y="8"/>
                    </a:cxn>
                    <a:cxn ang="0">
                      <a:pos x="15" y="0"/>
                    </a:cxn>
                    <a:cxn ang="0">
                      <a:pos x="0" y="42"/>
                    </a:cxn>
                    <a:cxn ang="0">
                      <a:pos x="44" y="49"/>
                    </a:cxn>
                    <a:cxn ang="0">
                      <a:pos x="82" y="31"/>
                    </a:cxn>
                    <a:cxn ang="0">
                      <a:pos x="44" y="49"/>
                    </a:cxn>
                    <a:cxn ang="0">
                      <a:pos x="76" y="56"/>
                    </a:cxn>
                    <a:cxn ang="0">
                      <a:pos x="82" y="31"/>
                    </a:cxn>
                    <a:cxn ang="0">
                      <a:pos x="21" y="26"/>
                    </a:cxn>
                  </a:cxnLst>
                  <a:rect l="0" t="0" r="r" b="b"/>
                  <a:pathLst>
                    <a:path w="82" h="56">
                      <a:moveTo>
                        <a:pt x="21" y="26"/>
                      </a:moveTo>
                      <a:lnTo>
                        <a:pt x="59" y="8"/>
                      </a:lnTo>
                      <a:lnTo>
                        <a:pt x="15" y="0"/>
                      </a:lnTo>
                      <a:lnTo>
                        <a:pt x="0" y="42"/>
                      </a:lnTo>
                      <a:lnTo>
                        <a:pt x="44" y="49"/>
                      </a:lnTo>
                      <a:lnTo>
                        <a:pt x="82" y="31"/>
                      </a:lnTo>
                      <a:lnTo>
                        <a:pt x="44" y="49"/>
                      </a:lnTo>
                      <a:lnTo>
                        <a:pt x="76" y="56"/>
                      </a:lnTo>
                      <a:lnTo>
                        <a:pt x="82" y="31"/>
                      </a:lnTo>
                      <a:lnTo>
                        <a:pt x="21" y="26"/>
                      </a:lnTo>
                      <a:close/>
                    </a:path>
                  </a:pathLst>
                </a:custGeom>
                <a:solidFill>
                  <a:srgbClr val="FF0066"/>
                </a:solidFill>
                <a:ln w="9525">
                  <a:noFill/>
                  <a:round/>
                  <a:headEnd/>
                  <a:tailEnd/>
                </a:ln>
              </p:spPr>
              <p:txBody>
                <a:bodyPr/>
                <a:lstStyle/>
                <a:p>
                  <a:pPr>
                    <a:defRPr/>
                  </a:pPr>
                  <a:endParaRPr lang="en-GB"/>
                </a:p>
              </p:txBody>
            </p:sp>
            <p:sp>
              <p:nvSpPr>
                <p:cNvPr id="1391658" name="Freeform 42"/>
                <p:cNvSpPr>
                  <a:spLocks/>
                </p:cNvSpPr>
                <p:nvPr/>
              </p:nvSpPr>
              <p:spPr bwMode="auto">
                <a:xfrm>
                  <a:off x="3587" y="2529"/>
                  <a:ext cx="72" cy="40"/>
                </a:xfrm>
                <a:custGeom>
                  <a:avLst/>
                  <a:gdLst/>
                  <a:ahLst/>
                  <a:cxnLst>
                    <a:cxn ang="0">
                      <a:pos x="59" y="26"/>
                    </a:cxn>
                    <a:cxn ang="0">
                      <a:pos x="8" y="39"/>
                    </a:cxn>
                    <a:cxn ang="0">
                      <a:pos x="0" y="71"/>
                    </a:cxn>
                    <a:cxn ang="0">
                      <a:pos x="61" y="76"/>
                    </a:cxn>
                    <a:cxn ang="0">
                      <a:pos x="69" y="44"/>
                    </a:cxn>
                    <a:cxn ang="0">
                      <a:pos x="17" y="57"/>
                    </a:cxn>
                    <a:cxn ang="0">
                      <a:pos x="59" y="26"/>
                    </a:cxn>
                    <a:cxn ang="0">
                      <a:pos x="17" y="0"/>
                    </a:cxn>
                    <a:cxn ang="0">
                      <a:pos x="8" y="39"/>
                    </a:cxn>
                    <a:cxn ang="0">
                      <a:pos x="59" y="26"/>
                    </a:cxn>
                  </a:cxnLst>
                  <a:rect l="0" t="0" r="r" b="b"/>
                  <a:pathLst>
                    <a:path w="69" h="76">
                      <a:moveTo>
                        <a:pt x="59" y="26"/>
                      </a:moveTo>
                      <a:lnTo>
                        <a:pt x="8" y="39"/>
                      </a:lnTo>
                      <a:lnTo>
                        <a:pt x="0" y="71"/>
                      </a:lnTo>
                      <a:lnTo>
                        <a:pt x="61" y="76"/>
                      </a:lnTo>
                      <a:lnTo>
                        <a:pt x="69" y="44"/>
                      </a:lnTo>
                      <a:lnTo>
                        <a:pt x="17" y="57"/>
                      </a:lnTo>
                      <a:lnTo>
                        <a:pt x="59" y="26"/>
                      </a:lnTo>
                      <a:lnTo>
                        <a:pt x="17" y="0"/>
                      </a:lnTo>
                      <a:lnTo>
                        <a:pt x="8" y="39"/>
                      </a:lnTo>
                      <a:lnTo>
                        <a:pt x="59" y="26"/>
                      </a:lnTo>
                      <a:close/>
                    </a:path>
                  </a:pathLst>
                </a:custGeom>
                <a:solidFill>
                  <a:srgbClr val="FF0066"/>
                </a:solidFill>
                <a:ln w="9525">
                  <a:noFill/>
                  <a:round/>
                  <a:headEnd/>
                  <a:tailEnd/>
                </a:ln>
              </p:spPr>
              <p:txBody>
                <a:bodyPr/>
                <a:lstStyle/>
                <a:p>
                  <a:pPr>
                    <a:defRPr/>
                  </a:pPr>
                  <a:endParaRPr lang="en-GB"/>
                </a:p>
              </p:txBody>
            </p:sp>
            <p:sp>
              <p:nvSpPr>
                <p:cNvPr id="1391659" name="Freeform 43"/>
                <p:cNvSpPr>
                  <a:spLocks/>
                </p:cNvSpPr>
                <p:nvPr/>
              </p:nvSpPr>
              <p:spPr bwMode="auto">
                <a:xfrm>
                  <a:off x="3606" y="2544"/>
                  <a:ext cx="76" cy="32"/>
                </a:xfrm>
                <a:custGeom>
                  <a:avLst/>
                  <a:gdLst/>
                  <a:ahLst/>
                  <a:cxnLst>
                    <a:cxn ang="0">
                      <a:pos x="21" y="23"/>
                    </a:cxn>
                    <a:cxn ang="0">
                      <a:pos x="71" y="16"/>
                    </a:cxn>
                    <a:cxn ang="0">
                      <a:pos x="42" y="0"/>
                    </a:cxn>
                    <a:cxn ang="0">
                      <a:pos x="0" y="31"/>
                    </a:cxn>
                    <a:cxn ang="0">
                      <a:pos x="29" y="48"/>
                    </a:cxn>
                    <a:cxn ang="0">
                      <a:pos x="78" y="41"/>
                    </a:cxn>
                    <a:cxn ang="0">
                      <a:pos x="29" y="48"/>
                    </a:cxn>
                    <a:cxn ang="0">
                      <a:pos x="59" y="66"/>
                    </a:cxn>
                    <a:cxn ang="0">
                      <a:pos x="78" y="41"/>
                    </a:cxn>
                    <a:cxn ang="0">
                      <a:pos x="21" y="23"/>
                    </a:cxn>
                  </a:cxnLst>
                  <a:rect l="0" t="0" r="r" b="b"/>
                  <a:pathLst>
                    <a:path w="78" h="66">
                      <a:moveTo>
                        <a:pt x="21" y="23"/>
                      </a:moveTo>
                      <a:lnTo>
                        <a:pt x="71" y="16"/>
                      </a:lnTo>
                      <a:lnTo>
                        <a:pt x="42" y="0"/>
                      </a:lnTo>
                      <a:lnTo>
                        <a:pt x="0" y="31"/>
                      </a:lnTo>
                      <a:lnTo>
                        <a:pt x="29" y="48"/>
                      </a:lnTo>
                      <a:lnTo>
                        <a:pt x="78" y="41"/>
                      </a:lnTo>
                      <a:lnTo>
                        <a:pt x="29" y="48"/>
                      </a:lnTo>
                      <a:lnTo>
                        <a:pt x="59" y="66"/>
                      </a:lnTo>
                      <a:lnTo>
                        <a:pt x="78" y="41"/>
                      </a:lnTo>
                      <a:lnTo>
                        <a:pt x="21" y="23"/>
                      </a:lnTo>
                      <a:close/>
                    </a:path>
                  </a:pathLst>
                </a:custGeom>
                <a:solidFill>
                  <a:srgbClr val="FF0066"/>
                </a:solidFill>
                <a:ln w="9525">
                  <a:noFill/>
                  <a:round/>
                  <a:headEnd/>
                  <a:tailEnd/>
                </a:ln>
              </p:spPr>
              <p:txBody>
                <a:bodyPr/>
                <a:lstStyle/>
                <a:p>
                  <a:pPr>
                    <a:defRPr/>
                  </a:pPr>
                  <a:endParaRPr lang="en-GB"/>
                </a:p>
              </p:txBody>
            </p:sp>
            <p:sp>
              <p:nvSpPr>
                <p:cNvPr id="1391660" name="Freeform 44"/>
                <p:cNvSpPr>
                  <a:spLocks/>
                </p:cNvSpPr>
                <p:nvPr/>
              </p:nvSpPr>
              <p:spPr bwMode="auto">
                <a:xfrm>
                  <a:off x="3625" y="2519"/>
                  <a:ext cx="81" cy="45"/>
                </a:xfrm>
                <a:custGeom>
                  <a:avLst/>
                  <a:gdLst/>
                  <a:ahLst/>
                  <a:cxnLst>
                    <a:cxn ang="0">
                      <a:pos x="80" y="43"/>
                    </a:cxn>
                    <a:cxn ang="0">
                      <a:pos x="23" y="42"/>
                    </a:cxn>
                    <a:cxn ang="0">
                      <a:pos x="0" y="72"/>
                    </a:cxn>
                    <a:cxn ang="0">
                      <a:pos x="57" y="90"/>
                    </a:cxn>
                    <a:cxn ang="0">
                      <a:pos x="80" y="60"/>
                    </a:cxn>
                    <a:cxn ang="0">
                      <a:pos x="23" y="59"/>
                    </a:cxn>
                    <a:cxn ang="0">
                      <a:pos x="80" y="43"/>
                    </a:cxn>
                    <a:cxn ang="0">
                      <a:pos x="54" y="0"/>
                    </a:cxn>
                    <a:cxn ang="0">
                      <a:pos x="23" y="42"/>
                    </a:cxn>
                    <a:cxn ang="0">
                      <a:pos x="80" y="43"/>
                    </a:cxn>
                  </a:cxnLst>
                  <a:rect l="0" t="0" r="r" b="b"/>
                  <a:pathLst>
                    <a:path w="80" h="90">
                      <a:moveTo>
                        <a:pt x="80" y="43"/>
                      </a:moveTo>
                      <a:lnTo>
                        <a:pt x="23" y="42"/>
                      </a:lnTo>
                      <a:lnTo>
                        <a:pt x="0" y="72"/>
                      </a:lnTo>
                      <a:lnTo>
                        <a:pt x="57" y="90"/>
                      </a:lnTo>
                      <a:lnTo>
                        <a:pt x="80" y="60"/>
                      </a:lnTo>
                      <a:lnTo>
                        <a:pt x="23" y="59"/>
                      </a:lnTo>
                      <a:lnTo>
                        <a:pt x="80" y="43"/>
                      </a:lnTo>
                      <a:lnTo>
                        <a:pt x="54" y="0"/>
                      </a:lnTo>
                      <a:lnTo>
                        <a:pt x="23" y="42"/>
                      </a:lnTo>
                      <a:lnTo>
                        <a:pt x="80" y="43"/>
                      </a:lnTo>
                      <a:close/>
                    </a:path>
                  </a:pathLst>
                </a:custGeom>
                <a:solidFill>
                  <a:srgbClr val="FF0066"/>
                </a:solidFill>
                <a:ln w="9525">
                  <a:noFill/>
                  <a:round/>
                  <a:headEnd/>
                  <a:tailEnd/>
                </a:ln>
              </p:spPr>
              <p:txBody>
                <a:bodyPr/>
                <a:lstStyle/>
                <a:p>
                  <a:pPr>
                    <a:defRPr/>
                  </a:pPr>
                  <a:endParaRPr lang="en-GB"/>
                </a:p>
              </p:txBody>
            </p:sp>
            <p:sp>
              <p:nvSpPr>
                <p:cNvPr id="1391661" name="Freeform 45"/>
                <p:cNvSpPr>
                  <a:spLocks/>
                </p:cNvSpPr>
                <p:nvPr/>
              </p:nvSpPr>
              <p:spPr bwMode="auto">
                <a:xfrm>
                  <a:off x="3649" y="2539"/>
                  <a:ext cx="76" cy="45"/>
                </a:xfrm>
                <a:custGeom>
                  <a:avLst/>
                  <a:gdLst/>
                  <a:ahLst/>
                  <a:cxnLst>
                    <a:cxn ang="0">
                      <a:pos x="21" y="28"/>
                    </a:cxn>
                    <a:cxn ang="0">
                      <a:pos x="76" y="30"/>
                    </a:cxn>
                    <a:cxn ang="0">
                      <a:pos x="57" y="0"/>
                    </a:cxn>
                    <a:cxn ang="0">
                      <a:pos x="0" y="16"/>
                    </a:cxn>
                    <a:cxn ang="0">
                      <a:pos x="19" y="46"/>
                    </a:cxn>
                    <a:cxn ang="0">
                      <a:pos x="75" y="48"/>
                    </a:cxn>
                    <a:cxn ang="0">
                      <a:pos x="19" y="46"/>
                    </a:cxn>
                    <a:cxn ang="0">
                      <a:pos x="46" y="86"/>
                    </a:cxn>
                    <a:cxn ang="0">
                      <a:pos x="75" y="48"/>
                    </a:cxn>
                    <a:cxn ang="0">
                      <a:pos x="21" y="28"/>
                    </a:cxn>
                  </a:cxnLst>
                  <a:rect l="0" t="0" r="r" b="b"/>
                  <a:pathLst>
                    <a:path w="76" h="86">
                      <a:moveTo>
                        <a:pt x="21" y="28"/>
                      </a:moveTo>
                      <a:lnTo>
                        <a:pt x="76" y="30"/>
                      </a:lnTo>
                      <a:lnTo>
                        <a:pt x="57" y="0"/>
                      </a:lnTo>
                      <a:lnTo>
                        <a:pt x="0" y="16"/>
                      </a:lnTo>
                      <a:lnTo>
                        <a:pt x="19" y="46"/>
                      </a:lnTo>
                      <a:lnTo>
                        <a:pt x="75" y="48"/>
                      </a:lnTo>
                      <a:lnTo>
                        <a:pt x="19" y="46"/>
                      </a:lnTo>
                      <a:lnTo>
                        <a:pt x="46" y="86"/>
                      </a:lnTo>
                      <a:lnTo>
                        <a:pt x="75" y="48"/>
                      </a:lnTo>
                      <a:lnTo>
                        <a:pt x="21" y="28"/>
                      </a:lnTo>
                      <a:close/>
                    </a:path>
                  </a:pathLst>
                </a:custGeom>
                <a:solidFill>
                  <a:srgbClr val="FF0066"/>
                </a:solidFill>
                <a:ln w="9525">
                  <a:noFill/>
                  <a:round/>
                  <a:headEnd/>
                  <a:tailEnd/>
                </a:ln>
              </p:spPr>
              <p:txBody>
                <a:bodyPr/>
                <a:lstStyle/>
                <a:p>
                  <a:pPr>
                    <a:defRPr/>
                  </a:pPr>
                  <a:endParaRPr lang="en-GB"/>
                </a:p>
              </p:txBody>
            </p:sp>
            <p:sp>
              <p:nvSpPr>
                <p:cNvPr id="1391662" name="Freeform 46"/>
                <p:cNvSpPr>
                  <a:spLocks/>
                </p:cNvSpPr>
                <p:nvPr/>
              </p:nvSpPr>
              <p:spPr bwMode="auto">
                <a:xfrm>
                  <a:off x="3668" y="2511"/>
                  <a:ext cx="86" cy="52"/>
                </a:xfrm>
                <a:custGeom>
                  <a:avLst/>
                  <a:gdLst/>
                  <a:ahLst/>
                  <a:cxnLst>
                    <a:cxn ang="0">
                      <a:pos x="84" y="58"/>
                    </a:cxn>
                    <a:cxn ang="0">
                      <a:pos x="27" y="51"/>
                    </a:cxn>
                    <a:cxn ang="0">
                      <a:pos x="0" y="84"/>
                    </a:cxn>
                    <a:cxn ang="0">
                      <a:pos x="54" y="104"/>
                    </a:cxn>
                    <a:cxn ang="0">
                      <a:pos x="80" y="72"/>
                    </a:cxn>
                    <a:cxn ang="0">
                      <a:pos x="23" y="65"/>
                    </a:cxn>
                    <a:cxn ang="0">
                      <a:pos x="84" y="58"/>
                    </a:cxn>
                    <a:cxn ang="0">
                      <a:pos x="67" y="0"/>
                    </a:cxn>
                    <a:cxn ang="0">
                      <a:pos x="27" y="51"/>
                    </a:cxn>
                    <a:cxn ang="0">
                      <a:pos x="84" y="58"/>
                    </a:cxn>
                  </a:cxnLst>
                  <a:rect l="0" t="0" r="r" b="b"/>
                  <a:pathLst>
                    <a:path w="84" h="104">
                      <a:moveTo>
                        <a:pt x="84" y="58"/>
                      </a:moveTo>
                      <a:lnTo>
                        <a:pt x="27" y="51"/>
                      </a:lnTo>
                      <a:lnTo>
                        <a:pt x="0" y="84"/>
                      </a:lnTo>
                      <a:lnTo>
                        <a:pt x="54" y="104"/>
                      </a:lnTo>
                      <a:lnTo>
                        <a:pt x="80" y="72"/>
                      </a:lnTo>
                      <a:lnTo>
                        <a:pt x="23" y="65"/>
                      </a:lnTo>
                      <a:lnTo>
                        <a:pt x="84" y="58"/>
                      </a:lnTo>
                      <a:lnTo>
                        <a:pt x="67" y="0"/>
                      </a:lnTo>
                      <a:lnTo>
                        <a:pt x="27" y="51"/>
                      </a:lnTo>
                      <a:lnTo>
                        <a:pt x="84" y="58"/>
                      </a:lnTo>
                      <a:close/>
                    </a:path>
                  </a:pathLst>
                </a:custGeom>
                <a:solidFill>
                  <a:srgbClr val="FF0066"/>
                </a:solidFill>
                <a:ln w="9525">
                  <a:noFill/>
                  <a:round/>
                  <a:headEnd/>
                  <a:tailEnd/>
                </a:ln>
              </p:spPr>
              <p:txBody>
                <a:bodyPr/>
                <a:lstStyle/>
                <a:p>
                  <a:pPr>
                    <a:defRPr/>
                  </a:pPr>
                  <a:endParaRPr lang="en-GB"/>
                </a:p>
              </p:txBody>
            </p:sp>
            <p:sp>
              <p:nvSpPr>
                <p:cNvPr id="1391663" name="Freeform 47"/>
                <p:cNvSpPr>
                  <a:spLocks/>
                </p:cNvSpPr>
                <p:nvPr/>
              </p:nvSpPr>
              <p:spPr bwMode="auto">
                <a:xfrm>
                  <a:off x="3692" y="2541"/>
                  <a:ext cx="72" cy="40"/>
                </a:xfrm>
                <a:custGeom>
                  <a:avLst/>
                  <a:gdLst/>
                  <a:ahLst/>
                  <a:cxnLst>
                    <a:cxn ang="0">
                      <a:pos x="17" y="22"/>
                    </a:cxn>
                    <a:cxn ang="0">
                      <a:pos x="71" y="32"/>
                    </a:cxn>
                    <a:cxn ang="0">
                      <a:pos x="61" y="0"/>
                    </a:cxn>
                    <a:cxn ang="0">
                      <a:pos x="0" y="7"/>
                    </a:cxn>
                    <a:cxn ang="0">
                      <a:pos x="10" y="40"/>
                    </a:cxn>
                    <a:cxn ang="0">
                      <a:pos x="63" y="50"/>
                    </a:cxn>
                    <a:cxn ang="0">
                      <a:pos x="10" y="40"/>
                    </a:cxn>
                    <a:cxn ang="0">
                      <a:pos x="21" y="80"/>
                    </a:cxn>
                    <a:cxn ang="0">
                      <a:pos x="63" y="50"/>
                    </a:cxn>
                    <a:cxn ang="0">
                      <a:pos x="17" y="22"/>
                    </a:cxn>
                  </a:cxnLst>
                  <a:rect l="0" t="0" r="r" b="b"/>
                  <a:pathLst>
                    <a:path w="71" h="80">
                      <a:moveTo>
                        <a:pt x="17" y="22"/>
                      </a:moveTo>
                      <a:lnTo>
                        <a:pt x="71" y="32"/>
                      </a:lnTo>
                      <a:lnTo>
                        <a:pt x="61" y="0"/>
                      </a:lnTo>
                      <a:lnTo>
                        <a:pt x="0" y="7"/>
                      </a:lnTo>
                      <a:lnTo>
                        <a:pt x="10" y="40"/>
                      </a:lnTo>
                      <a:lnTo>
                        <a:pt x="63" y="50"/>
                      </a:lnTo>
                      <a:lnTo>
                        <a:pt x="10" y="40"/>
                      </a:lnTo>
                      <a:lnTo>
                        <a:pt x="21" y="80"/>
                      </a:lnTo>
                      <a:lnTo>
                        <a:pt x="63" y="50"/>
                      </a:lnTo>
                      <a:lnTo>
                        <a:pt x="17" y="22"/>
                      </a:lnTo>
                      <a:close/>
                    </a:path>
                  </a:pathLst>
                </a:custGeom>
                <a:solidFill>
                  <a:srgbClr val="FF0066"/>
                </a:solidFill>
                <a:ln w="9525">
                  <a:noFill/>
                  <a:round/>
                  <a:headEnd/>
                  <a:tailEnd/>
                </a:ln>
              </p:spPr>
              <p:txBody>
                <a:bodyPr/>
                <a:lstStyle/>
                <a:p>
                  <a:pPr>
                    <a:defRPr/>
                  </a:pPr>
                  <a:endParaRPr lang="en-GB"/>
                </a:p>
              </p:txBody>
            </p:sp>
            <p:sp>
              <p:nvSpPr>
                <p:cNvPr id="1391664" name="Freeform 48"/>
                <p:cNvSpPr>
                  <a:spLocks/>
                </p:cNvSpPr>
                <p:nvPr/>
              </p:nvSpPr>
              <p:spPr bwMode="auto">
                <a:xfrm>
                  <a:off x="3711" y="2514"/>
                  <a:ext cx="100" cy="52"/>
                </a:xfrm>
                <a:custGeom>
                  <a:avLst/>
                  <a:gdLst/>
                  <a:ahLst/>
                  <a:cxnLst>
                    <a:cxn ang="0">
                      <a:pos x="90" y="65"/>
                    </a:cxn>
                    <a:cxn ang="0">
                      <a:pos x="36" y="48"/>
                    </a:cxn>
                    <a:cxn ang="0">
                      <a:pos x="0" y="74"/>
                    </a:cxn>
                    <a:cxn ang="0">
                      <a:pos x="46" y="102"/>
                    </a:cxn>
                    <a:cxn ang="0">
                      <a:pos x="82" y="76"/>
                    </a:cxn>
                    <a:cxn ang="0">
                      <a:pos x="29" y="59"/>
                    </a:cxn>
                    <a:cxn ang="0">
                      <a:pos x="90" y="65"/>
                    </a:cxn>
                    <a:cxn ang="0">
                      <a:pos x="101" y="0"/>
                    </a:cxn>
                    <a:cxn ang="0">
                      <a:pos x="36" y="48"/>
                    </a:cxn>
                    <a:cxn ang="0">
                      <a:pos x="90" y="65"/>
                    </a:cxn>
                  </a:cxnLst>
                  <a:rect l="0" t="0" r="r" b="b"/>
                  <a:pathLst>
                    <a:path w="101" h="102">
                      <a:moveTo>
                        <a:pt x="90" y="65"/>
                      </a:moveTo>
                      <a:lnTo>
                        <a:pt x="36" y="48"/>
                      </a:lnTo>
                      <a:lnTo>
                        <a:pt x="0" y="74"/>
                      </a:lnTo>
                      <a:lnTo>
                        <a:pt x="46" y="102"/>
                      </a:lnTo>
                      <a:lnTo>
                        <a:pt x="82" y="76"/>
                      </a:lnTo>
                      <a:lnTo>
                        <a:pt x="29" y="59"/>
                      </a:lnTo>
                      <a:lnTo>
                        <a:pt x="90" y="65"/>
                      </a:lnTo>
                      <a:lnTo>
                        <a:pt x="101" y="0"/>
                      </a:lnTo>
                      <a:lnTo>
                        <a:pt x="36" y="48"/>
                      </a:lnTo>
                      <a:lnTo>
                        <a:pt x="90" y="65"/>
                      </a:lnTo>
                      <a:close/>
                    </a:path>
                  </a:pathLst>
                </a:custGeom>
                <a:solidFill>
                  <a:srgbClr val="FF0066"/>
                </a:solidFill>
                <a:ln w="9525">
                  <a:noFill/>
                  <a:round/>
                  <a:headEnd/>
                  <a:tailEnd/>
                </a:ln>
              </p:spPr>
              <p:txBody>
                <a:bodyPr/>
                <a:lstStyle/>
                <a:p>
                  <a:pPr>
                    <a:defRPr/>
                  </a:pPr>
                  <a:endParaRPr lang="en-GB"/>
                </a:p>
              </p:txBody>
            </p:sp>
            <p:sp>
              <p:nvSpPr>
                <p:cNvPr id="1391665" name="Freeform 49"/>
                <p:cNvSpPr>
                  <a:spLocks/>
                </p:cNvSpPr>
                <p:nvPr/>
              </p:nvSpPr>
              <p:spPr bwMode="auto">
                <a:xfrm>
                  <a:off x="3726" y="2544"/>
                  <a:ext cx="72" cy="42"/>
                </a:xfrm>
                <a:custGeom>
                  <a:avLst/>
                  <a:gdLst/>
                  <a:ahLst/>
                  <a:cxnLst>
                    <a:cxn ang="0">
                      <a:pos x="24" y="26"/>
                    </a:cxn>
                    <a:cxn ang="0">
                      <a:pos x="68" y="47"/>
                    </a:cxn>
                    <a:cxn ang="0">
                      <a:pos x="76" y="6"/>
                    </a:cxn>
                    <a:cxn ang="0">
                      <a:pos x="15" y="0"/>
                    </a:cxn>
                    <a:cxn ang="0">
                      <a:pos x="7" y="42"/>
                    </a:cxn>
                    <a:cxn ang="0">
                      <a:pos x="51" y="63"/>
                    </a:cxn>
                    <a:cxn ang="0">
                      <a:pos x="7" y="42"/>
                    </a:cxn>
                    <a:cxn ang="0">
                      <a:pos x="0" y="84"/>
                    </a:cxn>
                    <a:cxn ang="0">
                      <a:pos x="51" y="63"/>
                    </a:cxn>
                    <a:cxn ang="0">
                      <a:pos x="24" y="26"/>
                    </a:cxn>
                  </a:cxnLst>
                  <a:rect l="0" t="0" r="r" b="b"/>
                  <a:pathLst>
                    <a:path w="76" h="84">
                      <a:moveTo>
                        <a:pt x="24" y="26"/>
                      </a:moveTo>
                      <a:lnTo>
                        <a:pt x="68" y="47"/>
                      </a:lnTo>
                      <a:lnTo>
                        <a:pt x="76" y="6"/>
                      </a:lnTo>
                      <a:lnTo>
                        <a:pt x="15" y="0"/>
                      </a:lnTo>
                      <a:lnTo>
                        <a:pt x="7" y="42"/>
                      </a:lnTo>
                      <a:lnTo>
                        <a:pt x="51" y="63"/>
                      </a:lnTo>
                      <a:lnTo>
                        <a:pt x="7" y="42"/>
                      </a:lnTo>
                      <a:lnTo>
                        <a:pt x="0" y="84"/>
                      </a:lnTo>
                      <a:lnTo>
                        <a:pt x="51" y="63"/>
                      </a:lnTo>
                      <a:lnTo>
                        <a:pt x="24" y="26"/>
                      </a:lnTo>
                      <a:close/>
                    </a:path>
                  </a:pathLst>
                </a:custGeom>
                <a:solidFill>
                  <a:srgbClr val="FF0066"/>
                </a:solidFill>
                <a:ln w="9525">
                  <a:noFill/>
                  <a:round/>
                  <a:headEnd/>
                  <a:tailEnd/>
                </a:ln>
              </p:spPr>
              <p:txBody>
                <a:bodyPr/>
                <a:lstStyle/>
                <a:p>
                  <a:pPr>
                    <a:defRPr/>
                  </a:pPr>
                  <a:endParaRPr lang="en-GB"/>
                </a:p>
              </p:txBody>
            </p:sp>
            <p:sp>
              <p:nvSpPr>
                <p:cNvPr id="1391666" name="Freeform 50"/>
                <p:cNvSpPr>
                  <a:spLocks/>
                </p:cNvSpPr>
                <p:nvPr/>
              </p:nvSpPr>
              <p:spPr bwMode="auto">
                <a:xfrm>
                  <a:off x="3750" y="2531"/>
                  <a:ext cx="134" cy="45"/>
                </a:xfrm>
                <a:custGeom>
                  <a:avLst/>
                  <a:gdLst/>
                  <a:ahLst/>
                  <a:cxnLst>
                    <a:cxn ang="0">
                      <a:pos x="96" y="57"/>
                    </a:cxn>
                    <a:cxn ang="0">
                      <a:pos x="54" y="30"/>
                    </a:cxn>
                    <a:cxn ang="0">
                      <a:pos x="0" y="49"/>
                    </a:cxn>
                    <a:cxn ang="0">
                      <a:pos x="27" y="86"/>
                    </a:cxn>
                    <a:cxn ang="0">
                      <a:pos x="80" y="66"/>
                    </a:cxn>
                    <a:cxn ang="0">
                      <a:pos x="39" y="39"/>
                    </a:cxn>
                    <a:cxn ang="0">
                      <a:pos x="96" y="57"/>
                    </a:cxn>
                    <a:cxn ang="0">
                      <a:pos x="134" y="0"/>
                    </a:cxn>
                    <a:cxn ang="0">
                      <a:pos x="54" y="30"/>
                    </a:cxn>
                    <a:cxn ang="0">
                      <a:pos x="96" y="57"/>
                    </a:cxn>
                  </a:cxnLst>
                  <a:rect l="0" t="0" r="r" b="b"/>
                  <a:pathLst>
                    <a:path w="134" h="86">
                      <a:moveTo>
                        <a:pt x="96" y="57"/>
                      </a:moveTo>
                      <a:lnTo>
                        <a:pt x="54" y="30"/>
                      </a:lnTo>
                      <a:lnTo>
                        <a:pt x="0" y="49"/>
                      </a:lnTo>
                      <a:lnTo>
                        <a:pt x="27" y="86"/>
                      </a:lnTo>
                      <a:lnTo>
                        <a:pt x="80" y="66"/>
                      </a:lnTo>
                      <a:lnTo>
                        <a:pt x="39" y="39"/>
                      </a:lnTo>
                      <a:lnTo>
                        <a:pt x="96" y="57"/>
                      </a:lnTo>
                      <a:lnTo>
                        <a:pt x="134" y="0"/>
                      </a:lnTo>
                      <a:lnTo>
                        <a:pt x="54" y="30"/>
                      </a:lnTo>
                      <a:lnTo>
                        <a:pt x="96" y="57"/>
                      </a:lnTo>
                      <a:close/>
                    </a:path>
                  </a:pathLst>
                </a:custGeom>
                <a:solidFill>
                  <a:srgbClr val="FF0066"/>
                </a:solidFill>
                <a:ln w="9525">
                  <a:noFill/>
                  <a:round/>
                  <a:headEnd/>
                  <a:tailEnd/>
                </a:ln>
              </p:spPr>
              <p:txBody>
                <a:bodyPr/>
                <a:lstStyle/>
                <a:p>
                  <a:pPr>
                    <a:defRPr/>
                  </a:pPr>
                  <a:endParaRPr lang="en-GB"/>
                </a:p>
              </p:txBody>
            </p:sp>
            <p:sp>
              <p:nvSpPr>
                <p:cNvPr id="1391667" name="Freeform 51"/>
                <p:cNvSpPr>
                  <a:spLocks/>
                </p:cNvSpPr>
                <p:nvPr/>
              </p:nvSpPr>
              <p:spPr bwMode="auto">
                <a:xfrm>
                  <a:off x="3731" y="2554"/>
                  <a:ext cx="115" cy="37"/>
                </a:xfrm>
                <a:custGeom>
                  <a:avLst/>
                  <a:gdLst/>
                  <a:ahLst/>
                  <a:cxnLst>
                    <a:cxn ang="0">
                      <a:pos x="50" y="27"/>
                    </a:cxn>
                    <a:cxn ang="0">
                      <a:pos x="84" y="57"/>
                    </a:cxn>
                    <a:cxn ang="0">
                      <a:pos x="111" y="18"/>
                    </a:cxn>
                    <a:cxn ang="0">
                      <a:pos x="54" y="0"/>
                    </a:cxn>
                    <a:cxn ang="0">
                      <a:pos x="27" y="39"/>
                    </a:cxn>
                    <a:cxn ang="0">
                      <a:pos x="61" y="69"/>
                    </a:cxn>
                    <a:cxn ang="0">
                      <a:pos x="27" y="39"/>
                    </a:cxn>
                    <a:cxn ang="0">
                      <a:pos x="0" y="77"/>
                    </a:cxn>
                    <a:cxn ang="0">
                      <a:pos x="61" y="69"/>
                    </a:cxn>
                    <a:cxn ang="0">
                      <a:pos x="50" y="27"/>
                    </a:cxn>
                  </a:cxnLst>
                  <a:rect l="0" t="0" r="r" b="b"/>
                  <a:pathLst>
                    <a:path w="111" h="77">
                      <a:moveTo>
                        <a:pt x="50" y="27"/>
                      </a:moveTo>
                      <a:lnTo>
                        <a:pt x="84" y="57"/>
                      </a:lnTo>
                      <a:lnTo>
                        <a:pt x="111" y="18"/>
                      </a:lnTo>
                      <a:lnTo>
                        <a:pt x="54" y="0"/>
                      </a:lnTo>
                      <a:lnTo>
                        <a:pt x="27" y="39"/>
                      </a:lnTo>
                      <a:lnTo>
                        <a:pt x="61" y="69"/>
                      </a:lnTo>
                      <a:lnTo>
                        <a:pt x="27" y="39"/>
                      </a:lnTo>
                      <a:lnTo>
                        <a:pt x="0" y="77"/>
                      </a:lnTo>
                      <a:lnTo>
                        <a:pt x="61" y="69"/>
                      </a:lnTo>
                      <a:lnTo>
                        <a:pt x="50" y="27"/>
                      </a:lnTo>
                      <a:close/>
                    </a:path>
                  </a:pathLst>
                </a:custGeom>
                <a:solidFill>
                  <a:srgbClr val="FF0066"/>
                </a:solidFill>
                <a:ln w="9525">
                  <a:noFill/>
                  <a:round/>
                  <a:headEnd/>
                  <a:tailEnd/>
                </a:ln>
              </p:spPr>
              <p:txBody>
                <a:bodyPr/>
                <a:lstStyle/>
                <a:p>
                  <a:pPr>
                    <a:defRPr/>
                  </a:pPr>
                  <a:endParaRPr lang="en-GB"/>
                </a:p>
              </p:txBody>
            </p:sp>
            <p:sp>
              <p:nvSpPr>
                <p:cNvPr id="1391668" name="Freeform 52"/>
                <p:cNvSpPr>
                  <a:spLocks/>
                </p:cNvSpPr>
                <p:nvPr/>
              </p:nvSpPr>
              <p:spPr bwMode="auto">
                <a:xfrm>
                  <a:off x="3783" y="2554"/>
                  <a:ext cx="172" cy="32"/>
                </a:xfrm>
                <a:custGeom>
                  <a:avLst/>
                  <a:gdLst/>
                  <a:ahLst/>
                  <a:cxnLst>
                    <a:cxn ang="0">
                      <a:pos x="87" y="51"/>
                    </a:cxn>
                    <a:cxn ang="0">
                      <a:pos x="61" y="15"/>
                    </a:cxn>
                    <a:cxn ang="0">
                      <a:pos x="0" y="22"/>
                    </a:cxn>
                    <a:cxn ang="0">
                      <a:pos x="11" y="64"/>
                    </a:cxn>
                    <a:cxn ang="0">
                      <a:pos x="72" y="56"/>
                    </a:cxn>
                    <a:cxn ang="0">
                      <a:pos x="45" y="20"/>
                    </a:cxn>
                    <a:cxn ang="0">
                      <a:pos x="87" y="51"/>
                    </a:cxn>
                    <a:cxn ang="0">
                      <a:pos x="173" y="0"/>
                    </a:cxn>
                    <a:cxn ang="0">
                      <a:pos x="61" y="15"/>
                    </a:cxn>
                    <a:cxn ang="0">
                      <a:pos x="87" y="51"/>
                    </a:cxn>
                  </a:cxnLst>
                  <a:rect l="0" t="0" r="r" b="b"/>
                  <a:pathLst>
                    <a:path w="173" h="64">
                      <a:moveTo>
                        <a:pt x="87" y="51"/>
                      </a:moveTo>
                      <a:lnTo>
                        <a:pt x="61" y="15"/>
                      </a:lnTo>
                      <a:lnTo>
                        <a:pt x="0" y="22"/>
                      </a:lnTo>
                      <a:lnTo>
                        <a:pt x="11" y="64"/>
                      </a:lnTo>
                      <a:lnTo>
                        <a:pt x="72" y="56"/>
                      </a:lnTo>
                      <a:lnTo>
                        <a:pt x="45" y="20"/>
                      </a:lnTo>
                      <a:lnTo>
                        <a:pt x="87" y="51"/>
                      </a:lnTo>
                      <a:lnTo>
                        <a:pt x="173" y="0"/>
                      </a:lnTo>
                      <a:lnTo>
                        <a:pt x="61" y="15"/>
                      </a:lnTo>
                      <a:lnTo>
                        <a:pt x="87" y="51"/>
                      </a:lnTo>
                      <a:close/>
                    </a:path>
                  </a:pathLst>
                </a:custGeom>
                <a:solidFill>
                  <a:srgbClr val="FF0066"/>
                </a:solidFill>
                <a:ln w="9525">
                  <a:noFill/>
                  <a:round/>
                  <a:headEnd/>
                  <a:tailEnd/>
                </a:ln>
              </p:spPr>
              <p:txBody>
                <a:bodyPr/>
                <a:lstStyle/>
                <a:p>
                  <a:pPr>
                    <a:defRPr/>
                  </a:pPr>
                  <a:endParaRPr lang="en-GB"/>
                </a:p>
              </p:txBody>
            </p:sp>
            <p:sp>
              <p:nvSpPr>
                <p:cNvPr id="1391669" name="Freeform 53"/>
                <p:cNvSpPr>
                  <a:spLocks/>
                </p:cNvSpPr>
                <p:nvPr/>
              </p:nvSpPr>
              <p:spPr bwMode="auto">
                <a:xfrm>
                  <a:off x="3740" y="2564"/>
                  <a:ext cx="129" cy="32"/>
                </a:xfrm>
                <a:custGeom>
                  <a:avLst/>
                  <a:gdLst/>
                  <a:ahLst/>
                  <a:cxnLst>
                    <a:cxn ang="0">
                      <a:pos x="74" y="21"/>
                    </a:cxn>
                    <a:cxn ang="0">
                      <a:pos x="88" y="57"/>
                    </a:cxn>
                    <a:cxn ang="0">
                      <a:pos x="131" y="31"/>
                    </a:cxn>
                    <a:cxn ang="0">
                      <a:pos x="89" y="0"/>
                    </a:cxn>
                    <a:cxn ang="0">
                      <a:pos x="46" y="26"/>
                    </a:cxn>
                    <a:cxn ang="0">
                      <a:pos x="59" y="62"/>
                    </a:cxn>
                    <a:cxn ang="0">
                      <a:pos x="46" y="26"/>
                    </a:cxn>
                    <a:cxn ang="0">
                      <a:pos x="0" y="52"/>
                    </a:cxn>
                    <a:cxn ang="0">
                      <a:pos x="59" y="62"/>
                    </a:cxn>
                    <a:cxn ang="0">
                      <a:pos x="74" y="21"/>
                    </a:cxn>
                  </a:cxnLst>
                  <a:rect l="0" t="0" r="r" b="b"/>
                  <a:pathLst>
                    <a:path w="131" h="62">
                      <a:moveTo>
                        <a:pt x="74" y="21"/>
                      </a:moveTo>
                      <a:lnTo>
                        <a:pt x="88" y="57"/>
                      </a:lnTo>
                      <a:lnTo>
                        <a:pt x="131" y="31"/>
                      </a:lnTo>
                      <a:lnTo>
                        <a:pt x="89" y="0"/>
                      </a:lnTo>
                      <a:lnTo>
                        <a:pt x="46" y="26"/>
                      </a:lnTo>
                      <a:lnTo>
                        <a:pt x="59" y="62"/>
                      </a:lnTo>
                      <a:lnTo>
                        <a:pt x="46" y="26"/>
                      </a:lnTo>
                      <a:lnTo>
                        <a:pt x="0" y="52"/>
                      </a:lnTo>
                      <a:lnTo>
                        <a:pt x="59" y="62"/>
                      </a:lnTo>
                      <a:lnTo>
                        <a:pt x="74" y="21"/>
                      </a:lnTo>
                      <a:close/>
                    </a:path>
                  </a:pathLst>
                </a:custGeom>
                <a:solidFill>
                  <a:srgbClr val="FF0066"/>
                </a:solidFill>
                <a:ln w="9525">
                  <a:noFill/>
                  <a:round/>
                  <a:headEnd/>
                  <a:tailEnd/>
                </a:ln>
              </p:spPr>
              <p:txBody>
                <a:bodyPr/>
                <a:lstStyle/>
                <a:p>
                  <a:pPr>
                    <a:defRPr/>
                  </a:pPr>
                  <a:endParaRPr lang="en-GB"/>
                </a:p>
              </p:txBody>
            </p:sp>
            <p:sp>
              <p:nvSpPr>
                <p:cNvPr id="1391670" name="Freeform 54"/>
                <p:cNvSpPr>
                  <a:spLocks/>
                </p:cNvSpPr>
                <p:nvPr/>
              </p:nvSpPr>
              <p:spPr bwMode="auto">
                <a:xfrm>
                  <a:off x="3797" y="2573"/>
                  <a:ext cx="129" cy="25"/>
                </a:xfrm>
                <a:custGeom>
                  <a:avLst/>
                  <a:gdLst/>
                  <a:ahLst/>
                  <a:cxnLst>
                    <a:cxn ang="0">
                      <a:pos x="78" y="46"/>
                    </a:cxn>
                    <a:cxn ang="0">
                      <a:pos x="67" y="9"/>
                    </a:cxn>
                    <a:cxn ang="0">
                      <a:pos x="15" y="0"/>
                    </a:cxn>
                    <a:cxn ang="0">
                      <a:pos x="0" y="41"/>
                    </a:cxn>
                    <a:cxn ang="0">
                      <a:pos x="51" y="50"/>
                    </a:cxn>
                    <a:cxn ang="0">
                      <a:pos x="40" y="13"/>
                    </a:cxn>
                    <a:cxn ang="0">
                      <a:pos x="78" y="46"/>
                    </a:cxn>
                    <a:cxn ang="0">
                      <a:pos x="130" y="20"/>
                    </a:cxn>
                    <a:cxn ang="0">
                      <a:pos x="67" y="9"/>
                    </a:cxn>
                    <a:cxn ang="0">
                      <a:pos x="78" y="46"/>
                    </a:cxn>
                  </a:cxnLst>
                  <a:rect l="0" t="0" r="r" b="b"/>
                  <a:pathLst>
                    <a:path w="130" h="50">
                      <a:moveTo>
                        <a:pt x="78" y="46"/>
                      </a:moveTo>
                      <a:lnTo>
                        <a:pt x="67" y="9"/>
                      </a:lnTo>
                      <a:lnTo>
                        <a:pt x="15" y="0"/>
                      </a:lnTo>
                      <a:lnTo>
                        <a:pt x="0" y="41"/>
                      </a:lnTo>
                      <a:lnTo>
                        <a:pt x="51" y="50"/>
                      </a:lnTo>
                      <a:lnTo>
                        <a:pt x="40" y="13"/>
                      </a:lnTo>
                      <a:lnTo>
                        <a:pt x="78" y="46"/>
                      </a:lnTo>
                      <a:lnTo>
                        <a:pt x="130" y="20"/>
                      </a:lnTo>
                      <a:lnTo>
                        <a:pt x="67" y="9"/>
                      </a:lnTo>
                      <a:lnTo>
                        <a:pt x="78" y="46"/>
                      </a:lnTo>
                      <a:close/>
                    </a:path>
                  </a:pathLst>
                </a:custGeom>
                <a:solidFill>
                  <a:srgbClr val="FF0066"/>
                </a:solidFill>
                <a:ln w="9525">
                  <a:noFill/>
                  <a:round/>
                  <a:headEnd/>
                  <a:tailEnd/>
                </a:ln>
              </p:spPr>
              <p:txBody>
                <a:bodyPr/>
                <a:lstStyle/>
                <a:p>
                  <a:pPr>
                    <a:defRPr/>
                  </a:pPr>
                  <a:endParaRPr lang="en-GB"/>
                </a:p>
              </p:txBody>
            </p:sp>
            <p:sp>
              <p:nvSpPr>
                <p:cNvPr id="1391671" name="Freeform 55"/>
                <p:cNvSpPr>
                  <a:spLocks/>
                </p:cNvSpPr>
                <p:nvPr/>
              </p:nvSpPr>
              <p:spPr bwMode="auto">
                <a:xfrm>
                  <a:off x="3754" y="2581"/>
                  <a:ext cx="119" cy="30"/>
                </a:xfrm>
                <a:custGeom>
                  <a:avLst/>
                  <a:gdLst/>
                  <a:ahLst/>
                  <a:cxnLst>
                    <a:cxn ang="0">
                      <a:pos x="73" y="20"/>
                    </a:cxn>
                    <a:cxn ang="0">
                      <a:pos x="78" y="57"/>
                    </a:cxn>
                    <a:cxn ang="0">
                      <a:pos x="122" y="33"/>
                    </a:cxn>
                    <a:cxn ang="0">
                      <a:pos x="84" y="0"/>
                    </a:cxn>
                    <a:cxn ang="0">
                      <a:pos x="40" y="23"/>
                    </a:cxn>
                    <a:cxn ang="0">
                      <a:pos x="46" y="59"/>
                    </a:cxn>
                    <a:cxn ang="0">
                      <a:pos x="40" y="23"/>
                    </a:cxn>
                    <a:cxn ang="0">
                      <a:pos x="0" y="44"/>
                    </a:cxn>
                    <a:cxn ang="0">
                      <a:pos x="46" y="59"/>
                    </a:cxn>
                    <a:cxn ang="0">
                      <a:pos x="73" y="20"/>
                    </a:cxn>
                  </a:cxnLst>
                  <a:rect l="0" t="0" r="r" b="b"/>
                  <a:pathLst>
                    <a:path w="122" h="59">
                      <a:moveTo>
                        <a:pt x="73" y="20"/>
                      </a:moveTo>
                      <a:lnTo>
                        <a:pt x="78" y="57"/>
                      </a:lnTo>
                      <a:lnTo>
                        <a:pt x="122" y="33"/>
                      </a:lnTo>
                      <a:lnTo>
                        <a:pt x="84" y="0"/>
                      </a:lnTo>
                      <a:lnTo>
                        <a:pt x="40" y="23"/>
                      </a:lnTo>
                      <a:lnTo>
                        <a:pt x="46" y="59"/>
                      </a:lnTo>
                      <a:lnTo>
                        <a:pt x="40" y="23"/>
                      </a:lnTo>
                      <a:lnTo>
                        <a:pt x="0" y="44"/>
                      </a:lnTo>
                      <a:lnTo>
                        <a:pt x="46" y="59"/>
                      </a:lnTo>
                      <a:lnTo>
                        <a:pt x="73" y="20"/>
                      </a:lnTo>
                      <a:close/>
                    </a:path>
                  </a:pathLst>
                </a:custGeom>
                <a:solidFill>
                  <a:srgbClr val="FF0066"/>
                </a:solidFill>
                <a:ln w="9525">
                  <a:noFill/>
                  <a:round/>
                  <a:headEnd/>
                  <a:tailEnd/>
                </a:ln>
              </p:spPr>
              <p:txBody>
                <a:bodyPr/>
                <a:lstStyle/>
                <a:p>
                  <a:pPr>
                    <a:defRPr/>
                  </a:pPr>
                  <a:endParaRPr lang="en-GB"/>
                </a:p>
              </p:txBody>
            </p:sp>
            <p:sp>
              <p:nvSpPr>
                <p:cNvPr id="1391672" name="Freeform 56"/>
                <p:cNvSpPr>
                  <a:spLocks/>
                </p:cNvSpPr>
                <p:nvPr/>
              </p:nvSpPr>
              <p:spPr bwMode="auto">
                <a:xfrm>
                  <a:off x="3797" y="2591"/>
                  <a:ext cx="143" cy="27"/>
                </a:xfrm>
                <a:custGeom>
                  <a:avLst/>
                  <a:gdLst/>
                  <a:ahLst/>
                  <a:cxnLst>
                    <a:cxn ang="0">
                      <a:pos x="65" y="55"/>
                    </a:cxn>
                    <a:cxn ang="0">
                      <a:pos x="70" y="15"/>
                    </a:cxn>
                    <a:cxn ang="0">
                      <a:pos x="27" y="0"/>
                    </a:cxn>
                    <a:cxn ang="0">
                      <a:pos x="0" y="39"/>
                    </a:cxn>
                    <a:cxn ang="0">
                      <a:pos x="44" y="54"/>
                    </a:cxn>
                    <a:cxn ang="0">
                      <a:pos x="49" y="13"/>
                    </a:cxn>
                    <a:cxn ang="0">
                      <a:pos x="65" y="55"/>
                    </a:cxn>
                    <a:cxn ang="0">
                      <a:pos x="143" y="38"/>
                    </a:cxn>
                    <a:cxn ang="0">
                      <a:pos x="70" y="15"/>
                    </a:cxn>
                    <a:cxn ang="0">
                      <a:pos x="65" y="55"/>
                    </a:cxn>
                  </a:cxnLst>
                  <a:rect l="0" t="0" r="r" b="b"/>
                  <a:pathLst>
                    <a:path w="143" h="55">
                      <a:moveTo>
                        <a:pt x="65" y="55"/>
                      </a:moveTo>
                      <a:lnTo>
                        <a:pt x="70" y="15"/>
                      </a:lnTo>
                      <a:lnTo>
                        <a:pt x="27" y="0"/>
                      </a:lnTo>
                      <a:lnTo>
                        <a:pt x="0" y="39"/>
                      </a:lnTo>
                      <a:lnTo>
                        <a:pt x="44" y="54"/>
                      </a:lnTo>
                      <a:lnTo>
                        <a:pt x="49" y="13"/>
                      </a:lnTo>
                      <a:lnTo>
                        <a:pt x="65" y="55"/>
                      </a:lnTo>
                      <a:lnTo>
                        <a:pt x="143" y="38"/>
                      </a:lnTo>
                      <a:lnTo>
                        <a:pt x="70" y="15"/>
                      </a:lnTo>
                      <a:lnTo>
                        <a:pt x="65" y="55"/>
                      </a:lnTo>
                      <a:close/>
                    </a:path>
                  </a:pathLst>
                </a:custGeom>
                <a:solidFill>
                  <a:srgbClr val="FF0066"/>
                </a:solidFill>
                <a:ln w="9525">
                  <a:noFill/>
                  <a:round/>
                  <a:headEnd/>
                  <a:tailEnd/>
                </a:ln>
              </p:spPr>
              <p:txBody>
                <a:bodyPr/>
                <a:lstStyle/>
                <a:p>
                  <a:pPr>
                    <a:defRPr/>
                  </a:pPr>
                  <a:endParaRPr lang="en-GB"/>
                </a:p>
              </p:txBody>
            </p:sp>
            <p:sp>
              <p:nvSpPr>
                <p:cNvPr id="1391673" name="Freeform 57"/>
                <p:cNvSpPr>
                  <a:spLocks/>
                </p:cNvSpPr>
                <p:nvPr/>
              </p:nvSpPr>
              <p:spPr bwMode="auto">
                <a:xfrm>
                  <a:off x="3740" y="2598"/>
                  <a:ext cx="124" cy="27"/>
                </a:xfrm>
                <a:custGeom>
                  <a:avLst/>
                  <a:gdLst/>
                  <a:ahLst/>
                  <a:cxnLst>
                    <a:cxn ang="0">
                      <a:pos x="84" y="17"/>
                    </a:cxn>
                    <a:cxn ang="0">
                      <a:pos x="70" y="54"/>
                    </a:cxn>
                    <a:cxn ang="0">
                      <a:pos x="126" y="42"/>
                    </a:cxn>
                    <a:cxn ang="0">
                      <a:pos x="110" y="0"/>
                    </a:cxn>
                    <a:cxn ang="0">
                      <a:pos x="55" y="12"/>
                    </a:cxn>
                    <a:cxn ang="0">
                      <a:pos x="42" y="48"/>
                    </a:cxn>
                    <a:cxn ang="0">
                      <a:pos x="55" y="12"/>
                    </a:cxn>
                    <a:cxn ang="0">
                      <a:pos x="0" y="24"/>
                    </a:cxn>
                    <a:cxn ang="0">
                      <a:pos x="42" y="48"/>
                    </a:cxn>
                    <a:cxn ang="0">
                      <a:pos x="84" y="17"/>
                    </a:cxn>
                  </a:cxnLst>
                  <a:rect l="0" t="0" r="r" b="b"/>
                  <a:pathLst>
                    <a:path w="126" h="54">
                      <a:moveTo>
                        <a:pt x="84" y="17"/>
                      </a:moveTo>
                      <a:lnTo>
                        <a:pt x="70" y="54"/>
                      </a:lnTo>
                      <a:lnTo>
                        <a:pt x="126" y="42"/>
                      </a:lnTo>
                      <a:lnTo>
                        <a:pt x="110" y="0"/>
                      </a:lnTo>
                      <a:lnTo>
                        <a:pt x="55" y="12"/>
                      </a:lnTo>
                      <a:lnTo>
                        <a:pt x="42" y="48"/>
                      </a:lnTo>
                      <a:lnTo>
                        <a:pt x="55" y="12"/>
                      </a:lnTo>
                      <a:lnTo>
                        <a:pt x="0" y="24"/>
                      </a:lnTo>
                      <a:lnTo>
                        <a:pt x="42" y="48"/>
                      </a:lnTo>
                      <a:lnTo>
                        <a:pt x="84" y="17"/>
                      </a:lnTo>
                      <a:close/>
                    </a:path>
                  </a:pathLst>
                </a:custGeom>
                <a:solidFill>
                  <a:srgbClr val="FF0066"/>
                </a:solidFill>
                <a:ln w="9525">
                  <a:noFill/>
                  <a:round/>
                  <a:headEnd/>
                  <a:tailEnd/>
                </a:ln>
              </p:spPr>
              <p:txBody>
                <a:bodyPr/>
                <a:lstStyle/>
                <a:p>
                  <a:pPr>
                    <a:defRPr/>
                  </a:pPr>
                  <a:endParaRPr lang="en-GB"/>
                </a:p>
              </p:txBody>
            </p:sp>
            <p:sp>
              <p:nvSpPr>
                <p:cNvPr id="1391674" name="Freeform 58"/>
                <p:cNvSpPr>
                  <a:spLocks/>
                </p:cNvSpPr>
                <p:nvPr/>
              </p:nvSpPr>
              <p:spPr bwMode="auto">
                <a:xfrm>
                  <a:off x="3778" y="2606"/>
                  <a:ext cx="153" cy="35"/>
                </a:xfrm>
                <a:custGeom>
                  <a:avLst/>
                  <a:gdLst/>
                  <a:ahLst/>
                  <a:cxnLst>
                    <a:cxn ang="0">
                      <a:pos x="57" y="60"/>
                    </a:cxn>
                    <a:cxn ang="0">
                      <a:pos x="80" y="24"/>
                    </a:cxn>
                    <a:cxn ang="0">
                      <a:pos x="42" y="0"/>
                    </a:cxn>
                    <a:cxn ang="0">
                      <a:pos x="0" y="31"/>
                    </a:cxn>
                    <a:cxn ang="0">
                      <a:pos x="38" y="55"/>
                    </a:cxn>
                    <a:cxn ang="0">
                      <a:pos x="61" y="18"/>
                    </a:cxn>
                    <a:cxn ang="0">
                      <a:pos x="57" y="60"/>
                    </a:cxn>
                    <a:cxn ang="0">
                      <a:pos x="152" y="66"/>
                    </a:cxn>
                    <a:cxn ang="0">
                      <a:pos x="80" y="24"/>
                    </a:cxn>
                    <a:cxn ang="0">
                      <a:pos x="57" y="60"/>
                    </a:cxn>
                  </a:cxnLst>
                  <a:rect l="0" t="0" r="r" b="b"/>
                  <a:pathLst>
                    <a:path w="152" h="66">
                      <a:moveTo>
                        <a:pt x="57" y="60"/>
                      </a:moveTo>
                      <a:lnTo>
                        <a:pt x="80" y="24"/>
                      </a:lnTo>
                      <a:lnTo>
                        <a:pt x="42" y="0"/>
                      </a:lnTo>
                      <a:lnTo>
                        <a:pt x="0" y="31"/>
                      </a:lnTo>
                      <a:lnTo>
                        <a:pt x="38" y="55"/>
                      </a:lnTo>
                      <a:lnTo>
                        <a:pt x="61" y="18"/>
                      </a:lnTo>
                      <a:lnTo>
                        <a:pt x="57" y="60"/>
                      </a:lnTo>
                      <a:lnTo>
                        <a:pt x="152" y="66"/>
                      </a:lnTo>
                      <a:lnTo>
                        <a:pt x="80" y="24"/>
                      </a:lnTo>
                      <a:lnTo>
                        <a:pt x="57" y="60"/>
                      </a:lnTo>
                      <a:close/>
                    </a:path>
                  </a:pathLst>
                </a:custGeom>
                <a:solidFill>
                  <a:srgbClr val="FF0066"/>
                </a:solidFill>
                <a:ln w="9525">
                  <a:noFill/>
                  <a:round/>
                  <a:headEnd/>
                  <a:tailEnd/>
                </a:ln>
              </p:spPr>
              <p:txBody>
                <a:bodyPr/>
                <a:lstStyle/>
                <a:p>
                  <a:pPr>
                    <a:defRPr/>
                  </a:pPr>
                  <a:endParaRPr lang="en-GB"/>
                </a:p>
              </p:txBody>
            </p:sp>
            <p:sp>
              <p:nvSpPr>
                <p:cNvPr id="1391675" name="Freeform 59"/>
                <p:cNvSpPr>
                  <a:spLocks/>
                </p:cNvSpPr>
                <p:nvPr/>
              </p:nvSpPr>
              <p:spPr bwMode="auto">
                <a:xfrm>
                  <a:off x="3745" y="2611"/>
                  <a:ext cx="96" cy="25"/>
                </a:xfrm>
                <a:custGeom>
                  <a:avLst/>
                  <a:gdLst/>
                  <a:ahLst/>
                  <a:cxnLst>
                    <a:cxn ang="0">
                      <a:pos x="70" y="20"/>
                    </a:cxn>
                    <a:cxn ang="0">
                      <a:pos x="38" y="45"/>
                    </a:cxn>
                    <a:cxn ang="0">
                      <a:pos x="93" y="49"/>
                    </a:cxn>
                    <a:cxn ang="0">
                      <a:pos x="97" y="7"/>
                    </a:cxn>
                    <a:cxn ang="0">
                      <a:pos x="42" y="3"/>
                    </a:cxn>
                    <a:cxn ang="0">
                      <a:pos x="9" y="28"/>
                    </a:cxn>
                    <a:cxn ang="0">
                      <a:pos x="42" y="3"/>
                    </a:cxn>
                    <a:cxn ang="0">
                      <a:pos x="0" y="0"/>
                    </a:cxn>
                    <a:cxn ang="0">
                      <a:pos x="9" y="28"/>
                    </a:cxn>
                    <a:cxn ang="0">
                      <a:pos x="70" y="20"/>
                    </a:cxn>
                  </a:cxnLst>
                  <a:rect l="0" t="0" r="r" b="b"/>
                  <a:pathLst>
                    <a:path w="97" h="49">
                      <a:moveTo>
                        <a:pt x="70" y="20"/>
                      </a:moveTo>
                      <a:lnTo>
                        <a:pt x="38" y="45"/>
                      </a:lnTo>
                      <a:lnTo>
                        <a:pt x="93" y="49"/>
                      </a:lnTo>
                      <a:lnTo>
                        <a:pt x="97" y="7"/>
                      </a:lnTo>
                      <a:lnTo>
                        <a:pt x="42" y="3"/>
                      </a:lnTo>
                      <a:lnTo>
                        <a:pt x="9" y="28"/>
                      </a:lnTo>
                      <a:lnTo>
                        <a:pt x="42" y="3"/>
                      </a:lnTo>
                      <a:lnTo>
                        <a:pt x="0" y="0"/>
                      </a:lnTo>
                      <a:lnTo>
                        <a:pt x="9" y="28"/>
                      </a:lnTo>
                      <a:lnTo>
                        <a:pt x="70" y="20"/>
                      </a:lnTo>
                      <a:close/>
                    </a:path>
                  </a:pathLst>
                </a:custGeom>
                <a:solidFill>
                  <a:srgbClr val="FF0066"/>
                </a:solidFill>
                <a:ln w="9525">
                  <a:noFill/>
                  <a:round/>
                  <a:headEnd/>
                  <a:tailEnd/>
                </a:ln>
              </p:spPr>
              <p:txBody>
                <a:bodyPr/>
                <a:lstStyle/>
                <a:p>
                  <a:pPr>
                    <a:defRPr/>
                  </a:pPr>
                  <a:endParaRPr lang="en-GB"/>
                </a:p>
              </p:txBody>
            </p:sp>
            <p:sp>
              <p:nvSpPr>
                <p:cNvPr id="1391676" name="Freeform 60"/>
                <p:cNvSpPr>
                  <a:spLocks/>
                </p:cNvSpPr>
                <p:nvPr/>
              </p:nvSpPr>
              <p:spPr bwMode="auto">
                <a:xfrm>
                  <a:off x="3754" y="2623"/>
                  <a:ext cx="81" cy="35"/>
                </a:xfrm>
                <a:custGeom>
                  <a:avLst/>
                  <a:gdLst/>
                  <a:ahLst/>
                  <a:cxnLst>
                    <a:cxn ang="0">
                      <a:pos x="23" y="48"/>
                    </a:cxn>
                    <a:cxn ang="0">
                      <a:pos x="69" y="26"/>
                    </a:cxn>
                    <a:cxn ang="0">
                      <a:pos x="61" y="0"/>
                    </a:cxn>
                    <a:cxn ang="0">
                      <a:pos x="0" y="8"/>
                    </a:cxn>
                    <a:cxn ang="0">
                      <a:pos x="8" y="34"/>
                    </a:cxn>
                    <a:cxn ang="0">
                      <a:pos x="53" y="12"/>
                    </a:cxn>
                    <a:cxn ang="0">
                      <a:pos x="23" y="48"/>
                    </a:cxn>
                    <a:cxn ang="0">
                      <a:pos x="82" y="71"/>
                    </a:cxn>
                    <a:cxn ang="0">
                      <a:pos x="69" y="26"/>
                    </a:cxn>
                    <a:cxn ang="0">
                      <a:pos x="23" y="48"/>
                    </a:cxn>
                  </a:cxnLst>
                  <a:rect l="0" t="0" r="r" b="b"/>
                  <a:pathLst>
                    <a:path w="82" h="71">
                      <a:moveTo>
                        <a:pt x="23" y="48"/>
                      </a:moveTo>
                      <a:lnTo>
                        <a:pt x="69" y="26"/>
                      </a:lnTo>
                      <a:lnTo>
                        <a:pt x="61" y="0"/>
                      </a:lnTo>
                      <a:lnTo>
                        <a:pt x="0" y="8"/>
                      </a:lnTo>
                      <a:lnTo>
                        <a:pt x="8" y="34"/>
                      </a:lnTo>
                      <a:lnTo>
                        <a:pt x="53" y="12"/>
                      </a:lnTo>
                      <a:lnTo>
                        <a:pt x="23" y="48"/>
                      </a:lnTo>
                      <a:lnTo>
                        <a:pt x="82" y="71"/>
                      </a:lnTo>
                      <a:lnTo>
                        <a:pt x="69" y="26"/>
                      </a:lnTo>
                      <a:lnTo>
                        <a:pt x="23" y="48"/>
                      </a:lnTo>
                      <a:close/>
                    </a:path>
                  </a:pathLst>
                </a:custGeom>
                <a:solidFill>
                  <a:srgbClr val="FF0066"/>
                </a:solidFill>
                <a:ln w="9525">
                  <a:noFill/>
                  <a:round/>
                  <a:headEnd/>
                  <a:tailEnd/>
                </a:ln>
              </p:spPr>
              <p:txBody>
                <a:bodyPr/>
                <a:lstStyle/>
                <a:p>
                  <a:pPr>
                    <a:defRPr/>
                  </a:pPr>
                  <a:endParaRPr lang="en-GB"/>
                </a:p>
              </p:txBody>
            </p:sp>
            <p:sp>
              <p:nvSpPr>
                <p:cNvPr id="1391677" name="Freeform 61"/>
                <p:cNvSpPr>
                  <a:spLocks/>
                </p:cNvSpPr>
                <p:nvPr/>
              </p:nvSpPr>
              <p:spPr bwMode="auto">
                <a:xfrm>
                  <a:off x="3735" y="2618"/>
                  <a:ext cx="72" cy="27"/>
                </a:xfrm>
                <a:custGeom>
                  <a:avLst/>
                  <a:gdLst/>
                  <a:ahLst/>
                  <a:cxnLst>
                    <a:cxn ang="0">
                      <a:pos x="15" y="44"/>
                    </a:cxn>
                    <a:cxn ang="0">
                      <a:pos x="0" y="40"/>
                    </a:cxn>
                    <a:cxn ang="0">
                      <a:pos x="42" y="55"/>
                    </a:cxn>
                    <a:cxn ang="0">
                      <a:pos x="72" y="19"/>
                    </a:cxn>
                    <a:cxn ang="0">
                      <a:pos x="31" y="3"/>
                    </a:cxn>
                    <a:cxn ang="0">
                      <a:pos x="15" y="0"/>
                    </a:cxn>
                    <a:cxn ang="0">
                      <a:pos x="31" y="3"/>
                    </a:cxn>
                    <a:cxn ang="0">
                      <a:pos x="23" y="0"/>
                    </a:cxn>
                    <a:cxn ang="0">
                      <a:pos x="15" y="0"/>
                    </a:cxn>
                    <a:cxn ang="0">
                      <a:pos x="15" y="44"/>
                    </a:cxn>
                  </a:cxnLst>
                  <a:rect l="0" t="0" r="r" b="b"/>
                  <a:pathLst>
                    <a:path w="72" h="55">
                      <a:moveTo>
                        <a:pt x="15" y="44"/>
                      </a:moveTo>
                      <a:lnTo>
                        <a:pt x="0" y="40"/>
                      </a:lnTo>
                      <a:lnTo>
                        <a:pt x="42" y="55"/>
                      </a:lnTo>
                      <a:lnTo>
                        <a:pt x="72" y="19"/>
                      </a:lnTo>
                      <a:lnTo>
                        <a:pt x="31" y="3"/>
                      </a:lnTo>
                      <a:lnTo>
                        <a:pt x="15" y="0"/>
                      </a:lnTo>
                      <a:lnTo>
                        <a:pt x="31" y="3"/>
                      </a:lnTo>
                      <a:lnTo>
                        <a:pt x="23" y="0"/>
                      </a:lnTo>
                      <a:lnTo>
                        <a:pt x="15" y="0"/>
                      </a:lnTo>
                      <a:lnTo>
                        <a:pt x="15" y="44"/>
                      </a:lnTo>
                      <a:close/>
                    </a:path>
                  </a:pathLst>
                </a:custGeom>
                <a:solidFill>
                  <a:srgbClr val="FF0066"/>
                </a:solidFill>
                <a:ln w="9525">
                  <a:noFill/>
                  <a:round/>
                  <a:headEnd/>
                  <a:tailEnd/>
                </a:ln>
              </p:spPr>
              <p:txBody>
                <a:bodyPr/>
                <a:lstStyle/>
                <a:p>
                  <a:pPr>
                    <a:defRPr/>
                  </a:pPr>
                  <a:endParaRPr lang="en-GB"/>
                </a:p>
              </p:txBody>
            </p:sp>
            <p:sp>
              <p:nvSpPr>
                <p:cNvPr id="1391678" name="Freeform 62"/>
                <p:cNvSpPr>
                  <a:spLocks/>
                </p:cNvSpPr>
                <p:nvPr/>
              </p:nvSpPr>
              <p:spPr bwMode="auto">
                <a:xfrm>
                  <a:off x="3616" y="2618"/>
                  <a:ext cx="134" cy="22"/>
                </a:xfrm>
                <a:custGeom>
                  <a:avLst/>
                  <a:gdLst/>
                  <a:ahLst/>
                  <a:cxnLst>
                    <a:cxn ang="0">
                      <a:pos x="26" y="41"/>
                    </a:cxn>
                    <a:cxn ang="0">
                      <a:pos x="13" y="44"/>
                    </a:cxn>
                    <a:cxn ang="0">
                      <a:pos x="133" y="44"/>
                    </a:cxn>
                    <a:cxn ang="0">
                      <a:pos x="133" y="0"/>
                    </a:cxn>
                    <a:cxn ang="0">
                      <a:pos x="13" y="0"/>
                    </a:cxn>
                    <a:cxn ang="0">
                      <a:pos x="0" y="2"/>
                    </a:cxn>
                    <a:cxn ang="0">
                      <a:pos x="13" y="0"/>
                    </a:cxn>
                    <a:cxn ang="0">
                      <a:pos x="7" y="1"/>
                    </a:cxn>
                    <a:cxn ang="0">
                      <a:pos x="0" y="2"/>
                    </a:cxn>
                    <a:cxn ang="0">
                      <a:pos x="26" y="41"/>
                    </a:cxn>
                  </a:cxnLst>
                  <a:rect l="0" t="0" r="r" b="b"/>
                  <a:pathLst>
                    <a:path w="133" h="44">
                      <a:moveTo>
                        <a:pt x="26" y="41"/>
                      </a:moveTo>
                      <a:lnTo>
                        <a:pt x="13" y="44"/>
                      </a:lnTo>
                      <a:lnTo>
                        <a:pt x="133" y="44"/>
                      </a:lnTo>
                      <a:lnTo>
                        <a:pt x="133" y="0"/>
                      </a:lnTo>
                      <a:lnTo>
                        <a:pt x="13" y="0"/>
                      </a:lnTo>
                      <a:lnTo>
                        <a:pt x="0" y="2"/>
                      </a:lnTo>
                      <a:lnTo>
                        <a:pt x="13" y="0"/>
                      </a:lnTo>
                      <a:lnTo>
                        <a:pt x="7" y="1"/>
                      </a:lnTo>
                      <a:lnTo>
                        <a:pt x="0" y="2"/>
                      </a:lnTo>
                      <a:lnTo>
                        <a:pt x="26" y="41"/>
                      </a:lnTo>
                      <a:close/>
                    </a:path>
                  </a:pathLst>
                </a:custGeom>
                <a:solidFill>
                  <a:srgbClr val="FF0066"/>
                </a:solidFill>
                <a:ln w="9525">
                  <a:noFill/>
                  <a:round/>
                  <a:headEnd/>
                  <a:tailEnd/>
                </a:ln>
              </p:spPr>
              <p:txBody>
                <a:bodyPr/>
                <a:lstStyle/>
                <a:p>
                  <a:pPr>
                    <a:defRPr/>
                  </a:pPr>
                  <a:endParaRPr lang="en-GB"/>
                </a:p>
              </p:txBody>
            </p:sp>
            <p:sp>
              <p:nvSpPr>
                <p:cNvPr id="1391679" name="Freeform 63"/>
                <p:cNvSpPr>
                  <a:spLocks/>
                </p:cNvSpPr>
                <p:nvPr/>
              </p:nvSpPr>
              <p:spPr bwMode="auto">
                <a:xfrm>
                  <a:off x="3525" y="2621"/>
                  <a:ext cx="119" cy="37"/>
                </a:xfrm>
                <a:custGeom>
                  <a:avLst/>
                  <a:gdLst/>
                  <a:ahLst/>
                  <a:cxnLst>
                    <a:cxn ang="0">
                      <a:pos x="19" y="33"/>
                    </a:cxn>
                    <a:cxn ang="0">
                      <a:pos x="63" y="57"/>
                    </a:cxn>
                    <a:cxn ang="0">
                      <a:pos x="116" y="39"/>
                    </a:cxn>
                    <a:cxn ang="0">
                      <a:pos x="90" y="0"/>
                    </a:cxn>
                    <a:cxn ang="0">
                      <a:pos x="36" y="18"/>
                    </a:cxn>
                    <a:cxn ang="0">
                      <a:pos x="80" y="43"/>
                    </a:cxn>
                    <a:cxn ang="0">
                      <a:pos x="19" y="33"/>
                    </a:cxn>
                    <a:cxn ang="0">
                      <a:pos x="0" y="78"/>
                    </a:cxn>
                    <a:cxn ang="0">
                      <a:pos x="63" y="57"/>
                    </a:cxn>
                    <a:cxn ang="0">
                      <a:pos x="19" y="33"/>
                    </a:cxn>
                  </a:cxnLst>
                  <a:rect l="0" t="0" r="r" b="b"/>
                  <a:pathLst>
                    <a:path w="116" h="78">
                      <a:moveTo>
                        <a:pt x="19" y="33"/>
                      </a:moveTo>
                      <a:lnTo>
                        <a:pt x="63" y="57"/>
                      </a:lnTo>
                      <a:lnTo>
                        <a:pt x="116" y="39"/>
                      </a:lnTo>
                      <a:lnTo>
                        <a:pt x="90" y="0"/>
                      </a:lnTo>
                      <a:lnTo>
                        <a:pt x="36" y="18"/>
                      </a:lnTo>
                      <a:lnTo>
                        <a:pt x="80" y="43"/>
                      </a:lnTo>
                      <a:lnTo>
                        <a:pt x="19" y="33"/>
                      </a:lnTo>
                      <a:lnTo>
                        <a:pt x="0" y="78"/>
                      </a:lnTo>
                      <a:lnTo>
                        <a:pt x="63" y="57"/>
                      </a:lnTo>
                      <a:lnTo>
                        <a:pt x="19" y="33"/>
                      </a:lnTo>
                      <a:close/>
                    </a:path>
                  </a:pathLst>
                </a:custGeom>
                <a:solidFill>
                  <a:srgbClr val="FF0066"/>
                </a:solidFill>
                <a:ln w="9525">
                  <a:noFill/>
                  <a:round/>
                  <a:headEnd/>
                  <a:tailEnd/>
                </a:ln>
              </p:spPr>
              <p:txBody>
                <a:bodyPr/>
                <a:lstStyle/>
                <a:p>
                  <a:pPr>
                    <a:defRPr/>
                  </a:pPr>
                  <a:endParaRPr lang="en-GB"/>
                </a:p>
              </p:txBody>
            </p:sp>
            <p:sp>
              <p:nvSpPr>
                <p:cNvPr id="1391680" name="Freeform 64"/>
                <p:cNvSpPr>
                  <a:spLocks/>
                </p:cNvSpPr>
                <p:nvPr/>
              </p:nvSpPr>
              <p:spPr bwMode="auto">
                <a:xfrm>
                  <a:off x="3544" y="2601"/>
                  <a:ext cx="96" cy="40"/>
                </a:xfrm>
                <a:custGeom>
                  <a:avLst/>
                  <a:gdLst/>
                  <a:ahLst/>
                  <a:cxnLst>
                    <a:cxn ang="0">
                      <a:pos x="57" y="53"/>
                    </a:cxn>
                    <a:cxn ang="0">
                      <a:pos x="17" y="27"/>
                    </a:cxn>
                    <a:cxn ang="0">
                      <a:pos x="0" y="69"/>
                    </a:cxn>
                    <a:cxn ang="0">
                      <a:pos x="61" y="79"/>
                    </a:cxn>
                    <a:cxn ang="0">
                      <a:pos x="78" y="37"/>
                    </a:cxn>
                    <a:cxn ang="0">
                      <a:pos x="38" y="11"/>
                    </a:cxn>
                    <a:cxn ang="0">
                      <a:pos x="78" y="37"/>
                    </a:cxn>
                    <a:cxn ang="0">
                      <a:pos x="94" y="0"/>
                    </a:cxn>
                    <a:cxn ang="0">
                      <a:pos x="38" y="11"/>
                    </a:cxn>
                    <a:cxn ang="0">
                      <a:pos x="57" y="53"/>
                    </a:cxn>
                  </a:cxnLst>
                  <a:rect l="0" t="0" r="r" b="b"/>
                  <a:pathLst>
                    <a:path w="94" h="79">
                      <a:moveTo>
                        <a:pt x="57" y="53"/>
                      </a:moveTo>
                      <a:lnTo>
                        <a:pt x="17" y="27"/>
                      </a:lnTo>
                      <a:lnTo>
                        <a:pt x="0" y="69"/>
                      </a:lnTo>
                      <a:lnTo>
                        <a:pt x="61" y="79"/>
                      </a:lnTo>
                      <a:lnTo>
                        <a:pt x="78" y="37"/>
                      </a:lnTo>
                      <a:lnTo>
                        <a:pt x="38" y="11"/>
                      </a:lnTo>
                      <a:lnTo>
                        <a:pt x="78" y="37"/>
                      </a:lnTo>
                      <a:lnTo>
                        <a:pt x="94" y="0"/>
                      </a:lnTo>
                      <a:lnTo>
                        <a:pt x="38" y="11"/>
                      </a:lnTo>
                      <a:lnTo>
                        <a:pt x="57" y="53"/>
                      </a:lnTo>
                      <a:close/>
                    </a:path>
                  </a:pathLst>
                </a:custGeom>
                <a:solidFill>
                  <a:srgbClr val="FF0066"/>
                </a:solidFill>
                <a:ln w="9525">
                  <a:noFill/>
                  <a:round/>
                  <a:headEnd/>
                  <a:tailEnd/>
                </a:ln>
              </p:spPr>
              <p:txBody>
                <a:bodyPr/>
                <a:lstStyle/>
                <a:p>
                  <a:pPr>
                    <a:defRPr/>
                  </a:pPr>
                  <a:endParaRPr lang="en-GB"/>
                </a:p>
              </p:txBody>
            </p:sp>
            <p:sp>
              <p:nvSpPr>
                <p:cNvPr id="1391681" name="Freeform 65"/>
                <p:cNvSpPr>
                  <a:spLocks/>
                </p:cNvSpPr>
                <p:nvPr/>
              </p:nvSpPr>
              <p:spPr bwMode="auto">
                <a:xfrm>
                  <a:off x="3492" y="2608"/>
                  <a:ext cx="110" cy="32"/>
                </a:xfrm>
                <a:custGeom>
                  <a:avLst/>
                  <a:gdLst/>
                  <a:ahLst/>
                  <a:cxnLst>
                    <a:cxn ang="0">
                      <a:pos x="30" y="21"/>
                    </a:cxn>
                    <a:cxn ang="0">
                      <a:pos x="68" y="51"/>
                    </a:cxn>
                    <a:cxn ang="0">
                      <a:pos x="110" y="42"/>
                    </a:cxn>
                    <a:cxn ang="0">
                      <a:pos x="91" y="0"/>
                    </a:cxn>
                    <a:cxn ang="0">
                      <a:pos x="49" y="10"/>
                    </a:cxn>
                    <a:cxn ang="0">
                      <a:pos x="87" y="39"/>
                    </a:cxn>
                    <a:cxn ang="0">
                      <a:pos x="30" y="21"/>
                    </a:cxn>
                    <a:cxn ang="0">
                      <a:pos x="0" y="65"/>
                    </a:cxn>
                    <a:cxn ang="0">
                      <a:pos x="68" y="51"/>
                    </a:cxn>
                    <a:cxn ang="0">
                      <a:pos x="30" y="21"/>
                    </a:cxn>
                  </a:cxnLst>
                  <a:rect l="0" t="0" r="r" b="b"/>
                  <a:pathLst>
                    <a:path w="110" h="65">
                      <a:moveTo>
                        <a:pt x="30" y="21"/>
                      </a:moveTo>
                      <a:lnTo>
                        <a:pt x="68" y="51"/>
                      </a:lnTo>
                      <a:lnTo>
                        <a:pt x="110" y="42"/>
                      </a:lnTo>
                      <a:lnTo>
                        <a:pt x="91" y="0"/>
                      </a:lnTo>
                      <a:lnTo>
                        <a:pt x="49" y="10"/>
                      </a:lnTo>
                      <a:lnTo>
                        <a:pt x="87" y="39"/>
                      </a:lnTo>
                      <a:lnTo>
                        <a:pt x="30" y="21"/>
                      </a:lnTo>
                      <a:lnTo>
                        <a:pt x="0" y="65"/>
                      </a:lnTo>
                      <a:lnTo>
                        <a:pt x="68" y="51"/>
                      </a:lnTo>
                      <a:lnTo>
                        <a:pt x="30" y="21"/>
                      </a:lnTo>
                      <a:close/>
                    </a:path>
                  </a:pathLst>
                </a:custGeom>
                <a:solidFill>
                  <a:srgbClr val="FF0066"/>
                </a:solidFill>
                <a:ln w="9525">
                  <a:noFill/>
                  <a:round/>
                  <a:headEnd/>
                  <a:tailEnd/>
                </a:ln>
              </p:spPr>
              <p:txBody>
                <a:bodyPr/>
                <a:lstStyle/>
                <a:p>
                  <a:pPr>
                    <a:defRPr/>
                  </a:pPr>
                  <a:endParaRPr lang="en-GB"/>
                </a:p>
              </p:txBody>
            </p:sp>
            <p:sp>
              <p:nvSpPr>
                <p:cNvPr id="1391682" name="Freeform 66"/>
                <p:cNvSpPr>
                  <a:spLocks/>
                </p:cNvSpPr>
                <p:nvPr/>
              </p:nvSpPr>
              <p:spPr bwMode="auto">
                <a:xfrm>
                  <a:off x="3525" y="2593"/>
                  <a:ext cx="96" cy="32"/>
                </a:xfrm>
                <a:custGeom>
                  <a:avLst/>
                  <a:gdLst/>
                  <a:ahLst/>
                  <a:cxnLst>
                    <a:cxn ang="0">
                      <a:pos x="50" y="42"/>
                    </a:cxn>
                    <a:cxn ang="0">
                      <a:pos x="25" y="12"/>
                    </a:cxn>
                    <a:cxn ang="0">
                      <a:pos x="0" y="48"/>
                    </a:cxn>
                    <a:cxn ang="0">
                      <a:pos x="57" y="66"/>
                    </a:cxn>
                    <a:cxn ang="0">
                      <a:pos x="82" y="30"/>
                    </a:cxn>
                    <a:cxn ang="0">
                      <a:pos x="57" y="0"/>
                    </a:cxn>
                    <a:cxn ang="0">
                      <a:pos x="82" y="30"/>
                    </a:cxn>
                    <a:cxn ang="0">
                      <a:pos x="99" y="4"/>
                    </a:cxn>
                    <a:cxn ang="0">
                      <a:pos x="57" y="0"/>
                    </a:cxn>
                    <a:cxn ang="0">
                      <a:pos x="50" y="42"/>
                    </a:cxn>
                  </a:cxnLst>
                  <a:rect l="0" t="0" r="r" b="b"/>
                  <a:pathLst>
                    <a:path w="99" h="66">
                      <a:moveTo>
                        <a:pt x="50" y="42"/>
                      </a:moveTo>
                      <a:lnTo>
                        <a:pt x="25" y="12"/>
                      </a:lnTo>
                      <a:lnTo>
                        <a:pt x="0" y="48"/>
                      </a:lnTo>
                      <a:lnTo>
                        <a:pt x="57" y="66"/>
                      </a:lnTo>
                      <a:lnTo>
                        <a:pt x="82" y="30"/>
                      </a:lnTo>
                      <a:lnTo>
                        <a:pt x="57" y="0"/>
                      </a:lnTo>
                      <a:lnTo>
                        <a:pt x="82" y="30"/>
                      </a:lnTo>
                      <a:lnTo>
                        <a:pt x="99" y="4"/>
                      </a:lnTo>
                      <a:lnTo>
                        <a:pt x="57" y="0"/>
                      </a:lnTo>
                      <a:lnTo>
                        <a:pt x="50" y="42"/>
                      </a:lnTo>
                      <a:close/>
                    </a:path>
                  </a:pathLst>
                </a:custGeom>
                <a:solidFill>
                  <a:srgbClr val="FF0066"/>
                </a:solidFill>
                <a:ln w="9525">
                  <a:noFill/>
                  <a:round/>
                  <a:headEnd/>
                  <a:tailEnd/>
                </a:ln>
              </p:spPr>
              <p:txBody>
                <a:bodyPr/>
                <a:lstStyle/>
                <a:p>
                  <a:pPr>
                    <a:defRPr/>
                  </a:pPr>
                  <a:endParaRPr lang="en-GB"/>
                </a:p>
              </p:txBody>
            </p:sp>
            <p:sp>
              <p:nvSpPr>
                <p:cNvPr id="1391683" name="Freeform 67"/>
                <p:cNvSpPr>
                  <a:spLocks/>
                </p:cNvSpPr>
                <p:nvPr/>
              </p:nvSpPr>
              <p:spPr bwMode="auto">
                <a:xfrm>
                  <a:off x="3449" y="2591"/>
                  <a:ext cx="129" cy="25"/>
                </a:xfrm>
                <a:custGeom>
                  <a:avLst/>
                  <a:gdLst/>
                  <a:ahLst/>
                  <a:cxnLst>
                    <a:cxn ang="0">
                      <a:pos x="69" y="3"/>
                    </a:cxn>
                    <a:cxn ang="0">
                      <a:pos x="82" y="42"/>
                    </a:cxn>
                    <a:cxn ang="0">
                      <a:pos x="124" y="46"/>
                    </a:cxn>
                    <a:cxn ang="0">
                      <a:pos x="131" y="4"/>
                    </a:cxn>
                    <a:cxn ang="0">
                      <a:pos x="89" y="0"/>
                    </a:cxn>
                    <a:cxn ang="0">
                      <a:pos x="103" y="39"/>
                    </a:cxn>
                    <a:cxn ang="0">
                      <a:pos x="69" y="3"/>
                    </a:cxn>
                    <a:cxn ang="0">
                      <a:pos x="0" y="34"/>
                    </a:cxn>
                    <a:cxn ang="0">
                      <a:pos x="82" y="42"/>
                    </a:cxn>
                    <a:cxn ang="0">
                      <a:pos x="69" y="3"/>
                    </a:cxn>
                  </a:cxnLst>
                  <a:rect l="0" t="0" r="r" b="b"/>
                  <a:pathLst>
                    <a:path w="131" h="46">
                      <a:moveTo>
                        <a:pt x="69" y="3"/>
                      </a:moveTo>
                      <a:lnTo>
                        <a:pt x="82" y="42"/>
                      </a:lnTo>
                      <a:lnTo>
                        <a:pt x="124" y="46"/>
                      </a:lnTo>
                      <a:lnTo>
                        <a:pt x="131" y="4"/>
                      </a:lnTo>
                      <a:lnTo>
                        <a:pt x="89" y="0"/>
                      </a:lnTo>
                      <a:lnTo>
                        <a:pt x="103" y="39"/>
                      </a:lnTo>
                      <a:lnTo>
                        <a:pt x="69" y="3"/>
                      </a:lnTo>
                      <a:lnTo>
                        <a:pt x="0" y="34"/>
                      </a:lnTo>
                      <a:lnTo>
                        <a:pt x="82" y="42"/>
                      </a:lnTo>
                      <a:lnTo>
                        <a:pt x="69" y="3"/>
                      </a:lnTo>
                      <a:close/>
                    </a:path>
                  </a:pathLst>
                </a:custGeom>
                <a:solidFill>
                  <a:srgbClr val="FF0066"/>
                </a:solidFill>
                <a:ln w="9525">
                  <a:noFill/>
                  <a:round/>
                  <a:headEnd/>
                  <a:tailEnd/>
                </a:ln>
              </p:spPr>
              <p:txBody>
                <a:bodyPr/>
                <a:lstStyle/>
                <a:p>
                  <a:pPr>
                    <a:defRPr/>
                  </a:pPr>
                  <a:endParaRPr lang="en-GB"/>
                </a:p>
              </p:txBody>
            </p:sp>
            <p:sp>
              <p:nvSpPr>
                <p:cNvPr id="1391684" name="Freeform 68"/>
                <p:cNvSpPr>
                  <a:spLocks/>
                </p:cNvSpPr>
                <p:nvPr/>
              </p:nvSpPr>
              <p:spPr bwMode="auto">
                <a:xfrm>
                  <a:off x="3515" y="2583"/>
                  <a:ext cx="115" cy="27"/>
                </a:xfrm>
                <a:custGeom>
                  <a:avLst/>
                  <a:gdLst/>
                  <a:ahLst/>
                  <a:cxnLst>
                    <a:cxn ang="0">
                      <a:pos x="40" y="35"/>
                    </a:cxn>
                    <a:cxn ang="0">
                      <a:pos x="41" y="0"/>
                    </a:cxn>
                    <a:cxn ang="0">
                      <a:pos x="0" y="20"/>
                    </a:cxn>
                    <a:cxn ang="0">
                      <a:pos x="34" y="56"/>
                    </a:cxn>
                    <a:cxn ang="0">
                      <a:pos x="76" y="37"/>
                    </a:cxn>
                    <a:cxn ang="0">
                      <a:pos x="78" y="2"/>
                    </a:cxn>
                    <a:cxn ang="0">
                      <a:pos x="76" y="37"/>
                    </a:cxn>
                    <a:cxn ang="0">
                      <a:pos x="112" y="19"/>
                    </a:cxn>
                    <a:cxn ang="0">
                      <a:pos x="78" y="2"/>
                    </a:cxn>
                    <a:cxn ang="0">
                      <a:pos x="40" y="35"/>
                    </a:cxn>
                  </a:cxnLst>
                  <a:rect l="0" t="0" r="r" b="b"/>
                  <a:pathLst>
                    <a:path w="112" h="56">
                      <a:moveTo>
                        <a:pt x="40" y="35"/>
                      </a:moveTo>
                      <a:lnTo>
                        <a:pt x="41" y="0"/>
                      </a:lnTo>
                      <a:lnTo>
                        <a:pt x="0" y="20"/>
                      </a:lnTo>
                      <a:lnTo>
                        <a:pt x="34" y="56"/>
                      </a:lnTo>
                      <a:lnTo>
                        <a:pt x="76" y="37"/>
                      </a:lnTo>
                      <a:lnTo>
                        <a:pt x="78" y="2"/>
                      </a:lnTo>
                      <a:lnTo>
                        <a:pt x="76" y="37"/>
                      </a:lnTo>
                      <a:lnTo>
                        <a:pt x="112" y="19"/>
                      </a:lnTo>
                      <a:lnTo>
                        <a:pt x="78" y="2"/>
                      </a:lnTo>
                      <a:lnTo>
                        <a:pt x="40" y="35"/>
                      </a:lnTo>
                      <a:close/>
                    </a:path>
                  </a:pathLst>
                </a:custGeom>
                <a:solidFill>
                  <a:srgbClr val="FF0066"/>
                </a:solidFill>
                <a:ln w="9525">
                  <a:noFill/>
                  <a:round/>
                  <a:headEnd/>
                  <a:tailEnd/>
                </a:ln>
              </p:spPr>
              <p:txBody>
                <a:bodyPr/>
                <a:lstStyle/>
                <a:p>
                  <a:pPr>
                    <a:defRPr/>
                  </a:pPr>
                  <a:endParaRPr lang="en-GB"/>
                </a:p>
              </p:txBody>
            </p:sp>
            <p:sp>
              <p:nvSpPr>
                <p:cNvPr id="1391685" name="Freeform 69"/>
                <p:cNvSpPr>
                  <a:spLocks/>
                </p:cNvSpPr>
                <p:nvPr/>
              </p:nvSpPr>
              <p:spPr bwMode="auto">
                <a:xfrm>
                  <a:off x="3492" y="2576"/>
                  <a:ext cx="105" cy="25"/>
                </a:xfrm>
                <a:custGeom>
                  <a:avLst/>
                  <a:gdLst/>
                  <a:ahLst/>
                  <a:cxnLst>
                    <a:cxn ang="0">
                      <a:pos x="40" y="0"/>
                    </a:cxn>
                    <a:cxn ang="0">
                      <a:pos x="36" y="35"/>
                    </a:cxn>
                    <a:cxn ang="0">
                      <a:pos x="65" y="50"/>
                    </a:cxn>
                    <a:cxn ang="0">
                      <a:pos x="103" y="17"/>
                    </a:cxn>
                    <a:cxn ang="0">
                      <a:pos x="74" y="1"/>
                    </a:cxn>
                    <a:cxn ang="0">
                      <a:pos x="70" y="36"/>
                    </a:cxn>
                    <a:cxn ang="0">
                      <a:pos x="40" y="0"/>
                    </a:cxn>
                    <a:cxn ang="0">
                      <a:pos x="0" y="15"/>
                    </a:cxn>
                    <a:cxn ang="0">
                      <a:pos x="36" y="35"/>
                    </a:cxn>
                    <a:cxn ang="0">
                      <a:pos x="40" y="0"/>
                    </a:cxn>
                  </a:cxnLst>
                  <a:rect l="0" t="0" r="r" b="b"/>
                  <a:pathLst>
                    <a:path w="103" h="50">
                      <a:moveTo>
                        <a:pt x="40" y="0"/>
                      </a:moveTo>
                      <a:lnTo>
                        <a:pt x="36" y="35"/>
                      </a:lnTo>
                      <a:lnTo>
                        <a:pt x="65" y="50"/>
                      </a:lnTo>
                      <a:lnTo>
                        <a:pt x="103" y="17"/>
                      </a:lnTo>
                      <a:lnTo>
                        <a:pt x="74" y="1"/>
                      </a:lnTo>
                      <a:lnTo>
                        <a:pt x="70" y="36"/>
                      </a:lnTo>
                      <a:lnTo>
                        <a:pt x="40" y="0"/>
                      </a:lnTo>
                      <a:lnTo>
                        <a:pt x="0" y="15"/>
                      </a:lnTo>
                      <a:lnTo>
                        <a:pt x="36" y="35"/>
                      </a:lnTo>
                      <a:lnTo>
                        <a:pt x="40" y="0"/>
                      </a:lnTo>
                      <a:close/>
                    </a:path>
                  </a:pathLst>
                </a:custGeom>
                <a:solidFill>
                  <a:srgbClr val="FF0066"/>
                </a:solidFill>
                <a:ln w="9525">
                  <a:noFill/>
                  <a:round/>
                  <a:headEnd/>
                  <a:tailEnd/>
                </a:ln>
              </p:spPr>
              <p:txBody>
                <a:bodyPr/>
                <a:lstStyle/>
                <a:p>
                  <a:pPr>
                    <a:defRPr/>
                  </a:pPr>
                  <a:endParaRPr lang="en-GB"/>
                </a:p>
              </p:txBody>
            </p:sp>
            <p:sp>
              <p:nvSpPr>
                <p:cNvPr id="1391686" name="Freeform 70"/>
                <p:cNvSpPr>
                  <a:spLocks/>
                </p:cNvSpPr>
                <p:nvPr/>
              </p:nvSpPr>
              <p:spPr bwMode="auto">
                <a:xfrm>
                  <a:off x="3535" y="2566"/>
                  <a:ext cx="100" cy="27"/>
                </a:xfrm>
                <a:custGeom>
                  <a:avLst/>
                  <a:gdLst/>
                  <a:ahLst/>
                  <a:cxnLst>
                    <a:cxn ang="0">
                      <a:pos x="32" y="27"/>
                    </a:cxn>
                    <a:cxn ang="0">
                      <a:pos x="46" y="0"/>
                    </a:cxn>
                    <a:cxn ang="0">
                      <a:pos x="0" y="18"/>
                    </a:cxn>
                    <a:cxn ang="0">
                      <a:pos x="30" y="54"/>
                    </a:cxn>
                    <a:cxn ang="0">
                      <a:pos x="76" y="36"/>
                    </a:cxn>
                    <a:cxn ang="0">
                      <a:pos x="89" y="9"/>
                    </a:cxn>
                    <a:cxn ang="0">
                      <a:pos x="76" y="36"/>
                    </a:cxn>
                    <a:cxn ang="0">
                      <a:pos x="103" y="26"/>
                    </a:cxn>
                    <a:cxn ang="0">
                      <a:pos x="89" y="9"/>
                    </a:cxn>
                    <a:cxn ang="0">
                      <a:pos x="32" y="27"/>
                    </a:cxn>
                  </a:cxnLst>
                  <a:rect l="0" t="0" r="r" b="b"/>
                  <a:pathLst>
                    <a:path w="103" h="54">
                      <a:moveTo>
                        <a:pt x="32" y="27"/>
                      </a:moveTo>
                      <a:lnTo>
                        <a:pt x="46" y="0"/>
                      </a:lnTo>
                      <a:lnTo>
                        <a:pt x="0" y="18"/>
                      </a:lnTo>
                      <a:lnTo>
                        <a:pt x="30" y="54"/>
                      </a:lnTo>
                      <a:lnTo>
                        <a:pt x="76" y="36"/>
                      </a:lnTo>
                      <a:lnTo>
                        <a:pt x="89" y="9"/>
                      </a:lnTo>
                      <a:lnTo>
                        <a:pt x="76" y="36"/>
                      </a:lnTo>
                      <a:lnTo>
                        <a:pt x="103" y="26"/>
                      </a:lnTo>
                      <a:lnTo>
                        <a:pt x="89" y="9"/>
                      </a:lnTo>
                      <a:lnTo>
                        <a:pt x="32" y="27"/>
                      </a:lnTo>
                      <a:close/>
                    </a:path>
                  </a:pathLst>
                </a:custGeom>
                <a:solidFill>
                  <a:srgbClr val="FF0066"/>
                </a:solidFill>
                <a:ln w="9525">
                  <a:noFill/>
                  <a:round/>
                  <a:headEnd/>
                  <a:tailEnd/>
                </a:ln>
              </p:spPr>
              <p:txBody>
                <a:bodyPr/>
                <a:lstStyle/>
                <a:p>
                  <a:pPr>
                    <a:defRPr/>
                  </a:pPr>
                  <a:endParaRPr lang="en-GB"/>
                </a:p>
              </p:txBody>
            </p:sp>
            <p:sp>
              <p:nvSpPr>
                <p:cNvPr id="1391687" name="Freeform 71"/>
                <p:cNvSpPr>
                  <a:spLocks/>
                </p:cNvSpPr>
                <p:nvPr/>
              </p:nvSpPr>
              <p:spPr bwMode="auto">
                <a:xfrm>
                  <a:off x="3520" y="2621"/>
                  <a:ext cx="296" cy="139"/>
                </a:xfrm>
                <a:custGeom>
                  <a:avLst/>
                  <a:gdLst/>
                  <a:ahLst/>
                  <a:cxnLst>
                    <a:cxn ang="0">
                      <a:pos x="79" y="28"/>
                    </a:cxn>
                    <a:cxn ang="0">
                      <a:pos x="75" y="61"/>
                    </a:cxn>
                    <a:cxn ang="0">
                      <a:pos x="63" y="91"/>
                    </a:cxn>
                    <a:cxn ang="0">
                      <a:pos x="46" y="121"/>
                    </a:cxn>
                    <a:cxn ang="0">
                      <a:pos x="29" y="150"/>
                    </a:cxn>
                    <a:cxn ang="0">
                      <a:pos x="12" y="180"/>
                    </a:cxn>
                    <a:cxn ang="0">
                      <a:pos x="0" y="212"/>
                    </a:cxn>
                    <a:cxn ang="0">
                      <a:pos x="0" y="243"/>
                    </a:cxn>
                    <a:cxn ang="0">
                      <a:pos x="12" y="276"/>
                    </a:cxn>
                    <a:cxn ang="0">
                      <a:pos x="21" y="256"/>
                    </a:cxn>
                    <a:cxn ang="0">
                      <a:pos x="39" y="235"/>
                    </a:cxn>
                    <a:cxn ang="0">
                      <a:pos x="58" y="217"/>
                    </a:cxn>
                    <a:cxn ang="0">
                      <a:pos x="81" y="200"/>
                    </a:cxn>
                    <a:cxn ang="0">
                      <a:pos x="100" y="184"/>
                    </a:cxn>
                    <a:cxn ang="0">
                      <a:pos x="117" y="169"/>
                    </a:cxn>
                    <a:cxn ang="0">
                      <a:pos x="128" y="156"/>
                    </a:cxn>
                    <a:cxn ang="0">
                      <a:pos x="130" y="144"/>
                    </a:cxn>
                    <a:cxn ang="0">
                      <a:pos x="134" y="154"/>
                    </a:cxn>
                    <a:cxn ang="0">
                      <a:pos x="130" y="163"/>
                    </a:cxn>
                    <a:cxn ang="0">
                      <a:pos x="128" y="175"/>
                    </a:cxn>
                    <a:cxn ang="0">
                      <a:pos x="132" y="192"/>
                    </a:cxn>
                    <a:cxn ang="0">
                      <a:pos x="138" y="204"/>
                    </a:cxn>
                    <a:cxn ang="0">
                      <a:pos x="143" y="214"/>
                    </a:cxn>
                    <a:cxn ang="0">
                      <a:pos x="149" y="223"/>
                    </a:cxn>
                    <a:cxn ang="0">
                      <a:pos x="157" y="231"/>
                    </a:cxn>
                    <a:cxn ang="0">
                      <a:pos x="166" y="239"/>
                    </a:cxn>
                    <a:cxn ang="0">
                      <a:pos x="176" y="245"/>
                    </a:cxn>
                    <a:cxn ang="0">
                      <a:pos x="191" y="252"/>
                    </a:cxn>
                    <a:cxn ang="0">
                      <a:pos x="208" y="258"/>
                    </a:cxn>
                    <a:cxn ang="0">
                      <a:pos x="203" y="223"/>
                    </a:cxn>
                    <a:cxn ang="0">
                      <a:pos x="208" y="191"/>
                    </a:cxn>
                    <a:cxn ang="0">
                      <a:pos x="222" y="160"/>
                    </a:cxn>
                    <a:cxn ang="0">
                      <a:pos x="241" y="130"/>
                    </a:cxn>
                    <a:cxn ang="0">
                      <a:pos x="262" y="98"/>
                    </a:cxn>
                    <a:cxn ang="0">
                      <a:pos x="281" y="69"/>
                    </a:cxn>
                    <a:cxn ang="0">
                      <a:pos x="294" y="36"/>
                    </a:cxn>
                    <a:cxn ang="0">
                      <a:pos x="298" y="2"/>
                    </a:cxn>
                    <a:cxn ang="0">
                      <a:pos x="271" y="2"/>
                    </a:cxn>
                    <a:cxn ang="0">
                      <a:pos x="243" y="1"/>
                    </a:cxn>
                    <a:cxn ang="0">
                      <a:pos x="216" y="1"/>
                    </a:cxn>
                    <a:cxn ang="0">
                      <a:pos x="189" y="0"/>
                    </a:cxn>
                    <a:cxn ang="0">
                      <a:pos x="163" y="0"/>
                    </a:cxn>
                    <a:cxn ang="0">
                      <a:pos x="134" y="1"/>
                    </a:cxn>
                    <a:cxn ang="0">
                      <a:pos x="107" y="2"/>
                    </a:cxn>
                    <a:cxn ang="0">
                      <a:pos x="79" y="5"/>
                    </a:cxn>
                    <a:cxn ang="0">
                      <a:pos x="77" y="8"/>
                    </a:cxn>
                    <a:cxn ang="0">
                      <a:pos x="77" y="13"/>
                    </a:cxn>
                    <a:cxn ang="0">
                      <a:pos x="77" y="21"/>
                    </a:cxn>
                    <a:cxn ang="0">
                      <a:pos x="79" y="28"/>
                    </a:cxn>
                  </a:cxnLst>
                  <a:rect l="0" t="0" r="r" b="b"/>
                  <a:pathLst>
                    <a:path w="298" h="276">
                      <a:moveTo>
                        <a:pt x="79" y="28"/>
                      </a:moveTo>
                      <a:lnTo>
                        <a:pt x="75" y="61"/>
                      </a:lnTo>
                      <a:lnTo>
                        <a:pt x="63" y="91"/>
                      </a:lnTo>
                      <a:lnTo>
                        <a:pt x="46" y="121"/>
                      </a:lnTo>
                      <a:lnTo>
                        <a:pt x="29" y="150"/>
                      </a:lnTo>
                      <a:lnTo>
                        <a:pt x="12" y="180"/>
                      </a:lnTo>
                      <a:lnTo>
                        <a:pt x="0" y="212"/>
                      </a:lnTo>
                      <a:lnTo>
                        <a:pt x="0" y="243"/>
                      </a:lnTo>
                      <a:lnTo>
                        <a:pt x="12" y="276"/>
                      </a:lnTo>
                      <a:lnTo>
                        <a:pt x="21" y="256"/>
                      </a:lnTo>
                      <a:lnTo>
                        <a:pt x="39" y="235"/>
                      </a:lnTo>
                      <a:lnTo>
                        <a:pt x="58" y="217"/>
                      </a:lnTo>
                      <a:lnTo>
                        <a:pt x="81" y="200"/>
                      </a:lnTo>
                      <a:lnTo>
                        <a:pt x="100" y="184"/>
                      </a:lnTo>
                      <a:lnTo>
                        <a:pt x="117" y="169"/>
                      </a:lnTo>
                      <a:lnTo>
                        <a:pt x="128" y="156"/>
                      </a:lnTo>
                      <a:lnTo>
                        <a:pt x="130" y="144"/>
                      </a:lnTo>
                      <a:lnTo>
                        <a:pt x="134" y="154"/>
                      </a:lnTo>
                      <a:lnTo>
                        <a:pt x="130" y="163"/>
                      </a:lnTo>
                      <a:lnTo>
                        <a:pt x="128" y="175"/>
                      </a:lnTo>
                      <a:lnTo>
                        <a:pt x="132" y="192"/>
                      </a:lnTo>
                      <a:lnTo>
                        <a:pt x="138" y="204"/>
                      </a:lnTo>
                      <a:lnTo>
                        <a:pt x="143" y="214"/>
                      </a:lnTo>
                      <a:lnTo>
                        <a:pt x="149" y="223"/>
                      </a:lnTo>
                      <a:lnTo>
                        <a:pt x="157" y="231"/>
                      </a:lnTo>
                      <a:lnTo>
                        <a:pt x="166" y="239"/>
                      </a:lnTo>
                      <a:lnTo>
                        <a:pt x="176" y="245"/>
                      </a:lnTo>
                      <a:lnTo>
                        <a:pt x="191" y="252"/>
                      </a:lnTo>
                      <a:lnTo>
                        <a:pt x="208" y="258"/>
                      </a:lnTo>
                      <a:lnTo>
                        <a:pt x="203" y="223"/>
                      </a:lnTo>
                      <a:lnTo>
                        <a:pt x="208" y="191"/>
                      </a:lnTo>
                      <a:lnTo>
                        <a:pt x="222" y="160"/>
                      </a:lnTo>
                      <a:lnTo>
                        <a:pt x="241" y="130"/>
                      </a:lnTo>
                      <a:lnTo>
                        <a:pt x="262" y="98"/>
                      </a:lnTo>
                      <a:lnTo>
                        <a:pt x="281" y="69"/>
                      </a:lnTo>
                      <a:lnTo>
                        <a:pt x="294" y="36"/>
                      </a:lnTo>
                      <a:lnTo>
                        <a:pt x="298" y="2"/>
                      </a:lnTo>
                      <a:lnTo>
                        <a:pt x="271" y="2"/>
                      </a:lnTo>
                      <a:lnTo>
                        <a:pt x="243" y="1"/>
                      </a:lnTo>
                      <a:lnTo>
                        <a:pt x="216" y="1"/>
                      </a:lnTo>
                      <a:lnTo>
                        <a:pt x="189" y="0"/>
                      </a:lnTo>
                      <a:lnTo>
                        <a:pt x="163" y="0"/>
                      </a:lnTo>
                      <a:lnTo>
                        <a:pt x="134" y="1"/>
                      </a:lnTo>
                      <a:lnTo>
                        <a:pt x="107" y="2"/>
                      </a:lnTo>
                      <a:lnTo>
                        <a:pt x="79" y="5"/>
                      </a:lnTo>
                      <a:lnTo>
                        <a:pt x="77" y="8"/>
                      </a:lnTo>
                      <a:lnTo>
                        <a:pt x="77" y="13"/>
                      </a:lnTo>
                      <a:lnTo>
                        <a:pt x="77" y="21"/>
                      </a:lnTo>
                      <a:lnTo>
                        <a:pt x="79" y="28"/>
                      </a:lnTo>
                      <a:close/>
                    </a:path>
                  </a:pathLst>
                </a:custGeom>
                <a:solidFill>
                  <a:srgbClr val="007FE5"/>
                </a:solidFill>
                <a:ln w="9525">
                  <a:noFill/>
                  <a:round/>
                  <a:headEnd/>
                  <a:tailEnd/>
                </a:ln>
              </p:spPr>
              <p:txBody>
                <a:bodyPr/>
                <a:lstStyle/>
                <a:p>
                  <a:pPr>
                    <a:defRPr/>
                  </a:pPr>
                  <a:endParaRPr lang="en-GB"/>
                </a:p>
              </p:txBody>
            </p:sp>
            <p:sp>
              <p:nvSpPr>
                <p:cNvPr id="1391688" name="Freeform 72"/>
                <p:cNvSpPr>
                  <a:spLocks/>
                </p:cNvSpPr>
                <p:nvPr/>
              </p:nvSpPr>
              <p:spPr bwMode="auto">
                <a:xfrm>
                  <a:off x="3563" y="2559"/>
                  <a:ext cx="258" cy="87"/>
                </a:xfrm>
                <a:custGeom>
                  <a:avLst/>
                  <a:gdLst/>
                  <a:ahLst/>
                  <a:cxnLst>
                    <a:cxn ang="0">
                      <a:pos x="130" y="175"/>
                    </a:cxn>
                    <a:cxn ang="0">
                      <a:pos x="157" y="174"/>
                    </a:cxn>
                    <a:cxn ang="0">
                      <a:pos x="180" y="169"/>
                    </a:cxn>
                    <a:cxn ang="0">
                      <a:pos x="201" y="161"/>
                    </a:cxn>
                    <a:cxn ang="0">
                      <a:pos x="220" y="149"/>
                    </a:cxn>
                    <a:cxn ang="0">
                      <a:pos x="237" y="136"/>
                    </a:cxn>
                    <a:cxn ang="0">
                      <a:pos x="248" y="122"/>
                    </a:cxn>
                    <a:cxn ang="0">
                      <a:pos x="256" y="106"/>
                    </a:cxn>
                    <a:cxn ang="0">
                      <a:pos x="258" y="88"/>
                    </a:cxn>
                    <a:cxn ang="0">
                      <a:pos x="256" y="70"/>
                    </a:cxn>
                    <a:cxn ang="0">
                      <a:pos x="248" y="54"/>
                    </a:cxn>
                    <a:cxn ang="0">
                      <a:pos x="237" y="39"/>
                    </a:cxn>
                    <a:cxn ang="0">
                      <a:pos x="220" y="26"/>
                    </a:cxn>
                    <a:cxn ang="0">
                      <a:pos x="201" y="15"/>
                    </a:cxn>
                    <a:cxn ang="0">
                      <a:pos x="180" y="6"/>
                    </a:cxn>
                    <a:cxn ang="0">
                      <a:pos x="157" y="1"/>
                    </a:cxn>
                    <a:cxn ang="0">
                      <a:pos x="130" y="0"/>
                    </a:cxn>
                    <a:cxn ang="0">
                      <a:pos x="103" y="1"/>
                    </a:cxn>
                    <a:cxn ang="0">
                      <a:pos x="78" y="6"/>
                    </a:cxn>
                    <a:cxn ang="0">
                      <a:pos x="57" y="15"/>
                    </a:cxn>
                    <a:cxn ang="0">
                      <a:pos x="38" y="26"/>
                    </a:cxn>
                    <a:cxn ang="0">
                      <a:pos x="21" y="39"/>
                    </a:cxn>
                    <a:cxn ang="0">
                      <a:pos x="10" y="54"/>
                    </a:cxn>
                    <a:cxn ang="0">
                      <a:pos x="2" y="70"/>
                    </a:cxn>
                    <a:cxn ang="0">
                      <a:pos x="0" y="88"/>
                    </a:cxn>
                    <a:cxn ang="0">
                      <a:pos x="2" y="106"/>
                    </a:cxn>
                    <a:cxn ang="0">
                      <a:pos x="10" y="122"/>
                    </a:cxn>
                    <a:cxn ang="0">
                      <a:pos x="21" y="136"/>
                    </a:cxn>
                    <a:cxn ang="0">
                      <a:pos x="38" y="149"/>
                    </a:cxn>
                    <a:cxn ang="0">
                      <a:pos x="57" y="161"/>
                    </a:cxn>
                    <a:cxn ang="0">
                      <a:pos x="78" y="169"/>
                    </a:cxn>
                    <a:cxn ang="0">
                      <a:pos x="103" y="174"/>
                    </a:cxn>
                    <a:cxn ang="0">
                      <a:pos x="130" y="175"/>
                    </a:cxn>
                  </a:cxnLst>
                  <a:rect l="0" t="0" r="r" b="b"/>
                  <a:pathLst>
                    <a:path w="258" h="175">
                      <a:moveTo>
                        <a:pt x="130" y="175"/>
                      </a:moveTo>
                      <a:lnTo>
                        <a:pt x="157" y="174"/>
                      </a:lnTo>
                      <a:lnTo>
                        <a:pt x="180" y="169"/>
                      </a:lnTo>
                      <a:lnTo>
                        <a:pt x="201" y="161"/>
                      </a:lnTo>
                      <a:lnTo>
                        <a:pt x="220" y="149"/>
                      </a:lnTo>
                      <a:lnTo>
                        <a:pt x="237" y="136"/>
                      </a:lnTo>
                      <a:lnTo>
                        <a:pt x="248" y="122"/>
                      </a:lnTo>
                      <a:lnTo>
                        <a:pt x="256" y="106"/>
                      </a:lnTo>
                      <a:lnTo>
                        <a:pt x="258" y="88"/>
                      </a:lnTo>
                      <a:lnTo>
                        <a:pt x="256" y="70"/>
                      </a:lnTo>
                      <a:lnTo>
                        <a:pt x="248" y="54"/>
                      </a:lnTo>
                      <a:lnTo>
                        <a:pt x="237" y="39"/>
                      </a:lnTo>
                      <a:lnTo>
                        <a:pt x="220" y="26"/>
                      </a:lnTo>
                      <a:lnTo>
                        <a:pt x="201" y="15"/>
                      </a:lnTo>
                      <a:lnTo>
                        <a:pt x="180" y="6"/>
                      </a:lnTo>
                      <a:lnTo>
                        <a:pt x="157" y="1"/>
                      </a:lnTo>
                      <a:lnTo>
                        <a:pt x="130" y="0"/>
                      </a:lnTo>
                      <a:lnTo>
                        <a:pt x="103" y="1"/>
                      </a:lnTo>
                      <a:lnTo>
                        <a:pt x="78" y="6"/>
                      </a:lnTo>
                      <a:lnTo>
                        <a:pt x="57" y="15"/>
                      </a:lnTo>
                      <a:lnTo>
                        <a:pt x="38" y="26"/>
                      </a:lnTo>
                      <a:lnTo>
                        <a:pt x="21" y="39"/>
                      </a:lnTo>
                      <a:lnTo>
                        <a:pt x="10" y="54"/>
                      </a:lnTo>
                      <a:lnTo>
                        <a:pt x="2" y="70"/>
                      </a:lnTo>
                      <a:lnTo>
                        <a:pt x="0" y="88"/>
                      </a:lnTo>
                      <a:lnTo>
                        <a:pt x="2" y="106"/>
                      </a:lnTo>
                      <a:lnTo>
                        <a:pt x="10" y="122"/>
                      </a:lnTo>
                      <a:lnTo>
                        <a:pt x="21" y="136"/>
                      </a:lnTo>
                      <a:lnTo>
                        <a:pt x="38" y="149"/>
                      </a:lnTo>
                      <a:lnTo>
                        <a:pt x="57" y="161"/>
                      </a:lnTo>
                      <a:lnTo>
                        <a:pt x="78" y="169"/>
                      </a:lnTo>
                      <a:lnTo>
                        <a:pt x="103" y="174"/>
                      </a:lnTo>
                      <a:lnTo>
                        <a:pt x="130" y="175"/>
                      </a:lnTo>
                      <a:close/>
                    </a:path>
                  </a:pathLst>
                </a:custGeom>
                <a:solidFill>
                  <a:srgbClr val="E0B71E"/>
                </a:solidFill>
                <a:ln w="9525">
                  <a:noFill/>
                  <a:round/>
                  <a:headEnd/>
                  <a:tailEnd/>
                </a:ln>
              </p:spPr>
              <p:txBody>
                <a:bodyPr/>
                <a:lstStyle/>
                <a:p>
                  <a:pPr>
                    <a:defRPr/>
                  </a:pPr>
                  <a:endParaRPr lang="en-GB"/>
                </a:p>
              </p:txBody>
            </p:sp>
            <p:sp>
              <p:nvSpPr>
                <p:cNvPr id="1391689" name="Freeform 73"/>
                <p:cNvSpPr>
                  <a:spLocks/>
                </p:cNvSpPr>
                <p:nvPr/>
              </p:nvSpPr>
              <p:spPr bwMode="auto">
                <a:xfrm>
                  <a:off x="3692" y="2603"/>
                  <a:ext cx="139" cy="45"/>
                </a:xfrm>
                <a:custGeom>
                  <a:avLst/>
                  <a:gdLst/>
                  <a:ahLst/>
                  <a:cxnLst>
                    <a:cxn ang="0">
                      <a:pos x="120" y="0"/>
                    </a:cxn>
                    <a:cxn ang="0">
                      <a:pos x="120" y="0"/>
                    </a:cxn>
                    <a:cxn ang="0">
                      <a:pos x="120" y="18"/>
                    </a:cxn>
                    <a:cxn ang="0">
                      <a:pos x="112" y="33"/>
                    </a:cxn>
                    <a:cxn ang="0">
                      <a:pos x="101" y="46"/>
                    </a:cxn>
                    <a:cxn ang="0">
                      <a:pos x="86" y="59"/>
                    </a:cxn>
                    <a:cxn ang="0">
                      <a:pos x="67" y="69"/>
                    </a:cxn>
                    <a:cxn ang="0">
                      <a:pos x="48" y="77"/>
                    </a:cxn>
                    <a:cxn ang="0">
                      <a:pos x="27" y="82"/>
                    </a:cxn>
                    <a:cxn ang="0">
                      <a:pos x="0" y="82"/>
                    </a:cxn>
                    <a:cxn ang="0">
                      <a:pos x="0" y="92"/>
                    </a:cxn>
                    <a:cxn ang="0">
                      <a:pos x="27" y="90"/>
                    </a:cxn>
                    <a:cxn ang="0">
                      <a:pos x="51" y="85"/>
                    </a:cxn>
                    <a:cxn ang="0">
                      <a:pos x="74" y="77"/>
                    </a:cxn>
                    <a:cxn ang="0">
                      <a:pos x="93" y="64"/>
                    </a:cxn>
                    <a:cxn ang="0">
                      <a:pos x="112" y="51"/>
                    </a:cxn>
                    <a:cxn ang="0">
                      <a:pos x="124" y="35"/>
                    </a:cxn>
                    <a:cxn ang="0">
                      <a:pos x="132" y="18"/>
                    </a:cxn>
                    <a:cxn ang="0">
                      <a:pos x="135" y="0"/>
                    </a:cxn>
                    <a:cxn ang="0">
                      <a:pos x="135" y="0"/>
                    </a:cxn>
                    <a:cxn ang="0">
                      <a:pos x="120" y="0"/>
                    </a:cxn>
                  </a:cxnLst>
                  <a:rect l="0" t="0" r="r" b="b"/>
                  <a:pathLst>
                    <a:path w="135" h="92">
                      <a:moveTo>
                        <a:pt x="120" y="0"/>
                      </a:moveTo>
                      <a:lnTo>
                        <a:pt x="120" y="0"/>
                      </a:lnTo>
                      <a:lnTo>
                        <a:pt x="120" y="18"/>
                      </a:lnTo>
                      <a:lnTo>
                        <a:pt x="112" y="33"/>
                      </a:lnTo>
                      <a:lnTo>
                        <a:pt x="101" y="46"/>
                      </a:lnTo>
                      <a:lnTo>
                        <a:pt x="86" y="59"/>
                      </a:lnTo>
                      <a:lnTo>
                        <a:pt x="67" y="69"/>
                      </a:lnTo>
                      <a:lnTo>
                        <a:pt x="48" y="77"/>
                      </a:lnTo>
                      <a:lnTo>
                        <a:pt x="27" y="82"/>
                      </a:lnTo>
                      <a:lnTo>
                        <a:pt x="0" y="82"/>
                      </a:lnTo>
                      <a:lnTo>
                        <a:pt x="0" y="92"/>
                      </a:lnTo>
                      <a:lnTo>
                        <a:pt x="27" y="90"/>
                      </a:lnTo>
                      <a:lnTo>
                        <a:pt x="51" y="85"/>
                      </a:lnTo>
                      <a:lnTo>
                        <a:pt x="74" y="77"/>
                      </a:lnTo>
                      <a:lnTo>
                        <a:pt x="93" y="64"/>
                      </a:lnTo>
                      <a:lnTo>
                        <a:pt x="112" y="51"/>
                      </a:lnTo>
                      <a:lnTo>
                        <a:pt x="124" y="35"/>
                      </a:lnTo>
                      <a:lnTo>
                        <a:pt x="132" y="18"/>
                      </a:lnTo>
                      <a:lnTo>
                        <a:pt x="135" y="0"/>
                      </a:lnTo>
                      <a:lnTo>
                        <a:pt x="135" y="0"/>
                      </a:lnTo>
                      <a:lnTo>
                        <a:pt x="120" y="0"/>
                      </a:lnTo>
                      <a:close/>
                    </a:path>
                  </a:pathLst>
                </a:custGeom>
                <a:solidFill>
                  <a:srgbClr val="B26600"/>
                </a:solidFill>
                <a:ln w="9525">
                  <a:noFill/>
                  <a:round/>
                  <a:headEnd/>
                  <a:tailEnd/>
                </a:ln>
              </p:spPr>
              <p:txBody>
                <a:bodyPr/>
                <a:lstStyle/>
                <a:p>
                  <a:pPr>
                    <a:defRPr/>
                  </a:pPr>
                  <a:endParaRPr lang="en-GB"/>
                </a:p>
              </p:txBody>
            </p:sp>
            <p:sp>
              <p:nvSpPr>
                <p:cNvPr id="1391690" name="Freeform 74"/>
                <p:cNvSpPr>
                  <a:spLocks/>
                </p:cNvSpPr>
                <p:nvPr/>
              </p:nvSpPr>
              <p:spPr bwMode="auto">
                <a:xfrm>
                  <a:off x="3692" y="2556"/>
                  <a:ext cx="139" cy="47"/>
                </a:xfrm>
                <a:custGeom>
                  <a:avLst/>
                  <a:gdLst/>
                  <a:ahLst/>
                  <a:cxnLst>
                    <a:cxn ang="0">
                      <a:pos x="0" y="10"/>
                    </a:cxn>
                    <a:cxn ang="0">
                      <a:pos x="0" y="10"/>
                    </a:cxn>
                    <a:cxn ang="0">
                      <a:pos x="27" y="10"/>
                    </a:cxn>
                    <a:cxn ang="0">
                      <a:pos x="48" y="15"/>
                    </a:cxn>
                    <a:cxn ang="0">
                      <a:pos x="67" y="24"/>
                    </a:cxn>
                    <a:cxn ang="0">
                      <a:pos x="86" y="33"/>
                    </a:cxn>
                    <a:cxn ang="0">
                      <a:pos x="101" y="46"/>
                    </a:cxn>
                    <a:cxn ang="0">
                      <a:pos x="112" y="61"/>
                    </a:cxn>
                    <a:cxn ang="0">
                      <a:pos x="120" y="75"/>
                    </a:cxn>
                    <a:cxn ang="0">
                      <a:pos x="120" y="93"/>
                    </a:cxn>
                    <a:cxn ang="0">
                      <a:pos x="135" y="93"/>
                    </a:cxn>
                    <a:cxn ang="0">
                      <a:pos x="132" y="75"/>
                    </a:cxn>
                    <a:cxn ang="0">
                      <a:pos x="124" y="58"/>
                    </a:cxn>
                    <a:cxn ang="0">
                      <a:pos x="112" y="41"/>
                    </a:cxn>
                    <a:cxn ang="0">
                      <a:pos x="93" y="28"/>
                    </a:cxn>
                    <a:cxn ang="0">
                      <a:pos x="74" y="16"/>
                    </a:cxn>
                    <a:cxn ang="0">
                      <a:pos x="51" y="7"/>
                    </a:cxn>
                    <a:cxn ang="0">
                      <a:pos x="27" y="2"/>
                    </a:cxn>
                    <a:cxn ang="0">
                      <a:pos x="0" y="0"/>
                    </a:cxn>
                    <a:cxn ang="0">
                      <a:pos x="0" y="0"/>
                    </a:cxn>
                    <a:cxn ang="0">
                      <a:pos x="0" y="10"/>
                    </a:cxn>
                  </a:cxnLst>
                  <a:rect l="0" t="0" r="r" b="b"/>
                  <a:pathLst>
                    <a:path w="135" h="93">
                      <a:moveTo>
                        <a:pt x="0" y="10"/>
                      </a:moveTo>
                      <a:lnTo>
                        <a:pt x="0" y="10"/>
                      </a:lnTo>
                      <a:lnTo>
                        <a:pt x="27" y="10"/>
                      </a:lnTo>
                      <a:lnTo>
                        <a:pt x="48" y="15"/>
                      </a:lnTo>
                      <a:lnTo>
                        <a:pt x="67" y="24"/>
                      </a:lnTo>
                      <a:lnTo>
                        <a:pt x="86" y="33"/>
                      </a:lnTo>
                      <a:lnTo>
                        <a:pt x="101" y="46"/>
                      </a:lnTo>
                      <a:lnTo>
                        <a:pt x="112" y="61"/>
                      </a:lnTo>
                      <a:lnTo>
                        <a:pt x="120" y="75"/>
                      </a:lnTo>
                      <a:lnTo>
                        <a:pt x="120" y="93"/>
                      </a:lnTo>
                      <a:lnTo>
                        <a:pt x="135" y="93"/>
                      </a:lnTo>
                      <a:lnTo>
                        <a:pt x="132" y="75"/>
                      </a:lnTo>
                      <a:lnTo>
                        <a:pt x="124" y="58"/>
                      </a:lnTo>
                      <a:lnTo>
                        <a:pt x="112" y="41"/>
                      </a:lnTo>
                      <a:lnTo>
                        <a:pt x="93" y="28"/>
                      </a:lnTo>
                      <a:lnTo>
                        <a:pt x="74" y="16"/>
                      </a:lnTo>
                      <a:lnTo>
                        <a:pt x="51" y="7"/>
                      </a:lnTo>
                      <a:lnTo>
                        <a:pt x="27" y="2"/>
                      </a:lnTo>
                      <a:lnTo>
                        <a:pt x="0" y="0"/>
                      </a:lnTo>
                      <a:lnTo>
                        <a:pt x="0" y="0"/>
                      </a:lnTo>
                      <a:lnTo>
                        <a:pt x="0" y="10"/>
                      </a:lnTo>
                      <a:close/>
                    </a:path>
                  </a:pathLst>
                </a:custGeom>
                <a:solidFill>
                  <a:srgbClr val="B26600"/>
                </a:solidFill>
                <a:ln w="9525">
                  <a:noFill/>
                  <a:round/>
                  <a:headEnd/>
                  <a:tailEnd/>
                </a:ln>
              </p:spPr>
              <p:txBody>
                <a:bodyPr/>
                <a:lstStyle/>
                <a:p>
                  <a:pPr>
                    <a:defRPr/>
                  </a:pPr>
                  <a:endParaRPr lang="en-GB"/>
                </a:p>
              </p:txBody>
            </p:sp>
            <p:sp>
              <p:nvSpPr>
                <p:cNvPr id="1391691" name="Freeform 75"/>
                <p:cNvSpPr>
                  <a:spLocks/>
                </p:cNvSpPr>
                <p:nvPr/>
              </p:nvSpPr>
              <p:spPr bwMode="auto">
                <a:xfrm>
                  <a:off x="3558" y="2556"/>
                  <a:ext cx="134" cy="47"/>
                </a:xfrm>
                <a:custGeom>
                  <a:avLst/>
                  <a:gdLst/>
                  <a:ahLst/>
                  <a:cxnLst>
                    <a:cxn ang="0">
                      <a:pos x="15" y="93"/>
                    </a:cxn>
                    <a:cxn ang="0">
                      <a:pos x="15" y="93"/>
                    </a:cxn>
                    <a:cxn ang="0">
                      <a:pos x="15" y="75"/>
                    </a:cxn>
                    <a:cxn ang="0">
                      <a:pos x="22" y="61"/>
                    </a:cxn>
                    <a:cxn ang="0">
                      <a:pos x="34" y="46"/>
                    </a:cxn>
                    <a:cxn ang="0">
                      <a:pos x="49" y="33"/>
                    </a:cxn>
                    <a:cxn ang="0">
                      <a:pos x="68" y="24"/>
                    </a:cxn>
                    <a:cxn ang="0">
                      <a:pos x="87" y="15"/>
                    </a:cxn>
                    <a:cxn ang="0">
                      <a:pos x="110" y="10"/>
                    </a:cxn>
                    <a:cxn ang="0">
                      <a:pos x="137" y="10"/>
                    </a:cxn>
                    <a:cxn ang="0">
                      <a:pos x="137" y="0"/>
                    </a:cxn>
                    <a:cxn ang="0">
                      <a:pos x="110" y="2"/>
                    </a:cxn>
                    <a:cxn ang="0">
                      <a:pos x="84" y="7"/>
                    </a:cxn>
                    <a:cxn ang="0">
                      <a:pos x="61" y="16"/>
                    </a:cxn>
                    <a:cxn ang="0">
                      <a:pos x="42" y="28"/>
                    </a:cxn>
                    <a:cxn ang="0">
                      <a:pos x="22" y="41"/>
                    </a:cxn>
                    <a:cxn ang="0">
                      <a:pos x="11" y="58"/>
                    </a:cxn>
                    <a:cxn ang="0">
                      <a:pos x="3" y="75"/>
                    </a:cxn>
                    <a:cxn ang="0">
                      <a:pos x="0" y="93"/>
                    </a:cxn>
                    <a:cxn ang="0">
                      <a:pos x="0" y="93"/>
                    </a:cxn>
                    <a:cxn ang="0">
                      <a:pos x="15" y="93"/>
                    </a:cxn>
                  </a:cxnLst>
                  <a:rect l="0" t="0" r="r" b="b"/>
                  <a:pathLst>
                    <a:path w="137" h="93">
                      <a:moveTo>
                        <a:pt x="15" y="93"/>
                      </a:moveTo>
                      <a:lnTo>
                        <a:pt x="15" y="93"/>
                      </a:lnTo>
                      <a:lnTo>
                        <a:pt x="15" y="75"/>
                      </a:lnTo>
                      <a:lnTo>
                        <a:pt x="22" y="61"/>
                      </a:lnTo>
                      <a:lnTo>
                        <a:pt x="34" y="46"/>
                      </a:lnTo>
                      <a:lnTo>
                        <a:pt x="49" y="33"/>
                      </a:lnTo>
                      <a:lnTo>
                        <a:pt x="68" y="24"/>
                      </a:lnTo>
                      <a:lnTo>
                        <a:pt x="87" y="15"/>
                      </a:lnTo>
                      <a:lnTo>
                        <a:pt x="110" y="10"/>
                      </a:lnTo>
                      <a:lnTo>
                        <a:pt x="137" y="10"/>
                      </a:lnTo>
                      <a:lnTo>
                        <a:pt x="137" y="0"/>
                      </a:lnTo>
                      <a:lnTo>
                        <a:pt x="110" y="2"/>
                      </a:lnTo>
                      <a:lnTo>
                        <a:pt x="84" y="7"/>
                      </a:lnTo>
                      <a:lnTo>
                        <a:pt x="61" y="16"/>
                      </a:lnTo>
                      <a:lnTo>
                        <a:pt x="42" y="28"/>
                      </a:lnTo>
                      <a:lnTo>
                        <a:pt x="22" y="41"/>
                      </a:lnTo>
                      <a:lnTo>
                        <a:pt x="11" y="58"/>
                      </a:lnTo>
                      <a:lnTo>
                        <a:pt x="3" y="75"/>
                      </a:lnTo>
                      <a:lnTo>
                        <a:pt x="0" y="93"/>
                      </a:lnTo>
                      <a:lnTo>
                        <a:pt x="0" y="93"/>
                      </a:lnTo>
                      <a:lnTo>
                        <a:pt x="15" y="93"/>
                      </a:lnTo>
                      <a:close/>
                    </a:path>
                  </a:pathLst>
                </a:custGeom>
                <a:solidFill>
                  <a:srgbClr val="B26600"/>
                </a:solidFill>
                <a:ln w="9525">
                  <a:noFill/>
                  <a:round/>
                  <a:headEnd/>
                  <a:tailEnd/>
                </a:ln>
              </p:spPr>
              <p:txBody>
                <a:bodyPr/>
                <a:lstStyle/>
                <a:p>
                  <a:pPr>
                    <a:defRPr/>
                  </a:pPr>
                  <a:endParaRPr lang="en-GB"/>
                </a:p>
              </p:txBody>
            </p:sp>
            <p:sp>
              <p:nvSpPr>
                <p:cNvPr id="1391692" name="Freeform 76"/>
                <p:cNvSpPr>
                  <a:spLocks/>
                </p:cNvSpPr>
                <p:nvPr/>
              </p:nvSpPr>
              <p:spPr bwMode="auto">
                <a:xfrm>
                  <a:off x="3558" y="2603"/>
                  <a:ext cx="134" cy="45"/>
                </a:xfrm>
                <a:custGeom>
                  <a:avLst/>
                  <a:gdLst/>
                  <a:ahLst/>
                  <a:cxnLst>
                    <a:cxn ang="0">
                      <a:pos x="137" y="82"/>
                    </a:cxn>
                    <a:cxn ang="0">
                      <a:pos x="137" y="82"/>
                    </a:cxn>
                    <a:cxn ang="0">
                      <a:pos x="110" y="82"/>
                    </a:cxn>
                    <a:cxn ang="0">
                      <a:pos x="87" y="77"/>
                    </a:cxn>
                    <a:cxn ang="0">
                      <a:pos x="68" y="69"/>
                    </a:cxn>
                    <a:cxn ang="0">
                      <a:pos x="49" y="59"/>
                    </a:cxn>
                    <a:cxn ang="0">
                      <a:pos x="34" y="46"/>
                    </a:cxn>
                    <a:cxn ang="0">
                      <a:pos x="22" y="33"/>
                    </a:cxn>
                    <a:cxn ang="0">
                      <a:pos x="15" y="18"/>
                    </a:cxn>
                    <a:cxn ang="0">
                      <a:pos x="15" y="0"/>
                    </a:cxn>
                    <a:cxn ang="0">
                      <a:pos x="0" y="0"/>
                    </a:cxn>
                    <a:cxn ang="0">
                      <a:pos x="3" y="18"/>
                    </a:cxn>
                    <a:cxn ang="0">
                      <a:pos x="11" y="35"/>
                    </a:cxn>
                    <a:cxn ang="0">
                      <a:pos x="22" y="51"/>
                    </a:cxn>
                    <a:cxn ang="0">
                      <a:pos x="42" y="64"/>
                    </a:cxn>
                    <a:cxn ang="0">
                      <a:pos x="61" y="77"/>
                    </a:cxn>
                    <a:cxn ang="0">
                      <a:pos x="84" y="85"/>
                    </a:cxn>
                    <a:cxn ang="0">
                      <a:pos x="110" y="90"/>
                    </a:cxn>
                    <a:cxn ang="0">
                      <a:pos x="137" y="92"/>
                    </a:cxn>
                    <a:cxn ang="0">
                      <a:pos x="137" y="92"/>
                    </a:cxn>
                    <a:cxn ang="0">
                      <a:pos x="137" y="82"/>
                    </a:cxn>
                  </a:cxnLst>
                  <a:rect l="0" t="0" r="r" b="b"/>
                  <a:pathLst>
                    <a:path w="137" h="92">
                      <a:moveTo>
                        <a:pt x="137" y="82"/>
                      </a:moveTo>
                      <a:lnTo>
                        <a:pt x="137" y="82"/>
                      </a:lnTo>
                      <a:lnTo>
                        <a:pt x="110" y="82"/>
                      </a:lnTo>
                      <a:lnTo>
                        <a:pt x="87" y="77"/>
                      </a:lnTo>
                      <a:lnTo>
                        <a:pt x="68" y="69"/>
                      </a:lnTo>
                      <a:lnTo>
                        <a:pt x="49" y="59"/>
                      </a:lnTo>
                      <a:lnTo>
                        <a:pt x="34" y="46"/>
                      </a:lnTo>
                      <a:lnTo>
                        <a:pt x="22" y="33"/>
                      </a:lnTo>
                      <a:lnTo>
                        <a:pt x="15" y="18"/>
                      </a:lnTo>
                      <a:lnTo>
                        <a:pt x="15" y="0"/>
                      </a:lnTo>
                      <a:lnTo>
                        <a:pt x="0" y="0"/>
                      </a:lnTo>
                      <a:lnTo>
                        <a:pt x="3" y="18"/>
                      </a:lnTo>
                      <a:lnTo>
                        <a:pt x="11" y="35"/>
                      </a:lnTo>
                      <a:lnTo>
                        <a:pt x="22" y="51"/>
                      </a:lnTo>
                      <a:lnTo>
                        <a:pt x="42" y="64"/>
                      </a:lnTo>
                      <a:lnTo>
                        <a:pt x="61" y="77"/>
                      </a:lnTo>
                      <a:lnTo>
                        <a:pt x="84" y="85"/>
                      </a:lnTo>
                      <a:lnTo>
                        <a:pt x="110" y="90"/>
                      </a:lnTo>
                      <a:lnTo>
                        <a:pt x="137" y="92"/>
                      </a:lnTo>
                      <a:lnTo>
                        <a:pt x="137" y="92"/>
                      </a:lnTo>
                      <a:lnTo>
                        <a:pt x="137" y="82"/>
                      </a:lnTo>
                      <a:close/>
                    </a:path>
                  </a:pathLst>
                </a:custGeom>
                <a:solidFill>
                  <a:srgbClr val="B26600"/>
                </a:solidFill>
                <a:ln w="9525">
                  <a:noFill/>
                  <a:round/>
                  <a:headEnd/>
                  <a:tailEnd/>
                </a:ln>
              </p:spPr>
              <p:txBody>
                <a:bodyPr/>
                <a:lstStyle/>
                <a:p>
                  <a:pPr>
                    <a:defRPr/>
                  </a:pPr>
                  <a:endParaRPr lang="en-GB"/>
                </a:p>
              </p:txBody>
            </p:sp>
          </p:grpSp>
        </p:grpSp>
        <p:sp>
          <p:nvSpPr>
            <p:cNvPr id="28678" name="Text Box 4"/>
            <p:cNvSpPr txBox="1">
              <a:spLocks noChangeArrowheads="1"/>
            </p:cNvSpPr>
            <p:nvPr/>
          </p:nvSpPr>
          <p:spPr bwMode="auto">
            <a:xfrm>
              <a:off x="158" y="-80"/>
              <a:ext cx="466" cy="519"/>
            </a:xfrm>
            <a:prstGeom prst="rect">
              <a:avLst/>
            </a:prstGeom>
            <a:noFill/>
            <a:ln w="12700" cap="sq">
              <a:noFill/>
              <a:miter lim="800000"/>
              <a:headEnd/>
              <a:tailEnd/>
            </a:ln>
          </p:spPr>
          <p:txBody>
            <a:bodyPr wrap="none" anchor="ctr">
              <a:spAutoFit/>
            </a:bodyPr>
            <a:lstStyle/>
            <a:p>
              <a:r>
                <a:rPr lang="en-US" sz="4800" b="1">
                  <a:solidFill>
                    <a:schemeClr val="tx1"/>
                  </a:solidFill>
                  <a:effectLst/>
                  <a:latin typeface="Wingdings" pitchFamily="2" charset="2"/>
                </a:rPr>
                <a:t>@</a:t>
              </a:r>
              <a:endParaRPr lang="en-US" sz="3200">
                <a:solidFill>
                  <a:schemeClr val="tx1"/>
                </a:solidFill>
                <a:effectLst/>
                <a:latin typeface="Wingdings" pitchFamily="2" charset="2"/>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493838" y="228600"/>
            <a:ext cx="7464425" cy="762000"/>
          </a:xfrm>
        </p:spPr>
        <p:txBody>
          <a:bodyPr/>
          <a:lstStyle/>
          <a:p>
            <a:pPr>
              <a:lnSpc>
                <a:spcPct val="110000"/>
              </a:lnSpc>
            </a:pPr>
            <a:r>
              <a:rPr kumimoji="0" lang="en-US" sz="2600" smtClean="0"/>
              <a:t>Disciplined documentation in structured NL:</a:t>
            </a:r>
            <a:br>
              <a:rPr kumimoji="0" lang="en-US" sz="2600" smtClean="0"/>
            </a:br>
            <a:r>
              <a:rPr kumimoji="0" lang="en-US" sz="2600" smtClean="0"/>
              <a:t>local rules on writing statements</a:t>
            </a:r>
          </a:p>
        </p:txBody>
      </p:sp>
      <p:sp>
        <p:nvSpPr>
          <p:cNvPr id="1397763" name="Rectangle 3"/>
          <p:cNvSpPr>
            <a:spLocks noGrp="1" noChangeArrowheads="1"/>
          </p:cNvSpPr>
          <p:nvPr>
            <p:ph type="body" idx="1"/>
          </p:nvPr>
        </p:nvSpPr>
        <p:spPr>
          <a:xfrm>
            <a:off x="357188" y="1214438"/>
            <a:ext cx="8524875" cy="4978400"/>
          </a:xfrm>
        </p:spPr>
        <p:txBody>
          <a:bodyPr/>
          <a:lstStyle/>
          <a:p>
            <a:r>
              <a:rPr lang="en-US" smtClean="0"/>
              <a:t>Use </a:t>
            </a:r>
            <a:r>
              <a:rPr lang="en-US" smtClean="0">
                <a:effectLst>
                  <a:outerShdw blurRad="38100" dist="38100" dir="2700000" algn="tl">
                    <a:srgbClr val="000000"/>
                  </a:outerShdw>
                </a:effectLst>
              </a:rPr>
              <a:t>stylistic rules</a:t>
            </a:r>
            <a:r>
              <a:rPr lang="en-US" smtClean="0"/>
              <a:t> for good NL spec, </a:t>
            </a:r>
            <a:r>
              <a:rPr lang="en-US" sz="2000" smtClean="0">
                <a:solidFill>
                  <a:srgbClr val="009999"/>
                </a:solidFill>
              </a:rPr>
              <a:t>e.g.</a:t>
            </a:r>
          </a:p>
          <a:p>
            <a:pPr lvl="1" algn="just">
              <a:lnSpc>
                <a:spcPct val="130000"/>
              </a:lnSpc>
              <a:spcBef>
                <a:spcPct val="15000"/>
              </a:spcBef>
              <a:buClr>
                <a:schemeClr val="tx1"/>
              </a:buClr>
              <a:buFont typeface="Symbol" pitchFamily="18" charset="2"/>
              <a:buChar char="-"/>
            </a:pPr>
            <a:r>
              <a:rPr kumimoji="0" lang="en-US" sz="2000" smtClean="0"/>
              <a:t>Identify who will read this;  write accordingly</a:t>
            </a:r>
          </a:p>
          <a:p>
            <a:pPr lvl="1" algn="just">
              <a:spcBef>
                <a:spcPct val="15000"/>
              </a:spcBef>
              <a:buClr>
                <a:schemeClr val="tx1"/>
              </a:buClr>
              <a:buFont typeface="Symbol" pitchFamily="18" charset="2"/>
              <a:buChar char="-"/>
            </a:pPr>
            <a:r>
              <a:rPr kumimoji="0" lang="en-US" sz="2000" smtClean="0"/>
              <a:t>Say what you are going to do before doing it</a:t>
            </a:r>
          </a:p>
          <a:p>
            <a:pPr lvl="1" algn="just">
              <a:spcBef>
                <a:spcPct val="15000"/>
              </a:spcBef>
              <a:buClr>
                <a:schemeClr val="tx1"/>
              </a:buClr>
              <a:buFont typeface="Symbol" pitchFamily="18" charset="2"/>
              <a:buChar char="-"/>
            </a:pPr>
            <a:r>
              <a:rPr kumimoji="0" lang="en-US" sz="2000" smtClean="0"/>
              <a:t>Motivate first, summarize after</a:t>
            </a:r>
          </a:p>
          <a:p>
            <a:pPr lvl="1" algn="just">
              <a:spcBef>
                <a:spcPct val="15000"/>
              </a:spcBef>
              <a:buClr>
                <a:schemeClr val="tx1"/>
              </a:buClr>
              <a:buFont typeface="Symbol" pitchFamily="18" charset="2"/>
              <a:buChar char="-"/>
            </a:pPr>
            <a:r>
              <a:rPr kumimoji="0" lang="en-US" sz="2000" smtClean="0"/>
              <a:t>Make sure every concept is defined before use</a:t>
            </a:r>
          </a:p>
          <a:p>
            <a:pPr lvl="1" algn="just">
              <a:spcBef>
                <a:spcPct val="15000"/>
              </a:spcBef>
              <a:buClr>
                <a:schemeClr val="tx1"/>
              </a:buClr>
              <a:buFont typeface="Symbol" pitchFamily="18" charset="2"/>
              <a:buChar char="-"/>
            </a:pPr>
            <a:r>
              <a:rPr kumimoji="0" lang="en-US" sz="2000" smtClean="0"/>
              <a:t>Keep asking yourself: </a:t>
            </a:r>
            <a:r>
              <a:rPr kumimoji="0" lang="en-US" sz="2000" i="1" smtClean="0"/>
              <a:t>“Is this comprehensible? Is this enough? Is this relevant?”</a:t>
            </a:r>
          </a:p>
          <a:p>
            <a:pPr lvl="1" algn="just">
              <a:lnSpc>
                <a:spcPct val="100000"/>
              </a:lnSpc>
              <a:spcBef>
                <a:spcPct val="20000"/>
              </a:spcBef>
              <a:buClr>
                <a:schemeClr val="tx1"/>
              </a:buClr>
              <a:buFont typeface="Symbol" pitchFamily="18" charset="2"/>
              <a:buChar char="-"/>
            </a:pPr>
            <a:r>
              <a:rPr kumimoji="0" lang="en-US" sz="2000" smtClean="0"/>
              <a:t>Never more than one req, assumption, or dom prop in a single sentence. Keep sentences short.</a:t>
            </a:r>
          </a:p>
          <a:p>
            <a:pPr lvl="1" algn="just">
              <a:lnSpc>
                <a:spcPct val="100000"/>
              </a:lnSpc>
              <a:spcBef>
                <a:spcPct val="20000"/>
              </a:spcBef>
              <a:buClr>
                <a:schemeClr val="tx1"/>
              </a:buClr>
              <a:buFont typeface="Symbol" pitchFamily="18" charset="2"/>
              <a:buChar char="-"/>
            </a:pPr>
            <a:r>
              <a:rPr kumimoji="0" lang="en-US" sz="2000" smtClean="0"/>
              <a:t>Use </a:t>
            </a:r>
            <a:r>
              <a:rPr kumimoji="0" lang="en-US" sz="2000" i="1" smtClean="0"/>
              <a:t>“shall” </a:t>
            </a:r>
            <a:r>
              <a:rPr kumimoji="0" lang="en-US" sz="2000" smtClean="0"/>
              <a:t>for mandatory, </a:t>
            </a:r>
            <a:r>
              <a:rPr kumimoji="0" lang="en-US" sz="2000" i="1" smtClean="0"/>
              <a:t>“should”</a:t>
            </a:r>
            <a:r>
              <a:rPr kumimoji="0" lang="en-US" sz="2000" smtClean="0"/>
              <a:t> for desirable prescriptions</a:t>
            </a:r>
          </a:p>
          <a:p>
            <a:pPr lvl="1" algn="just">
              <a:spcBef>
                <a:spcPct val="15000"/>
              </a:spcBef>
              <a:buClr>
                <a:schemeClr val="tx1"/>
              </a:buClr>
              <a:buFont typeface="Symbol" pitchFamily="18" charset="2"/>
              <a:buChar char="-"/>
            </a:pPr>
            <a:r>
              <a:rPr kumimoji="0" lang="en-US" sz="2000" smtClean="0"/>
              <a:t>Avoid unnecessary jargon &amp; acronyms</a:t>
            </a:r>
          </a:p>
          <a:p>
            <a:pPr lvl="1" algn="just">
              <a:spcBef>
                <a:spcPct val="15000"/>
              </a:spcBef>
              <a:buClr>
                <a:schemeClr val="tx1"/>
              </a:buClr>
              <a:buFont typeface="Symbol" pitchFamily="18" charset="2"/>
              <a:buChar char="-"/>
            </a:pPr>
            <a:r>
              <a:rPr kumimoji="0" lang="en-US" sz="2000" smtClean="0"/>
              <a:t>Use suggestive examples to clarify abstract statements</a:t>
            </a:r>
          </a:p>
          <a:p>
            <a:pPr lvl="1" algn="just">
              <a:spcBef>
                <a:spcPct val="15000"/>
              </a:spcBef>
              <a:buClr>
                <a:schemeClr val="tx1"/>
              </a:buClr>
              <a:buFont typeface="Symbol" pitchFamily="18" charset="2"/>
              <a:buChar char="-"/>
            </a:pPr>
            <a:r>
              <a:rPr kumimoji="0" lang="en-US" sz="2000" smtClean="0"/>
              <a:t>Supply diagrams for complex relationships among items</a:t>
            </a:r>
            <a:endParaRPr kumimoji="0" lang="en-US" sz="2000" smtClean="0">
              <a:latin typeface="Arial" pitchFamily="34" charset="0"/>
            </a:endParaRPr>
          </a:p>
          <a:p>
            <a:pPr lvl="1" algn="just">
              <a:lnSpc>
                <a:spcPct val="150000"/>
              </a:lnSpc>
              <a:spcBef>
                <a:spcPts val="200"/>
              </a:spcBef>
              <a:buClr>
                <a:schemeClr val="tx1"/>
              </a:buClr>
              <a:buFont typeface="Symbol" pitchFamily="18" charset="2"/>
              <a:buNone/>
            </a:pPr>
            <a:r>
              <a:rPr kumimoji="0" lang="en-US" sz="1800" smtClean="0">
                <a:solidFill>
                  <a:schemeClr val="tx1"/>
                </a:solidFill>
              </a:rPr>
              <a:t>(More in the book)</a:t>
            </a:r>
          </a:p>
        </p:txBody>
      </p:sp>
      <p:grpSp>
        <p:nvGrpSpPr>
          <p:cNvPr id="29700" name="Group 106"/>
          <p:cNvGrpSpPr>
            <a:grpSpLocks/>
          </p:cNvGrpSpPr>
          <p:nvPr/>
        </p:nvGrpSpPr>
        <p:grpSpPr bwMode="auto">
          <a:xfrm>
            <a:off x="138113" y="-144463"/>
            <a:ext cx="1184275" cy="1154113"/>
            <a:chOff x="249" y="-73"/>
            <a:chExt cx="746" cy="727"/>
          </a:xfrm>
        </p:grpSpPr>
        <p:grpSp>
          <p:nvGrpSpPr>
            <p:cNvPr id="29701" name="Group 78"/>
            <p:cNvGrpSpPr>
              <a:grpSpLocks/>
            </p:cNvGrpSpPr>
            <p:nvPr/>
          </p:nvGrpSpPr>
          <p:grpSpPr bwMode="auto">
            <a:xfrm>
              <a:off x="249" y="99"/>
              <a:ext cx="737" cy="555"/>
              <a:chOff x="1784" y="1547"/>
              <a:chExt cx="363" cy="406"/>
            </a:xfrm>
          </p:grpSpPr>
          <p:sp>
            <p:nvSpPr>
              <p:cNvPr id="1397839" name="Freeform 79"/>
              <p:cNvSpPr>
                <a:spLocks/>
              </p:cNvSpPr>
              <p:nvPr/>
            </p:nvSpPr>
            <p:spPr bwMode="auto">
              <a:xfrm>
                <a:off x="1784" y="1547"/>
                <a:ext cx="363" cy="406"/>
              </a:xfrm>
              <a:custGeom>
                <a:avLst/>
                <a:gdLst/>
                <a:ahLst/>
                <a:cxnLst>
                  <a:cxn ang="0">
                    <a:pos x="1799" y="1149"/>
                  </a:cxn>
                  <a:cxn ang="0">
                    <a:pos x="1725" y="1080"/>
                  </a:cxn>
                  <a:cxn ang="0">
                    <a:pos x="1610" y="964"/>
                  </a:cxn>
                  <a:cxn ang="0">
                    <a:pos x="1480" y="816"/>
                  </a:cxn>
                  <a:cxn ang="0">
                    <a:pos x="1355" y="648"/>
                  </a:cxn>
                  <a:cxn ang="0">
                    <a:pos x="1259" y="475"/>
                  </a:cxn>
                  <a:cxn ang="0">
                    <a:pos x="1193" y="317"/>
                  </a:cxn>
                  <a:cxn ang="0">
                    <a:pos x="1149" y="186"/>
                  </a:cxn>
                  <a:cxn ang="0">
                    <a:pos x="1124" y="86"/>
                  </a:cxn>
                  <a:cxn ang="0">
                    <a:pos x="1112" y="22"/>
                  </a:cxn>
                  <a:cxn ang="0">
                    <a:pos x="1109" y="0"/>
                  </a:cxn>
                  <a:cxn ang="0">
                    <a:pos x="1083" y="6"/>
                  </a:cxn>
                  <a:cxn ang="0">
                    <a:pos x="1011" y="21"/>
                  </a:cxn>
                  <a:cxn ang="0">
                    <a:pos x="906" y="46"/>
                  </a:cxn>
                  <a:cxn ang="0">
                    <a:pos x="776" y="75"/>
                  </a:cxn>
                  <a:cxn ang="0">
                    <a:pos x="633" y="107"/>
                  </a:cxn>
                  <a:cxn ang="0">
                    <a:pos x="485" y="140"/>
                  </a:cxn>
                  <a:cxn ang="0">
                    <a:pos x="345" y="172"/>
                  </a:cxn>
                  <a:cxn ang="0">
                    <a:pos x="221" y="199"/>
                  </a:cxn>
                  <a:cxn ang="0">
                    <a:pos x="126" y="221"/>
                  </a:cxn>
                  <a:cxn ang="0">
                    <a:pos x="70" y="233"/>
                  </a:cxn>
                  <a:cxn ang="0">
                    <a:pos x="57" y="241"/>
                  </a:cxn>
                  <a:cxn ang="0">
                    <a:pos x="61" y="308"/>
                  </a:cxn>
                  <a:cxn ang="0">
                    <a:pos x="40" y="330"/>
                  </a:cxn>
                  <a:cxn ang="0">
                    <a:pos x="19" y="386"/>
                  </a:cxn>
                  <a:cxn ang="0">
                    <a:pos x="21" y="427"/>
                  </a:cxn>
                  <a:cxn ang="0">
                    <a:pos x="0" y="466"/>
                  </a:cxn>
                  <a:cxn ang="0">
                    <a:pos x="6" y="547"/>
                  </a:cxn>
                  <a:cxn ang="0">
                    <a:pos x="23" y="704"/>
                  </a:cxn>
                  <a:cxn ang="0">
                    <a:pos x="56" y="912"/>
                  </a:cxn>
                  <a:cxn ang="0">
                    <a:pos x="111" y="1146"/>
                  </a:cxn>
                  <a:cxn ang="0">
                    <a:pos x="192" y="1384"/>
                  </a:cxn>
                  <a:cxn ang="0">
                    <a:pos x="291" y="1594"/>
                  </a:cxn>
                  <a:cxn ang="0">
                    <a:pos x="387" y="1767"/>
                  </a:cxn>
                  <a:cxn ang="0">
                    <a:pos x="472" y="1899"/>
                  </a:cxn>
                  <a:cxn ang="0">
                    <a:pos x="534" y="1986"/>
                  </a:cxn>
                  <a:cxn ang="0">
                    <a:pos x="567" y="2027"/>
                  </a:cxn>
                  <a:cxn ang="0">
                    <a:pos x="1756" y="1387"/>
                  </a:cxn>
                  <a:cxn ang="0">
                    <a:pos x="1743" y="1374"/>
                  </a:cxn>
                  <a:cxn ang="0">
                    <a:pos x="1721" y="1354"/>
                  </a:cxn>
                  <a:cxn ang="0">
                    <a:pos x="1773" y="1313"/>
                  </a:cxn>
                  <a:cxn ang="0">
                    <a:pos x="1763" y="1301"/>
                  </a:cxn>
                  <a:cxn ang="0">
                    <a:pos x="1741" y="1280"/>
                  </a:cxn>
                  <a:cxn ang="0">
                    <a:pos x="1794" y="1237"/>
                  </a:cxn>
                  <a:cxn ang="0">
                    <a:pos x="1780" y="1224"/>
                  </a:cxn>
                  <a:cxn ang="0">
                    <a:pos x="1759" y="1204"/>
                  </a:cxn>
                </a:cxnLst>
                <a:rect l="0" t="0" r="r" b="b"/>
                <a:pathLst>
                  <a:path w="1815" h="2030">
                    <a:moveTo>
                      <a:pt x="1815" y="1164"/>
                    </a:moveTo>
                    <a:lnTo>
                      <a:pt x="1811" y="1160"/>
                    </a:lnTo>
                    <a:lnTo>
                      <a:pt x="1799" y="1149"/>
                    </a:lnTo>
                    <a:lnTo>
                      <a:pt x="1780" y="1132"/>
                    </a:lnTo>
                    <a:lnTo>
                      <a:pt x="1755" y="1109"/>
                    </a:lnTo>
                    <a:lnTo>
                      <a:pt x="1725" y="1080"/>
                    </a:lnTo>
                    <a:lnTo>
                      <a:pt x="1690" y="1045"/>
                    </a:lnTo>
                    <a:lnTo>
                      <a:pt x="1651" y="1007"/>
                    </a:lnTo>
                    <a:lnTo>
                      <a:pt x="1610" y="964"/>
                    </a:lnTo>
                    <a:lnTo>
                      <a:pt x="1567" y="917"/>
                    </a:lnTo>
                    <a:lnTo>
                      <a:pt x="1524" y="868"/>
                    </a:lnTo>
                    <a:lnTo>
                      <a:pt x="1480" y="816"/>
                    </a:lnTo>
                    <a:lnTo>
                      <a:pt x="1436" y="761"/>
                    </a:lnTo>
                    <a:lnTo>
                      <a:pt x="1395" y="706"/>
                    </a:lnTo>
                    <a:lnTo>
                      <a:pt x="1355" y="648"/>
                    </a:lnTo>
                    <a:lnTo>
                      <a:pt x="1320" y="590"/>
                    </a:lnTo>
                    <a:lnTo>
                      <a:pt x="1288" y="532"/>
                    </a:lnTo>
                    <a:lnTo>
                      <a:pt x="1259" y="475"/>
                    </a:lnTo>
                    <a:lnTo>
                      <a:pt x="1235" y="419"/>
                    </a:lnTo>
                    <a:lnTo>
                      <a:pt x="1212" y="367"/>
                    </a:lnTo>
                    <a:lnTo>
                      <a:pt x="1193" y="317"/>
                    </a:lnTo>
                    <a:lnTo>
                      <a:pt x="1176" y="271"/>
                    </a:lnTo>
                    <a:lnTo>
                      <a:pt x="1162" y="227"/>
                    </a:lnTo>
                    <a:lnTo>
                      <a:pt x="1149" y="186"/>
                    </a:lnTo>
                    <a:lnTo>
                      <a:pt x="1138" y="149"/>
                    </a:lnTo>
                    <a:lnTo>
                      <a:pt x="1130" y="116"/>
                    </a:lnTo>
                    <a:lnTo>
                      <a:pt x="1124" y="86"/>
                    </a:lnTo>
                    <a:lnTo>
                      <a:pt x="1118" y="60"/>
                    </a:lnTo>
                    <a:lnTo>
                      <a:pt x="1115" y="39"/>
                    </a:lnTo>
                    <a:lnTo>
                      <a:pt x="1112" y="22"/>
                    </a:lnTo>
                    <a:lnTo>
                      <a:pt x="1110" y="10"/>
                    </a:lnTo>
                    <a:lnTo>
                      <a:pt x="1109" y="2"/>
                    </a:lnTo>
                    <a:lnTo>
                      <a:pt x="1109" y="0"/>
                    </a:lnTo>
                    <a:lnTo>
                      <a:pt x="1106" y="1"/>
                    </a:lnTo>
                    <a:lnTo>
                      <a:pt x="1096" y="3"/>
                    </a:lnTo>
                    <a:lnTo>
                      <a:pt x="1083" y="6"/>
                    </a:lnTo>
                    <a:lnTo>
                      <a:pt x="1064" y="10"/>
                    </a:lnTo>
                    <a:lnTo>
                      <a:pt x="1040" y="15"/>
                    </a:lnTo>
                    <a:lnTo>
                      <a:pt x="1011" y="21"/>
                    </a:lnTo>
                    <a:lnTo>
                      <a:pt x="980" y="29"/>
                    </a:lnTo>
                    <a:lnTo>
                      <a:pt x="945" y="37"/>
                    </a:lnTo>
                    <a:lnTo>
                      <a:pt x="906" y="46"/>
                    </a:lnTo>
                    <a:lnTo>
                      <a:pt x="865" y="55"/>
                    </a:lnTo>
                    <a:lnTo>
                      <a:pt x="821" y="64"/>
                    </a:lnTo>
                    <a:lnTo>
                      <a:pt x="776" y="75"/>
                    </a:lnTo>
                    <a:lnTo>
                      <a:pt x="729" y="85"/>
                    </a:lnTo>
                    <a:lnTo>
                      <a:pt x="681" y="96"/>
                    </a:lnTo>
                    <a:lnTo>
                      <a:pt x="633" y="107"/>
                    </a:lnTo>
                    <a:lnTo>
                      <a:pt x="584" y="118"/>
                    </a:lnTo>
                    <a:lnTo>
                      <a:pt x="533" y="129"/>
                    </a:lnTo>
                    <a:lnTo>
                      <a:pt x="485" y="140"/>
                    </a:lnTo>
                    <a:lnTo>
                      <a:pt x="437" y="151"/>
                    </a:lnTo>
                    <a:lnTo>
                      <a:pt x="390" y="162"/>
                    </a:lnTo>
                    <a:lnTo>
                      <a:pt x="345" y="172"/>
                    </a:lnTo>
                    <a:lnTo>
                      <a:pt x="301" y="181"/>
                    </a:lnTo>
                    <a:lnTo>
                      <a:pt x="260" y="190"/>
                    </a:lnTo>
                    <a:lnTo>
                      <a:pt x="221" y="199"/>
                    </a:lnTo>
                    <a:lnTo>
                      <a:pt x="186" y="208"/>
                    </a:lnTo>
                    <a:lnTo>
                      <a:pt x="155" y="215"/>
                    </a:lnTo>
                    <a:lnTo>
                      <a:pt x="126" y="221"/>
                    </a:lnTo>
                    <a:lnTo>
                      <a:pt x="102" y="226"/>
                    </a:lnTo>
                    <a:lnTo>
                      <a:pt x="83" y="230"/>
                    </a:lnTo>
                    <a:lnTo>
                      <a:pt x="70" y="233"/>
                    </a:lnTo>
                    <a:lnTo>
                      <a:pt x="60" y="235"/>
                    </a:lnTo>
                    <a:lnTo>
                      <a:pt x="57" y="236"/>
                    </a:lnTo>
                    <a:lnTo>
                      <a:pt x="57" y="241"/>
                    </a:lnTo>
                    <a:lnTo>
                      <a:pt x="58" y="257"/>
                    </a:lnTo>
                    <a:lnTo>
                      <a:pt x="59" y="280"/>
                    </a:lnTo>
                    <a:lnTo>
                      <a:pt x="61" y="308"/>
                    </a:lnTo>
                    <a:lnTo>
                      <a:pt x="39" y="310"/>
                    </a:lnTo>
                    <a:lnTo>
                      <a:pt x="39" y="315"/>
                    </a:lnTo>
                    <a:lnTo>
                      <a:pt x="40" y="330"/>
                    </a:lnTo>
                    <a:lnTo>
                      <a:pt x="41" y="353"/>
                    </a:lnTo>
                    <a:lnTo>
                      <a:pt x="43" y="380"/>
                    </a:lnTo>
                    <a:lnTo>
                      <a:pt x="19" y="386"/>
                    </a:lnTo>
                    <a:lnTo>
                      <a:pt x="19" y="391"/>
                    </a:lnTo>
                    <a:lnTo>
                      <a:pt x="20" y="406"/>
                    </a:lnTo>
                    <a:lnTo>
                      <a:pt x="21" y="427"/>
                    </a:lnTo>
                    <a:lnTo>
                      <a:pt x="24" y="455"/>
                    </a:lnTo>
                    <a:lnTo>
                      <a:pt x="0" y="460"/>
                    </a:lnTo>
                    <a:lnTo>
                      <a:pt x="0" y="466"/>
                    </a:lnTo>
                    <a:lnTo>
                      <a:pt x="1" y="483"/>
                    </a:lnTo>
                    <a:lnTo>
                      <a:pt x="3" y="510"/>
                    </a:lnTo>
                    <a:lnTo>
                      <a:pt x="6" y="547"/>
                    </a:lnTo>
                    <a:lnTo>
                      <a:pt x="10" y="592"/>
                    </a:lnTo>
                    <a:lnTo>
                      <a:pt x="15" y="644"/>
                    </a:lnTo>
                    <a:lnTo>
                      <a:pt x="23" y="704"/>
                    </a:lnTo>
                    <a:lnTo>
                      <a:pt x="32" y="768"/>
                    </a:lnTo>
                    <a:lnTo>
                      <a:pt x="43" y="839"/>
                    </a:lnTo>
                    <a:lnTo>
                      <a:pt x="56" y="912"/>
                    </a:lnTo>
                    <a:lnTo>
                      <a:pt x="72" y="988"/>
                    </a:lnTo>
                    <a:lnTo>
                      <a:pt x="90" y="1067"/>
                    </a:lnTo>
                    <a:lnTo>
                      <a:pt x="111" y="1146"/>
                    </a:lnTo>
                    <a:lnTo>
                      <a:pt x="135" y="1226"/>
                    </a:lnTo>
                    <a:lnTo>
                      <a:pt x="162" y="1306"/>
                    </a:lnTo>
                    <a:lnTo>
                      <a:pt x="192" y="1384"/>
                    </a:lnTo>
                    <a:lnTo>
                      <a:pt x="225" y="1458"/>
                    </a:lnTo>
                    <a:lnTo>
                      <a:pt x="258" y="1529"/>
                    </a:lnTo>
                    <a:lnTo>
                      <a:pt x="291" y="1594"/>
                    </a:lnTo>
                    <a:lnTo>
                      <a:pt x="323" y="1657"/>
                    </a:lnTo>
                    <a:lnTo>
                      <a:pt x="356" y="1714"/>
                    </a:lnTo>
                    <a:lnTo>
                      <a:pt x="387" y="1767"/>
                    </a:lnTo>
                    <a:lnTo>
                      <a:pt x="417" y="1816"/>
                    </a:lnTo>
                    <a:lnTo>
                      <a:pt x="445" y="1860"/>
                    </a:lnTo>
                    <a:lnTo>
                      <a:pt x="472" y="1899"/>
                    </a:lnTo>
                    <a:lnTo>
                      <a:pt x="495" y="1933"/>
                    </a:lnTo>
                    <a:lnTo>
                      <a:pt x="516" y="1963"/>
                    </a:lnTo>
                    <a:lnTo>
                      <a:pt x="534" y="1986"/>
                    </a:lnTo>
                    <a:lnTo>
                      <a:pt x="549" y="2005"/>
                    </a:lnTo>
                    <a:lnTo>
                      <a:pt x="560" y="2019"/>
                    </a:lnTo>
                    <a:lnTo>
                      <a:pt x="567" y="2027"/>
                    </a:lnTo>
                    <a:lnTo>
                      <a:pt x="569" y="2030"/>
                    </a:lnTo>
                    <a:lnTo>
                      <a:pt x="1757" y="1388"/>
                    </a:lnTo>
                    <a:lnTo>
                      <a:pt x="1756" y="1387"/>
                    </a:lnTo>
                    <a:lnTo>
                      <a:pt x="1753" y="1384"/>
                    </a:lnTo>
                    <a:lnTo>
                      <a:pt x="1748" y="1380"/>
                    </a:lnTo>
                    <a:lnTo>
                      <a:pt x="1743" y="1374"/>
                    </a:lnTo>
                    <a:lnTo>
                      <a:pt x="1736" y="1368"/>
                    </a:lnTo>
                    <a:lnTo>
                      <a:pt x="1729" y="1361"/>
                    </a:lnTo>
                    <a:lnTo>
                      <a:pt x="1721" y="1354"/>
                    </a:lnTo>
                    <a:lnTo>
                      <a:pt x="1713" y="1347"/>
                    </a:lnTo>
                    <a:lnTo>
                      <a:pt x="1774" y="1314"/>
                    </a:lnTo>
                    <a:lnTo>
                      <a:pt x="1773" y="1313"/>
                    </a:lnTo>
                    <a:lnTo>
                      <a:pt x="1771" y="1310"/>
                    </a:lnTo>
                    <a:lnTo>
                      <a:pt x="1768" y="1306"/>
                    </a:lnTo>
                    <a:lnTo>
                      <a:pt x="1763" y="1301"/>
                    </a:lnTo>
                    <a:lnTo>
                      <a:pt x="1757" y="1295"/>
                    </a:lnTo>
                    <a:lnTo>
                      <a:pt x="1749" y="1288"/>
                    </a:lnTo>
                    <a:lnTo>
                      <a:pt x="1741" y="1280"/>
                    </a:lnTo>
                    <a:lnTo>
                      <a:pt x="1732" y="1273"/>
                    </a:lnTo>
                    <a:lnTo>
                      <a:pt x="1795" y="1238"/>
                    </a:lnTo>
                    <a:lnTo>
                      <a:pt x="1794" y="1237"/>
                    </a:lnTo>
                    <a:lnTo>
                      <a:pt x="1790" y="1234"/>
                    </a:lnTo>
                    <a:lnTo>
                      <a:pt x="1785" y="1230"/>
                    </a:lnTo>
                    <a:lnTo>
                      <a:pt x="1780" y="1224"/>
                    </a:lnTo>
                    <a:lnTo>
                      <a:pt x="1773" y="1218"/>
                    </a:lnTo>
                    <a:lnTo>
                      <a:pt x="1766" y="1211"/>
                    </a:lnTo>
                    <a:lnTo>
                      <a:pt x="1759" y="1204"/>
                    </a:lnTo>
                    <a:lnTo>
                      <a:pt x="1752" y="1198"/>
                    </a:lnTo>
                    <a:lnTo>
                      <a:pt x="1815" y="1164"/>
                    </a:lnTo>
                    <a:close/>
                  </a:path>
                </a:pathLst>
              </a:custGeom>
              <a:solidFill>
                <a:srgbClr val="000000"/>
              </a:solidFill>
              <a:ln w="9525">
                <a:noFill/>
                <a:round/>
                <a:headEnd/>
                <a:tailEnd/>
              </a:ln>
            </p:spPr>
            <p:txBody>
              <a:bodyPr/>
              <a:lstStyle/>
              <a:p>
                <a:pPr>
                  <a:defRPr/>
                </a:pPr>
                <a:endParaRPr lang="en-GB"/>
              </a:p>
            </p:txBody>
          </p:sp>
          <p:sp>
            <p:nvSpPr>
              <p:cNvPr id="1397840" name="Freeform 80"/>
              <p:cNvSpPr>
                <a:spLocks/>
              </p:cNvSpPr>
              <p:nvPr/>
            </p:nvSpPr>
            <p:spPr bwMode="auto">
              <a:xfrm>
                <a:off x="1799" y="1551"/>
                <a:ext cx="342" cy="353"/>
              </a:xfrm>
              <a:custGeom>
                <a:avLst/>
                <a:gdLst/>
                <a:ahLst/>
                <a:cxnLst>
                  <a:cxn ang="0">
                    <a:pos x="1225" y="572"/>
                  </a:cxn>
                  <a:cxn ang="0">
                    <a:pos x="1293" y="677"/>
                  </a:cxn>
                  <a:cxn ang="0">
                    <a:pos x="1367" y="778"/>
                  </a:cxn>
                  <a:cxn ang="0">
                    <a:pos x="1445" y="872"/>
                  </a:cxn>
                  <a:cxn ang="0">
                    <a:pos x="1522" y="957"/>
                  </a:cxn>
                  <a:cxn ang="0">
                    <a:pos x="1592" y="1029"/>
                  </a:cxn>
                  <a:cxn ang="0">
                    <a:pos x="1651" y="1087"/>
                  </a:cxn>
                  <a:cxn ang="0">
                    <a:pos x="1694" y="1126"/>
                  </a:cxn>
                  <a:cxn ang="0">
                    <a:pos x="555" y="1763"/>
                  </a:cxn>
                  <a:cxn ang="0">
                    <a:pos x="537" y="1740"/>
                  </a:cxn>
                  <a:cxn ang="0">
                    <a:pos x="508" y="1700"/>
                  </a:cxn>
                  <a:cxn ang="0">
                    <a:pos x="468" y="1645"/>
                  </a:cxn>
                  <a:cxn ang="0">
                    <a:pos x="420" y="1572"/>
                  </a:cxn>
                  <a:cxn ang="0">
                    <a:pos x="366" y="1484"/>
                  </a:cxn>
                  <a:cxn ang="0">
                    <a:pos x="309" y="1381"/>
                  </a:cxn>
                  <a:cxn ang="0">
                    <a:pos x="250" y="1263"/>
                  </a:cxn>
                  <a:cxn ang="0">
                    <a:pos x="190" y="1132"/>
                  </a:cxn>
                  <a:cxn ang="0">
                    <a:pos x="136" y="986"/>
                  </a:cxn>
                  <a:cxn ang="0">
                    <a:pos x="94" y="839"/>
                  </a:cxn>
                  <a:cxn ang="0">
                    <a:pos x="60" y="696"/>
                  </a:cxn>
                  <a:cxn ang="0">
                    <a:pos x="37" y="562"/>
                  </a:cxn>
                  <a:cxn ang="0">
                    <a:pos x="19" y="442"/>
                  </a:cxn>
                  <a:cxn ang="0">
                    <a:pos x="8" y="344"/>
                  </a:cxn>
                  <a:cxn ang="0">
                    <a:pos x="2" y="270"/>
                  </a:cxn>
                  <a:cxn ang="0">
                    <a:pos x="0" y="230"/>
                  </a:cxn>
                  <a:cxn ang="0">
                    <a:pos x="1018" y="11"/>
                  </a:cxn>
                  <a:cxn ang="0">
                    <a:pos x="1024" y="41"/>
                  </a:cxn>
                  <a:cxn ang="0">
                    <a:pos x="1033" y="85"/>
                  </a:cxn>
                  <a:cxn ang="0">
                    <a:pos x="1047" y="142"/>
                  </a:cxn>
                  <a:cxn ang="0">
                    <a:pos x="1066" y="208"/>
                  </a:cxn>
                  <a:cxn ang="0">
                    <a:pos x="1093" y="286"/>
                  </a:cxn>
                  <a:cxn ang="0">
                    <a:pos x="1128" y="373"/>
                  </a:cxn>
                  <a:cxn ang="0">
                    <a:pos x="1171" y="468"/>
                  </a:cxn>
                </a:cxnLst>
                <a:rect l="0" t="0" r="r" b="b"/>
                <a:pathLst>
                  <a:path w="1707" h="1763">
                    <a:moveTo>
                      <a:pt x="1196" y="519"/>
                    </a:moveTo>
                    <a:lnTo>
                      <a:pt x="1225" y="572"/>
                    </a:lnTo>
                    <a:lnTo>
                      <a:pt x="1258" y="625"/>
                    </a:lnTo>
                    <a:lnTo>
                      <a:pt x="1293" y="677"/>
                    </a:lnTo>
                    <a:lnTo>
                      <a:pt x="1329" y="729"/>
                    </a:lnTo>
                    <a:lnTo>
                      <a:pt x="1367" y="778"/>
                    </a:lnTo>
                    <a:lnTo>
                      <a:pt x="1406" y="826"/>
                    </a:lnTo>
                    <a:lnTo>
                      <a:pt x="1445" y="872"/>
                    </a:lnTo>
                    <a:lnTo>
                      <a:pt x="1484" y="916"/>
                    </a:lnTo>
                    <a:lnTo>
                      <a:pt x="1522" y="957"/>
                    </a:lnTo>
                    <a:lnTo>
                      <a:pt x="1558" y="995"/>
                    </a:lnTo>
                    <a:lnTo>
                      <a:pt x="1592" y="1029"/>
                    </a:lnTo>
                    <a:lnTo>
                      <a:pt x="1623" y="1060"/>
                    </a:lnTo>
                    <a:lnTo>
                      <a:pt x="1651" y="1087"/>
                    </a:lnTo>
                    <a:lnTo>
                      <a:pt x="1675" y="1109"/>
                    </a:lnTo>
                    <a:lnTo>
                      <a:pt x="1694" y="1126"/>
                    </a:lnTo>
                    <a:lnTo>
                      <a:pt x="1707" y="1139"/>
                    </a:lnTo>
                    <a:lnTo>
                      <a:pt x="555" y="1763"/>
                    </a:lnTo>
                    <a:lnTo>
                      <a:pt x="547" y="1753"/>
                    </a:lnTo>
                    <a:lnTo>
                      <a:pt x="537" y="1740"/>
                    </a:lnTo>
                    <a:lnTo>
                      <a:pt x="523" y="1723"/>
                    </a:lnTo>
                    <a:lnTo>
                      <a:pt x="508" y="1700"/>
                    </a:lnTo>
                    <a:lnTo>
                      <a:pt x="488" y="1675"/>
                    </a:lnTo>
                    <a:lnTo>
                      <a:pt x="468" y="1645"/>
                    </a:lnTo>
                    <a:lnTo>
                      <a:pt x="445" y="1610"/>
                    </a:lnTo>
                    <a:lnTo>
                      <a:pt x="420" y="1572"/>
                    </a:lnTo>
                    <a:lnTo>
                      <a:pt x="394" y="1530"/>
                    </a:lnTo>
                    <a:lnTo>
                      <a:pt x="366" y="1484"/>
                    </a:lnTo>
                    <a:lnTo>
                      <a:pt x="339" y="1435"/>
                    </a:lnTo>
                    <a:lnTo>
                      <a:pt x="309" y="1381"/>
                    </a:lnTo>
                    <a:lnTo>
                      <a:pt x="279" y="1325"/>
                    </a:lnTo>
                    <a:lnTo>
                      <a:pt x="250" y="1263"/>
                    </a:lnTo>
                    <a:lnTo>
                      <a:pt x="220" y="1199"/>
                    </a:lnTo>
                    <a:lnTo>
                      <a:pt x="190" y="1132"/>
                    </a:lnTo>
                    <a:lnTo>
                      <a:pt x="161" y="1060"/>
                    </a:lnTo>
                    <a:lnTo>
                      <a:pt x="136" y="986"/>
                    </a:lnTo>
                    <a:lnTo>
                      <a:pt x="113" y="913"/>
                    </a:lnTo>
                    <a:lnTo>
                      <a:pt x="94" y="839"/>
                    </a:lnTo>
                    <a:lnTo>
                      <a:pt x="76" y="767"/>
                    </a:lnTo>
                    <a:lnTo>
                      <a:pt x="60" y="696"/>
                    </a:lnTo>
                    <a:lnTo>
                      <a:pt x="48" y="627"/>
                    </a:lnTo>
                    <a:lnTo>
                      <a:pt x="37" y="562"/>
                    </a:lnTo>
                    <a:lnTo>
                      <a:pt x="27" y="501"/>
                    </a:lnTo>
                    <a:lnTo>
                      <a:pt x="19" y="442"/>
                    </a:lnTo>
                    <a:lnTo>
                      <a:pt x="13" y="390"/>
                    </a:lnTo>
                    <a:lnTo>
                      <a:pt x="8" y="344"/>
                    </a:lnTo>
                    <a:lnTo>
                      <a:pt x="5" y="304"/>
                    </a:lnTo>
                    <a:lnTo>
                      <a:pt x="2" y="270"/>
                    </a:lnTo>
                    <a:lnTo>
                      <a:pt x="1" y="246"/>
                    </a:lnTo>
                    <a:lnTo>
                      <a:pt x="0" y="230"/>
                    </a:lnTo>
                    <a:lnTo>
                      <a:pt x="1017" y="0"/>
                    </a:lnTo>
                    <a:lnTo>
                      <a:pt x="1018" y="11"/>
                    </a:lnTo>
                    <a:lnTo>
                      <a:pt x="1021" y="25"/>
                    </a:lnTo>
                    <a:lnTo>
                      <a:pt x="1024" y="41"/>
                    </a:lnTo>
                    <a:lnTo>
                      <a:pt x="1028" y="62"/>
                    </a:lnTo>
                    <a:lnTo>
                      <a:pt x="1033" y="85"/>
                    </a:lnTo>
                    <a:lnTo>
                      <a:pt x="1040" y="112"/>
                    </a:lnTo>
                    <a:lnTo>
                      <a:pt x="1047" y="142"/>
                    </a:lnTo>
                    <a:lnTo>
                      <a:pt x="1056" y="173"/>
                    </a:lnTo>
                    <a:lnTo>
                      <a:pt x="1066" y="208"/>
                    </a:lnTo>
                    <a:lnTo>
                      <a:pt x="1080" y="246"/>
                    </a:lnTo>
                    <a:lnTo>
                      <a:pt x="1093" y="286"/>
                    </a:lnTo>
                    <a:lnTo>
                      <a:pt x="1109" y="328"/>
                    </a:lnTo>
                    <a:lnTo>
                      <a:pt x="1128" y="373"/>
                    </a:lnTo>
                    <a:lnTo>
                      <a:pt x="1148" y="420"/>
                    </a:lnTo>
                    <a:lnTo>
                      <a:pt x="1171" y="468"/>
                    </a:lnTo>
                    <a:lnTo>
                      <a:pt x="1196" y="519"/>
                    </a:lnTo>
                    <a:close/>
                  </a:path>
                </a:pathLst>
              </a:custGeom>
              <a:solidFill>
                <a:srgbClr val="FFFFFF"/>
              </a:solidFill>
              <a:ln w="9525">
                <a:noFill/>
                <a:round/>
                <a:headEnd/>
                <a:tailEnd/>
              </a:ln>
            </p:spPr>
            <p:txBody>
              <a:bodyPr/>
              <a:lstStyle/>
              <a:p>
                <a:pPr>
                  <a:defRPr/>
                </a:pPr>
                <a:endParaRPr lang="en-GB"/>
              </a:p>
            </p:txBody>
          </p:sp>
          <p:sp>
            <p:nvSpPr>
              <p:cNvPr id="1397841" name="Freeform 81"/>
              <p:cNvSpPr>
                <a:spLocks/>
              </p:cNvSpPr>
              <p:nvPr/>
            </p:nvSpPr>
            <p:spPr bwMode="auto">
              <a:xfrm>
                <a:off x="1788" y="1641"/>
                <a:ext cx="341" cy="309"/>
              </a:xfrm>
              <a:custGeom>
                <a:avLst/>
                <a:gdLst/>
                <a:ahLst/>
                <a:cxnLst>
                  <a:cxn ang="0">
                    <a:pos x="554" y="1536"/>
                  </a:cxn>
                  <a:cxn ang="0">
                    <a:pos x="537" y="1513"/>
                  </a:cxn>
                  <a:cxn ang="0">
                    <a:pos x="507" y="1473"/>
                  </a:cxn>
                  <a:cxn ang="0">
                    <a:pos x="467" y="1418"/>
                  </a:cxn>
                  <a:cxn ang="0">
                    <a:pos x="420" y="1345"/>
                  </a:cxn>
                  <a:cxn ang="0">
                    <a:pos x="366" y="1257"/>
                  </a:cxn>
                  <a:cxn ang="0">
                    <a:pos x="309" y="1154"/>
                  </a:cxn>
                  <a:cxn ang="0">
                    <a:pos x="249" y="1036"/>
                  </a:cxn>
                  <a:cxn ang="0">
                    <a:pos x="190" y="905"/>
                  </a:cxn>
                  <a:cxn ang="0">
                    <a:pos x="137" y="759"/>
                  </a:cxn>
                  <a:cxn ang="0">
                    <a:pos x="94" y="612"/>
                  </a:cxn>
                  <a:cxn ang="0">
                    <a:pos x="61" y="469"/>
                  </a:cxn>
                  <a:cxn ang="0">
                    <a:pos x="37" y="335"/>
                  </a:cxn>
                  <a:cxn ang="0">
                    <a:pos x="20" y="215"/>
                  </a:cxn>
                  <a:cxn ang="0">
                    <a:pos x="9" y="116"/>
                  </a:cxn>
                  <a:cxn ang="0">
                    <a:pos x="2" y="43"/>
                  </a:cxn>
                  <a:cxn ang="0">
                    <a:pos x="0" y="3"/>
                  </a:cxn>
                  <a:cxn ang="0">
                    <a:pos x="9" y="32"/>
                  </a:cxn>
                  <a:cxn ang="0">
                    <a:pos x="17" y="110"/>
                  </a:cxn>
                  <a:cxn ang="0">
                    <a:pos x="28" y="202"/>
                  </a:cxn>
                  <a:cxn ang="0">
                    <a:pos x="44" y="306"/>
                  </a:cxn>
                  <a:cxn ang="0">
                    <a:pos x="67" y="419"/>
                  </a:cxn>
                  <a:cxn ang="0">
                    <a:pos x="94" y="536"/>
                  </a:cxn>
                  <a:cxn ang="0">
                    <a:pos x="128" y="658"/>
                  </a:cxn>
                  <a:cxn ang="0">
                    <a:pos x="169" y="778"/>
                  </a:cxn>
                  <a:cxn ang="0">
                    <a:pos x="226" y="912"/>
                  </a:cxn>
                  <a:cxn ang="0">
                    <a:pos x="291" y="1048"/>
                  </a:cxn>
                  <a:cxn ang="0">
                    <a:pos x="357" y="1167"/>
                  </a:cxn>
                  <a:cxn ang="0">
                    <a:pos x="417" y="1270"/>
                  </a:cxn>
                  <a:cxn ang="0">
                    <a:pos x="472" y="1352"/>
                  </a:cxn>
                  <a:cxn ang="0">
                    <a:pos x="516" y="1416"/>
                  </a:cxn>
                  <a:cxn ang="0">
                    <a:pos x="549" y="1459"/>
                  </a:cxn>
                  <a:cxn ang="0">
                    <a:pos x="568" y="1480"/>
                  </a:cxn>
                  <a:cxn ang="0">
                    <a:pos x="1676" y="884"/>
                  </a:cxn>
                  <a:cxn ang="0">
                    <a:pos x="1686" y="892"/>
                  </a:cxn>
                  <a:cxn ang="0">
                    <a:pos x="1695" y="899"/>
                  </a:cxn>
                  <a:cxn ang="0">
                    <a:pos x="1702" y="907"/>
                  </a:cxn>
                  <a:cxn ang="0">
                    <a:pos x="1708" y="912"/>
                  </a:cxn>
                </a:cxnLst>
                <a:rect l="0" t="0" r="r" b="b"/>
                <a:pathLst>
                  <a:path w="1708" h="1536">
                    <a:moveTo>
                      <a:pt x="1708" y="912"/>
                    </a:moveTo>
                    <a:lnTo>
                      <a:pt x="554" y="1536"/>
                    </a:lnTo>
                    <a:lnTo>
                      <a:pt x="547" y="1526"/>
                    </a:lnTo>
                    <a:lnTo>
                      <a:pt x="537" y="1513"/>
                    </a:lnTo>
                    <a:lnTo>
                      <a:pt x="523" y="1496"/>
                    </a:lnTo>
                    <a:lnTo>
                      <a:pt x="507" y="1473"/>
                    </a:lnTo>
                    <a:lnTo>
                      <a:pt x="488" y="1448"/>
                    </a:lnTo>
                    <a:lnTo>
                      <a:pt x="467" y="1418"/>
                    </a:lnTo>
                    <a:lnTo>
                      <a:pt x="445" y="1383"/>
                    </a:lnTo>
                    <a:lnTo>
                      <a:pt x="420" y="1345"/>
                    </a:lnTo>
                    <a:lnTo>
                      <a:pt x="394" y="1303"/>
                    </a:lnTo>
                    <a:lnTo>
                      <a:pt x="366" y="1257"/>
                    </a:lnTo>
                    <a:lnTo>
                      <a:pt x="338" y="1208"/>
                    </a:lnTo>
                    <a:lnTo>
                      <a:pt x="309" y="1154"/>
                    </a:lnTo>
                    <a:lnTo>
                      <a:pt x="279" y="1098"/>
                    </a:lnTo>
                    <a:lnTo>
                      <a:pt x="249" y="1036"/>
                    </a:lnTo>
                    <a:lnTo>
                      <a:pt x="220" y="972"/>
                    </a:lnTo>
                    <a:lnTo>
                      <a:pt x="190" y="905"/>
                    </a:lnTo>
                    <a:lnTo>
                      <a:pt x="161" y="833"/>
                    </a:lnTo>
                    <a:lnTo>
                      <a:pt x="137" y="759"/>
                    </a:lnTo>
                    <a:lnTo>
                      <a:pt x="114" y="686"/>
                    </a:lnTo>
                    <a:lnTo>
                      <a:pt x="94" y="612"/>
                    </a:lnTo>
                    <a:lnTo>
                      <a:pt x="76" y="539"/>
                    </a:lnTo>
                    <a:lnTo>
                      <a:pt x="61" y="469"/>
                    </a:lnTo>
                    <a:lnTo>
                      <a:pt x="48" y="400"/>
                    </a:lnTo>
                    <a:lnTo>
                      <a:pt x="37" y="335"/>
                    </a:lnTo>
                    <a:lnTo>
                      <a:pt x="27" y="273"/>
                    </a:lnTo>
                    <a:lnTo>
                      <a:pt x="20" y="215"/>
                    </a:lnTo>
                    <a:lnTo>
                      <a:pt x="14" y="163"/>
                    </a:lnTo>
                    <a:lnTo>
                      <a:pt x="9" y="116"/>
                    </a:lnTo>
                    <a:lnTo>
                      <a:pt x="6" y="76"/>
                    </a:lnTo>
                    <a:lnTo>
                      <a:pt x="2" y="43"/>
                    </a:lnTo>
                    <a:lnTo>
                      <a:pt x="1" y="19"/>
                    </a:lnTo>
                    <a:lnTo>
                      <a:pt x="0" y="3"/>
                    </a:lnTo>
                    <a:lnTo>
                      <a:pt x="6" y="0"/>
                    </a:lnTo>
                    <a:lnTo>
                      <a:pt x="9" y="32"/>
                    </a:lnTo>
                    <a:lnTo>
                      <a:pt x="12" y="69"/>
                    </a:lnTo>
                    <a:lnTo>
                      <a:pt x="17" y="110"/>
                    </a:lnTo>
                    <a:lnTo>
                      <a:pt x="22" y="154"/>
                    </a:lnTo>
                    <a:lnTo>
                      <a:pt x="28" y="202"/>
                    </a:lnTo>
                    <a:lnTo>
                      <a:pt x="36" y="253"/>
                    </a:lnTo>
                    <a:lnTo>
                      <a:pt x="44" y="306"/>
                    </a:lnTo>
                    <a:lnTo>
                      <a:pt x="55" y="361"/>
                    </a:lnTo>
                    <a:lnTo>
                      <a:pt x="67" y="419"/>
                    </a:lnTo>
                    <a:lnTo>
                      <a:pt x="79" y="477"/>
                    </a:lnTo>
                    <a:lnTo>
                      <a:pt x="94" y="536"/>
                    </a:lnTo>
                    <a:lnTo>
                      <a:pt x="110" y="597"/>
                    </a:lnTo>
                    <a:lnTo>
                      <a:pt x="128" y="658"/>
                    </a:lnTo>
                    <a:lnTo>
                      <a:pt x="148" y="718"/>
                    </a:lnTo>
                    <a:lnTo>
                      <a:pt x="169" y="778"/>
                    </a:lnTo>
                    <a:lnTo>
                      <a:pt x="193" y="837"/>
                    </a:lnTo>
                    <a:lnTo>
                      <a:pt x="226" y="912"/>
                    </a:lnTo>
                    <a:lnTo>
                      <a:pt x="258" y="982"/>
                    </a:lnTo>
                    <a:lnTo>
                      <a:pt x="291" y="1048"/>
                    </a:lnTo>
                    <a:lnTo>
                      <a:pt x="324" y="1110"/>
                    </a:lnTo>
                    <a:lnTo>
                      <a:pt x="357" y="1167"/>
                    </a:lnTo>
                    <a:lnTo>
                      <a:pt x="387" y="1221"/>
                    </a:lnTo>
                    <a:lnTo>
                      <a:pt x="417" y="1270"/>
                    </a:lnTo>
                    <a:lnTo>
                      <a:pt x="446" y="1314"/>
                    </a:lnTo>
                    <a:lnTo>
                      <a:pt x="472" y="1352"/>
                    </a:lnTo>
                    <a:lnTo>
                      <a:pt x="496" y="1386"/>
                    </a:lnTo>
                    <a:lnTo>
                      <a:pt x="516" y="1416"/>
                    </a:lnTo>
                    <a:lnTo>
                      <a:pt x="535" y="1439"/>
                    </a:lnTo>
                    <a:lnTo>
                      <a:pt x="549" y="1459"/>
                    </a:lnTo>
                    <a:lnTo>
                      <a:pt x="560" y="1472"/>
                    </a:lnTo>
                    <a:lnTo>
                      <a:pt x="568" y="1480"/>
                    </a:lnTo>
                    <a:lnTo>
                      <a:pt x="570" y="1483"/>
                    </a:lnTo>
                    <a:lnTo>
                      <a:pt x="1676" y="884"/>
                    </a:lnTo>
                    <a:lnTo>
                      <a:pt x="1681" y="888"/>
                    </a:lnTo>
                    <a:lnTo>
                      <a:pt x="1686" y="892"/>
                    </a:lnTo>
                    <a:lnTo>
                      <a:pt x="1691" y="896"/>
                    </a:lnTo>
                    <a:lnTo>
                      <a:pt x="1695" y="899"/>
                    </a:lnTo>
                    <a:lnTo>
                      <a:pt x="1699" y="903"/>
                    </a:lnTo>
                    <a:lnTo>
                      <a:pt x="1702" y="907"/>
                    </a:lnTo>
                    <a:lnTo>
                      <a:pt x="1705" y="910"/>
                    </a:lnTo>
                    <a:lnTo>
                      <a:pt x="1708" y="912"/>
                    </a:lnTo>
                    <a:close/>
                  </a:path>
                </a:pathLst>
              </a:custGeom>
              <a:solidFill>
                <a:srgbClr val="FFFFFF"/>
              </a:solidFill>
              <a:ln w="9525">
                <a:noFill/>
                <a:round/>
                <a:headEnd/>
                <a:tailEnd/>
              </a:ln>
            </p:spPr>
            <p:txBody>
              <a:bodyPr/>
              <a:lstStyle/>
              <a:p>
                <a:pPr>
                  <a:defRPr/>
                </a:pPr>
                <a:endParaRPr lang="en-GB"/>
              </a:p>
            </p:txBody>
          </p:sp>
          <p:sp>
            <p:nvSpPr>
              <p:cNvPr id="1397842" name="Freeform 82"/>
              <p:cNvSpPr>
                <a:spLocks/>
              </p:cNvSpPr>
              <p:nvPr/>
            </p:nvSpPr>
            <p:spPr bwMode="auto">
              <a:xfrm>
                <a:off x="1792" y="1627"/>
                <a:ext cx="341" cy="307"/>
              </a:xfrm>
              <a:custGeom>
                <a:avLst/>
                <a:gdLst/>
                <a:ahLst/>
                <a:cxnLst>
                  <a:cxn ang="0">
                    <a:pos x="555" y="1534"/>
                  </a:cxn>
                  <a:cxn ang="0">
                    <a:pos x="536" y="1511"/>
                  </a:cxn>
                  <a:cxn ang="0">
                    <a:pos x="507" y="1471"/>
                  </a:cxn>
                  <a:cxn ang="0">
                    <a:pos x="468" y="1416"/>
                  </a:cxn>
                  <a:cxn ang="0">
                    <a:pos x="420" y="1344"/>
                  </a:cxn>
                  <a:cxn ang="0">
                    <a:pos x="366" y="1256"/>
                  </a:cxn>
                  <a:cxn ang="0">
                    <a:pos x="309" y="1152"/>
                  </a:cxn>
                  <a:cxn ang="0">
                    <a:pos x="250" y="1035"/>
                  </a:cxn>
                  <a:cxn ang="0">
                    <a:pos x="190" y="903"/>
                  </a:cxn>
                  <a:cxn ang="0">
                    <a:pos x="136" y="758"/>
                  </a:cxn>
                  <a:cxn ang="0">
                    <a:pos x="94" y="610"/>
                  </a:cxn>
                  <a:cxn ang="0">
                    <a:pos x="60" y="467"/>
                  </a:cxn>
                  <a:cxn ang="0">
                    <a:pos x="37" y="333"/>
                  </a:cxn>
                  <a:cxn ang="0">
                    <a:pos x="19" y="214"/>
                  </a:cxn>
                  <a:cxn ang="0">
                    <a:pos x="8" y="115"/>
                  </a:cxn>
                  <a:cxn ang="0">
                    <a:pos x="2" y="42"/>
                  </a:cxn>
                  <a:cxn ang="0">
                    <a:pos x="0" y="1"/>
                  </a:cxn>
                  <a:cxn ang="0">
                    <a:pos x="9" y="32"/>
                  </a:cxn>
                  <a:cxn ang="0">
                    <a:pos x="17" y="109"/>
                  </a:cxn>
                  <a:cxn ang="0">
                    <a:pos x="29" y="201"/>
                  </a:cxn>
                  <a:cxn ang="0">
                    <a:pos x="45" y="305"/>
                  </a:cxn>
                  <a:cxn ang="0">
                    <a:pos x="66" y="417"/>
                  </a:cxn>
                  <a:cxn ang="0">
                    <a:pos x="94" y="536"/>
                  </a:cxn>
                  <a:cxn ang="0">
                    <a:pos x="128" y="656"/>
                  </a:cxn>
                  <a:cxn ang="0">
                    <a:pos x="169" y="776"/>
                  </a:cxn>
                  <a:cxn ang="0">
                    <a:pos x="225" y="910"/>
                  </a:cxn>
                  <a:cxn ang="0">
                    <a:pos x="291" y="1046"/>
                  </a:cxn>
                  <a:cxn ang="0">
                    <a:pos x="356" y="1166"/>
                  </a:cxn>
                  <a:cxn ang="0">
                    <a:pos x="417" y="1268"/>
                  </a:cxn>
                  <a:cxn ang="0">
                    <a:pos x="472" y="1351"/>
                  </a:cxn>
                  <a:cxn ang="0">
                    <a:pos x="516" y="1414"/>
                  </a:cxn>
                  <a:cxn ang="0">
                    <a:pos x="549" y="1457"/>
                  </a:cxn>
                  <a:cxn ang="0">
                    <a:pos x="567" y="1479"/>
                  </a:cxn>
                  <a:cxn ang="0">
                    <a:pos x="1676" y="883"/>
                  </a:cxn>
                  <a:cxn ang="0">
                    <a:pos x="1687" y="892"/>
                  </a:cxn>
                  <a:cxn ang="0">
                    <a:pos x="1697" y="899"/>
                  </a:cxn>
                  <a:cxn ang="0">
                    <a:pos x="1703" y="905"/>
                  </a:cxn>
                  <a:cxn ang="0">
                    <a:pos x="1708" y="910"/>
                  </a:cxn>
                </a:cxnLst>
                <a:rect l="0" t="0" r="r" b="b"/>
                <a:pathLst>
                  <a:path w="1708" h="1534">
                    <a:moveTo>
                      <a:pt x="1708" y="910"/>
                    </a:moveTo>
                    <a:lnTo>
                      <a:pt x="555" y="1534"/>
                    </a:lnTo>
                    <a:lnTo>
                      <a:pt x="548" y="1525"/>
                    </a:lnTo>
                    <a:lnTo>
                      <a:pt x="536" y="1511"/>
                    </a:lnTo>
                    <a:lnTo>
                      <a:pt x="523" y="1494"/>
                    </a:lnTo>
                    <a:lnTo>
                      <a:pt x="507" y="1471"/>
                    </a:lnTo>
                    <a:lnTo>
                      <a:pt x="488" y="1446"/>
                    </a:lnTo>
                    <a:lnTo>
                      <a:pt x="468" y="1416"/>
                    </a:lnTo>
                    <a:lnTo>
                      <a:pt x="444" y="1381"/>
                    </a:lnTo>
                    <a:lnTo>
                      <a:pt x="420" y="1344"/>
                    </a:lnTo>
                    <a:lnTo>
                      <a:pt x="394" y="1302"/>
                    </a:lnTo>
                    <a:lnTo>
                      <a:pt x="366" y="1256"/>
                    </a:lnTo>
                    <a:lnTo>
                      <a:pt x="338" y="1207"/>
                    </a:lnTo>
                    <a:lnTo>
                      <a:pt x="309" y="1152"/>
                    </a:lnTo>
                    <a:lnTo>
                      <a:pt x="279" y="1096"/>
                    </a:lnTo>
                    <a:lnTo>
                      <a:pt x="250" y="1035"/>
                    </a:lnTo>
                    <a:lnTo>
                      <a:pt x="220" y="970"/>
                    </a:lnTo>
                    <a:lnTo>
                      <a:pt x="190" y="903"/>
                    </a:lnTo>
                    <a:lnTo>
                      <a:pt x="162" y="831"/>
                    </a:lnTo>
                    <a:lnTo>
                      <a:pt x="136" y="758"/>
                    </a:lnTo>
                    <a:lnTo>
                      <a:pt x="114" y="684"/>
                    </a:lnTo>
                    <a:lnTo>
                      <a:pt x="94" y="610"/>
                    </a:lnTo>
                    <a:lnTo>
                      <a:pt x="76" y="539"/>
                    </a:lnTo>
                    <a:lnTo>
                      <a:pt x="60" y="467"/>
                    </a:lnTo>
                    <a:lnTo>
                      <a:pt x="48" y="399"/>
                    </a:lnTo>
                    <a:lnTo>
                      <a:pt x="37" y="333"/>
                    </a:lnTo>
                    <a:lnTo>
                      <a:pt x="28" y="272"/>
                    </a:lnTo>
                    <a:lnTo>
                      <a:pt x="19" y="214"/>
                    </a:lnTo>
                    <a:lnTo>
                      <a:pt x="13" y="161"/>
                    </a:lnTo>
                    <a:lnTo>
                      <a:pt x="8" y="115"/>
                    </a:lnTo>
                    <a:lnTo>
                      <a:pt x="5" y="76"/>
                    </a:lnTo>
                    <a:lnTo>
                      <a:pt x="2" y="42"/>
                    </a:lnTo>
                    <a:lnTo>
                      <a:pt x="1" y="17"/>
                    </a:lnTo>
                    <a:lnTo>
                      <a:pt x="0" y="1"/>
                    </a:lnTo>
                    <a:lnTo>
                      <a:pt x="6" y="0"/>
                    </a:lnTo>
                    <a:lnTo>
                      <a:pt x="9" y="32"/>
                    </a:lnTo>
                    <a:lnTo>
                      <a:pt x="12" y="68"/>
                    </a:lnTo>
                    <a:lnTo>
                      <a:pt x="17" y="109"/>
                    </a:lnTo>
                    <a:lnTo>
                      <a:pt x="22" y="153"/>
                    </a:lnTo>
                    <a:lnTo>
                      <a:pt x="29" y="201"/>
                    </a:lnTo>
                    <a:lnTo>
                      <a:pt x="37" y="251"/>
                    </a:lnTo>
                    <a:lnTo>
                      <a:pt x="45" y="305"/>
                    </a:lnTo>
                    <a:lnTo>
                      <a:pt x="55" y="360"/>
                    </a:lnTo>
                    <a:lnTo>
                      <a:pt x="66" y="417"/>
                    </a:lnTo>
                    <a:lnTo>
                      <a:pt x="80" y="475"/>
                    </a:lnTo>
                    <a:lnTo>
                      <a:pt x="94" y="536"/>
                    </a:lnTo>
                    <a:lnTo>
                      <a:pt x="109" y="595"/>
                    </a:lnTo>
                    <a:lnTo>
                      <a:pt x="128" y="656"/>
                    </a:lnTo>
                    <a:lnTo>
                      <a:pt x="147" y="717"/>
                    </a:lnTo>
                    <a:lnTo>
                      <a:pt x="169" y="776"/>
                    </a:lnTo>
                    <a:lnTo>
                      <a:pt x="192" y="835"/>
                    </a:lnTo>
                    <a:lnTo>
                      <a:pt x="225" y="910"/>
                    </a:lnTo>
                    <a:lnTo>
                      <a:pt x="258" y="981"/>
                    </a:lnTo>
                    <a:lnTo>
                      <a:pt x="291" y="1046"/>
                    </a:lnTo>
                    <a:lnTo>
                      <a:pt x="323" y="1108"/>
                    </a:lnTo>
                    <a:lnTo>
                      <a:pt x="356" y="1166"/>
                    </a:lnTo>
                    <a:lnTo>
                      <a:pt x="387" y="1219"/>
                    </a:lnTo>
                    <a:lnTo>
                      <a:pt x="417" y="1268"/>
                    </a:lnTo>
                    <a:lnTo>
                      <a:pt x="445" y="1312"/>
                    </a:lnTo>
                    <a:lnTo>
                      <a:pt x="472" y="1351"/>
                    </a:lnTo>
                    <a:lnTo>
                      <a:pt x="495" y="1385"/>
                    </a:lnTo>
                    <a:lnTo>
                      <a:pt x="516" y="1414"/>
                    </a:lnTo>
                    <a:lnTo>
                      <a:pt x="534" y="1438"/>
                    </a:lnTo>
                    <a:lnTo>
                      <a:pt x="549" y="1457"/>
                    </a:lnTo>
                    <a:lnTo>
                      <a:pt x="560" y="1470"/>
                    </a:lnTo>
                    <a:lnTo>
                      <a:pt x="567" y="1479"/>
                    </a:lnTo>
                    <a:lnTo>
                      <a:pt x="569" y="1482"/>
                    </a:lnTo>
                    <a:lnTo>
                      <a:pt x="1676" y="883"/>
                    </a:lnTo>
                    <a:lnTo>
                      <a:pt x="1682" y="888"/>
                    </a:lnTo>
                    <a:lnTo>
                      <a:pt x="1687" y="892"/>
                    </a:lnTo>
                    <a:lnTo>
                      <a:pt x="1692" y="895"/>
                    </a:lnTo>
                    <a:lnTo>
                      <a:pt x="1697" y="899"/>
                    </a:lnTo>
                    <a:lnTo>
                      <a:pt x="1700" y="902"/>
                    </a:lnTo>
                    <a:lnTo>
                      <a:pt x="1703" y="905"/>
                    </a:lnTo>
                    <a:lnTo>
                      <a:pt x="1706" y="908"/>
                    </a:lnTo>
                    <a:lnTo>
                      <a:pt x="1708" y="910"/>
                    </a:lnTo>
                    <a:close/>
                  </a:path>
                </a:pathLst>
              </a:custGeom>
              <a:solidFill>
                <a:srgbClr val="FFFFFF"/>
              </a:solidFill>
              <a:ln w="9525">
                <a:noFill/>
                <a:round/>
                <a:headEnd/>
                <a:tailEnd/>
              </a:ln>
            </p:spPr>
            <p:txBody>
              <a:bodyPr/>
              <a:lstStyle/>
              <a:p>
                <a:pPr>
                  <a:defRPr/>
                </a:pPr>
                <a:endParaRPr lang="en-GB"/>
              </a:p>
            </p:txBody>
          </p:sp>
          <p:sp>
            <p:nvSpPr>
              <p:cNvPr id="1397843" name="Freeform 83"/>
              <p:cNvSpPr>
                <a:spLocks/>
              </p:cNvSpPr>
              <p:nvPr/>
            </p:nvSpPr>
            <p:spPr bwMode="auto">
              <a:xfrm>
                <a:off x="1795" y="1612"/>
                <a:ext cx="342" cy="307"/>
              </a:xfrm>
              <a:custGeom>
                <a:avLst/>
                <a:gdLst/>
                <a:ahLst/>
                <a:cxnLst>
                  <a:cxn ang="0">
                    <a:pos x="555" y="1533"/>
                  </a:cxn>
                  <a:cxn ang="0">
                    <a:pos x="537" y="1511"/>
                  </a:cxn>
                  <a:cxn ang="0">
                    <a:pos x="507" y="1471"/>
                  </a:cxn>
                  <a:cxn ang="0">
                    <a:pos x="467" y="1416"/>
                  </a:cxn>
                  <a:cxn ang="0">
                    <a:pos x="420" y="1343"/>
                  </a:cxn>
                  <a:cxn ang="0">
                    <a:pos x="367" y="1255"/>
                  </a:cxn>
                  <a:cxn ang="0">
                    <a:pos x="309" y="1152"/>
                  </a:cxn>
                  <a:cxn ang="0">
                    <a:pos x="250" y="1034"/>
                  </a:cxn>
                  <a:cxn ang="0">
                    <a:pos x="191" y="902"/>
                  </a:cxn>
                  <a:cxn ang="0">
                    <a:pos x="136" y="758"/>
                  </a:cxn>
                  <a:cxn ang="0">
                    <a:pos x="95" y="612"/>
                  </a:cxn>
                  <a:cxn ang="0">
                    <a:pos x="61" y="469"/>
                  </a:cxn>
                  <a:cxn ang="0">
                    <a:pos x="37" y="335"/>
                  </a:cxn>
                  <a:cxn ang="0">
                    <a:pos x="20" y="216"/>
                  </a:cxn>
                  <a:cxn ang="0">
                    <a:pos x="9" y="117"/>
                  </a:cxn>
                  <a:cxn ang="0">
                    <a:pos x="2" y="43"/>
                  </a:cxn>
                  <a:cxn ang="0">
                    <a:pos x="0" y="1"/>
                  </a:cxn>
                  <a:cxn ang="0">
                    <a:pos x="10" y="33"/>
                  </a:cxn>
                  <a:cxn ang="0">
                    <a:pos x="18" y="110"/>
                  </a:cxn>
                  <a:cxn ang="0">
                    <a:pos x="29" y="202"/>
                  </a:cxn>
                  <a:cxn ang="0">
                    <a:pos x="45" y="305"/>
                  </a:cxn>
                  <a:cxn ang="0">
                    <a:pos x="67" y="417"/>
                  </a:cxn>
                  <a:cxn ang="0">
                    <a:pos x="95" y="535"/>
                  </a:cxn>
                  <a:cxn ang="0">
                    <a:pos x="128" y="656"/>
                  </a:cxn>
                  <a:cxn ang="0">
                    <a:pos x="169" y="775"/>
                  </a:cxn>
                  <a:cxn ang="0">
                    <a:pos x="226" y="909"/>
                  </a:cxn>
                  <a:cxn ang="0">
                    <a:pos x="291" y="1045"/>
                  </a:cxn>
                  <a:cxn ang="0">
                    <a:pos x="357" y="1165"/>
                  </a:cxn>
                  <a:cxn ang="0">
                    <a:pos x="417" y="1267"/>
                  </a:cxn>
                  <a:cxn ang="0">
                    <a:pos x="472" y="1350"/>
                  </a:cxn>
                  <a:cxn ang="0">
                    <a:pos x="516" y="1414"/>
                  </a:cxn>
                  <a:cxn ang="0">
                    <a:pos x="549" y="1456"/>
                  </a:cxn>
                  <a:cxn ang="0">
                    <a:pos x="567" y="1478"/>
                  </a:cxn>
                  <a:cxn ang="0">
                    <a:pos x="1677" y="882"/>
                  </a:cxn>
                  <a:cxn ang="0">
                    <a:pos x="1686" y="889"/>
                  </a:cxn>
                  <a:cxn ang="0">
                    <a:pos x="1695" y="897"/>
                  </a:cxn>
                  <a:cxn ang="0">
                    <a:pos x="1702" y="903"/>
                  </a:cxn>
                  <a:cxn ang="0">
                    <a:pos x="1708" y="909"/>
                  </a:cxn>
                </a:cxnLst>
                <a:rect l="0" t="0" r="r" b="b"/>
                <a:pathLst>
                  <a:path w="1708" h="1533">
                    <a:moveTo>
                      <a:pt x="1708" y="909"/>
                    </a:moveTo>
                    <a:lnTo>
                      <a:pt x="555" y="1533"/>
                    </a:lnTo>
                    <a:lnTo>
                      <a:pt x="548" y="1524"/>
                    </a:lnTo>
                    <a:lnTo>
                      <a:pt x="537" y="1511"/>
                    </a:lnTo>
                    <a:lnTo>
                      <a:pt x="523" y="1493"/>
                    </a:lnTo>
                    <a:lnTo>
                      <a:pt x="507" y="1471"/>
                    </a:lnTo>
                    <a:lnTo>
                      <a:pt x="489" y="1445"/>
                    </a:lnTo>
                    <a:lnTo>
                      <a:pt x="467" y="1416"/>
                    </a:lnTo>
                    <a:lnTo>
                      <a:pt x="445" y="1381"/>
                    </a:lnTo>
                    <a:lnTo>
                      <a:pt x="420" y="1343"/>
                    </a:lnTo>
                    <a:lnTo>
                      <a:pt x="393" y="1301"/>
                    </a:lnTo>
                    <a:lnTo>
                      <a:pt x="367" y="1255"/>
                    </a:lnTo>
                    <a:lnTo>
                      <a:pt x="338" y="1206"/>
                    </a:lnTo>
                    <a:lnTo>
                      <a:pt x="309" y="1152"/>
                    </a:lnTo>
                    <a:lnTo>
                      <a:pt x="280" y="1095"/>
                    </a:lnTo>
                    <a:lnTo>
                      <a:pt x="250" y="1034"/>
                    </a:lnTo>
                    <a:lnTo>
                      <a:pt x="220" y="970"/>
                    </a:lnTo>
                    <a:lnTo>
                      <a:pt x="191" y="902"/>
                    </a:lnTo>
                    <a:lnTo>
                      <a:pt x="162" y="831"/>
                    </a:lnTo>
                    <a:lnTo>
                      <a:pt x="136" y="758"/>
                    </a:lnTo>
                    <a:lnTo>
                      <a:pt x="114" y="684"/>
                    </a:lnTo>
                    <a:lnTo>
                      <a:pt x="95" y="612"/>
                    </a:lnTo>
                    <a:lnTo>
                      <a:pt x="76" y="539"/>
                    </a:lnTo>
                    <a:lnTo>
                      <a:pt x="61" y="469"/>
                    </a:lnTo>
                    <a:lnTo>
                      <a:pt x="48" y="400"/>
                    </a:lnTo>
                    <a:lnTo>
                      <a:pt x="37" y="335"/>
                    </a:lnTo>
                    <a:lnTo>
                      <a:pt x="28" y="273"/>
                    </a:lnTo>
                    <a:lnTo>
                      <a:pt x="20" y="216"/>
                    </a:lnTo>
                    <a:lnTo>
                      <a:pt x="14" y="163"/>
                    </a:lnTo>
                    <a:lnTo>
                      <a:pt x="9" y="117"/>
                    </a:lnTo>
                    <a:lnTo>
                      <a:pt x="5" y="76"/>
                    </a:lnTo>
                    <a:lnTo>
                      <a:pt x="2" y="43"/>
                    </a:lnTo>
                    <a:lnTo>
                      <a:pt x="1" y="18"/>
                    </a:lnTo>
                    <a:lnTo>
                      <a:pt x="0" y="1"/>
                    </a:lnTo>
                    <a:lnTo>
                      <a:pt x="6" y="0"/>
                    </a:lnTo>
                    <a:lnTo>
                      <a:pt x="10" y="33"/>
                    </a:lnTo>
                    <a:lnTo>
                      <a:pt x="13" y="69"/>
                    </a:lnTo>
                    <a:lnTo>
                      <a:pt x="18" y="110"/>
                    </a:lnTo>
                    <a:lnTo>
                      <a:pt x="23" y="155"/>
                    </a:lnTo>
                    <a:lnTo>
                      <a:pt x="29" y="202"/>
                    </a:lnTo>
                    <a:lnTo>
                      <a:pt x="37" y="253"/>
                    </a:lnTo>
                    <a:lnTo>
                      <a:pt x="45" y="305"/>
                    </a:lnTo>
                    <a:lnTo>
                      <a:pt x="56" y="360"/>
                    </a:lnTo>
                    <a:lnTo>
                      <a:pt x="67" y="417"/>
                    </a:lnTo>
                    <a:lnTo>
                      <a:pt x="80" y="476"/>
                    </a:lnTo>
                    <a:lnTo>
                      <a:pt x="95" y="535"/>
                    </a:lnTo>
                    <a:lnTo>
                      <a:pt x="110" y="595"/>
                    </a:lnTo>
                    <a:lnTo>
                      <a:pt x="128" y="656"/>
                    </a:lnTo>
                    <a:lnTo>
                      <a:pt x="148" y="716"/>
                    </a:lnTo>
                    <a:lnTo>
                      <a:pt x="169" y="775"/>
                    </a:lnTo>
                    <a:lnTo>
                      <a:pt x="193" y="835"/>
                    </a:lnTo>
                    <a:lnTo>
                      <a:pt x="226" y="909"/>
                    </a:lnTo>
                    <a:lnTo>
                      <a:pt x="258" y="980"/>
                    </a:lnTo>
                    <a:lnTo>
                      <a:pt x="291" y="1045"/>
                    </a:lnTo>
                    <a:lnTo>
                      <a:pt x="324" y="1108"/>
                    </a:lnTo>
                    <a:lnTo>
                      <a:pt x="357" y="1165"/>
                    </a:lnTo>
                    <a:lnTo>
                      <a:pt x="387" y="1218"/>
                    </a:lnTo>
                    <a:lnTo>
                      <a:pt x="417" y="1267"/>
                    </a:lnTo>
                    <a:lnTo>
                      <a:pt x="446" y="1311"/>
                    </a:lnTo>
                    <a:lnTo>
                      <a:pt x="472" y="1350"/>
                    </a:lnTo>
                    <a:lnTo>
                      <a:pt x="496" y="1384"/>
                    </a:lnTo>
                    <a:lnTo>
                      <a:pt x="516" y="1414"/>
                    </a:lnTo>
                    <a:lnTo>
                      <a:pt x="535" y="1437"/>
                    </a:lnTo>
                    <a:lnTo>
                      <a:pt x="549" y="1456"/>
                    </a:lnTo>
                    <a:lnTo>
                      <a:pt x="560" y="1470"/>
                    </a:lnTo>
                    <a:lnTo>
                      <a:pt x="567" y="1478"/>
                    </a:lnTo>
                    <a:lnTo>
                      <a:pt x="569" y="1481"/>
                    </a:lnTo>
                    <a:lnTo>
                      <a:pt x="1677" y="882"/>
                    </a:lnTo>
                    <a:lnTo>
                      <a:pt x="1681" y="886"/>
                    </a:lnTo>
                    <a:lnTo>
                      <a:pt x="1686" y="889"/>
                    </a:lnTo>
                    <a:lnTo>
                      <a:pt x="1690" y="893"/>
                    </a:lnTo>
                    <a:lnTo>
                      <a:pt x="1695" y="897"/>
                    </a:lnTo>
                    <a:lnTo>
                      <a:pt x="1699" y="900"/>
                    </a:lnTo>
                    <a:lnTo>
                      <a:pt x="1702" y="903"/>
                    </a:lnTo>
                    <a:lnTo>
                      <a:pt x="1705" y="906"/>
                    </a:lnTo>
                    <a:lnTo>
                      <a:pt x="1708" y="909"/>
                    </a:lnTo>
                    <a:close/>
                  </a:path>
                </a:pathLst>
              </a:custGeom>
              <a:solidFill>
                <a:srgbClr val="FFFFFF"/>
              </a:solidFill>
              <a:ln w="9525">
                <a:noFill/>
                <a:round/>
                <a:headEnd/>
                <a:tailEnd/>
              </a:ln>
            </p:spPr>
            <p:txBody>
              <a:bodyPr/>
              <a:lstStyle/>
              <a:p>
                <a:pPr>
                  <a:defRPr/>
                </a:pPr>
                <a:endParaRPr lang="en-GB"/>
              </a:p>
            </p:txBody>
          </p:sp>
          <p:sp>
            <p:nvSpPr>
              <p:cNvPr id="1397844" name="Freeform 84"/>
              <p:cNvSpPr>
                <a:spLocks/>
              </p:cNvSpPr>
              <p:nvPr/>
            </p:nvSpPr>
            <p:spPr bwMode="auto">
              <a:xfrm>
                <a:off x="2001" y="1712"/>
                <a:ext cx="75" cy="72"/>
              </a:xfrm>
              <a:custGeom>
                <a:avLst/>
                <a:gdLst/>
                <a:ahLst/>
                <a:cxnLst>
                  <a:cxn ang="0">
                    <a:pos x="142" y="15"/>
                  </a:cxn>
                  <a:cxn ang="0">
                    <a:pos x="164" y="0"/>
                  </a:cxn>
                  <a:cxn ang="0">
                    <a:pos x="191" y="21"/>
                  </a:cxn>
                  <a:cxn ang="0">
                    <a:pos x="217" y="15"/>
                  </a:cxn>
                  <a:cxn ang="0">
                    <a:pos x="237" y="40"/>
                  </a:cxn>
                  <a:cxn ang="0">
                    <a:pos x="267" y="42"/>
                  </a:cxn>
                  <a:cxn ang="0">
                    <a:pos x="281" y="71"/>
                  </a:cxn>
                  <a:cxn ang="0">
                    <a:pos x="311" y="81"/>
                  </a:cxn>
                  <a:cxn ang="0">
                    <a:pos x="316" y="111"/>
                  </a:cxn>
                  <a:cxn ang="0">
                    <a:pos x="345" y="127"/>
                  </a:cxn>
                  <a:cxn ang="0">
                    <a:pos x="342" y="155"/>
                  </a:cxn>
                  <a:cxn ang="0">
                    <a:pos x="367" y="178"/>
                  </a:cxn>
                  <a:cxn ang="0">
                    <a:pos x="355" y="202"/>
                  </a:cxn>
                  <a:cxn ang="0">
                    <a:pos x="374" y="229"/>
                  </a:cxn>
                  <a:cxn ang="0">
                    <a:pos x="354" y="247"/>
                  </a:cxn>
                  <a:cxn ang="0">
                    <a:pos x="365" y="275"/>
                  </a:cxn>
                  <a:cxn ang="0">
                    <a:pos x="340" y="286"/>
                  </a:cxn>
                  <a:cxn ang="0">
                    <a:pos x="342" y="314"/>
                  </a:cxn>
                  <a:cxn ang="0">
                    <a:pos x="312" y="316"/>
                  </a:cxn>
                  <a:cxn ang="0">
                    <a:pos x="306" y="343"/>
                  </a:cxn>
                  <a:cxn ang="0">
                    <a:pos x="276" y="336"/>
                  </a:cxn>
                  <a:cxn ang="0">
                    <a:pos x="261" y="357"/>
                  </a:cxn>
                  <a:cxn ang="0">
                    <a:pos x="233" y="342"/>
                  </a:cxn>
                  <a:cxn ang="0">
                    <a:pos x="211" y="357"/>
                  </a:cxn>
                  <a:cxn ang="0">
                    <a:pos x="184" y="336"/>
                  </a:cxn>
                  <a:cxn ang="0">
                    <a:pos x="158" y="343"/>
                  </a:cxn>
                  <a:cxn ang="0">
                    <a:pos x="136" y="316"/>
                  </a:cxn>
                  <a:cxn ang="0">
                    <a:pos x="107" y="314"/>
                  </a:cxn>
                  <a:cxn ang="0">
                    <a:pos x="92" y="286"/>
                  </a:cxn>
                  <a:cxn ang="0">
                    <a:pos x="63" y="276"/>
                  </a:cxn>
                  <a:cxn ang="0">
                    <a:pos x="56" y="247"/>
                  </a:cxn>
                  <a:cxn ang="0">
                    <a:pos x="28" y="229"/>
                  </a:cxn>
                  <a:cxn ang="0">
                    <a:pos x="31" y="202"/>
                  </a:cxn>
                  <a:cxn ang="0">
                    <a:pos x="6" y="178"/>
                  </a:cxn>
                  <a:cxn ang="0">
                    <a:pos x="19" y="155"/>
                  </a:cxn>
                  <a:cxn ang="0">
                    <a:pos x="0" y="128"/>
                  </a:cxn>
                  <a:cxn ang="0">
                    <a:pos x="20" y="111"/>
                  </a:cxn>
                  <a:cxn ang="0">
                    <a:pos x="8" y="81"/>
                  </a:cxn>
                  <a:cxn ang="0">
                    <a:pos x="34" y="71"/>
                  </a:cxn>
                  <a:cxn ang="0">
                    <a:pos x="32" y="42"/>
                  </a:cxn>
                  <a:cxn ang="0">
                    <a:pos x="61" y="40"/>
                  </a:cxn>
                  <a:cxn ang="0">
                    <a:pos x="67" y="15"/>
                  </a:cxn>
                  <a:cxn ang="0">
                    <a:pos x="97" y="21"/>
                  </a:cxn>
                  <a:cxn ang="0">
                    <a:pos x="113" y="0"/>
                  </a:cxn>
                  <a:cxn ang="0">
                    <a:pos x="142" y="15"/>
                  </a:cxn>
                </a:cxnLst>
                <a:rect l="0" t="0" r="r" b="b"/>
                <a:pathLst>
                  <a:path w="374" h="357">
                    <a:moveTo>
                      <a:pt x="142" y="15"/>
                    </a:moveTo>
                    <a:lnTo>
                      <a:pt x="164" y="0"/>
                    </a:lnTo>
                    <a:lnTo>
                      <a:pt x="191" y="21"/>
                    </a:lnTo>
                    <a:lnTo>
                      <a:pt x="217" y="15"/>
                    </a:lnTo>
                    <a:lnTo>
                      <a:pt x="237" y="40"/>
                    </a:lnTo>
                    <a:lnTo>
                      <a:pt x="267" y="42"/>
                    </a:lnTo>
                    <a:lnTo>
                      <a:pt x="281" y="71"/>
                    </a:lnTo>
                    <a:lnTo>
                      <a:pt x="311" y="81"/>
                    </a:lnTo>
                    <a:lnTo>
                      <a:pt x="316" y="111"/>
                    </a:lnTo>
                    <a:lnTo>
                      <a:pt x="345" y="127"/>
                    </a:lnTo>
                    <a:lnTo>
                      <a:pt x="342" y="155"/>
                    </a:lnTo>
                    <a:lnTo>
                      <a:pt x="367" y="178"/>
                    </a:lnTo>
                    <a:lnTo>
                      <a:pt x="355" y="202"/>
                    </a:lnTo>
                    <a:lnTo>
                      <a:pt x="374" y="229"/>
                    </a:lnTo>
                    <a:lnTo>
                      <a:pt x="354" y="247"/>
                    </a:lnTo>
                    <a:lnTo>
                      <a:pt x="365" y="275"/>
                    </a:lnTo>
                    <a:lnTo>
                      <a:pt x="340" y="286"/>
                    </a:lnTo>
                    <a:lnTo>
                      <a:pt x="342" y="314"/>
                    </a:lnTo>
                    <a:lnTo>
                      <a:pt x="312" y="316"/>
                    </a:lnTo>
                    <a:lnTo>
                      <a:pt x="306" y="343"/>
                    </a:lnTo>
                    <a:lnTo>
                      <a:pt x="276" y="336"/>
                    </a:lnTo>
                    <a:lnTo>
                      <a:pt x="261" y="357"/>
                    </a:lnTo>
                    <a:lnTo>
                      <a:pt x="233" y="342"/>
                    </a:lnTo>
                    <a:lnTo>
                      <a:pt x="211" y="357"/>
                    </a:lnTo>
                    <a:lnTo>
                      <a:pt x="184" y="336"/>
                    </a:lnTo>
                    <a:lnTo>
                      <a:pt x="158" y="343"/>
                    </a:lnTo>
                    <a:lnTo>
                      <a:pt x="136" y="316"/>
                    </a:lnTo>
                    <a:lnTo>
                      <a:pt x="107" y="314"/>
                    </a:lnTo>
                    <a:lnTo>
                      <a:pt x="92" y="286"/>
                    </a:lnTo>
                    <a:lnTo>
                      <a:pt x="63" y="276"/>
                    </a:lnTo>
                    <a:lnTo>
                      <a:pt x="56" y="247"/>
                    </a:lnTo>
                    <a:lnTo>
                      <a:pt x="28" y="229"/>
                    </a:lnTo>
                    <a:lnTo>
                      <a:pt x="31" y="202"/>
                    </a:lnTo>
                    <a:lnTo>
                      <a:pt x="6" y="178"/>
                    </a:lnTo>
                    <a:lnTo>
                      <a:pt x="19" y="155"/>
                    </a:lnTo>
                    <a:lnTo>
                      <a:pt x="0" y="128"/>
                    </a:lnTo>
                    <a:lnTo>
                      <a:pt x="20" y="111"/>
                    </a:lnTo>
                    <a:lnTo>
                      <a:pt x="8" y="81"/>
                    </a:lnTo>
                    <a:lnTo>
                      <a:pt x="34" y="71"/>
                    </a:lnTo>
                    <a:lnTo>
                      <a:pt x="32" y="42"/>
                    </a:lnTo>
                    <a:lnTo>
                      <a:pt x="61" y="40"/>
                    </a:lnTo>
                    <a:lnTo>
                      <a:pt x="67" y="15"/>
                    </a:lnTo>
                    <a:lnTo>
                      <a:pt x="97" y="21"/>
                    </a:lnTo>
                    <a:lnTo>
                      <a:pt x="113" y="0"/>
                    </a:lnTo>
                    <a:lnTo>
                      <a:pt x="142" y="15"/>
                    </a:lnTo>
                    <a:close/>
                  </a:path>
                </a:pathLst>
              </a:custGeom>
              <a:solidFill>
                <a:srgbClr val="0000FF"/>
              </a:solidFill>
              <a:ln w="9525">
                <a:noFill/>
                <a:round/>
                <a:headEnd/>
                <a:tailEnd/>
              </a:ln>
            </p:spPr>
            <p:txBody>
              <a:bodyPr/>
              <a:lstStyle/>
              <a:p>
                <a:pPr>
                  <a:defRPr/>
                </a:pPr>
                <a:endParaRPr lang="en-GB"/>
              </a:p>
            </p:txBody>
          </p:sp>
          <p:sp>
            <p:nvSpPr>
              <p:cNvPr id="1397845" name="Freeform 85"/>
              <p:cNvSpPr>
                <a:spLocks/>
              </p:cNvSpPr>
              <p:nvPr/>
            </p:nvSpPr>
            <p:spPr bwMode="auto">
              <a:xfrm>
                <a:off x="1821" y="1572"/>
                <a:ext cx="168" cy="49"/>
              </a:xfrm>
              <a:custGeom>
                <a:avLst/>
                <a:gdLst/>
                <a:ahLst/>
                <a:cxnLst>
                  <a:cxn ang="0">
                    <a:pos x="841" y="12"/>
                  </a:cxn>
                  <a:cxn ang="0">
                    <a:pos x="840" y="9"/>
                  </a:cxn>
                  <a:cxn ang="0">
                    <a:pos x="839" y="6"/>
                  </a:cxn>
                  <a:cxn ang="0">
                    <a:pos x="838" y="3"/>
                  </a:cxn>
                  <a:cxn ang="0">
                    <a:pos x="837" y="0"/>
                  </a:cxn>
                  <a:cxn ang="0">
                    <a:pos x="0" y="222"/>
                  </a:cxn>
                  <a:cxn ang="0">
                    <a:pos x="1" y="227"/>
                  </a:cxn>
                  <a:cxn ang="0">
                    <a:pos x="1" y="232"/>
                  </a:cxn>
                  <a:cxn ang="0">
                    <a:pos x="2" y="237"/>
                  </a:cxn>
                  <a:cxn ang="0">
                    <a:pos x="2" y="242"/>
                  </a:cxn>
                  <a:cxn ang="0">
                    <a:pos x="841" y="12"/>
                  </a:cxn>
                </a:cxnLst>
                <a:rect l="0" t="0" r="r" b="b"/>
                <a:pathLst>
                  <a:path w="841" h="242">
                    <a:moveTo>
                      <a:pt x="841" y="12"/>
                    </a:moveTo>
                    <a:lnTo>
                      <a:pt x="840" y="9"/>
                    </a:lnTo>
                    <a:lnTo>
                      <a:pt x="839" y="6"/>
                    </a:lnTo>
                    <a:lnTo>
                      <a:pt x="838" y="3"/>
                    </a:lnTo>
                    <a:lnTo>
                      <a:pt x="837" y="0"/>
                    </a:lnTo>
                    <a:lnTo>
                      <a:pt x="0" y="222"/>
                    </a:lnTo>
                    <a:lnTo>
                      <a:pt x="1" y="227"/>
                    </a:lnTo>
                    <a:lnTo>
                      <a:pt x="1" y="232"/>
                    </a:lnTo>
                    <a:lnTo>
                      <a:pt x="2" y="237"/>
                    </a:lnTo>
                    <a:lnTo>
                      <a:pt x="2" y="242"/>
                    </a:lnTo>
                    <a:lnTo>
                      <a:pt x="841" y="12"/>
                    </a:lnTo>
                    <a:close/>
                  </a:path>
                </a:pathLst>
              </a:custGeom>
              <a:solidFill>
                <a:srgbClr val="000000"/>
              </a:solidFill>
              <a:ln w="9525">
                <a:noFill/>
                <a:round/>
                <a:headEnd/>
                <a:tailEnd/>
              </a:ln>
            </p:spPr>
            <p:txBody>
              <a:bodyPr/>
              <a:lstStyle/>
              <a:p>
                <a:pPr>
                  <a:defRPr/>
                </a:pPr>
                <a:endParaRPr lang="en-GB"/>
              </a:p>
            </p:txBody>
          </p:sp>
          <p:sp>
            <p:nvSpPr>
              <p:cNvPr id="1397846" name="Freeform 86"/>
              <p:cNvSpPr>
                <a:spLocks/>
              </p:cNvSpPr>
              <p:nvPr/>
            </p:nvSpPr>
            <p:spPr bwMode="auto">
              <a:xfrm>
                <a:off x="1823" y="1583"/>
                <a:ext cx="170" cy="51"/>
              </a:xfrm>
              <a:custGeom>
                <a:avLst/>
                <a:gdLst/>
                <a:ahLst/>
                <a:cxnLst>
                  <a:cxn ang="0">
                    <a:pos x="847" y="0"/>
                  </a:cxn>
                  <a:cxn ang="0">
                    <a:pos x="0" y="235"/>
                  </a:cxn>
                  <a:cxn ang="0">
                    <a:pos x="2" y="240"/>
                  </a:cxn>
                  <a:cxn ang="0">
                    <a:pos x="3" y="244"/>
                  </a:cxn>
                  <a:cxn ang="0">
                    <a:pos x="3" y="250"/>
                  </a:cxn>
                  <a:cxn ang="0">
                    <a:pos x="4" y="255"/>
                  </a:cxn>
                  <a:cxn ang="0">
                    <a:pos x="851" y="13"/>
                  </a:cxn>
                  <a:cxn ang="0">
                    <a:pos x="850" y="9"/>
                  </a:cxn>
                  <a:cxn ang="0">
                    <a:pos x="849" y="6"/>
                  </a:cxn>
                  <a:cxn ang="0">
                    <a:pos x="848" y="3"/>
                  </a:cxn>
                  <a:cxn ang="0">
                    <a:pos x="847" y="0"/>
                  </a:cxn>
                </a:cxnLst>
                <a:rect l="0" t="0" r="r" b="b"/>
                <a:pathLst>
                  <a:path w="851" h="255">
                    <a:moveTo>
                      <a:pt x="847" y="0"/>
                    </a:moveTo>
                    <a:lnTo>
                      <a:pt x="0" y="235"/>
                    </a:lnTo>
                    <a:lnTo>
                      <a:pt x="2" y="240"/>
                    </a:lnTo>
                    <a:lnTo>
                      <a:pt x="3" y="244"/>
                    </a:lnTo>
                    <a:lnTo>
                      <a:pt x="3" y="250"/>
                    </a:lnTo>
                    <a:lnTo>
                      <a:pt x="4" y="255"/>
                    </a:lnTo>
                    <a:lnTo>
                      <a:pt x="851" y="13"/>
                    </a:lnTo>
                    <a:lnTo>
                      <a:pt x="850" y="9"/>
                    </a:lnTo>
                    <a:lnTo>
                      <a:pt x="849" y="6"/>
                    </a:lnTo>
                    <a:lnTo>
                      <a:pt x="848" y="3"/>
                    </a:lnTo>
                    <a:lnTo>
                      <a:pt x="847" y="0"/>
                    </a:lnTo>
                    <a:close/>
                  </a:path>
                </a:pathLst>
              </a:custGeom>
              <a:solidFill>
                <a:srgbClr val="000000"/>
              </a:solidFill>
              <a:ln w="9525">
                <a:noFill/>
                <a:round/>
                <a:headEnd/>
                <a:tailEnd/>
              </a:ln>
            </p:spPr>
            <p:txBody>
              <a:bodyPr/>
              <a:lstStyle/>
              <a:p>
                <a:pPr>
                  <a:defRPr/>
                </a:pPr>
                <a:endParaRPr lang="en-GB"/>
              </a:p>
            </p:txBody>
          </p:sp>
          <p:sp>
            <p:nvSpPr>
              <p:cNvPr id="1397847" name="Freeform 87"/>
              <p:cNvSpPr>
                <a:spLocks/>
              </p:cNvSpPr>
              <p:nvPr/>
            </p:nvSpPr>
            <p:spPr bwMode="auto">
              <a:xfrm>
                <a:off x="1825" y="1594"/>
                <a:ext cx="172" cy="54"/>
              </a:xfrm>
              <a:custGeom>
                <a:avLst/>
                <a:gdLst/>
                <a:ahLst/>
                <a:cxnLst>
                  <a:cxn ang="0">
                    <a:pos x="855" y="0"/>
                  </a:cxn>
                  <a:cxn ang="0">
                    <a:pos x="0" y="248"/>
                  </a:cxn>
                  <a:cxn ang="0">
                    <a:pos x="1" y="253"/>
                  </a:cxn>
                  <a:cxn ang="0">
                    <a:pos x="2" y="258"/>
                  </a:cxn>
                  <a:cxn ang="0">
                    <a:pos x="2" y="263"/>
                  </a:cxn>
                  <a:cxn ang="0">
                    <a:pos x="3" y="268"/>
                  </a:cxn>
                  <a:cxn ang="0">
                    <a:pos x="860" y="14"/>
                  </a:cxn>
                  <a:cxn ang="0">
                    <a:pos x="859" y="9"/>
                  </a:cxn>
                  <a:cxn ang="0">
                    <a:pos x="858" y="6"/>
                  </a:cxn>
                  <a:cxn ang="0">
                    <a:pos x="857" y="3"/>
                  </a:cxn>
                  <a:cxn ang="0">
                    <a:pos x="855" y="0"/>
                  </a:cxn>
                </a:cxnLst>
                <a:rect l="0" t="0" r="r" b="b"/>
                <a:pathLst>
                  <a:path w="860" h="268">
                    <a:moveTo>
                      <a:pt x="855" y="0"/>
                    </a:moveTo>
                    <a:lnTo>
                      <a:pt x="0" y="248"/>
                    </a:lnTo>
                    <a:lnTo>
                      <a:pt x="1" y="253"/>
                    </a:lnTo>
                    <a:lnTo>
                      <a:pt x="2" y="258"/>
                    </a:lnTo>
                    <a:lnTo>
                      <a:pt x="2" y="263"/>
                    </a:lnTo>
                    <a:lnTo>
                      <a:pt x="3" y="268"/>
                    </a:lnTo>
                    <a:lnTo>
                      <a:pt x="860" y="14"/>
                    </a:lnTo>
                    <a:lnTo>
                      <a:pt x="859" y="9"/>
                    </a:lnTo>
                    <a:lnTo>
                      <a:pt x="858" y="6"/>
                    </a:lnTo>
                    <a:lnTo>
                      <a:pt x="857" y="3"/>
                    </a:lnTo>
                    <a:lnTo>
                      <a:pt x="855" y="0"/>
                    </a:lnTo>
                    <a:close/>
                  </a:path>
                </a:pathLst>
              </a:custGeom>
              <a:solidFill>
                <a:srgbClr val="000000"/>
              </a:solidFill>
              <a:ln w="9525">
                <a:noFill/>
                <a:round/>
                <a:headEnd/>
                <a:tailEnd/>
              </a:ln>
            </p:spPr>
            <p:txBody>
              <a:bodyPr/>
              <a:lstStyle/>
              <a:p>
                <a:pPr>
                  <a:defRPr/>
                </a:pPr>
                <a:endParaRPr lang="en-GB"/>
              </a:p>
            </p:txBody>
          </p:sp>
          <p:sp>
            <p:nvSpPr>
              <p:cNvPr id="1397848" name="Freeform 88"/>
              <p:cNvSpPr>
                <a:spLocks/>
              </p:cNvSpPr>
              <p:nvPr/>
            </p:nvSpPr>
            <p:spPr bwMode="auto">
              <a:xfrm>
                <a:off x="1826" y="1605"/>
                <a:ext cx="174" cy="56"/>
              </a:xfrm>
              <a:custGeom>
                <a:avLst/>
                <a:gdLst/>
                <a:ahLst/>
                <a:cxnLst>
                  <a:cxn ang="0">
                    <a:pos x="865" y="0"/>
                  </a:cxn>
                  <a:cxn ang="0">
                    <a:pos x="0" y="260"/>
                  </a:cxn>
                  <a:cxn ang="0">
                    <a:pos x="1" y="265"/>
                  </a:cxn>
                  <a:cxn ang="0">
                    <a:pos x="2" y="270"/>
                  </a:cxn>
                  <a:cxn ang="0">
                    <a:pos x="3" y="276"/>
                  </a:cxn>
                  <a:cxn ang="0">
                    <a:pos x="4" y="281"/>
                  </a:cxn>
                  <a:cxn ang="0">
                    <a:pos x="870" y="13"/>
                  </a:cxn>
                  <a:cxn ang="0">
                    <a:pos x="869" y="10"/>
                  </a:cxn>
                  <a:cxn ang="0">
                    <a:pos x="868" y="7"/>
                  </a:cxn>
                  <a:cxn ang="0">
                    <a:pos x="866" y="3"/>
                  </a:cxn>
                  <a:cxn ang="0">
                    <a:pos x="865" y="0"/>
                  </a:cxn>
                </a:cxnLst>
                <a:rect l="0" t="0" r="r" b="b"/>
                <a:pathLst>
                  <a:path w="870" h="281">
                    <a:moveTo>
                      <a:pt x="865" y="0"/>
                    </a:moveTo>
                    <a:lnTo>
                      <a:pt x="0" y="260"/>
                    </a:lnTo>
                    <a:lnTo>
                      <a:pt x="1" y="265"/>
                    </a:lnTo>
                    <a:lnTo>
                      <a:pt x="2" y="270"/>
                    </a:lnTo>
                    <a:lnTo>
                      <a:pt x="3" y="276"/>
                    </a:lnTo>
                    <a:lnTo>
                      <a:pt x="4" y="281"/>
                    </a:lnTo>
                    <a:lnTo>
                      <a:pt x="870" y="13"/>
                    </a:lnTo>
                    <a:lnTo>
                      <a:pt x="869" y="10"/>
                    </a:lnTo>
                    <a:lnTo>
                      <a:pt x="868" y="7"/>
                    </a:lnTo>
                    <a:lnTo>
                      <a:pt x="866" y="3"/>
                    </a:lnTo>
                    <a:lnTo>
                      <a:pt x="865" y="0"/>
                    </a:lnTo>
                    <a:close/>
                  </a:path>
                </a:pathLst>
              </a:custGeom>
              <a:solidFill>
                <a:srgbClr val="000000"/>
              </a:solidFill>
              <a:ln w="9525">
                <a:noFill/>
                <a:round/>
                <a:headEnd/>
                <a:tailEnd/>
              </a:ln>
            </p:spPr>
            <p:txBody>
              <a:bodyPr/>
              <a:lstStyle/>
              <a:p>
                <a:pPr>
                  <a:defRPr/>
                </a:pPr>
                <a:endParaRPr lang="en-GB"/>
              </a:p>
            </p:txBody>
          </p:sp>
          <p:sp>
            <p:nvSpPr>
              <p:cNvPr id="1397849" name="Freeform 89"/>
              <p:cNvSpPr>
                <a:spLocks/>
              </p:cNvSpPr>
              <p:nvPr/>
            </p:nvSpPr>
            <p:spPr bwMode="auto">
              <a:xfrm>
                <a:off x="1829" y="1616"/>
                <a:ext cx="175" cy="59"/>
              </a:xfrm>
              <a:custGeom>
                <a:avLst/>
                <a:gdLst/>
                <a:ahLst/>
                <a:cxnLst>
                  <a:cxn ang="0">
                    <a:pos x="874" y="0"/>
                  </a:cxn>
                  <a:cxn ang="0">
                    <a:pos x="0" y="273"/>
                  </a:cxn>
                  <a:cxn ang="0">
                    <a:pos x="1" y="278"/>
                  </a:cxn>
                  <a:cxn ang="0">
                    <a:pos x="2" y="283"/>
                  </a:cxn>
                  <a:cxn ang="0">
                    <a:pos x="3" y="288"/>
                  </a:cxn>
                  <a:cxn ang="0">
                    <a:pos x="4" y="293"/>
                  </a:cxn>
                  <a:cxn ang="0">
                    <a:pos x="878" y="13"/>
                  </a:cxn>
                  <a:cxn ang="0">
                    <a:pos x="877" y="10"/>
                  </a:cxn>
                  <a:cxn ang="0">
                    <a:pos x="876" y="7"/>
                  </a:cxn>
                  <a:cxn ang="0">
                    <a:pos x="875" y="4"/>
                  </a:cxn>
                  <a:cxn ang="0">
                    <a:pos x="874" y="0"/>
                  </a:cxn>
                </a:cxnLst>
                <a:rect l="0" t="0" r="r" b="b"/>
                <a:pathLst>
                  <a:path w="878" h="293">
                    <a:moveTo>
                      <a:pt x="874" y="0"/>
                    </a:moveTo>
                    <a:lnTo>
                      <a:pt x="0" y="273"/>
                    </a:lnTo>
                    <a:lnTo>
                      <a:pt x="1" y="278"/>
                    </a:lnTo>
                    <a:lnTo>
                      <a:pt x="2" y="283"/>
                    </a:lnTo>
                    <a:lnTo>
                      <a:pt x="3" y="288"/>
                    </a:lnTo>
                    <a:lnTo>
                      <a:pt x="4" y="293"/>
                    </a:lnTo>
                    <a:lnTo>
                      <a:pt x="878" y="13"/>
                    </a:lnTo>
                    <a:lnTo>
                      <a:pt x="877" y="10"/>
                    </a:lnTo>
                    <a:lnTo>
                      <a:pt x="876" y="7"/>
                    </a:lnTo>
                    <a:lnTo>
                      <a:pt x="875" y="4"/>
                    </a:lnTo>
                    <a:lnTo>
                      <a:pt x="874" y="0"/>
                    </a:lnTo>
                    <a:close/>
                  </a:path>
                </a:pathLst>
              </a:custGeom>
              <a:solidFill>
                <a:srgbClr val="000000"/>
              </a:solidFill>
              <a:ln w="9525">
                <a:noFill/>
                <a:round/>
                <a:headEnd/>
                <a:tailEnd/>
              </a:ln>
            </p:spPr>
            <p:txBody>
              <a:bodyPr/>
              <a:lstStyle/>
              <a:p>
                <a:pPr>
                  <a:defRPr/>
                </a:pPr>
                <a:endParaRPr lang="en-GB"/>
              </a:p>
            </p:txBody>
          </p:sp>
          <p:sp>
            <p:nvSpPr>
              <p:cNvPr id="1397850" name="Freeform 90"/>
              <p:cNvSpPr>
                <a:spLocks/>
              </p:cNvSpPr>
              <p:nvPr/>
            </p:nvSpPr>
            <p:spPr bwMode="auto">
              <a:xfrm>
                <a:off x="1831" y="1626"/>
                <a:ext cx="178" cy="62"/>
              </a:xfrm>
              <a:custGeom>
                <a:avLst/>
                <a:gdLst/>
                <a:ahLst/>
                <a:cxnLst>
                  <a:cxn ang="0">
                    <a:pos x="882" y="0"/>
                  </a:cxn>
                  <a:cxn ang="0">
                    <a:pos x="0" y="285"/>
                  </a:cxn>
                  <a:cxn ang="0">
                    <a:pos x="1" y="290"/>
                  </a:cxn>
                  <a:cxn ang="0">
                    <a:pos x="3" y="295"/>
                  </a:cxn>
                  <a:cxn ang="0">
                    <a:pos x="3" y="300"/>
                  </a:cxn>
                  <a:cxn ang="0">
                    <a:pos x="4" y="306"/>
                  </a:cxn>
                  <a:cxn ang="0">
                    <a:pos x="887" y="12"/>
                  </a:cxn>
                  <a:cxn ang="0">
                    <a:pos x="886" y="9"/>
                  </a:cxn>
                  <a:cxn ang="0">
                    <a:pos x="885" y="6"/>
                  </a:cxn>
                  <a:cxn ang="0">
                    <a:pos x="883" y="3"/>
                  </a:cxn>
                  <a:cxn ang="0">
                    <a:pos x="882" y="0"/>
                  </a:cxn>
                </a:cxnLst>
                <a:rect l="0" t="0" r="r" b="b"/>
                <a:pathLst>
                  <a:path w="887" h="306">
                    <a:moveTo>
                      <a:pt x="882" y="0"/>
                    </a:moveTo>
                    <a:lnTo>
                      <a:pt x="0" y="285"/>
                    </a:lnTo>
                    <a:lnTo>
                      <a:pt x="1" y="290"/>
                    </a:lnTo>
                    <a:lnTo>
                      <a:pt x="3" y="295"/>
                    </a:lnTo>
                    <a:lnTo>
                      <a:pt x="3" y="300"/>
                    </a:lnTo>
                    <a:lnTo>
                      <a:pt x="4" y="306"/>
                    </a:lnTo>
                    <a:lnTo>
                      <a:pt x="887" y="12"/>
                    </a:lnTo>
                    <a:lnTo>
                      <a:pt x="886" y="9"/>
                    </a:lnTo>
                    <a:lnTo>
                      <a:pt x="885" y="6"/>
                    </a:lnTo>
                    <a:lnTo>
                      <a:pt x="883" y="3"/>
                    </a:lnTo>
                    <a:lnTo>
                      <a:pt x="882" y="0"/>
                    </a:lnTo>
                    <a:close/>
                  </a:path>
                </a:pathLst>
              </a:custGeom>
              <a:solidFill>
                <a:srgbClr val="000000"/>
              </a:solidFill>
              <a:ln w="9525">
                <a:noFill/>
                <a:round/>
                <a:headEnd/>
                <a:tailEnd/>
              </a:ln>
            </p:spPr>
            <p:txBody>
              <a:bodyPr/>
              <a:lstStyle/>
              <a:p>
                <a:pPr>
                  <a:defRPr/>
                </a:pPr>
                <a:endParaRPr lang="en-GB"/>
              </a:p>
            </p:txBody>
          </p:sp>
          <p:sp>
            <p:nvSpPr>
              <p:cNvPr id="1397851" name="Freeform 91"/>
              <p:cNvSpPr>
                <a:spLocks/>
              </p:cNvSpPr>
              <p:nvPr/>
            </p:nvSpPr>
            <p:spPr bwMode="auto">
              <a:xfrm>
                <a:off x="1834" y="1637"/>
                <a:ext cx="179" cy="63"/>
              </a:xfrm>
              <a:custGeom>
                <a:avLst/>
                <a:gdLst/>
                <a:ahLst/>
                <a:cxnLst>
                  <a:cxn ang="0">
                    <a:pos x="890" y="0"/>
                  </a:cxn>
                  <a:cxn ang="0">
                    <a:pos x="0" y="299"/>
                  </a:cxn>
                  <a:cxn ang="0">
                    <a:pos x="1" y="304"/>
                  </a:cxn>
                  <a:cxn ang="0">
                    <a:pos x="2" y="308"/>
                  </a:cxn>
                  <a:cxn ang="0">
                    <a:pos x="3" y="313"/>
                  </a:cxn>
                  <a:cxn ang="0">
                    <a:pos x="4" y="318"/>
                  </a:cxn>
                  <a:cxn ang="0">
                    <a:pos x="896" y="12"/>
                  </a:cxn>
                  <a:cxn ang="0">
                    <a:pos x="894" y="9"/>
                  </a:cxn>
                  <a:cxn ang="0">
                    <a:pos x="893" y="6"/>
                  </a:cxn>
                  <a:cxn ang="0">
                    <a:pos x="891" y="3"/>
                  </a:cxn>
                  <a:cxn ang="0">
                    <a:pos x="890" y="0"/>
                  </a:cxn>
                </a:cxnLst>
                <a:rect l="0" t="0" r="r" b="b"/>
                <a:pathLst>
                  <a:path w="896" h="318">
                    <a:moveTo>
                      <a:pt x="890" y="0"/>
                    </a:moveTo>
                    <a:lnTo>
                      <a:pt x="0" y="299"/>
                    </a:lnTo>
                    <a:lnTo>
                      <a:pt x="1" y="304"/>
                    </a:lnTo>
                    <a:lnTo>
                      <a:pt x="2" y="308"/>
                    </a:lnTo>
                    <a:lnTo>
                      <a:pt x="3" y="313"/>
                    </a:lnTo>
                    <a:lnTo>
                      <a:pt x="4" y="318"/>
                    </a:lnTo>
                    <a:lnTo>
                      <a:pt x="896" y="12"/>
                    </a:lnTo>
                    <a:lnTo>
                      <a:pt x="894" y="9"/>
                    </a:lnTo>
                    <a:lnTo>
                      <a:pt x="893" y="6"/>
                    </a:lnTo>
                    <a:lnTo>
                      <a:pt x="891" y="3"/>
                    </a:lnTo>
                    <a:lnTo>
                      <a:pt x="890" y="0"/>
                    </a:lnTo>
                    <a:close/>
                  </a:path>
                </a:pathLst>
              </a:custGeom>
              <a:solidFill>
                <a:srgbClr val="000000"/>
              </a:solidFill>
              <a:ln w="9525">
                <a:noFill/>
                <a:round/>
                <a:headEnd/>
                <a:tailEnd/>
              </a:ln>
            </p:spPr>
            <p:txBody>
              <a:bodyPr/>
              <a:lstStyle/>
              <a:p>
                <a:pPr>
                  <a:defRPr/>
                </a:pPr>
                <a:endParaRPr lang="en-GB"/>
              </a:p>
            </p:txBody>
          </p:sp>
          <p:sp>
            <p:nvSpPr>
              <p:cNvPr id="1397852" name="Freeform 92"/>
              <p:cNvSpPr>
                <a:spLocks/>
              </p:cNvSpPr>
              <p:nvPr/>
            </p:nvSpPr>
            <p:spPr bwMode="auto">
              <a:xfrm>
                <a:off x="1837" y="1647"/>
                <a:ext cx="181" cy="66"/>
              </a:xfrm>
              <a:custGeom>
                <a:avLst/>
                <a:gdLst/>
                <a:ahLst/>
                <a:cxnLst>
                  <a:cxn ang="0">
                    <a:pos x="899" y="0"/>
                  </a:cxn>
                  <a:cxn ang="0">
                    <a:pos x="0" y="312"/>
                  </a:cxn>
                  <a:cxn ang="0">
                    <a:pos x="1" y="317"/>
                  </a:cxn>
                  <a:cxn ang="0">
                    <a:pos x="3" y="321"/>
                  </a:cxn>
                  <a:cxn ang="0">
                    <a:pos x="4" y="326"/>
                  </a:cxn>
                  <a:cxn ang="0">
                    <a:pos x="5" y="331"/>
                  </a:cxn>
                  <a:cxn ang="0">
                    <a:pos x="904" y="12"/>
                  </a:cxn>
                  <a:cxn ang="0">
                    <a:pos x="903" y="9"/>
                  </a:cxn>
                  <a:cxn ang="0">
                    <a:pos x="901" y="6"/>
                  </a:cxn>
                  <a:cxn ang="0">
                    <a:pos x="900" y="3"/>
                  </a:cxn>
                  <a:cxn ang="0">
                    <a:pos x="899" y="0"/>
                  </a:cxn>
                </a:cxnLst>
                <a:rect l="0" t="0" r="r" b="b"/>
                <a:pathLst>
                  <a:path w="904" h="331">
                    <a:moveTo>
                      <a:pt x="899" y="0"/>
                    </a:moveTo>
                    <a:lnTo>
                      <a:pt x="0" y="312"/>
                    </a:lnTo>
                    <a:lnTo>
                      <a:pt x="1" y="317"/>
                    </a:lnTo>
                    <a:lnTo>
                      <a:pt x="3" y="321"/>
                    </a:lnTo>
                    <a:lnTo>
                      <a:pt x="4" y="326"/>
                    </a:lnTo>
                    <a:lnTo>
                      <a:pt x="5" y="331"/>
                    </a:lnTo>
                    <a:lnTo>
                      <a:pt x="904" y="12"/>
                    </a:lnTo>
                    <a:lnTo>
                      <a:pt x="903" y="9"/>
                    </a:lnTo>
                    <a:lnTo>
                      <a:pt x="901" y="6"/>
                    </a:lnTo>
                    <a:lnTo>
                      <a:pt x="900" y="3"/>
                    </a:lnTo>
                    <a:lnTo>
                      <a:pt x="899" y="0"/>
                    </a:lnTo>
                    <a:close/>
                  </a:path>
                </a:pathLst>
              </a:custGeom>
              <a:solidFill>
                <a:srgbClr val="000000"/>
              </a:solidFill>
              <a:ln w="9525">
                <a:noFill/>
                <a:round/>
                <a:headEnd/>
                <a:tailEnd/>
              </a:ln>
            </p:spPr>
            <p:txBody>
              <a:bodyPr/>
              <a:lstStyle/>
              <a:p>
                <a:pPr>
                  <a:defRPr/>
                </a:pPr>
                <a:endParaRPr lang="en-GB"/>
              </a:p>
            </p:txBody>
          </p:sp>
          <p:sp>
            <p:nvSpPr>
              <p:cNvPr id="1397853" name="Freeform 93"/>
              <p:cNvSpPr>
                <a:spLocks/>
              </p:cNvSpPr>
              <p:nvPr/>
            </p:nvSpPr>
            <p:spPr bwMode="auto">
              <a:xfrm>
                <a:off x="1841" y="1658"/>
                <a:ext cx="182" cy="69"/>
              </a:xfrm>
              <a:custGeom>
                <a:avLst/>
                <a:gdLst/>
                <a:ahLst/>
                <a:cxnLst>
                  <a:cxn ang="0">
                    <a:pos x="904" y="0"/>
                  </a:cxn>
                  <a:cxn ang="0">
                    <a:pos x="0" y="325"/>
                  </a:cxn>
                  <a:cxn ang="0">
                    <a:pos x="1" y="331"/>
                  </a:cxn>
                  <a:cxn ang="0">
                    <a:pos x="3" y="335"/>
                  </a:cxn>
                  <a:cxn ang="0">
                    <a:pos x="4" y="340"/>
                  </a:cxn>
                  <a:cxn ang="0">
                    <a:pos x="5" y="345"/>
                  </a:cxn>
                  <a:cxn ang="0">
                    <a:pos x="911" y="13"/>
                  </a:cxn>
                  <a:cxn ang="0">
                    <a:pos x="910" y="9"/>
                  </a:cxn>
                  <a:cxn ang="0">
                    <a:pos x="908" y="6"/>
                  </a:cxn>
                  <a:cxn ang="0">
                    <a:pos x="907" y="3"/>
                  </a:cxn>
                  <a:cxn ang="0">
                    <a:pos x="904" y="0"/>
                  </a:cxn>
                </a:cxnLst>
                <a:rect l="0" t="0" r="r" b="b"/>
                <a:pathLst>
                  <a:path w="911" h="345">
                    <a:moveTo>
                      <a:pt x="904" y="0"/>
                    </a:moveTo>
                    <a:lnTo>
                      <a:pt x="0" y="325"/>
                    </a:lnTo>
                    <a:lnTo>
                      <a:pt x="1" y="331"/>
                    </a:lnTo>
                    <a:lnTo>
                      <a:pt x="3" y="335"/>
                    </a:lnTo>
                    <a:lnTo>
                      <a:pt x="4" y="340"/>
                    </a:lnTo>
                    <a:lnTo>
                      <a:pt x="5" y="345"/>
                    </a:lnTo>
                    <a:lnTo>
                      <a:pt x="911" y="13"/>
                    </a:lnTo>
                    <a:lnTo>
                      <a:pt x="910" y="9"/>
                    </a:lnTo>
                    <a:lnTo>
                      <a:pt x="908" y="6"/>
                    </a:lnTo>
                    <a:lnTo>
                      <a:pt x="907" y="3"/>
                    </a:lnTo>
                    <a:lnTo>
                      <a:pt x="904" y="0"/>
                    </a:lnTo>
                    <a:close/>
                  </a:path>
                </a:pathLst>
              </a:custGeom>
              <a:solidFill>
                <a:srgbClr val="000000"/>
              </a:solidFill>
              <a:ln w="9525">
                <a:noFill/>
                <a:round/>
                <a:headEnd/>
                <a:tailEnd/>
              </a:ln>
            </p:spPr>
            <p:txBody>
              <a:bodyPr/>
              <a:lstStyle/>
              <a:p>
                <a:pPr>
                  <a:defRPr/>
                </a:pPr>
                <a:endParaRPr lang="en-GB"/>
              </a:p>
            </p:txBody>
          </p:sp>
          <p:sp>
            <p:nvSpPr>
              <p:cNvPr id="1397854" name="Freeform 94"/>
              <p:cNvSpPr>
                <a:spLocks/>
              </p:cNvSpPr>
              <p:nvPr/>
            </p:nvSpPr>
            <p:spPr bwMode="auto">
              <a:xfrm>
                <a:off x="1844" y="1668"/>
                <a:ext cx="184" cy="71"/>
              </a:xfrm>
              <a:custGeom>
                <a:avLst/>
                <a:gdLst/>
                <a:ahLst/>
                <a:cxnLst>
                  <a:cxn ang="0">
                    <a:pos x="912" y="0"/>
                  </a:cxn>
                  <a:cxn ang="0">
                    <a:pos x="0" y="339"/>
                  </a:cxn>
                  <a:cxn ang="0">
                    <a:pos x="2" y="344"/>
                  </a:cxn>
                  <a:cxn ang="0">
                    <a:pos x="3" y="348"/>
                  </a:cxn>
                  <a:cxn ang="0">
                    <a:pos x="5" y="353"/>
                  </a:cxn>
                  <a:cxn ang="0">
                    <a:pos x="6" y="358"/>
                  </a:cxn>
                  <a:cxn ang="0">
                    <a:pos x="918" y="13"/>
                  </a:cxn>
                  <a:cxn ang="0">
                    <a:pos x="917" y="10"/>
                  </a:cxn>
                  <a:cxn ang="0">
                    <a:pos x="915" y="7"/>
                  </a:cxn>
                  <a:cxn ang="0">
                    <a:pos x="914" y="3"/>
                  </a:cxn>
                  <a:cxn ang="0">
                    <a:pos x="912" y="0"/>
                  </a:cxn>
                </a:cxnLst>
                <a:rect l="0" t="0" r="r" b="b"/>
                <a:pathLst>
                  <a:path w="918" h="358">
                    <a:moveTo>
                      <a:pt x="912" y="0"/>
                    </a:moveTo>
                    <a:lnTo>
                      <a:pt x="0" y="339"/>
                    </a:lnTo>
                    <a:lnTo>
                      <a:pt x="2" y="344"/>
                    </a:lnTo>
                    <a:lnTo>
                      <a:pt x="3" y="348"/>
                    </a:lnTo>
                    <a:lnTo>
                      <a:pt x="5" y="353"/>
                    </a:lnTo>
                    <a:lnTo>
                      <a:pt x="6" y="358"/>
                    </a:lnTo>
                    <a:lnTo>
                      <a:pt x="918" y="13"/>
                    </a:lnTo>
                    <a:lnTo>
                      <a:pt x="917" y="10"/>
                    </a:lnTo>
                    <a:lnTo>
                      <a:pt x="915" y="7"/>
                    </a:lnTo>
                    <a:lnTo>
                      <a:pt x="914" y="3"/>
                    </a:lnTo>
                    <a:lnTo>
                      <a:pt x="912" y="0"/>
                    </a:lnTo>
                    <a:close/>
                  </a:path>
                </a:pathLst>
              </a:custGeom>
              <a:solidFill>
                <a:srgbClr val="000000"/>
              </a:solidFill>
              <a:ln w="9525">
                <a:noFill/>
                <a:round/>
                <a:headEnd/>
                <a:tailEnd/>
              </a:ln>
            </p:spPr>
            <p:txBody>
              <a:bodyPr/>
              <a:lstStyle/>
              <a:p>
                <a:pPr>
                  <a:defRPr/>
                </a:pPr>
                <a:endParaRPr lang="en-GB"/>
              </a:p>
            </p:txBody>
          </p:sp>
          <p:sp>
            <p:nvSpPr>
              <p:cNvPr id="1397855" name="Freeform 95"/>
              <p:cNvSpPr>
                <a:spLocks/>
              </p:cNvSpPr>
              <p:nvPr/>
            </p:nvSpPr>
            <p:spPr bwMode="auto">
              <a:xfrm>
                <a:off x="1848" y="1678"/>
                <a:ext cx="185" cy="74"/>
              </a:xfrm>
              <a:custGeom>
                <a:avLst/>
                <a:gdLst/>
                <a:ahLst/>
                <a:cxnLst>
                  <a:cxn ang="0">
                    <a:pos x="920" y="0"/>
                  </a:cxn>
                  <a:cxn ang="0">
                    <a:pos x="0" y="352"/>
                  </a:cxn>
                  <a:cxn ang="0">
                    <a:pos x="2" y="356"/>
                  </a:cxn>
                  <a:cxn ang="0">
                    <a:pos x="5" y="362"/>
                  </a:cxn>
                  <a:cxn ang="0">
                    <a:pos x="6" y="366"/>
                  </a:cxn>
                  <a:cxn ang="0">
                    <a:pos x="8" y="371"/>
                  </a:cxn>
                  <a:cxn ang="0">
                    <a:pos x="926" y="12"/>
                  </a:cxn>
                  <a:cxn ang="0">
                    <a:pos x="925" y="9"/>
                  </a:cxn>
                  <a:cxn ang="0">
                    <a:pos x="923" y="6"/>
                  </a:cxn>
                  <a:cxn ang="0">
                    <a:pos x="922" y="3"/>
                  </a:cxn>
                  <a:cxn ang="0">
                    <a:pos x="920" y="0"/>
                  </a:cxn>
                </a:cxnLst>
                <a:rect l="0" t="0" r="r" b="b"/>
                <a:pathLst>
                  <a:path w="926" h="371">
                    <a:moveTo>
                      <a:pt x="920" y="0"/>
                    </a:moveTo>
                    <a:lnTo>
                      <a:pt x="0" y="352"/>
                    </a:lnTo>
                    <a:lnTo>
                      <a:pt x="2" y="356"/>
                    </a:lnTo>
                    <a:lnTo>
                      <a:pt x="5" y="362"/>
                    </a:lnTo>
                    <a:lnTo>
                      <a:pt x="6" y="366"/>
                    </a:lnTo>
                    <a:lnTo>
                      <a:pt x="8" y="371"/>
                    </a:lnTo>
                    <a:lnTo>
                      <a:pt x="926" y="12"/>
                    </a:lnTo>
                    <a:lnTo>
                      <a:pt x="925" y="9"/>
                    </a:lnTo>
                    <a:lnTo>
                      <a:pt x="923" y="6"/>
                    </a:lnTo>
                    <a:lnTo>
                      <a:pt x="922" y="3"/>
                    </a:lnTo>
                    <a:lnTo>
                      <a:pt x="920" y="0"/>
                    </a:lnTo>
                    <a:close/>
                  </a:path>
                </a:pathLst>
              </a:custGeom>
              <a:solidFill>
                <a:srgbClr val="000000"/>
              </a:solidFill>
              <a:ln w="9525">
                <a:noFill/>
                <a:round/>
                <a:headEnd/>
                <a:tailEnd/>
              </a:ln>
            </p:spPr>
            <p:txBody>
              <a:bodyPr/>
              <a:lstStyle/>
              <a:p>
                <a:pPr>
                  <a:defRPr/>
                </a:pPr>
                <a:endParaRPr lang="en-GB"/>
              </a:p>
            </p:txBody>
          </p:sp>
          <p:sp>
            <p:nvSpPr>
              <p:cNvPr id="1397856" name="Freeform 96"/>
              <p:cNvSpPr>
                <a:spLocks/>
              </p:cNvSpPr>
              <p:nvPr/>
            </p:nvSpPr>
            <p:spPr bwMode="auto">
              <a:xfrm>
                <a:off x="1853" y="1688"/>
                <a:ext cx="186" cy="77"/>
              </a:xfrm>
              <a:custGeom>
                <a:avLst/>
                <a:gdLst/>
                <a:ahLst/>
                <a:cxnLst>
                  <a:cxn ang="0">
                    <a:pos x="924" y="0"/>
                  </a:cxn>
                  <a:cxn ang="0">
                    <a:pos x="0" y="365"/>
                  </a:cxn>
                  <a:cxn ang="0">
                    <a:pos x="2" y="370"/>
                  </a:cxn>
                  <a:cxn ang="0">
                    <a:pos x="4" y="375"/>
                  </a:cxn>
                  <a:cxn ang="0">
                    <a:pos x="6" y="379"/>
                  </a:cxn>
                  <a:cxn ang="0">
                    <a:pos x="8" y="384"/>
                  </a:cxn>
                  <a:cxn ang="0">
                    <a:pos x="932" y="11"/>
                  </a:cxn>
                  <a:cxn ang="0">
                    <a:pos x="929" y="9"/>
                  </a:cxn>
                  <a:cxn ang="0">
                    <a:pos x="928" y="6"/>
                  </a:cxn>
                  <a:cxn ang="0">
                    <a:pos x="926" y="3"/>
                  </a:cxn>
                  <a:cxn ang="0">
                    <a:pos x="924" y="0"/>
                  </a:cxn>
                </a:cxnLst>
                <a:rect l="0" t="0" r="r" b="b"/>
                <a:pathLst>
                  <a:path w="932" h="384">
                    <a:moveTo>
                      <a:pt x="924" y="0"/>
                    </a:moveTo>
                    <a:lnTo>
                      <a:pt x="0" y="365"/>
                    </a:lnTo>
                    <a:lnTo>
                      <a:pt x="2" y="370"/>
                    </a:lnTo>
                    <a:lnTo>
                      <a:pt x="4" y="375"/>
                    </a:lnTo>
                    <a:lnTo>
                      <a:pt x="6" y="379"/>
                    </a:lnTo>
                    <a:lnTo>
                      <a:pt x="8" y="384"/>
                    </a:lnTo>
                    <a:lnTo>
                      <a:pt x="932" y="11"/>
                    </a:lnTo>
                    <a:lnTo>
                      <a:pt x="929" y="9"/>
                    </a:lnTo>
                    <a:lnTo>
                      <a:pt x="928" y="6"/>
                    </a:lnTo>
                    <a:lnTo>
                      <a:pt x="926" y="3"/>
                    </a:lnTo>
                    <a:lnTo>
                      <a:pt x="924" y="0"/>
                    </a:lnTo>
                    <a:close/>
                  </a:path>
                </a:pathLst>
              </a:custGeom>
              <a:solidFill>
                <a:srgbClr val="000000"/>
              </a:solidFill>
              <a:ln w="9525">
                <a:noFill/>
                <a:round/>
                <a:headEnd/>
                <a:tailEnd/>
              </a:ln>
            </p:spPr>
            <p:txBody>
              <a:bodyPr/>
              <a:lstStyle/>
              <a:p>
                <a:pPr>
                  <a:defRPr/>
                </a:pPr>
                <a:endParaRPr lang="en-GB"/>
              </a:p>
            </p:txBody>
          </p:sp>
          <p:sp>
            <p:nvSpPr>
              <p:cNvPr id="1397857" name="Freeform 97"/>
              <p:cNvSpPr>
                <a:spLocks/>
              </p:cNvSpPr>
              <p:nvPr/>
            </p:nvSpPr>
            <p:spPr bwMode="auto">
              <a:xfrm>
                <a:off x="1858" y="1729"/>
                <a:ext cx="109" cy="48"/>
              </a:xfrm>
              <a:custGeom>
                <a:avLst/>
                <a:gdLst/>
                <a:ahLst/>
                <a:cxnLst>
                  <a:cxn ang="0">
                    <a:pos x="538" y="0"/>
                  </a:cxn>
                  <a:cxn ang="0">
                    <a:pos x="0" y="221"/>
                  </a:cxn>
                  <a:cxn ang="0">
                    <a:pos x="2" y="225"/>
                  </a:cxn>
                  <a:cxn ang="0">
                    <a:pos x="4" y="230"/>
                  </a:cxn>
                  <a:cxn ang="0">
                    <a:pos x="6" y="234"/>
                  </a:cxn>
                  <a:cxn ang="0">
                    <a:pos x="8" y="240"/>
                  </a:cxn>
                  <a:cxn ang="0">
                    <a:pos x="547" y="15"/>
                  </a:cxn>
                  <a:cxn ang="0">
                    <a:pos x="544" y="9"/>
                  </a:cxn>
                  <a:cxn ang="0">
                    <a:pos x="541" y="5"/>
                  </a:cxn>
                  <a:cxn ang="0">
                    <a:pos x="539" y="2"/>
                  </a:cxn>
                  <a:cxn ang="0">
                    <a:pos x="538" y="0"/>
                  </a:cxn>
                </a:cxnLst>
                <a:rect l="0" t="0" r="r" b="b"/>
                <a:pathLst>
                  <a:path w="547" h="240">
                    <a:moveTo>
                      <a:pt x="538" y="0"/>
                    </a:moveTo>
                    <a:lnTo>
                      <a:pt x="0" y="221"/>
                    </a:lnTo>
                    <a:lnTo>
                      <a:pt x="2" y="225"/>
                    </a:lnTo>
                    <a:lnTo>
                      <a:pt x="4" y="230"/>
                    </a:lnTo>
                    <a:lnTo>
                      <a:pt x="6" y="234"/>
                    </a:lnTo>
                    <a:lnTo>
                      <a:pt x="8" y="240"/>
                    </a:lnTo>
                    <a:lnTo>
                      <a:pt x="547" y="15"/>
                    </a:lnTo>
                    <a:lnTo>
                      <a:pt x="544" y="9"/>
                    </a:lnTo>
                    <a:lnTo>
                      <a:pt x="541" y="5"/>
                    </a:lnTo>
                    <a:lnTo>
                      <a:pt x="539" y="2"/>
                    </a:lnTo>
                    <a:lnTo>
                      <a:pt x="538" y="0"/>
                    </a:lnTo>
                    <a:close/>
                  </a:path>
                </a:pathLst>
              </a:custGeom>
              <a:solidFill>
                <a:srgbClr val="000000"/>
              </a:solidFill>
              <a:ln w="9525">
                <a:noFill/>
                <a:round/>
                <a:headEnd/>
                <a:tailEnd/>
              </a:ln>
            </p:spPr>
            <p:txBody>
              <a:bodyPr/>
              <a:lstStyle/>
              <a:p>
                <a:pPr>
                  <a:defRPr/>
                </a:pPr>
                <a:endParaRPr lang="en-GB"/>
              </a:p>
            </p:txBody>
          </p:sp>
          <p:sp>
            <p:nvSpPr>
              <p:cNvPr id="1397858" name="Freeform 98"/>
              <p:cNvSpPr>
                <a:spLocks/>
              </p:cNvSpPr>
              <p:nvPr/>
            </p:nvSpPr>
            <p:spPr bwMode="auto">
              <a:xfrm>
                <a:off x="1863" y="1740"/>
                <a:ext cx="111" cy="50"/>
              </a:xfrm>
              <a:custGeom>
                <a:avLst/>
                <a:gdLst/>
                <a:ahLst/>
                <a:cxnLst>
                  <a:cxn ang="0">
                    <a:pos x="546" y="0"/>
                  </a:cxn>
                  <a:cxn ang="0">
                    <a:pos x="0" y="230"/>
                  </a:cxn>
                  <a:cxn ang="0">
                    <a:pos x="2" y="235"/>
                  </a:cxn>
                  <a:cxn ang="0">
                    <a:pos x="4" y="240"/>
                  </a:cxn>
                  <a:cxn ang="0">
                    <a:pos x="6" y="244"/>
                  </a:cxn>
                  <a:cxn ang="0">
                    <a:pos x="8" y="249"/>
                  </a:cxn>
                  <a:cxn ang="0">
                    <a:pos x="554" y="15"/>
                  </a:cxn>
                  <a:cxn ang="0">
                    <a:pos x="552" y="11"/>
                  </a:cxn>
                  <a:cxn ang="0">
                    <a:pos x="550" y="8"/>
                  </a:cxn>
                  <a:cxn ang="0">
                    <a:pos x="548" y="4"/>
                  </a:cxn>
                  <a:cxn ang="0">
                    <a:pos x="546" y="0"/>
                  </a:cxn>
                </a:cxnLst>
                <a:rect l="0" t="0" r="r" b="b"/>
                <a:pathLst>
                  <a:path w="554" h="249">
                    <a:moveTo>
                      <a:pt x="546" y="0"/>
                    </a:moveTo>
                    <a:lnTo>
                      <a:pt x="0" y="230"/>
                    </a:lnTo>
                    <a:lnTo>
                      <a:pt x="2" y="235"/>
                    </a:lnTo>
                    <a:lnTo>
                      <a:pt x="4" y="240"/>
                    </a:lnTo>
                    <a:lnTo>
                      <a:pt x="6" y="244"/>
                    </a:lnTo>
                    <a:lnTo>
                      <a:pt x="8" y="249"/>
                    </a:lnTo>
                    <a:lnTo>
                      <a:pt x="554" y="15"/>
                    </a:lnTo>
                    <a:lnTo>
                      <a:pt x="552" y="11"/>
                    </a:lnTo>
                    <a:lnTo>
                      <a:pt x="550" y="8"/>
                    </a:lnTo>
                    <a:lnTo>
                      <a:pt x="548" y="4"/>
                    </a:lnTo>
                    <a:lnTo>
                      <a:pt x="546" y="0"/>
                    </a:lnTo>
                    <a:close/>
                  </a:path>
                </a:pathLst>
              </a:custGeom>
              <a:solidFill>
                <a:srgbClr val="000000"/>
              </a:solidFill>
              <a:ln w="9525">
                <a:noFill/>
                <a:round/>
                <a:headEnd/>
                <a:tailEnd/>
              </a:ln>
            </p:spPr>
            <p:txBody>
              <a:bodyPr/>
              <a:lstStyle/>
              <a:p>
                <a:pPr>
                  <a:defRPr/>
                </a:pPr>
                <a:endParaRPr lang="en-GB"/>
              </a:p>
            </p:txBody>
          </p:sp>
          <p:sp>
            <p:nvSpPr>
              <p:cNvPr id="1397859" name="Freeform 99"/>
              <p:cNvSpPr>
                <a:spLocks/>
              </p:cNvSpPr>
              <p:nvPr/>
            </p:nvSpPr>
            <p:spPr bwMode="auto">
              <a:xfrm>
                <a:off x="1869" y="1750"/>
                <a:ext cx="112" cy="52"/>
              </a:xfrm>
              <a:custGeom>
                <a:avLst/>
                <a:gdLst/>
                <a:ahLst/>
                <a:cxnLst>
                  <a:cxn ang="0">
                    <a:pos x="551" y="0"/>
                  </a:cxn>
                  <a:cxn ang="0">
                    <a:pos x="0" y="239"/>
                  </a:cxn>
                  <a:cxn ang="0">
                    <a:pos x="2" y="243"/>
                  </a:cxn>
                  <a:cxn ang="0">
                    <a:pos x="4" y="248"/>
                  </a:cxn>
                  <a:cxn ang="0">
                    <a:pos x="6" y="252"/>
                  </a:cxn>
                  <a:cxn ang="0">
                    <a:pos x="8" y="257"/>
                  </a:cxn>
                  <a:cxn ang="0">
                    <a:pos x="560" y="13"/>
                  </a:cxn>
                  <a:cxn ang="0">
                    <a:pos x="558" y="10"/>
                  </a:cxn>
                  <a:cxn ang="0">
                    <a:pos x="556" y="6"/>
                  </a:cxn>
                  <a:cxn ang="0">
                    <a:pos x="553" y="3"/>
                  </a:cxn>
                  <a:cxn ang="0">
                    <a:pos x="551" y="0"/>
                  </a:cxn>
                </a:cxnLst>
                <a:rect l="0" t="0" r="r" b="b"/>
                <a:pathLst>
                  <a:path w="560" h="257">
                    <a:moveTo>
                      <a:pt x="551" y="0"/>
                    </a:moveTo>
                    <a:lnTo>
                      <a:pt x="0" y="239"/>
                    </a:lnTo>
                    <a:lnTo>
                      <a:pt x="2" y="243"/>
                    </a:lnTo>
                    <a:lnTo>
                      <a:pt x="4" y="248"/>
                    </a:lnTo>
                    <a:lnTo>
                      <a:pt x="6" y="252"/>
                    </a:lnTo>
                    <a:lnTo>
                      <a:pt x="8" y="257"/>
                    </a:lnTo>
                    <a:lnTo>
                      <a:pt x="560" y="13"/>
                    </a:lnTo>
                    <a:lnTo>
                      <a:pt x="558" y="10"/>
                    </a:lnTo>
                    <a:lnTo>
                      <a:pt x="556" y="6"/>
                    </a:lnTo>
                    <a:lnTo>
                      <a:pt x="553" y="3"/>
                    </a:lnTo>
                    <a:lnTo>
                      <a:pt x="551" y="0"/>
                    </a:lnTo>
                    <a:close/>
                  </a:path>
                </a:pathLst>
              </a:custGeom>
              <a:solidFill>
                <a:srgbClr val="000000"/>
              </a:solidFill>
              <a:ln w="9525">
                <a:noFill/>
                <a:round/>
                <a:headEnd/>
                <a:tailEnd/>
              </a:ln>
            </p:spPr>
            <p:txBody>
              <a:bodyPr/>
              <a:lstStyle/>
              <a:p>
                <a:pPr>
                  <a:defRPr/>
                </a:pPr>
                <a:endParaRPr lang="en-GB"/>
              </a:p>
            </p:txBody>
          </p:sp>
          <p:sp>
            <p:nvSpPr>
              <p:cNvPr id="1397860" name="Freeform 100"/>
              <p:cNvSpPr>
                <a:spLocks/>
              </p:cNvSpPr>
              <p:nvPr/>
            </p:nvSpPr>
            <p:spPr bwMode="auto">
              <a:xfrm>
                <a:off x="1875" y="1760"/>
                <a:ext cx="113" cy="54"/>
              </a:xfrm>
              <a:custGeom>
                <a:avLst/>
                <a:gdLst/>
                <a:ahLst/>
                <a:cxnLst>
                  <a:cxn ang="0">
                    <a:pos x="558" y="0"/>
                  </a:cxn>
                  <a:cxn ang="0">
                    <a:pos x="0" y="249"/>
                  </a:cxn>
                  <a:cxn ang="0">
                    <a:pos x="3" y="253"/>
                  </a:cxn>
                  <a:cxn ang="0">
                    <a:pos x="6" y="258"/>
                  </a:cxn>
                  <a:cxn ang="0">
                    <a:pos x="8" y="262"/>
                  </a:cxn>
                  <a:cxn ang="0">
                    <a:pos x="10" y="268"/>
                  </a:cxn>
                  <a:cxn ang="0">
                    <a:pos x="568" y="13"/>
                  </a:cxn>
                  <a:cxn ang="0">
                    <a:pos x="566" y="10"/>
                  </a:cxn>
                  <a:cxn ang="0">
                    <a:pos x="564" y="7"/>
                  </a:cxn>
                  <a:cxn ang="0">
                    <a:pos x="560" y="4"/>
                  </a:cxn>
                  <a:cxn ang="0">
                    <a:pos x="558" y="0"/>
                  </a:cxn>
                </a:cxnLst>
                <a:rect l="0" t="0" r="r" b="b"/>
                <a:pathLst>
                  <a:path w="568" h="268">
                    <a:moveTo>
                      <a:pt x="558" y="0"/>
                    </a:moveTo>
                    <a:lnTo>
                      <a:pt x="0" y="249"/>
                    </a:lnTo>
                    <a:lnTo>
                      <a:pt x="3" y="253"/>
                    </a:lnTo>
                    <a:lnTo>
                      <a:pt x="6" y="258"/>
                    </a:lnTo>
                    <a:lnTo>
                      <a:pt x="8" y="262"/>
                    </a:lnTo>
                    <a:lnTo>
                      <a:pt x="10" y="268"/>
                    </a:lnTo>
                    <a:lnTo>
                      <a:pt x="568" y="13"/>
                    </a:lnTo>
                    <a:lnTo>
                      <a:pt x="566" y="10"/>
                    </a:lnTo>
                    <a:lnTo>
                      <a:pt x="564" y="7"/>
                    </a:lnTo>
                    <a:lnTo>
                      <a:pt x="560" y="4"/>
                    </a:lnTo>
                    <a:lnTo>
                      <a:pt x="558" y="0"/>
                    </a:lnTo>
                    <a:close/>
                  </a:path>
                </a:pathLst>
              </a:custGeom>
              <a:solidFill>
                <a:srgbClr val="000000"/>
              </a:solidFill>
              <a:ln w="9525">
                <a:noFill/>
                <a:round/>
                <a:headEnd/>
                <a:tailEnd/>
              </a:ln>
            </p:spPr>
            <p:txBody>
              <a:bodyPr/>
              <a:lstStyle/>
              <a:p>
                <a:pPr>
                  <a:defRPr/>
                </a:pPr>
                <a:endParaRPr lang="en-GB"/>
              </a:p>
            </p:txBody>
          </p:sp>
          <p:sp>
            <p:nvSpPr>
              <p:cNvPr id="1397861" name="Freeform 101"/>
              <p:cNvSpPr>
                <a:spLocks/>
              </p:cNvSpPr>
              <p:nvPr/>
            </p:nvSpPr>
            <p:spPr bwMode="auto">
              <a:xfrm>
                <a:off x="1881" y="1770"/>
                <a:ext cx="114" cy="56"/>
              </a:xfrm>
              <a:custGeom>
                <a:avLst/>
                <a:gdLst/>
                <a:ahLst/>
                <a:cxnLst>
                  <a:cxn ang="0">
                    <a:pos x="563" y="0"/>
                  </a:cxn>
                  <a:cxn ang="0">
                    <a:pos x="0" y="258"/>
                  </a:cxn>
                  <a:cxn ang="0">
                    <a:pos x="3" y="263"/>
                  </a:cxn>
                  <a:cxn ang="0">
                    <a:pos x="5" y="268"/>
                  </a:cxn>
                  <a:cxn ang="0">
                    <a:pos x="8" y="272"/>
                  </a:cxn>
                  <a:cxn ang="0">
                    <a:pos x="10" y="277"/>
                  </a:cxn>
                  <a:cxn ang="0">
                    <a:pos x="572" y="13"/>
                  </a:cxn>
                  <a:cxn ang="0">
                    <a:pos x="570" y="10"/>
                  </a:cxn>
                  <a:cxn ang="0">
                    <a:pos x="568" y="7"/>
                  </a:cxn>
                  <a:cxn ang="0">
                    <a:pos x="565" y="4"/>
                  </a:cxn>
                  <a:cxn ang="0">
                    <a:pos x="563" y="0"/>
                  </a:cxn>
                </a:cxnLst>
                <a:rect l="0" t="0" r="r" b="b"/>
                <a:pathLst>
                  <a:path w="572" h="277">
                    <a:moveTo>
                      <a:pt x="563" y="0"/>
                    </a:moveTo>
                    <a:lnTo>
                      <a:pt x="0" y="258"/>
                    </a:lnTo>
                    <a:lnTo>
                      <a:pt x="3" y="263"/>
                    </a:lnTo>
                    <a:lnTo>
                      <a:pt x="5" y="268"/>
                    </a:lnTo>
                    <a:lnTo>
                      <a:pt x="8" y="272"/>
                    </a:lnTo>
                    <a:lnTo>
                      <a:pt x="10" y="277"/>
                    </a:lnTo>
                    <a:lnTo>
                      <a:pt x="572" y="13"/>
                    </a:lnTo>
                    <a:lnTo>
                      <a:pt x="570" y="10"/>
                    </a:lnTo>
                    <a:lnTo>
                      <a:pt x="568" y="7"/>
                    </a:lnTo>
                    <a:lnTo>
                      <a:pt x="565" y="4"/>
                    </a:lnTo>
                    <a:lnTo>
                      <a:pt x="563" y="0"/>
                    </a:lnTo>
                    <a:close/>
                  </a:path>
                </a:pathLst>
              </a:custGeom>
              <a:solidFill>
                <a:srgbClr val="000000"/>
              </a:solidFill>
              <a:ln w="9525">
                <a:noFill/>
                <a:round/>
                <a:headEnd/>
                <a:tailEnd/>
              </a:ln>
            </p:spPr>
            <p:txBody>
              <a:bodyPr/>
              <a:lstStyle/>
              <a:p>
                <a:pPr>
                  <a:defRPr/>
                </a:pPr>
                <a:endParaRPr lang="en-GB"/>
              </a:p>
            </p:txBody>
          </p:sp>
          <p:sp>
            <p:nvSpPr>
              <p:cNvPr id="1397862" name="Freeform 102"/>
              <p:cNvSpPr>
                <a:spLocks/>
              </p:cNvSpPr>
              <p:nvPr/>
            </p:nvSpPr>
            <p:spPr bwMode="auto">
              <a:xfrm>
                <a:off x="1968" y="1809"/>
                <a:ext cx="59" cy="32"/>
              </a:xfrm>
              <a:custGeom>
                <a:avLst/>
                <a:gdLst/>
                <a:ahLst/>
                <a:cxnLst>
                  <a:cxn ang="0">
                    <a:pos x="0" y="141"/>
                  </a:cxn>
                  <a:cxn ang="0">
                    <a:pos x="3" y="145"/>
                  </a:cxn>
                  <a:cxn ang="0">
                    <a:pos x="6" y="149"/>
                  </a:cxn>
                  <a:cxn ang="0">
                    <a:pos x="10" y="153"/>
                  </a:cxn>
                  <a:cxn ang="0">
                    <a:pos x="12" y="158"/>
                  </a:cxn>
                  <a:cxn ang="0">
                    <a:pos x="294" y="11"/>
                  </a:cxn>
                  <a:cxn ang="0">
                    <a:pos x="291" y="8"/>
                  </a:cxn>
                  <a:cxn ang="0">
                    <a:pos x="289" y="5"/>
                  </a:cxn>
                  <a:cxn ang="0">
                    <a:pos x="286" y="3"/>
                  </a:cxn>
                  <a:cxn ang="0">
                    <a:pos x="283" y="0"/>
                  </a:cxn>
                  <a:cxn ang="0">
                    <a:pos x="0" y="141"/>
                  </a:cxn>
                </a:cxnLst>
                <a:rect l="0" t="0" r="r" b="b"/>
                <a:pathLst>
                  <a:path w="294" h="158">
                    <a:moveTo>
                      <a:pt x="0" y="141"/>
                    </a:moveTo>
                    <a:lnTo>
                      <a:pt x="3" y="145"/>
                    </a:lnTo>
                    <a:lnTo>
                      <a:pt x="6" y="149"/>
                    </a:lnTo>
                    <a:lnTo>
                      <a:pt x="10" y="153"/>
                    </a:lnTo>
                    <a:lnTo>
                      <a:pt x="12" y="158"/>
                    </a:lnTo>
                    <a:lnTo>
                      <a:pt x="294" y="11"/>
                    </a:lnTo>
                    <a:lnTo>
                      <a:pt x="291" y="8"/>
                    </a:lnTo>
                    <a:lnTo>
                      <a:pt x="289" y="5"/>
                    </a:lnTo>
                    <a:lnTo>
                      <a:pt x="286" y="3"/>
                    </a:lnTo>
                    <a:lnTo>
                      <a:pt x="283" y="0"/>
                    </a:lnTo>
                    <a:lnTo>
                      <a:pt x="0" y="141"/>
                    </a:lnTo>
                    <a:close/>
                  </a:path>
                </a:pathLst>
              </a:custGeom>
              <a:solidFill>
                <a:srgbClr val="000000"/>
              </a:solidFill>
              <a:ln w="9525">
                <a:noFill/>
                <a:round/>
                <a:headEnd/>
                <a:tailEnd/>
              </a:ln>
            </p:spPr>
            <p:txBody>
              <a:bodyPr/>
              <a:lstStyle/>
              <a:p>
                <a:pPr>
                  <a:defRPr/>
                </a:pPr>
                <a:endParaRPr lang="en-GB"/>
              </a:p>
            </p:txBody>
          </p:sp>
          <p:sp>
            <p:nvSpPr>
              <p:cNvPr id="1397863" name="Freeform 103"/>
              <p:cNvSpPr>
                <a:spLocks/>
              </p:cNvSpPr>
              <p:nvPr/>
            </p:nvSpPr>
            <p:spPr bwMode="auto">
              <a:xfrm>
                <a:off x="1951" y="1804"/>
                <a:ext cx="34" cy="27"/>
              </a:xfrm>
              <a:custGeom>
                <a:avLst/>
                <a:gdLst/>
                <a:ahLst/>
                <a:cxnLst>
                  <a:cxn ang="0">
                    <a:pos x="148" y="7"/>
                  </a:cxn>
                  <a:cxn ang="0">
                    <a:pos x="146" y="19"/>
                  </a:cxn>
                  <a:cxn ang="0">
                    <a:pos x="138" y="20"/>
                  </a:cxn>
                  <a:cxn ang="0">
                    <a:pos x="133" y="16"/>
                  </a:cxn>
                  <a:cxn ang="0">
                    <a:pos x="130" y="11"/>
                  </a:cxn>
                  <a:cxn ang="0">
                    <a:pos x="129" y="12"/>
                  </a:cxn>
                  <a:cxn ang="0">
                    <a:pos x="129" y="12"/>
                  </a:cxn>
                  <a:cxn ang="0">
                    <a:pos x="120" y="13"/>
                  </a:cxn>
                  <a:cxn ang="0">
                    <a:pos x="110" y="15"/>
                  </a:cxn>
                  <a:cxn ang="0">
                    <a:pos x="111" y="16"/>
                  </a:cxn>
                  <a:cxn ang="0">
                    <a:pos x="108" y="17"/>
                  </a:cxn>
                  <a:cxn ang="0">
                    <a:pos x="99" y="27"/>
                  </a:cxn>
                  <a:cxn ang="0">
                    <a:pos x="93" y="37"/>
                  </a:cxn>
                  <a:cxn ang="0">
                    <a:pos x="88" y="29"/>
                  </a:cxn>
                  <a:cxn ang="0">
                    <a:pos x="86" y="30"/>
                  </a:cxn>
                  <a:cxn ang="0">
                    <a:pos x="86" y="30"/>
                  </a:cxn>
                  <a:cxn ang="0">
                    <a:pos x="81" y="31"/>
                  </a:cxn>
                  <a:cxn ang="0">
                    <a:pos x="67" y="33"/>
                  </a:cxn>
                  <a:cxn ang="0">
                    <a:pos x="68" y="35"/>
                  </a:cxn>
                  <a:cxn ang="0">
                    <a:pos x="66" y="36"/>
                  </a:cxn>
                  <a:cxn ang="0">
                    <a:pos x="61" y="46"/>
                  </a:cxn>
                  <a:cxn ang="0">
                    <a:pos x="55" y="69"/>
                  </a:cxn>
                  <a:cxn ang="0">
                    <a:pos x="54" y="69"/>
                  </a:cxn>
                  <a:cxn ang="0">
                    <a:pos x="48" y="54"/>
                  </a:cxn>
                  <a:cxn ang="0">
                    <a:pos x="31" y="41"/>
                  </a:cxn>
                  <a:cxn ang="0">
                    <a:pos x="11" y="48"/>
                  </a:cxn>
                  <a:cxn ang="0">
                    <a:pos x="0" y="62"/>
                  </a:cxn>
                  <a:cxn ang="0">
                    <a:pos x="13" y="76"/>
                  </a:cxn>
                  <a:cxn ang="0">
                    <a:pos x="32" y="79"/>
                  </a:cxn>
                  <a:cxn ang="0">
                    <a:pos x="32" y="86"/>
                  </a:cxn>
                  <a:cxn ang="0">
                    <a:pos x="41" y="87"/>
                  </a:cxn>
                  <a:cxn ang="0">
                    <a:pos x="51" y="97"/>
                  </a:cxn>
                  <a:cxn ang="0">
                    <a:pos x="51" y="132"/>
                  </a:cxn>
                  <a:cxn ang="0">
                    <a:pos x="66" y="127"/>
                  </a:cxn>
                  <a:cxn ang="0">
                    <a:pos x="71" y="124"/>
                  </a:cxn>
                  <a:cxn ang="0">
                    <a:pos x="72" y="124"/>
                  </a:cxn>
                  <a:cxn ang="0">
                    <a:pos x="73" y="124"/>
                  </a:cxn>
                  <a:cxn ang="0">
                    <a:pos x="78" y="85"/>
                  </a:cxn>
                  <a:cxn ang="0">
                    <a:pos x="77" y="65"/>
                  </a:cxn>
                  <a:cxn ang="0">
                    <a:pos x="80" y="64"/>
                  </a:cxn>
                  <a:cxn ang="0">
                    <a:pos x="84" y="83"/>
                  </a:cxn>
                  <a:cxn ang="0">
                    <a:pos x="83" y="86"/>
                  </a:cxn>
                  <a:cxn ang="0">
                    <a:pos x="84" y="91"/>
                  </a:cxn>
                  <a:cxn ang="0">
                    <a:pos x="84" y="93"/>
                  </a:cxn>
                  <a:cxn ang="0">
                    <a:pos x="84" y="94"/>
                  </a:cxn>
                  <a:cxn ang="0">
                    <a:pos x="85" y="93"/>
                  </a:cxn>
                  <a:cxn ang="0">
                    <a:pos x="97" y="91"/>
                  </a:cxn>
                  <a:cxn ang="0">
                    <a:pos x="106" y="85"/>
                  </a:cxn>
                  <a:cxn ang="0">
                    <a:pos x="105" y="79"/>
                  </a:cxn>
                  <a:cxn ang="0">
                    <a:pos x="113" y="39"/>
                  </a:cxn>
                  <a:cxn ang="0">
                    <a:pos x="121" y="27"/>
                  </a:cxn>
                  <a:cxn ang="0">
                    <a:pos x="124" y="27"/>
                  </a:cxn>
                  <a:cxn ang="0">
                    <a:pos x="124" y="27"/>
                  </a:cxn>
                  <a:cxn ang="0">
                    <a:pos x="124" y="27"/>
                  </a:cxn>
                  <a:cxn ang="0">
                    <a:pos x="128" y="27"/>
                  </a:cxn>
                  <a:cxn ang="0">
                    <a:pos x="131" y="29"/>
                  </a:cxn>
                  <a:cxn ang="0">
                    <a:pos x="134" y="38"/>
                  </a:cxn>
                  <a:cxn ang="0">
                    <a:pos x="149" y="34"/>
                  </a:cxn>
                  <a:cxn ang="0">
                    <a:pos x="154" y="33"/>
                  </a:cxn>
                  <a:cxn ang="0">
                    <a:pos x="156" y="32"/>
                  </a:cxn>
                  <a:cxn ang="0">
                    <a:pos x="160" y="31"/>
                  </a:cxn>
                  <a:cxn ang="0">
                    <a:pos x="168" y="8"/>
                  </a:cxn>
                </a:cxnLst>
                <a:rect l="0" t="0" r="r" b="b"/>
                <a:pathLst>
                  <a:path w="170" h="132">
                    <a:moveTo>
                      <a:pt x="170" y="0"/>
                    </a:moveTo>
                    <a:lnTo>
                      <a:pt x="149" y="4"/>
                    </a:lnTo>
                    <a:lnTo>
                      <a:pt x="148" y="7"/>
                    </a:lnTo>
                    <a:lnTo>
                      <a:pt x="148" y="11"/>
                    </a:lnTo>
                    <a:lnTo>
                      <a:pt x="147" y="15"/>
                    </a:lnTo>
                    <a:lnTo>
                      <a:pt x="146" y="19"/>
                    </a:lnTo>
                    <a:lnTo>
                      <a:pt x="143" y="19"/>
                    </a:lnTo>
                    <a:lnTo>
                      <a:pt x="141" y="20"/>
                    </a:lnTo>
                    <a:lnTo>
                      <a:pt x="138" y="20"/>
                    </a:lnTo>
                    <a:lnTo>
                      <a:pt x="134" y="21"/>
                    </a:lnTo>
                    <a:lnTo>
                      <a:pt x="133" y="19"/>
                    </a:lnTo>
                    <a:lnTo>
                      <a:pt x="133" y="16"/>
                    </a:lnTo>
                    <a:lnTo>
                      <a:pt x="132" y="14"/>
                    </a:lnTo>
                    <a:lnTo>
                      <a:pt x="131" y="11"/>
                    </a:lnTo>
                    <a:lnTo>
                      <a:pt x="130" y="11"/>
                    </a:lnTo>
                    <a:lnTo>
                      <a:pt x="130" y="11"/>
                    </a:lnTo>
                    <a:lnTo>
                      <a:pt x="130" y="12"/>
                    </a:lnTo>
                    <a:lnTo>
                      <a:pt x="129" y="12"/>
                    </a:lnTo>
                    <a:lnTo>
                      <a:pt x="129" y="12"/>
                    </a:lnTo>
                    <a:lnTo>
                      <a:pt x="129" y="12"/>
                    </a:lnTo>
                    <a:lnTo>
                      <a:pt x="129" y="12"/>
                    </a:lnTo>
                    <a:lnTo>
                      <a:pt x="129" y="12"/>
                    </a:lnTo>
                    <a:lnTo>
                      <a:pt x="124" y="13"/>
                    </a:lnTo>
                    <a:lnTo>
                      <a:pt x="120" y="13"/>
                    </a:lnTo>
                    <a:lnTo>
                      <a:pt x="115" y="14"/>
                    </a:lnTo>
                    <a:lnTo>
                      <a:pt x="110" y="15"/>
                    </a:lnTo>
                    <a:lnTo>
                      <a:pt x="110" y="15"/>
                    </a:lnTo>
                    <a:lnTo>
                      <a:pt x="110" y="15"/>
                    </a:lnTo>
                    <a:lnTo>
                      <a:pt x="110" y="16"/>
                    </a:lnTo>
                    <a:lnTo>
                      <a:pt x="111" y="16"/>
                    </a:lnTo>
                    <a:lnTo>
                      <a:pt x="110" y="16"/>
                    </a:lnTo>
                    <a:lnTo>
                      <a:pt x="109" y="16"/>
                    </a:lnTo>
                    <a:lnTo>
                      <a:pt x="108" y="17"/>
                    </a:lnTo>
                    <a:lnTo>
                      <a:pt x="107" y="17"/>
                    </a:lnTo>
                    <a:lnTo>
                      <a:pt x="103" y="22"/>
                    </a:lnTo>
                    <a:lnTo>
                      <a:pt x="99" y="27"/>
                    </a:lnTo>
                    <a:lnTo>
                      <a:pt x="96" y="33"/>
                    </a:lnTo>
                    <a:lnTo>
                      <a:pt x="94" y="39"/>
                    </a:lnTo>
                    <a:lnTo>
                      <a:pt x="93" y="37"/>
                    </a:lnTo>
                    <a:lnTo>
                      <a:pt x="90" y="34"/>
                    </a:lnTo>
                    <a:lnTo>
                      <a:pt x="89" y="31"/>
                    </a:lnTo>
                    <a:lnTo>
                      <a:pt x="88" y="29"/>
                    </a:lnTo>
                    <a:lnTo>
                      <a:pt x="87" y="29"/>
                    </a:lnTo>
                    <a:lnTo>
                      <a:pt x="87" y="29"/>
                    </a:lnTo>
                    <a:lnTo>
                      <a:pt x="86" y="30"/>
                    </a:lnTo>
                    <a:lnTo>
                      <a:pt x="86" y="30"/>
                    </a:lnTo>
                    <a:lnTo>
                      <a:pt x="86" y="30"/>
                    </a:lnTo>
                    <a:lnTo>
                      <a:pt x="86" y="30"/>
                    </a:lnTo>
                    <a:lnTo>
                      <a:pt x="86" y="30"/>
                    </a:lnTo>
                    <a:lnTo>
                      <a:pt x="86" y="30"/>
                    </a:lnTo>
                    <a:lnTo>
                      <a:pt x="81" y="31"/>
                    </a:lnTo>
                    <a:lnTo>
                      <a:pt x="76" y="31"/>
                    </a:lnTo>
                    <a:lnTo>
                      <a:pt x="72" y="32"/>
                    </a:lnTo>
                    <a:lnTo>
                      <a:pt x="67" y="33"/>
                    </a:lnTo>
                    <a:lnTo>
                      <a:pt x="67" y="34"/>
                    </a:lnTo>
                    <a:lnTo>
                      <a:pt x="68" y="34"/>
                    </a:lnTo>
                    <a:lnTo>
                      <a:pt x="68" y="35"/>
                    </a:lnTo>
                    <a:lnTo>
                      <a:pt x="68" y="35"/>
                    </a:lnTo>
                    <a:lnTo>
                      <a:pt x="67" y="36"/>
                    </a:lnTo>
                    <a:lnTo>
                      <a:pt x="66" y="36"/>
                    </a:lnTo>
                    <a:lnTo>
                      <a:pt x="64" y="37"/>
                    </a:lnTo>
                    <a:lnTo>
                      <a:pt x="63" y="37"/>
                    </a:lnTo>
                    <a:lnTo>
                      <a:pt x="61" y="46"/>
                    </a:lnTo>
                    <a:lnTo>
                      <a:pt x="59" y="53"/>
                    </a:lnTo>
                    <a:lnTo>
                      <a:pt x="57" y="61"/>
                    </a:lnTo>
                    <a:lnTo>
                      <a:pt x="55" y="69"/>
                    </a:lnTo>
                    <a:lnTo>
                      <a:pt x="55" y="69"/>
                    </a:lnTo>
                    <a:lnTo>
                      <a:pt x="54" y="69"/>
                    </a:lnTo>
                    <a:lnTo>
                      <a:pt x="54" y="69"/>
                    </a:lnTo>
                    <a:lnTo>
                      <a:pt x="53" y="69"/>
                    </a:lnTo>
                    <a:lnTo>
                      <a:pt x="52" y="62"/>
                    </a:lnTo>
                    <a:lnTo>
                      <a:pt x="48" y="54"/>
                    </a:lnTo>
                    <a:lnTo>
                      <a:pt x="44" y="48"/>
                    </a:lnTo>
                    <a:lnTo>
                      <a:pt x="38" y="41"/>
                    </a:lnTo>
                    <a:lnTo>
                      <a:pt x="31" y="41"/>
                    </a:lnTo>
                    <a:lnTo>
                      <a:pt x="24" y="42"/>
                    </a:lnTo>
                    <a:lnTo>
                      <a:pt x="18" y="45"/>
                    </a:lnTo>
                    <a:lnTo>
                      <a:pt x="11" y="48"/>
                    </a:lnTo>
                    <a:lnTo>
                      <a:pt x="5" y="51"/>
                    </a:lnTo>
                    <a:lnTo>
                      <a:pt x="2" y="56"/>
                    </a:lnTo>
                    <a:lnTo>
                      <a:pt x="0" y="62"/>
                    </a:lnTo>
                    <a:lnTo>
                      <a:pt x="1" y="69"/>
                    </a:lnTo>
                    <a:lnTo>
                      <a:pt x="7" y="73"/>
                    </a:lnTo>
                    <a:lnTo>
                      <a:pt x="13" y="76"/>
                    </a:lnTo>
                    <a:lnTo>
                      <a:pt x="19" y="78"/>
                    </a:lnTo>
                    <a:lnTo>
                      <a:pt x="26" y="80"/>
                    </a:lnTo>
                    <a:lnTo>
                      <a:pt x="32" y="79"/>
                    </a:lnTo>
                    <a:lnTo>
                      <a:pt x="32" y="81"/>
                    </a:lnTo>
                    <a:lnTo>
                      <a:pt x="32" y="84"/>
                    </a:lnTo>
                    <a:lnTo>
                      <a:pt x="32" y="86"/>
                    </a:lnTo>
                    <a:lnTo>
                      <a:pt x="31" y="90"/>
                    </a:lnTo>
                    <a:lnTo>
                      <a:pt x="36" y="88"/>
                    </a:lnTo>
                    <a:lnTo>
                      <a:pt x="41" y="87"/>
                    </a:lnTo>
                    <a:lnTo>
                      <a:pt x="46" y="86"/>
                    </a:lnTo>
                    <a:lnTo>
                      <a:pt x="52" y="85"/>
                    </a:lnTo>
                    <a:lnTo>
                      <a:pt x="51" y="97"/>
                    </a:lnTo>
                    <a:lnTo>
                      <a:pt x="50" y="109"/>
                    </a:lnTo>
                    <a:lnTo>
                      <a:pt x="50" y="120"/>
                    </a:lnTo>
                    <a:lnTo>
                      <a:pt x="51" y="132"/>
                    </a:lnTo>
                    <a:lnTo>
                      <a:pt x="56" y="130"/>
                    </a:lnTo>
                    <a:lnTo>
                      <a:pt x="61" y="128"/>
                    </a:lnTo>
                    <a:lnTo>
                      <a:pt x="66" y="127"/>
                    </a:lnTo>
                    <a:lnTo>
                      <a:pt x="71" y="125"/>
                    </a:lnTo>
                    <a:lnTo>
                      <a:pt x="71" y="125"/>
                    </a:lnTo>
                    <a:lnTo>
                      <a:pt x="71" y="124"/>
                    </a:lnTo>
                    <a:lnTo>
                      <a:pt x="71" y="124"/>
                    </a:lnTo>
                    <a:lnTo>
                      <a:pt x="71" y="124"/>
                    </a:lnTo>
                    <a:lnTo>
                      <a:pt x="72" y="124"/>
                    </a:lnTo>
                    <a:lnTo>
                      <a:pt x="72" y="124"/>
                    </a:lnTo>
                    <a:lnTo>
                      <a:pt x="73" y="124"/>
                    </a:lnTo>
                    <a:lnTo>
                      <a:pt x="73" y="124"/>
                    </a:lnTo>
                    <a:lnTo>
                      <a:pt x="75" y="111"/>
                    </a:lnTo>
                    <a:lnTo>
                      <a:pt x="77" y="98"/>
                    </a:lnTo>
                    <a:lnTo>
                      <a:pt x="78" y="85"/>
                    </a:lnTo>
                    <a:lnTo>
                      <a:pt x="75" y="72"/>
                    </a:lnTo>
                    <a:lnTo>
                      <a:pt x="76" y="69"/>
                    </a:lnTo>
                    <a:lnTo>
                      <a:pt x="77" y="65"/>
                    </a:lnTo>
                    <a:lnTo>
                      <a:pt x="77" y="62"/>
                    </a:lnTo>
                    <a:lnTo>
                      <a:pt x="78" y="58"/>
                    </a:lnTo>
                    <a:lnTo>
                      <a:pt x="80" y="64"/>
                    </a:lnTo>
                    <a:lnTo>
                      <a:pt x="81" y="70"/>
                    </a:lnTo>
                    <a:lnTo>
                      <a:pt x="83" y="77"/>
                    </a:lnTo>
                    <a:lnTo>
                      <a:pt x="84" y="83"/>
                    </a:lnTo>
                    <a:lnTo>
                      <a:pt x="83" y="84"/>
                    </a:lnTo>
                    <a:lnTo>
                      <a:pt x="83" y="85"/>
                    </a:lnTo>
                    <a:lnTo>
                      <a:pt x="83" y="86"/>
                    </a:lnTo>
                    <a:lnTo>
                      <a:pt x="83" y="87"/>
                    </a:lnTo>
                    <a:lnTo>
                      <a:pt x="83" y="90"/>
                    </a:lnTo>
                    <a:lnTo>
                      <a:pt x="84" y="91"/>
                    </a:lnTo>
                    <a:lnTo>
                      <a:pt x="84" y="92"/>
                    </a:lnTo>
                    <a:lnTo>
                      <a:pt x="84" y="93"/>
                    </a:lnTo>
                    <a:lnTo>
                      <a:pt x="84" y="93"/>
                    </a:lnTo>
                    <a:lnTo>
                      <a:pt x="84" y="93"/>
                    </a:lnTo>
                    <a:lnTo>
                      <a:pt x="84" y="93"/>
                    </a:lnTo>
                    <a:lnTo>
                      <a:pt x="84" y="94"/>
                    </a:lnTo>
                    <a:lnTo>
                      <a:pt x="85" y="93"/>
                    </a:lnTo>
                    <a:lnTo>
                      <a:pt x="85" y="93"/>
                    </a:lnTo>
                    <a:lnTo>
                      <a:pt x="85" y="93"/>
                    </a:lnTo>
                    <a:lnTo>
                      <a:pt x="86" y="93"/>
                    </a:lnTo>
                    <a:lnTo>
                      <a:pt x="91" y="92"/>
                    </a:lnTo>
                    <a:lnTo>
                      <a:pt x="97" y="91"/>
                    </a:lnTo>
                    <a:lnTo>
                      <a:pt x="102" y="88"/>
                    </a:lnTo>
                    <a:lnTo>
                      <a:pt x="107" y="87"/>
                    </a:lnTo>
                    <a:lnTo>
                      <a:pt x="106" y="85"/>
                    </a:lnTo>
                    <a:lnTo>
                      <a:pt x="106" y="83"/>
                    </a:lnTo>
                    <a:lnTo>
                      <a:pt x="106" y="81"/>
                    </a:lnTo>
                    <a:lnTo>
                      <a:pt x="105" y="79"/>
                    </a:lnTo>
                    <a:lnTo>
                      <a:pt x="107" y="66"/>
                    </a:lnTo>
                    <a:lnTo>
                      <a:pt x="110" y="53"/>
                    </a:lnTo>
                    <a:lnTo>
                      <a:pt x="113" y="39"/>
                    </a:lnTo>
                    <a:lnTo>
                      <a:pt x="118" y="27"/>
                    </a:lnTo>
                    <a:lnTo>
                      <a:pt x="120" y="27"/>
                    </a:lnTo>
                    <a:lnTo>
                      <a:pt x="121" y="27"/>
                    </a:lnTo>
                    <a:lnTo>
                      <a:pt x="123" y="27"/>
                    </a:lnTo>
                    <a:lnTo>
                      <a:pt x="124" y="27"/>
                    </a:lnTo>
                    <a:lnTo>
                      <a:pt x="124" y="27"/>
                    </a:lnTo>
                    <a:lnTo>
                      <a:pt x="124" y="27"/>
                    </a:lnTo>
                    <a:lnTo>
                      <a:pt x="124" y="27"/>
                    </a:lnTo>
                    <a:lnTo>
                      <a:pt x="124" y="27"/>
                    </a:lnTo>
                    <a:lnTo>
                      <a:pt x="124" y="27"/>
                    </a:lnTo>
                    <a:lnTo>
                      <a:pt x="124" y="27"/>
                    </a:lnTo>
                    <a:lnTo>
                      <a:pt x="124" y="27"/>
                    </a:lnTo>
                    <a:lnTo>
                      <a:pt x="124" y="27"/>
                    </a:lnTo>
                    <a:lnTo>
                      <a:pt x="126" y="27"/>
                    </a:lnTo>
                    <a:lnTo>
                      <a:pt x="128" y="27"/>
                    </a:lnTo>
                    <a:lnTo>
                      <a:pt x="130" y="27"/>
                    </a:lnTo>
                    <a:lnTo>
                      <a:pt x="132" y="27"/>
                    </a:lnTo>
                    <a:lnTo>
                      <a:pt x="131" y="29"/>
                    </a:lnTo>
                    <a:lnTo>
                      <a:pt x="131" y="32"/>
                    </a:lnTo>
                    <a:lnTo>
                      <a:pt x="132" y="35"/>
                    </a:lnTo>
                    <a:lnTo>
                      <a:pt x="134" y="38"/>
                    </a:lnTo>
                    <a:lnTo>
                      <a:pt x="140" y="37"/>
                    </a:lnTo>
                    <a:lnTo>
                      <a:pt x="145" y="35"/>
                    </a:lnTo>
                    <a:lnTo>
                      <a:pt x="149" y="34"/>
                    </a:lnTo>
                    <a:lnTo>
                      <a:pt x="154" y="33"/>
                    </a:lnTo>
                    <a:lnTo>
                      <a:pt x="154" y="33"/>
                    </a:lnTo>
                    <a:lnTo>
                      <a:pt x="154" y="33"/>
                    </a:lnTo>
                    <a:lnTo>
                      <a:pt x="154" y="33"/>
                    </a:lnTo>
                    <a:lnTo>
                      <a:pt x="154" y="33"/>
                    </a:lnTo>
                    <a:lnTo>
                      <a:pt x="156" y="32"/>
                    </a:lnTo>
                    <a:lnTo>
                      <a:pt x="157" y="32"/>
                    </a:lnTo>
                    <a:lnTo>
                      <a:pt x="159" y="31"/>
                    </a:lnTo>
                    <a:lnTo>
                      <a:pt x="160" y="31"/>
                    </a:lnTo>
                    <a:lnTo>
                      <a:pt x="163" y="23"/>
                    </a:lnTo>
                    <a:lnTo>
                      <a:pt x="166" y="15"/>
                    </a:lnTo>
                    <a:lnTo>
                      <a:pt x="168" y="8"/>
                    </a:lnTo>
                    <a:lnTo>
                      <a:pt x="170" y="0"/>
                    </a:lnTo>
                    <a:close/>
                  </a:path>
                </a:pathLst>
              </a:custGeom>
              <a:solidFill>
                <a:srgbClr val="000000"/>
              </a:solidFill>
              <a:ln w="9525">
                <a:noFill/>
                <a:round/>
                <a:headEnd/>
                <a:tailEnd/>
              </a:ln>
            </p:spPr>
            <p:txBody>
              <a:bodyPr/>
              <a:lstStyle/>
              <a:p>
                <a:pPr>
                  <a:defRPr/>
                </a:pPr>
                <a:endParaRPr lang="en-GB"/>
              </a:p>
            </p:txBody>
          </p:sp>
        </p:grpSp>
        <p:sp>
          <p:nvSpPr>
            <p:cNvPr id="29702" name="Text Box 104"/>
            <p:cNvSpPr txBox="1">
              <a:spLocks noChangeArrowheads="1"/>
            </p:cNvSpPr>
            <p:nvPr/>
          </p:nvSpPr>
          <p:spPr bwMode="auto">
            <a:xfrm>
              <a:off x="588" y="-73"/>
              <a:ext cx="407" cy="442"/>
            </a:xfrm>
            <a:prstGeom prst="rect">
              <a:avLst/>
            </a:prstGeom>
            <a:noFill/>
            <a:ln w="12700" cap="sq">
              <a:noFill/>
              <a:miter lim="800000"/>
              <a:headEnd/>
              <a:tailEnd/>
            </a:ln>
          </p:spPr>
          <p:txBody>
            <a:bodyPr wrap="none" anchor="ctr">
              <a:spAutoFit/>
            </a:bodyPr>
            <a:lstStyle/>
            <a:p>
              <a:r>
                <a:rPr lang="en-US" sz="4000" b="1">
                  <a:solidFill>
                    <a:schemeClr val="tx1"/>
                  </a:solidFill>
                  <a:effectLst/>
                  <a:latin typeface="Wingdings" pitchFamily="2" charset="2"/>
                </a:rPr>
                <a:t>?</a:t>
              </a:r>
              <a:endParaRPr lang="en-US" sz="3200">
                <a:solidFill>
                  <a:schemeClr val="tx1"/>
                </a:solidFill>
                <a:effectLst/>
                <a:latin typeface="Wingdings" pitchFamily="2" charset="2"/>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1493838" y="228600"/>
            <a:ext cx="7464425" cy="762000"/>
          </a:xfrm>
        </p:spPr>
        <p:txBody>
          <a:bodyPr/>
          <a:lstStyle/>
          <a:p>
            <a:pPr>
              <a:lnSpc>
                <a:spcPct val="110000"/>
              </a:lnSpc>
            </a:pPr>
            <a:r>
              <a:rPr kumimoji="0" lang="en-US" sz="2600" smtClean="0"/>
              <a:t>Disciplined documentation in structured NL:</a:t>
            </a:r>
            <a:br>
              <a:rPr kumimoji="0" lang="en-US" sz="2600" smtClean="0"/>
            </a:br>
            <a:r>
              <a:rPr kumimoji="0" lang="en-US" sz="2600" smtClean="0"/>
              <a:t>local rules on writing statements  </a:t>
            </a:r>
            <a:r>
              <a:rPr kumimoji="0" lang="en-US" sz="2000" smtClean="0"/>
              <a:t>(2)</a:t>
            </a:r>
            <a:endParaRPr kumimoji="0" lang="en-US" sz="2600" smtClean="0"/>
          </a:p>
        </p:txBody>
      </p:sp>
      <p:sp>
        <p:nvSpPr>
          <p:cNvPr id="1398787" name="Rectangle 3"/>
          <p:cNvSpPr>
            <a:spLocks noGrp="1" noChangeArrowheads="1"/>
          </p:cNvSpPr>
          <p:nvPr>
            <p:ph type="body" idx="1"/>
          </p:nvPr>
        </p:nvSpPr>
        <p:spPr>
          <a:xfrm>
            <a:off x="42863" y="1152525"/>
            <a:ext cx="9144000" cy="725488"/>
          </a:xfrm>
        </p:spPr>
        <p:txBody>
          <a:bodyPr/>
          <a:lstStyle/>
          <a:p>
            <a:r>
              <a:rPr lang="en-US" smtClean="0"/>
              <a:t>Use </a:t>
            </a:r>
            <a:r>
              <a:rPr lang="en-US" smtClean="0">
                <a:effectLst>
                  <a:outerShdw blurRad="38100" dist="38100" dir="2700000" algn="tl">
                    <a:srgbClr val="000000"/>
                  </a:outerShdw>
                </a:effectLst>
              </a:rPr>
              <a:t>decision tables</a:t>
            </a:r>
            <a:r>
              <a:rPr lang="en-US" smtClean="0"/>
              <a:t> for complex combinations of conditions</a:t>
            </a:r>
            <a:endParaRPr kumimoji="0" lang="en-US" sz="2400" smtClean="0"/>
          </a:p>
        </p:txBody>
      </p:sp>
      <p:grpSp>
        <p:nvGrpSpPr>
          <p:cNvPr id="2053" name="Group 84"/>
          <p:cNvGrpSpPr>
            <a:grpSpLocks/>
          </p:cNvGrpSpPr>
          <p:nvPr/>
        </p:nvGrpSpPr>
        <p:grpSpPr bwMode="auto">
          <a:xfrm>
            <a:off x="-955675" y="1814513"/>
            <a:ext cx="9956800" cy="2728912"/>
            <a:chOff x="-602" y="1116"/>
            <a:chExt cx="6272" cy="1719"/>
          </a:xfrm>
        </p:grpSpPr>
        <p:grpSp>
          <p:nvGrpSpPr>
            <p:cNvPr id="2083" name="Group 43"/>
            <p:cNvGrpSpPr>
              <a:grpSpLocks/>
            </p:cNvGrpSpPr>
            <p:nvPr/>
          </p:nvGrpSpPr>
          <p:grpSpPr bwMode="auto">
            <a:xfrm>
              <a:off x="-602" y="1429"/>
              <a:ext cx="6245" cy="1246"/>
              <a:chOff x="-602" y="1636"/>
              <a:chExt cx="6245" cy="1246"/>
            </a:xfrm>
          </p:grpSpPr>
          <p:sp>
            <p:nvSpPr>
              <p:cNvPr id="1398826" name="AutoShape 42"/>
              <p:cNvSpPr>
                <a:spLocks noChangeArrowheads="1"/>
              </p:cNvSpPr>
              <p:nvPr/>
            </p:nvSpPr>
            <p:spPr bwMode="auto">
              <a:xfrm>
                <a:off x="114" y="1658"/>
                <a:ext cx="5529" cy="1024"/>
              </a:xfrm>
              <a:prstGeom prst="roundRect">
                <a:avLst>
                  <a:gd name="adj" fmla="val 16667"/>
                </a:avLst>
              </a:prstGeom>
              <a:solidFill>
                <a:srgbClr val="E2E5FA"/>
              </a:solidFill>
              <a:ln w="12700" cap="sq">
                <a:noFill/>
                <a:round/>
                <a:headEnd/>
                <a:tailEnd/>
              </a:ln>
              <a:effectLst/>
            </p:spPr>
            <p:txBody>
              <a:bodyPr wrap="none" anchor="ctr">
                <a:spAutoFit/>
              </a:bodyPr>
              <a:lstStyle/>
              <a:p>
                <a:endParaRPr lang="en-GB">
                  <a:effectLst>
                    <a:outerShdw blurRad="38100" dist="38100" dir="2700000" algn="tl">
                      <a:srgbClr val="000000"/>
                    </a:outerShdw>
                  </a:effectLst>
                </a:endParaRPr>
              </a:p>
            </p:txBody>
          </p:sp>
          <p:graphicFrame>
            <p:nvGraphicFramePr>
              <p:cNvPr id="2050" name="Object 39"/>
              <p:cNvGraphicFramePr>
                <a:graphicFrameLocks noChangeAspect="1"/>
              </p:cNvGraphicFramePr>
              <p:nvPr/>
            </p:nvGraphicFramePr>
            <p:xfrm>
              <a:off x="-602" y="1636"/>
              <a:ext cx="6245" cy="1246"/>
            </p:xfrm>
            <a:graphic>
              <a:graphicData uri="http://schemas.openxmlformats.org/presentationml/2006/ole">
                <mc:AlternateContent xmlns:mc="http://schemas.openxmlformats.org/markup-compatibility/2006">
                  <mc:Choice xmlns:v="urn:schemas-microsoft-com:vml" Requires="v">
                    <p:oleObj spid="_x0000_s2051" name="Document" r:id="rId4" imgW="5791320" imgH="1156680" progId="Word.Document.8">
                      <p:embed/>
                    </p:oleObj>
                  </mc:Choice>
                  <mc:Fallback>
                    <p:oleObj name="Document" r:id="rId4" imgW="5791320" imgH="1156680" progId="Word.Document.8">
                      <p:embed/>
                      <p:pic>
                        <p:nvPicPr>
                          <p:cNvPr id="0" name="Object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 y="1636"/>
                            <a:ext cx="6245" cy="1246"/>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cap="sq">
                                <a:solidFill>
                                  <a:schemeClr val="tx1"/>
                                </a:solidFill>
                                <a:miter lim="800000"/>
                                <a:headEnd/>
                                <a:tailEnd/>
                              </a14:hiddenLine>
                            </a:ext>
                          </a:extLst>
                        </p:spPr>
                      </p:pic>
                    </p:oleObj>
                  </mc:Fallback>
                </mc:AlternateContent>
              </a:graphicData>
            </a:graphic>
          </p:graphicFrame>
          <p:sp>
            <p:nvSpPr>
              <p:cNvPr id="1398824" name="Line 40"/>
              <p:cNvSpPr>
                <a:spLocks noChangeShapeType="1"/>
              </p:cNvSpPr>
              <p:nvPr/>
            </p:nvSpPr>
            <p:spPr bwMode="auto">
              <a:xfrm>
                <a:off x="219" y="2280"/>
                <a:ext cx="5325" cy="0"/>
              </a:xfrm>
              <a:prstGeom prst="line">
                <a:avLst/>
              </a:prstGeom>
              <a:noFill/>
              <a:ln w="28575" cap="sq">
                <a:solidFill>
                  <a:schemeClr val="tx1"/>
                </a:solidFill>
                <a:round/>
                <a:headEnd/>
                <a:tailEnd/>
              </a:ln>
              <a:effectLst/>
            </p:spPr>
            <p:txBody>
              <a:bodyPr anchor="ctr">
                <a:spAutoFit/>
              </a:bodyPr>
              <a:lstStyle/>
              <a:p>
                <a:pPr>
                  <a:defRPr/>
                </a:pPr>
                <a:endParaRPr lang="en-GB"/>
              </a:p>
            </p:txBody>
          </p:sp>
          <p:sp>
            <p:nvSpPr>
              <p:cNvPr id="1398825" name="Line 41"/>
              <p:cNvSpPr>
                <a:spLocks noChangeShapeType="1"/>
              </p:cNvSpPr>
              <p:nvPr/>
            </p:nvSpPr>
            <p:spPr bwMode="auto">
              <a:xfrm>
                <a:off x="3224" y="1658"/>
                <a:ext cx="0" cy="1024"/>
              </a:xfrm>
              <a:prstGeom prst="line">
                <a:avLst/>
              </a:prstGeom>
              <a:noFill/>
              <a:ln w="28575" cap="sq">
                <a:solidFill>
                  <a:schemeClr val="tx1"/>
                </a:solidFill>
                <a:round/>
                <a:headEnd/>
                <a:tailEnd/>
              </a:ln>
              <a:effectLst/>
            </p:spPr>
            <p:txBody>
              <a:bodyPr anchor="ctr">
                <a:spAutoFit/>
              </a:bodyPr>
              <a:lstStyle/>
              <a:p>
                <a:pPr>
                  <a:defRPr/>
                </a:pPr>
                <a:endParaRPr lang="en-GB"/>
              </a:p>
            </p:txBody>
          </p:sp>
        </p:grpSp>
        <p:sp>
          <p:nvSpPr>
            <p:cNvPr id="1398828" name="Text Box 44"/>
            <p:cNvSpPr txBox="1">
              <a:spLocks noChangeArrowheads="1"/>
            </p:cNvSpPr>
            <p:nvPr/>
          </p:nvSpPr>
          <p:spPr bwMode="auto">
            <a:xfrm>
              <a:off x="1594" y="1201"/>
              <a:ext cx="1485" cy="250"/>
            </a:xfrm>
            <a:prstGeom prst="rect">
              <a:avLst/>
            </a:prstGeom>
            <a:noFill/>
            <a:ln w="12700" cap="sq">
              <a:noFill/>
              <a:miter lim="800000"/>
              <a:headEnd/>
              <a:tailEnd/>
            </a:ln>
            <a:effectLst/>
          </p:spPr>
          <p:txBody>
            <a:bodyPr wrap="none" anchor="ctr">
              <a:spAutoFit/>
            </a:bodyPr>
            <a:lstStyle/>
            <a:p>
              <a:pPr>
                <a:defRPr/>
              </a:pPr>
              <a:r>
                <a:rPr lang="en-US" sz="2000">
                  <a:solidFill>
                    <a:srgbClr val="009999"/>
                  </a:solidFill>
                  <a:effectLst/>
                  <a:latin typeface="Comic Sans MS" pitchFamily="66" charset="0"/>
                </a:rPr>
                <a:t>input </a:t>
              </a:r>
              <a:r>
                <a:rPr lang="en-US" sz="2000">
                  <a:solidFill>
                    <a:srgbClr val="009999"/>
                  </a:solidFill>
                  <a:effectLst>
                    <a:outerShdw blurRad="38100" dist="38100" dir="2700000" algn="tl">
                      <a:srgbClr val="000000"/>
                    </a:outerShdw>
                  </a:effectLst>
                  <a:latin typeface="Comic Sans MS" pitchFamily="66" charset="0"/>
                </a:rPr>
                <a:t>if</a:t>
              </a:r>
              <a:r>
                <a:rPr lang="en-US" sz="2000">
                  <a:solidFill>
                    <a:srgbClr val="009999"/>
                  </a:solidFill>
                  <a:effectLst/>
                  <a:latin typeface="Comic Sans MS" pitchFamily="66" charset="0"/>
                </a:rPr>
                <a:t>-conditions</a:t>
              </a:r>
            </a:p>
          </p:txBody>
        </p:sp>
        <p:sp>
          <p:nvSpPr>
            <p:cNvPr id="1398829" name="Text Box 45"/>
            <p:cNvSpPr txBox="1">
              <a:spLocks noChangeArrowheads="1"/>
            </p:cNvSpPr>
            <p:nvPr/>
          </p:nvSpPr>
          <p:spPr bwMode="auto">
            <a:xfrm>
              <a:off x="1464" y="2493"/>
              <a:ext cx="1811" cy="250"/>
            </a:xfrm>
            <a:prstGeom prst="rect">
              <a:avLst/>
            </a:prstGeom>
            <a:noFill/>
            <a:ln w="12700" cap="sq">
              <a:noFill/>
              <a:miter lim="800000"/>
              <a:headEnd/>
              <a:tailEnd/>
            </a:ln>
            <a:effectLst/>
          </p:spPr>
          <p:txBody>
            <a:bodyPr wrap="none" anchor="ctr">
              <a:spAutoFit/>
            </a:bodyPr>
            <a:lstStyle/>
            <a:p>
              <a:pPr>
                <a:defRPr/>
              </a:pPr>
              <a:r>
                <a:rPr lang="en-US" sz="2000">
                  <a:solidFill>
                    <a:srgbClr val="009999"/>
                  </a:solidFill>
                  <a:effectLst/>
                  <a:latin typeface="Comic Sans MS" pitchFamily="66" charset="0"/>
                </a:rPr>
                <a:t>output </a:t>
              </a:r>
              <a:r>
                <a:rPr lang="en-US" sz="2000">
                  <a:solidFill>
                    <a:srgbClr val="009999"/>
                  </a:solidFill>
                  <a:effectLst>
                    <a:outerShdw blurRad="38100" dist="38100" dir="2700000" algn="tl">
                      <a:srgbClr val="000000"/>
                    </a:outerShdw>
                  </a:effectLst>
                  <a:latin typeface="Comic Sans MS" pitchFamily="66" charset="0"/>
                </a:rPr>
                <a:t>then</a:t>
              </a:r>
              <a:r>
                <a:rPr lang="en-US" sz="2000">
                  <a:solidFill>
                    <a:srgbClr val="009999"/>
                  </a:solidFill>
                  <a:effectLst/>
                  <a:latin typeface="Comic Sans MS" pitchFamily="66" charset="0"/>
                </a:rPr>
                <a:t>-conditions</a:t>
              </a:r>
            </a:p>
          </p:txBody>
        </p:sp>
        <p:sp>
          <p:nvSpPr>
            <p:cNvPr id="1398830" name="Line 46"/>
            <p:cNvSpPr>
              <a:spLocks noChangeShapeType="1"/>
            </p:cNvSpPr>
            <p:nvPr/>
          </p:nvSpPr>
          <p:spPr bwMode="auto">
            <a:xfrm flipH="1">
              <a:off x="1137" y="1320"/>
              <a:ext cx="464" cy="160"/>
            </a:xfrm>
            <a:prstGeom prst="line">
              <a:avLst/>
            </a:prstGeom>
            <a:noFill/>
            <a:ln w="12700">
              <a:solidFill>
                <a:srgbClr val="009999"/>
              </a:solidFill>
              <a:prstDash val="dashDot"/>
              <a:round/>
              <a:headEnd/>
              <a:tailEnd/>
            </a:ln>
            <a:effectLst/>
          </p:spPr>
          <p:txBody>
            <a:bodyPr anchor="ctr">
              <a:spAutoFit/>
            </a:bodyPr>
            <a:lstStyle/>
            <a:p>
              <a:pPr>
                <a:defRPr/>
              </a:pPr>
              <a:endParaRPr lang="en-GB"/>
            </a:p>
          </p:txBody>
        </p:sp>
        <p:sp>
          <p:nvSpPr>
            <p:cNvPr id="1398831" name="Line 47"/>
            <p:cNvSpPr>
              <a:spLocks noChangeShapeType="1"/>
            </p:cNvSpPr>
            <p:nvPr/>
          </p:nvSpPr>
          <p:spPr bwMode="auto">
            <a:xfrm>
              <a:off x="1002" y="2449"/>
              <a:ext cx="504" cy="180"/>
            </a:xfrm>
            <a:prstGeom prst="line">
              <a:avLst/>
            </a:prstGeom>
            <a:noFill/>
            <a:ln w="12700">
              <a:solidFill>
                <a:srgbClr val="009999"/>
              </a:solidFill>
              <a:prstDash val="dashDot"/>
              <a:round/>
              <a:headEnd/>
              <a:tailEnd/>
            </a:ln>
            <a:effectLst/>
          </p:spPr>
          <p:txBody>
            <a:bodyPr anchor="ctr">
              <a:spAutoFit/>
            </a:bodyPr>
            <a:lstStyle/>
            <a:p>
              <a:pPr>
                <a:defRPr/>
              </a:pPr>
              <a:endParaRPr lang="en-GB"/>
            </a:p>
          </p:txBody>
        </p:sp>
        <p:sp>
          <p:nvSpPr>
            <p:cNvPr id="1398832" name="Line 48"/>
            <p:cNvSpPr>
              <a:spLocks noChangeShapeType="1"/>
            </p:cNvSpPr>
            <p:nvPr/>
          </p:nvSpPr>
          <p:spPr bwMode="auto">
            <a:xfrm flipH="1">
              <a:off x="4410" y="1317"/>
              <a:ext cx="263" cy="207"/>
            </a:xfrm>
            <a:prstGeom prst="line">
              <a:avLst/>
            </a:prstGeom>
            <a:noFill/>
            <a:ln w="12700">
              <a:solidFill>
                <a:srgbClr val="009999"/>
              </a:solidFill>
              <a:prstDash val="dashDot"/>
              <a:round/>
              <a:headEnd/>
              <a:tailEnd/>
            </a:ln>
            <a:effectLst/>
          </p:spPr>
          <p:txBody>
            <a:bodyPr anchor="ctr">
              <a:spAutoFit/>
            </a:bodyPr>
            <a:lstStyle/>
            <a:p>
              <a:pPr>
                <a:defRPr/>
              </a:pPr>
              <a:endParaRPr lang="en-GB"/>
            </a:p>
          </p:txBody>
        </p:sp>
        <p:sp>
          <p:nvSpPr>
            <p:cNvPr id="2089" name="Text Box 49"/>
            <p:cNvSpPr txBox="1">
              <a:spLocks noChangeArrowheads="1"/>
            </p:cNvSpPr>
            <p:nvPr/>
          </p:nvSpPr>
          <p:spPr bwMode="auto">
            <a:xfrm>
              <a:off x="3292" y="1116"/>
              <a:ext cx="2378" cy="250"/>
            </a:xfrm>
            <a:prstGeom prst="rect">
              <a:avLst/>
            </a:prstGeom>
            <a:noFill/>
            <a:ln w="12700" cap="sq">
              <a:noFill/>
              <a:miter lim="800000"/>
              <a:headEnd/>
              <a:tailEnd/>
            </a:ln>
          </p:spPr>
          <p:txBody>
            <a:bodyPr wrap="none" anchor="ctr">
              <a:spAutoFit/>
            </a:bodyPr>
            <a:lstStyle/>
            <a:p>
              <a:r>
                <a:rPr lang="en-US" sz="2000">
                  <a:solidFill>
                    <a:srgbClr val="009999"/>
                  </a:solidFill>
                  <a:effectLst/>
                  <a:latin typeface="Comic Sans MS" pitchFamily="66" charset="0"/>
                </a:rPr>
                <a:t>binary filling with truth values</a:t>
              </a:r>
            </a:p>
          </p:txBody>
        </p:sp>
        <p:sp>
          <p:nvSpPr>
            <p:cNvPr id="1398834" name="AutoShape 50"/>
            <p:cNvSpPr>
              <a:spLocks noChangeArrowheads="1"/>
            </p:cNvSpPr>
            <p:nvPr/>
          </p:nvSpPr>
          <p:spPr bwMode="auto">
            <a:xfrm>
              <a:off x="3937" y="1429"/>
              <a:ext cx="164" cy="1109"/>
            </a:xfrm>
            <a:prstGeom prst="roundRect">
              <a:avLst>
                <a:gd name="adj" fmla="val 50000"/>
              </a:avLst>
            </a:prstGeom>
            <a:noFill/>
            <a:ln w="12700" cap="sq">
              <a:solidFill>
                <a:schemeClr val="tx2"/>
              </a:solidFill>
              <a:round/>
              <a:headEnd/>
              <a:tailEnd/>
            </a:ln>
            <a:effectLst/>
          </p:spPr>
          <p:txBody>
            <a:bodyPr anchor="ctr">
              <a:spAutoFit/>
            </a:bodyPr>
            <a:lstStyle/>
            <a:p>
              <a:endParaRPr lang="en-GB">
                <a:effectLst>
                  <a:outerShdw blurRad="38100" dist="38100" dir="2700000" algn="tl">
                    <a:srgbClr val="000000"/>
                  </a:outerShdw>
                </a:effectLst>
              </a:endParaRPr>
            </a:p>
          </p:txBody>
        </p:sp>
        <p:sp>
          <p:nvSpPr>
            <p:cNvPr id="2091" name="Text Box 51"/>
            <p:cNvSpPr txBox="1">
              <a:spLocks noChangeArrowheads="1"/>
            </p:cNvSpPr>
            <p:nvPr/>
          </p:nvSpPr>
          <p:spPr bwMode="auto">
            <a:xfrm>
              <a:off x="3380" y="2585"/>
              <a:ext cx="2203" cy="250"/>
            </a:xfrm>
            <a:prstGeom prst="rect">
              <a:avLst/>
            </a:prstGeom>
            <a:noFill/>
            <a:ln w="12700" cap="sq">
              <a:noFill/>
              <a:miter lim="800000"/>
              <a:headEnd/>
              <a:tailEnd/>
            </a:ln>
          </p:spPr>
          <p:txBody>
            <a:bodyPr wrap="none" anchor="ctr">
              <a:spAutoFit/>
            </a:bodyPr>
            <a:lstStyle/>
            <a:p>
              <a:r>
                <a:rPr lang="en-US" sz="2000">
                  <a:solidFill>
                    <a:schemeClr val="tx2"/>
                  </a:solidFill>
                  <a:effectLst/>
                  <a:latin typeface="Comic Sans MS" pitchFamily="66" charset="0"/>
                </a:rPr>
                <a:t>one case = </a:t>
              </a:r>
              <a:r>
                <a:rPr lang="en-US" sz="1800">
                  <a:solidFill>
                    <a:schemeClr val="tx2"/>
                  </a:solidFill>
                  <a:effectLst/>
                  <a:latin typeface="Comic Sans MS" pitchFamily="66" charset="0"/>
                </a:rPr>
                <a:t>AND</a:t>
              </a:r>
              <a:r>
                <a:rPr lang="en-US" sz="2000">
                  <a:solidFill>
                    <a:schemeClr val="tx2"/>
                  </a:solidFill>
                  <a:effectLst/>
                  <a:latin typeface="Comic Sans MS" pitchFamily="66" charset="0"/>
                </a:rPr>
                <a:t>-combination</a:t>
              </a:r>
              <a:endParaRPr lang="en-US" sz="2000">
                <a:solidFill>
                  <a:srgbClr val="009999"/>
                </a:solidFill>
                <a:effectLst/>
                <a:latin typeface="Comic Sans MS" pitchFamily="66" charset="0"/>
              </a:endParaRPr>
            </a:p>
          </p:txBody>
        </p:sp>
        <p:sp>
          <p:nvSpPr>
            <p:cNvPr id="1398836" name="Line 52"/>
            <p:cNvSpPr>
              <a:spLocks noChangeShapeType="1"/>
            </p:cNvSpPr>
            <p:nvPr/>
          </p:nvSpPr>
          <p:spPr bwMode="auto">
            <a:xfrm flipH="1">
              <a:off x="3699" y="2548"/>
              <a:ext cx="328" cy="100"/>
            </a:xfrm>
            <a:prstGeom prst="line">
              <a:avLst/>
            </a:prstGeom>
            <a:noFill/>
            <a:ln w="12700">
              <a:solidFill>
                <a:schemeClr val="tx1"/>
              </a:solidFill>
              <a:prstDash val="dashDot"/>
              <a:round/>
              <a:headEnd/>
              <a:tailEnd/>
            </a:ln>
            <a:effectLst/>
          </p:spPr>
          <p:txBody>
            <a:bodyPr anchor="ctr">
              <a:spAutoFit/>
            </a:bodyPr>
            <a:lstStyle/>
            <a:p>
              <a:pPr>
                <a:defRPr/>
              </a:pPr>
              <a:endParaRPr lang="en-GB"/>
            </a:p>
          </p:txBody>
        </p:sp>
      </p:grpSp>
      <p:sp>
        <p:nvSpPr>
          <p:cNvPr id="1398837" name="Rectangle 53"/>
          <p:cNvSpPr>
            <a:spLocks noChangeArrowheads="1"/>
          </p:cNvSpPr>
          <p:nvPr/>
        </p:nvSpPr>
        <p:spPr bwMode="auto">
          <a:xfrm>
            <a:off x="142875" y="4357688"/>
            <a:ext cx="8716963" cy="2222500"/>
          </a:xfrm>
          <a:prstGeom prst="rect">
            <a:avLst/>
          </a:prstGeom>
          <a:noFill/>
          <a:ln w="9525">
            <a:noFill/>
            <a:miter lim="800000"/>
            <a:headEnd/>
            <a:tailEnd/>
          </a:ln>
          <a:effectLst/>
        </p:spPr>
        <p:txBody>
          <a:bodyPr lIns="92075" tIns="46038" rIns="92075" bIns="46038" anchor="ctr" anchorCtr="1"/>
          <a:lstStyle/>
          <a:p>
            <a:pPr marL="342900" indent="-342900" algn="l">
              <a:lnSpc>
                <a:spcPct val="110000"/>
              </a:lnSpc>
              <a:spcBef>
                <a:spcPct val="40000"/>
              </a:spcBef>
              <a:buClr>
                <a:schemeClr val="tx2"/>
              </a:buClr>
              <a:buSzPct val="70000"/>
              <a:buFont typeface="Wingdings" pitchFamily="2" charset="2"/>
              <a:buChar char="u"/>
            </a:pPr>
            <a:r>
              <a:rPr lang="en-US" sz="2200">
                <a:solidFill>
                  <a:schemeClr val="tx1"/>
                </a:solidFill>
                <a:effectLst/>
                <a:latin typeface="Comic Sans MS" pitchFamily="66" charset="0"/>
              </a:rPr>
              <a:t>Systematic, simple, additional benefits ...</a:t>
            </a:r>
          </a:p>
          <a:p>
            <a:pPr marL="742950" lvl="1" indent="-285750" algn="l">
              <a:spcBef>
                <a:spcPct val="25000"/>
              </a:spcBef>
              <a:buClr>
                <a:schemeClr val="tx2"/>
              </a:buClr>
              <a:buFontTx/>
              <a:buChar char="–"/>
            </a:pPr>
            <a:r>
              <a:rPr kumimoji="0" lang="en-US" sz="2000">
                <a:solidFill>
                  <a:srgbClr val="009999"/>
                </a:solidFill>
                <a:effectLst/>
                <a:latin typeface="Comic Sans MS" pitchFamily="66" charset="0"/>
              </a:rPr>
              <a:t>Completeness check: </a:t>
            </a:r>
            <a:r>
              <a:rPr kumimoji="0" lang="en-US" sz="2000">
                <a:solidFill>
                  <a:srgbClr val="009999"/>
                </a:solidFill>
                <a:effectLst>
                  <a:outerShdw blurRad="38100" dist="38100" dir="2700000" algn="tl">
                    <a:srgbClr val="000000"/>
                  </a:outerShdw>
                </a:effectLst>
                <a:latin typeface="Comic Sans MS" pitchFamily="66" charset="0"/>
              </a:rPr>
              <a:t>2</a:t>
            </a:r>
            <a:r>
              <a:rPr kumimoji="0" lang="en-US" sz="2000" baseline="30000">
                <a:solidFill>
                  <a:srgbClr val="009999"/>
                </a:solidFill>
                <a:effectLst>
                  <a:outerShdw blurRad="38100" dist="38100" dir="2700000" algn="tl">
                    <a:srgbClr val="000000"/>
                  </a:outerShdw>
                </a:effectLst>
                <a:latin typeface="Comic Sans MS" pitchFamily="66" charset="0"/>
              </a:rPr>
              <a:t>N</a:t>
            </a:r>
            <a:r>
              <a:rPr kumimoji="0" lang="en-US" sz="2000">
                <a:solidFill>
                  <a:srgbClr val="009999"/>
                </a:solidFill>
                <a:effectLst/>
                <a:latin typeface="Comic Sans MS" pitchFamily="66" charset="0"/>
              </a:rPr>
              <a:t> columns required for full table </a:t>
            </a:r>
          </a:p>
          <a:p>
            <a:pPr marL="742950" lvl="1" indent="-285750" algn="l">
              <a:lnSpc>
                <a:spcPct val="110000"/>
              </a:lnSpc>
              <a:spcBef>
                <a:spcPct val="25000"/>
              </a:spcBef>
              <a:buClr>
                <a:schemeClr val="tx2"/>
              </a:buClr>
              <a:buFontTx/>
              <a:buChar char="–"/>
            </a:pPr>
            <a:r>
              <a:rPr kumimoji="0" lang="en-US" sz="2000">
                <a:solidFill>
                  <a:srgbClr val="009999"/>
                </a:solidFill>
                <a:effectLst/>
                <a:latin typeface="Comic Sans MS" pitchFamily="66" charset="0"/>
              </a:rPr>
              <a:t>Table reduction: drop impossible cases in view of dom props; merge 2 columns differing only by single “</a:t>
            </a:r>
            <a:r>
              <a:rPr kumimoji="0" lang="en-US" sz="2000">
                <a:solidFill>
                  <a:schemeClr val="tx2"/>
                </a:solidFill>
                <a:effectLst/>
                <a:latin typeface="Comic Sans MS" pitchFamily="66" charset="0"/>
              </a:rPr>
              <a:t>T</a:t>
            </a:r>
            <a:r>
              <a:rPr kumimoji="0" lang="en-US" sz="2000">
                <a:solidFill>
                  <a:srgbClr val="009999"/>
                </a:solidFill>
                <a:effectLst/>
                <a:latin typeface="Comic Sans MS" pitchFamily="66" charset="0"/>
              </a:rPr>
              <a:t>”, “</a:t>
            </a:r>
            <a:r>
              <a:rPr kumimoji="0" lang="en-US" sz="2000">
                <a:solidFill>
                  <a:schemeClr val="tx2"/>
                </a:solidFill>
                <a:effectLst/>
                <a:latin typeface="Comic Sans MS" pitchFamily="66" charset="0"/>
              </a:rPr>
              <a:t>F</a:t>
            </a:r>
            <a:r>
              <a:rPr kumimoji="0" lang="en-US" sz="2000">
                <a:solidFill>
                  <a:srgbClr val="009999"/>
                </a:solidFill>
                <a:effectLst/>
                <a:latin typeface="Comic Sans MS" pitchFamily="66" charset="0"/>
              </a:rPr>
              <a:t>” =&gt; “</a:t>
            </a:r>
            <a:r>
              <a:rPr kumimoji="0" lang="en-US" sz="2000">
                <a:solidFill>
                  <a:schemeClr val="tx2"/>
                </a:solidFill>
                <a:effectLst/>
                <a:latin typeface="Comic Sans MS" pitchFamily="66" charset="0"/>
              </a:rPr>
              <a:t>-</a:t>
            </a:r>
            <a:r>
              <a:rPr kumimoji="0" lang="en-US" sz="2000">
                <a:solidFill>
                  <a:srgbClr val="009999"/>
                </a:solidFill>
                <a:effectLst/>
                <a:latin typeface="Comic Sans MS" pitchFamily="66" charset="0"/>
              </a:rPr>
              <a:t>”</a:t>
            </a:r>
          </a:p>
          <a:p>
            <a:pPr marL="742950" lvl="1" indent="-285750" algn="l">
              <a:lnSpc>
                <a:spcPct val="110000"/>
              </a:lnSpc>
              <a:spcBef>
                <a:spcPct val="25000"/>
              </a:spcBef>
              <a:buClr>
                <a:schemeClr val="tx2"/>
              </a:buClr>
              <a:buFontTx/>
              <a:buChar char="–"/>
            </a:pPr>
            <a:r>
              <a:rPr kumimoji="0" lang="en-US" sz="2000">
                <a:solidFill>
                  <a:srgbClr val="009999"/>
                </a:solidFill>
                <a:effectLst/>
                <a:latin typeface="Comic Sans MS" pitchFamily="66" charset="0"/>
              </a:rPr>
              <a:t>Test cases for free (cause-effect coverage)</a:t>
            </a:r>
          </a:p>
        </p:txBody>
      </p:sp>
      <p:grpSp>
        <p:nvGrpSpPr>
          <p:cNvPr id="2055" name="Group 56"/>
          <p:cNvGrpSpPr>
            <a:grpSpLocks/>
          </p:cNvGrpSpPr>
          <p:nvPr/>
        </p:nvGrpSpPr>
        <p:grpSpPr bwMode="auto">
          <a:xfrm>
            <a:off x="138113" y="-142875"/>
            <a:ext cx="1184275" cy="1154113"/>
            <a:chOff x="249" y="-73"/>
            <a:chExt cx="746" cy="727"/>
          </a:xfrm>
        </p:grpSpPr>
        <p:grpSp>
          <p:nvGrpSpPr>
            <p:cNvPr id="2056" name="Group 57"/>
            <p:cNvGrpSpPr>
              <a:grpSpLocks/>
            </p:cNvGrpSpPr>
            <p:nvPr/>
          </p:nvGrpSpPr>
          <p:grpSpPr bwMode="auto">
            <a:xfrm>
              <a:off x="249" y="99"/>
              <a:ext cx="737" cy="555"/>
              <a:chOff x="1784" y="1547"/>
              <a:chExt cx="363" cy="406"/>
            </a:xfrm>
          </p:grpSpPr>
          <p:sp>
            <p:nvSpPr>
              <p:cNvPr id="1398842" name="Freeform 58"/>
              <p:cNvSpPr>
                <a:spLocks/>
              </p:cNvSpPr>
              <p:nvPr/>
            </p:nvSpPr>
            <p:spPr bwMode="auto">
              <a:xfrm>
                <a:off x="1784" y="1547"/>
                <a:ext cx="363" cy="406"/>
              </a:xfrm>
              <a:custGeom>
                <a:avLst/>
                <a:gdLst/>
                <a:ahLst/>
                <a:cxnLst>
                  <a:cxn ang="0">
                    <a:pos x="1799" y="1149"/>
                  </a:cxn>
                  <a:cxn ang="0">
                    <a:pos x="1725" y="1080"/>
                  </a:cxn>
                  <a:cxn ang="0">
                    <a:pos x="1610" y="964"/>
                  </a:cxn>
                  <a:cxn ang="0">
                    <a:pos x="1480" y="816"/>
                  </a:cxn>
                  <a:cxn ang="0">
                    <a:pos x="1355" y="648"/>
                  </a:cxn>
                  <a:cxn ang="0">
                    <a:pos x="1259" y="475"/>
                  </a:cxn>
                  <a:cxn ang="0">
                    <a:pos x="1193" y="317"/>
                  </a:cxn>
                  <a:cxn ang="0">
                    <a:pos x="1149" y="186"/>
                  </a:cxn>
                  <a:cxn ang="0">
                    <a:pos x="1124" y="86"/>
                  </a:cxn>
                  <a:cxn ang="0">
                    <a:pos x="1112" y="22"/>
                  </a:cxn>
                  <a:cxn ang="0">
                    <a:pos x="1109" y="0"/>
                  </a:cxn>
                  <a:cxn ang="0">
                    <a:pos x="1083" y="6"/>
                  </a:cxn>
                  <a:cxn ang="0">
                    <a:pos x="1011" y="21"/>
                  </a:cxn>
                  <a:cxn ang="0">
                    <a:pos x="906" y="46"/>
                  </a:cxn>
                  <a:cxn ang="0">
                    <a:pos x="776" y="75"/>
                  </a:cxn>
                  <a:cxn ang="0">
                    <a:pos x="633" y="107"/>
                  </a:cxn>
                  <a:cxn ang="0">
                    <a:pos x="485" y="140"/>
                  </a:cxn>
                  <a:cxn ang="0">
                    <a:pos x="345" y="172"/>
                  </a:cxn>
                  <a:cxn ang="0">
                    <a:pos x="221" y="199"/>
                  </a:cxn>
                  <a:cxn ang="0">
                    <a:pos x="126" y="221"/>
                  </a:cxn>
                  <a:cxn ang="0">
                    <a:pos x="70" y="233"/>
                  </a:cxn>
                  <a:cxn ang="0">
                    <a:pos x="57" y="241"/>
                  </a:cxn>
                  <a:cxn ang="0">
                    <a:pos x="61" y="308"/>
                  </a:cxn>
                  <a:cxn ang="0">
                    <a:pos x="40" y="330"/>
                  </a:cxn>
                  <a:cxn ang="0">
                    <a:pos x="19" y="386"/>
                  </a:cxn>
                  <a:cxn ang="0">
                    <a:pos x="21" y="427"/>
                  </a:cxn>
                  <a:cxn ang="0">
                    <a:pos x="0" y="466"/>
                  </a:cxn>
                  <a:cxn ang="0">
                    <a:pos x="6" y="547"/>
                  </a:cxn>
                  <a:cxn ang="0">
                    <a:pos x="23" y="704"/>
                  </a:cxn>
                  <a:cxn ang="0">
                    <a:pos x="56" y="912"/>
                  </a:cxn>
                  <a:cxn ang="0">
                    <a:pos x="111" y="1146"/>
                  </a:cxn>
                  <a:cxn ang="0">
                    <a:pos x="192" y="1384"/>
                  </a:cxn>
                  <a:cxn ang="0">
                    <a:pos x="291" y="1594"/>
                  </a:cxn>
                  <a:cxn ang="0">
                    <a:pos x="387" y="1767"/>
                  </a:cxn>
                  <a:cxn ang="0">
                    <a:pos x="472" y="1899"/>
                  </a:cxn>
                  <a:cxn ang="0">
                    <a:pos x="534" y="1986"/>
                  </a:cxn>
                  <a:cxn ang="0">
                    <a:pos x="567" y="2027"/>
                  </a:cxn>
                  <a:cxn ang="0">
                    <a:pos x="1756" y="1387"/>
                  </a:cxn>
                  <a:cxn ang="0">
                    <a:pos x="1743" y="1374"/>
                  </a:cxn>
                  <a:cxn ang="0">
                    <a:pos x="1721" y="1354"/>
                  </a:cxn>
                  <a:cxn ang="0">
                    <a:pos x="1773" y="1313"/>
                  </a:cxn>
                  <a:cxn ang="0">
                    <a:pos x="1763" y="1301"/>
                  </a:cxn>
                  <a:cxn ang="0">
                    <a:pos x="1741" y="1280"/>
                  </a:cxn>
                  <a:cxn ang="0">
                    <a:pos x="1794" y="1237"/>
                  </a:cxn>
                  <a:cxn ang="0">
                    <a:pos x="1780" y="1224"/>
                  </a:cxn>
                  <a:cxn ang="0">
                    <a:pos x="1759" y="1204"/>
                  </a:cxn>
                </a:cxnLst>
                <a:rect l="0" t="0" r="r" b="b"/>
                <a:pathLst>
                  <a:path w="1815" h="2030">
                    <a:moveTo>
                      <a:pt x="1815" y="1164"/>
                    </a:moveTo>
                    <a:lnTo>
                      <a:pt x="1811" y="1160"/>
                    </a:lnTo>
                    <a:lnTo>
                      <a:pt x="1799" y="1149"/>
                    </a:lnTo>
                    <a:lnTo>
                      <a:pt x="1780" y="1132"/>
                    </a:lnTo>
                    <a:lnTo>
                      <a:pt x="1755" y="1109"/>
                    </a:lnTo>
                    <a:lnTo>
                      <a:pt x="1725" y="1080"/>
                    </a:lnTo>
                    <a:lnTo>
                      <a:pt x="1690" y="1045"/>
                    </a:lnTo>
                    <a:lnTo>
                      <a:pt x="1651" y="1007"/>
                    </a:lnTo>
                    <a:lnTo>
                      <a:pt x="1610" y="964"/>
                    </a:lnTo>
                    <a:lnTo>
                      <a:pt x="1567" y="917"/>
                    </a:lnTo>
                    <a:lnTo>
                      <a:pt x="1524" y="868"/>
                    </a:lnTo>
                    <a:lnTo>
                      <a:pt x="1480" y="816"/>
                    </a:lnTo>
                    <a:lnTo>
                      <a:pt x="1436" y="761"/>
                    </a:lnTo>
                    <a:lnTo>
                      <a:pt x="1395" y="706"/>
                    </a:lnTo>
                    <a:lnTo>
                      <a:pt x="1355" y="648"/>
                    </a:lnTo>
                    <a:lnTo>
                      <a:pt x="1320" y="590"/>
                    </a:lnTo>
                    <a:lnTo>
                      <a:pt x="1288" y="532"/>
                    </a:lnTo>
                    <a:lnTo>
                      <a:pt x="1259" y="475"/>
                    </a:lnTo>
                    <a:lnTo>
                      <a:pt x="1235" y="419"/>
                    </a:lnTo>
                    <a:lnTo>
                      <a:pt x="1212" y="367"/>
                    </a:lnTo>
                    <a:lnTo>
                      <a:pt x="1193" y="317"/>
                    </a:lnTo>
                    <a:lnTo>
                      <a:pt x="1176" y="271"/>
                    </a:lnTo>
                    <a:lnTo>
                      <a:pt x="1162" y="227"/>
                    </a:lnTo>
                    <a:lnTo>
                      <a:pt x="1149" y="186"/>
                    </a:lnTo>
                    <a:lnTo>
                      <a:pt x="1138" y="149"/>
                    </a:lnTo>
                    <a:lnTo>
                      <a:pt x="1130" y="116"/>
                    </a:lnTo>
                    <a:lnTo>
                      <a:pt x="1124" y="86"/>
                    </a:lnTo>
                    <a:lnTo>
                      <a:pt x="1118" y="60"/>
                    </a:lnTo>
                    <a:lnTo>
                      <a:pt x="1115" y="39"/>
                    </a:lnTo>
                    <a:lnTo>
                      <a:pt x="1112" y="22"/>
                    </a:lnTo>
                    <a:lnTo>
                      <a:pt x="1110" y="10"/>
                    </a:lnTo>
                    <a:lnTo>
                      <a:pt x="1109" y="2"/>
                    </a:lnTo>
                    <a:lnTo>
                      <a:pt x="1109" y="0"/>
                    </a:lnTo>
                    <a:lnTo>
                      <a:pt x="1106" y="1"/>
                    </a:lnTo>
                    <a:lnTo>
                      <a:pt x="1096" y="3"/>
                    </a:lnTo>
                    <a:lnTo>
                      <a:pt x="1083" y="6"/>
                    </a:lnTo>
                    <a:lnTo>
                      <a:pt x="1064" y="10"/>
                    </a:lnTo>
                    <a:lnTo>
                      <a:pt x="1040" y="15"/>
                    </a:lnTo>
                    <a:lnTo>
                      <a:pt x="1011" y="21"/>
                    </a:lnTo>
                    <a:lnTo>
                      <a:pt x="980" y="29"/>
                    </a:lnTo>
                    <a:lnTo>
                      <a:pt x="945" y="37"/>
                    </a:lnTo>
                    <a:lnTo>
                      <a:pt x="906" y="46"/>
                    </a:lnTo>
                    <a:lnTo>
                      <a:pt x="865" y="55"/>
                    </a:lnTo>
                    <a:lnTo>
                      <a:pt x="821" y="64"/>
                    </a:lnTo>
                    <a:lnTo>
                      <a:pt x="776" y="75"/>
                    </a:lnTo>
                    <a:lnTo>
                      <a:pt x="729" y="85"/>
                    </a:lnTo>
                    <a:lnTo>
                      <a:pt x="681" y="96"/>
                    </a:lnTo>
                    <a:lnTo>
                      <a:pt x="633" y="107"/>
                    </a:lnTo>
                    <a:lnTo>
                      <a:pt x="584" y="118"/>
                    </a:lnTo>
                    <a:lnTo>
                      <a:pt x="533" y="129"/>
                    </a:lnTo>
                    <a:lnTo>
                      <a:pt x="485" y="140"/>
                    </a:lnTo>
                    <a:lnTo>
                      <a:pt x="437" y="151"/>
                    </a:lnTo>
                    <a:lnTo>
                      <a:pt x="390" y="162"/>
                    </a:lnTo>
                    <a:lnTo>
                      <a:pt x="345" y="172"/>
                    </a:lnTo>
                    <a:lnTo>
                      <a:pt x="301" y="181"/>
                    </a:lnTo>
                    <a:lnTo>
                      <a:pt x="260" y="190"/>
                    </a:lnTo>
                    <a:lnTo>
                      <a:pt x="221" y="199"/>
                    </a:lnTo>
                    <a:lnTo>
                      <a:pt x="186" y="208"/>
                    </a:lnTo>
                    <a:lnTo>
                      <a:pt x="155" y="215"/>
                    </a:lnTo>
                    <a:lnTo>
                      <a:pt x="126" y="221"/>
                    </a:lnTo>
                    <a:lnTo>
                      <a:pt x="102" y="226"/>
                    </a:lnTo>
                    <a:lnTo>
                      <a:pt x="83" y="230"/>
                    </a:lnTo>
                    <a:lnTo>
                      <a:pt x="70" y="233"/>
                    </a:lnTo>
                    <a:lnTo>
                      <a:pt x="60" y="235"/>
                    </a:lnTo>
                    <a:lnTo>
                      <a:pt x="57" y="236"/>
                    </a:lnTo>
                    <a:lnTo>
                      <a:pt x="57" y="241"/>
                    </a:lnTo>
                    <a:lnTo>
                      <a:pt x="58" y="257"/>
                    </a:lnTo>
                    <a:lnTo>
                      <a:pt x="59" y="280"/>
                    </a:lnTo>
                    <a:lnTo>
                      <a:pt x="61" y="308"/>
                    </a:lnTo>
                    <a:lnTo>
                      <a:pt x="39" y="310"/>
                    </a:lnTo>
                    <a:lnTo>
                      <a:pt x="39" y="315"/>
                    </a:lnTo>
                    <a:lnTo>
                      <a:pt x="40" y="330"/>
                    </a:lnTo>
                    <a:lnTo>
                      <a:pt x="41" y="353"/>
                    </a:lnTo>
                    <a:lnTo>
                      <a:pt x="43" y="380"/>
                    </a:lnTo>
                    <a:lnTo>
                      <a:pt x="19" y="386"/>
                    </a:lnTo>
                    <a:lnTo>
                      <a:pt x="19" y="391"/>
                    </a:lnTo>
                    <a:lnTo>
                      <a:pt x="20" y="406"/>
                    </a:lnTo>
                    <a:lnTo>
                      <a:pt x="21" y="427"/>
                    </a:lnTo>
                    <a:lnTo>
                      <a:pt x="24" y="455"/>
                    </a:lnTo>
                    <a:lnTo>
                      <a:pt x="0" y="460"/>
                    </a:lnTo>
                    <a:lnTo>
                      <a:pt x="0" y="466"/>
                    </a:lnTo>
                    <a:lnTo>
                      <a:pt x="1" y="483"/>
                    </a:lnTo>
                    <a:lnTo>
                      <a:pt x="3" y="510"/>
                    </a:lnTo>
                    <a:lnTo>
                      <a:pt x="6" y="547"/>
                    </a:lnTo>
                    <a:lnTo>
                      <a:pt x="10" y="592"/>
                    </a:lnTo>
                    <a:lnTo>
                      <a:pt x="15" y="644"/>
                    </a:lnTo>
                    <a:lnTo>
                      <a:pt x="23" y="704"/>
                    </a:lnTo>
                    <a:lnTo>
                      <a:pt x="32" y="768"/>
                    </a:lnTo>
                    <a:lnTo>
                      <a:pt x="43" y="839"/>
                    </a:lnTo>
                    <a:lnTo>
                      <a:pt x="56" y="912"/>
                    </a:lnTo>
                    <a:lnTo>
                      <a:pt x="72" y="988"/>
                    </a:lnTo>
                    <a:lnTo>
                      <a:pt x="90" y="1067"/>
                    </a:lnTo>
                    <a:lnTo>
                      <a:pt x="111" y="1146"/>
                    </a:lnTo>
                    <a:lnTo>
                      <a:pt x="135" y="1226"/>
                    </a:lnTo>
                    <a:lnTo>
                      <a:pt x="162" y="1306"/>
                    </a:lnTo>
                    <a:lnTo>
                      <a:pt x="192" y="1384"/>
                    </a:lnTo>
                    <a:lnTo>
                      <a:pt x="225" y="1458"/>
                    </a:lnTo>
                    <a:lnTo>
                      <a:pt x="258" y="1529"/>
                    </a:lnTo>
                    <a:lnTo>
                      <a:pt x="291" y="1594"/>
                    </a:lnTo>
                    <a:lnTo>
                      <a:pt x="323" y="1657"/>
                    </a:lnTo>
                    <a:lnTo>
                      <a:pt x="356" y="1714"/>
                    </a:lnTo>
                    <a:lnTo>
                      <a:pt x="387" y="1767"/>
                    </a:lnTo>
                    <a:lnTo>
                      <a:pt x="417" y="1816"/>
                    </a:lnTo>
                    <a:lnTo>
                      <a:pt x="445" y="1860"/>
                    </a:lnTo>
                    <a:lnTo>
                      <a:pt x="472" y="1899"/>
                    </a:lnTo>
                    <a:lnTo>
                      <a:pt x="495" y="1933"/>
                    </a:lnTo>
                    <a:lnTo>
                      <a:pt x="516" y="1963"/>
                    </a:lnTo>
                    <a:lnTo>
                      <a:pt x="534" y="1986"/>
                    </a:lnTo>
                    <a:lnTo>
                      <a:pt x="549" y="2005"/>
                    </a:lnTo>
                    <a:lnTo>
                      <a:pt x="560" y="2019"/>
                    </a:lnTo>
                    <a:lnTo>
                      <a:pt x="567" y="2027"/>
                    </a:lnTo>
                    <a:lnTo>
                      <a:pt x="569" y="2030"/>
                    </a:lnTo>
                    <a:lnTo>
                      <a:pt x="1757" y="1388"/>
                    </a:lnTo>
                    <a:lnTo>
                      <a:pt x="1756" y="1387"/>
                    </a:lnTo>
                    <a:lnTo>
                      <a:pt x="1753" y="1384"/>
                    </a:lnTo>
                    <a:lnTo>
                      <a:pt x="1748" y="1380"/>
                    </a:lnTo>
                    <a:lnTo>
                      <a:pt x="1743" y="1374"/>
                    </a:lnTo>
                    <a:lnTo>
                      <a:pt x="1736" y="1368"/>
                    </a:lnTo>
                    <a:lnTo>
                      <a:pt x="1729" y="1361"/>
                    </a:lnTo>
                    <a:lnTo>
                      <a:pt x="1721" y="1354"/>
                    </a:lnTo>
                    <a:lnTo>
                      <a:pt x="1713" y="1347"/>
                    </a:lnTo>
                    <a:lnTo>
                      <a:pt x="1774" y="1314"/>
                    </a:lnTo>
                    <a:lnTo>
                      <a:pt x="1773" y="1313"/>
                    </a:lnTo>
                    <a:lnTo>
                      <a:pt x="1771" y="1310"/>
                    </a:lnTo>
                    <a:lnTo>
                      <a:pt x="1768" y="1306"/>
                    </a:lnTo>
                    <a:lnTo>
                      <a:pt x="1763" y="1301"/>
                    </a:lnTo>
                    <a:lnTo>
                      <a:pt x="1757" y="1295"/>
                    </a:lnTo>
                    <a:lnTo>
                      <a:pt x="1749" y="1288"/>
                    </a:lnTo>
                    <a:lnTo>
                      <a:pt x="1741" y="1280"/>
                    </a:lnTo>
                    <a:lnTo>
                      <a:pt x="1732" y="1273"/>
                    </a:lnTo>
                    <a:lnTo>
                      <a:pt x="1795" y="1238"/>
                    </a:lnTo>
                    <a:lnTo>
                      <a:pt x="1794" y="1237"/>
                    </a:lnTo>
                    <a:lnTo>
                      <a:pt x="1790" y="1234"/>
                    </a:lnTo>
                    <a:lnTo>
                      <a:pt x="1785" y="1230"/>
                    </a:lnTo>
                    <a:lnTo>
                      <a:pt x="1780" y="1224"/>
                    </a:lnTo>
                    <a:lnTo>
                      <a:pt x="1773" y="1218"/>
                    </a:lnTo>
                    <a:lnTo>
                      <a:pt x="1766" y="1211"/>
                    </a:lnTo>
                    <a:lnTo>
                      <a:pt x="1759" y="1204"/>
                    </a:lnTo>
                    <a:lnTo>
                      <a:pt x="1752" y="1198"/>
                    </a:lnTo>
                    <a:lnTo>
                      <a:pt x="1815" y="1164"/>
                    </a:lnTo>
                    <a:close/>
                  </a:path>
                </a:pathLst>
              </a:custGeom>
              <a:solidFill>
                <a:srgbClr val="000000"/>
              </a:solidFill>
              <a:ln w="9525">
                <a:noFill/>
                <a:round/>
                <a:headEnd/>
                <a:tailEnd/>
              </a:ln>
            </p:spPr>
            <p:txBody>
              <a:bodyPr/>
              <a:lstStyle/>
              <a:p>
                <a:pPr>
                  <a:defRPr/>
                </a:pPr>
                <a:endParaRPr lang="en-GB"/>
              </a:p>
            </p:txBody>
          </p:sp>
          <p:sp>
            <p:nvSpPr>
              <p:cNvPr id="1398843" name="Freeform 59"/>
              <p:cNvSpPr>
                <a:spLocks/>
              </p:cNvSpPr>
              <p:nvPr/>
            </p:nvSpPr>
            <p:spPr bwMode="auto">
              <a:xfrm>
                <a:off x="1799" y="1551"/>
                <a:ext cx="342" cy="353"/>
              </a:xfrm>
              <a:custGeom>
                <a:avLst/>
                <a:gdLst/>
                <a:ahLst/>
                <a:cxnLst>
                  <a:cxn ang="0">
                    <a:pos x="1225" y="572"/>
                  </a:cxn>
                  <a:cxn ang="0">
                    <a:pos x="1293" y="677"/>
                  </a:cxn>
                  <a:cxn ang="0">
                    <a:pos x="1367" y="778"/>
                  </a:cxn>
                  <a:cxn ang="0">
                    <a:pos x="1445" y="872"/>
                  </a:cxn>
                  <a:cxn ang="0">
                    <a:pos x="1522" y="957"/>
                  </a:cxn>
                  <a:cxn ang="0">
                    <a:pos x="1592" y="1029"/>
                  </a:cxn>
                  <a:cxn ang="0">
                    <a:pos x="1651" y="1087"/>
                  </a:cxn>
                  <a:cxn ang="0">
                    <a:pos x="1694" y="1126"/>
                  </a:cxn>
                  <a:cxn ang="0">
                    <a:pos x="555" y="1763"/>
                  </a:cxn>
                  <a:cxn ang="0">
                    <a:pos x="537" y="1740"/>
                  </a:cxn>
                  <a:cxn ang="0">
                    <a:pos x="508" y="1700"/>
                  </a:cxn>
                  <a:cxn ang="0">
                    <a:pos x="468" y="1645"/>
                  </a:cxn>
                  <a:cxn ang="0">
                    <a:pos x="420" y="1572"/>
                  </a:cxn>
                  <a:cxn ang="0">
                    <a:pos x="366" y="1484"/>
                  </a:cxn>
                  <a:cxn ang="0">
                    <a:pos x="309" y="1381"/>
                  </a:cxn>
                  <a:cxn ang="0">
                    <a:pos x="250" y="1263"/>
                  </a:cxn>
                  <a:cxn ang="0">
                    <a:pos x="190" y="1132"/>
                  </a:cxn>
                  <a:cxn ang="0">
                    <a:pos x="136" y="986"/>
                  </a:cxn>
                  <a:cxn ang="0">
                    <a:pos x="94" y="839"/>
                  </a:cxn>
                  <a:cxn ang="0">
                    <a:pos x="60" y="696"/>
                  </a:cxn>
                  <a:cxn ang="0">
                    <a:pos x="37" y="562"/>
                  </a:cxn>
                  <a:cxn ang="0">
                    <a:pos x="19" y="442"/>
                  </a:cxn>
                  <a:cxn ang="0">
                    <a:pos x="8" y="344"/>
                  </a:cxn>
                  <a:cxn ang="0">
                    <a:pos x="2" y="270"/>
                  </a:cxn>
                  <a:cxn ang="0">
                    <a:pos x="0" y="230"/>
                  </a:cxn>
                  <a:cxn ang="0">
                    <a:pos x="1018" y="11"/>
                  </a:cxn>
                  <a:cxn ang="0">
                    <a:pos x="1024" y="41"/>
                  </a:cxn>
                  <a:cxn ang="0">
                    <a:pos x="1033" y="85"/>
                  </a:cxn>
                  <a:cxn ang="0">
                    <a:pos x="1047" y="142"/>
                  </a:cxn>
                  <a:cxn ang="0">
                    <a:pos x="1066" y="208"/>
                  </a:cxn>
                  <a:cxn ang="0">
                    <a:pos x="1093" y="286"/>
                  </a:cxn>
                  <a:cxn ang="0">
                    <a:pos x="1128" y="373"/>
                  </a:cxn>
                  <a:cxn ang="0">
                    <a:pos x="1171" y="468"/>
                  </a:cxn>
                </a:cxnLst>
                <a:rect l="0" t="0" r="r" b="b"/>
                <a:pathLst>
                  <a:path w="1707" h="1763">
                    <a:moveTo>
                      <a:pt x="1196" y="519"/>
                    </a:moveTo>
                    <a:lnTo>
                      <a:pt x="1225" y="572"/>
                    </a:lnTo>
                    <a:lnTo>
                      <a:pt x="1258" y="625"/>
                    </a:lnTo>
                    <a:lnTo>
                      <a:pt x="1293" y="677"/>
                    </a:lnTo>
                    <a:lnTo>
                      <a:pt x="1329" y="729"/>
                    </a:lnTo>
                    <a:lnTo>
                      <a:pt x="1367" y="778"/>
                    </a:lnTo>
                    <a:lnTo>
                      <a:pt x="1406" y="826"/>
                    </a:lnTo>
                    <a:lnTo>
                      <a:pt x="1445" y="872"/>
                    </a:lnTo>
                    <a:lnTo>
                      <a:pt x="1484" y="916"/>
                    </a:lnTo>
                    <a:lnTo>
                      <a:pt x="1522" y="957"/>
                    </a:lnTo>
                    <a:lnTo>
                      <a:pt x="1558" y="995"/>
                    </a:lnTo>
                    <a:lnTo>
                      <a:pt x="1592" y="1029"/>
                    </a:lnTo>
                    <a:lnTo>
                      <a:pt x="1623" y="1060"/>
                    </a:lnTo>
                    <a:lnTo>
                      <a:pt x="1651" y="1087"/>
                    </a:lnTo>
                    <a:lnTo>
                      <a:pt x="1675" y="1109"/>
                    </a:lnTo>
                    <a:lnTo>
                      <a:pt x="1694" y="1126"/>
                    </a:lnTo>
                    <a:lnTo>
                      <a:pt x="1707" y="1139"/>
                    </a:lnTo>
                    <a:lnTo>
                      <a:pt x="555" y="1763"/>
                    </a:lnTo>
                    <a:lnTo>
                      <a:pt x="547" y="1753"/>
                    </a:lnTo>
                    <a:lnTo>
                      <a:pt x="537" y="1740"/>
                    </a:lnTo>
                    <a:lnTo>
                      <a:pt x="523" y="1723"/>
                    </a:lnTo>
                    <a:lnTo>
                      <a:pt x="508" y="1700"/>
                    </a:lnTo>
                    <a:lnTo>
                      <a:pt x="488" y="1675"/>
                    </a:lnTo>
                    <a:lnTo>
                      <a:pt x="468" y="1645"/>
                    </a:lnTo>
                    <a:lnTo>
                      <a:pt x="445" y="1610"/>
                    </a:lnTo>
                    <a:lnTo>
                      <a:pt x="420" y="1572"/>
                    </a:lnTo>
                    <a:lnTo>
                      <a:pt x="394" y="1530"/>
                    </a:lnTo>
                    <a:lnTo>
                      <a:pt x="366" y="1484"/>
                    </a:lnTo>
                    <a:lnTo>
                      <a:pt x="339" y="1435"/>
                    </a:lnTo>
                    <a:lnTo>
                      <a:pt x="309" y="1381"/>
                    </a:lnTo>
                    <a:lnTo>
                      <a:pt x="279" y="1325"/>
                    </a:lnTo>
                    <a:lnTo>
                      <a:pt x="250" y="1263"/>
                    </a:lnTo>
                    <a:lnTo>
                      <a:pt x="220" y="1199"/>
                    </a:lnTo>
                    <a:lnTo>
                      <a:pt x="190" y="1132"/>
                    </a:lnTo>
                    <a:lnTo>
                      <a:pt x="161" y="1060"/>
                    </a:lnTo>
                    <a:lnTo>
                      <a:pt x="136" y="986"/>
                    </a:lnTo>
                    <a:lnTo>
                      <a:pt x="113" y="913"/>
                    </a:lnTo>
                    <a:lnTo>
                      <a:pt x="94" y="839"/>
                    </a:lnTo>
                    <a:lnTo>
                      <a:pt x="76" y="767"/>
                    </a:lnTo>
                    <a:lnTo>
                      <a:pt x="60" y="696"/>
                    </a:lnTo>
                    <a:lnTo>
                      <a:pt x="48" y="627"/>
                    </a:lnTo>
                    <a:lnTo>
                      <a:pt x="37" y="562"/>
                    </a:lnTo>
                    <a:lnTo>
                      <a:pt x="27" y="501"/>
                    </a:lnTo>
                    <a:lnTo>
                      <a:pt x="19" y="442"/>
                    </a:lnTo>
                    <a:lnTo>
                      <a:pt x="13" y="390"/>
                    </a:lnTo>
                    <a:lnTo>
                      <a:pt x="8" y="344"/>
                    </a:lnTo>
                    <a:lnTo>
                      <a:pt x="5" y="304"/>
                    </a:lnTo>
                    <a:lnTo>
                      <a:pt x="2" y="270"/>
                    </a:lnTo>
                    <a:lnTo>
                      <a:pt x="1" y="246"/>
                    </a:lnTo>
                    <a:lnTo>
                      <a:pt x="0" y="230"/>
                    </a:lnTo>
                    <a:lnTo>
                      <a:pt x="1017" y="0"/>
                    </a:lnTo>
                    <a:lnTo>
                      <a:pt x="1018" y="11"/>
                    </a:lnTo>
                    <a:lnTo>
                      <a:pt x="1021" y="25"/>
                    </a:lnTo>
                    <a:lnTo>
                      <a:pt x="1024" y="41"/>
                    </a:lnTo>
                    <a:lnTo>
                      <a:pt x="1028" y="62"/>
                    </a:lnTo>
                    <a:lnTo>
                      <a:pt x="1033" y="85"/>
                    </a:lnTo>
                    <a:lnTo>
                      <a:pt x="1040" y="112"/>
                    </a:lnTo>
                    <a:lnTo>
                      <a:pt x="1047" y="142"/>
                    </a:lnTo>
                    <a:lnTo>
                      <a:pt x="1056" y="173"/>
                    </a:lnTo>
                    <a:lnTo>
                      <a:pt x="1066" y="208"/>
                    </a:lnTo>
                    <a:lnTo>
                      <a:pt x="1080" y="246"/>
                    </a:lnTo>
                    <a:lnTo>
                      <a:pt x="1093" y="286"/>
                    </a:lnTo>
                    <a:lnTo>
                      <a:pt x="1109" y="328"/>
                    </a:lnTo>
                    <a:lnTo>
                      <a:pt x="1128" y="373"/>
                    </a:lnTo>
                    <a:lnTo>
                      <a:pt x="1148" y="420"/>
                    </a:lnTo>
                    <a:lnTo>
                      <a:pt x="1171" y="468"/>
                    </a:lnTo>
                    <a:lnTo>
                      <a:pt x="1196" y="519"/>
                    </a:lnTo>
                    <a:close/>
                  </a:path>
                </a:pathLst>
              </a:custGeom>
              <a:solidFill>
                <a:srgbClr val="FFFFFF"/>
              </a:solidFill>
              <a:ln w="9525">
                <a:noFill/>
                <a:round/>
                <a:headEnd/>
                <a:tailEnd/>
              </a:ln>
            </p:spPr>
            <p:txBody>
              <a:bodyPr/>
              <a:lstStyle/>
              <a:p>
                <a:pPr>
                  <a:defRPr/>
                </a:pPr>
                <a:endParaRPr lang="en-GB"/>
              </a:p>
            </p:txBody>
          </p:sp>
          <p:sp>
            <p:nvSpPr>
              <p:cNvPr id="1398844" name="Freeform 60"/>
              <p:cNvSpPr>
                <a:spLocks/>
              </p:cNvSpPr>
              <p:nvPr/>
            </p:nvSpPr>
            <p:spPr bwMode="auto">
              <a:xfrm>
                <a:off x="1788" y="1641"/>
                <a:ext cx="341" cy="309"/>
              </a:xfrm>
              <a:custGeom>
                <a:avLst/>
                <a:gdLst/>
                <a:ahLst/>
                <a:cxnLst>
                  <a:cxn ang="0">
                    <a:pos x="554" y="1536"/>
                  </a:cxn>
                  <a:cxn ang="0">
                    <a:pos x="537" y="1513"/>
                  </a:cxn>
                  <a:cxn ang="0">
                    <a:pos x="507" y="1473"/>
                  </a:cxn>
                  <a:cxn ang="0">
                    <a:pos x="467" y="1418"/>
                  </a:cxn>
                  <a:cxn ang="0">
                    <a:pos x="420" y="1345"/>
                  </a:cxn>
                  <a:cxn ang="0">
                    <a:pos x="366" y="1257"/>
                  </a:cxn>
                  <a:cxn ang="0">
                    <a:pos x="309" y="1154"/>
                  </a:cxn>
                  <a:cxn ang="0">
                    <a:pos x="249" y="1036"/>
                  </a:cxn>
                  <a:cxn ang="0">
                    <a:pos x="190" y="905"/>
                  </a:cxn>
                  <a:cxn ang="0">
                    <a:pos x="137" y="759"/>
                  </a:cxn>
                  <a:cxn ang="0">
                    <a:pos x="94" y="612"/>
                  </a:cxn>
                  <a:cxn ang="0">
                    <a:pos x="61" y="469"/>
                  </a:cxn>
                  <a:cxn ang="0">
                    <a:pos x="37" y="335"/>
                  </a:cxn>
                  <a:cxn ang="0">
                    <a:pos x="20" y="215"/>
                  </a:cxn>
                  <a:cxn ang="0">
                    <a:pos x="9" y="116"/>
                  </a:cxn>
                  <a:cxn ang="0">
                    <a:pos x="2" y="43"/>
                  </a:cxn>
                  <a:cxn ang="0">
                    <a:pos x="0" y="3"/>
                  </a:cxn>
                  <a:cxn ang="0">
                    <a:pos x="9" y="32"/>
                  </a:cxn>
                  <a:cxn ang="0">
                    <a:pos x="17" y="110"/>
                  </a:cxn>
                  <a:cxn ang="0">
                    <a:pos x="28" y="202"/>
                  </a:cxn>
                  <a:cxn ang="0">
                    <a:pos x="44" y="306"/>
                  </a:cxn>
                  <a:cxn ang="0">
                    <a:pos x="67" y="419"/>
                  </a:cxn>
                  <a:cxn ang="0">
                    <a:pos x="94" y="536"/>
                  </a:cxn>
                  <a:cxn ang="0">
                    <a:pos x="128" y="658"/>
                  </a:cxn>
                  <a:cxn ang="0">
                    <a:pos x="169" y="778"/>
                  </a:cxn>
                  <a:cxn ang="0">
                    <a:pos x="226" y="912"/>
                  </a:cxn>
                  <a:cxn ang="0">
                    <a:pos x="291" y="1048"/>
                  </a:cxn>
                  <a:cxn ang="0">
                    <a:pos x="357" y="1167"/>
                  </a:cxn>
                  <a:cxn ang="0">
                    <a:pos x="417" y="1270"/>
                  </a:cxn>
                  <a:cxn ang="0">
                    <a:pos x="472" y="1352"/>
                  </a:cxn>
                  <a:cxn ang="0">
                    <a:pos x="516" y="1416"/>
                  </a:cxn>
                  <a:cxn ang="0">
                    <a:pos x="549" y="1459"/>
                  </a:cxn>
                  <a:cxn ang="0">
                    <a:pos x="568" y="1480"/>
                  </a:cxn>
                  <a:cxn ang="0">
                    <a:pos x="1676" y="884"/>
                  </a:cxn>
                  <a:cxn ang="0">
                    <a:pos x="1686" y="892"/>
                  </a:cxn>
                  <a:cxn ang="0">
                    <a:pos x="1695" y="899"/>
                  </a:cxn>
                  <a:cxn ang="0">
                    <a:pos x="1702" y="907"/>
                  </a:cxn>
                  <a:cxn ang="0">
                    <a:pos x="1708" y="912"/>
                  </a:cxn>
                </a:cxnLst>
                <a:rect l="0" t="0" r="r" b="b"/>
                <a:pathLst>
                  <a:path w="1708" h="1536">
                    <a:moveTo>
                      <a:pt x="1708" y="912"/>
                    </a:moveTo>
                    <a:lnTo>
                      <a:pt x="554" y="1536"/>
                    </a:lnTo>
                    <a:lnTo>
                      <a:pt x="547" y="1526"/>
                    </a:lnTo>
                    <a:lnTo>
                      <a:pt x="537" y="1513"/>
                    </a:lnTo>
                    <a:lnTo>
                      <a:pt x="523" y="1496"/>
                    </a:lnTo>
                    <a:lnTo>
                      <a:pt x="507" y="1473"/>
                    </a:lnTo>
                    <a:lnTo>
                      <a:pt x="488" y="1448"/>
                    </a:lnTo>
                    <a:lnTo>
                      <a:pt x="467" y="1418"/>
                    </a:lnTo>
                    <a:lnTo>
                      <a:pt x="445" y="1383"/>
                    </a:lnTo>
                    <a:lnTo>
                      <a:pt x="420" y="1345"/>
                    </a:lnTo>
                    <a:lnTo>
                      <a:pt x="394" y="1303"/>
                    </a:lnTo>
                    <a:lnTo>
                      <a:pt x="366" y="1257"/>
                    </a:lnTo>
                    <a:lnTo>
                      <a:pt x="338" y="1208"/>
                    </a:lnTo>
                    <a:lnTo>
                      <a:pt x="309" y="1154"/>
                    </a:lnTo>
                    <a:lnTo>
                      <a:pt x="279" y="1098"/>
                    </a:lnTo>
                    <a:lnTo>
                      <a:pt x="249" y="1036"/>
                    </a:lnTo>
                    <a:lnTo>
                      <a:pt x="220" y="972"/>
                    </a:lnTo>
                    <a:lnTo>
                      <a:pt x="190" y="905"/>
                    </a:lnTo>
                    <a:lnTo>
                      <a:pt x="161" y="833"/>
                    </a:lnTo>
                    <a:lnTo>
                      <a:pt x="137" y="759"/>
                    </a:lnTo>
                    <a:lnTo>
                      <a:pt x="114" y="686"/>
                    </a:lnTo>
                    <a:lnTo>
                      <a:pt x="94" y="612"/>
                    </a:lnTo>
                    <a:lnTo>
                      <a:pt x="76" y="539"/>
                    </a:lnTo>
                    <a:lnTo>
                      <a:pt x="61" y="469"/>
                    </a:lnTo>
                    <a:lnTo>
                      <a:pt x="48" y="400"/>
                    </a:lnTo>
                    <a:lnTo>
                      <a:pt x="37" y="335"/>
                    </a:lnTo>
                    <a:lnTo>
                      <a:pt x="27" y="273"/>
                    </a:lnTo>
                    <a:lnTo>
                      <a:pt x="20" y="215"/>
                    </a:lnTo>
                    <a:lnTo>
                      <a:pt x="14" y="163"/>
                    </a:lnTo>
                    <a:lnTo>
                      <a:pt x="9" y="116"/>
                    </a:lnTo>
                    <a:lnTo>
                      <a:pt x="6" y="76"/>
                    </a:lnTo>
                    <a:lnTo>
                      <a:pt x="2" y="43"/>
                    </a:lnTo>
                    <a:lnTo>
                      <a:pt x="1" y="19"/>
                    </a:lnTo>
                    <a:lnTo>
                      <a:pt x="0" y="3"/>
                    </a:lnTo>
                    <a:lnTo>
                      <a:pt x="6" y="0"/>
                    </a:lnTo>
                    <a:lnTo>
                      <a:pt x="9" y="32"/>
                    </a:lnTo>
                    <a:lnTo>
                      <a:pt x="12" y="69"/>
                    </a:lnTo>
                    <a:lnTo>
                      <a:pt x="17" y="110"/>
                    </a:lnTo>
                    <a:lnTo>
                      <a:pt x="22" y="154"/>
                    </a:lnTo>
                    <a:lnTo>
                      <a:pt x="28" y="202"/>
                    </a:lnTo>
                    <a:lnTo>
                      <a:pt x="36" y="253"/>
                    </a:lnTo>
                    <a:lnTo>
                      <a:pt x="44" y="306"/>
                    </a:lnTo>
                    <a:lnTo>
                      <a:pt x="55" y="361"/>
                    </a:lnTo>
                    <a:lnTo>
                      <a:pt x="67" y="419"/>
                    </a:lnTo>
                    <a:lnTo>
                      <a:pt x="79" y="477"/>
                    </a:lnTo>
                    <a:lnTo>
                      <a:pt x="94" y="536"/>
                    </a:lnTo>
                    <a:lnTo>
                      <a:pt x="110" y="597"/>
                    </a:lnTo>
                    <a:lnTo>
                      <a:pt x="128" y="658"/>
                    </a:lnTo>
                    <a:lnTo>
                      <a:pt x="148" y="718"/>
                    </a:lnTo>
                    <a:lnTo>
                      <a:pt x="169" y="778"/>
                    </a:lnTo>
                    <a:lnTo>
                      <a:pt x="193" y="837"/>
                    </a:lnTo>
                    <a:lnTo>
                      <a:pt x="226" y="912"/>
                    </a:lnTo>
                    <a:lnTo>
                      <a:pt x="258" y="982"/>
                    </a:lnTo>
                    <a:lnTo>
                      <a:pt x="291" y="1048"/>
                    </a:lnTo>
                    <a:lnTo>
                      <a:pt x="324" y="1110"/>
                    </a:lnTo>
                    <a:lnTo>
                      <a:pt x="357" y="1167"/>
                    </a:lnTo>
                    <a:lnTo>
                      <a:pt x="387" y="1221"/>
                    </a:lnTo>
                    <a:lnTo>
                      <a:pt x="417" y="1270"/>
                    </a:lnTo>
                    <a:lnTo>
                      <a:pt x="446" y="1314"/>
                    </a:lnTo>
                    <a:lnTo>
                      <a:pt x="472" y="1352"/>
                    </a:lnTo>
                    <a:lnTo>
                      <a:pt x="496" y="1386"/>
                    </a:lnTo>
                    <a:lnTo>
                      <a:pt x="516" y="1416"/>
                    </a:lnTo>
                    <a:lnTo>
                      <a:pt x="535" y="1439"/>
                    </a:lnTo>
                    <a:lnTo>
                      <a:pt x="549" y="1459"/>
                    </a:lnTo>
                    <a:lnTo>
                      <a:pt x="560" y="1472"/>
                    </a:lnTo>
                    <a:lnTo>
                      <a:pt x="568" y="1480"/>
                    </a:lnTo>
                    <a:lnTo>
                      <a:pt x="570" y="1483"/>
                    </a:lnTo>
                    <a:lnTo>
                      <a:pt x="1676" y="884"/>
                    </a:lnTo>
                    <a:lnTo>
                      <a:pt x="1681" y="888"/>
                    </a:lnTo>
                    <a:lnTo>
                      <a:pt x="1686" y="892"/>
                    </a:lnTo>
                    <a:lnTo>
                      <a:pt x="1691" y="896"/>
                    </a:lnTo>
                    <a:lnTo>
                      <a:pt x="1695" y="899"/>
                    </a:lnTo>
                    <a:lnTo>
                      <a:pt x="1699" y="903"/>
                    </a:lnTo>
                    <a:lnTo>
                      <a:pt x="1702" y="907"/>
                    </a:lnTo>
                    <a:lnTo>
                      <a:pt x="1705" y="910"/>
                    </a:lnTo>
                    <a:lnTo>
                      <a:pt x="1708" y="912"/>
                    </a:lnTo>
                    <a:close/>
                  </a:path>
                </a:pathLst>
              </a:custGeom>
              <a:solidFill>
                <a:srgbClr val="FFFFFF"/>
              </a:solidFill>
              <a:ln w="9525">
                <a:noFill/>
                <a:round/>
                <a:headEnd/>
                <a:tailEnd/>
              </a:ln>
            </p:spPr>
            <p:txBody>
              <a:bodyPr/>
              <a:lstStyle/>
              <a:p>
                <a:pPr>
                  <a:defRPr/>
                </a:pPr>
                <a:endParaRPr lang="en-GB"/>
              </a:p>
            </p:txBody>
          </p:sp>
          <p:sp>
            <p:nvSpPr>
              <p:cNvPr id="1398845" name="Freeform 61"/>
              <p:cNvSpPr>
                <a:spLocks/>
              </p:cNvSpPr>
              <p:nvPr/>
            </p:nvSpPr>
            <p:spPr bwMode="auto">
              <a:xfrm>
                <a:off x="1792" y="1627"/>
                <a:ext cx="341" cy="307"/>
              </a:xfrm>
              <a:custGeom>
                <a:avLst/>
                <a:gdLst/>
                <a:ahLst/>
                <a:cxnLst>
                  <a:cxn ang="0">
                    <a:pos x="555" y="1534"/>
                  </a:cxn>
                  <a:cxn ang="0">
                    <a:pos x="536" y="1511"/>
                  </a:cxn>
                  <a:cxn ang="0">
                    <a:pos x="507" y="1471"/>
                  </a:cxn>
                  <a:cxn ang="0">
                    <a:pos x="468" y="1416"/>
                  </a:cxn>
                  <a:cxn ang="0">
                    <a:pos x="420" y="1344"/>
                  </a:cxn>
                  <a:cxn ang="0">
                    <a:pos x="366" y="1256"/>
                  </a:cxn>
                  <a:cxn ang="0">
                    <a:pos x="309" y="1152"/>
                  </a:cxn>
                  <a:cxn ang="0">
                    <a:pos x="250" y="1035"/>
                  </a:cxn>
                  <a:cxn ang="0">
                    <a:pos x="190" y="903"/>
                  </a:cxn>
                  <a:cxn ang="0">
                    <a:pos x="136" y="758"/>
                  </a:cxn>
                  <a:cxn ang="0">
                    <a:pos x="94" y="610"/>
                  </a:cxn>
                  <a:cxn ang="0">
                    <a:pos x="60" y="467"/>
                  </a:cxn>
                  <a:cxn ang="0">
                    <a:pos x="37" y="333"/>
                  </a:cxn>
                  <a:cxn ang="0">
                    <a:pos x="19" y="214"/>
                  </a:cxn>
                  <a:cxn ang="0">
                    <a:pos x="8" y="115"/>
                  </a:cxn>
                  <a:cxn ang="0">
                    <a:pos x="2" y="42"/>
                  </a:cxn>
                  <a:cxn ang="0">
                    <a:pos x="0" y="1"/>
                  </a:cxn>
                  <a:cxn ang="0">
                    <a:pos x="9" y="32"/>
                  </a:cxn>
                  <a:cxn ang="0">
                    <a:pos x="17" y="109"/>
                  </a:cxn>
                  <a:cxn ang="0">
                    <a:pos x="29" y="201"/>
                  </a:cxn>
                  <a:cxn ang="0">
                    <a:pos x="45" y="305"/>
                  </a:cxn>
                  <a:cxn ang="0">
                    <a:pos x="66" y="417"/>
                  </a:cxn>
                  <a:cxn ang="0">
                    <a:pos x="94" y="536"/>
                  </a:cxn>
                  <a:cxn ang="0">
                    <a:pos x="128" y="656"/>
                  </a:cxn>
                  <a:cxn ang="0">
                    <a:pos x="169" y="776"/>
                  </a:cxn>
                  <a:cxn ang="0">
                    <a:pos x="225" y="910"/>
                  </a:cxn>
                  <a:cxn ang="0">
                    <a:pos x="291" y="1046"/>
                  </a:cxn>
                  <a:cxn ang="0">
                    <a:pos x="356" y="1166"/>
                  </a:cxn>
                  <a:cxn ang="0">
                    <a:pos x="417" y="1268"/>
                  </a:cxn>
                  <a:cxn ang="0">
                    <a:pos x="472" y="1351"/>
                  </a:cxn>
                  <a:cxn ang="0">
                    <a:pos x="516" y="1414"/>
                  </a:cxn>
                  <a:cxn ang="0">
                    <a:pos x="549" y="1457"/>
                  </a:cxn>
                  <a:cxn ang="0">
                    <a:pos x="567" y="1479"/>
                  </a:cxn>
                  <a:cxn ang="0">
                    <a:pos x="1676" y="883"/>
                  </a:cxn>
                  <a:cxn ang="0">
                    <a:pos x="1687" y="892"/>
                  </a:cxn>
                  <a:cxn ang="0">
                    <a:pos x="1697" y="899"/>
                  </a:cxn>
                  <a:cxn ang="0">
                    <a:pos x="1703" y="905"/>
                  </a:cxn>
                  <a:cxn ang="0">
                    <a:pos x="1708" y="910"/>
                  </a:cxn>
                </a:cxnLst>
                <a:rect l="0" t="0" r="r" b="b"/>
                <a:pathLst>
                  <a:path w="1708" h="1534">
                    <a:moveTo>
                      <a:pt x="1708" y="910"/>
                    </a:moveTo>
                    <a:lnTo>
                      <a:pt x="555" y="1534"/>
                    </a:lnTo>
                    <a:lnTo>
                      <a:pt x="548" y="1525"/>
                    </a:lnTo>
                    <a:lnTo>
                      <a:pt x="536" y="1511"/>
                    </a:lnTo>
                    <a:lnTo>
                      <a:pt x="523" y="1494"/>
                    </a:lnTo>
                    <a:lnTo>
                      <a:pt x="507" y="1471"/>
                    </a:lnTo>
                    <a:lnTo>
                      <a:pt x="488" y="1446"/>
                    </a:lnTo>
                    <a:lnTo>
                      <a:pt x="468" y="1416"/>
                    </a:lnTo>
                    <a:lnTo>
                      <a:pt x="444" y="1381"/>
                    </a:lnTo>
                    <a:lnTo>
                      <a:pt x="420" y="1344"/>
                    </a:lnTo>
                    <a:lnTo>
                      <a:pt x="394" y="1302"/>
                    </a:lnTo>
                    <a:lnTo>
                      <a:pt x="366" y="1256"/>
                    </a:lnTo>
                    <a:lnTo>
                      <a:pt x="338" y="1207"/>
                    </a:lnTo>
                    <a:lnTo>
                      <a:pt x="309" y="1152"/>
                    </a:lnTo>
                    <a:lnTo>
                      <a:pt x="279" y="1096"/>
                    </a:lnTo>
                    <a:lnTo>
                      <a:pt x="250" y="1035"/>
                    </a:lnTo>
                    <a:lnTo>
                      <a:pt x="220" y="970"/>
                    </a:lnTo>
                    <a:lnTo>
                      <a:pt x="190" y="903"/>
                    </a:lnTo>
                    <a:lnTo>
                      <a:pt x="162" y="831"/>
                    </a:lnTo>
                    <a:lnTo>
                      <a:pt x="136" y="758"/>
                    </a:lnTo>
                    <a:lnTo>
                      <a:pt x="114" y="684"/>
                    </a:lnTo>
                    <a:lnTo>
                      <a:pt x="94" y="610"/>
                    </a:lnTo>
                    <a:lnTo>
                      <a:pt x="76" y="539"/>
                    </a:lnTo>
                    <a:lnTo>
                      <a:pt x="60" y="467"/>
                    </a:lnTo>
                    <a:lnTo>
                      <a:pt x="48" y="399"/>
                    </a:lnTo>
                    <a:lnTo>
                      <a:pt x="37" y="333"/>
                    </a:lnTo>
                    <a:lnTo>
                      <a:pt x="28" y="272"/>
                    </a:lnTo>
                    <a:lnTo>
                      <a:pt x="19" y="214"/>
                    </a:lnTo>
                    <a:lnTo>
                      <a:pt x="13" y="161"/>
                    </a:lnTo>
                    <a:lnTo>
                      <a:pt x="8" y="115"/>
                    </a:lnTo>
                    <a:lnTo>
                      <a:pt x="5" y="76"/>
                    </a:lnTo>
                    <a:lnTo>
                      <a:pt x="2" y="42"/>
                    </a:lnTo>
                    <a:lnTo>
                      <a:pt x="1" y="17"/>
                    </a:lnTo>
                    <a:lnTo>
                      <a:pt x="0" y="1"/>
                    </a:lnTo>
                    <a:lnTo>
                      <a:pt x="6" y="0"/>
                    </a:lnTo>
                    <a:lnTo>
                      <a:pt x="9" y="32"/>
                    </a:lnTo>
                    <a:lnTo>
                      <a:pt x="12" y="68"/>
                    </a:lnTo>
                    <a:lnTo>
                      <a:pt x="17" y="109"/>
                    </a:lnTo>
                    <a:lnTo>
                      <a:pt x="22" y="153"/>
                    </a:lnTo>
                    <a:lnTo>
                      <a:pt x="29" y="201"/>
                    </a:lnTo>
                    <a:lnTo>
                      <a:pt x="37" y="251"/>
                    </a:lnTo>
                    <a:lnTo>
                      <a:pt x="45" y="305"/>
                    </a:lnTo>
                    <a:lnTo>
                      <a:pt x="55" y="360"/>
                    </a:lnTo>
                    <a:lnTo>
                      <a:pt x="66" y="417"/>
                    </a:lnTo>
                    <a:lnTo>
                      <a:pt x="80" y="475"/>
                    </a:lnTo>
                    <a:lnTo>
                      <a:pt x="94" y="536"/>
                    </a:lnTo>
                    <a:lnTo>
                      <a:pt x="109" y="595"/>
                    </a:lnTo>
                    <a:lnTo>
                      <a:pt x="128" y="656"/>
                    </a:lnTo>
                    <a:lnTo>
                      <a:pt x="147" y="717"/>
                    </a:lnTo>
                    <a:lnTo>
                      <a:pt x="169" y="776"/>
                    </a:lnTo>
                    <a:lnTo>
                      <a:pt x="192" y="835"/>
                    </a:lnTo>
                    <a:lnTo>
                      <a:pt x="225" y="910"/>
                    </a:lnTo>
                    <a:lnTo>
                      <a:pt x="258" y="981"/>
                    </a:lnTo>
                    <a:lnTo>
                      <a:pt x="291" y="1046"/>
                    </a:lnTo>
                    <a:lnTo>
                      <a:pt x="323" y="1108"/>
                    </a:lnTo>
                    <a:lnTo>
                      <a:pt x="356" y="1166"/>
                    </a:lnTo>
                    <a:lnTo>
                      <a:pt x="387" y="1219"/>
                    </a:lnTo>
                    <a:lnTo>
                      <a:pt x="417" y="1268"/>
                    </a:lnTo>
                    <a:lnTo>
                      <a:pt x="445" y="1312"/>
                    </a:lnTo>
                    <a:lnTo>
                      <a:pt x="472" y="1351"/>
                    </a:lnTo>
                    <a:lnTo>
                      <a:pt x="495" y="1385"/>
                    </a:lnTo>
                    <a:lnTo>
                      <a:pt x="516" y="1414"/>
                    </a:lnTo>
                    <a:lnTo>
                      <a:pt x="534" y="1438"/>
                    </a:lnTo>
                    <a:lnTo>
                      <a:pt x="549" y="1457"/>
                    </a:lnTo>
                    <a:lnTo>
                      <a:pt x="560" y="1470"/>
                    </a:lnTo>
                    <a:lnTo>
                      <a:pt x="567" y="1479"/>
                    </a:lnTo>
                    <a:lnTo>
                      <a:pt x="569" y="1482"/>
                    </a:lnTo>
                    <a:lnTo>
                      <a:pt x="1676" y="883"/>
                    </a:lnTo>
                    <a:lnTo>
                      <a:pt x="1682" y="888"/>
                    </a:lnTo>
                    <a:lnTo>
                      <a:pt x="1687" y="892"/>
                    </a:lnTo>
                    <a:lnTo>
                      <a:pt x="1692" y="895"/>
                    </a:lnTo>
                    <a:lnTo>
                      <a:pt x="1697" y="899"/>
                    </a:lnTo>
                    <a:lnTo>
                      <a:pt x="1700" y="902"/>
                    </a:lnTo>
                    <a:lnTo>
                      <a:pt x="1703" y="905"/>
                    </a:lnTo>
                    <a:lnTo>
                      <a:pt x="1706" y="908"/>
                    </a:lnTo>
                    <a:lnTo>
                      <a:pt x="1708" y="910"/>
                    </a:lnTo>
                    <a:close/>
                  </a:path>
                </a:pathLst>
              </a:custGeom>
              <a:solidFill>
                <a:srgbClr val="FFFFFF"/>
              </a:solidFill>
              <a:ln w="9525">
                <a:noFill/>
                <a:round/>
                <a:headEnd/>
                <a:tailEnd/>
              </a:ln>
            </p:spPr>
            <p:txBody>
              <a:bodyPr/>
              <a:lstStyle/>
              <a:p>
                <a:pPr>
                  <a:defRPr/>
                </a:pPr>
                <a:endParaRPr lang="en-GB"/>
              </a:p>
            </p:txBody>
          </p:sp>
          <p:sp>
            <p:nvSpPr>
              <p:cNvPr id="1398846" name="Freeform 62"/>
              <p:cNvSpPr>
                <a:spLocks/>
              </p:cNvSpPr>
              <p:nvPr/>
            </p:nvSpPr>
            <p:spPr bwMode="auto">
              <a:xfrm>
                <a:off x="1795" y="1612"/>
                <a:ext cx="342" cy="307"/>
              </a:xfrm>
              <a:custGeom>
                <a:avLst/>
                <a:gdLst/>
                <a:ahLst/>
                <a:cxnLst>
                  <a:cxn ang="0">
                    <a:pos x="555" y="1533"/>
                  </a:cxn>
                  <a:cxn ang="0">
                    <a:pos x="537" y="1511"/>
                  </a:cxn>
                  <a:cxn ang="0">
                    <a:pos x="507" y="1471"/>
                  </a:cxn>
                  <a:cxn ang="0">
                    <a:pos x="467" y="1416"/>
                  </a:cxn>
                  <a:cxn ang="0">
                    <a:pos x="420" y="1343"/>
                  </a:cxn>
                  <a:cxn ang="0">
                    <a:pos x="367" y="1255"/>
                  </a:cxn>
                  <a:cxn ang="0">
                    <a:pos x="309" y="1152"/>
                  </a:cxn>
                  <a:cxn ang="0">
                    <a:pos x="250" y="1034"/>
                  </a:cxn>
                  <a:cxn ang="0">
                    <a:pos x="191" y="902"/>
                  </a:cxn>
                  <a:cxn ang="0">
                    <a:pos x="136" y="758"/>
                  </a:cxn>
                  <a:cxn ang="0">
                    <a:pos x="95" y="612"/>
                  </a:cxn>
                  <a:cxn ang="0">
                    <a:pos x="61" y="469"/>
                  </a:cxn>
                  <a:cxn ang="0">
                    <a:pos x="37" y="335"/>
                  </a:cxn>
                  <a:cxn ang="0">
                    <a:pos x="20" y="216"/>
                  </a:cxn>
                  <a:cxn ang="0">
                    <a:pos x="9" y="117"/>
                  </a:cxn>
                  <a:cxn ang="0">
                    <a:pos x="2" y="43"/>
                  </a:cxn>
                  <a:cxn ang="0">
                    <a:pos x="0" y="1"/>
                  </a:cxn>
                  <a:cxn ang="0">
                    <a:pos x="10" y="33"/>
                  </a:cxn>
                  <a:cxn ang="0">
                    <a:pos x="18" y="110"/>
                  </a:cxn>
                  <a:cxn ang="0">
                    <a:pos x="29" y="202"/>
                  </a:cxn>
                  <a:cxn ang="0">
                    <a:pos x="45" y="305"/>
                  </a:cxn>
                  <a:cxn ang="0">
                    <a:pos x="67" y="417"/>
                  </a:cxn>
                  <a:cxn ang="0">
                    <a:pos x="95" y="535"/>
                  </a:cxn>
                  <a:cxn ang="0">
                    <a:pos x="128" y="656"/>
                  </a:cxn>
                  <a:cxn ang="0">
                    <a:pos x="169" y="775"/>
                  </a:cxn>
                  <a:cxn ang="0">
                    <a:pos x="226" y="909"/>
                  </a:cxn>
                  <a:cxn ang="0">
                    <a:pos x="291" y="1045"/>
                  </a:cxn>
                  <a:cxn ang="0">
                    <a:pos x="357" y="1165"/>
                  </a:cxn>
                  <a:cxn ang="0">
                    <a:pos x="417" y="1267"/>
                  </a:cxn>
                  <a:cxn ang="0">
                    <a:pos x="472" y="1350"/>
                  </a:cxn>
                  <a:cxn ang="0">
                    <a:pos x="516" y="1414"/>
                  </a:cxn>
                  <a:cxn ang="0">
                    <a:pos x="549" y="1456"/>
                  </a:cxn>
                  <a:cxn ang="0">
                    <a:pos x="567" y="1478"/>
                  </a:cxn>
                  <a:cxn ang="0">
                    <a:pos x="1677" y="882"/>
                  </a:cxn>
                  <a:cxn ang="0">
                    <a:pos x="1686" y="889"/>
                  </a:cxn>
                  <a:cxn ang="0">
                    <a:pos x="1695" y="897"/>
                  </a:cxn>
                  <a:cxn ang="0">
                    <a:pos x="1702" y="903"/>
                  </a:cxn>
                  <a:cxn ang="0">
                    <a:pos x="1708" y="909"/>
                  </a:cxn>
                </a:cxnLst>
                <a:rect l="0" t="0" r="r" b="b"/>
                <a:pathLst>
                  <a:path w="1708" h="1533">
                    <a:moveTo>
                      <a:pt x="1708" y="909"/>
                    </a:moveTo>
                    <a:lnTo>
                      <a:pt x="555" y="1533"/>
                    </a:lnTo>
                    <a:lnTo>
                      <a:pt x="548" y="1524"/>
                    </a:lnTo>
                    <a:lnTo>
                      <a:pt x="537" y="1511"/>
                    </a:lnTo>
                    <a:lnTo>
                      <a:pt x="523" y="1493"/>
                    </a:lnTo>
                    <a:lnTo>
                      <a:pt x="507" y="1471"/>
                    </a:lnTo>
                    <a:lnTo>
                      <a:pt x="489" y="1445"/>
                    </a:lnTo>
                    <a:lnTo>
                      <a:pt x="467" y="1416"/>
                    </a:lnTo>
                    <a:lnTo>
                      <a:pt x="445" y="1381"/>
                    </a:lnTo>
                    <a:lnTo>
                      <a:pt x="420" y="1343"/>
                    </a:lnTo>
                    <a:lnTo>
                      <a:pt x="393" y="1301"/>
                    </a:lnTo>
                    <a:lnTo>
                      <a:pt x="367" y="1255"/>
                    </a:lnTo>
                    <a:lnTo>
                      <a:pt x="338" y="1206"/>
                    </a:lnTo>
                    <a:lnTo>
                      <a:pt x="309" y="1152"/>
                    </a:lnTo>
                    <a:lnTo>
                      <a:pt x="280" y="1095"/>
                    </a:lnTo>
                    <a:lnTo>
                      <a:pt x="250" y="1034"/>
                    </a:lnTo>
                    <a:lnTo>
                      <a:pt x="220" y="970"/>
                    </a:lnTo>
                    <a:lnTo>
                      <a:pt x="191" y="902"/>
                    </a:lnTo>
                    <a:lnTo>
                      <a:pt x="162" y="831"/>
                    </a:lnTo>
                    <a:lnTo>
                      <a:pt x="136" y="758"/>
                    </a:lnTo>
                    <a:lnTo>
                      <a:pt x="114" y="684"/>
                    </a:lnTo>
                    <a:lnTo>
                      <a:pt x="95" y="612"/>
                    </a:lnTo>
                    <a:lnTo>
                      <a:pt x="76" y="539"/>
                    </a:lnTo>
                    <a:lnTo>
                      <a:pt x="61" y="469"/>
                    </a:lnTo>
                    <a:lnTo>
                      <a:pt x="48" y="400"/>
                    </a:lnTo>
                    <a:lnTo>
                      <a:pt x="37" y="335"/>
                    </a:lnTo>
                    <a:lnTo>
                      <a:pt x="28" y="273"/>
                    </a:lnTo>
                    <a:lnTo>
                      <a:pt x="20" y="216"/>
                    </a:lnTo>
                    <a:lnTo>
                      <a:pt x="14" y="163"/>
                    </a:lnTo>
                    <a:lnTo>
                      <a:pt x="9" y="117"/>
                    </a:lnTo>
                    <a:lnTo>
                      <a:pt x="5" y="76"/>
                    </a:lnTo>
                    <a:lnTo>
                      <a:pt x="2" y="43"/>
                    </a:lnTo>
                    <a:lnTo>
                      <a:pt x="1" y="18"/>
                    </a:lnTo>
                    <a:lnTo>
                      <a:pt x="0" y="1"/>
                    </a:lnTo>
                    <a:lnTo>
                      <a:pt x="6" y="0"/>
                    </a:lnTo>
                    <a:lnTo>
                      <a:pt x="10" y="33"/>
                    </a:lnTo>
                    <a:lnTo>
                      <a:pt x="13" y="69"/>
                    </a:lnTo>
                    <a:lnTo>
                      <a:pt x="18" y="110"/>
                    </a:lnTo>
                    <a:lnTo>
                      <a:pt x="23" y="155"/>
                    </a:lnTo>
                    <a:lnTo>
                      <a:pt x="29" y="202"/>
                    </a:lnTo>
                    <a:lnTo>
                      <a:pt x="37" y="253"/>
                    </a:lnTo>
                    <a:lnTo>
                      <a:pt x="45" y="305"/>
                    </a:lnTo>
                    <a:lnTo>
                      <a:pt x="56" y="360"/>
                    </a:lnTo>
                    <a:lnTo>
                      <a:pt x="67" y="417"/>
                    </a:lnTo>
                    <a:lnTo>
                      <a:pt x="80" y="476"/>
                    </a:lnTo>
                    <a:lnTo>
                      <a:pt x="95" y="535"/>
                    </a:lnTo>
                    <a:lnTo>
                      <a:pt x="110" y="595"/>
                    </a:lnTo>
                    <a:lnTo>
                      <a:pt x="128" y="656"/>
                    </a:lnTo>
                    <a:lnTo>
                      <a:pt x="148" y="716"/>
                    </a:lnTo>
                    <a:lnTo>
                      <a:pt x="169" y="775"/>
                    </a:lnTo>
                    <a:lnTo>
                      <a:pt x="193" y="835"/>
                    </a:lnTo>
                    <a:lnTo>
                      <a:pt x="226" y="909"/>
                    </a:lnTo>
                    <a:lnTo>
                      <a:pt x="258" y="980"/>
                    </a:lnTo>
                    <a:lnTo>
                      <a:pt x="291" y="1045"/>
                    </a:lnTo>
                    <a:lnTo>
                      <a:pt x="324" y="1108"/>
                    </a:lnTo>
                    <a:lnTo>
                      <a:pt x="357" y="1165"/>
                    </a:lnTo>
                    <a:lnTo>
                      <a:pt x="387" y="1218"/>
                    </a:lnTo>
                    <a:lnTo>
                      <a:pt x="417" y="1267"/>
                    </a:lnTo>
                    <a:lnTo>
                      <a:pt x="446" y="1311"/>
                    </a:lnTo>
                    <a:lnTo>
                      <a:pt x="472" y="1350"/>
                    </a:lnTo>
                    <a:lnTo>
                      <a:pt x="496" y="1384"/>
                    </a:lnTo>
                    <a:lnTo>
                      <a:pt x="516" y="1414"/>
                    </a:lnTo>
                    <a:lnTo>
                      <a:pt x="535" y="1437"/>
                    </a:lnTo>
                    <a:lnTo>
                      <a:pt x="549" y="1456"/>
                    </a:lnTo>
                    <a:lnTo>
                      <a:pt x="560" y="1470"/>
                    </a:lnTo>
                    <a:lnTo>
                      <a:pt x="567" y="1478"/>
                    </a:lnTo>
                    <a:lnTo>
                      <a:pt x="569" y="1481"/>
                    </a:lnTo>
                    <a:lnTo>
                      <a:pt x="1677" y="882"/>
                    </a:lnTo>
                    <a:lnTo>
                      <a:pt x="1681" y="886"/>
                    </a:lnTo>
                    <a:lnTo>
                      <a:pt x="1686" y="889"/>
                    </a:lnTo>
                    <a:lnTo>
                      <a:pt x="1690" y="893"/>
                    </a:lnTo>
                    <a:lnTo>
                      <a:pt x="1695" y="897"/>
                    </a:lnTo>
                    <a:lnTo>
                      <a:pt x="1699" y="900"/>
                    </a:lnTo>
                    <a:lnTo>
                      <a:pt x="1702" y="903"/>
                    </a:lnTo>
                    <a:lnTo>
                      <a:pt x="1705" y="906"/>
                    </a:lnTo>
                    <a:lnTo>
                      <a:pt x="1708" y="909"/>
                    </a:lnTo>
                    <a:close/>
                  </a:path>
                </a:pathLst>
              </a:custGeom>
              <a:solidFill>
                <a:srgbClr val="FFFFFF"/>
              </a:solidFill>
              <a:ln w="9525">
                <a:noFill/>
                <a:round/>
                <a:headEnd/>
                <a:tailEnd/>
              </a:ln>
            </p:spPr>
            <p:txBody>
              <a:bodyPr/>
              <a:lstStyle/>
              <a:p>
                <a:pPr>
                  <a:defRPr/>
                </a:pPr>
                <a:endParaRPr lang="en-GB"/>
              </a:p>
            </p:txBody>
          </p:sp>
          <p:sp>
            <p:nvSpPr>
              <p:cNvPr id="1398847" name="Freeform 63"/>
              <p:cNvSpPr>
                <a:spLocks/>
              </p:cNvSpPr>
              <p:nvPr/>
            </p:nvSpPr>
            <p:spPr bwMode="auto">
              <a:xfrm>
                <a:off x="2001" y="1712"/>
                <a:ext cx="75" cy="72"/>
              </a:xfrm>
              <a:custGeom>
                <a:avLst/>
                <a:gdLst/>
                <a:ahLst/>
                <a:cxnLst>
                  <a:cxn ang="0">
                    <a:pos x="142" y="15"/>
                  </a:cxn>
                  <a:cxn ang="0">
                    <a:pos x="164" y="0"/>
                  </a:cxn>
                  <a:cxn ang="0">
                    <a:pos x="191" y="21"/>
                  </a:cxn>
                  <a:cxn ang="0">
                    <a:pos x="217" y="15"/>
                  </a:cxn>
                  <a:cxn ang="0">
                    <a:pos x="237" y="40"/>
                  </a:cxn>
                  <a:cxn ang="0">
                    <a:pos x="267" y="42"/>
                  </a:cxn>
                  <a:cxn ang="0">
                    <a:pos x="281" y="71"/>
                  </a:cxn>
                  <a:cxn ang="0">
                    <a:pos x="311" y="81"/>
                  </a:cxn>
                  <a:cxn ang="0">
                    <a:pos x="316" y="111"/>
                  </a:cxn>
                  <a:cxn ang="0">
                    <a:pos x="345" y="127"/>
                  </a:cxn>
                  <a:cxn ang="0">
                    <a:pos x="342" y="155"/>
                  </a:cxn>
                  <a:cxn ang="0">
                    <a:pos x="367" y="178"/>
                  </a:cxn>
                  <a:cxn ang="0">
                    <a:pos x="355" y="202"/>
                  </a:cxn>
                  <a:cxn ang="0">
                    <a:pos x="374" y="229"/>
                  </a:cxn>
                  <a:cxn ang="0">
                    <a:pos x="354" y="247"/>
                  </a:cxn>
                  <a:cxn ang="0">
                    <a:pos x="365" y="275"/>
                  </a:cxn>
                  <a:cxn ang="0">
                    <a:pos x="340" y="286"/>
                  </a:cxn>
                  <a:cxn ang="0">
                    <a:pos x="342" y="314"/>
                  </a:cxn>
                  <a:cxn ang="0">
                    <a:pos x="312" y="316"/>
                  </a:cxn>
                  <a:cxn ang="0">
                    <a:pos x="306" y="343"/>
                  </a:cxn>
                  <a:cxn ang="0">
                    <a:pos x="276" y="336"/>
                  </a:cxn>
                  <a:cxn ang="0">
                    <a:pos x="261" y="357"/>
                  </a:cxn>
                  <a:cxn ang="0">
                    <a:pos x="233" y="342"/>
                  </a:cxn>
                  <a:cxn ang="0">
                    <a:pos x="211" y="357"/>
                  </a:cxn>
                  <a:cxn ang="0">
                    <a:pos x="184" y="336"/>
                  </a:cxn>
                  <a:cxn ang="0">
                    <a:pos x="158" y="343"/>
                  </a:cxn>
                  <a:cxn ang="0">
                    <a:pos x="136" y="316"/>
                  </a:cxn>
                  <a:cxn ang="0">
                    <a:pos x="107" y="314"/>
                  </a:cxn>
                  <a:cxn ang="0">
                    <a:pos x="92" y="286"/>
                  </a:cxn>
                  <a:cxn ang="0">
                    <a:pos x="63" y="276"/>
                  </a:cxn>
                  <a:cxn ang="0">
                    <a:pos x="56" y="247"/>
                  </a:cxn>
                  <a:cxn ang="0">
                    <a:pos x="28" y="229"/>
                  </a:cxn>
                  <a:cxn ang="0">
                    <a:pos x="31" y="202"/>
                  </a:cxn>
                  <a:cxn ang="0">
                    <a:pos x="6" y="178"/>
                  </a:cxn>
                  <a:cxn ang="0">
                    <a:pos x="19" y="155"/>
                  </a:cxn>
                  <a:cxn ang="0">
                    <a:pos x="0" y="128"/>
                  </a:cxn>
                  <a:cxn ang="0">
                    <a:pos x="20" y="111"/>
                  </a:cxn>
                  <a:cxn ang="0">
                    <a:pos x="8" y="81"/>
                  </a:cxn>
                  <a:cxn ang="0">
                    <a:pos x="34" y="71"/>
                  </a:cxn>
                  <a:cxn ang="0">
                    <a:pos x="32" y="42"/>
                  </a:cxn>
                  <a:cxn ang="0">
                    <a:pos x="61" y="40"/>
                  </a:cxn>
                  <a:cxn ang="0">
                    <a:pos x="67" y="15"/>
                  </a:cxn>
                  <a:cxn ang="0">
                    <a:pos x="97" y="21"/>
                  </a:cxn>
                  <a:cxn ang="0">
                    <a:pos x="113" y="0"/>
                  </a:cxn>
                  <a:cxn ang="0">
                    <a:pos x="142" y="15"/>
                  </a:cxn>
                </a:cxnLst>
                <a:rect l="0" t="0" r="r" b="b"/>
                <a:pathLst>
                  <a:path w="374" h="357">
                    <a:moveTo>
                      <a:pt x="142" y="15"/>
                    </a:moveTo>
                    <a:lnTo>
                      <a:pt x="164" y="0"/>
                    </a:lnTo>
                    <a:lnTo>
                      <a:pt x="191" y="21"/>
                    </a:lnTo>
                    <a:lnTo>
                      <a:pt x="217" y="15"/>
                    </a:lnTo>
                    <a:lnTo>
                      <a:pt x="237" y="40"/>
                    </a:lnTo>
                    <a:lnTo>
                      <a:pt x="267" y="42"/>
                    </a:lnTo>
                    <a:lnTo>
                      <a:pt x="281" y="71"/>
                    </a:lnTo>
                    <a:lnTo>
                      <a:pt x="311" y="81"/>
                    </a:lnTo>
                    <a:lnTo>
                      <a:pt x="316" y="111"/>
                    </a:lnTo>
                    <a:lnTo>
                      <a:pt x="345" y="127"/>
                    </a:lnTo>
                    <a:lnTo>
                      <a:pt x="342" y="155"/>
                    </a:lnTo>
                    <a:lnTo>
                      <a:pt x="367" y="178"/>
                    </a:lnTo>
                    <a:lnTo>
                      <a:pt x="355" y="202"/>
                    </a:lnTo>
                    <a:lnTo>
                      <a:pt x="374" y="229"/>
                    </a:lnTo>
                    <a:lnTo>
                      <a:pt x="354" y="247"/>
                    </a:lnTo>
                    <a:lnTo>
                      <a:pt x="365" y="275"/>
                    </a:lnTo>
                    <a:lnTo>
                      <a:pt x="340" y="286"/>
                    </a:lnTo>
                    <a:lnTo>
                      <a:pt x="342" y="314"/>
                    </a:lnTo>
                    <a:lnTo>
                      <a:pt x="312" y="316"/>
                    </a:lnTo>
                    <a:lnTo>
                      <a:pt x="306" y="343"/>
                    </a:lnTo>
                    <a:lnTo>
                      <a:pt x="276" y="336"/>
                    </a:lnTo>
                    <a:lnTo>
                      <a:pt x="261" y="357"/>
                    </a:lnTo>
                    <a:lnTo>
                      <a:pt x="233" y="342"/>
                    </a:lnTo>
                    <a:lnTo>
                      <a:pt x="211" y="357"/>
                    </a:lnTo>
                    <a:lnTo>
                      <a:pt x="184" y="336"/>
                    </a:lnTo>
                    <a:lnTo>
                      <a:pt x="158" y="343"/>
                    </a:lnTo>
                    <a:lnTo>
                      <a:pt x="136" y="316"/>
                    </a:lnTo>
                    <a:lnTo>
                      <a:pt x="107" y="314"/>
                    </a:lnTo>
                    <a:lnTo>
                      <a:pt x="92" y="286"/>
                    </a:lnTo>
                    <a:lnTo>
                      <a:pt x="63" y="276"/>
                    </a:lnTo>
                    <a:lnTo>
                      <a:pt x="56" y="247"/>
                    </a:lnTo>
                    <a:lnTo>
                      <a:pt x="28" y="229"/>
                    </a:lnTo>
                    <a:lnTo>
                      <a:pt x="31" y="202"/>
                    </a:lnTo>
                    <a:lnTo>
                      <a:pt x="6" y="178"/>
                    </a:lnTo>
                    <a:lnTo>
                      <a:pt x="19" y="155"/>
                    </a:lnTo>
                    <a:lnTo>
                      <a:pt x="0" y="128"/>
                    </a:lnTo>
                    <a:lnTo>
                      <a:pt x="20" y="111"/>
                    </a:lnTo>
                    <a:lnTo>
                      <a:pt x="8" y="81"/>
                    </a:lnTo>
                    <a:lnTo>
                      <a:pt x="34" y="71"/>
                    </a:lnTo>
                    <a:lnTo>
                      <a:pt x="32" y="42"/>
                    </a:lnTo>
                    <a:lnTo>
                      <a:pt x="61" y="40"/>
                    </a:lnTo>
                    <a:lnTo>
                      <a:pt x="67" y="15"/>
                    </a:lnTo>
                    <a:lnTo>
                      <a:pt x="97" y="21"/>
                    </a:lnTo>
                    <a:lnTo>
                      <a:pt x="113" y="0"/>
                    </a:lnTo>
                    <a:lnTo>
                      <a:pt x="142" y="15"/>
                    </a:lnTo>
                    <a:close/>
                  </a:path>
                </a:pathLst>
              </a:custGeom>
              <a:solidFill>
                <a:srgbClr val="0000FF"/>
              </a:solidFill>
              <a:ln w="9525">
                <a:noFill/>
                <a:round/>
                <a:headEnd/>
                <a:tailEnd/>
              </a:ln>
            </p:spPr>
            <p:txBody>
              <a:bodyPr/>
              <a:lstStyle/>
              <a:p>
                <a:pPr>
                  <a:defRPr/>
                </a:pPr>
                <a:endParaRPr lang="en-GB"/>
              </a:p>
            </p:txBody>
          </p:sp>
          <p:sp>
            <p:nvSpPr>
              <p:cNvPr id="1398848" name="Freeform 64"/>
              <p:cNvSpPr>
                <a:spLocks/>
              </p:cNvSpPr>
              <p:nvPr/>
            </p:nvSpPr>
            <p:spPr bwMode="auto">
              <a:xfrm>
                <a:off x="1821" y="1572"/>
                <a:ext cx="168" cy="49"/>
              </a:xfrm>
              <a:custGeom>
                <a:avLst/>
                <a:gdLst/>
                <a:ahLst/>
                <a:cxnLst>
                  <a:cxn ang="0">
                    <a:pos x="841" y="12"/>
                  </a:cxn>
                  <a:cxn ang="0">
                    <a:pos x="840" y="9"/>
                  </a:cxn>
                  <a:cxn ang="0">
                    <a:pos x="839" y="6"/>
                  </a:cxn>
                  <a:cxn ang="0">
                    <a:pos x="838" y="3"/>
                  </a:cxn>
                  <a:cxn ang="0">
                    <a:pos x="837" y="0"/>
                  </a:cxn>
                  <a:cxn ang="0">
                    <a:pos x="0" y="222"/>
                  </a:cxn>
                  <a:cxn ang="0">
                    <a:pos x="1" y="227"/>
                  </a:cxn>
                  <a:cxn ang="0">
                    <a:pos x="1" y="232"/>
                  </a:cxn>
                  <a:cxn ang="0">
                    <a:pos x="2" y="237"/>
                  </a:cxn>
                  <a:cxn ang="0">
                    <a:pos x="2" y="242"/>
                  </a:cxn>
                  <a:cxn ang="0">
                    <a:pos x="841" y="12"/>
                  </a:cxn>
                </a:cxnLst>
                <a:rect l="0" t="0" r="r" b="b"/>
                <a:pathLst>
                  <a:path w="841" h="242">
                    <a:moveTo>
                      <a:pt x="841" y="12"/>
                    </a:moveTo>
                    <a:lnTo>
                      <a:pt x="840" y="9"/>
                    </a:lnTo>
                    <a:lnTo>
                      <a:pt x="839" y="6"/>
                    </a:lnTo>
                    <a:lnTo>
                      <a:pt x="838" y="3"/>
                    </a:lnTo>
                    <a:lnTo>
                      <a:pt x="837" y="0"/>
                    </a:lnTo>
                    <a:lnTo>
                      <a:pt x="0" y="222"/>
                    </a:lnTo>
                    <a:lnTo>
                      <a:pt x="1" y="227"/>
                    </a:lnTo>
                    <a:lnTo>
                      <a:pt x="1" y="232"/>
                    </a:lnTo>
                    <a:lnTo>
                      <a:pt x="2" y="237"/>
                    </a:lnTo>
                    <a:lnTo>
                      <a:pt x="2" y="242"/>
                    </a:lnTo>
                    <a:lnTo>
                      <a:pt x="841" y="12"/>
                    </a:lnTo>
                    <a:close/>
                  </a:path>
                </a:pathLst>
              </a:custGeom>
              <a:solidFill>
                <a:srgbClr val="000000"/>
              </a:solidFill>
              <a:ln w="9525">
                <a:noFill/>
                <a:round/>
                <a:headEnd/>
                <a:tailEnd/>
              </a:ln>
            </p:spPr>
            <p:txBody>
              <a:bodyPr/>
              <a:lstStyle/>
              <a:p>
                <a:pPr>
                  <a:defRPr/>
                </a:pPr>
                <a:endParaRPr lang="en-GB"/>
              </a:p>
            </p:txBody>
          </p:sp>
          <p:sp>
            <p:nvSpPr>
              <p:cNvPr id="1398849" name="Freeform 65"/>
              <p:cNvSpPr>
                <a:spLocks/>
              </p:cNvSpPr>
              <p:nvPr/>
            </p:nvSpPr>
            <p:spPr bwMode="auto">
              <a:xfrm>
                <a:off x="1823" y="1583"/>
                <a:ext cx="170" cy="51"/>
              </a:xfrm>
              <a:custGeom>
                <a:avLst/>
                <a:gdLst/>
                <a:ahLst/>
                <a:cxnLst>
                  <a:cxn ang="0">
                    <a:pos x="847" y="0"/>
                  </a:cxn>
                  <a:cxn ang="0">
                    <a:pos x="0" y="235"/>
                  </a:cxn>
                  <a:cxn ang="0">
                    <a:pos x="2" y="240"/>
                  </a:cxn>
                  <a:cxn ang="0">
                    <a:pos x="3" y="244"/>
                  </a:cxn>
                  <a:cxn ang="0">
                    <a:pos x="3" y="250"/>
                  </a:cxn>
                  <a:cxn ang="0">
                    <a:pos x="4" y="255"/>
                  </a:cxn>
                  <a:cxn ang="0">
                    <a:pos x="851" y="13"/>
                  </a:cxn>
                  <a:cxn ang="0">
                    <a:pos x="850" y="9"/>
                  </a:cxn>
                  <a:cxn ang="0">
                    <a:pos x="849" y="6"/>
                  </a:cxn>
                  <a:cxn ang="0">
                    <a:pos x="848" y="3"/>
                  </a:cxn>
                  <a:cxn ang="0">
                    <a:pos x="847" y="0"/>
                  </a:cxn>
                </a:cxnLst>
                <a:rect l="0" t="0" r="r" b="b"/>
                <a:pathLst>
                  <a:path w="851" h="255">
                    <a:moveTo>
                      <a:pt x="847" y="0"/>
                    </a:moveTo>
                    <a:lnTo>
                      <a:pt x="0" y="235"/>
                    </a:lnTo>
                    <a:lnTo>
                      <a:pt x="2" y="240"/>
                    </a:lnTo>
                    <a:lnTo>
                      <a:pt x="3" y="244"/>
                    </a:lnTo>
                    <a:lnTo>
                      <a:pt x="3" y="250"/>
                    </a:lnTo>
                    <a:lnTo>
                      <a:pt x="4" y="255"/>
                    </a:lnTo>
                    <a:lnTo>
                      <a:pt x="851" y="13"/>
                    </a:lnTo>
                    <a:lnTo>
                      <a:pt x="850" y="9"/>
                    </a:lnTo>
                    <a:lnTo>
                      <a:pt x="849" y="6"/>
                    </a:lnTo>
                    <a:lnTo>
                      <a:pt x="848" y="3"/>
                    </a:lnTo>
                    <a:lnTo>
                      <a:pt x="847" y="0"/>
                    </a:lnTo>
                    <a:close/>
                  </a:path>
                </a:pathLst>
              </a:custGeom>
              <a:solidFill>
                <a:srgbClr val="000000"/>
              </a:solidFill>
              <a:ln w="9525">
                <a:noFill/>
                <a:round/>
                <a:headEnd/>
                <a:tailEnd/>
              </a:ln>
            </p:spPr>
            <p:txBody>
              <a:bodyPr/>
              <a:lstStyle/>
              <a:p>
                <a:pPr>
                  <a:defRPr/>
                </a:pPr>
                <a:endParaRPr lang="en-GB"/>
              </a:p>
            </p:txBody>
          </p:sp>
          <p:sp>
            <p:nvSpPr>
              <p:cNvPr id="1398850" name="Freeform 66"/>
              <p:cNvSpPr>
                <a:spLocks/>
              </p:cNvSpPr>
              <p:nvPr/>
            </p:nvSpPr>
            <p:spPr bwMode="auto">
              <a:xfrm>
                <a:off x="1825" y="1594"/>
                <a:ext cx="172" cy="54"/>
              </a:xfrm>
              <a:custGeom>
                <a:avLst/>
                <a:gdLst/>
                <a:ahLst/>
                <a:cxnLst>
                  <a:cxn ang="0">
                    <a:pos x="855" y="0"/>
                  </a:cxn>
                  <a:cxn ang="0">
                    <a:pos x="0" y="248"/>
                  </a:cxn>
                  <a:cxn ang="0">
                    <a:pos x="1" y="253"/>
                  </a:cxn>
                  <a:cxn ang="0">
                    <a:pos x="2" y="258"/>
                  </a:cxn>
                  <a:cxn ang="0">
                    <a:pos x="2" y="263"/>
                  </a:cxn>
                  <a:cxn ang="0">
                    <a:pos x="3" y="268"/>
                  </a:cxn>
                  <a:cxn ang="0">
                    <a:pos x="860" y="14"/>
                  </a:cxn>
                  <a:cxn ang="0">
                    <a:pos x="859" y="9"/>
                  </a:cxn>
                  <a:cxn ang="0">
                    <a:pos x="858" y="6"/>
                  </a:cxn>
                  <a:cxn ang="0">
                    <a:pos x="857" y="3"/>
                  </a:cxn>
                  <a:cxn ang="0">
                    <a:pos x="855" y="0"/>
                  </a:cxn>
                </a:cxnLst>
                <a:rect l="0" t="0" r="r" b="b"/>
                <a:pathLst>
                  <a:path w="860" h="268">
                    <a:moveTo>
                      <a:pt x="855" y="0"/>
                    </a:moveTo>
                    <a:lnTo>
                      <a:pt x="0" y="248"/>
                    </a:lnTo>
                    <a:lnTo>
                      <a:pt x="1" y="253"/>
                    </a:lnTo>
                    <a:lnTo>
                      <a:pt x="2" y="258"/>
                    </a:lnTo>
                    <a:lnTo>
                      <a:pt x="2" y="263"/>
                    </a:lnTo>
                    <a:lnTo>
                      <a:pt x="3" y="268"/>
                    </a:lnTo>
                    <a:lnTo>
                      <a:pt x="860" y="14"/>
                    </a:lnTo>
                    <a:lnTo>
                      <a:pt x="859" y="9"/>
                    </a:lnTo>
                    <a:lnTo>
                      <a:pt x="858" y="6"/>
                    </a:lnTo>
                    <a:lnTo>
                      <a:pt x="857" y="3"/>
                    </a:lnTo>
                    <a:lnTo>
                      <a:pt x="855" y="0"/>
                    </a:lnTo>
                    <a:close/>
                  </a:path>
                </a:pathLst>
              </a:custGeom>
              <a:solidFill>
                <a:srgbClr val="000000"/>
              </a:solidFill>
              <a:ln w="9525">
                <a:noFill/>
                <a:round/>
                <a:headEnd/>
                <a:tailEnd/>
              </a:ln>
            </p:spPr>
            <p:txBody>
              <a:bodyPr/>
              <a:lstStyle/>
              <a:p>
                <a:pPr>
                  <a:defRPr/>
                </a:pPr>
                <a:endParaRPr lang="en-GB"/>
              </a:p>
            </p:txBody>
          </p:sp>
          <p:sp>
            <p:nvSpPr>
              <p:cNvPr id="1398851" name="Freeform 67"/>
              <p:cNvSpPr>
                <a:spLocks/>
              </p:cNvSpPr>
              <p:nvPr/>
            </p:nvSpPr>
            <p:spPr bwMode="auto">
              <a:xfrm>
                <a:off x="1826" y="1605"/>
                <a:ext cx="174" cy="56"/>
              </a:xfrm>
              <a:custGeom>
                <a:avLst/>
                <a:gdLst/>
                <a:ahLst/>
                <a:cxnLst>
                  <a:cxn ang="0">
                    <a:pos x="865" y="0"/>
                  </a:cxn>
                  <a:cxn ang="0">
                    <a:pos x="0" y="260"/>
                  </a:cxn>
                  <a:cxn ang="0">
                    <a:pos x="1" y="265"/>
                  </a:cxn>
                  <a:cxn ang="0">
                    <a:pos x="2" y="270"/>
                  </a:cxn>
                  <a:cxn ang="0">
                    <a:pos x="3" y="276"/>
                  </a:cxn>
                  <a:cxn ang="0">
                    <a:pos x="4" y="281"/>
                  </a:cxn>
                  <a:cxn ang="0">
                    <a:pos x="870" y="13"/>
                  </a:cxn>
                  <a:cxn ang="0">
                    <a:pos x="869" y="10"/>
                  </a:cxn>
                  <a:cxn ang="0">
                    <a:pos x="868" y="7"/>
                  </a:cxn>
                  <a:cxn ang="0">
                    <a:pos x="866" y="3"/>
                  </a:cxn>
                  <a:cxn ang="0">
                    <a:pos x="865" y="0"/>
                  </a:cxn>
                </a:cxnLst>
                <a:rect l="0" t="0" r="r" b="b"/>
                <a:pathLst>
                  <a:path w="870" h="281">
                    <a:moveTo>
                      <a:pt x="865" y="0"/>
                    </a:moveTo>
                    <a:lnTo>
                      <a:pt x="0" y="260"/>
                    </a:lnTo>
                    <a:lnTo>
                      <a:pt x="1" y="265"/>
                    </a:lnTo>
                    <a:lnTo>
                      <a:pt x="2" y="270"/>
                    </a:lnTo>
                    <a:lnTo>
                      <a:pt x="3" y="276"/>
                    </a:lnTo>
                    <a:lnTo>
                      <a:pt x="4" y="281"/>
                    </a:lnTo>
                    <a:lnTo>
                      <a:pt x="870" y="13"/>
                    </a:lnTo>
                    <a:lnTo>
                      <a:pt x="869" y="10"/>
                    </a:lnTo>
                    <a:lnTo>
                      <a:pt x="868" y="7"/>
                    </a:lnTo>
                    <a:lnTo>
                      <a:pt x="866" y="3"/>
                    </a:lnTo>
                    <a:lnTo>
                      <a:pt x="865" y="0"/>
                    </a:lnTo>
                    <a:close/>
                  </a:path>
                </a:pathLst>
              </a:custGeom>
              <a:solidFill>
                <a:srgbClr val="000000"/>
              </a:solidFill>
              <a:ln w="9525">
                <a:noFill/>
                <a:round/>
                <a:headEnd/>
                <a:tailEnd/>
              </a:ln>
            </p:spPr>
            <p:txBody>
              <a:bodyPr/>
              <a:lstStyle/>
              <a:p>
                <a:pPr>
                  <a:defRPr/>
                </a:pPr>
                <a:endParaRPr lang="en-GB"/>
              </a:p>
            </p:txBody>
          </p:sp>
          <p:sp>
            <p:nvSpPr>
              <p:cNvPr id="1398852" name="Freeform 68"/>
              <p:cNvSpPr>
                <a:spLocks/>
              </p:cNvSpPr>
              <p:nvPr/>
            </p:nvSpPr>
            <p:spPr bwMode="auto">
              <a:xfrm>
                <a:off x="1829" y="1616"/>
                <a:ext cx="175" cy="59"/>
              </a:xfrm>
              <a:custGeom>
                <a:avLst/>
                <a:gdLst/>
                <a:ahLst/>
                <a:cxnLst>
                  <a:cxn ang="0">
                    <a:pos x="874" y="0"/>
                  </a:cxn>
                  <a:cxn ang="0">
                    <a:pos x="0" y="273"/>
                  </a:cxn>
                  <a:cxn ang="0">
                    <a:pos x="1" y="278"/>
                  </a:cxn>
                  <a:cxn ang="0">
                    <a:pos x="2" y="283"/>
                  </a:cxn>
                  <a:cxn ang="0">
                    <a:pos x="3" y="288"/>
                  </a:cxn>
                  <a:cxn ang="0">
                    <a:pos x="4" y="293"/>
                  </a:cxn>
                  <a:cxn ang="0">
                    <a:pos x="878" y="13"/>
                  </a:cxn>
                  <a:cxn ang="0">
                    <a:pos x="877" y="10"/>
                  </a:cxn>
                  <a:cxn ang="0">
                    <a:pos x="876" y="7"/>
                  </a:cxn>
                  <a:cxn ang="0">
                    <a:pos x="875" y="4"/>
                  </a:cxn>
                  <a:cxn ang="0">
                    <a:pos x="874" y="0"/>
                  </a:cxn>
                </a:cxnLst>
                <a:rect l="0" t="0" r="r" b="b"/>
                <a:pathLst>
                  <a:path w="878" h="293">
                    <a:moveTo>
                      <a:pt x="874" y="0"/>
                    </a:moveTo>
                    <a:lnTo>
                      <a:pt x="0" y="273"/>
                    </a:lnTo>
                    <a:lnTo>
                      <a:pt x="1" y="278"/>
                    </a:lnTo>
                    <a:lnTo>
                      <a:pt x="2" y="283"/>
                    </a:lnTo>
                    <a:lnTo>
                      <a:pt x="3" y="288"/>
                    </a:lnTo>
                    <a:lnTo>
                      <a:pt x="4" y="293"/>
                    </a:lnTo>
                    <a:lnTo>
                      <a:pt x="878" y="13"/>
                    </a:lnTo>
                    <a:lnTo>
                      <a:pt x="877" y="10"/>
                    </a:lnTo>
                    <a:lnTo>
                      <a:pt x="876" y="7"/>
                    </a:lnTo>
                    <a:lnTo>
                      <a:pt x="875" y="4"/>
                    </a:lnTo>
                    <a:lnTo>
                      <a:pt x="874" y="0"/>
                    </a:lnTo>
                    <a:close/>
                  </a:path>
                </a:pathLst>
              </a:custGeom>
              <a:solidFill>
                <a:srgbClr val="000000"/>
              </a:solidFill>
              <a:ln w="9525">
                <a:noFill/>
                <a:round/>
                <a:headEnd/>
                <a:tailEnd/>
              </a:ln>
            </p:spPr>
            <p:txBody>
              <a:bodyPr/>
              <a:lstStyle/>
              <a:p>
                <a:pPr>
                  <a:defRPr/>
                </a:pPr>
                <a:endParaRPr lang="en-GB"/>
              </a:p>
            </p:txBody>
          </p:sp>
          <p:sp>
            <p:nvSpPr>
              <p:cNvPr id="1398853" name="Freeform 69"/>
              <p:cNvSpPr>
                <a:spLocks/>
              </p:cNvSpPr>
              <p:nvPr/>
            </p:nvSpPr>
            <p:spPr bwMode="auto">
              <a:xfrm>
                <a:off x="1831" y="1626"/>
                <a:ext cx="178" cy="62"/>
              </a:xfrm>
              <a:custGeom>
                <a:avLst/>
                <a:gdLst/>
                <a:ahLst/>
                <a:cxnLst>
                  <a:cxn ang="0">
                    <a:pos x="882" y="0"/>
                  </a:cxn>
                  <a:cxn ang="0">
                    <a:pos x="0" y="285"/>
                  </a:cxn>
                  <a:cxn ang="0">
                    <a:pos x="1" y="290"/>
                  </a:cxn>
                  <a:cxn ang="0">
                    <a:pos x="3" y="295"/>
                  </a:cxn>
                  <a:cxn ang="0">
                    <a:pos x="3" y="300"/>
                  </a:cxn>
                  <a:cxn ang="0">
                    <a:pos x="4" y="306"/>
                  </a:cxn>
                  <a:cxn ang="0">
                    <a:pos x="887" y="12"/>
                  </a:cxn>
                  <a:cxn ang="0">
                    <a:pos x="886" y="9"/>
                  </a:cxn>
                  <a:cxn ang="0">
                    <a:pos x="885" y="6"/>
                  </a:cxn>
                  <a:cxn ang="0">
                    <a:pos x="883" y="3"/>
                  </a:cxn>
                  <a:cxn ang="0">
                    <a:pos x="882" y="0"/>
                  </a:cxn>
                </a:cxnLst>
                <a:rect l="0" t="0" r="r" b="b"/>
                <a:pathLst>
                  <a:path w="887" h="306">
                    <a:moveTo>
                      <a:pt x="882" y="0"/>
                    </a:moveTo>
                    <a:lnTo>
                      <a:pt x="0" y="285"/>
                    </a:lnTo>
                    <a:lnTo>
                      <a:pt x="1" y="290"/>
                    </a:lnTo>
                    <a:lnTo>
                      <a:pt x="3" y="295"/>
                    </a:lnTo>
                    <a:lnTo>
                      <a:pt x="3" y="300"/>
                    </a:lnTo>
                    <a:lnTo>
                      <a:pt x="4" y="306"/>
                    </a:lnTo>
                    <a:lnTo>
                      <a:pt x="887" y="12"/>
                    </a:lnTo>
                    <a:lnTo>
                      <a:pt x="886" y="9"/>
                    </a:lnTo>
                    <a:lnTo>
                      <a:pt x="885" y="6"/>
                    </a:lnTo>
                    <a:lnTo>
                      <a:pt x="883" y="3"/>
                    </a:lnTo>
                    <a:lnTo>
                      <a:pt x="882" y="0"/>
                    </a:lnTo>
                    <a:close/>
                  </a:path>
                </a:pathLst>
              </a:custGeom>
              <a:solidFill>
                <a:srgbClr val="000000"/>
              </a:solidFill>
              <a:ln w="9525">
                <a:noFill/>
                <a:round/>
                <a:headEnd/>
                <a:tailEnd/>
              </a:ln>
            </p:spPr>
            <p:txBody>
              <a:bodyPr/>
              <a:lstStyle/>
              <a:p>
                <a:pPr>
                  <a:defRPr/>
                </a:pPr>
                <a:endParaRPr lang="en-GB"/>
              </a:p>
            </p:txBody>
          </p:sp>
          <p:sp>
            <p:nvSpPr>
              <p:cNvPr id="1398854" name="Freeform 70"/>
              <p:cNvSpPr>
                <a:spLocks/>
              </p:cNvSpPr>
              <p:nvPr/>
            </p:nvSpPr>
            <p:spPr bwMode="auto">
              <a:xfrm>
                <a:off x="1834" y="1637"/>
                <a:ext cx="179" cy="63"/>
              </a:xfrm>
              <a:custGeom>
                <a:avLst/>
                <a:gdLst/>
                <a:ahLst/>
                <a:cxnLst>
                  <a:cxn ang="0">
                    <a:pos x="890" y="0"/>
                  </a:cxn>
                  <a:cxn ang="0">
                    <a:pos x="0" y="299"/>
                  </a:cxn>
                  <a:cxn ang="0">
                    <a:pos x="1" y="304"/>
                  </a:cxn>
                  <a:cxn ang="0">
                    <a:pos x="2" y="308"/>
                  </a:cxn>
                  <a:cxn ang="0">
                    <a:pos x="3" y="313"/>
                  </a:cxn>
                  <a:cxn ang="0">
                    <a:pos x="4" y="318"/>
                  </a:cxn>
                  <a:cxn ang="0">
                    <a:pos x="896" y="12"/>
                  </a:cxn>
                  <a:cxn ang="0">
                    <a:pos x="894" y="9"/>
                  </a:cxn>
                  <a:cxn ang="0">
                    <a:pos x="893" y="6"/>
                  </a:cxn>
                  <a:cxn ang="0">
                    <a:pos x="891" y="3"/>
                  </a:cxn>
                  <a:cxn ang="0">
                    <a:pos x="890" y="0"/>
                  </a:cxn>
                </a:cxnLst>
                <a:rect l="0" t="0" r="r" b="b"/>
                <a:pathLst>
                  <a:path w="896" h="318">
                    <a:moveTo>
                      <a:pt x="890" y="0"/>
                    </a:moveTo>
                    <a:lnTo>
                      <a:pt x="0" y="299"/>
                    </a:lnTo>
                    <a:lnTo>
                      <a:pt x="1" y="304"/>
                    </a:lnTo>
                    <a:lnTo>
                      <a:pt x="2" y="308"/>
                    </a:lnTo>
                    <a:lnTo>
                      <a:pt x="3" y="313"/>
                    </a:lnTo>
                    <a:lnTo>
                      <a:pt x="4" y="318"/>
                    </a:lnTo>
                    <a:lnTo>
                      <a:pt x="896" y="12"/>
                    </a:lnTo>
                    <a:lnTo>
                      <a:pt x="894" y="9"/>
                    </a:lnTo>
                    <a:lnTo>
                      <a:pt x="893" y="6"/>
                    </a:lnTo>
                    <a:lnTo>
                      <a:pt x="891" y="3"/>
                    </a:lnTo>
                    <a:lnTo>
                      <a:pt x="890" y="0"/>
                    </a:lnTo>
                    <a:close/>
                  </a:path>
                </a:pathLst>
              </a:custGeom>
              <a:solidFill>
                <a:srgbClr val="000000"/>
              </a:solidFill>
              <a:ln w="9525">
                <a:noFill/>
                <a:round/>
                <a:headEnd/>
                <a:tailEnd/>
              </a:ln>
            </p:spPr>
            <p:txBody>
              <a:bodyPr/>
              <a:lstStyle/>
              <a:p>
                <a:pPr>
                  <a:defRPr/>
                </a:pPr>
                <a:endParaRPr lang="en-GB"/>
              </a:p>
            </p:txBody>
          </p:sp>
          <p:sp>
            <p:nvSpPr>
              <p:cNvPr id="1398855" name="Freeform 71"/>
              <p:cNvSpPr>
                <a:spLocks/>
              </p:cNvSpPr>
              <p:nvPr/>
            </p:nvSpPr>
            <p:spPr bwMode="auto">
              <a:xfrm>
                <a:off x="1837" y="1647"/>
                <a:ext cx="181" cy="66"/>
              </a:xfrm>
              <a:custGeom>
                <a:avLst/>
                <a:gdLst/>
                <a:ahLst/>
                <a:cxnLst>
                  <a:cxn ang="0">
                    <a:pos x="899" y="0"/>
                  </a:cxn>
                  <a:cxn ang="0">
                    <a:pos x="0" y="312"/>
                  </a:cxn>
                  <a:cxn ang="0">
                    <a:pos x="1" y="317"/>
                  </a:cxn>
                  <a:cxn ang="0">
                    <a:pos x="3" y="321"/>
                  </a:cxn>
                  <a:cxn ang="0">
                    <a:pos x="4" y="326"/>
                  </a:cxn>
                  <a:cxn ang="0">
                    <a:pos x="5" y="331"/>
                  </a:cxn>
                  <a:cxn ang="0">
                    <a:pos x="904" y="12"/>
                  </a:cxn>
                  <a:cxn ang="0">
                    <a:pos x="903" y="9"/>
                  </a:cxn>
                  <a:cxn ang="0">
                    <a:pos x="901" y="6"/>
                  </a:cxn>
                  <a:cxn ang="0">
                    <a:pos x="900" y="3"/>
                  </a:cxn>
                  <a:cxn ang="0">
                    <a:pos x="899" y="0"/>
                  </a:cxn>
                </a:cxnLst>
                <a:rect l="0" t="0" r="r" b="b"/>
                <a:pathLst>
                  <a:path w="904" h="331">
                    <a:moveTo>
                      <a:pt x="899" y="0"/>
                    </a:moveTo>
                    <a:lnTo>
                      <a:pt x="0" y="312"/>
                    </a:lnTo>
                    <a:lnTo>
                      <a:pt x="1" y="317"/>
                    </a:lnTo>
                    <a:lnTo>
                      <a:pt x="3" y="321"/>
                    </a:lnTo>
                    <a:lnTo>
                      <a:pt x="4" y="326"/>
                    </a:lnTo>
                    <a:lnTo>
                      <a:pt x="5" y="331"/>
                    </a:lnTo>
                    <a:lnTo>
                      <a:pt x="904" y="12"/>
                    </a:lnTo>
                    <a:lnTo>
                      <a:pt x="903" y="9"/>
                    </a:lnTo>
                    <a:lnTo>
                      <a:pt x="901" y="6"/>
                    </a:lnTo>
                    <a:lnTo>
                      <a:pt x="900" y="3"/>
                    </a:lnTo>
                    <a:lnTo>
                      <a:pt x="899" y="0"/>
                    </a:lnTo>
                    <a:close/>
                  </a:path>
                </a:pathLst>
              </a:custGeom>
              <a:solidFill>
                <a:srgbClr val="000000"/>
              </a:solidFill>
              <a:ln w="9525">
                <a:noFill/>
                <a:round/>
                <a:headEnd/>
                <a:tailEnd/>
              </a:ln>
            </p:spPr>
            <p:txBody>
              <a:bodyPr/>
              <a:lstStyle/>
              <a:p>
                <a:pPr>
                  <a:defRPr/>
                </a:pPr>
                <a:endParaRPr lang="en-GB"/>
              </a:p>
            </p:txBody>
          </p:sp>
          <p:sp>
            <p:nvSpPr>
              <p:cNvPr id="1398856" name="Freeform 72"/>
              <p:cNvSpPr>
                <a:spLocks/>
              </p:cNvSpPr>
              <p:nvPr/>
            </p:nvSpPr>
            <p:spPr bwMode="auto">
              <a:xfrm>
                <a:off x="1841" y="1658"/>
                <a:ext cx="182" cy="69"/>
              </a:xfrm>
              <a:custGeom>
                <a:avLst/>
                <a:gdLst/>
                <a:ahLst/>
                <a:cxnLst>
                  <a:cxn ang="0">
                    <a:pos x="904" y="0"/>
                  </a:cxn>
                  <a:cxn ang="0">
                    <a:pos x="0" y="325"/>
                  </a:cxn>
                  <a:cxn ang="0">
                    <a:pos x="1" y="331"/>
                  </a:cxn>
                  <a:cxn ang="0">
                    <a:pos x="3" y="335"/>
                  </a:cxn>
                  <a:cxn ang="0">
                    <a:pos x="4" y="340"/>
                  </a:cxn>
                  <a:cxn ang="0">
                    <a:pos x="5" y="345"/>
                  </a:cxn>
                  <a:cxn ang="0">
                    <a:pos x="911" y="13"/>
                  </a:cxn>
                  <a:cxn ang="0">
                    <a:pos x="910" y="9"/>
                  </a:cxn>
                  <a:cxn ang="0">
                    <a:pos x="908" y="6"/>
                  </a:cxn>
                  <a:cxn ang="0">
                    <a:pos x="907" y="3"/>
                  </a:cxn>
                  <a:cxn ang="0">
                    <a:pos x="904" y="0"/>
                  </a:cxn>
                </a:cxnLst>
                <a:rect l="0" t="0" r="r" b="b"/>
                <a:pathLst>
                  <a:path w="911" h="345">
                    <a:moveTo>
                      <a:pt x="904" y="0"/>
                    </a:moveTo>
                    <a:lnTo>
                      <a:pt x="0" y="325"/>
                    </a:lnTo>
                    <a:lnTo>
                      <a:pt x="1" y="331"/>
                    </a:lnTo>
                    <a:lnTo>
                      <a:pt x="3" y="335"/>
                    </a:lnTo>
                    <a:lnTo>
                      <a:pt x="4" y="340"/>
                    </a:lnTo>
                    <a:lnTo>
                      <a:pt x="5" y="345"/>
                    </a:lnTo>
                    <a:lnTo>
                      <a:pt x="911" y="13"/>
                    </a:lnTo>
                    <a:lnTo>
                      <a:pt x="910" y="9"/>
                    </a:lnTo>
                    <a:lnTo>
                      <a:pt x="908" y="6"/>
                    </a:lnTo>
                    <a:lnTo>
                      <a:pt x="907" y="3"/>
                    </a:lnTo>
                    <a:lnTo>
                      <a:pt x="904" y="0"/>
                    </a:lnTo>
                    <a:close/>
                  </a:path>
                </a:pathLst>
              </a:custGeom>
              <a:solidFill>
                <a:srgbClr val="000000"/>
              </a:solidFill>
              <a:ln w="9525">
                <a:noFill/>
                <a:round/>
                <a:headEnd/>
                <a:tailEnd/>
              </a:ln>
            </p:spPr>
            <p:txBody>
              <a:bodyPr/>
              <a:lstStyle/>
              <a:p>
                <a:pPr>
                  <a:defRPr/>
                </a:pPr>
                <a:endParaRPr lang="en-GB"/>
              </a:p>
            </p:txBody>
          </p:sp>
          <p:sp>
            <p:nvSpPr>
              <p:cNvPr id="1398857" name="Freeform 73"/>
              <p:cNvSpPr>
                <a:spLocks/>
              </p:cNvSpPr>
              <p:nvPr/>
            </p:nvSpPr>
            <p:spPr bwMode="auto">
              <a:xfrm>
                <a:off x="1844" y="1668"/>
                <a:ext cx="184" cy="71"/>
              </a:xfrm>
              <a:custGeom>
                <a:avLst/>
                <a:gdLst/>
                <a:ahLst/>
                <a:cxnLst>
                  <a:cxn ang="0">
                    <a:pos x="912" y="0"/>
                  </a:cxn>
                  <a:cxn ang="0">
                    <a:pos x="0" y="339"/>
                  </a:cxn>
                  <a:cxn ang="0">
                    <a:pos x="2" y="344"/>
                  </a:cxn>
                  <a:cxn ang="0">
                    <a:pos x="3" y="348"/>
                  </a:cxn>
                  <a:cxn ang="0">
                    <a:pos x="5" y="353"/>
                  </a:cxn>
                  <a:cxn ang="0">
                    <a:pos x="6" y="358"/>
                  </a:cxn>
                  <a:cxn ang="0">
                    <a:pos x="918" y="13"/>
                  </a:cxn>
                  <a:cxn ang="0">
                    <a:pos x="917" y="10"/>
                  </a:cxn>
                  <a:cxn ang="0">
                    <a:pos x="915" y="7"/>
                  </a:cxn>
                  <a:cxn ang="0">
                    <a:pos x="914" y="3"/>
                  </a:cxn>
                  <a:cxn ang="0">
                    <a:pos x="912" y="0"/>
                  </a:cxn>
                </a:cxnLst>
                <a:rect l="0" t="0" r="r" b="b"/>
                <a:pathLst>
                  <a:path w="918" h="358">
                    <a:moveTo>
                      <a:pt x="912" y="0"/>
                    </a:moveTo>
                    <a:lnTo>
                      <a:pt x="0" y="339"/>
                    </a:lnTo>
                    <a:lnTo>
                      <a:pt x="2" y="344"/>
                    </a:lnTo>
                    <a:lnTo>
                      <a:pt x="3" y="348"/>
                    </a:lnTo>
                    <a:lnTo>
                      <a:pt x="5" y="353"/>
                    </a:lnTo>
                    <a:lnTo>
                      <a:pt x="6" y="358"/>
                    </a:lnTo>
                    <a:lnTo>
                      <a:pt x="918" y="13"/>
                    </a:lnTo>
                    <a:lnTo>
                      <a:pt x="917" y="10"/>
                    </a:lnTo>
                    <a:lnTo>
                      <a:pt x="915" y="7"/>
                    </a:lnTo>
                    <a:lnTo>
                      <a:pt x="914" y="3"/>
                    </a:lnTo>
                    <a:lnTo>
                      <a:pt x="912" y="0"/>
                    </a:lnTo>
                    <a:close/>
                  </a:path>
                </a:pathLst>
              </a:custGeom>
              <a:solidFill>
                <a:srgbClr val="000000"/>
              </a:solidFill>
              <a:ln w="9525">
                <a:noFill/>
                <a:round/>
                <a:headEnd/>
                <a:tailEnd/>
              </a:ln>
            </p:spPr>
            <p:txBody>
              <a:bodyPr/>
              <a:lstStyle/>
              <a:p>
                <a:pPr>
                  <a:defRPr/>
                </a:pPr>
                <a:endParaRPr lang="en-GB"/>
              </a:p>
            </p:txBody>
          </p:sp>
          <p:sp>
            <p:nvSpPr>
              <p:cNvPr id="1398858" name="Freeform 74"/>
              <p:cNvSpPr>
                <a:spLocks/>
              </p:cNvSpPr>
              <p:nvPr/>
            </p:nvSpPr>
            <p:spPr bwMode="auto">
              <a:xfrm>
                <a:off x="1848" y="1678"/>
                <a:ext cx="185" cy="74"/>
              </a:xfrm>
              <a:custGeom>
                <a:avLst/>
                <a:gdLst/>
                <a:ahLst/>
                <a:cxnLst>
                  <a:cxn ang="0">
                    <a:pos x="920" y="0"/>
                  </a:cxn>
                  <a:cxn ang="0">
                    <a:pos x="0" y="352"/>
                  </a:cxn>
                  <a:cxn ang="0">
                    <a:pos x="2" y="356"/>
                  </a:cxn>
                  <a:cxn ang="0">
                    <a:pos x="5" y="362"/>
                  </a:cxn>
                  <a:cxn ang="0">
                    <a:pos x="6" y="366"/>
                  </a:cxn>
                  <a:cxn ang="0">
                    <a:pos x="8" y="371"/>
                  </a:cxn>
                  <a:cxn ang="0">
                    <a:pos x="926" y="12"/>
                  </a:cxn>
                  <a:cxn ang="0">
                    <a:pos x="925" y="9"/>
                  </a:cxn>
                  <a:cxn ang="0">
                    <a:pos x="923" y="6"/>
                  </a:cxn>
                  <a:cxn ang="0">
                    <a:pos x="922" y="3"/>
                  </a:cxn>
                  <a:cxn ang="0">
                    <a:pos x="920" y="0"/>
                  </a:cxn>
                </a:cxnLst>
                <a:rect l="0" t="0" r="r" b="b"/>
                <a:pathLst>
                  <a:path w="926" h="371">
                    <a:moveTo>
                      <a:pt x="920" y="0"/>
                    </a:moveTo>
                    <a:lnTo>
                      <a:pt x="0" y="352"/>
                    </a:lnTo>
                    <a:lnTo>
                      <a:pt x="2" y="356"/>
                    </a:lnTo>
                    <a:lnTo>
                      <a:pt x="5" y="362"/>
                    </a:lnTo>
                    <a:lnTo>
                      <a:pt x="6" y="366"/>
                    </a:lnTo>
                    <a:lnTo>
                      <a:pt x="8" y="371"/>
                    </a:lnTo>
                    <a:lnTo>
                      <a:pt x="926" y="12"/>
                    </a:lnTo>
                    <a:lnTo>
                      <a:pt x="925" y="9"/>
                    </a:lnTo>
                    <a:lnTo>
                      <a:pt x="923" y="6"/>
                    </a:lnTo>
                    <a:lnTo>
                      <a:pt x="922" y="3"/>
                    </a:lnTo>
                    <a:lnTo>
                      <a:pt x="920" y="0"/>
                    </a:lnTo>
                    <a:close/>
                  </a:path>
                </a:pathLst>
              </a:custGeom>
              <a:solidFill>
                <a:srgbClr val="000000"/>
              </a:solidFill>
              <a:ln w="9525">
                <a:noFill/>
                <a:round/>
                <a:headEnd/>
                <a:tailEnd/>
              </a:ln>
            </p:spPr>
            <p:txBody>
              <a:bodyPr/>
              <a:lstStyle/>
              <a:p>
                <a:pPr>
                  <a:defRPr/>
                </a:pPr>
                <a:endParaRPr lang="en-GB"/>
              </a:p>
            </p:txBody>
          </p:sp>
          <p:sp>
            <p:nvSpPr>
              <p:cNvPr id="1398859" name="Freeform 75"/>
              <p:cNvSpPr>
                <a:spLocks/>
              </p:cNvSpPr>
              <p:nvPr/>
            </p:nvSpPr>
            <p:spPr bwMode="auto">
              <a:xfrm>
                <a:off x="1853" y="1688"/>
                <a:ext cx="186" cy="77"/>
              </a:xfrm>
              <a:custGeom>
                <a:avLst/>
                <a:gdLst/>
                <a:ahLst/>
                <a:cxnLst>
                  <a:cxn ang="0">
                    <a:pos x="924" y="0"/>
                  </a:cxn>
                  <a:cxn ang="0">
                    <a:pos x="0" y="365"/>
                  </a:cxn>
                  <a:cxn ang="0">
                    <a:pos x="2" y="370"/>
                  </a:cxn>
                  <a:cxn ang="0">
                    <a:pos x="4" y="375"/>
                  </a:cxn>
                  <a:cxn ang="0">
                    <a:pos x="6" y="379"/>
                  </a:cxn>
                  <a:cxn ang="0">
                    <a:pos x="8" y="384"/>
                  </a:cxn>
                  <a:cxn ang="0">
                    <a:pos x="932" y="11"/>
                  </a:cxn>
                  <a:cxn ang="0">
                    <a:pos x="929" y="9"/>
                  </a:cxn>
                  <a:cxn ang="0">
                    <a:pos x="928" y="6"/>
                  </a:cxn>
                  <a:cxn ang="0">
                    <a:pos x="926" y="3"/>
                  </a:cxn>
                  <a:cxn ang="0">
                    <a:pos x="924" y="0"/>
                  </a:cxn>
                </a:cxnLst>
                <a:rect l="0" t="0" r="r" b="b"/>
                <a:pathLst>
                  <a:path w="932" h="384">
                    <a:moveTo>
                      <a:pt x="924" y="0"/>
                    </a:moveTo>
                    <a:lnTo>
                      <a:pt x="0" y="365"/>
                    </a:lnTo>
                    <a:lnTo>
                      <a:pt x="2" y="370"/>
                    </a:lnTo>
                    <a:lnTo>
                      <a:pt x="4" y="375"/>
                    </a:lnTo>
                    <a:lnTo>
                      <a:pt x="6" y="379"/>
                    </a:lnTo>
                    <a:lnTo>
                      <a:pt x="8" y="384"/>
                    </a:lnTo>
                    <a:lnTo>
                      <a:pt x="932" y="11"/>
                    </a:lnTo>
                    <a:lnTo>
                      <a:pt x="929" y="9"/>
                    </a:lnTo>
                    <a:lnTo>
                      <a:pt x="928" y="6"/>
                    </a:lnTo>
                    <a:lnTo>
                      <a:pt x="926" y="3"/>
                    </a:lnTo>
                    <a:lnTo>
                      <a:pt x="924" y="0"/>
                    </a:lnTo>
                    <a:close/>
                  </a:path>
                </a:pathLst>
              </a:custGeom>
              <a:solidFill>
                <a:srgbClr val="000000"/>
              </a:solidFill>
              <a:ln w="9525">
                <a:noFill/>
                <a:round/>
                <a:headEnd/>
                <a:tailEnd/>
              </a:ln>
            </p:spPr>
            <p:txBody>
              <a:bodyPr/>
              <a:lstStyle/>
              <a:p>
                <a:pPr>
                  <a:defRPr/>
                </a:pPr>
                <a:endParaRPr lang="en-GB"/>
              </a:p>
            </p:txBody>
          </p:sp>
          <p:sp>
            <p:nvSpPr>
              <p:cNvPr id="1398860" name="Freeform 76"/>
              <p:cNvSpPr>
                <a:spLocks/>
              </p:cNvSpPr>
              <p:nvPr/>
            </p:nvSpPr>
            <p:spPr bwMode="auto">
              <a:xfrm>
                <a:off x="1858" y="1729"/>
                <a:ext cx="109" cy="48"/>
              </a:xfrm>
              <a:custGeom>
                <a:avLst/>
                <a:gdLst/>
                <a:ahLst/>
                <a:cxnLst>
                  <a:cxn ang="0">
                    <a:pos x="538" y="0"/>
                  </a:cxn>
                  <a:cxn ang="0">
                    <a:pos x="0" y="221"/>
                  </a:cxn>
                  <a:cxn ang="0">
                    <a:pos x="2" y="225"/>
                  </a:cxn>
                  <a:cxn ang="0">
                    <a:pos x="4" y="230"/>
                  </a:cxn>
                  <a:cxn ang="0">
                    <a:pos x="6" y="234"/>
                  </a:cxn>
                  <a:cxn ang="0">
                    <a:pos x="8" y="240"/>
                  </a:cxn>
                  <a:cxn ang="0">
                    <a:pos x="547" y="15"/>
                  </a:cxn>
                  <a:cxn ang="0">
                    <a:pos x="544" y="9"/>
                  </a:cxn>
                  <a:cxn ang="0">
                    <a:pos x="541" y="5"/>
                  </a:cxn>
                  <a:cxn ang="0">
                    <a:pos x="539" y="2"/>
                  </a:cxn>
                  <a:cxn ang="0">
                    <a:pos x="538" y="0"/>
                  </a:cxn>
                </a:cxnLst>
                <a:rect l="0" t="0" r="r" b="b"/>
                <a:pathLst>
                  <a:path w="547" h="240">
                    <a:moveTo>
                      <a:pt x="538" y="0"/>
                    </a:moveTo>
                    <a:lnTo>
                      <a:pt x="0" y="221"/>
                    </a:lnTo>
                    <a:lnTo>
                      <a:pt x="2" y="225"/>
                    </a:lnTo>
                    <a:lnTo>
                      <a:pt x="4" y="230"/>
                    </a:lnTo>
                    <a:lnTo>
                      <a:pt x="6" y="234"/>
                    </a:lnTo>
                    <a:lnTo>
                      <a:pt x="8" y="240"/>
                    </a:lnTo>
                    <a:lnTo>
                      <a:pt x="547" y="15"/>
                    </a:lnTo>
                    <a:lnTo>
                      <a:pt x="544" y="9"/>
                    </a:lnTo>
                    <a:lnTo>
                      <a:pt x="541" y="5"/>
                    </a:lnTo>
                    <a:lnTo>
                      <a:pt x="539" y="2"/>
                    </a:lnTo>
                    <a:lnTo>
                      <a:pt x="538" y="0"/>
                    </a:lnTo>
                    <a:close/>
                  </a:path>
                </a:pathLst>
              </a:custGeom>
              <a:solidFill>
                <a:srgbClr val="000000"/>
              </a:solidFill>
              <a:ln w="9525">
                <a:noFill/>
                <a:round/>
                <a:headEnd/>
                <a:tailEnd/>
              </a:ln>
            </p:spPr>
            <p:txBody>
              <a:bodyPr/>
              <a:lstStyle/>
              <a:p>
                <a:pPr>
                  <a:defRPr/>
                </a:pPr>
                <a:endParaRPr lang="en-GB"/>
              </a:p>
            </p:txBody>
          </p:sp>
          <p:sp>
            <p:nvSpPr>
              <p:cNvPr id="1398861" name="Freeform 77"/>
              <p:cNvSpPr>
                <a:spLocks/>
              </p:cNvSpPr>
              <p:nvPr/>
            </p:nvSpPr>
            <p:spPr bwMode="auto">
              <a:xfrm>
                <a:off x="1863" y="1740"/>
                <a:ext cx="111" cy="50"/>
              </a:xfrm>
              <a:custGeom>
                <a:avLst/>
                <a:gdLst/>
                <a:ahLst/>
                <a:cxnLst>
                  <a:cxn ang="0">
                    <a:pos x="546" y="0"/>
                  </a:cxn>
                  <a:cxn ang="0">
                    <a:pos x="0" y="230"/>
                  </a:cxn>
                  <a:cxn ang="0">
                    <a:pos x="2" y="235"/>
                  </a:cxn>
                  <a:cxn ang="0">
                    <a:pos x="4" y="240"/>
                  </a:cxn>
                  <a:cxn ang="0">
                    <a:pos x="6" y="244"/>
                  </a:cxn>
                  <a:cxn ang="0">
                    <a:pos x="8" y="249"/>
                  </a:cxn>
                  <a:cxn ang="0">
                    <a:pos x="554" y="15"/>
                  </a:cxn>
                  <a:cxn ang="0">
                    <a:pos x="552" y="11"/>
                  </a:cxn>
                  <a:cxn ang="0">
                    <a:pos x="550" y="8"/>
                  </a:cxn>
                  <a:cxn ang="0">
                    <a:pos x="548" y="4"/>
                  </a:cxn>
                  <a:cxn ang="0">
                    <a:pos x="546" y="0"/>
                  </a:cxn>
                </a:cxnLst>
                <a:rect l="0" t="0" r="r" b="b"/>
                <a:pathLst>
                  <a:path w="554" h="249">
                    <a:moveTo>
                      <a:pt x="546" y="0"/>
                    </a:moveTo>
                    <a:lnTo>
                      <a:pt x="0" y="230"/>
                    </a:lnTo>
                    <a:lnTo>
                      <a:pt x="2" y="235"/>
                    </a:lnTo>
                    <a:lnTo>
                      <a:pt x="4" y="240"/>
                    </a:lnTo>
                    <a:lnTo>
                      <a:pt x="6" y="244"/>
                    </a:lnTo>
                    <a:lnTo>
                      <a:pt x="8" y="249"/>
                    </a:lnTo>
                    <a:lnTo>
                      <a:pt x="554" y="15"/>
                    </a:lnTo>
                    <a:lnTo>
                      <a:pt x="552" y="11"/>
                    </a:lnTo>
                    <a:lnTo>
                      <a:pt x="550" y="8"/>
                    </a:lnTo>
                    <a:lnTo>
                      <a:pt x="548" y="4"/>
                    </a:lnTo>
                    <a:lnTo>
                      <a:pt x="546" y="0"/>
                    </a:lnTo>
                    <a:close/>
                  </a:path>
                </a:pathLst>
              </a:custGeom>
              <a:solidFill>
                <a:srgbClr val="000000"/>
              </a:solidFill>
              <a:ln w="9525">
                <a:noFill/>
                <a:round/>
                <a:headEnd/>
                <a:tailEnd/>
              </a:ln>
            </p:spPr>
            <p:txBody>
              <a:bodyPr/>
              <a:lstStyle/>
              <a:p>
                <a:pPr>
                  <a:defRPr/>
                </a:pPr>
                <a:endParaRPr lang="en-GB"/>
              </a:p>
            </p:txBody>
          </p:sp>
          <p:sp>
            <p:nvSpPr>
              <p:cNvPr id="1398862" name="Freeform 78"/>
              <p:cNvSpPr>
                <a:spLocks/>
              </p:cNvSpPr>
              <p:nvPr/>
            </p:nvSpPr>
            <p:spPr bwMode="auto">
              <a:xfrm>
                <a:off x="1869" y="1750"/>
                <a:ext cx="112" cy="52"/>
              </a:xfrm>
              <a:custGeom>
                <a:avLst/>
                <a:gdLst/>
                <a:ahLst/>
                <a:cxnLst>
                  <a:cxn ang="0">
                    <a:pos x="551" y="0"/>
                  </a:cxn>
                  <a:cxn ang="0">
                    <a:pos x="0" y="239"/>
                  </a:cxn>
                  <a:cxn ang="0">
                    <a:pos x="2" y="243"/>
                  </a:cxn>
                  <a:cxn ang="0">
                    <a:pos x="4" y="248"/>
                  </a:cxn>
                  <a:cxn ang="0">
                    <a:pos x="6" y="252"/>
                  </a:cxn>
                  <a:cxn ang="0">
                    <a:pos x="8" y="257"/>
                  </a:cxn>
                  <a:cxn ang="0">
                    <a:pos x="560" y="13"/>
                  </a:cxn>
                  <a:cxn ang="0">
                    <a:pos x="558" y="10"/>
                  </a:cxn>
                  <a:cxn ang="0">
                    <a:pos x="556" y="6"/>
                  </a:cxn>
                  <a:cxn ang="0">
                    <a:pos x="553" y="3"/>
                  </a:cxn>
                  <a:cxn ang="0">
                    <a:pos x="551" y="0"/>
                  </a:cxn>
                </a:cxnLst>
                <a:rect l="0" t="0" r="r" b="b"/>
                <a:pathLst>
                  <a:path w="560" h="257">
                    <a:moveTo>
                      <a:pt x="551" y="0"/>
                    </a:moveTo>
                    <a:lnTo>
                      <a:pt x="0" y="239"/>
                    </a:lnTo>
                    <a:lnTo>
                      <a:pt x="2" y="243"/>
                    </a:lnTo>
                    <a:lnTo>
                      <a:pt x="4" y="248"/>
                    </a:lnTo>
                    <a:lnTo>
                      <a:pt x="6" y="252"/>
                    </a:lnTo>
                    <a:lnTo>
                      <a:pt x="8" y="257"/>
                    </a:lnTo>
                    <a:lnTo>
                      <a:pt x="560" y="13"/>
                    </a:lnTo>
                    <a:lnTo>
                      <a:pt x="558" y="10"/>
                    </a:lnTo>
                    <a:lnTo>
                      <a:pt x="556" y="6"/>
                    </a:lnTo>
                    <a:lnTo>
                      <a:pt x="553" y="3"/>
                    </a:lnTo>
                    <a:lnTo>
                      <a:pt x="551" y="0"/>
                    </a:lnTo>
                    <a:close/>
                  </a:path>
                </a:pathLst>
              </a:custGeom>
              <a:solidFill>
                <a:srgbClr val="000000"/>
              </a:solidFill>
              <a:ln w="9525">
                <a:noFill/>
                <a:round/>
                <a:headEnd/>
                <a:tailEnd/>
              </a:ln>
            </p:spPr>
            <p:txBody>
              <a:bodyPr/>
              <a:lstStyle/>
              <a:p>
                <a:pPr>
                  <a:defRPr/>
                </a:pPr>
                <a:endParaRPr lang="en-GB"/>
              </a:p>
            </p:txBody>
          </p:sp>
          <p:sp>
            <p:nvSpPr>
              <p:cNvPr id="1398863" name="Freeform 79"/>
              <p:cNvSpPr>
                <a:spLocks/>
              </p:cNvSpPr>
              <p:nvPr/>
            </p:nvSpPr>
            <p:spPr bwMode="auto">
              <a:xfrm>
                <a:off x="1875" y="1760"/>
                <a:ext cx="113" cy="54"/>
              </a:xfrm>
              <a:custGeom>
                <a:avLst/>
                <a:gdLst/>
                <a:ahLst/>
                <a:cxnLst>
                  <a:cxn ang="0">
                    <a:pos x="558" y="0"/>
                  </a:cxn>
                  <a:cxn ang="0">
                    <a:pos x="0" y="249"/>
                  </a:cxn>
                  <a:cxn ang="0">
                    <a:pos x="3" y="253"/>
                  </a:cxn>
                  <a:cxn ang="0">
                    <a:pos x="6" y="258"/>
                  </a:cxn>
                  <a:cxn ang="0">
                    <a:pos x="8" y="262"/>
                  </a:cxn>
                  <a:cxn ang="0">
                    <a:pos x="10" y="268"/>
                  </a:cxn>
                  <a:cxn ang="0">
                    <a:pos x="568" y="13"/>
                  </a:cxn>
                  <a:cxn ang="0">
                    <a:pos x="566" y="10"/>
                  </a:cxn>
                  <a:cxn ang="0">
                    <a:pos x="564" y="7"/>
                  </a:cxn>
                  <a:cxn ang="0">
                    <a:pos x="560" y="4"/>
                  </a:cxn>
                  <a:cxn ang="0">
                    <a:pos x="558" y="0"/>
                  </a:cxn>
                </a:cxnLst>
                <a:rect l="0" t="0" r="r" b="b"/>
                <a:pathLst>
                  <a:path w="568" h="268">
                    <a:moveTo>
                      <a:pt x="558" y="0"/>
                    </a:moveTo>
                    <a:lnTo>
                      <a:pt x="0" y="249"/>
                    </a:lnTo>
                    <a:lnTo>
                      <a:pt x="3" y="253"/>
                    </a:lnTo>
                    <a:lnTo>
                      <a:pt x="6" y="258"/>
                    </a:lnTo>
                    <a:lnTo>
                      <a:pt x="8" y="262"/>
                    </a:lnTo>
                    <a:lnTo>
                      <a:pt x="10" y="268"/>
                    </a:lnTo>
                    <a:lnTo>
                      <a:pt x="568" y="13"/>
                    </a:lnTo>
                    <a:lnTo>
                      <a:pt x="566" y="10"/>
                    </a:lnTo>
                    <a:lnTo>
                      <a:pt x="564" y="7"/>
                    </a:lnTo>
                    <a:lnTo>
                      <a:pt x="560" y="4"/>
                    </a:lnTo>
                    <a:lnTo>
                      <a:pt x="558" y="0"/>
                    </a:lnTo>
                    <a:close/>
                  </a:path>
                </a:pathLst>
              </a:custGeom>
              <a:solidFill>
                <a:srgbClr val="000000"/>
              </a:solidFill>
              <a:ln w="9525">
                <a:noFill/>
                <a:round/>
                <a:headEnd/>
                <a:tailEnd/>
              </a:ln>
            </p:spPr>
            <p:txBody>
              <a:bodyPr/>
              <a:lstStyle/>
              <a:p>
                <a:pPr>
                  <a:defRPr/>
                </a:pPr>
                <a:endParaRPr lang="en-GB"/>
              </a:p>
            </p:txBody>
          </p:sp>
          <p:sp>
            <p:nvSpPr>
              <p:cNvPr id="1398864" name="Freeform 80"/>
              <p:cNvSpPr>
                <a:spLocks/>
              </p:cNvSpPr>
              <p:nvPr/>
            </p:nvSpPr>
            <p:spPr bwMode="auto">
              <a:xfrm>
                <a:off x="1881" y="1770"/>
                <a:ext cx="114" cy="56"/>
              </a:xfrm>
              <a:custGeom>
                <a:avLst/>
                <a:gdLst/>
                <a:ahLst/>
                <a:cxnLst>
                  <a:cxn ang="0">
                    <a:pos x="563" y="0"/>
                  </a:cxn>
                  <a:cxn ang="0">
                    <a:pos x="0" y="258"/>
                  </a:cxn>
                  <a:cxn ang="0">
                    <a:pos x="3" y="263"/>
                  </a:cxn>
                  <a:cxn ang="0">
                    <a:pos x="5" y="268"/>
                  </a:cxn>
                  <a:cxn ang="0">
                    <a:pos x="8" y="272"/>
                  </a:cxn>
                  <a:cxn ang="0">
                    <a:pos x="10" y="277"/>
                  </a:cxn>
                  <a:cxn ang="0">
                    <a:pos x="572" y="13"/>
                  </a:cxn>
                  <a:cxn ang="0">
                    <a:pos x="570" y="10"/>
                  </a:cxn>
                  <a:cxn ang="0">
                    <a:pos x="568" y="7"/>
                  </a:cxn>
                  <a:cxn ang="0">
                    <a:pos x="565" y="4"/>
                  </a:cxn>
                  <a:cxn ang="0">
                    <a:pos x="563" y="0"/>
                  </a:cxn>
                </a:cxnLst>
                <a:rect l="0" t="0" r="r" b="b"/>
                <a:pathLst>
                  <a:path w="572" h="277">
                    <a:moveTo>
                      <a:pt x="563" y="0"/>
                    </a:moveTo>
                    <a:lnTo>
                      <a:pt x="0" y="258"/>
                    </a:lnTo>
                    <a:lnTo>
                      <a:pt x="3" y="263"/>
                    </a:lnTo>
                    <a:lnTo>
                      <a:pt x="5" y="268"/>
                    </a:lnTo>
                    <a:lnTo>
                      <a:pt x="8" y="272"/>
                    </a:lnTo>
                    <a:lnTo>
                      <a:pt x="10" y="277"/>
                    </a:lnTo>
                    <a:lnTo>
                      <a:pt x="572" y="13"/>
                    </a:lnTo>
                    <a:lnTo>
                      <a:pt x="570" y="10"/>
                    </a:lnTo>
                    <a:lnTo>
                      <a:pt x="568" y="7"/>
                    </a:lnTo>
                    <a:lnTo>
                      <a:pt x="565" y="4"/>
                    </a:lnTo>
                    <a:lnTo>
                      <a:pt x="563" y="0"/>
                    </a:lnTo>
                    <a:close/>
                  </a:path>
                </a:pathLst>
              </a:custGeom>
              <a:solidFill>
                <a:srgbClr val="000000"/>
              </a:solidFill>
              <a:ln w="9525">
                <a:noFill/>
                <a:round/>
                <a:headEnd/>
                <a:tailEnd/>
              </a:ln>
            </p:spPr>
            <p:txBody>
              <a:bodyPr/>
              <a:lstStyle/>
              <a:p>
                <a:pPr>
                  <a:defRPr/>
                </a:pPr>
                <a:endParaRPr lang="en-GB"/>
              </a:p>
            </p:txBody>
          </p:sp>
          <p:sp>
            <p:nvSpPr>
              <p:cNvPr id="1398865" name="Freeform 81"/>
              <p:cNvSpPr>
                <a:spLocks/>
              </p:cNvSpPr>
              <p:nvPr/>
            </p:nvSpPr>
            <p:spPr bwMode="auto">
              <a:xfrm>
                <a:off x="1968" y="1809"/>
                <a:ext cx="59" cy="32"/>
              </a:xfrm>
              <a:custGeom>
                <a:avLst/>
                <a:gdLst/>
                <a:ahLst/>
                <a:cxnLst>
                  <a:cxn ang="0">
                    <a:pos x="0" y="141"/>
                  </a:cxn>
                  <a:cxn ang="0">
                    <a:pos x="3" y="145"/>
                  </a:cxn>
                  <a:cxn ang="0">
                    <a:pos x="6" y="149"/>
                  </a:cxn>
                  <a:cxn ang="0">
                    <a:pos x="10" y="153"/>
                  </a:cxn>
                  <a:cxn ang="0">
                    <a:pos x="12" y="158"/>
                  </a:cxn>
                  <a:cxn ang="0">
                    <a:pos x="294" y="11"/>
                  </a:cxn>
                  <a:cxn ang="0">
                    <a:pos x="291" y="8"/>
                  </a:cxn>
                  <a:cxn ang="0">
                    <a:pos x="289" y="5"/>
                  </a:cxn>
                  <a:cxn ang="0">
                    <a:pos x="286" y="3"/>
                  </a:cxn>
                  <a:cxn ang="0">
                    <a:pos x="283" y="0"/>
                  </a:cxn>
                  <a:cxn ang="0">
                    <a:pos x="0" y="141"/>
                  </a:cxn>
                </a:cxnLst>
                <a:rect l="0" t="0" r="r" b="b"/>
                <a:pathLst>
                  <a:path w="294" h="158">
                    <a:moveTo>
                      <a:pt x="0" y="141"/>
                    </a:moveTo>
                    <a:lnTo>
                      <a:pt x="3" y="145"/>
                    </a:lnTo>
                    <a:lnTo>
                      <a:pt x="6" y="149"/>
                    </a:lnTo>
                    <a:lnTo>
                      <a:pt x="10" y="153"/>
                    </a:lnTo>
                    <a:lnTo>
                      <a:pt x="12" y="158"/>
                    </a:lnTo>
                    <a:lnTo>
                      <a:pt x="294" y="11"/>
                    </a:lnTo>
                    <a:lnTo>
                      <a:pt x="291" y="8"/>
                    </a:lnTo>
                    <a:lnTo>
                      <a:pt x="289" y="5"/>
                    </a:lnTo>
                    <a:lnTo>
                      <a:pt x="286" y="3"/>
                    </a:lnTo>
                    <a:lnTo>
                      <a:pt x="283" y="0"/>
                    </a:lnTo>
                    <a:lnTo>
                      <a:pt x="0" y="141"/>
                    </a:lnTo>
                    <a:close/>
                  </a:path>
                </a:pathLst>
              </a:custGeom>
              <a:solidFill>
                <a:srgbClr val="000000"/>
              </a:solidFill>
              <a:ln w="9525">
                <a:noFill/>
                <a:round/>
                <a:headEnd/>
                <a:tailEnd/>
              </a:ln>
            </p:spPr>
            <p:txBody>
              <a:bodyPr/>
              <a:lstStyle/>
              <a:p>
                <a:pPr>
                  <a:defRPr/>
                </a:pPr>
                <a:endParaRPr lang="en-GB"/>
              </a:p>
            </p:txBody>
          </p:sp>
          <p:sp>
            <p:nvSpPr>
              <p:cNvPr id="1398866" name="Freeform 82"/>
              <p:cNvSpPr>
                <a:spLocks/>
              </p:cNvSpPr>
              <p:nvPr/>
            </p:nvSpPr>
            <p:spPr bwMode="auto">
              <a:xfrm>
                <a:off x="1951" y="1804"/>
                <a:ext cx="34" cy="27"/>
              </a:xfrm>
              <a:custGeom>
                <a:avLst/>
                <a:gdLst/>
                <a:ahLst/>
                <a:cxnLst>
                  <a:cxn ang="0">
                    <a:pos x="148" y="7"/>
                  </a:cxn>
                  <a:cxn ang="0">
                    <a:pos x="146" y="19"/>
                  </a:cxn>
                  <a:cxn ang="0">
                    <a:pos x="138" y="20"/>
                  </a:cxn>
                  <a:cxn ang="0">
                    <a:pos x="133" y="16"/>
                  </a:cxn>
                  <a:cxn ang="0">
                    <a:pos x="130" y="11"/>
                  </a:cxn>
                  <a:cxn ang="0">
                    <a:pos x="129" y="12"/>
                  </a:cxn>
                  <a:cxn ang="0">
                    <a:pos x="129" y="12"/>
                  </a:cxn>
                  <a:cxn ang="0">
                    <a:pos x="120" y="13"/>
                  </a:cxn>
                  <a:cxn ang="0">
                    <a:pos x="110" y="15"/>
                  </a:cxn>
                  <a:cxn ang="0">
                    <a:pos x="111" y="16"/>
                  </a:cxn>
                  <a:cxn ang="0">
                    <a:pos x="108" y="17"/>
                  </a:cxn>
                  <a:cxn ang="0">
                    <a:pos x="99" y="27"/>
                  </a:cxn>
                  <a:cxn ang="0">
                    <a:pos x="93" y="37"/>
                  </a:cxn>
                  <a:cxn ang="0">
                    <a:pos x="88" y="29"/>
                  </a:cxn>
                  <a:cxn ang="0">
                    <a:pos x="86" y="30"/>
                  </a:cxn>
                  <a:cxn ang="0">
                    <a:pos x="86" y="30"/>
                  </a:cxn>
                  <a:cxn ang="0">
                    <a:pos x="81" y="31"/>
                  </a:cxn>
                  <a:cxn ang="0">
                    <a:pos x="67" y="33"/>
                  </a:cxn>
                  <a:cxn ang="0">
                    <a:pos x="68" y="35"/>
                  </a:cxn>
                  <a:cxn ang="0">
                    <a:pos x="66" y="36"/>
                  </a:cxn>
                  <a:cxn ang="0">
                    <a:pos x="61" y="46"/>
                  </a:cxn>
                  <a:cxn ang="0">
                    <a:pos x="55" y="69"/>
                  </a:cxn>
                  <a:cxn ang="0">
                    <a:pos x="54" y="69"/>
                  </a:cxn>
                  <a:cxn ang="0">
                    <a:pos x="48" y="54"/>
                  </a:cxn>
                  <a:cxn ang="0">
                    <a:pos x="31" y="41"/>
                  </a:cxn>
                  <a:cxn ang="0">
                    <a:pos x="11" y="48"/>
                  </a:cxn>
                  <a:cxn ang="0">
                    <a:pos x="0" y="62"/>
                  </a:cxn>
                  <a:cxn ang="0">
                    <a:pos x="13" y="76"/>
                  </a:cxn>
                  <a:cxn ang="0">
                    <a:pos x="32" y="79"/>
                  </a:cxn>
                  <a:cxn ang="0">
                    <a:pos x="32" y="86"/>
                  </a:cxn>
                  <a:cxn ang="0">
                    <a:pos x="41" y="87"/>
                  </a:cxn>
                  <a:cxn ang="0">
                    <a:pos x="51" y="97"/>
                  </a:cxn>
                  <a:cxn ang="0">
                    <a:pos x="51" y="132"/>
                  </a:cxn>
                  <a:cxn ang="0">
                    <a:pos x="66" y="127"/>
                  </a:cxn>
                  <a:cxn ang="0">
                    <a:pos x="71" y="124"/>
                  </a:cxn>
                  <a:cxn ang="0">
                    <a:pos x="72" y="124"/>
                  </a:cxn>
                  <a:cxn ang="0">
                    <a:pos x="73" y="124"/>
                  </a:cxn>
                  <a:cxn ang="0">
                    <a:pos x="78" y="85"/>
                  </a:cxn>
                  <a:cxn ang="0">
                    <a:pos x="77" y="65"/>
                  </a:cxn>
                  <a:cxn ang="0">
                    <a:pos x="80" y="64"/>
                  </a:cxn>
                  <a:cxn ang="0">
                    <a:pos x="84" y="83"/>
                  </a:cxn>
                  <a:cxn ang="0">
                    <a:pos x="83" y="86"/>
                  </a:cxn>
                  <a:cxn ang="0">
                    <a:pos x="84" y="91"/>
                  </a:cxn>
                  <a:cxn ang="0">
                    <a:pos x="84" y="93"/>
                  </a:cxn>
                  <a:cxn ang="0">
                    <a:pos x="84" y="94"/>
                  </a:cxn>
                  <a:cxn ang="0">
                    <a:pos x="85" y="93"/>
                  </a:cxn>
                  <a:cxn ang="0">
                    <a:pos x="97" y="91"/>
                  </a:cxn>
                  <a:cxn ang="0">
                    <a:pos x="106" y="85"/>
                  </a:cxn>
                  <a:cxn ang="0">
                    <a:pos x="105" y="79"/>
                  </a:cxn>
                  <a:cxn ang="0">
                    <a:pos x="113" y="39"/>
                  </a:cxn>
                  <a:cxn ang="0">
                    <a:pos x="121" y="27"/>
                  </a:cxn>
                  <a:cxn ang="0">
                    <a:pos x="124" y="27"/>
                  </a:cxn>
                  <a:cxn ang="0">
                    <a:pos x="124" y="27"/>
                  </a:cxn>
                  <a:cxn ang="0">
                    <a:pos x="124" y="27"/>
                  </a:cxn>
                  <a:cxn ang="0">
                    <a:pos x="128" y="27"/>
                  </a:cxn>
                  <a:cxn ang="0">
                    <a:pos x="131" y="29"/>
                  </a:cxn>
                  <a:cxn ang="0">
                    <a:pos x="134" y="38"/>
                  </a:cxn>
                  <a:cxn ang="0">
                    <a:pos x="149" y="34"/>
                  </a:cxn>
                  <a:cxn ang="0">
                    <a:pos x="154" y="33"/>
                  </a:cxn>
                  <a:cxn ang="0">
                    <a:pos x="156" y="32"/>
                  </a:cxn>
                  <a:cxn ang="0">
                    <a:pos x="160" y="31"/>
                  </a:cxn>
                  <a:cxn ang="0">
                    <a:pos x="168" y="8"/>
                  </a:cxn>
                </a:cxnLst>
                <a:rect l="0" t="0" r="r" b="b"/>
                <a:pathLst>
                  <a:path w="170" h="132">
                    <a:moveTo>
                      <a:pt x="170" y="0"/>
                    </a:moveTo>
                    <a:lnTo>
                      <a:pt x="149" y="4"/>
                    </a:lnTo>
                    <a:lnTo>
                      <a:pt x="148" y="7"/>
                    </a:lnTo>
                    <a:lnTo>
                      <a:pt x="148" y="11"/>
                    </a:lnTo>
                    <a:lnTo>
                      <a:pt x="147" y="15"/>
                    </a:lnTo>
                    <a:lnTo>
                      <a:pt x="146" y="19"/>
                    </a:lnTo>
                    <a:lnTo>
                      <a:pt x="143" y="19"/>
                    </a:lnTo>
                    <a:lnTo>
                      <a:pt x="141" y="20"/>
                    </a:lnTo>
                    <a:lnTo>
                      <a:pt x="138" y="20"/>
                    </a:lnTo>
                    <a:lnTo>
                      <a:pt x="134" y="21"/>
                    </a:lnTo>
                    <a:lnTo>
                      <a:pt x="133" y="19"/>
                    </a:lnTo>
                    <a:lnTo>
                      <a:pt x="133" y="16"/>
                    </a:lnTo>
                    <a:lnTo>
                      <a:pt x="132" y="14"/>
                    </a:lnTo>
                    <a:lnTo>
                      <a:pt x="131" y="11"/>
                    </a:lnTo>
                    <a:lnTo>
                      <a:pt x="130" y="11"/>
                    </a:lnTo>
                    <a:lnTo>
                      <a:pt x="130" y="11"/>
                    </a:lnTo>
                    <a:lnTo>
                      <a:pt x="130" y="12"/>
                    </a:lnTo>
                    <a:lnTo>
                      <a:pt x="129" y="12"/>
                    </a:lnTo>
                    <a:lnTo>
                      <a:pt x="129" y="12"/>
                    </a:lnTo>
                    <a:lnTo>
                      <a:pt x="129" y="12"/>
                    </a:lnTo>
                    <a:lnTo>
                      <a:pt x="129" y="12"/>
                    </a:lnTo>
                    <a:lnTo>
                      <a:pt x="129" y="12"/>
                    </a:lnTo>
                    <a:lnTo>
                      <a:pt x="124" y="13"/>
                    </a:lnTo>
                    <a:lnTo>
                      <a:pt x="120" y="13"/>
                    </a:lnTo>
                    <a:lnTo>
                      <a:pt x="115" y="14"/>
                    </a:lnTo>
                    <a:lnTo>
                      <a:pt x="110" y="15"/>
                    </a:lnTo>
                    <a:lnTo>
                      <a:pt x="110" y="15"/>
                    </a:lnTo>
                    <a:lnTo>
                      <a:pt x="110" y="15"/>
                    </a:lnTo>
                    <a:lnTo>
                      <a:pt x="110" y="16"/>
                    </a:lnTo>
                    <a:lnTo>
                      <a:pt x="111" y="16"/>
                    </a:lnTo>
                    <a:lnTo>
                      <a:pt x="110" y="16"/>
                    </a:lnTo>
                    <a:lnTo>
                      <a:pt x="109" y="16"/>
                    </a:lnTo>
                    <a:lnTo>
                      <a:pt x="108" y="17"/>
                    </a:lnTo>
                    <a:lnTo>
                      <a:pt x="107" y="17"/>
                    </a:lnTo>
                    <a:lnTo>
                      <a:pt x="103" y="22"/>
                    </a:lnTo>
                    <a:lnTo>
                      <a:pt x="99" y="27"/>
                    </a:lnTo>
                    <a:lnTo>
                      <a:pt x="96" y="33"/>
                    </a:lnTo>
                    <a:lnTo>
                      <a:pt x="94" y="39"/>
                    </a:lnTo>
                    <a:lnTo>
                      <a:pt x="93" y="37"/>
                    </a:lnTo>
                    <a:lnTo>
                      <a:pt x="90" y="34"/>
                    </a:lnTo>
                    <a:lnTo>
                      <a:pt x="89" y="31"/>
                    </a:lnTo>
                    <a:lnTo>
                      <a:pt x="88" y="29"/>
                    </a:lnTo>
                    <a:lnTo>
                      <a:pt x="87" y="29"/>
                    </a:lnTo>
                    <a:lnTo>
                      <a:pt x="87" y="29"/>
                    </a:lnTo>
                    <a:lnTo>
                      <a:pt x="86" y="30"/>
                    </a:lnTo>
                    <a:lnTo>
                      <a:pt x="86" y="30"/>
                    </a:lnTo>
                    <a:lnTo>
                      <a:pt x="86" y="30"/>
                    </a:lnTo>
                    <a:lnTo>
                      <a:pt x="86" y="30"/>
                    </a:lnTo>
                    <a:lnTo>
                      <a:pt x="86" y="30"/>
                    </a:lnTo>
                    <a:lnTo>
                      <a:pt x="86" y="30"/>
                    </a:lnTo>
                    <a:lnTo>
                      <a:pt x="81" y="31"/>
                    </a:lnTo>
                    <a:lnTo>
                      <a:pt x="76" y="31"/>
                    </a:lnTo>
                    <a:lnTo>
                      <a:pt x="72" y="32"/>
                    </a:lnTo>
                    <a:lnTo>
                      <a:pt x="67" y="33"/>
                    </a:lnTo>
                    <a:lnTo>
                      <a:pt x="67" y="34"/>
                    </a:lnTo>
                    <a:lnTo>
                      <a:pt x="68" y="34"/>
                    </a:lnTo>
                    <a:lnTo>
                      <a:pt x="68" y="35"/>
                    </a:lnTo>
                    <a:lnTo>
                      <a:pt x="68" y="35"/>
                    </a:lnTo>
                    <a:lnTo>
                      <a:pt x="67" y="36"/>
                    </a:lnTo>
                    <a:lnTo>
                      <a:pt x="66" y="36"/>
                    </a:lnTo>
                    <a:lnTo>
                      <a:pt x="64" y="37"/>
                    </a:lnTo>
                    <a:lnTo>
                      <a:pt x="63" y="37"/>
                    </a:lnTo>
                    <a:lnTo>
                      <a:pt x="61" y="46"/>
                    </a:lnTo>
                    <a:lnTo>
                      <a:pt x="59" y="53"/>
                    </a:lnTo>
                    <a:lnTo>
                      <a:pt x="57" y="61"/>
                    </a:lnTo>
                    <a:lnTo>
                      <a:pt x="55" y="69"/>
                    </a:lnTo>
                    <a:lnTo>
                      <a:pt x="55" y="69"/>
                    </a:lnTo>
                    <a:lnTo>
                      <a:pt x="54" y="69"/>
                    </a:lnTo>
                    <a:lnTo>
                      <a:pt x="54" y="69"/>
                    </a:lnTo>
                    <a:lnTo>
                      <a:pt x="53" y="69"/>
                    </a:lnTo>
                    <a:lnTo>
                      <a:pt x="52" y="62"/>
                    </a:lnTo>
                    <a:lnTo>
                      <a:pt x="48" y="54"/>
                    </a:lnTo>
                    <a:lnTo>
                      <a:pt x="44" y="48"/>
                    </a:lnTo>
                    <a:lnTo>
                      <a:pt x="38" y="41"/>
                    </a:lnTo>
                    <a:lnTo>
                      <a:pt x="31" y="41"/>
                    </a:lnTo>
                    <a:lnTo>
                      <a:pt x="24" y="42"/>
                    </a:lnTo>
                    <a:lnTo>
                      <a:pt x="18" y="45"/>
                    </a:lnTo>
                    <a:lnTo>
                      <a:pt x="11" y="48"/>
                    </a:lnTo>
                    <a:lnTo>
                      <a:pt x="5" y="51"/>
                    </a:lnTo>
                    <a:lnTo>
                      <a:pt x="2" y="56"/>
                    </a:lnTo>
                    <a:lnTo>
                      <a:pt x="0" y="62"/>
                    </a:lnTo>
                    <a:lnTo>
                      <a:pt x="1" y="69"/>
                    </a:lnTo>
                    <a:lnTo>
                      <a:pt x="7" y="73"/>
                    </a:lnTo>
                    <a:lnTo>
                      <a:pt x="13" y="76"/>
                    </a:lnTo>
                    <a:lnTo>
                      <a:pt x="19" y="78"/>
                    </a:lnTo>
                    <a:lnTo>
                      <a:pt x="26" y="80"/>
                    </a:lnTo>
                    <a:lnTo>
                      <a:pt x="32" y="79"/>
                    </a:lnTo>
                    <a:lnTo>
                      <a:pt x="32" y="81"/>
                    </a:lnTo>
                    <a:lnTo>
                      <a:pt x="32" y="84"/>
                    </a:lnTo>
                    <a:lnTo>
                      <a:pt x="32" y="86"/>
                    </a:lnTo>
                    <a:lnTo>
                      <a:pt x="31" y="90"/>
                    </a:lnTo>
                    <a:lnTo>
                      <a:pt x="36" y="88"/>
                    </a:lnTo>
                    <a:lnTo>
                      <a:pt x="41" y="87"/>
                    </a:lnTo>
                    <a:lnTo>
                      <a:pt x="46" y="86"/>
                    </a:lnTo>
                    <a:lnTo>
                      <a:pt x="52" y="85"/>
                    </a:lnTo>
                    <a:lnTo>
                      <a:pt x="51" y="97"/>
                    </a:lnTo>
                    <a:lnTo>
                      <a:pt x="50" y="109"/>
                    </a:lnTo>
                    <a:lnTo>
                      <a:pt x="50" y="120"/>
                    </a:lnTo>
                    <a:lnTo>
                      <a:pt x="51" y="132"/>
                    </a:lnTo>
                    <a:lnTo>
                      <a:pt x="56" y="130"/>
                    </a:lnTo>
                    <a:lnTo>
                      <a:pt x="61" y="128"/>
                    </a:lnTo>
                    <a:lnTo>
                      <a:pt x="66" y="127"/>
                    </a:lnTo>
                    <a:lnTo>
                      <a:pt x="71" y="125"/>
                    </a:lnTo>
                    <a:lnTo>
                      <a:pt x="71" y="125"/>
                    </a:lnTo>
                    <a:lnTo>
                      <a:pt x="71" y="124"/>
                    </a:lnTo>
                    <a:lnTo>
                      <a:pt x="71" y="124"/>
                    </a:lnTo>
                    <a:lnTo>
                      <a:pt x="71" y="124"/>
                    </a:lnTo>
                    <a:lnTo>
                      <a:pt x="72" y="124"/>
                    </a:lnTo>
                    <a:lnTo>
                      <a:pt x="72" y="124"/>
                    </a:lnTo>
                    <a:lnTo>
                      <a:pt x="73" y="124"/>
                    </a:lnTo>
                    <a:lnTo>
                      <a:pt x="73" y="124"/>
                    </a:lnTo>
                    <a:lnTo>
                      <a:pt x="75" y="111"/>
                    </a:lnTo>
                    <a:lnTo>
                      <a:pt x="77" y="98"/>
                    </a:lnTo>
                    <a:lnTo>
                      <a:pt x="78" y="85"/>
                    </a:lnTo>
                    <a:lnTo>
                      <a:pt x="75" y="72"/>
                    </a:lnTo>
                    <a:lnTo>
                      <a:pt x="76" y="69"/>
                    </a:lnTo>
                    <a:lnTo>
                      <a:pt x="77" y="65"/>
                    </a:lnTo>
                    <a:lnTo>
                      <a:pt x="77" y="62"/>
                    </a:lnTo>
                    <a:lnTo>
                      <a:pt x="78" y="58"/>
                    </a:lnTo>
                    <a:lnTo>
                      <a:pt x="80" y="64"/>
                    </a:lnTo>
                    <a:lnTo>
                      <a:pt x="81" y="70"/>
                    </a:lnTo>
                    <a:lnTo>
                      <a:pt x="83" y="77"/>
                    </a:lnTo>
                    <a:lnTo>
                      <a:pt x="84" y="83"/>
                    </a:lnTo>
                    <a:lnTo>
                      <a:pt x="83" y="84"/>
                    </a:lnTo>
                    <a:lnTo>
                      <a:pt x="83" y="85"/>
                    </a:lnTo>
                    <a:lnTo>
                      <a:pt x="83" y="86"/>
                    </a:lnTo>
                    <a:lnTo>
                      <a:pt x="83" y="87"/>
                    </a:lnTo>
                    <a:lnTo>
                      <a:pt x="83" y="90"/>
                    </a:lnTo>
                    <a:lnTo>
                      <a:pt x="84" y="91"/>
                    </a:lnTo>
                    <a:lnTo>
                      <a:pt x="84" y="92"/>
                    </a:lnTo>
                    <a:lnTo>
                      <a:pt x="84" y="93"/>
                    </a:lnTo>
                    <a:lnTo>
                      <a:pt x="84" y="93"/>
                    </a:lnTo>
                    <a:lnTo>
                      <a:pt x="84" y="93"/>
                    </a:lnTo>
                    <a:lnTo>
                      <a:pt x="84" y="93"/>
                    </a:lnTo>
                    <a:lnTo>
                      <a:pt x="84" y="94"/>
                    </a:lnTo>
                    <a:lnTo>
                      <a:pt x="85" y="93"/>
                    </a:lnTo>
                    <a:lnTo>
                      <a:pt x="85" y="93"/>
                    </a:lnTo>
                    <a:lnTo>
                      <a:pt x="85" y="93"/>
                    </a:lnTo>
                    <a:lnTo>
                      <a:pt x="86" y="93"/>
                    </a:lnTo>
                    <a:lnTo>
                      <a:pt x="91" y="92"/>
                    </a:lnTo>
                    <a:lnTo>
                      <a:pt x="97" y="91"/>
                    </a:lnTo>
                    <a:lnTo>
                      <a:pt x="102" y="88"/>
                    </a:lnTo>
                    <a:lnTo>
                      <a:pt x="107" y="87"/>
                    </a:lnTo>
                    <a:lnTo>
                      <a:pt x="106" y="85"/>
                    </a:lnTo>
                    <a:lnTo>
                      <a:pt x="106" y="83"/>
                    </a:lnTo>
                    <a:lnTo>
                      <a:pt x="106" y="81"/>
                    </a:lnTo>
                    <a:lnTo>
                      <a:pt x="105" y="79"/>
                    </a:lnTo>
                    <a:lnTo>
                      <a:pt x="107" y="66"/>
                    </a:lnTo>
                    <a:lnTo>
                      <a:pt x="110" y="53"/>
                    </a:lnTo>
                    <a:lnTo>
                      <a:pt x="113" y="39"/>
                    </a:lnTo>
                    <a:lnTo>
                      <a:pt x="118" y="27"/>
                    </a:lnTo>
                    <a:lnTo>
                      <a:pt x="120" y="27"/>
                    </a:lnTo>
                    <a:lnTo>
                      <a:pt x="121" y="27"/>
                    </a:lnTo>
                    <a:lnTo>
                      <a:pt x="123" y="27"/>
                    </a:lnTo>
                    <a:lnTo>
                      <a:pt x="124" y="27"/>
                    </a:lnTo>
                    <a:lnTo>
                      <a:pt x="124" y="27"/>
                    </a:lnTo>
                    <a:lnTo>
                      <a:pt x="124" y="27"/>
                    </a:lnTo>
                    <a:lnTo>
                      <a:pt x="124" y="27"/>
                    </a:lnTo>
                    <a:lnTo>
                      <a:pt x="124" y="27"/>
                    </a:lnTo>
                    <a:lnTo>
                      <a:pt x="124" y="27"/>
                    </a:lnTo>
                    <a:lnTo>
                      <a:pt x="124" y="27"/>
                    </a:lnTo>
                    <a:lnTo>
                      <a:pt x="124" y="27"/>
                    </a:lnTo>
                    <a:lnTo>
                      <a:pt x="124" y="27"/>
                    </a:lnTo>
                    <a:lnTo>
                      <a:pt x="126" y="27"/>
                    </a:lnTo>
                    <a:lnTo>
                      <a:pt x="128" y="27"/>
                    </a:lnTo>
                    <a:lnTo>
                      <a:pt x="130" y="27"/>
                    </a:lnTo>
                    <a:lnTo>
                      <a:pt x="132" y="27"/>
                    </a:lnTo>
                    <a:lnTo>
                      <a:pt x="131" y="29"/>
                    </a:lnTo>
                    <a:lnTo>
                      <a:pt x="131" y="32"/>
                    </a:lnTo>
                    <a:lnTo>
                      <a:pt x="132" y="35"/>
                    </a:lnTo>
                    <a:lnTo>
                      <a:pt x="134" y="38"/>
                    </a:lnTo>
                    <a:lnTo>
                      <a:pt x="140" y="37"/>
                    </a:lnTo>
                    <a:lnTo>
                      <a:pt x="145" y="35"/>
                    </a:lnTo>
                    <a:lnTo>
                      <a:pt x="149" y="34"/>
                    </a:lnTo>
                    <a:lnTo>
                      <a:pt x="154" y="33"/>
                    </a:lnTo>
                    <a:lnTo>
                      <a:pt x="154" y="33"/>
                    </a:lnTo>
                    <a:lnTo>
                      <a:pt x="154" y="33"/>
                    </a:lnTo>
                    <a:lnTo>
                      <a:pt x="154" y="33"/>
                    </a:lnTo>
                    <a:lnTo>
                      <a:pt x="154" y="33"/>
                    </a:lnTo>
                    <a:lnTo>
                      <a:pt x="156" y="32"/>
                    </a:lnTo>
                    <a:lnTo>
                      <a:pt x="157" y="32"/>
                    </a:lnTo>
                    <a:lnTo>
                      <a:pt x="159" y="31"/>
                    </a:lnTo>
                    <a:lnTo>
                      <a:pt x="160" y="31"/>
                    </a:lnTo>
                    <a:lnTo>
                      <a:pt x="163" y="23"/>
                    </a:lnTo>
                    <a:lnTo>
                      <a:pt x="166" y="15"/>
                    </a:lnTo>
                    <a:lnTo>
                      <a:pt x="168" y="8"/>
                    </a:lnTo>
                    <a:lnTo>
                      <a:pt x="170" y="0"/>
                    </a:lnTo>
                    <a:close/>
                  </a:path>
                </a:pathLst>
              </a:custGeom>
              <a:solidFill>
                <a:srgbClr val="000000"/>
              </a:solidFill>
              <a:ln w="9525">
                <a:noFill/>
                <a:round/>
                <a:headEnd/>
                <a:tailEnd/>
              </a:ln>
            </p:spPr>
            <p:txBody>
              <a:bodyPr/>
              <a:lstStyle/>
              <a:p>
                <a:pPr>
                  <a:defRPr/>
                </a:pPr>
                <a:endParaRPr lang="en-GB"/>
              </a:p>
            </p:txBody>
          </p:sp>
        </p:grpSp>
        <p:sp>
          <p:nvSpPr>
            <p:cNvPr id="2057" name="Text Box 83"/>
            <p:cNvSpPr txBox="1">
              <a:spLocks noChangeArrowheads="1"/>
            </p:cNvSpPr>
            <p:nvPr/>
          </p:nvSpPr>
          <p:spPr bwMode="auto">
            <a:xfrm>
              <a:off x="588" y="-73"/>
              <a:ext cx="407" cy="442"/>
            </a:xfrm>
            <a:prstGeom prst="rect">
              <a:avLst/>
            </a:prstGeom>
            <a:noFill/>
            <a:ln w="12700" cap="sq">
              <a:noFill/>
              <a:miter lim="800000"/>
              <a:headEnd/>
              <a:tailEnd/>
            </a:ln>
          </p:spPr>
          <p:txBody>
            <a:bodyPr wrap="none" anchor="ctr">
              <a:spAutoFit/>
            </a:bodyPr>
            <a:lstStyle/>
            <a:p>
              <a:r>
                <a:rPr lang="en-US" sz="4000" b="1">
                  <a:solidFill>
                    <a:schemeClr val="tx1"/>
                  </a:solidFill>
                  <a:effectLst/>
                  <a:latin typeface="Wingdings" pitchFamily="2" charset="2"/>
                </a:rPr>
                <a:t>?</a:t>
              </a:r>
              <a:endParaRPr lang="en-US" sz="3200">
                <a:solidFill>
                  <a:schemeClr val="tx1"/>
                </a:solidFill>
                <a:effectLst/>
                <a:latin typeface="Wingdings" pitchFamily="2" charset="2"/>
              </a:endParaRPr>
            </a:p>
          </p:txBody>
        </p:sp>
      </p:grpSp>
    </p:spTree>
  </p:cSld>
  <p:clrMapOvr>
    <a:masterClrMapping/>
  </p:clrMapOvr>
</p:sld>
</file>

<file path=ppt/theme/theme1.xml><?xml version="1.0" encoding="utf-8"?>
<a:theme xmlns:a="http://schemas.openxmlformats.org/drawingml/2006/main" name="Flyer (Standard)">
  <a:themeElements>
    <a:clrScheme name="">
      <a:dk1>
        <a:srgbClr val="352270"/>
      </a:dk1>
      <a:lt1>
        <a:srgbClr val="CED3F6"/>
      </a:lt1>
      <a:dk2>
        <a:srgbClr val="800080"/>
      </a:dk2>
      <a:lt2>
        <a:srgbClr val="000000"/>
      </a:lt2>
      <a:accent1>
        <a:srgbClr val="4A427C"/>
      </a:accent1>
      <a:accent2>
        <a:srgbClr val="327A94"/>
      </a:accent2>
      <a:accent3>
        <a:srgbClr val="E3E6FA"/>
      </a:accent3>
      <a:accent4>
        <a:srgbClr val="2C1B5F"/>
      </a:accent4>
      <a:accent5>
        <a:srgbClr val="B1B0BF"/>
      </a:accent5>
      <a:accent6>
        <a:srgbClr val="2C6E86"/>
      </a:accent6>
      <a:hlink>
        <a:srgbClr val="F9152B"/>
      </a:hlink>
      <a:folHlink>
        <a:srgbClr val="CC0000"/>
      </a:folHlink>
    </a:clrScheme>
    <a:fontScheme name="Flyer (Standard)">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ts val="1200"/>
          </a:spcBef>
          <a:spcAft>
            <a:spcPct val="0"/>
          </a:spcAft>
          <a:buClrTx/>
          <a:buSzTx/>
          <a:buFontTx/>
          <a:buNone/>
          <a:tabLst/>
          <a:defRPr kumimoji="1" lang="en-US" sz="2400" b="0" i="0" u="none" strike="noStrike" cap="none" normalizeH="0" baseline="0" smtClean="0">
            <a:ln>
              <a:noFill/>
            </a:ln>
            <a:solidFill>
              <a:schemeClr val="bg1"/>
            </a:solidFill>
            <a:effectLst>
              <a:outerShdw blurRad="38100" dist="38100" dir="2700000" algn="tl">
                <a:srgbClr val="000000">
                  <a:alpha val="43137"/>
                </a:srgbClr>
              </a:outerShdw>
            </a:effectLst>
            <a:latin typeface="Symbol" pitchFamily="18" charset="2"/>
          </a:defRPr>
        </a:defPPr>
      </a:lstStyle>
    </a:spDef>
    <a:lnDef>
      <a:spPr bwMode="auto">
        <a:xfrm>
          <a:off x="0" y="0"/>
          <a:ext cx="1" cy="1"/>
        </a:xfrm>
        <a:custGeom>
          <a:avLst/>
          <a:gdLst/>
          <a:ahLst/>
          <a:cxnLst/>
          <a:rect l="0" t="0" r="0" b="0"/>
          <a:pathLst/>
        </a:custGeom>
        <a:noFill/>
        <a:ln w="12700" cap="sq"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ts val="1200"/>
          </a:spcBef>
          <a:spcAft>
            <a:spcPct val="0"/>
          </a:spcAft>
          <a:buClrTx/>
          <a:buSzTx/>
          <a:buFontTx/>
          <a:buNone/>
          <a:tabLst/>
          <a:defRPr kumimoji="1" lang="en-US" sz="2400" b="0" i="0" u="none" strike="noStrike" cap="none" normalizeH="0" baseline="0" smtClean="0">
            <a:ln>
              <a:noFill/>
            </a:ln>
            <a:solidFill>
              <a:schemeClr val="bg1"/>
            </a:solidFill>
            <a:effectLst>
              <a:outerShdw blurRad="38100" dist="38100" dir="2700000" algn="tl">
                <a:srgbClr val="000000">
                  <a:alpha val="43137"/>
                </a:srgbClr>
              </a:outerShdw>
            </a:effectLst>
            <a:latin typeface="Symbol" pitchFamily="18" charset="2"/>
          </a:defRPr>
        </a:defPPr>
      </a:lstStyle>
    </a:lnDef>
  </a:objectDefaults>
  <a:extraClrSchemeLst>
    <a:extraClrScheme>
      <a:clrScheme name="Flyer (Standard) 1">
        <a:dk1>
          <a:srgbClr val="000000"/>
        </a:dk1>
        <a:lt1>
          <a:srgbClr val="CBCBCB"/>
        </a:lt1>
        <a:dk2>
          <a:srgbClr val="003366"/>
        </a:dk2>
        <a:lt2>
          <a:srgbClr val="CCECFF"/>
        </a:lt2>
        <a:accent1>
          <a:srgbClr val="8381B3"/>
        </a:accent1>
        <a:accent2>
          <a:srgbClr val="336699"/>
        </a:accent2>
        <a:accent3>
          <a:srgbClr val="AAADB8"/>
        </a:accent3>
        <a:accent4>
          <a:srgbClr val="ADADAD"/>
        </a:accent4>
        <a:accent5>
          <a:srgbClr val="C1C1D6"/>
        </a:accent5>
        <a:accent6>
          <a:srgbClr val="2D5C8A"/>
        </a:accent6>
        <a:hlink>
          <a:srgbClr val="5B6192"/>
        </a:hlink>
        <a:folHlink>
          <a:srgbClr val="B2B2B2"/>
        </a:folHlink>
      </a:clrScheme>
      <a:clrMap bg1="dk2" tx1="lt1" bg2="dk1" tx2="lt2" accent1="accent1" accent2="accent2" accent3="accent3" accent4="accent4" accent5="accent5" accent6="accent6" hlink="hlink" folHlink="folHlink"/>
    </a:extraClrScheme>
    <a:extraClrScheme>
      <a:clrScheme name="Flyer (Standard) 2">
        <a:dk1>
          <a:srgbClr val="000000"/>
        </a:dk1>
        <a:lt1>
          <a:srgbClr val="FFFFFF"/>
        </a:lt1>
        <a:dk2>
          <a:srgbClr val="003366"/>
        </a:dk2>
        <a:lt2>
          <a:srgbClr val="6F84A5"/>
        </a:lt2>
        <a:accent1>
          <a:srgbClr val="CCFFCC"/>
        </a:accent1>
        <a:accent2>
          <a:srgbClr val="CCECFF"/>
        </a:accent2>
        <a:accent3>
          <a:srgbClr val="FFFFFF"/>
        </a:accent3>
        <a:accent4>
          <a:srgbClr val="000000"/>
        </a:accent4>
        <a:accent5>
          <a:srgbClr val="E2FFE2"/>
        </a:accent5>
        <a:accent6>
          <a:srgbClr val="B9D6E7"/>
        </a:accent6>
        <a:hlink>
          <a:srgbClr val="0099CC"/>
        </a:hlink>
        <a:folHlink>
          <a:srgbClr val="009999"/>
        </a:folHlink>
      </a:clrScheme>
      <a:clrMap bg1="lt1" tx1="dk1" bg2="lt2" tx2="dk2" accent1="accent1" accent2="accent2" accent3="accent3" accent4="accent4" accent5="accent5" accent6="accent6" hlink="hlink" folHlink="folHlink"/>
    </a:extraClrScheme>
    <a:extraClrScheme>
      <a:clrScheme name="Flyer (Standard) 3">
        <a:dk1>
          <a:srgbClr val="000000"/>
        </a:dk1>
        <a:lt1>
          <a:srgbClr val="FFFFFF"/>
        </a:lt1>
        <a:dk2>
          <a:srgbClr val="000000"/>
        </a:dk2>
        <a:lt2>
          <a:srgbClr val="393939"/>
        </a:lt2>
        <a:accent1>
          <a:srgbClr val="868686"/>
        </a:accent1>
        <a:accent2>
          <a:srgbClr val="CBCBCB"/>
        </a:accent2>
        <a:accent3>
          <a:srgbClr val="FFFFFF"/>
        </a:accent3>
        <a:accent4>
          <a:srgbClr val="000000"/>
        </a:accent4>
        <a:accent5>
          <a:srgbClr val="C3C3C3"/>
        </a:accent5>
        <a:accent6>
          <a:srgbClr val="B8B8B8"/>
        </a:accent6>
        <a:hlink>
          <a:srgbClr val="EAEAEA"/>
        </a:hlink>
        <a:folHlink>
          <a:srgbClr val="B2B2B2"/>
        </a:folHlink>
      </a:clrScheme>
      <a:clrMap bg1="lt1" tx1="dk1" bg2="lt2" tx2="dk2" accent1="accent1" accent2="accent2" accent3="accent3" accent4="accent4" accent5="accent5" accent6="accent6" hlink="hlink" folHlink="folHlink"/>
    </a:extraClrScheme>
    <a:extraClrScheme>
      <a:clrScheme name="Flyer (Standard) 4">
        <a:dk1>
          <a:srgbClr val="000000"/>
        </a:dk1>
        <a:lt1>
          <a:srgbClr val="FFFFFF"/>
        </a:lt1>
        <a:dk2>
          <a:srgbClr val="214121"/>
        </a:dk2>
        <a:lt2>
          <a:srgbClr val="5D6755"/>
        </a:lt2>
        <a:accent1>
          <a:srgbClr val="D8C68E"/>
        </a:accent1>
        <a:accent2>
          <a:srgbClr val="98B27D"/>
        </a:accent2>
        <a:accent3>
          <a:srgbClr val="FFFFFF"/>
        </a:accent3>
        <a:accent4>
          <a:srgbClr val="000000"/>
        </a:accent4>
        <a:accent5>
          <a:srgbClr val="E9DFC6"/>
        </a:accent5>
        <a:accent6>
          <a:srgbClr val="89A171"/>
        </a:accent6>
        <a:hlink>
          <a:srgbClr val="CC9900"/>
        </a:hlink>
        <a:folHlink>
          <a:srgbClr val="C0C0C0"/>
        </a:folHlink>
      </a:clrScheme>
      <a:clrMap bg1="lt1" tx1="dk1" bg2="lt2" tx2="dk2" accent1="accent1" accent2="accent2" accent3="accent3" accent4="accent4" accent5="accent5" accent6="accent6" hlink="hlink" folHlink="folHlink"/>
    </a:extraClrScheme>
    <a:extraClrScheme>
      <a:clrScheme name="Flyer (Standard) 5">
        <a:dk1>
          <a:srgbClr val="000000"/>
        </a:dk1>
        <a:lt1>
          <a:srgbClr val="FFFFFF"/>
        </a:lt1>
        <a:dk2>
          <a:srgbClr val="800000"/>
        </a:dk2>
        <a:lt2>
          <a:srgbClr val="6F605E"/>
        </a:lt2>
        <a:accent1>
          <a:srgbClr val="FFCC66"/>
        </a:accent1>
        <a:accent2>
          <a:srgbClr val="FFCCCC"/>
        </a:accent2>
        <a:accent3>
          <a:srgbClr val="FFFFFF"/>
        </a:accent3>
        <a:accent4>
          <a:srgbClr val="000000"/>
        </a:accent4>
        <a:accent5>
          <a:srgbClr val="FFE2B8"/>
        </a:accent5>
        <a:accent6>
          <a:srgbClr val="E7B9B9"/>
        </a:accent6>
        <a:hlink>
          <a:srgbClr val="B24E76"/>
        </a:hlink>
        <a:folHlink>
          <a:srgbClr val="C1A4A5"/>
        </a:folHlink>
      </a:clrScheme>
      <a:clrMap bg1="lt1" tx1="dk1" bg2="lt2" tx2="dk2" accent1="accent1" accent2="accent2" accent3="accent3" accent4="accent4" accent5="accent5" accent6="accent6" hlink="hlink" folHlink="folHlink"/>
    </a:extraClrScheme>
    <a:extraClrScheme>
      <a:clrScheme name="Flyer (Standard) 6">
        <a:dk1>
          <a:srgbClr val="000000"/>
        </a:dk1>
        <a:lt1>
          <a:srgbClr val="FFFFCC"/>
        </a:lt1>
        <a:dk2>
          <a:srgbClr val="660033"/>
        </a:dk2>
        <a:lt2>
          <a:srgbClr val="CC9900"/>
        </a:lt2>
        <a:accent1>
          <a:srgbClr val="FF9966"/>
        </a:accent1>
        <a:accent2>
          <a:srgbClr val="996633"/>
        </a:accent2>
        <a:accent3>
          <a:srgbClr val="FFFFE2"/>
        </a:accent3>
        <a:accent4>
          <a:srgbClr val="000000"/>
        </a:accent4>
        <a:accent5>
          <a:srgbClr val="FFCAB8"/>
        </a:accent5>
        <a:accent6>
          <a:srgbClr val="8A5C2D"/>
        </a:accent6>
        <a:hlink>
          <a:srgbClr val="D79EAB"/>
        </a:hlink>
        <a:folHlink>
          <a:srgbClr val="FFCC66"/>
        </a:folHlink>
      </a:clrScheme>
      <a:clrMap bg1="lt1" tx1="dk1" bg2="lt2" tx2="dk2" accent1="accent1" accent2="accent2" accent3="accent3" accent4="accent4" accent5="accent5" accent6="accent6" hlink="hlink" folHlink="folHlink"/>
    </a:extraClrScheme>
    <a:extraClrScheme>
      <a:clrScheme name="Flyer (Standard) 7">
        <a:dk1>
          <a:srgbClr val="000000"/>
        </a:dk1>
        <a:lt1>
          <a:srgbClr val="FFFFFF"/>
        </a:lt1>
        <a:dk2>
          <a:srgbClr val="990066"/>
        </a:dk2>
        <a:lt2>
          <a:srgbClr val="969696"/>
        </a:lt2>
        <a:accent1>
          <a:srgbClr val="CCCCFF"/>
        </a:accent1>
        <a:accent2>
          <a:srgbClr val="003399"/>
        </a:accent2>
        <a:accent3>
          <a:srgbClr val="FFFFFF"/>
        </a:accent3>
        <a:accent4>
          <a:srgbClr val="000000"/>
        </a:accent4>
        <a:accent5>
          <a:srgbClr val="E2E2FF"/>
        </a:accent5>
        <a:accent6>
          <a:srgbClr val="002D8A"/>
        </a:accent6>
        <a:hlink>
          <a:srgbClr val="CE98CE"/>
        </a:hlink>
        <a:folHlink>
          <a:srgbClr val="0099CC"/>
        </a:folHlink>
      </a:clrScheme>
      <a:clrMap bg1="lt1" tx1="dk1" bg2="lt2" tx2="dk2" accent1="accent1" accent2="accent2" accent3="accent3" accent4="accent4" accent5="accent5" accent6="accent6" hlink="hlink" folHlink="folHlink"/>
    </a:extraClrScheme>
    <a:extraClrScheme>
      <a:clrScheme name="Flyer (Standard) 8">
        <a:dk1>
          <a:srgbClr val="000000"/>
        </a:dk1>
        <a:lt1>
          <a:srgbClr val="DFE3F5"/>
        </a:lt1>
        <a:dk2>
          <a:srgbClr val="000099"/>
        </a:dk2>
        <a:lt2>
          <a:srgbClr val="FF0066"/>
        </a:lt2>
        <a:accent1>
          <a:srgbClr val="8381B3"/>
        </a:accent1>
        <a:accent2>
          <a:srgbClr val="336699"/>
        </a:accent2>
        <a:accent3>
          <a:srgbClr val="AAAACA"/>
        </a:accent3>
        <a:accent4>
          <a:srgbClr val="BEC2D1"/>
        </a:accent4>
        <a:accent5>
          <a:srgbClr val="C1C1D6"/>
        </a:accent5>
        <a:accent6>
          <a:srgbClr val="2D5C8A"/>
        </a:accent6>
        <a:hlink>
          <a:srgbClr val="5B6192"/>
        </a:hlink>
        <a:folHlink>
          <a:srgbClr val="FFCC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avl-PB:Applications:MS Office'98:Microsoft Office 98:Templates:Presentations:Flyer (Standard)</Template>
  <TotalTime>24459</TotalTime>
  <Words>3276</Words>
  <Application>Microsoft Office PowerPoint</Application>
  <PresentationFormat>On-screen Show (4:3)</PresentationFormat>
  <Paragraphs>635</Paragraphs>
  <Slides>49</Slides>
  <Notes>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3</vt:i4>
      </vt:variant>
      <vt:variant>
        <vt:lpstr>Slide Titles</vt:lpstr>
      </vt:variant>
      <vt:variant>
        <vt:i4>49</vt:i4>
      </vt:variant>
    </vt:vector>
  </HeadingPairs>
  <TitlesOfParts>
    <vt:vector size="62" baseType="lpstr">
      <vt:lpstr>Arial</vt:lpstr>
      <vt:lpstr>Arial Black</vt:lpstr>
      <vt:lpstr>Arial Narrow</vt:lpstr>
      <vt:lpstr>Comic Sans MS</vt:lpstr>
      <vt:lpstr>MS Shell Dlg</vt:lpstr>
      <vt:lpstr>Symbol</vt:lpstr>
      <vt:lpstr>Times</vt:lpstr>
      <vt:lpstr>Times New Roman</vt:lpstr>
      <vt:lpstr>Wingdings</vt:lpstr>
      <vt:lpstr>Flyer (Standard)</vt:lpstr>
      <vt:lpstr>Clip</vt:lpstr>
      <vt:lpstr>Document</vt:lpstr>
      <vt:lpstr>Picture</vt:lpstr>
      <vt:lpstr>Requirements Engineering  From System Goals  to UML Models  to Software Specifications</vt:lpstr>
      <vt:lpstr>Fundamentals of RE</vt:lpstr>
      <vt:lpstr>PowerPoint Presentation</vt:lpstr>
      <vt:lpstr>Specification &amp; documentation:  as introduced in Chapter 1 ...</vt:lpstr>
      <vt:lpstr>Requirements specification &amp; documentation: outline</vt:lpstr>
      <vt:lpstr>Requirements specification &amp; documentation: outline  (2)</vt:lpstr>
      <vt:lpstr>Free documentation  in unrestricted natural language</vt:lpstr>
      <vt:lpstr>Disciplined documentation in structured NL: local rules on writing statements</vt:lpstr>
      <vt:lpstr>Disciplined documentation in structured NL: local rules on writing statements  (2)</vt:lpstr>
      <vt:lpstr>Disciplined documentation in structured NL: local rules on writing statements  (3)</vt:lpstr>
      <vt:lpstr>Fit criteria make statements measurable</vt:lpstr>
      <vt:lpstr>Disciplined documentation in structured NL: global rules on organizing the RD</vt:lpstr>
      <vt:lpstr>IEEE Std-830 template for organizing the RD</vt:lpstr>
      <vt:lpstr>IEEE Std-830 template for organizing the RD  (2)</vt:lpstr>
      <vt:lpstr>Use of diagrammatic notations</vt:lpstr>
      <vt:lpstr>Requirements specification &amp; documentation: outline</vt:lpstr>
      <vt:lpstr>System scope:  context diagrams</vt:lpstr>
      <vt:lpstr>System scope:  problem diagrams</vt:lpstr>
      <vt:lpstr>System scope:  frame diagrams</vt:lpstr>
      <vt:lpstr>Reusing problem frames</vt:lpstr>
      <vt:lpstr>Conceptual structures: entity-relationship diagrams</vt:lpstr>
      <vt:lpstr>Entity-relationship diagram: example</vt:lpstr>
      <vt:lpstr>Entity-relationship diagrams  (2)</vt:lpstr>
      <vt:lpstr>Requirements specification &amp; documentation: outline</vt:lpstr>
      <vt:lpstr>Activities and data:  SADT diagrams</vt:lpstr>
      <vt:lpstr>SADT diagrams:  actigram example</vt:lpstr>
      <vt:lpstr>SADT diagrams:  datagram example</vt:lpstr>
      <vt:lpstr>Information flows:  dataflow diagrams</vt:lpstr>
      <vt:lpstr>Dataflow diagram: example</vt:lpstr>
      <vt:lpstr>System operations:  use case diagrams</vt:lpstr>
      <vt:lpstr>Use case diagram:  example</vt:lpstr>
      <vt:lpstr>Requirements specification &amp; documentation: outline</vt:lpstr>
      <vt:lpstr>Interaction scenarios:  event trace diagrams</vt:lpstr>
      <vt:lpstr>Event trace diagram:  example</vt:lpstr>
      <vt:lpstr>System behaviors:  state machine diagrams</vt:lpstr>
      <vt:lpstr>Example of state machine diagram:   meeting controlled by a meeting scheduler</vt:lpstr>
      <vt:lpstr>State machine diagrams:  transitions and guards</vt:lpstr>
      <vt:lpstr>Scenarios and state machines</vt:lpstr>
      <vt:lpstr>Concurrent behaviors and  statecharts</vt:lpstr>
      <vt:lpstr>Statechart example</vt:lpstr>
      <vt:lpstr>Stimuli and responses:  R-net diagrams</vt:lpstr>
      <vt:lpstr>R-net diagram: example</vt:lpstr>
      <vt:lpstr>Integrating multiple system views</vt:lpstr>
      <vt:lpstr>Inter-view consistency rules:  examples</vt:lpstr>
      <vt:lpstr>Multi-view specification in UML</vt:lpstr>
      <vt:lpstr>Diagrammatic notations:  pros &amp; cons</vt:lpstr>
      <vt:lpstr>Requirements specification &amp; documentation  (1) : summary</vt:lpstr>
      <vt:lpstr>Requirements specification &amp; documentation  (2) : formal specification</vt:lpstr>
      <vt:lpstr>Exercises</vt:lpstr>
    </vt:vector>
  </TitlesOfParts>
  <Company>UCL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RE04 keynote</dc:title>
  <dc:creator>Axel</dc:creator>
  <cp:lastModifiedBy>sangnv</cp:lastModifiedBy>
  <cp:revision>1021</cp:revision>
  <cp:lastPrinted>2006-06-19T13:43:37Z</cp:lastPrinted>
  <dcterms:created xsi:type="dcterms:W3CDTF">2000-05-26T10:39:43Z</dcterms:created>
  <dcterms:modified xsi:type="dcterms:W3CDTF">2014-10-06T03:13:06Z</dcterms:modified>
</cp:coreProperties>
</file>