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0" r:id="rId3"/>
    <p:sldId id="321" r:id="rId4"/>
    <p:sldId id="322" r:id="rId5"/>
    <p:sldId id="323" r:id="rId6"/>
    <p:sldId id="349" r:id="rId7"/>
    <p:sldId id="355" r:id="rId8"/>
    <p:sldId id="356" r:id="rId9"/>
    <p:sldId id="353" r:id="rId10"/>
    <p:sldId id="354" r:id="rId11"/>
    <p:sldId id="352" r:id="rId12"/>
    <p:sldId id="350" r:id="rId13"/>
    <p:sldId id="351" r:id="rId14"/>
    <p:sldId id="324" r:id="rId15"/>
    <p:sldId id="344" r:id="rId16"/>
    <p:sldId id="345" r:id="rId17"/>
    <p:sldId id="34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finanical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 to resolve the issue of lack of money to pay debt on time in your company. BianfishCo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example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600" b="1" dirty="0" smtClean="0">
                <a:solidFill>
                  <a:schemeClr val="tx1"/>
                </a:solidFill>
              </a:rPr>
              <a:t>Chapter 1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err="1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_______ prescriptive</a:t>
            </a:r>
            <a:r>
              <a:rPr lang="en-US" altLang="en-US" dirty="0" smtClean="0"/>
              <a:t> statement referring to </a:t>
            </a:r>
            <a:r>
              <a:rPr lang="en-US" altLang="en-US" i="1" dirty="0" smtClean="0"/>
              <a:t>shared</a:t>
            </a:r>
            <a:r>
              <a:rPr lang="en-US" altLang="en-US" dirty="0" smtClean="0"/>
              <a:t> phenomena</a:t>
            </a:r>
          </a:p>
          <a:p>
            <a:pPr lvl="1"/>
            <a:r>
              <a:rPr lang="en-US" dirty="0" smtClean="0"/>
              <a:t>System requirement</a:t>
            </a:r>
          </a:p>
          <a:p>
            <a:pPr lvl="1"/>
            <a:r>
              <a:rPr lang="en-US" dirty="0" smtClean="0"/>
              <a:t>Software requirement</a:t>
            </a:r>
          </a:p>
          <a:p>
            <a:pPr lvl="1"/>
            <a:r>
              <a:rPr lang="en-US" dirty="0" smtClean="0"/>
              <a:t>Domain property</a:t>
            </a:r>
          </a:p>
          <a:p>
            <a:pPr lvl="1"/>
            <a:r>
              <a:rPr lang="en-US" dirty="0" smtClean="0"/>
              <a:t>Assumption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value for question mark in </a:t>
            </a:r>
            <a:r>
              <a:rPr lang="en-US" dirty="0" err="1" smtClean="0"/>
              <a:t>Parnas</a:t>
            </a:r>
            <a:r>
              <a:rPr lang="en-US" dirty="0" smtClean="0"/>
              <a:t>’ diagram?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endParaRPr lang="en-US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90738" y="2743200"/>
            <a:ext cx="7053262" cy="3429000"/>
            <a:chOff x="603" y="816"/>
            <a:chExt cx="4443" cy="216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340" y="1200"/>
              <a:ext cx="15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measuredSpeed</a:t>
              </a:r>
              <a:endParaRPr lang="en-AU" sz="2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35" y="1443"/>
              <a:ext cx="141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I: input data</a:t>
              </a:r>
              <a:endParaRPr lang="en-AU" sz="20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27" y="2110"/>
              <a:ext cx="116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DoorsClosed</a:t>
              </a:r>
              <a:endParaRPr lang="en-AU" sz="14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97" y="2338"/>
              <a:ext cx="194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C: controlled variables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98" y="1200"/>
              <a:ext cx="99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dirty="0" err="1">
                  <a:solidFill>
                    <a:srgbClr val="5F5F5F"/>
                  </a:solidFill>
                  <a:latin typeface="Helvetica" charset="0"/>
                </a:rPr>
                <a:t>trainSpeed</a:t>
              </a:r>
              <a:endParaRPr lang="en-AU" sz="1000" i="0" dirty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683" y="2097"/>
              <a:ext cx="9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doorsState</a:t>
              </a:r>
              <a:endParaRPr lang="en-AU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367" y="1795"/>
              <a:ext cx="1378" cy="269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AU" sz="3000" i="0" dirty="0" smtClean="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  <a:endParaRPr lang="en-AU" sz="3000" i="0" dirty="0">
                <a:solidFill>
                  <a:srgbClr val="FF0000"/>
                </a:solidFill>
                <a:latin typeface="Helvetica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437" y="1126"/>
              <a:ext cx="431" cy="6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059" y="1126"/>
              <a:ext cx="59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2419" y="2088"/>
              <a:ext cx="492" cy="5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03" y="1440"/>
              <a:ext cx="20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 dirty="0">
                  <a:solidFill>
                    <a:schemeClr val="tx2"/>
                  </a:solidFill>
                  <a:latin typeface="Comic Sans MS" pitchFamily="66" charset="0"/>
                </a:rPr>
                <a:t>M: monitored variables</a:t>
              </a:r>
              <a:endParaRPr lang="en-AU" sz="1000" i="0" dirty="0">
                <a:solidFill>
                  <a:srgbClr val="006666"/>
                </a:solidFill>
                <a:latin typeface="Helvetica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504" y="2352"/>
              <a:ext cx="147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O: output results</a:t>
              </a:r>
              <a:endParaRPr lang="en-AU" sz="1000" b="1" i="0">
                <a:solidFill>
                  <a:srgbClr val="FF0000"/>
                </a:solidFill>
                <a:latin typeface="Helvetica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059" y="2071"/>
              <a:ext cx="599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60" y="1777"/>
              <a:ext cx="1248" cy="287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SoftwareToBe</a:t>
              </a:r>
              <a:endParaRPr lang="en-AU" sz="1600" i="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937" y="2673"/>
              <a:ext cx="2374" cy="303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Output Devices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 (e.g. actuators)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917" y="816"/>
              <a:ext cx="2140" cy="310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Input Devices</a:t>
              </a:r>
              <a:r>
                <a:rPr lang="en-AU" sz="1400" i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(e.g. sensors)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statement show the relationship between software requirements and system requirements?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SofReq</a:t>
            </a:r>
            <a:r>
              <a:rPr lang="en-US" dirty="0" smtClean="0">
                <a:latin typeface="Comic Sans MS" pitchFamily="66" charset="0"/>
              </a:rPr>
              <a:t> = Map (</a:t>
            </a:r>
            <a:r>
              <a:rPr lang="en-US" dirty="0" err="1" smtClean="0">
                <a:latin typeface="Comic Sans MS" pitchFamily="66" charset="0"/>
              </a:rPr>
              <a:t>SysReq</a:t>
            </a:r>
            <a:r>
              <a:rPr lang="en-US" dirty="0" smtClean="0">
                <a:latin typeface="Comic Sans MS" pitchFamily="66" charset="0"/>
              </a:rPr>
              <a:t>, Dom, </a:t>
            </a:r>
            <a:r>
              <a:rPr lang="en-US" dirty="0" err="1" smtClean="0">
                <a:latin typeface="Comic Sans MS" pitchFamily="66" charset="0"/>
              </a:rPr>
              <a:t>Asm</a:t>
            </a:r>
            <a:r>
              <a:rPr lang="en-US" dirty="0" smtClean="0">
                <a:latin typeface="Comic Sans MS" pitchFamily="66" charset="0"/>
              </a:rPr>
              <a:t>)  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SysRe</a:t>
            </a:r>
            <a:r>
              <a:rPr lang="en-US" dirty="0" smtClean="0">
                <a:latin typeface="Comic Sans MS" pitchFamily="66" charset="0"/>
              </a:rPr>
              <a:t> = Map (</a:t>
            </a:r>
            <a:r>
              <a:rPr lang="en-US" dirty="0" err="1" smtClean="0">
                <a:latin typeface="Comic Sans MS" pitchFamily="66" charset="0"/>
              </a:rPr>
              <a:t>SoftReq</a:t>
            </a:r>
            <a:r>
              <a:rPr lang="en-US" dirty="0" smtClean="0">
                <a:latin typeface="Comic Sans MS" pitchFamily="66" charset="0"/>
              </a:rPr>
              <a:t>, Dom, </a:t>
            </a:r>
            <a:r>
              <a:rPr lang="en-US" dirty="0" err="1" smtClean="0">
                <a:latin typeface="Comic Sans MS" pitchFamily="66" charset="0"/>
              </a:rPr>
              <a:t>Asm</a:t>
            </a:r>
            <a:r>
              <a:rPr lang="en-US" dirty="0" smtClean="0">
                <a:latin typeface="Comic Sans MS" pitchFamily="66" charset="0"/>
              </a:rPr>
              <a:t>) 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91000"/>
            <a:ext cx="25908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satisfaction argument statement?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SoftReq</a:t>
            </a:r>
            <a:r>
              <a:rPr lang="en-US" dirty="0" smtClean="0"/>
              <a:t>, ASM, Dom} |= </a:t>
            </a:r>
            <a:r>
              <a:rPr lang="en-US" dirty="0" err="1" smtClean="0"/>
              <a:t>SysReq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SysReq</a:t>
            </a:r>
            <a:r>
              <a:rPr lang="en-US" dirty="0" smtClean="0"/>
              <a:t>, ASM, Dom} |= </a:t>
            </a:r>
            <a:r>
              <a:rPr lang="en-US" dirty="0" err="1" smtClean="0"/>
              <a:t>SoftReq</a:t>
            </a:r>
            <a:endParaRPr lang="en-US" dirty="0" smtClean="0"/>
          </a:p>
          <a:p>
            <a:pPr lvl="1"/>
            <a:r>
              <a:rPr lang="en-US" dirty="0" err="1" smtClean="0">
                <a:latin typeface="Comic Sans MS" pitchFamily="66" charset="0"/>
              </a:rPr>
              <a:t>SofReq</a:t>
            </a:r>
            <a:r>
              <a:rPr lang="en-US" dirty="0" smtClean="0">
                <a:latin typeface="Comic Sans MS" pitchFamily="66" charset="0"/>
              </a:rPr>
              <a:t> = Map (</a:t>
            </a:r>
            <a:r>
              <a:rPr lang="en-US" dirty="0" err="1" smtClean="0">
                <a:latin typeface="Comic Sans MS" pitchFamily="66" charset="0"/>
              </a:rPr>
              <a:t>SysReq</a:t>
            </a:r>
            <a:r>
              <a:rPr lang="en-US" dirty="0" smtClean="0">
                <a:latin typeface="Comic Sans MS" pitchFamily="66" charset="0"/>
              </a:rPr>
              <a:t>, Dom, </a:t>
            </a:r>
            <a:r>
              <a:rPr lang="en-US" dirty="0" err="1" smtClean="0">
                <a:latin typeface="Comic Sans MS" pitchFamily="66" charset="0"/>
              </a:rPr>
              <a:t>Asm</a:t>
            </a:r>
            <a:r>
              <a:rPr lang="en-US" dirty="0" smtClean="0">
                <a:latin typeface="Comic Sans MS" pitchFamily="66" charset="0"/>
              </a:rPr>
              <a:t>)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an output of “Domain Understanding &amp; Requirement Elicitation” phase of RE?</a:t>
            </a:r>
          </a:p>
          <a:p>
            <a:pPr lvl="1"/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Agreed Requirements</a:t>
            </a:r>
          </a:p>
          <a:p>
            <a:pPr lvl="1"/>
            <a:r>
              <a:rPr lang="en-US" dirty="0" smtClean="0"/>
              <a:t>Documented requirements</a:t>
            </a:r>
          </a:p>
          <a:p>
            <a:pPr lvl="1"/>
            <a:r>
              <a:rPr lang="en-US" dirty="0" smtClean="0"/>
              <a:t>Consolidated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an output of “Evaluation&amp; Agreement” phase of RE?</a:t>
            </a:r>
          </a:p>
          <a:p>
            <a:pPr lvl="1"/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Agreed Requirements</a:t>
            </a:r>
          </a:p>
          <a:p>
            <a:pPr lvl="1"/>
            <a:r>
              <a:rPr lang="en-US" dirty="0" smtClean="0"/>
              <a:t>Documented requirements</a:t>
            </a:r>
          </a:p>
          <a:p>
            <a:pPr lvl="1"/>
            <a:r>
              <a:rPr lang="en-US" dirty="0" smtClean="0"/>
              <a:t>Consolidated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an output of “Specification &amp; documentation” phase of RE?</a:t>
            </a:r>
          </a:p>
          <a:p>
            <a:pPr lvl="1"/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Agreed Requirements</a:t>
            </a:r>
          </a:p>
          <a:p>
            <a:pPr lvl="1"/>
            <a:r>
              <a:rPr lang="en-US" dirty="0" smtClean="0"/>
              <a:t>Documented requirements</a:t>
            </a:r>
          </a:p>
          <a:p>
            <a:pPr lvl="1"/>
            <a:r>
              <a:rPr lang="en-US" dirty="0" smtClean="0"/>
              <a:t>Consolidated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an output of “Verification &amp; Validation” phase of RE?</a:t>
            </a:r>
          </a:p>
          <a:p>
            <a:pPr lvl="1"/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Agreed Requirements</a:t>
            </a:r>
          </a:p>
          <a:p>
            <a:pPr lvl="1"/>
            <a:r>
              <a:rPr lang="en-US" dirty="0" smtClean="0"/>
              <a:t>Documented requirements</a:t>
            </a:r>
          </a:p>
          <a:p>
            <a:pPr lvl="1"/>
            <a:r>
              <a:rPr lang="en-US" dirty="0" smtClean="0"/>
              <a:t>Consolidated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most difficulty in requirements analysis along with WHAT dimension?</a:t>
            </a:r>
          </a:p>
          <a:p>
            <a:pPr lvl="1"/>
            <a:r>
              <a:rPr lang="en-US" dirty="0" smtClean="0"/>
              <a:t>Handling conflicts and acquiring domain knowledge</a:t>
            </a:r>
          </a:p>
          <a:p>
            <a:pPr lvl="1"/>
            <a:r>
              <a:rPr lang="en-US" dirty="0" smtClean="0"/>
              <a:t>Evaluating technology opportunities</a:t>
            </a:r>
          </a:p>
          <a:p>
            <a:pPr lvl="1"/>
            <a:r>
              <a:rPr lang="en-US" dirty="0" smtClean="0"/>
              <a:t>Identify the right set of features that meets the system objectives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most difficulty in requirements analysis along with WHY dimension?</a:t>
            </a:r>
          </a:p>
          <a:p>
            <a:pPr lvl="1"/>
            <a:r>
              <a:rPr lang="en-US" dirty="0" smtClean="0"/>
              <a:t>Handling conflicts and acquiring domain knowledge</a:t>
            </a:r>
          </a:p>
          <a:p>
            <a:pPr lvl="1"/>
            <a:r>
              <a:rPr lang="en-US" dirty="0" smtClean="0"/>
              <a:t>Identify the right set of features that meets the system objectives</a:t>
            </a:r>
          </a:p>
          <a:p>
            <a:pPr lvl="1"/>
            <a:r>
              <a:rPr lang="en-US" dirty="0" smtClean="0"/>
              <a:t>Specify functional services precisely for understanding by all parties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problematic part of the real-world, made of human components and physical components?</a:t>
            </a:r>
          </a:p>
          <a:p>
            <a:pPr lvl="1"/>
            <a:r>
              <a:rPr lang="en-US" dirty="0" smtClean="0"/>
              <a:t>Problem world</a:t>
            </a:r>
          </a:p>
          <a:p>
            <a:pPr lvl="1"/>
            <a:r>
              <a:rPr lang="en-US" dirty="0" smtClean="0"/>
              <a:t>Machine solution</a:t>
            </a:r>
          </a:p>
          <a:p>
            <a:pPr lvl="1"/>
            <a:r>
              <a:rPr lang="en-US" dirty="0" smtClean="0"/>
              <a:t>System-as-is</a:t>
            </a:r>
          </a:p>
          <a:p>
            <a:pPr lvl="1"/>
            <a:r>
              <a:rPr lang="en-US" dirty="0" smtClean="0"/>
              <a:t>System-to-be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four-variable model, </a:t>
            </a:r>
            <a:r>
              <a:rPr lang="en-US" dirty="0" err="1" smtClean="0"/>
              <a:t>Parnas</a:t>
            </a:r>
            <a:r>
              <a:rPr lang="en-US" dirty="0" smtClean="0"/>
              <a:t> stated that___________ are environmental quantities that the software monitors through input devices such as sensors in train control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monitored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controlled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output variables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four-variable model, </a:t>
            </a:r>
            <a:r>
              <a:rPr lang="en-US" dirty="0" err="1" smtClean="0"/>
              <a:t>Parnas</a:t>
            </a:r>
            <a:r>
              <a:rPr lang="en-US" dirty="0" smtClean="0"/>
              <a:t> stated that___________ are environmental quantities that the software controls through output devices such as actuators in train control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monitored variables</a:t>
            </a:r>
          </a:p>
          <a:p>
            <a:pPr lvl="1"/>
            <a:r>
              <a:rPr lang="en-US" dirty="0" smtClean="0"/>
              <a:t>controlled variables</a:t>
            </a:r>
          </a:p>
          <a:p>
            <a:pPr lvl="1"/>
            <a:r>
              <a:rPr lang="en-US" dirty="0" smtClean="0"/>
              <a:t>input variables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variables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satisfaction arguments form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SoftREQ</a:t>
            </a:r>
            <a:r>
              <a:rPr lang="en-US" dirty="0" smtClean="0"/>
              <a:t>, DOM, ASM} |= </a:t>
            </a:r>
            <a:r>
              <a:rPr lang="en-US" dirty="0" err="1" smtClean="0"/>
              <a:t>SysREQ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SysREQ</a:t>
            </a:r>
            <a:r>
              <a:rPr lang="en-US" dirty="0" smtClean="0"/>
              <a:t>, DOM, ASM} |= </a:t>
            </a:r>
            <a:r>
              <a:rPr lang="en-US" dirty="0" err="1" smtClean="0"/>
              <a:t>SoftREQ</a:t>
            </a:r>
            <a:endParaRPr lang="en-US" dirty="0" smtClean="0"/>
          </a:p>
          <a:p>
            <a:pPr lvl="1"/>
            <a:r>
              <a:rPr lang="en-US" dirty="0" err="1" smtClean="0"/>
              <a:t>SysREQ</a:t>
            </a:r>
            <a:r>
              <a:rPr lang="en-US" dirty="0" smtClean="0"/>
              <a:t> includes a set of M x C (M: monitored variables; C: controlled variables)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 is a relation between a set M of monitored variables and a corresponding set C of controlled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system requirement (</a:t>
            </a:r>
            <a:r>
              <a:rPr lang="en-US" dirty="0" err="1" smtClean="0"/>
              <a:t>SysReq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software requirement (</a:t>
            </a:r>
            <a:r>
              <a:rPr lang="en-US" dirty="0" err="1" smtClean="0"/>
              <a:t>SoftReq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domain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An assumption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 is a relation between a set I of input variables and a corresponding set O of output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system requirement (</a:t>
            </a:r>
            <a:r>
              <a:rPr lang="en-US" dirty="0" err="1" smtClean="0"/>
              <a:t>SysReq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software requirement (</a:t>
            </a:r>
            <a:r>
              <a:rPr lang="en-US" dirty="0" err="1" smtClean="0"/>
              <a:t>SoftReq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domain property</a:t>
            </a:r>
          </a:p>
          <a:p>
            <a:pPr lvl="1"/>
            <a:r>
              <a:rPr lang="en-US" dirty="0" smtClean="0"/>
              <a:t>An assumption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states that some information may be modified only if correctly done and with authorization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Reliability requirements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followings define constraints on the way the software-to-be should satisfy its functional requirements or on the way it should be developed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Non-functional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Quality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Accuracy requirements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quality requirements that state that constrain the software's operational conditions, such as time or space required by operations, the frequency of their activation, their throughput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Confidentiality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Reliability requirements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__________is the requirement document item, which cannot be realistically implemented within assigned budget, schedule, or development platform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Omission</a:t>
            </a:r>
          </a:p>
          <a:p>
            <a:pPr lvl="1"/>
            <a:r>
              <a:rPr lang="en-US" dirty="0" smtClean="0"/>
              <a:t>Inadequacy</a:t>
            </a:r>
          </a:p>
          <a:p>
            <a:pPr lvl="1"/>
            <a:r>
              <a:rPr lang="en-US" dirty="0" err="1" smtClean="0"/>
              <a:t>Unmeasurability</a:t>
            </a:r>
            <a:endParaRPr lang="en-US" dirty="0" smtClean="0"/>
          </a:p>
          <a:p>
            <a:pPr lvl="1"/>
            <a:r>
              <a:rPr lang="en-US" dirty="0" smtClean="0"/>
              <a:t>Unfeasibility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_________ project, a brand new software solution is built from scratch to address problems with the system-as-is and exploit new opportunities from technology evolution or market conditions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Greenfield</a:t>
            </a:r>
          </a:p>
          <a:p>
            <a:pPr lvl="1"/>
            <a:r>
              <a:rPr lang="en-US" dirty="0" smtClean="0"/>
              <a:t>customer-driven</a:t>
            </a:r>
          </a:p>
          <a:p>
            <a:pPr lvl="1"/>
            <a:r>
              <a:rPr lang="en-US" dirty="0" smtClean="0"/>
              <a:t>Brownfield</a:t>
            </a:r>
          </a:p>
          <a:p>
            <a:pPr lvl="1"/>
            <a:r>
              <a:rPr lang="en-US" dirty="0" smtClean="0"/>
              <a:t>market-driven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What needs to be installed to solve the problem such as software to be developed and/or purchased, hardware/software implementation platform, associated input/output devices?</a:t>
            </a:r>
          </a:p>
          <a:p>
            <a:pPr lvl="1"/>
            <a:r>
              <a:rPr lang="en-US" dirty="0" smtClean="0"/>
              <a:t>Machine solution</a:t>
            </a:r>
          </a:p>
          <a:p>
            <a:pPr lvl="1"/>
            <a:r>
              <a:rPr lang="en-US" dirty="0" smtClean="0"/>
              <a:t>Problem world</a:t>
            </a:r>
          </a:p>
          <a:p>
            <a:pPr lvl="1"/>
            <a:r>
              <a:rPr lang="en-US" dirty="0" smtClean="0"/>
              <a:t>System-as-is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statements about the impacts of the requirements document on other software artifacts are correct,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requirements documents have impacts on user manual and versus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requirements document is an essential input for architectural design activities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The requirements document provides the ultimate reference for quality assurance activities.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Which of the followings concerns </a:t>
            </a:r>
            <a:r>
              <a:rPr lang="en-US" altLang="en-US" dirty="0" smtClean="0"/>
              <a:t>the desired machine’s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 on the problem world, </a:t>
            </a:r>
            <a:r>
              <a:rPr lang="fr-BE" altLang="en-US" dirty="0" smtClean="0"/>
              <a:t>the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fr-BE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fr-BE" altLang="en-US" dirty="0" smtClean="0"/>
              <a:t> and </a:t>
            </a:r>
            <a:r>
              <a:rPr lang="fr-BE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relevant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  <a:r>
              <a:rPr lang="fr-BE" altLang="en-US" dirty="0" smtClean="0"/>
              <a:t> about </a:t>
            </a:r>
            <a:r>
              <a:rPr lang="fr-BE" altLang="en-US" dirty="0" err="1" smtClean="0"/>
              <a:t>this</a:t>
            </a:r>
            <a:r>
              <a:rPr lang="fr-BE" altLang="en-US" dirty="0" smtClean="0"/>
              <a:t> world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Requirement engineering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Coordinated</a:t>
            </a:r>
            <a:r>
              <a:rPr lang="en-US" dirty="0" smtClean="0"/>
              <a:t> set of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activities</a:t>
            </a:r>
            <a:r>
              <a:rPr lang="en-US" dirty="0" smtClean="0"/>
              <a:t> for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exploring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evaluating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documenting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consolidating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revising</a:t>
            </a:r>
            <a:r>
              <a:rPr lang="en-US" dirty="0" smtClean="0"/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adapting</a:t>
            </a:r>
            <a:r>
              <a:rPr lang="en-US" dirty="0" smtClean="0"/>
              <a:t> 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capabilities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qualities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en-US" dirty="0" smtClean="0"/>
              <a:t> &amp;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en-US" dirty="0" smtClean="0"/>
              <a:t> on a software-intensive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Requirement engineering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requirement engineering includes the following dimensions, Except?</a:t>
            </a:r>
          </a:p>
          <a:p>
            <a:pPr lvl="1"/>
            <a:r>
              <a:rPr lang="en-US" dirty="0" smtClean="0"/>
              <a:t>Why dimension</a:t>
            </a:r>
          </a:p>
          <a:p>
            <a:pPr lvl="1"/>
            <a:r>
              <a:rPr lang="en-US" dirty="0" smtClean="0"/>
              <a:t>What dimension</a:t>
            </a:r>
          </a:p>
          <a:p>
            <a:pPr lvl="1"/>
            <a:r>
              <a:rPr lang="en-US" dirty="0" smtClean="0"/>
              <a:t>Who dimension</a:t>
            </a:r>
          </a:p>
          <a:p>
            <a:pPr lvl="1"/>
            <a:r>
              <a:rPr lang="en-US" dirty="0" smtClean="0"/>
              <a:t>How dimension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state system properties holding regardless of how the system should behave (indicative mood)</a:t>
            </a:r>
          </a:p>
          <a:p>
            <a:pPr lvl="1"/>
            <a:r>
              <a:rPr lang="en-US" dirty="0" smtClean="0"/>
              <a:t>Descriptive statement</a:t>
            </a:r>
          </a:p>
          <a:p>
            <a:pPr lvl="1"/>
            <a:r>
              <a:rPr lang="en-US" dirty="0" smtClean="0"/>
              <a:t>Prescriptive statement</a:t>
            </a:r>
          </a:p>
          <a:p>
            <a:pPr lvl="1"/>
            <a:r>
              <a:rPr lang="en-US" dirty="0" smtClean="0"/>
              <a:t>Domain property</a:t>
            </a:r>
          </a:p>
          <a:p>
            <a:pPr lvl="1"/>
            <a:r>
              <a:rPr lang="en-US" dirty="0" smtClean="0"/>
              <a:t>Assumption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 statements state desirable properties holding or not depending on how the system behaves (</a:t>
            </a:r>
            <a:r>
              <a:rPr lang="en-US" dirty="0" err="1" smtClean="0"/>
              <a:t>optative</a:t>
            </a:r>
            <a:r>
              <a:rPr lang="en-US" dirty="0" smtClean="0"/>
              <a:t> mood)</a:t>
            </a:r>
          </a:p>
          <a:p>
            <a:pPr lvl="1"/>
            <a:r>
              <a:rPr lang="en-US" dirty="0" smtClean="0"/>
              <a:t>Descriptive statement</a:t>
            </a:r>
          </a:p>
          <a:p>
            <a:pPr lvl="1"/>
            <a:r>
              <a:rPr lang="en-US" dirty="0" smtClean="0"/>
              <a:t>Prescriptive statement</a:t>
            </a:r>
          </a:p>
          <a:p>
            <a:pPr lvl="1"/>
            <a:r>
              <a:rPr lang="en-US" dirty="0" smtClean="0"/>
              <a:t>Domain property</a:t>
            </a:r>
          </a:p>
          <a:p>
            <a:pPr lvl="1"/>
            <a:r>
              <a:rPr lang="en-US" dirty="0" smtClean="0"/>
              <a:t>Assumption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_______prescriptive</a:t>
            </a:r>
            <a:r>
              <a:rPr lang="en-US" altLang="en-US" dirty="0" smtClean="0"/>
              <a:t> statement referring to </a:t>
            </a:r>
            <a:r>
              <a:rPr lang="en-US" altLang="en-US" i="1" dirty="0" smtClean="0"/>
              <a:t>environment</a:t>
            </a:r>
            <a:r>
              <a:rPr lang="en-US" altLang="en-US" dirty="0" smtClean="0"/>
              <a:t> phenomena (not necessarily shared)</a:t>
            </a:r>
          </a:p>
          <a:p>
            <a:pPr lvl="1"/>
            <a:r>
              <a:rPr lang="en-US" dirty="0" smtClean="0"/>
              <a:t>System requirement</a:t>
            </a:r>
          </a:p>
          <a:p>
            <a:pPr lvl="1"/>
            <a:r>
              <a:rPr lang="en-US" dirty="0" smtClean="0"/>
              <a:t>Software requirement</a:t>
            </a:r>
          </a:p>
          <a:p>
            <a:pPr lvl="1"/>
            <a:r>
              <a:rPr lang="en-US" dirty="0" smtClean="0"/>
              <a:t>Domain property</a:t>
            </a:r>
          </a:p>
          <a:p>
            <a:pPr lvl="1"/>
            <a:r>
              <a:rPr lang="en-US" dirty="0" smtClean="0"/>
              <a:t>Assumption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9484</TotalTime>
  <Words>1017</Words>
  <Application>Microsoft Office PowerPoint</Application>
  <PresentationFormat>On-screen Show (4:3)</PresentationFormat>
  <Paragraphs>175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403</cp:revision>
  <dcterms:created xsi:type="dcterms:W3CDTF">2010-01-30T12:29:31Z</dcterms:created>
  <dcterms:modified xsi:type="dcterms:W3CDTF">2012-08-22T06:02:34Z</dcterms:modified>
</cp:coreProperties>
</file>