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0" r:id="rId3"/>
    <p:sldId id="321" r:id="rId4"/>
    <p:sldId id="322" r:id="rId5"/>
    <p:sldId id="323" r:id="rId6"/>
    <p:sldId id="324" r:id="rId7"/>
    <p:sldId id="327" r:id="rId8"/>
    <p:sldId id="326" r:id="rId9"/>
    <p:sldId id="325" r:id="rId10"/>
    <p:sldId id="329" r:id="rId11"/>
    <p:sldId id="328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02" r:id="rId3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1" autoAdjust="0"/>
  </p:normalViewPr>
  <p:slideViewPr>
    <p:cSldViewPr>
      <p:cViewPr varScale="1">
        <p:scale>
          <a:sx n="58" d="100"/>
          <a:sy n="5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7571-E8B4-4A21-8CC7-68659B0E3E61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07562-8B1F-46D5-A6E7-ED8D880C84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5622F-6802-4ED9-98B1-448FD36C51E4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898B-6D62-4EC9-8B4E-337171C519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Answer:D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898B-6D62-4EC9-8B4E-337171C5194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5200"/>
            <a:ext cx="7772400" cy="95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762000" y="1371600"/>
            <a:ext cx="7772400" cy="19240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Review Questions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Software Requirements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/>
        </p:nvGraphicFramePr>
        <p:xfrm>
          <a:off x="228600" y="2286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</p:spPr>
        <p:txBody>
          <a:bodyPr>
            <a:normAutofit/>
          </a:bodyPr>
          <a:lstStyle>
            <a:lvl1pPr algn="r">
              <a:defRPr sz="4000" b="1" baseline="0">
                <a:solidFill>
                  <a:schemeClr val="bg1">
                    <a:lumMod val="9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/>
          <a:lstStyle>
            <a:lvl1pPr>
              <a:buFont typeface="Wingdings" pitchFamily="2" charset="2"/>
              <a:buChar char="q"/>
              <a:defRPr sz="2800">
                <a:latin typeface="Verdana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>
              <a:buFont typeface="Arial" pitchFamily="34" charset="0"/>
              <a:buChar char="•"/>
              <a:defRPr sz="2000"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400"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flipV="1">
            <a:off x="0" y="6324600"/>
            <a:ext cx="9144000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44BB1F-55A9-4558-B205-2AD6266431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457200" y="6340475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FPT University Confidential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B619-4078-494B-AEFE-67D4E8B86990}" type="datetimeFigureOut">
              <a:rPr lang="en-US" smtClean="0"/>
              <a:pPr/>
              <a:t>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852A-7EBB-48BF-80F3-148811F9DA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33800"/>
            <a:ext cx="7620000" cy="2286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</a:rPr>
              <a:t>Chapter 2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3505200"/>
            <a:ext cx="8839200" cy="76200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76400" y="59436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Ha </a:t>
            </a:r>
            <a:r>
              <a:rPr lang="en-US" sz="1600" b="1" dirty="0" smtClean="0">
                <a:latin typeface="Verdana" pitchFamily="34" charset="0"/>
              </a:rPr>
              <a:t>N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oi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, </a:t>
            </a:r>
            <a:r>
              <a:rPr lang="en-US" sz="1600" b="1" dirty="0" smtClean="0">
                <a:latin typeface="Verdana" pitchFamily="34" charset="0"/>
              </a:rPr>
              <a:t>Jun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rPr>
              <a:t>-2012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76200"/>
          <a:ext cx="8686800" cy="990600"/>
        </p:xfrm>
        <a:graphic>
          <a:graphicData uri="http://schemas.openxmlformats.org/drawingml/2006/table">
            <a:tbl>
              <a:tblPr/>
              <a:tblGrid>
                <a:gridCol w="8686800"/>
              </a:tblGrid>
              <a:tr h="990600">
                <a:tc>
                  <a:txBody>
                    <a:bodyPr/>
                    <a:lstStyle/>
                    <a:p>
                      <a:pPr marL="18288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Verdana" pitchFamily="34" charset="0"/>
                          <a:ea typeface="+mn-ea"/>
                          <a:cs typeface="+mn-cs"/>
                        </a:rPr>
                        <a:t>Software Requirements</a:t>
                      </a:r>
                      <a:endParaRPr lang="en-US" sz="3000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3E2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 is a technique that submit a list of questions to selected stakeholders, each with a list of possible answers.</a:t>
            </a:r>
            <a:endParaRPr lang="en-US" b="1" dirty="0" smtClean="0"/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Background study</a:t>
            </a:r>
          </a:p>
          <a:p>
            <a:pPr lvl="1"/>
            <a:r>
              <a:rPr lang="en-US" dirty="0" smtClean="0"/>
              <a:t>Card sort and repertory-grid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advantage of questionnaires technique is _____</a:t>
            </a:r>
          </a:p>
          <a:p>
            <a:pPr lvl="1"/>
            <a:r>
              <a:rPr lang="en-US" dirty="0" smtClean="0"/>
              <a:t>Effective for acquiring subjective info quickly, cheaply, remotely from many people</a:t>
            </a:r>
          </a:p>
          <a:p>
            <a:pPr lvl="1"/>
            <a:r>
              <a:rPr lang="en-US" dirty="0" smtClean="0"/>
              <a:t>Gathering non-functional requirements such performance, usability requirements</a:t>
            </a:r>
          </a:p>
          <a:p>
            <a:pPr lvl="1"/>
            <a:endParaRPr lang="en-US" b="1" dirty="0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techniques is useful to acquire further info about concepts already elicited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Background study</a:t>
            </a:r>
          </a:p>
          <a:p>
            <a:pPr lvl="1"/>
            <a:r>
              <a:rPr lang="en-US" dirty="0" smtClean="0"/>
              <a:t>Card sort and repertory-grid</a:t>
            </a:r>
            <a:endParaRPr lang="en-US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endParaRPr lang="en-US" b="1" dirty="0" smtClean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which of the following techniques we ask stakeholders to characterize target concept through attributes and value ranges?</a:t>
            </a:r>
          </a:p>
          <a:p>
            <a:pPr lvl="1"/>
            <a:r>
              <a:rPr lang="en-US" dirty="0" smtClean="0"/>
              <a:t>Repertory-grid</a:t>
            </a:r>
          </a:p>
          <a:p>
            <a:pPr lvl="1"/>
            <a:r>
              <a:rPr lang="en-US" dirty="0" smtClean="0"/>
              <a:t>Card sort</a:t>
            </a:r>
          </a:p>
          <a:p>
            <a:pPr lvl="1"/>
            <a:r>
              <a:rPr lang="en-US" dirty="0" smtClean="0"/>
              <a:t>Conceptual laddering</a:t>
            </a:r>
          </a:p>
          <a:p>
            <a:pPr lvl="1"/>
            <a:r>
              <a:rPr lang="en-US" dirty="0" smtClean="0"/>
              <a:t>Data collection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which of the following techniques we ask stakeholders to classify target concepts along class-subclass links?</a:t>
            </a:r>
          </a:p>
          <a:p>
            <a:pPr lvl="1"/>
            <a:r>
              <a:rPr lang="en-US" dirty="0" smtClean="0"/>
              <a:t>Repertory-grid</a:t>
            </a:r>
          </a:p>
          <a:p>
            <a:pPr lvl="1"/>
            <a:r>
              <a:rPr lang="en-US" dirty="0" smtClean="0"/>
              <a:t>Card sort</a:t>
            </a:r>
          </a:p>
          <a:p>
            <a:pPr lvl="1"/>
            <a:r>
              <a:rPr lang="en-US" dirty="0" smtClean="0"/>
              <a:t>Conceptual laddering</a:t>
            </a:r>
          </a:p>
          <a:p>
            <a:pPr lvl="1"/>
            <a:r>
              <a:rPr lang="en-US" dirty="0" smtClean="0"/>
              <a:t>Data collection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is used to acquire or validate info from concrete examples through narratives ...?</a:t>
            </a:r>
          </a:p>
          <a:p>
            <a:pPr lvl="1"/>
            <a:r>
              <a:rPr lang="en-US" dirty="0" smtClean="0"/>
              <a:t>Data Collection 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Car sort and repertory-grid</a:t>
            </a:r>
          </a:p>
          <a:p>
            <a:pPr lvl="1"/>
            <a:r>
              <a:rPr lang="en-US" dirty="0" smtClean="0"/>
              <a:t>Scenarios and storyboard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modes of storyboard technique, stakeholders are told the story?</a:t>
            </a:r>
          </a:p>
          <a:p>
            <a:pPr lvl="1"/>
            <a:r>
              <a:rPr lang="en-US" dirty="0" smtClean="0"/>
              <a:t>Passive mode</a:t>
            </a:r>
          </a:p>
          <a:p>
            <a:pPr lvl="1"/>
            <a:r>
              <a:rPr lang="en-US" dirty="0" smtClean="0"/>
              <a:t>Active mode</a:t>
            </a:r>
          </a:p>
          <a:p>
            <a:r>
              <a:rPr lang="en-US" dirty="0" smtClean="0"/>
              <a:t>In which modes of storyboard technique, stakeholders can contribute knowledge or requirements?</a:t>
            </a:r>
          </a:p>
          <a:p>
            <a:pPr lvl="1"/>
            <a:r>
              <a:rPr lang="en-US" dirty="0" smtClean="0"/>
              <a:t>Passive mode</a:t>
            </a:r>
          </a:p>
          <a:p>
            <a:pPr lvl="1"/>
            <a:r>
              <a:rPr lang="en-US" dirty="0" smtClean="0"/>
              <a:t>Active mode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Which of the following is used to explain how things are running in the system-</a:t>
            </a:r>
            <a:r>
              <a:rPr lang="en-US" i="1" dirty="0" smtClean="0"/>
              <a:t>as-is to validate information?</a:t>
            </a:r>
          </a:p>
          <a:p>
            <a:pPr lvl="1"/>
            <a:r>
              <a:rPr lang="en-US" dirty="0" smtClean="0"/>
              <a:t>Data Collection 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Car sort and repertory-grid</a:t>
            </a:r>
          </a:p>
          <a:p>
            <a:pPr lvl="1"/>
            <a:r>
              <a:rPr lang="en-US" dirty="0" smtClean="0"/>
              <a:t>Scenarios and storyboard</a:t>
            </a:r>
          </a:p>
          <a:p>
            <a:pPr marL="742950" lvl="2" indent="-342900">
              <a:buNone/>
            </a:pPr>
            <a:endParaRPr lang="en-US" i="1" dirty="0" smtClean="0"/>
          </a:p>
          <a:p>
            <a:pPr marL="342900" lvl="1" indent="-342900">
              <a:buFont typeface="Wingdings" pitchFamily="2" charset="2"/>
              <a:buChar char="q"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 Which of the following is used to explore how things should be running in the system-</a:t>
            </a:r>
            <a:r>
              <a:rPr lang="en-US" i="1" dirty="0" smtClean="0"/>
              <a:t>to-be?</a:t>
            </a:r>
            <a:endParaRPr lang="en-US" dirty="0" smtClean="0"/>
          </a:p>
          <a:p>
            <a:pPr lvl="1"/>
            <a:r>
              <a:rPr lang="en-US" dirty="0" smtClean="0"/>
              <a:t>Data Collection 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Car sort and repertory-grid</a:t>
            </a:r>
          </a:p>
          <a:p>
            <a:pPr lvl="1"/>
            <a:r>
              <a:rPr lang="en-US" dirty="0" smtClean="0"/>
              <a:t>Scenarios and storyboard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Which of the following is used to illustrate typical sequences of interaction among system components to meet an </a:t>
            </a:r>
            <a:r>
              <a:rPr lang="en-US" b="1" dirty="0" smtClean="0"/>
              <a:t>implicit objective?</a:t>
            </a:r>
          </a:p>
          <a:p>
            <a:pPr lvl="1"/>
            <a:r>
              <a:rPr lang="en-US" dirty="0" smtClean="0"/>
              <a:t>Scenarios </a:t>
            </a:r>
          </a:p>
          <a:p>
            <a:pPr lvl="1"/>
            <a:r>
              <a:rPr lang="en-US" dirty="0" smtClean="0"/>
              <a:t>Storyboard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Interview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base on the following criteria to select stakeholders, Except?</a:t>
            </a:r>
          </a:p>
          <a:p>
            <a:pPr lvl="1"/>
            <a:r>
              <a:rPr lang="en-US" dirty="0" smtClean="0"/>
              <a:t>Relevant position in the organization</a:t>
            </a:r>
          </a:p>
          <a:p>
            <a:pPr lvl="1"/>
            <a:r>
              <a:rPr lang="en-US" dirty="0" smtClean="0"/>
              <a:t>Role in making decisions, reaching agreement</a:t>
            </a:r>
          </a:p>
          <a:p>
            <a:pPr lvl="1"/>
            <a:r>
              <a:rPr lang="en-US" dirty="0" smtClean="0"/>
              <a:t>Exposure to perceived problems</a:t>
            </a:r>
          </a:p>
          <a:p>
            <a:pPr lvl="1"/>
            <a:r>
              <a:rPr lang="en-US" dirty="0" smtClean="0"/>
              <a:t>Skill in software development</a:t>
            </a:r>
          </a:p>
          <a:p>
            <a:pPr lvl="1"/>
            <a:r>
              <a:rPr lang="en-US" dirty="0" smtClean="0"/>
              <a:t>Personal interests, potential conflicts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 technique has the following pros, Except?</a:t>
            </a:r>
          </a:p>
          <a:p>
            <a:pPr lvl="1"/>
            <a:r>
              <a:rPr lang="en-US" altLang="en-US" dirty="0" smtClean="0"/>
              <a:t>Concrete examples/counter-examples</a:t>
            </a:r>
          </a:p>
          <a:p>
            <a:pPr lvl="1"/>
            <a:r>
              <a:rPr lang="en-US" altLang="en-US" dirty="0" smtClean="0"/>
              <a:t>Explain the system by narrative style (appealing to stakeholders)</a:t>
            </a:r>
          </a:p>
          <a:p>
            <a:pPr lvl="1"/>
            <a:r>
              <a:rPr lang="en-US" altLang="en-US" dirty="0" smtClean="0"/>
              <a:t>Yield animation sequences, acceptance test cases</a:t>
            </a:r>
          </a:p>
          <a:p>
            <a:pPr lvl="1"/>
            <a:r>
              <a:rPr lang="en-US" altLang="en-US" dirty="0" smtClean="0"/>
              <a:t>Potential over specification: unnecessary sequencing, premature software-environment boundary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Which of the following is used to check requirements adequacy from direct user feedback, by showing reduced sketch of software-to-be in action?</a:t>
            </a:r>
          </a:p>
          <a:p>
            <a:pPr lvl="1"/>
            <a:r>
              <a:rPr lang="en-US" dirty="0" smtClean="0"/>
              <a:t>Car sort and repertory-grid</a:t>
            </a:r>
          </a:p>
          <a:p>
            <a:pPr lvl="1"/>
            <a:r>
              <a:rPr lang="en-US" dirty="0" smtClean="0"/>
              <a:t>Scenarios and storyboard</a:t>
            </a:r>
          </a:p>
          <a:p>
            <a:pPr lvl="1"/>
            <a:r>
              <a:rPr lang="en-US" dirty="0" smtClean="0"/>
              <a:t>Prototypes &amp; Mock-up</a:t>
            </a:r>
          </a:p>
          <a:p>
            <a:pPr lvl="1"/>
            <a:r>
              <a:rPr lang="en-US" dirty="0" smtClean="0"/>
              <a:t>Interview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following type of Prototypes, Except?</a:t>
            </a:r>
          </a:p>
          <a:p>
            <a:pPr lvl="1"/>
            <a:r>
              <a:rPr lang="en-US" dirty="0" smtClean="0"/>
              <a:t>Functional prototype</a:t>
            </a:r>
          </a:p>
          <a:p>
            <a:pPr lvl="1"/>
            <a:r>
              <a:rPr lang="en-US" dirty="0" smtClean="0"/>
              <a:t>User interface prototype</a:t>
            </a:r>
          </a:p>
          <a:p>
            <a:pPr lvl="1"/>
            <a:r>
              <a:rPr lang="en-US" dirty="0" smtClean="0"/>
              <a:t>Design prototype</a:t>
            </a:r>
          </a:p>
          <a:p>
            <a:pPr lvl="1"/>
            <a:r>
              <a:rPr lang="en-US" dirty="0" smtClean="0"/>
              <a:t>Coding prototype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&amp; mock-ups has the following advantages, Except?</a:t>
            </a:r>
          </a:p>
          <a:p>
            <a:pPr lvl="1"/>
            <a:r>
              <a:rPr lang="en-US" altLang="en-US" dirty="0" smtClean="0"/>
              <a:t>Concrete flavor of what the software will look like=&gt; clarify </a:t>
            </a:r>
            <a:r>
              <a:rPr lang="en-US" altLang="en-US" dirty="0" err="1" smtClean="0"/>
              <a:t>reqs</a:t>
            </a:r>
            <a:r>
              <a:rPr lang="en-US" altLang="en-US" dirty="0" smtClean="0"/>
              <a:t>, elicit hidden ones, improve adequacy…</a:t>
            </a:r>
          </a:p>
          <a:p>
            <a:pPr lvl="1"/>
            <a:r>
              <a:rPr lang="en-US" dirty="0" smtClean="0"/>
              <a:t>Use for </a:t>
            </a:r>
            <a:r>
              <a:rPr lang="en-US" altLang="en-US" dirty="0" smtClean="0"/>
              <a:t>user training, stub for integration testing</a:t>
            </a:r>
          </a:p>
          <a:p>
            <a:pPr lvl="1"/>
            <a:r>
              <a:rPr lang="en-US" altLang="en-US" dirty="0" smtClean="0"/>
              <a:t>Does not cover all aspects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Which of the following is used to speed up elicitation by reuse of knowledge from experience with related systems?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Car sort and repertory-grid</a:t>
            </a:r>
          </a:p>
          <a:p>
            <a:pPr lvl="1"/>
            <a:r>
              <a:rPr lang="en-US" dirty="0" smtClean="0"/>
              <a:t>Scenarios and storyboard</a:t>
            </a:r>
          </a:p>
          <a:p>
            <a:pPr lvl="1"/>
            <a:r>
              <a:rPr lang="en-US" dirty="0" smtClean="0"/>
              <a:t>Knowledge reuse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a correct knowledge reuse process?</a:t>
            </a:r>
          </a:p>
          <a:p>
            <a:pPr lvl="1">
              <a:buFontTx/>
              <a:buNone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1. RETRIEVE</a:t>
            </a:r>
            <a:r>
              <a:rPr lang="en-US" dirty="0" smtClean="0"/>
              <a:t> relevant knowledge from other systems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2.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TRANSPOSE</a:t>
            </a:r>
            <a:r>
              <a:rPr lang="en-US" dirty="0" smtClean="0"/>
              <a:t> it to the target system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3.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ADAPT</a:t>
            </a:r>
            <a:r>
              <a:rPr lang="en-US" dirty="0" smtClean="0"/>
              <a:t> it if necessary &amp; </a:t>
            </a:r>
            <a:r>
              <a:rPr 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INTEGRATE</a:t>
            </a:r>
            <a:r>
              <a:rPr lang="en-US" dirty="0" smtClean="0"/>
              <a:t> it with the system knowledge already acquired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 smtClean="0"/>
              <a:t>4. </a:t>
            </a:r>
            <a:r>
              <a:rPr lang="en-US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VALIDATE</a:t>
            </a:r>
            <a:r>
              <a:rPr lang="en-US" dirty="0" smtClean="0"/>
              <a:t> the result.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following mechanisms to transpose knowledge, Except?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 </a:t>
            </a:r>
            <a:r>
              <a:rPr lang="en-US" sz="2000" dirty="0" smtClean="0"/>
              <a:t>(</a:t>
            </a:r>
            <a:r>
              <a:rPr lang="en-US" sz="2000" dirty="0" err="1" smtClean="0"/>
              <a:t>memberOf</a:t>
            </a:r>
            <a:r>
              <a:rPr lang="en-US" sz="2000" dirty="0" smtClean="0"/>
              <a:t>)</a:t>
            </a:r>
            <a:endParaRPr lang="en-US" dirty="0" smtClean="0"/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 </a:t>
            </a:r>
            <a:r>
              <a:rPr lang="en-US" sz="2000" dirty="0" smtClean="0"/>
              <a:t>(</a:t>
            </a:r>
            <a:r>
              <a:rPr lang="en-US" sz="2000" dirty="0" err="1" smtClean="0"/>
              <a:t>subClassOf</a:t>
            </a:r>
            <a:r>
              <a:rPr lang="en-US" sz="2000" dirty="0" smtClean="0"/>
              <a:t>) </a:t>
            </a:r>
            <a:r>
              <a:rPr lang="en-US" dirty="0" smtClean="0"/>
              <a:t>+ feature inheritance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Restructuring and re-write </a:t>
            </a:r>
            <a:r>
              <a:rPr lang="en-US" dirty="0" smtClean="0"/>
              <a:t>requirements by vocabulary of target system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reformulation</a:t>
            </a:r>
            <a:r>
              <a:rPr lang="en-US" dirty="0" smtClean="0"/>
              <a:t> in vocabulary of target system</a:t>
            </a:r>
          </a:p>
          <a:p>
            <a:pPr lvl="1">
              <a:spcBef>
                <a:spcPct val="10000"/>
              </a:spcBef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technique is one of____</a:t>
            </a:r>
          </a:p>
          <a:p>
            <a:pPr lvl="1"/>
            <a:r>
              <a:rPr lang="en-US" dirty="0" smtClean="0"/>
              <a:t>Stakeholder-driven elicitation techniques</a:t>
            </a:r>
          </a:p>
          <a:p>
            <a:pPr lvl="1"/>
            <a:r>
              <a:rPr lang="en-US" dirty="0" err="1" smtClean="0">
                <a:solidFill>
                  <a:srgbClr val="5F5F5F"/>
                </a:solidFill>
              </a:rPr>
              <a:t>Artefact</a:t>
            </a:r>
            <a:r>
              <a:rPr lang="en-US" dirty="0" smtClean="0">
                <a:solidFill>
                  <a:srgbClr val="5F5F5F"/>
                </a:solidFill>
              </a:rPr>
              <a:t>-driven elicitation techniques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following types of interviews, Except?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dirty="0" smtClean="0"/>
              <a:t> interview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dirty="0" smtClean="0"/>
              <a:t> interview</a:t>
            </a:r>
          </a:p>
          <a:p>
            <a:pPr lvl="1"/>
            <a:r>
              <a:rPr lang="en-US" b="1" dirty="0" smtClean="0"/>
              <a:t>Pre-defined </a:t>
            </a:r>
            <a:r>
              <a:rPr lang="en-US" dirty="0" smtClean="0"/>
              <a:t>interview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which of the following we use a predetermined set of questions to ask stakeholders and then collect/record the answers?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dirty="0" smtClean="0"/>
              <a:t> interview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dirty="0" smtClean="0"/>
              <a:t> interview</a:t>
            </a:r>
          </a:p>
          <a:p>
            <a:pPr lvl="1"/>
            <a:r>
              <a:rPr lang="en-US" b="1" dirty="0" smtClean="0"/>
              <a:t>Questionnaires</a:t>
            </a:r>
          </a:p>
          <a:p>
            <a:pPr lvl="1"/>
            <a:r>
              <a:rPr lang="en-US" b="1" dirty="0" smtClean="0"/>
              <a:t>Knowledge re-use</a:t>
            </a:r>
            <a:endParaRPr lang="en-US" b="1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study is one of _____ techniques?</a:t>
            </a:r>
          </a:p>
          <a:p>
            <a:pPr lvl="1"/>
            <a:r>
              <a:rPr lang="en-US" dirty="0" smtClean="0"/>
              <a:t>Artifact-driven</a:t>
            </a:r>
          </a:p>
          <a:p>
            <a:pPr lvl="1"/>
            <a:r>
              <a:rPr lang="en-US" dirty="0" smtClean="0"/>
              <a:t>Stakeholder-driven</a:t>
            </a:r>
          </a:p>
          <a:p>
            <a:pPr lvl="1"/>
            <a:r>
              <a:rPr lang="en-US" dirty="0" smtClean="0"/>
              <a:t>Customer-driven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Which of the following is used to explore 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tacit knowledge, and </a:t>
            </a:r>
            <a:r>
              <a:rPr lang="en-US" altLang="en-US" dirty="0" smtClean="0"/>
              <a:t>Contextual information?</a:t>
            </a:r>
          </a:p>
          <a:p>
            <a:pPr lvl="1"/>
            <a:r>
              <a:rPr lang="en-US" dirty="0" smtClean="0"/>
              <a:t>Scenarios and storyboard</a:t>
            </a:r>
          </a:p>
          <a:p>
            <a:pPr lvl="1"/>
            <a:r>
              <a:rPr lang="en-US" dirty="0" smtClean="0"/>
              <a:t>Interview</a:t>
            </a:r>
          </a:p>
          <a:p>
            <a:pPr lvl="1"/>
            <a:r>
              <a:rPr lang="en-US" dirty="0" smtClean="0"/>
              <a:t>Observation &amp; Ethnographic study</a:t>
            </a:r>
          </a:p>
          <a:p>
            <a:pPr lvl="1"/>
            <a:r>
              <a:rPr lang="en-US" dirty="0" smtClean="0"/>
              <a:t>Group sessions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dirty="0" smtClean="0"/>
              <a:t>In which type of group sessions, Each participant has a clearly defined role, she/he contribute his ideas basing on role?</a:t>
            </a:r>
          </a:p>
          <a:p>
            <a:pPr marL="742950" lvl="2" indent="-342900">
              <a:buFont typeface="Wingdings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dirty="0" smtClean="0"/>
              <a:t> group sessions</a:t>
            </a:r>
          </a:p>
          <a:p>
            <a:pPr marL="742950" lvl="2" indent="-342900">
              <a:buFont typeface="Wingdings" pitchFamily="2" charset="2"/>
              <a:buChar char="q"/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dirty="0" smtClean="0"/>
              <a:t> group sessions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400" b="1" dirty="0" smtClean="0"/>
              <a:t>Thanks for Listening</a:t>
            </a:r>
          </a:p>
          <a:p>
            <a:pPr algn="ctr">
              <a:buNone/>
            </a:pPr>
            <a:r>
              <a:rPr lang="en-US" sz="4400" b="1" dirty="0" smtClean="0"/>
              <a:t>Q&amp;A</a:t>
            </a:r>
            <a:endParaRPr lang="en-US" sz="4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techniques should we do first when starting requirement engineering?</a:t>
            </a:r>
          </a:p>
          <a:p>
            <a:pPr lvl="1"/>
            <a:r>
              <a:rPr lang="en-US" dirty="0" smtClean="0"/>
              <a:t>Background study</a:t>
            </a:r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Cart sort and repertory-grid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true if we say that when we use background study technique, we needs to collect, read and synthesize the following type of documents?</a:t>
            </a:r>
          </a:p>
          <a:p>
            <a:pPr lvl="1"/>
            <a:r>
              <a:rPr lang="en-US" dirty="0" smtClean="0"/>
              <a:t>Business organization documents</a:t>
            </a:r>
          </a:p>
          <a:p>
            <a:pPr lvl="1"/>
            <a:r>
              <a:rPr lang="en-US" dirty="0" smtClean="0"/>
              <a:t>Application domain documents</a:t>
            </a:r>
          </a:p>
          <a:p>
            <a:pPr lvl="1"/>
            <a:r>
              <a:rPr lang="en-US" dirty="0" smtClean="0"/>
              <a:t>System-as-is documents</a:t>
            </a:r>
          </a:p>
          <a:p>
            <a:r>
              <a:rPr lang="en-US" dirty="0" smtClean="0"/>
              <a:t>True</a:t>
            </a:r>
          </a:p>
          <a:p>
            <a:r>
              <a:rPr lang="en-US" smtClean="0"/>
              <a:t>False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problem of Background study technique is___</a:t>
            </a:r>
            <a:endParaRPr lang="en-US" b="1" dirty="0" smtClean="0"/>
          </a:p>
          <a:p>
            <a:pPr lvl="1"/>
            <a:r>
              <a:rPr lang="en-US" dirty="0" smtClean="0"/>
              <a:t>Data mining problem: huge documentation, irrelevant details, </a:t>
            </a:r>
            <a:r>
              <a:rPr lang="en-US" b="1" dirty="0" smtClean="0"/>
              <a:t>outdated info</a:t>
            </a:r>
          </a:p>
          <a:p>
            <a:pPr lvl="1"/>
            <a:r>
              <a:rPr lang="en-US" dirty="0" smtClean="0"/>
              <a:t>Getting </a:t>
            </a:r>
            <a:r>
              <a:rPr lang="en-US" b="1" dirty="0" smtClean="0"/>
              <a:t>reliable data</a:t>
            </a:r>
            <a:r>
              <a:rPr lang="en-US" dirty="0" smtClean="0"/>
              <a:t> may take time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 is a technique that gather undocumented facts &amp; figures such marketing data, usage statistics, performance figures, costs, and then make statistics to elicit requirements.</a:t>
            </a:r>
            <a:endParaRPr lang="en-US" b="1" dirty="0" smtClean="0"/>
          </a:p>
          <a:p>
            <a:pPr lvl="1"/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Questionnaires</a:t>
            </a:r>
          </a:p>
          <a:p>
            <a:pPr lvl="1"/>
            <a:r>
              <a:rPr lang="en-US" dirty="0" smtClean="0"/>
              <a:t>Background study</a:t>
            </a:r>
          </a:p>
          <a:p>
            <a:pPr lvl="1"/>
            <a:r>
              <a:rPr lang="en-US" dirty="0" smtClean="0"/>
              <a:t>Card sort and repertory-grid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Data Collection technique is___</a:t>
            </a:r>
            <a:endParaRPr lang="en-US" b="1" dirty="0" smtClean="0"/>
          </a:p>
          <a:p>
            <a:pPr lvl="1"/>
            <a:r>
              <a:rPr lang="en-US" dirty="0" smtClean="0"/>
              <a:t>for eliciting non-functional requirements on performance, usability, cost </a:t>
            </a:r>
          </a:p>
          <a:p>
            <a:pPr lvl="1"/>
            <a:r>
              <a:rPr lang="en-US" dirty="0" smtClean="0"/>
              <a:t>Collect requirements from remote stakeholders</a:t>
            </a:r>
          </a:p>
          <a:p>
            <a:pPr lvl="1"/>
            <a:r>
              <a:rPr lang="en-US" dirty="0" smtClean="0"/>
              <a:t>Elicit concept attributes and constraints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problem of Data Collection technique is___</a:t>
            </a:r>
            <a:endParaRPr lang="en-US" b="1" dirty="0" smtClean="0"/>
          </a:p>
          <a:p>
            <a:pPr lvl="1"/>
            <a:r>
              <a:rPr lang="en-US" dirty="0" smtClean="0"/>
              <a:t>Data mining problem: huge documentation, irrelevant details, </a:t>
            </a:r>
            <a:r>
              <a:rPr lang="en-US" b="1" dirty="0" smtClean="0"/>
              <a:t>outdated info</a:t>
            </a:r>
          </a:p>
          <a:p>
            <a:pPr lvl="1"/>
            <a:r>
              <a:rPr lang="en-US" dirty="0" smtClean="0"/>
              <a:t>Getting </a:t>
            </a:r>
            <a:r>
              <a:rPr lang="en-US" b="1" dirty="0" smtClean="0"/>
              <a:t>reliable data</a:t>
            </a:r>
            <a:r>
              <a:rPr lang="en-US" dirty="0" smtClean="0"/>
              <a:t> may take time and Data must be correctly interpreted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10362</TotalTime>
  <Words>930</Words>
  <Application>Microsoft Office PowerPoint</Application>
  <PresentationFormat>On-screen Show (4:3)</PresentationFormat>
  <Paragraphs>167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Chapter 2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FPT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 Nguyen</dc:creator>
  <cp:lastModifiedBy>sangnv</cp:lastModifiedBy>
  <cp:revision>443</cp:revision>
  <dcterms:created xsi:type="dcterms:W3CDTF">2010-01-30T12:29:31Z</dcterms:created>
  <dcterms:modified xsi:type="dcterms:W3CDTF">2013-01-21T13:30:52Z</dcterms:modified>
</cp:coreProperties>
</file>