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8" r:id="rId3"/>
    <p:sldId id="350" r:id="rId4"/>
    <p:sldId id="351" r:id="rId5"/>
    <p:sldId id="352" r:id="rId6"/>
    <p:sldId id="353" r:id="rId7"/>
    <p:sldId id="357" r:id="rId8"/>
    <p:sldId id="354" r:id="rId9"/>
    <p:sldId id="355" r:id="rId10"/>
    <p:sldId id="356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365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71" autoAdjust="0"/>
  </p:normalViewPr>
  <p:slideViewPr>
    <p:cSldViewPr>
      <p:cViewPr varScale="1">
        <p:scale>
          <a:sx n="54" d="100"/>
          <a:sy n="5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3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we assessed the level of changes, we need to associates </a:t>
            </a:r>
            <a:r>
              <a:rPr lang="en-US" dirty="0" smtClean="0"/>
              <a:t>levels of </a:t>
            </a:r>
            <a:r>
              <a:rPr lang="en-US" dirty="0" smtClean="0"/>
              <a:t>___ or ___with </a:t>
            </a:r>
            <a:r>
              <a:rPr lang="en-US" dirty="0" smtClean="0"/>
              <a:t>statements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Stability/</a:t>
            </a:r>
            <a:r>
              <a:rPr lang="en-US" i="1" dirty="0" smtClean="0"/>
              <a:t> commonality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Stable/Common</a:t>
            </a:r>
          </a:p>
          <a:p>
            <a:pPr lvl="1"/>
            <a:r>
              <a:rPr lang="en-US" i="1" dirty="0" smtClean="0"/>
              <a:t>Lower/higher stable</a:t>
            </a:r>
          </a:p>
          <a:p>
            <a:pPr lvl="1"/>
            <a:r>
              <a:rPr lang="en-US" i="1" dirty="0" smtClean="0"/>
              <a:t>Lower/higher </a:t>
            </a:r>
            <a:r>
              <a:rPr lang="en-US" b="1" i="1" dirty="0" smtClean="0"/>
              <a:t>Common</a:t>
            </a:r>
            <a:endParaRPr lang="en-US" i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of the following are </a:t>
            </a:r>
            <a:r>
              <a:rPr lang="en-US" kern="0" dirty="0" smtClean="0">
                <a:solidFill>
                  <a:schemeClr val="folHlink"/>
                </a:solidFill>
              </a:rPr>
              <a:t>heuristic </a:t>
            </a:r>
            <a:r>
              <a:rPr lang="en-US" kern="0" dirty="0" smtClean="0">
                <a:solidFill>
                  <a:schemeClr val="folHlink"/>
                </a:solidFill>
              </a:rPr>
              <a:t>rules for change anticipation, except?</a:t>
            </a:r>
          </a:p>
          <a:p>
            <a:pPr lvl="1"/>
            <a:r>
              <a:rPr lang="en-US" kern="0" dirty="0" smtClean="0"/>
              <a:t>Regroup within features cohesive sets of statements that </a:t>
            </a:r>
            <a:r>
              <a:rPr lang="en-US" b="1" kern="0" dirty="0" smtClean="0"/>
              <a:t>share</a:t>
            </a:r>
            <a:r>
              <a:rPr lang="en-US" kern="0" dirty="0" smtClean="0"/>
              <a:t> the </a:t>
            </a:r>
            <a:r>
              <a:rPr lang="en-US" b="1" kern="0" dirty="0" smtClean="0"/>
              <a:t>same stability </a:t>
            </a:r>
            <a:r>
              <a:rPr lang="en-US" kern="0" dirty="0" smtClean="0"/>
              <a:t>or </a:t>
            </a:r>
            <a:r>
              <a:rPr lang="en-US" b="1" kern="0" dirty="0" smtClean="0"/>
              <a:t>commonality level </a:t>
            </a:r>
            <a:r>
              <a:rPr lang="en-US" kern="0" dirty="0" smtClean="0"/>
              <a:t>and address the </a:t>
            </a:r>
            <a:r>
              <a:rPr lang="en-US" b="1" kern="0" dirty="0" smtClean="0"/>
              <a:t>same system objectives.</a:t>
            </a:r>
          </a:p>
          <a:p>
            <a:pPr lvl="1"/>
            <a:r>
              <a:rPr lang="en-US" kern="0" dirty="0" smtClean="0"/>
              <a:t>To help identify the </a:t>
            </a:r>
            <a:r>
              <a:rPr lang="en-US" b="1" kern="0" dirty="0" smtClean="0"/>
              <a:t>most stable features</a:t>
            </a:r>
            <a:r>
              <a:rPr lang="en-US" kern="0" dirty="0" smtClean="0"/>
              <a:t>, ask yourself what </a:t>
            </a:r>
            <a:r>
              <a:rPr lang="en-US" b="1" kern="0" dirty="0" smtClean="0"/>
              <a:t>useful subset of features </a:t>
            </a:r>
            <a:r>
              <a:rPr lang="en-US" kern="0" dirty="0" smtClean="0"/>
              <a:t>should be found in any </a:t>
            </a:r>
            <a:r>
              <a:rPr lang="en-US" b="1" kern="0" dirty="0" smtClean="0"/>
              <a:t>contraction, extension </a:t>
            </a:r>
            <a:r>
              <a:rPr lang="en-US" kern="0" dirty="0" smtClean="0"/>
              <a:t>or</a:t>
            </a:r>
            <a:r>
              <a:rPr lang="en-US" b="1" kern="0" dirty="0" smtClean="0"/>
              <a:t> variant</a:t>
            </a:r>
            <a:r>
              <a:rPr lang="en-US" kern="0" dirty="0" smtClean="0"/>
              <a:t> of </a:t>
            </a:r>
            <a:r>
              <a:rPr lang="en-US" kern="0" dirty="0" smtClean="0"/>
              <a:t>the </a:t>
            </a:r>
            <a:r>
              <a:rPr lang="en-US" kern="0" dirty="0" smtClean="0"/>
              <a:t>system</a:t>
            </a:r>
            <a:endParaRPr lang="en-US" kern="0" dirty="0" smtClean="0"/>
          </a:p>
          <a:p>
            <a:pPr lvl="1"/>
            <a:r>
              <a:rPr lang="en-US" b="1" kern="0" dirty="0" smtClean="0"/>
              <a:t>Intentional</a:t>
            </a:r>
            <a:r>
              <a:rPr lang="en-US" kern="0" dirty="0" smtClean="0"/>
              <a:t> and </a:t>
            </a:r>
            <a:r>
              <a:rPr lang="en-US" b="1" kern="0" dirty="0" smtClean="0"/>
              <a:t>conceptual aspects </a:t>
            </a:r>
            <a:r>
              <a:rPr lang="en-US" kern="0" dirty="0" smtClean="0"/>
              <a:t>are more </a:t>
            </a:r>
            <a:r>
              <a:rPr lang="en-US" b="1" kern="0" dirty="0" smtClean="0"/>
              <a:t>unstable</a:t>
            </a:r>
            <a:r>
              <a:rPr lang="en-US" kern="0" dirty="0" smtClean="0"/>
              <a:t> </a:t>
            </a:r>
            <a:r>
              <a:rPr lang="en-US" kern="0" dirty="0" smtClean="0"/>
              <a:t>than operational and factual ones</a:t>
            </a:r>
          </a:p>
          <a:p>
            <a:pPr lvl="1"/>
            <a:endParaRPr lang="en-US" kern="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___</a:t>
            </a:r>
            <a:r>
              <a:rPr lang="en-US" dirty="0" smtClean="0"/>
              <a:t> refers to the process of establishing, recording, exploiting and maintaining traceability links in a traceability graph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Traceability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Traceability links</a:t>
            </a:r>
          </a:p>
          <a:p>
            <a:pPr lvl="1"/>
            <a:r>
              <a:rPr lang="en-US" dirty="0" smtClean="0"/>
              <a:t>Dependencies links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 allows us to assess the impact of changes and to propagate actual changes for consistency maintenance within the RD and throughout the software lifecycle.</a:t>
            </a:r>
          </a:p>
          <a:p>
            <a:pPr lvl="1"/>
            <a:r>
              <a:rPr lang="en-US" dirty="0" smtClean="0"/>
              <a:t>Traceability management</a:t>
            </a:r>
          </a:p>
          <a:p>
            <a:pPr lvl="1"/>
            <a:r>
              <a:rPr lang="en-US" dirty="0" smtClean="0"/>
              <a:t>Traceability links</a:t>
            </a:r>
          </a:p>
          <a:p>
            <a:pPr lvl="1"/>
            <a:r>
              <a:rPr lang="en-US" dirty="0" smtClean="0"/>
              <a:t>Dependencies links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RD item may originate from upward items or give rise to lower-level RD items/downward software lifecycle items. Such traceability is </a:t>
            </a:r>
            <a:r>
              <a:rPr lang="en-US" dirty="0" smtClean="0"/>
              <a:t>called___</a:t>
            </a:r>
          </a:p>
          <a:p>
            <a:pPr lvl="1"/>
            <a:r>
              <a:rPr lang="en-US" dirty="0" smtClean="0"/>
              <a:t>Vertical traceability</a:t>
            </a:r>
          </a:p>
          <a:p>
            <a:pPr lvl="1"/>
            <a:r>
              <a:rPr lang="en-US" dirty="0" smtClean="0"/>
              <a:t>Horizontal traceability</a:t>
            </a:r>
          </a:p>
          <a:p>
            <a:pPr lvl="1"/>
            <a:r>
              <a:rPr lang="en-US" dirty="0" smtClean="0"/>
              <a:t>Forward </a:t>
            </a:r>
            <a:r>
              <a:rPr lang="en-US" dirty="0" smtClean="0"/>
              <a:t>traceability</a:t>
            </a:r>
            <a:endParaRPr lang="en-US" dirty="0" smtClean="0"/>
          </a:p>
          <a:p>
            <a:pPr lvl="1"/>
            <a:r>
              <a:rPr lang="en-US" dirty="0" smtClean="0"/>
              <a:t>Backward traceability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RD item may rely on other same level items (</a:t>
            </a:r>
            <a:r>
              <a:rPr lang="en-US" dirty="0" err="1" smtClean="0"/>
              <a:t>req</a:t>
            </a:r>
            <a:r>
              <a:rPr lang="en-US" dirty="0" smtClean="0"/>
              <a:t> relies on assumptions). Such traceability is </a:t>
            </a:r>
            <a:r>
              <a:rPr lang="en-US" dirty="0" smtClean="0"/>
              <a:t>called___.</a:t>
            </a:r>
          </a:p>
          <a:p>
            <a:pPr lvl="1"/>
            <a:r>
              <a:rPr lang="en-US" dirty="0" smtClean="0"/>
              <a:t>Vertical </a:t>
            </a:r>
            <a:r>
              <a:rPr lang="en-US" dirty="0" smtClean="0"/>
              <a:t>traceability</a:t>
            </a:r>
          </a:p>
          <a:p>
            <a:pPr lvl="1"/>
            <a:r>
              <a:rPr lang="en-US" dirty="0" smtClean="0"/>
              <a:t>Horizontal traceability</a:t>
            </a:r>
          </a:p>
          <a:p>
            <a:pPr lvl="1"/>
            <a:r>
              <a:rPr lang="en-US" dirty="0" smtClean="0"/>
              <a:t>Forward traceability</a:t>
            </a:r>
          </a:p>
          <a:p>
            <a:pPr lvl="1"/>
            <a:r>
              <a:rPr lang="en-US" dirty="0" smtClean="0"/>
              <a:t>Backward traceability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types of dependency links, except?</a:t>
            </a:r>
          </a:p>
          <a:p>
            <a:pPr lvl="1"/>
            <a:r>
              <a:rPr lang="en-US" dirty="0" smtClean="0"/>
              <a:t>Use link</a:t>
            </a:r>
          </a:p>
          <a:p>
            <a:pPr lvl="1"/>
            <a:r>
              <a:rPr lang="en-US" dirty="0" smtClean="0"/>
              <a:t>Derivation link</a:t>
            </a:r>
          </a:p>
          <a:p>
            <a:pPr lvl="1"/>
            <a:r>
              <a:rPr lang="en-US" dirty="0" smtClean="0"/>
              <a:t>Revision link</a:t>
            </a:r>
          </a:p>
          <a:p>
            <a:pPr lvl="1"/>
            <a:r>
              <a:rPr lang="en-US" dirty="0" smtClean="0"/>
              <a:t>Variant links</a:t>
            </a:r>
          </a:p>
          <a:p>
            <a:r>
              <a:rPr lang="en-US" dirty="0" smtClean="0"/>
              <a:t>Revision </a:t>
            </a:r>
            <a:r>
              <a:rPr lang="en-US" dirty="0" smtClean="0"/>
              <a:t>and variant link are ___ link.</a:t>
            </a:r>
          </a:p>
          <a:p>
            <a:pPr lvl="1"/>
            <a:r>
              <a:rPr lang="en-US" dirty="0" smtClean="0"/>
              <a:t>Inter-version </a:t>
            </a:r>
          </a:p>
          <a:p>
            <a:pPr lvl="1"/>
            <a:r>
              <a:rPr lang="en-US" dirty="0" smtClean="0"/>
              <a:t>Intra-version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 is </a:t>
            </a:r>
            <a:r>
              <a:rPr lang="en-US" dirty="0" smtClean="0"/>
              <a:t>a </a:t>
            </a:r>
            <a:r>
              <a:rPr lang="en-US" dirty="0" smtClean="0"/>
              <a:t>link </a:t>
            </a:r>
            <a:r>
              <a:rPr lang="en-US" dirty="0" smtClean="0"/>
              <a:t>between a target item B and a source item A if </a:t>
            </a:r>
            <a:r>
              <a:rPr lang="en-US" b="1" i="1" dirty="0" smtClean="0"/>
              <a:t>B has all the features of A while having its own distinguishing features</a:t>
            </a:r>
            <a:r>
              <a:rPr lang="en-US" b="1" dirty="0" smtClean="0"/>
              <a:t>.</a:t>
            </a:r>
          </a:p>
          <a:p>
            <a:pPr lvl="1"/>
            <a:r>
              <a:rPr lang="en-US" b="1" i="1" dirty="0" smtClean="0"/>
              <a:t>Variant </a:t>
            </a:r>
            <a:r>
              <a:rPr lang="en-US" b="1" i="1" dirty="0" smtClean="0"/>
              <a:t>link</a:t>
            </a:r>
          </a:p>
          <a:p>
            <a:pPr lvl="1"/>
            <a:r>
              <a:rPr lang="en-US" b="1" i="1" dirty="0" smtClean="0"/>
              <a:t>Revision </a:t>
            </a:r>
            <a:r>
              <a:rPr lang="en-US" b="1" i="1" dirty="0" smtClean="0"/>
              <a:t>link</a:t>
            </a:r>
          </a:p>
          <a:p>
            <a:pPr lvl="1"/>
            <a:r>
              <a:rPr lang="en-US" b="1" i="1" dirty="0" smtClean="0"/>
              <a:t>Use </a:t>
            </a:r>
            <a:r>
              <a:rPr lang="en-US" b="1" i="1" dirty="0" smtClean="0"/>
              <a:t>link</a:t>
            </a:r>
          </a:p>
          <a:p>
            <a:pPr lvl="1"/>
            <a:r>
              <a:rPr lang="en-US" b="1" i="1" dirty="0" smtClean="0"/>
              <a:t>Derivation link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</a:t>
            </a:r>
            <a:r>
              <a:rPr lang="en-US" dirty="0" smtClean="0"/>
              <a:t> is a </a:t>
            </a:r>
            <a:r>
              <a:rPr lang="en-US" dirty="0" smtClean="0"/>
              <a:t>link </a:t>
            </a:r>
            <a:r>
              <a:rPr lang="en-US" dirty="0" smtClean="0"/>
              <a:t>between a target item B and a source item A if </a:t>
            </a:r>
            <a:r>
              <a:rPr lang="en-US" b="1" i="1" u="sng" dirty="0" smtClean="0"/>
              <a:t>changing A makes B become incomplete, inadequate, inconsistent or ambiguous</a:t>
            </a:r>
            <a:endParaRPr lang="en-US" dirty="0" smtClean="0"/>
          </a:p>
          <a:p>
            <a:pPr lvl="1"/>
            <a:r>
              <a:rPr lang="en-US" b="1" i="1" dirty="0" smtClean="0"/>
              <a:t>Variant link</a:t>
            </a:r>
          </a:p>
          <a:p>
            <a:pPr lvl="1"/>
            <a:r>
              <a:rPr lang="en-US" b="1" i="1" dirty="0" smtClean="0"/>
              <a:t>Revision link</a:t>
            </a:r>
          </a:p>
          <a:p>
            <a:pPr lvl="1"/>
            <a:r>
              <a:rPr lang="en-US" b="1" i="1" dirty="0" smtClean="0"/>
              <a:t>Use link</a:t>
            </a:r>
          </a:p>
          <a:p>
            <a:pPr lvl="1"/>
            <a:r>
              <a:rPr lang="en-US" b="1" i="1" dirty="0" smtClean="0"/>
              <a:t>Derivation </a:t>
            </a:r>
            <a:r>
              <a:rPr lang="en-US" b="1" i="1" dirty="0" smtClean="0"/>
              <a:t>link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 is a </a:t>
            </a:r>
            <a:r>
              <a:rPr lang="en-US" dirty="0" smtClean="0"/>
              <a:t>link between a target item B and a source item A if </a:t>
            </a:r>
            <a:r>
              <a:rPr lang="en-US" b="1" i="1" u="sng" dirty="0" smtClean="0"/>
              <a:t>B overrides certain features of A, adds new ones and/or removes others, while keeping all remaining features</a:t>
            </a:r>
            <a:endParaRPr lang="en-US" dirty="0" smtClean="0"/>
          </a:p>
          <a:p>
            <a:pPr lvl="1"/>
            <a:r>
              <a:rPr lang="en-US" b="1" i="1" dirty="0" smtClean="0"/>
              <a:t>Variant link</a:t>
            </a:r>
          </a:p>
          <a:p>
            <a:pPr lvl="1"/>
            <a:r>
              <a:rPr lang="en-US" b="1" i="1" dirty="0" smtClean="0"/>
              <a:t>Revision link</a:t>
            </a:r>
          </a:p>
          <a:p>
            <a:pPr lvl="1"/>
            <a:r>
              <a:rPr lang="en-US" b="1" i="1" dirty="0" smtClean="0"/>
              <a:t>Use link</a:t>
            </a:r>
          </a:p>
          <a:p>
            <a:pPr lvl="1"/>
            <a:r>
              <a:rPr lang="en-US" b="1" i="1" dirty="0" smtClean="0"/>
              <a:t>Derivation link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___ is </a:t>
            </a:r>
            <a:r>
              <a:rPr lang="en-US" dirty="0" smtClean="0"/>
              <a:t>results from changes made to correct or improve the current version of a single product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Revision</a:t>
            </a:r>
          </a:p>
          <a:p>
            <a:pPr lvl="1"/>
            <a:r>
              <a:rPr lang="en-US" dirty="0" smtClean="0"/>
              <a:t>Variant</a:t>
            </a:r>
          </a:p>
          <a:p>
            <a:r>
              <a:rPr lang="en-US" dirty="0" smtClean="0"/>
              <a:t>___ is result from changes made to adapt, restrict or extend a master version.</a:t>
            </a:r>
          </a:p>
          <a:p>
            <a:pPr lvl="1"/>
            <a:r>
              <a:rPr lang="en-US" dirty="0" smtClean="0"/>
              <a:t>Revision</a:t>
            </a:r>
          </a:p>
          <a:p>
            <a:pPr lvl="1"/>
            <a:r>
              <a:rPr lang="en-US" dirty="0" smtClean="0"/>
              <a:t>Variant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stages of Traceability </a:t>
            </a:r>
            <a:r>
              <a:rPr lang="en-US" dirty="0" smtClean="0"/>
              <a:t>management </a:t>
            </a:r>
            <a:r>
              <a:rPr lang="en-US" dirty="0" smtClean="0"/>
              <a:t>process, except?</a:t>
            </a:r>
          </a:p>
          <a:p>
            <a:pPr lvl="1"/>
            <a:r>
              <a:rPr lang="en-US" dirty="0" smtClean="0"/>
              <a:t>Define traceability policy</a:t>
            </a:r>
          </a:p>
          <a:p>
            <a:pPr lvl="1"/>
            <a:r>
              <a:rPr lang="en-US" dirty="0" smtClean="0"/>
              <a:t>Establish traceability links</a:t>
            </a:r>
          </a:p>
          <a:p>
            <a:pPr lvl="1"/>
            <a:r>
              <a:rPr lang="en-US" dirty="0" smtClean="0"/>
              <a:t>Exploit </a:t>
            </a:r>
            <a:r>
              <a:rPr lang="en-US" dirty="0" smtClean="0"/>
              <a:t>traceability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Define traceability graph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techniques used to establish traceability, except?</a:t>
            </a:r>
          </a:p>
          <a:p>
            <a:pPr lvl="1"/>
            <a:r>
              <a:rPr lang="en-US" dirty="0" smtClean="0"/>
              <a:t>Cross </a:t>
            </a:r>
            <a:r>
              <a:rPr lang="en-US" dirty="0" smtClean="0"/>
              <a:t>referencing</a:t>
            </a:r>
          </a:p>
          <a:p>
            <a:pPr lvl="1"/>
            <a:r>
              <a:rPr lang="en-US" dirty="0" smtClean="0"/>
              <a:t>Traceability </a:t>
            </a:r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Traceability </a:t>
            </a:r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Feature diagrams</a:t>
            </a:r>
          </a:p>
          <a:p>
            <a:pPr lvl="1"/>
            <a:r>
              <a:rPr lang="en-US" dirty="0" smtClean="0"/>
              <a:t>Traceability </a:t>
            </a:r>
            <a:r>
              <a:rPr lang="en-US" dirty="0" smtClean="0"/>
              <a:t>databases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techniques used to establish traceability, except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Traceability </a:t>
            </a:r>
            <a:r>
              <a:rPr lang="en-US" dirty="0" smtClean="0"/>
              <a:t>model databases</a:t>
            </a:r>
          </a:p>
          <a:p>
            <a:pPr lvl="1"/>
            <a:r>
              <a:rPr lang="en-US" dirty="0" smtClean="0"/>
              <a:t>Specification-based traceability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Traceability </a:t>
            </a:r>
            <a:r>
              <a:rPr lang="en-US" dirty="0" smtClean="0"/>
              <a:t>link tools</a:t>
            </a:r>
            <a:endParaRPr lang="en-US" dirty="0" smtClean="0"/>
          </a:p>
          <a:p>
            <a:pPr lvl="1"/>
            <a:r>
              <a:rPr lang="en-US" dirty="0" smtClean="0"/>
              <a:t>Traceability link generators</a:t>
            </a:r>
          </a:p>
          <a:p>
            <a:pPr lvl="1"/>
            <a:r>
              <a:rPr lang="en-US" dirty="0" smtClean="0"/>
              <a:t>Consistency checkers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followings are stages </a:t>
            </a:r>
            <a:r>
              <a:rPr lang="en-US" dirty="0" smtClean="0"/>
              <a:t>o</a:t>
            </a:r>
            <a:r>
              <a:rPr lang="en-US" dirty="0" smtClean="0"/>
              <a:t>f Change Control process, except?</a:t>
            </a:r>
          </a:p>
          <a:p>
            <a:pPr lvl="1"/>
            <a:r>
              <a:rPr lang="en-US" dirty="0" smtClean="0"/>
              <a:t>Change initiation</a:t>
            </a:r>
          </a:p>
          <a:p>
            <a:pPr lvl="1"/>
            <a:r>
              <a:rPr lang="en-US" dirty="0" smtClean="0"/>
              <a:t>Change Evaluation</a:t>
            </a:r>
          </a:p>
          <a:p>
            <a:pPr lvl="1"/>
            <a:r>
              <a:rPr lang="en-US" dirty="0" smtClean="0"/>
              <a:t>Change Consolidation</a:t>
            </a:r>
          </a:p>
          <a:p>
            <a:pPr lvl="1"/>
            <a:r>
              <a:rPr lang="en-US" dirty="0" smtClean="0"/>
              <a:t>Change Maintenance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project, at </a:t>
            </a:r>
            <a:r>
              <a:rPr lang="en-US" dirty="0" smtClean="0"/>
              <a:t>certain time intervals (causal factors, degree of emergency, policy), the team consolidates the </a:t>
            </a:r>
            <a:r>
              <a:rPr lang="en-US" dirty="0" smtClean="0"/>
              <a:t>wish-list </a:t>
            </a:r>
            <a:r>
              <a:rPr lang="en-US" dirty="0" smtClean="0"/>
              <a:t>into a </a:t>
            </a:r>
            <a:r>
              <a:rPr lang="en-US" dirty="0" smtClean="0"/>
              <a:t>___</a:t>
            </a:r>
          </a:p>
          <a:p>
            <a:pPr lvl="1"/>
            <a:r>
              <a:rPr lang="en-US" dirty="0" smtClean="0"/>
              <a:t>Change request</a:t>
            </a:r>
          </a:p>
          <a:p>
            <a:pPr lvl="1"/>
            <a:r>
              <a:rPr lang="en-US" dirty="0" smtClean="0"/>
              <a:t>Proposal change</a:t>
            </a:r>
          </a:p>
          <a:p>
            <a:pPr lvl="1"/>
            <a:r>
              <a:rPr lang="en-US" dirty="0" smtClean="0"/>
              <a:t>Requirement documents</a:t>
            </a:r>
          </a:p>
          <a:p>
            <a:pPr lvl="1"/>
            <a:r>
              <a:rPr lang="en-US" dirty="0" smtClean="0"/>
              <a:t>Design documents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proposed change,  following information </a:t>
            </a:r>
            <a:r>
              <a:rPr lang="en-US" dirty="0" smtClean="0"/>
              <a:t>provided,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description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context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rationale for this change.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system stakeholder who asked for it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detailed technique solution for changes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first estimation of the change impact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wish-list is consolidated into a change request, the </a:t>
            </a:r>
            <a:r>
              <a:rPr lang="en-US" dirty="0" smtClean="0"/>
              <a:t>change request is </a:t>
            </a:r>
            <a:r>
              <a:rPr lang="en-US" dirty="0" smtClean="0"/>
              <a:t>submitted to___.</a:t>
            </a:r>
          </a:p>
          <a:p>
            <a:pPr lvl="1"/>
            <a:r>
              <a:rPr lang="en-US" dirty="0" smtClean="0"/>
              <a:t>Review-board</a:t>
            </a:r>
          </a:p>
          <a:p>
            <a:pPr lvl="1"/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QA Manager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make decision on change request, the </a:t>
            </a:r>
            <a:r>
              <a:rPr lang="en-US" dirty="0" smtClean="0"/>
              <a:t>review board needs to do the </a:t>
            </a:r>
            <a:r>
              <a:rPr lang="en-US" dirty="0" smtClean="0"/>
              <a:t>following, except?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Understand the context of the requested change.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Assess the benefits of proposed change.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Assess their impact n other items along traceability links.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Detect potential conflicts among the proposed changes.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Assess the risk of change against the risk of non-change.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Estimate the cost and feasibility of the changes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Write detailed technical solution for changes.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Prioritize the accepted changes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Change consolidation stage, project team have to handling </a:t>
            </a:r>
            <a:r>
              <a:rPr lang="en-US" dirty="0" smtClean="0"/>
              <a:t>all approved changes to produce a new system </a:t>
            </a:r>
            <a:r>
              <a:rPr lang="en-US" dirty="0" smtClean="0"/>
              <a:t>version, except?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Forward propagation of all approved changes through </a:t>
            </a:r>
            <a:r>
              <a:rPr lang="en-US" b="1" dirty="0" smtClean="0"/>
              <a:t>the RD along horizontal links </a:t>
            </a:r>
            <a:r>
              <a:rPr lang="en-US" dirty="0" smtClean="0"/>
              <a:t>of traceability graph.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Baselining</a:t>
            </a:r>
            <a:r>
              <a:rPr lang="en-US" dirty="0" smtClean="0"/>
              <a:t> </a:t>
            </a:r>
            <a:r>
              <a:rPr lang="en-US" dirty="0" smtClean="0"/>
              <a:t>of the </a:t>
            </a:r>
            <a:r>
              <a:rPr lang="en-US" b="1" dirty="0" smtClean="0"/>
              <a:t>new </a:t>
            </a:r>
            <a:r>
              <a:rPr lang="en-US" b="1" dirty="0" smtClean="0"/>
              <a:t>software version </a:t>
            </a:r>
            <a:r>
              <a:rPr lang="en-US" dirty="0" smtClean="0"/>
              <a:t>for sharing among project members until the </a:t>
            </a:r>
            <a:r>
              <a:rPr lang="en-US" b="1" dirty="0" smtClean="0"/>
              <a:t>next version is </a:t>
            </a:r>
            <a:r>
              <a:rPr lang="en-US" b="1" dirty="0" err="1" smtClean="0"/>
              <a:t>baselined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Forward propagation of </a:t>
            </a:r>
            <a:r>
              <a:rPr lang="en-US" b="1" dirty="0" smtClean="0"/>
              <a:t>all RD changes downward</a:t>
            </a:r>
            <a:r>
              <a:rPr lang="en-US" dirty="0" smtClean="0"/>
              <a:t> to </a:t>
            </a:r>
            <a:r>
              <a:rPr lang="en-US" b="1" dirty="0" smtClean="0"/>
              <a:t>software lifecycle </a:t>
            </a:r>
            <a:r>
              <a:rPr lang="en-US" dirty="0" smtClean="0"/>
              <a:t>items along vertical links of </a:t>
            </a:r>
            <a:r>
              <a:rPr lang="en-US" b="1" dirty="0" smtClean="0"/>
              <a:t>traceability graph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Updating of the traceability graph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 is </a:t>
            </a:r>
            <a:r>
              <a:rPr lang="en-US" dirty="0" smtClean="0"/>
              <a:t>result from evolution over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Revision</a:t>
            </a:r>
          </a:p>
          <a:p>
            <a:pPr lvl="1"/>
            <a:r>
              <a:rPr lang="en-US" dirty="0" smtClean="0"/>
              <a:t>Variant</a:t>
            </a:r>
          </a:p>
          <a:p>
            <a:r>
              <a:rPr lang="en-US" dirty="0" smtClean="0"/>
              <a:t>___is </a:t>
            </a:r>
            <a:r>
              <a:rPr lang="en-US" dirty="0" smtClean="0"/>
              <a:t>result from evolution across product lines.</a:t>
            </a:r>
            <a:endParaRPr lang="en-US" dirty="0" smtClean="0"/>
          </a:p>
          <a:p>
            <a:pPr lvl="1"/>
            <a:r>
              <a:rPr lang="en-US" dirty="0" smtClean="0"/>
              <a:t>Revision</a:t>
            </a:r>
          </a:p>
          <a:p>
            <a:pPr lvl="1"/>
            <a:r>
              <a:rPr lang="en-US" dirty="0" smtClean="0"/>
              <a:t>Variant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The needs of New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functional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features in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RD cause the requirements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document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changed. In this case, change type is ___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Correction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Extension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Adaptation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Errors and flaws in the RD cause the requirements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document changed.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 this case, change type is ___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Correction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Extension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Adaptation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Errors and flaws in the RD cause the requirements document changed. In this case,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version type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is ___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Revision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Variant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The needs of New functional features in the RD cause the requirements document changed. In this case, version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type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is ___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Revision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Variant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Environmental change: Alternative way of doing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things in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system causes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the requirements document changed. In this case, version type is ___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Revision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Variant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Environmental change: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Organization changes causes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the requirements document changed. In this case, version type is ___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Revision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Variant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true if we said that change anticipation is effective </a:t>
            </a:r>
            <a:r>
              <a:rPr lang="en-US" dirty="0" smtClean="0"/>
              <a:t>support of changes in system objective, conceptual structures, requirements, assumptions,… from the very beginning of the </a:t>
            </a:r>
            <a:r>
              <a:rPr lang="en-US" dirty="0" smtClean="0"/>
              <a:t>project?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best ways to anticipating the changes of requirements are classifying a requirement/assumption as:  </a:t>
            </a:r>
            <a:r>
              <a:rPr lang="en-US" b="1" i="1" dirty="0" smtClean="0"/>
              <a:t>Stable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b="1" i="1" dirty="0" smtClean="0"/>
              <a:t>Volatile</a:t>
            </a:r>
            <a:r>
              <a:rPr lang="en-US" dirty="0" smtClean="0"/>
              <a:t> from one </a:t>
            </a:r>
            <a:r>
              <a:rPr lang="en-US" dirty="0" smtClean="0"/>
              <a:t>___to </a:t>
            </a:r>
            <a:r>
              <a:rPr lang="en-US" dirty="0" smtClean="0"/>
              <a:t>the other.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revision</a:t>
            </a:r>
          </a:p>
          <a:p>
            <a:pPr lvl="1"/>
            <a:r>
              <a:rPr lang="en-US" dirty="0" smtClean="0"/>
              <a:t>system variant</a:t>
            </a:r>
          </a:p>
          <a:p>
            <a:pPr lvl="1"/>
            <a:r>
              <a:rPr lang="en-US" dirty="0" smtClean="0"/>
              <a:t>System-to-be</a:t>
            </a:r>
          </a:p>
          <a:p>
            <a:pPr lvl="1"/>
            <a:r>
              <a:rPr lang="en-US" dirty="0" smtClean="0"/>
              <a:t>System-as-is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best ways to anticipating the changes of requirements are classifying a requirement/assumption as</a:t>
            </a:r>
            <a:r>
              <a:rPr lang="en-US" dirty="0" smtClean="0"/>
              <a:t>:</a:t>
            </a:r>
            <a:r>
              <a:rPr lang="en-US" b="1" i="1" dirty="0" smtClean="0"/>
              <a:t> Common</a:t>
            </a:r>
            <a:r>
              <a:rPr lang="en-US" dirty="0" smtClean="0"/>
              <a:t> or </a:t>
            </a:r>
            <a:r>
              <a:rPr lang="en-US" b="1" i="1" dirty="0" smtClean="0"/>
              <a:t>distinct</a:t>
            </a:r>
            <a:r>
              <a:rPr lang="en-US" dirty="0" smtClean="0"/>
              <a:t> from one system variant to the other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system revision</a:t>
            </a:r>
          </a:p>
          <a:p>
            <a:pPr lvl="1"/>
            <a:r>
              <a:rPr lang="en-US" dirty="0" smtClean="0"/>
              <a:t>system variant</a:t>
            </a:r>
          </a:p>
          <a:p>
            <a:pPr lvl="1"/>
            <a:r>
              <a:rPr lang="en-US" dirty="0" smtClean="0"/>
              <a:t>System-to-be</a:t>
            </a:r>
          </a:p>
          <a:p>
            <a:pPr lvl="1"/>
            <a:r>
              <a:rPr lang="en-US" dirty="0" smtClean="0"/>
              <a:t>System-as-is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9739</TotalTime>
  <Words>1037</Words>
  <Application>Microsoft Office PowerPoint</Application>
  <PresentationFormat>On-screen Show (4:3)</PresentationFormat>
  <Paragraphs>152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446</cp:revision>
  <dcterms:created xsi:type="dcterms:W3CDTF">2010-01-30T12:29:31Z</dcterms:created>
  <dcterms:modified xsi:type="dcterms:W3CDTF">2012-08-13T06:19:32Z</dcterms:modified>
</cp:coreProperties>
</file>