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6" r:id="rId4"/>
    <p:sldId id="267" r:id="rId5"/>
    <p:sldId id="268" r:id="rId6"/>
    <p:sldId id="269" r:id="rId7"/>
    <p:sldId id="265" r:id="rId8"/>
    <p:sldId id="259" r:id="rId9"/>
  </p:sldIdLst>
  <p:sldSz cx="9906000" cy="6858000" type="A4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00"/>
    <a:srgbClr val="640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82394" autoAdjust="0"/>
  </p:normalViewPr>
  <p:slideViewPr>
    <p:cSldViewPr>
      <p:cViewPr varScale="1">
        <p:scale>
          <a:sx n="60" d="100"/>
          <a:sy n="60" d="100"/>
        </p:scale>
        <p:origin x="-1554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0" y="-84"/>
      </p:cViewPr>
      <p:guideLst>
        <p:guide orient="horz" pos="3076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847725"/>
            <a:ext cx="4953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275763"/>
            <a:ext cx="297180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51313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863" y="1676400"/>
            <a:ext cx="4151312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26988" y="1371600"/>
            <a:ext cx="9879012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15950" y="6523038"/>
            <a:ext cx="883443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65" tIns="46748" rIns="95165" bIns="46748">
            <a:spAutoFit/>
          </a:bodyPr>
          <a:lstStyle/>
          <a:p>
            <a:pPr defTabSz="962025">
              <a:defRPr/>
            </a:pPr>
            <a:r>
              <a:rPr lang="en-GB" sz="1300">
                <a:solidFill>
                  <a:schemeClr val="tx2"/>
                </a:solidFill>
              </a:rPr>
              <a:t>©FU 2010		</a:t>
            </a:r>
            <a:r>
              <a:rPr lang="en-GB" sz="1300" b="1">
                <a:solidFill>
                  <a:schemeClr val="tx2"/>
                </a:solidFill>
              </a:rPr>
              <a:t>Course Introduction				</a:t>
            </a:r>
            <a:r>
              <a:rPr lang="en-GB" sz="1300">
                <a:solidFill>
                  <a:schemeClr val="tx2"/>
                </a:solidFill>
              </a:rPr>
              <a:t>                        Slide  </a:t>
            </a:r>
            <a:fld id="{0B711E6D-0373-4673-86EB-567CB4373844}" type="slidenum">
              <a:rPr lang="en-GB" sz="1300">
                <a:solidFill>
                  <a:schemeClr val="tx2"/>
                </a:solidFill>
              </a:rPr>
              <a:pPr defTabSz="962025">
                <a:defRPr/>
              </a:pPr>
              <a:t>‹#›</a:t>
            </a:fld>
            <a:endParaRPr lang="en-GB" sz="1300">
              <a:solidFill>
                <a:schemeClr val="tx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lancs.ac.uk/computing/resources/IanS/SE8/index.html" TargetMode="External"/><Relationship Id="rId2" Type="http://schemas.openxmlformats.org/officeDocument/2006/relationships/hyperlink" Target="http://www.comp.lancs.ac.uk/computing/resources/r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gvn.org/forum/mvnforum/index" TargetMode="External"/><Relationship Id="rId4" Type="http://schemas.openxmlformats.org/officeDocument/2006/relationships/hyperlink" Target="http://www.comp.lancs.ac.uk/computing/resources/re-gp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ngnv@fpt.edu.vn" TargetMode="External"/><Relationship Id="rId2" Type="http://schemas.openxmlformats.org/officeDocument/2006/relationships/hyperlink" Target="mailto:sangnv@yahoo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1200"/>
            <a:ext cx="8455025" cy="917575"/>
          </a:xfrm>
          <a:noFill/>
        </p:spPr>
        <p:txBody>
          <a:bodyPr lIns="90487" tIns="44450" rIns="90487" bIns="44450"/>
          <a:lstStyle/>
          <a:p>
            <a:r>
              <a:rPr lang="en-GB" smtClean="0"/>
              <a:t>Requirements Engineering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0" y="3962400"/>
            <a:ext cx="990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678363"/>
          </a:xfrm>
        </p:spPr>
        <p:txBody>
          <a:bodyPr/>
          <a:lstStyle/>
          <a:p>
            <a:r>
              <a:rPr lang="en-US" sz="1600" b="1" dirty="0" smtClean="0"/>
              <a:t>Knowledge - understand</a:t>
            </a:r>
          </a:p>
          <a:p>
            <a:pPr lvl="1"/>
            <a:r>
              <a:rPr lang="en-US" sz="1600" dirty="0" smtClean="0"/>
              <a:t>The concepts of software requirements, system requirements , Requirement engineering</a:t>
            </a:r>
          </a:p>
          <a:p>
            <a:pPr lvl="1"/>
            <a:r>
              <a:rPr lang="en-US" sz="1600" dirty="0" smtClean="0"/>
              <a:t>Why these requirements should be written in different ways; </a:t>
            </a:r>
          </a:p>
          <a:p>
            <a:pPr lvl="1"/>
            <a:r>
              <a:rPr lang="en-US" sz="1600" dirty="0" smtClean="0"/>
              <a:t>Differences between functional and non-functional requirements; </a:t>
            </a:r>
          </a:p>
          <a:p>
            <a:pPr lvl="1"/>
            <a:r>
              <a:rPr lang="en-US" sz="1600" dirty="0" smtClean="0"/>
              <a:t>How requirements may be organized in a software requirement document;</a:t>
            </a:r>
          </a:p>
          <a:p>
            <a:pPr lvl="1"/>
            <a:r>
              <a:rPr lang="en-US" sz="1600" dirty="0" smtClean="0"/>
              <a:t>Principal requirements of engineering activities and their relationships: domain understanding and elicitation, evaluation and negotiation, document and specification, validation</a:t>
            </a:r>
          </a:p>
          <a:p>
            <a:pPr lvl="1"/>
            <a:r>
              <a:rPr lang="en-US" sz="1600" dirty="0" smtClean="0"/>
              <a:t>Concepts of behavioral, data and goal-oriented modeling;</a:t>
            </a:r>
          </a:p>
          <a:p>
            <a:pPr lvl="1"/>
            <a:r>
              <a:rPr lang="en-US" sz="1600" dirty="0" smtClean="0"/>
              <a:t>How dependability, safety, security and reliability requirements for critical systems can be identified and generated; </a:t>
            </a:r>
          </a:p>
          <a:p>
            <a:pPr lvl="1"/>
            <a:r>
              <a:rPr lang="en-US" sz="1600" dirty="0" smtClean="0"/>
              <a:t>Understand  Goal-oriented System Models  techniques for requirement engineering</a:t>
            </a:r>
          </a:p>
          <a:p>
            <a:r>
              <a:rPr lang="en-US" sz="1600" b="1" dirty="0" smtClean="0"/>
              <a:t>Skills - can perform the following activities</a:t>
            </a:r>
          </a:p>
          <a:p>
            <a:pPr lvl="1"/>
            <a:r>
              <a:rPr lang="en-US" sz="1600" dirty="0" smtClean="0"/>
              <a:t>Write and presentation fully done on software requirement documents</a:t>
            </a:r>
          </a:p>
          <a:p>
            <a:pPr lvl="1"/>
            <a:r>
              <a:rPr lang="en-US" sz="1600" dirty="0" smtClean="0"/>
              <a:t>Practice &amp; improve on group problem solving and communication skills.</a:t>
            </a:r>
          </a:p>
          <a:p>
            <a:pPr lvl="1"/>
            <a:r>
              <a:rPr lang="en-US" sz="1600" dirty="0" smtClean="0"/>
              <a:t>Building System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Syllabus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524001"/>
          <a:ext cx="8915400" cy="4441335"/>
        </p:xfrm>
        <a:graphic>
          <a:graphicData uri="http://schemas.openxmlformats.org/drawingml/2006/table">
            <a:tbl>
              <a:tblPr/>
              <a:tblGrid>
                <a:gridCol w="381000"/>
                <a:gridCol w="3733800"/>
                <a:gridCol w="533400"/>
                <a:gridCol w="4267200"/>
              </a:tblGrid>
              <a:tr h="318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Main Topic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Main Topic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17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- Chapter 1: Setting the scene: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7: Goal Orientation in Requirements Engineering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782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2: Domain Analysis and Requirements Elicitation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Chapter 8: Modeling System Objectives with Goal Diagrams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6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3: Requirements Evaluation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10: Modeling Conceptual objects with Class diagrams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782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4: Requirements Specification and Documentation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11: Modeling System Agent and Responsibilities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1098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5: Requirements Quality Assurance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 Chapter 12: Modeling System Operations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Final exam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2468880"/>
        </p:xfrm>
        <a:graphic>
          <a:graphicData uri="http://schemas.openxmlformats.org/drawingml/2006/table">
            <a:tbl>
              <a:tblPr/>
              <a:tblGrid>
                <a:gridCol w="412750"/>
                <a:gridCol w="6102350"/>
                <a:gridCol w="14097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Start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Due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Assignment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1- Requirements Documents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Assignment 2- System Modeling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W10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Exercises 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 Policies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915400" cy="392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38250"/>
                <a:gridCol w="5695950"/>
              </a:tblGrid>
              <a:tr h="4499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Weight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Notes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449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Assignments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 assignments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  <a:tr h="15043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Progress Test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274320" indent="-342900"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Progress Test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of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Chapter 1,2,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and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Exercises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Progress Test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2 of Chapter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4,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5,7,8 and E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Progress Test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3:of Chapter 10,11,12 and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Exercises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  <a:tr h="7961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Final exam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60 single answer choice or fill blank questions, in 60 minutes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</a:tbl>
          </a:graphicData>
        </a:graphic>
      </p:graphicFrame>
      <p:sp>
        <p:nvSpPr>
          <p:cNvPr id="6169" name="TextBox 4"/>
          <p:cNvSpPr txBox="1">
            <a:spLocks noChangeArrowheads="1"/>
          </p:cNvSpPr>
          <p:nvPr/>
        </p:nvSpPr>
        <p:spPr bwMode="auto">
          <a:xfrm>
            <a:off x="577850" y="5475287"/>
            <a:ext cx="87503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latin typeface="Calibri" pitchFamily="34" charset="0"/>
              </a:rPr>
              <a:t>Notes</a:t>
            </a:r>
            <a:r>
              <a:rPr lang="en-US" sz="1600" b="1" dirty="0">
                <a:latin typeface="Calibri" pitchFamily="34" charset="0"/>
              </a:rPr>
              <a:t>:</a:t>
            </a:r>
            <a:endParaRPr lang="en-US" sz="1600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Calibri" pitchFamily="34" charset="0"/>
              </a:rPr>
              <a:t> For the Assignments submission, subtract 50% of grades for one-day late submit, get zero for more than one date late submit or no submit</a:t>
            </a:r>
          </a:p>
          <a:p>
            <a:pPr>
              <a:buFontTx/>
              <a:buChar char="-"/>
            </a:pPr>
            <a:r>
              <a:rPr lang="en-US" sz="1600" dirty="0">
                <a:latin typeface="Calibri" pitchFamily="34" charset="0"/>
              </a:rPr>
              <a:t> Completion Criteria:  (Final Result  &gt;=5)  &amp; (Final Exam Score &gt;=4)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rules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Only use laptop for lesson, not for the other purposes</a:t>
            </a:r>
          </a:p>
          <a:p>
            <a:r>
              <a:rPr lang="en-US" sz="2200" dirty="0" smtClean="0"/>
              <a:t>No private talk</a:t>
            </a:r>
          </a:p>
          <a:p>
            <a:r>
              <a:rPr lang="en-US" sz="2200" dirty="0" smtClean="0"/>
              <a:t>No sleep in the class</a:t>
            </a:r>
          </a:p>
          <a:p>
            <a:r>
              <a:rPr lang="en-US" sz="2200" dirty="0" smtClean="0"/>
              <a:t>Go on time, not late </a:t>
            </a:r>
            <a:r>
              <a:rPr lang="en-US" sz="2200" smtClean="0"/>
              <a:t>after 10’. </a:t>
            </a:r>
            <a:r>
              <a:rPr lang="en-US" sz="2200" dirty="0" smtClean="0"/>
              <a:t>Do not allow to do progress test  if late 5’</a:t>
            </a:r>
          </a:p>
          <a:p>
            <a:r>
              <a:rPr lang="en-US" sz="2200" dirty="0" smtClean="0"/>
              <a:t>Read chapters in textbook before each session</a:t>
            </a:r>
          </a:p>
          <a:p>
            <a:r>
              <a:rPr lang="en-US" sz="2200" dirty="0" smtClean="0"/>
              <a:t>Do chapter exercises given.  </a:t>
            </a:r>
          </a:p>
          <a:p>
            <a:r>
              <a:rPr lang="en-US" sz="2200" dirty="0" smtClean="0"/>
              <a:t>Progress test will be set zero if no exercise submit or too careless</a:t>
            </a:r>
          </a:p>
          <a:p>
            <a:r>
              <a:rPr lang="en-US" sz="2200" dirty="0" smtClean="0"/>
              <a:t>Marks of progress test can be adjusted basing on questioning in the lessons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6783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Requirements Engineering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(From System Goals to UML Models to Software Specifications)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Axel Van </a:t>
            </a:r>
            <a:r>
              <a:rPr lang="en-US" sz="2000" dirty="0" err="1" smtClean="0"/>
              <a:t>Lamsweerde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 Engineering – Processes and Techniques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covers all aspects of the software requirements engineering process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2"/>
              </a:rPr>
              <a:t>http://www.comp.lancs.ac.uk/computing/resources/re/index.html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Software Engineering, 8th Ed, chapter 6-10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General overview of software engineering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3"/>
              </a:rPr>
              <a:t>http://www.comp.lancs.ac.uk/computing/resources/IanS/SE8/index.html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 Engineering – A good practice guide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guidelines which are aimed at practitioners who want to improve their requirements engineering processes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4"/>
              </a:rPr>
              <a:t>http://www.comp.lancs.ac.uk/computing/resources/re-gpg/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CMU/SEGVN articles and/or public lectures on tendency of  SE in the world </a:t>
            </a:r>
            <a:r>
              <a:rPr lang="en-US" sz="2400" dirty="0" smtClean="0">
                <a:hlinkClick r:id="rId5"/>
              </a:rPr>
              <a:t>http://www.segvn.org/forum/mvnforum/index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676400"/>
            <a:ext cx="8455025" cy="4724400"/>
          </a:xfrm>
        </p:spPr>
        <p:txBody>
          <a:bodyPr/>
          <a:lstStyle/>
          <a:p>
            <a:r>
              <a:rPr lang="en-US" smtClean="0"/>
              <a:t>Name: Nguyễn V</a:t>
            </a:r>
            <a:r>
              <a:rPr lang="vi-VN" smtClean="0"/>
              <a:t>ă</a:t>
            </a:r>
            <a:r>
              <a:rPr lang="en-US" smtClean="0"/>
              <a:t>n Sang</a:t>
            </a:r>
          </a:p>
          <a:p>
            <a:r>
              <a:rPr lang="en-US" smtClean="0"/>
              <a:t>Hand Phone: 091 22 10 727</a:t>
            </a:r>
          </a:p>
          <a:p>
            <a:r>
              <a:rPr lang="en-US" smtClean="0"/>
              <a:t>Address: Q164B, Xuân Đỉnh , T</a:t>
            </a:r>
            <a:r>
              <a:rPr lang="vi-VN" smtClean="0"/>
              <a:t>ừ </a:t>
            </a:r>
            <a:r>
              <a:rPr lang="en-US" smtClean="0"/>
              <a:t> Liêm, HN</a:t>
            </a:r>
          </a:p>
          <a:p>
            <a:r>
              <a:rPr lang="en-US" smtClean="0"/>
              <a:t>E-Mail: </a:t>
            </a:r>
            <a:r>
              <a:rPr lang="en-US" smtClean="0">
                <a:hlinkClick r:id="rId2"/>
              </a:rPr>
              <a:t>sangnvus @gmail.com</a:t>
            </a:r>
            <a:r>
              <a:rPr lang="en-US" smtClean="0"/>
              <a:t>, </a:t>
            </a:r>
            <a:r>
              <a:rPr lang="en-US" smtClean="0">
                <a:hlinkClick r:id="rId3"/>
              </a:rPr>
              <a:t>sangnv@fpt.edu.vn</a:t>
            </a:r>
            <a:r>
              <a:rPr lang="en-US" smtClean="0"/>
              <a:t>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HD:Users:sommervi:WebSites:Presentations:DarkA4.pot</Template>
  <TotalTime>2924</TotalTime>
  <Pages>29</Pages>
  <Words>579</Words>
  <Application>Microsoft Office PowerPoint</Application>
  <PresentationFormat>A4 Paper (210x297 mm)</PresentationFormat>
  <Paragraphs>107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DarkA4</vt:lpstr>
      <vt:lpstr>Requirements Engineering</vt:lpstr>
      <vt:lpstr>Course Objectives</vt:lpstr>
      <vt:lpstr>Syllabus</vt:lpstr>
      <vt:lpstr>Assignments</vt:lpstr>
      <vt:lpstr>Grading Policies</vt:lpstr>
      <vt:lpstr>Class rules</vt:lpstr>
      <vt:lpstr>References</vt:lpstr>
      <vt:lpstr>Contact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</dc:title>
  <dc:subject/>
  <dc:creator/>
  <cp:keywords/>
  <dc:description/>
  <cp:lastModifiedBy>sangnv</cp:lastModifiedBy>
  <cp:revision>119</cp:revision>
  <cp:lastPrinted>2000-08-02T08:38:02Z</cp:lastPrinted>
  <dcterms:created xsi:type="dcterms:W3CDTF">1995-12-21T21:11:30Z</dcterms:created>
  <dcterms:modified xsi:type="dcterms:W3CDTF">2014-01-05T13:55:58Z</dcterms:modified>
</cp:coreProperties>
</file>