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CF2E-AB2E-4306-9907-83EE390175E2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B618-2FD4-4327-8BB2-C23B3867E0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52"/>
          <p:cNvSpPr>
            <a:spLocks noChangeArrowheads="1"/>
          </p:cNvSpPr>
          <p:nvPr/>
        </p:nvSpPr>
        <p:spPr bwMode="auto">
          <a:xfrm>
            <a:off x="3997325" y="2728913"/>
            <a:ext cx="3200400" cy="601662"/>
          </a:xfrm>
          <a:prstGeom prst="parallelogram">
            <a:avLst>
              <a:gd name="adj" fmla="val 33098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467" name="AutoShape 45"/>
          <p:cNvSpPr>
            <a:spLocks noChangeArrowheads="1"/>
          </p:cNvSpPr>
          <p:nvPr/>
        </p:nvSpPr>
        <p:spPr bwMode="auto">
          <a:xfrm>
            <a:off x="4437063" y="5535613"/>
            <a:ext cx="2984500" cy="558800"/>
          </a:xfrm>
          <a:prstGeom prst="parallelogram">
            <a:avLst>
              <a:gd name="adj" fmla="val 4364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18" name="Line 6"/>
          <p:cNvSpPr>
            <a:spLocks noChangeShapeType="1"/>
          </p:cNvSpPr>
          <p:nvPr/>
        </p:nvSpPr>
        <p:spPr bwMode="auto">
          <a:xfrm>
            <a:off x="4506913" y="2581275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459038" y="1790700"/>
            <a:ext cx="4000500" cy="404813"/>
            <a:chOff x="1549" y="1173"/>
            <a:chExt cx="2520" cy="255"/>
          </a:xfrm>
        </p:grpSpPr>
        <p:sp>
          <p:nvSpPr>
            <p:cNvPr id="62503" name="AutoShape 8"/>
            <p:cNvSpPr>
              <a:spLocks noChangeArrowheads="1"/>
            </p:cNvSpPr>
            <p:nvPr/>
          </p:nvSpPr>
          <p:spPr bwMode="auto">
            <a:xfrm>
              <a:off x="1549" y="1173"/>
              <a:ext cx="2520" cy="255"/>
            </a:xfrm>
            <a:prstGeom prst="parallelogram">
              <a:avLst>
                <a:gd name="adj" fmla="val 45477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9321" name="Text Box 9"/>
            <p:cNvSpPr txBox="1">
              <a:spLocks noChangeArrowheads="1"/>
            </p:cNvSpPr>
            <p:nvPr/>
          </p:nvSpPr>
          <p:spPr bwMode="auto">
            <a:xfrm>
              <a:off x="1601" y="1181"/>
              <a:ext cx="246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GoalOn</a:t>
              </a:r>
              <a:r>
                <a:rPr lang="fr-BE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UnMonitorable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Condition</a:t>
              </a:r>
              <a:endParaRPr lang="en-AU" sz="2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49322" name="Line 10"/>
          <p:cNvSpPr>
            <a:spLocks noChangeShapeType="1"/>
          </p:cNvSpPr>
          <p:nvPr/>
        </p:nvSpPr>
        <p:spPr bwMode="auto">
          <a:xfrm flipH="1">
            <a:off x="4457700" y="2190750"/>
            <a:ext cx="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23" name="Line 11"/>
          <p:cNvSpPr>
            <a:spLocks noChangeShapeType="1"/>
          </p:cNvSpPr>
          <p:nvPr/>
        </p:nvSpPr>
        <p:spPr bwMode="auto">
          <a:xfrm flipH="1">
            <a:off x="3630613" y="2555875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24" name="Oval 12"/>
          <p:cNvSpPr>
            <a:spLocks noChangeArrowheads="1"/>
          </p:cNvSpPr>
          <p:nvPr/>
        </p:nvSpPr>
        <p:spPr bwMode="auto">
          <a:xfrm>
            <a:off x="4370388" y="244157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3" name="AutoShape 14"/>
          <p:cNvSpPr>
            <a:spLocks noChangeArrowheads="1"/>
          </p:cNvSpPr>
          <p:nvPr/>
        </p:nvSpPr>
        <p:spPr bwMode="auto">
          <a:xfrm>
            <a:off x="1520825" y="2762250"/>
            <a:ext cx="2532063" cy="558800"/>
          </a:xfrm>
          <a:prstGeom prst="parallelogram">
            <a:avLst>
              <a:gd name="adj" fmla="val 26663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27" name="Text Box 15"/>
          <p:cNvSpPr txBox="1">
            <a:spLocks noChangeArrowheads="1"/>
          </p:cNvSpPr>
          <p:nvPr/>
        </p:nvSpPr>
        <p:spPr bwMode="auto">
          <a:xfrm>
            <a:off x="1579563" y="2808288"/>
            <a:ext cx="25463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Monitorable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5" name="Text Box 18"/>
          <p:cNvSpPr txBox="1">
            <a:spLocks noChangeArrowheads="1"/>
          </p:cNvSpPr>
          <p:nvPr/>
        </p:nvSpPr>
        <p:spPr bwMode="auto">
          <a:xfrm>
            <a:off x="4089400" y="2794000"/>
            <a:ext cx="295433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MonitorableCondition </a:t>
            </a:r>
            <a:r>
              <a:rPr lang="en-US" sz="2000">
                <a:solidFill>
                  <a:schemeClr val="tx1"/>
                </a:solidFill>
              </a:rPr>
              <a:t>«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UnmonitorableCondition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6" name="AutoShape 19"/>
          <p:cNvSpPr>
            <a:spLocks noChangeArrowheads="1"/>
          </p:cNvSpPr>
          <p:nvPr/>
        </p:nvSpPr>
        <p:spPr bwMode="auto">
          <a:xfrm>
            <a:off x="2184400" y="4637088"/>
            <a:ext cx="4624388" cy="404812"/>
          </a:xfrm>
          <a:prstGeom prst="parallelogram">
            <a:avLst>
              <a:gd name="adj" fmla="val 3485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32" name="Text Box 20"/>
          <p:cNvSpPr txBox="1">
            <a:spLocks noChangeArrowheads="1"/>
          </p:cNvSpPr>
          <p:nvPr/>
        </p:nvSpPr>
        <p:spPr bwMode="auto">
          <a:xfrm>
            <a:off x="2266950" y="4664075"/>
            <a:ext cx="44815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MotorRaising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fr-BE" b="0">
                <a:solidFill>
                  <a:schemeClr val="tx1"/>
                </a:solidFill>
              </a:rPr>
              <a:t>®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HandBrakeReleased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9333" name="Line 21"/>
          <p:cNvSpPr>
            <a:spLocks noChangeShapeType="1"/>
          </p:cNvSpPr>
          <p:nvPr/>
        </p:nvSpPr>
        <p:spPr bwMode="auto">
          <a:xfrm flipH="1">
            <a:off x="4483100" y="5051425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4" name="Line 22"/>
          <p:cNvSpPr>
            <a:spLocks noChangeShapeType="1"/>
          </p:cNvSpPr>
          <p:nvPr/>
        </p:nvSpPr>
        <p:spPr bwMode="auto">
          <a:xfrm flipH="1">
            <a:off x="3656013" y="5330825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5" name="Oval 23"/>
          <p:cNvSpPr>
            <a:spLocks noChangeArrowheads="1"/>
          </p:cNvSpPr>
          <p:nvPr/>
        </p:nvSpPr>
        <p:spPr bwMode="auto">
          <a:xfrm>
            <a:off x="4395788" y="5216525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336" name="Line 24"/>
          <p:cNvSpPr>
            <a:spLocks noChangeShapeType="1"/>
          </p:cNvSpPr>
          <p:nvPr/>
        </p:nvSpPr>
        <p:spPr bwMode="auto">
          <a:xfrm>
            <a:off x="4532313" y="5356225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82" name="AutoShape 25"/>
          <p:cNvSpPr>
            <a:spLocks noChangeArrowheads="1"/>
          </p:cNvSpPr>
          <p:nvPr/>
        </p:nvSpPr>
        <p:spPr bwMode="auto">
          <a:xfrm>
            <a:off x="1233488" y="5492750"/>
            <a:ext cx="3141662" cy="646113"/>
          </a:xfrm>
          <a:prstGeom prst="parallelogram">
            <a:avLst>
              <a:gd name="adj" fmla="val 21611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9338" name="Text Box 26"/>
          <p:cNvSpPr txBox="1">
            <a:spLocks noChangeArrowheads="1"/>
          </p:cNvSpPr>
          <p:nvPr/>
        </p:nvSpPr>
        <p:spPr bwMode="auto">
          <a:xfrm>
            <a:off x="1292225" y="5483225"/>
            <a:ext cx="30988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motor.Regime = ‘up’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fr-BE" b="0">
                <a:solidFill>
                  <a:schemeClr val="tx1"/>
                </a:solidFill>
              </a:rPr>
              <a:t>®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HandBrakeReleased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84" name="Text Box 28"/>
          <p:cNvSpPr txBox="1">
            <a:spLocks noChangeArrowheads="1"/>
          </p:cNvSpPr>
          <p:nvPr/>
        </p:nvSpPr>
        <p:spPr bwMode="auto">
          <a:xfrm>
            <a:off x="4718050" y="5538788"/>
            <a:ext cx="272256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motor.Regime = ‘up’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0">
                <a:solidFill>
                  <a:schemeClr val="tx1"/>
                </a:solidFill>
              </a:rPr>
              <a:t>«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  MotorRaising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49341" name="AutoShape 29"/>
          <p:cNvSpPr>
            <a:spLocks noChangeArrowheads="1"/>
          </p:cNvSpPr>
          <p:nvPr/>
        </p:nvSpPr>
        <p:spPr bwMode="auto">
          <a:xfrm>
            <a:off x="4049713" y="3805238"/>
            <a:ext cx="392112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chemeClr val="folHlink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86" name="Text Box 30"/>
          <p:cNvSpPr txBox="1">
            <a:spLocks noChangeArrowheads="1"/>
          </p:cNvSpPr>
          <p:nvPr/>
        </p:nvSpPr>
        <p:spPr bwMode="auto">
          <a:xfrm>
            <a:off x="4662488" y="3843338"/>
            <a:ext cx="2362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600" b="0" i="1">
                <a:solidFill>
                  <a:schemeClr val="folHlink"/>
                </a:solidFill>
                <a:latin typeface="Comic Sans MS" pitchFamily="66" charset="0"/>
              </a:rPr>
              <a:t>instantiation</a:t>
            </a:r>
            <a:endParaRPr lang="en-AU" sz="2600" b="0" i="1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2487" name="Rectangle 3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  </a:t>
            </a:r>
            <a:r>
              <a:rPr lang="en-US" altLang="en-US" sz="2000" smtClean="0"/>
              <a:t>(2)</a:t>
            </a:r>
            <a:r>
              <a:rPr lang="en-US" sz="2600" smtClean="0"/>
              <a:t> </a:t>
            </a:r>
            <a:endParaRPr lang="en-US" altLang="en-US" smtClean="0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49346" name="Oval 3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47" name="Oval 3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48" name="Oval 3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49" name="Oval 3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0" name="Oval 3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1" name="Oval 3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2" name="Oval 4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53" name="Oval 4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659313" y="5665788"/>
            <a:ext cx="207962" cy="298450"/>
            <a:chOff x="644" y="3540"/>
            <a:chExt cx="116" cy="188"/>
          </a:xfrm>
        </p:grpSpPr>
        <p:sp>
          <p:nvSpPr>
            <p:cNvPr id="1549359" name="Oval 47"/>
            <p:cNvSpPr>
              <a:spLocks noChangeArrowheads="1"/>
            </p:cNvSpPr>
            <p:nvPr/>
          </p:nvSpPr>
          <p:spPr bwMode="auto">
            <a:xfrm>
              <a:off x="671" y="3540"/>
              <a:ext cx="58" cy="4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0" name="Line 48"/>
            <p:cNvSpPr>
              <a:spLocks noChangeShapeType="1"/>
            </p:cNvSpPr>
            <p:nvPr/>
          </p:nvSpPr>
          <p:spPr bwMode="auto">
            <a:xfrm>
              <a:off x="702" y="3592"/>
              <a:ext cx="0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1" name="Line 49"/>
            <p:cNvSpPr>
              <a:spLocks noChangeShapeType="1"/>
            </p:cNvSpPr>
            <p:nvPr/>
          </p:nvSpPr>
          <p:spPr bwMode="auto">
            <a:xfrm flipH="1">
              <a:off x="651" y="3657"/>
              <a:ext cx="51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2" name="Line 50"/>
            <p:cNvSpPr>
              <a:spLocks noChangeShapeType="1"/>
            </p:cNvSpPr>
            <p:nvPr/>
          </p:nvSpPr>
          <p:spPr bwMode="auto">
            <a:xfrm>
              <a:off x="705" y="3663"/>
              <a:ext cx="52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9363" name="Line 51"/>
            <p:cNvSpPr>
              <a:spLocks noChangeShapeType="1"/>
            </p:cNvSpPr>
            <p:nvPr/>
          </p:nvSpPr>
          <p:spPr bwMode="auto">
            <a:xfrm>
              <a:off x="644" y="3620"/>
              <a:ext cx="1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3"/>
          <p:cNvSpPr>
            <a:spLocks noChangeArrowheads="1"/>
          </p:cNvSpPr>
          <p:nvPr/>
        </p:nvSpPr>
        <p:spPr bwMode="auto">
          <a:xfrm>
            <a:off x="4300538" y="2597150"/>
            <a:ext cx="3086100" cy="601663"/>
          </a:xfrm>
          <a:prstGeom prst="parallelogram">
            <a:avLst>
              <a:gd name="adj" fmla="val 17810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1" name="Line 5"/>
          <p:cNvSpPr>
            <a:spLocks noChangeShapeType="1"/>
          </p:cNvSpPr>
          <p:nvPr/>
        </p:nvSpPr>
        <p:spPr bwMode="auto">
          <a:xfrm>
            <a:off x="4770438" y="2446338"/>
            <a:ext cx="88900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578100" y="1727200"/>
            <a:ext cx="4043363" cy="404813"/>
          </a:xfrm>
          <a:prstGeom prst="parallelogram">
            <a:avLst>
              <a:gd name="adj" fmla="val 45964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3" name="Text Box 7"/>
          <p:cNvSpPr txBox="1">
            <a:spLocks noChangeArrowheads="1"/>
          </p:cNvSpPr>
          <p:nvPr/>
        </p:nvSpPr>
        <p:spPr bwMode="auto">
          <a:xfrm>
            <a:off x="2689225" y="1739900"/>
            <a:ext cx="39433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UnControllable</a:t>
            </a: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2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4" name="Line 8"/>
          <p:cNvSpPr>
            <a:spLocks noChangeShapeType="1"/>
          </p:cNvSpPr>
          <p:nvPr/>
        </p:nvSpPr>
        <p:spPr bwMode="auto">
          <a:xfrm flipH="1">
            <a:off x="4721225" y="2141538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45" name="Line 9"/>
          <p:cNvSpPr>
            <a:spLocks noChangeShapeType="1"/>
          </p:cNvSpPr>
          <p:nvPr/>
        </p:nvSpPr>
        <p:spPr bwMode="auto">
          <a:xfrm flipH="1">
            <a:off x="3894138" y="2420938"/>
            <a:ext cx="762000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0346" name="Oval 10"/>
          <p:cNvSpPr>
            <a:spLocks noChangeArrowheads="1"/>
          </p:cNvSpPr>
          <p:nvPr/>
        </p:nvSpPr>
        <p:spPr bwMode="auto">
          <a:xfrm>
            <a:off x="4633913" y="2306638"/>
            <a:ext cx="165100" cy="152400"/>
          </a:xfrm>
          <a:prstGeom prst="ellipse">
            <a:avLst/>
          </a:prstGeom>
          <a:solidFill>
            <a:schemeClr val="bg2"/>
          </a:solidFill>
          <a:ln w="19050" cap="sq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7" name="AutoShape 11"/>
          <p:cNvSpPr>
            <a:spLocks noChangeArrowheads="1"/>
          </p:cNvSpPr>
          <p:nvPr/>
        </p:nvSpPr>
        <p:spPr bwMode="auto">
          <a:xfrm>
            <a:off x="1812925" y="2627313"/>
            <a:ext cx="2503488" cy="558800"/>
          </a:xfrm>
          <a:prstGeom prst="parallelogram">
            <a:avLst>
              <a:gd name="adj" fmla="val 26362"/>
            </a:avLst>
          </a:prstGeom>
          <a:solidFill>
            <a:srgbClr val="CECF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endParaRPr lang="en-AU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50348" name="Text Box 12"/>
          <p:cNvSpPr txBox="1">
            <a:spLocks noChangeArrowheads="1"/>
          </p:cNvSpPr>
          <p:nvPr/>
        </p:nvSpPr>
        <p:spPr bwMode="auto">
          <a:xfrm>
            <a:off x="1814513" y="2673350"/>
            <a:ext cx="25463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GoalOn</a:t>
            </a:r>
            <a:r>
              <a:rPr lang="fr-BE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Controllable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499" name="Text Box 15"/>
          <p:cNvSpPr txBox="1">
            <a:spLocks noChangeArrowheads="1"/>
          </p:cNvSpPr>
          <p:nvPr/>
        </p:nvSpPr>
        <p:spPr bwMode="auto">
          <a:xfrm>
            <a:off x="4338638" y="2659063"/>
            <a:ext cx="29543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ControllableCondition </a:t>
            </a:r>
            <a:r>
              <a:rPr lang="en-US" sz="2000" b="0">
                <a:solidFill>
                  <a:schemeClr val="tx1"/>
                </a:solidFill>
              </a:rPr>
              <a:t>«</a:t>
            </a:r>
            <a:endParaRPr lang="fr-BE" sz="2000" b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fr-BE" sz="2000" b="0">
                <a:solidFill>
                  <a:schemeClr val="tx1"/>
                </a:solidFill>
                <a:latin typeface="Arial" pitchFamily="34" charset="0"/>
              </a:rPr>
              <a:t>UncontrollableCondition</a:t>
            </a:r>
            <a:endParaRPr lang="en-AU" sz="2000" b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50364" name="AutoShape 28"/>
          <p:cNvSpPr>
            <a:spLocks noChangeArrowheads="1"/>
          </p:cNvSpPr>
          <p:nvPr/>
        </p:nvSpPr>
        <p:spPr bwMode="auto">
          <a:xfrm>
            <a:off x="4543425" y="3609975"/>
            <a:ext cx="392113" cy="479425"/>
          </a:xfrm>
          <a:prstGeom prst="downArrow">
            <a:avLst>
              <a:gd name="adj1" fmla="val 50000"/>
              <a:gd name="adj2" fmla="val 30567"/>
            </a:avLst>
          </a:prstGeom>
          <a:solidFill>
            <a:schemeClr val="folHlink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01" name="Text Box 29"/>
          <p:cNvSpPr txBox="1">
            <a:spLocks noChangeArrowheads="1"/>
          </p:cNvSpPr>
          <p:nvPr/>
        </p:nvSpPr>
        <p:spPr bwMode="auto">
          <a:xfrm>
            <a:off x="5068888" y="3560763"/>
            <a:ext cx="2362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fr-BE" sz="2600" b="0" i="1">
                <a:solidFill>
                  <a:schemeClr val="folHlink"/>
                </a:solidFill>
                <a:latin typeface="Comic Sans MS" pitchFamily="66" charset="0"/>
              </a:rPr>
              <a:t>instantiation</a:t>
            </a:r>
            <a:endParaRPr lang="en-AU" sz="2600" b="0" i="1">
              <a:solidFill>
                <a:schemeClr val="folHlink"/>
              </a:solidFill>
              <a:latin typeface="Comic Sans MS" pitchFamily="66" charset="0"/>
            </a:endParaRPr>
          </a:p>
        </p:txBody>
      </p:sp>
      <p:sp>
        <p:nvSpPr>
          <p:cNvPr id="63502" name="Rectangle 32"/>
          <p:cNvSpPr>
            <a:spLocks noGrp="1" noChangeArrowheads="1"/>
          </p:cNvSpPr>
          <p:nvPr>
            <p:ph type="title"/>
          </p:nvPr>
        </p:nvSpPr>
        <p:spPr>
          <a:xfrm>
            <a:off x="895350" y="282575"/>
            <a:ext cx="8234363" cy="92075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en-US" sz="2600" smtClean="0"/>
              <a:t>Refinement towards goal realizability:</a:t>
            </a:r>
            <a:br>
              <a:rPr lang="en-US" altLang="en-US" sz="2600" smtClean="0"/>
            </a:br>
            <a:r>
              <a:rPr lang="en-US" altLang="en-US" sz="2600" smtClean="0"/>
              <a:t> examples of use  </a:t>
            </a:r>
            <a:r>
              <a:rPr lang="en-US" altLang="en-US" sz="2000" smtClean="0"/>
              <a:t>(3)</a:t>
            </a:r>
            <a:r>
              <a:rPr lang="en-US" sz="2600" smtClean="0"/>
              <a:t> </a:t>
            </a:r>
            <a:endParaRPr lang="en-US" altLang="en-US" sz="2600" smtClean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71463" y="225425"/>
            <a:ext cx="666750" cy="576263"/>
            <a:chOff x="2064" y="1728"/>
            <a:chExt cx="816" cy="816"/>
          </a:xfrm>
        </p:grpSpPr>
        <p:sp>
          <p:nvSpPr>
            <p:cNvPr id="1550370" name="Oval 34"/>
            <p:cNvSpPr>
              <a:spLocks noChangeArrowheads="1"/>
            </p:cNvSpPr>
            <p:nvPr/>
          </p:nvSpPr>
          <p:spPr bwMode="auto">
            <a:xfrm>
              <a:off x="2064" y="1728"/>
              <a:ext cx="816" cy="8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1" name="Oval 35"/>
            <p:cNvSpPr>
              <a:spLocks noChangeArrowheads="1"/>
            </p:cNvSpPr>
            <p:nvPr/>
          </p:nvSpPr>
          <p:spPr bwMode="auto">
            <a:xfrm>
              <a:off x="2113" y="1775"/>
              <a:ext cx="719" cy="72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2" name="Oval 36"/>
            <p:cNvSpPr>
              <a:spLocks noChangeArrowheads="1"/>
            </p:cNvSpPr>
            <p:nvPr/>
          </p:nvSpPr>
          <p:spPr bwMode="auto">
            <a:xfrm>
              <a:off x="2159" y="1825"/>
              <a:ext cx="626" cy="6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3" name="Oval 37"/>
            <p:cNvSpPr>
              <a:spLocks noChangeArrowheads="1"/>
            </p:cNvSpPr>
            <p:nvPr/>
          </p:nvSpPr>
          <p:spPr bwMode="auto">
            <a:xfrm>
              <a:off x="2208" y="1872"/>
              <a:ext cx="528" cy="52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4" name="Oval 38"/>
            <p:cNvSpPr>
              <a:spLocks noChangeArrowheads="1"/>
            </p:cNvSpPr>
            <p:nvPr/>
          </p:nvSpPr>
          <p:spPr bwMode="auto">
            <a:xfrm>
              <a:off x="2256" y="1919"/>
              <a:ext cx="431" cy="4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5" name="Oval 39"/>
            <p:cNvSpPr>
              <a:spLocks noChangeArrowheads="1"/>
            </p:cNvSpPr>
            <p:nvPr/>
          </p:nvSpPr>
          <p:spPr bwMode="auto">
            <a:xfrm>
              <a:off x="2305" y="1969"/>
              <a:ext cx="334" cy="33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6" name="Oval 40"/>
            <p:cNvSpPr>
              <a:spLocks noChangeArrowheads="1"/>
            </p:cNvSpPr>
            <p:nvPr/>
          </p:nvSpPr>
          <p:spPr bwMode="auto">
            <a:xfrm>
              <a:off x="2352" y="2016"/>
              <a:ext cx="241" cy="2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77" name="Oval 41"/>
            <p:cNvSpPr>
              <a:spLocks noChangeArrowheads="1"/>
            </p:cNvSpPr>
            <p:nvPr/>
          </p:nvSpPr>
          <p:spPr bwMode="auto">
            <a:xfrm>
              <a:off x="2400" y="2063"/>
              <a:ext cx="144" cy="1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530350" y="4454525"/>
            <a:ext cx="6589713" cy="1927225"/>
            <a:chOff x="1530350" y="4454525"/>
            <a:chExt cx="6589713" cy="1927225"/>
          </a:xfrm>
        </p:grpSpPr>
        <p:sp>
          <p:nvSpPr>
            <p:cNvPr id="63505" name="AutoShape 44"/>
            <p:cNvSpPr>
              <a:spLocks noChangeArrowheads="1"/>
            </p:cNvSpPr>
            <p:nvPr/>
          </p:nvSpPr>
          <p:spPr bwMode="auto">
            <a:xfrm>
              <a:off x="4760913" y="5311775"/>
              <a:ext cx="3359150" cy="631825"/>
            </a:xfrm>
            <a:prstGeom prst="parallelogram">
              <a:avLst>
                <a:gd name="adj" fmla="val 3308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119313" y="4454525"/>
              <a:ext cx="5422900" cy="404813"/>
              <a:chOff x="1659" y="2608"/>
              <a:chExt cx="3416" cy="255"/>
            </a:xfrm>
          </p:grpSpPr>
          <p:sp>
            <p:nvSpPr>
              <p:cNvPr id="63521" name="AutoShape 18"/>
              <p:cNvSpPr>
                <a:spLocks noChangeArrowheads="1"/>
              </p:cNvSpPr>
              <p:nvPr/>
            </p:nvSpPr>
            <p:spPr bwMode="auto">
              <a:xfrm>
                <a:off x="1659" y="2608"/>
                <a:ext cx="3416" cy="255"/>
              </a:xfrm>
              <a:prstGeom prst="parallelogram">
                <a:avLst>
                  <a:gd name="adj" fmla="val 26668"/>
                </a:avLst>
              </a:prstGeom>
              <a:solidFill>
                <a:srgbClr val="CECF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AU" sz="18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0355" name="Text Box 19"/>
              <p:cNvSpPr txBox="1">
                <a:spLocks noChangeArrowheads="1"/>
              </p:cNvSpPr>
              <p:nvPr/>
            </p:nvSpPr>
            <p:spPr bwMode="auto">
              <a:xfrm>
                <a:off x="1702" y="2625"/>
                <a:ext cx="3325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80000"/>
                  </a:lnSpc>
                  <a:spcBef>
                    <a:spcPct val="0"/>
                  </a:spcBef>
                  <a:defRPr/>
                </a:pP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motor.Regime = ‘up’ </a:t>
                </a:r>
                <a:r>
                  <a:rPr lang="fr-BE" b="0">
                    <a:solidFill>
                      <a:schemeClr val="tx1"/>
                    </a:solidFill>
                  </a:rPr>
                  <a:t>®</a:t>
                </a:r>
                <a:r>
                  <a:rPr lang="fr-BE" sz="2000" b="0">
                    <a:solidFill>
                      <a:schemeClr val="tx1"/>
                    </a:solidFill>
                    <a:latin typeface="Arial" pitchFamily="34" charset="0"/>
                  </a:rPr>
                  <a:t> </a:t>
                </a:r>
                <a:r>
                  <a:rPr lang="fr-BE" sz="2000" b="0">
                    <a:solidFill>
                      <a:srgbClr val="0099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HandBrakeReleased</a:t>
                </a:r>
                <a:endParaRPr lang="en-AU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</p:txBody>
          </p:sp>
        </p:grpSp>
        <p:sp>
          <p:nvSpPr>
            <p:cNvPr id="1550356" name="Line 20"/>
            <p:cNvSpPr>
              <a:spLocks noChangeShapeType="1"/>
            </p:cNvSpPr>
            <p:nvPr/>
          </p:nvSpPr>
          <p:spPr bwMode="auto">
            <a:xfrm flipH="1">
              <a:off x="4803775" y="4868863"/>
              <a:ext cx="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57" name="Line 21"/>
            <p:cNvSpPr>
              <a:spLocks noChangeShapeType="1"/>
            </p:cNvSpPr>
            <p:nvPr/>
          </p:nvSpPr>
          <p:spPr bwMode="auto">
            <a:xfrm flipH="1">
              <a:off x="3976688" y="5148263"/>
              <a:ext cx="762000" cy="203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58" name="Oval 22"/>
            <p:cNvSpPr>
              <a:spLocks noChangeArrowheads="1"/>
            </p:cNvSpPr>
            <p:nvPr/>
          </p:nvSpPr>
          <p:spPr bwMode="auto">
            <a:xfrm>
              <a:off x="4716463" y="5033963"/>
              <a:ext cx="165100" cy="152400"/>
            </a:xfrm>
            <a:prstGeom prst="ellipse">
              <a:avLst/>
            </a:prstGeom>
            <a:solidFill>
              <a:schemeClr val="bg2"/>
            </a:solidFill>
            <a:ln w="19050" cap="sq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0359" name="Line 23"/>
            <p:cNvSpPr>
              <a:spLocks noChangeShapeType="1"/>
            </p:cNvSpPr>
            <p:nvPr/>
          </p:nvSpPr>
          <p:spPr bwMode="auto">
            <a:xfrm>
              <a:off x="4852988" y="5173663"/>
              <a:ext cx="8890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511" name="AutoShape 24"/>
            <p:cNvSpPr>
              <a:spLocks noChangeArrowheads="1"/>
            </p:cNvSpPr>
            <p:nvPr/>
          </p:nvSpPr>
          <p:spPr bwMode="auto">
            <a:xfrm>
              <a:off x="1554163" y="5310188"/>
              <a:ext cx="3141662" cy="646112"/>
            </a:xfrm>
            <a:prstGeom prst="parallelogram">
              <a:avLst>
                <a:gd name="adj" fmla="val 21611"/>
              </a:avLst>
            </a:prstGeom>
            <a:solidFill>
              <a:srgbClr val="CECF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AU" sz="18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0361" name="Text Box 25"/>
            <p:cNvSpPr txBox="1">
              <a:spLocks noChangeArrowheads="1"/>
            </p:cNvSpPr>
            <p:nvPr/>
          </p:nvSpPr>
          <p:spPr bwMode="auto">
            <a:xfrm>
              <a:off x="1612900" y="5300663"/>
              <a:ext cx="3098800" cy="525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  <a:defRPr/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motor.Regime = ‘up’  </a:t>
              </a:r>
              <a:r>
                <a:rPr lang="fr-BE" b="0">
                  <a:solidFill>
                    <a:schemeClr val="tx1"/>
                  </a:solidFill>
                </a:rPr>
                <a:t>®</a:t>
              </a:r>
              <a:endParaRPr lang="fr-BE" sz="2000" b="0">
                <a:solidFill>
                  <a:schemeClr val="tx1"/>
                </a:solidFill>
                <a:latin typeface="Arial" pitchFamily="34" charset="0"/>
              </a:endParaRPr>
            </a:p>
            <a:p>
              <a:pPr>
                <a:spcBef>
                  <a:spcPct val="0"/>
                </a:spcBef>
                <a:defRPr/>
              </a:pPr>
              <a:r>
                <a:rPr lang="fr-BE" sz="2000" b="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handBrakeCtrl = ‘off’</a:t>
              </a:r>
              <a:endParaRPr lang="en-AU" sz="2000" b="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63513" name="Text Box 27"/>
            <p:cNvSpPr txBox="1">
              <a:spLocks noChangeArrowheads="1"/>
            </p:cNvSpPr>
            <p:nvPr/>
          </p:nvSpPr>
          <p:spPr bwMode="auto">
            <a:xfrm>
              <a:off x="5097463" y="5356225"/>
              <a:ext cx="2909887" cy="555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handBrakeCtrl = ‘off’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1"/>
                  </a:solidFill>
                </a:rPr>
                <a:t>«</a:t>
              </a:r>
              <a:r>
                <a:rPr lang="fr-BE" sz="2000" b="0">
                  <a:solidFill>
                    <a:schemeClr val="tx1"/>
                  </a:solidFill>
                </a:rPr>
                <a:t> </a:t>
              </a:r>
              <a:r>
                <a:rPr lang="fr-BE" sz="2000" b="0">
                  <a:solidFill>
                    <a:schemeClr val="tx1"/>
                  </a:solidFill>
                  <a:latin typeface="Arial" pitchFamily="34" charset="0"/>
                </a:rPr>
                <a:t>HandBrakeReleased</a:t>
              </a:r>
              <a:endParaRPr lang="en-AU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3514" name="Text Box 30"/>
            <p:cNvSpPr txBox="1">
              <a:spLocks noChangeArrowheads="1"/>
            </p:cNvSpPr>
            <p:nvPr/>
          </p:nvSpPr>
          <p:spPr bwMode="auto">
            <a:xfrm>
              <a:off x="1530350" y="5986463"/>
              <a:ext cx="969963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b="0" i="1">
                  <a:solidFill>
                    <a:srgbClr val="008080"/>
                  </a:solidFill>
                  <a:latin typeface="Comic Sans MS" pitchFamily="66" charset="0"/>
                </a:rPr>
                <a:t>req</a:t>
              </a:r>
              <a:endParaRPr lang="en-AU" b="0" i="1">
                <a:solidFill>
                  <a:srgbClr val="008080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4991100" y="5434013"/>
              <a:ext cx="207963" cy="298450"/>
              <a:chOff x="644" y="3540"/>
              <a:chExt cx="116" cy="188"/>
            </a:xfrm>
          </p:grpSpPr>
          <p:sp>
            <p:nvSpPr>
              <p:cNvPr id="1550382" name="Oval 46"/>
              <p:cNvSpPr>
                <a:spLocks noChangeArrowheads="1"/>
              </p:cNvSpPr>
              <p:nvPr/>
            </p:nvSpPr>
            <p:spPr bwMode="auto">
              <a:xfrm>
                <a:off x="671" y="3540"/>
                <a:ext cx="58" cy="4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3" name="Line 47"/>
              <p:cNvSpPr>
                <a:spLocks noChangeShapeType="1"/>
              </p:cNvSpPr>
              <p:nvPr/>
            </p:nvSpPr>
            <p:spPr bwMode="auto">
              <a:xfrm>
                <a:off x="702" y="3592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4" name="Line 48"/>
              <p:cNvSpPr>
                <a:spLocks noChangeShapeType="1"/>
              </p:cNvSpPr>
              <p:nvPr/>
            </p:nvSpPr>
            <p:spPr bwMode="auto">
              <a:xfrm flipH="1">
                <a:off x="651" y="3657"/>
                <a:ext cx="51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5" name="Line 49"/>
              <p:cNvSpPr>
                <a:spLocks noChangeShapeType="1"/>
              </p:cNvSpPr>
              <p:nvPr/>
            </p:nvSpPr>
            <p:spPr bwMode="auto">
              <a:xfrm>
                <a:off x="705" y="3663"/>
                <a:ext cx="52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0386" name="Line 50"/>
              <p:cNvSpPr>
                <a:spLocks noChangeShapeType="1"/>
              </p:cNvSpPr>
              <p:nvPr/>
            </p:nvSpPr>
            <p:spPr bwMode="auto">
              <a:xfrm>
                <a:off x="644" y="3620"/>
                <a:ext cx="1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Refinement towards goal realizability:  examples of use  (2) </vt:lpstr>
      <vt:lpstr>Refinement towards goal realizability:  examples of use  (3)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Refinement towards goal realizability:  examples of use  (2) </dc:title>
  <dc:creator>sangnv</dc:creator>
  <cp:lastModifiedBy>sangnv</cp:lastModifiedBy>
  <cp:revision>1</cp:revision>
  <dcterms:created xsi:type="dcterms:W3CDTF">2013-07-03T14:42:40Z</dcterms:created>
  <dcterms:modified xsi:type="dcterms:W3CDTF">2013-07-03T14:43:02Z</dcterms:modified>
</cp:coreProperties>
</file>