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277" r:id="rId2"/>
    <p:sldId id="1223" r:id="rId3"/>
    <p:sldId id="1232" r:id="rId4"/>
    <p:sldId id="1222" r:id="rId5"/>
    <p:sldId id="1234" r:id="rId6"/>
    <p:sldId id="1238" r:id="rId7"/>
    <p:sldId id="1278" r:id="rId8"/>
    <p:sldId id="1292" r:id="rId9"/>
    <p:sldId id="1279" r:id="rId10"/>
    <p:sldId id="1280" r:id="rId11"/>
    <p:sldId id="1281" r:id="rId12"/>
    <p:sldId id="1282" r:id="rId13"/>
    <p:sldId id="1285" r:id="rId14"/>
    <p:sldId id="1289" r:id="rId15"/>
    <p:sldId id="1290" r:id="rId16"/>
    <p:sldId id="1286" r:id="rId17"/>
    <p:sldId id="1288" r:id="rId18"/>
    <p:sldId id="1291" r:id="rId19"/>
    <p:sldId id="1283" r:id="rId20"/>
    <p:sldId id="1284" r:id="rId21"/>
    <p:sldId id="1235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upalex" initials="d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663300"/>
    <a:srgbClr val="E2E5FA"/>
    <a:srgbClr val="B8BFF2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94" y="-180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420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2T06:01:25.503" idx="23">
    <p:pos x="5316" y="1644"/>
    <p:text>duyệt lại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02T06:04:42.166" idx="24">
    <p:pos x="5671" y="2141"/>
    <p:text>Mang tính xây dựng và không công kích tác giả</p:text>
  </p:cm>
  <p:cm authorId="0" dt="2010-07-02T06:05:25.969" idx="25">
    <p:pos x="5671" y="2689"/>
    <p:text>quyền lợi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r>
              <a:rPr lang="en-US" sz="1300">
                <a:latin typeface="Times New Roman" pitchFamily="18" charset="0"/>
              </a:rPr>
              <a:t>©</a:t>
            </a:r>
            <a:r>
              <a:rPr lang="en-US" sz="1300"/>
              <a:t> </a:t>
            </a:r>
            <a:r>
              <a:rPr kumimoji="0" lang="fr-FR" altLang="fr-FR" sz="1300">
                <a:latin typeface="Comic Sans MS" pitchFamily="66" charset="0"/>
              </a:rPr>
              <a:t>A. van Lamsweerde</a:t>
            </a:r>
            <a:endParaRPr kumimoji="0" lang="fr-FR" altLang="fr-FR" sz="1300">
              <a:latin typeface="Times" pitchFamily="18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F78CA7CC-5312-423D-A4B6-0CD2C09EE59A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7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F382B20-8F43-4B36-862A-250BB5790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B39391-2F72-4C31-87CF-79208DCE60C1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B404BF-EB20-4493-8764-710398179BDB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0" y="6637338"/>
            <a:ext cx="91154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lamsweerde        </a:t>
            </a:r>
            <a:r>
              <a:rPr lang="en-GB" sz="1200">
                <a:solidFill>
                  <a:srgbClr val="070B26"/>
                </a:solidFill>
                <a:effectLst/>
                <a:latin typeface="Times New Roman" pitchFamily="18" charset="0"/>
                <a:cs typeface="Times New Roman" pitchFamily="18" charset="0"/>
              </a:rPr>
              <a:t>Chap.5:  </a:t>
            </a:r>
            <a:r>
              <a:rPr lang="en-US" altLang="en-US" sz="1100">
                <a:solidFill>
                  <a:srgbClr val="070B26"/>
                </a:solidFill>
                <a:effectLst/>
                <a:latin typeface="Times New Roman" pitchFamily="18" charset="0"/>
                <a:cs typeface="Times New Roman" pitchFamily="18" charset="0"/>
              </a:rPr>
              <a:t>Requirements quality assurance                        </a:t>
            </a:r>
            <a:r>
              <a:rPr lang="fr-BE" sz="1200">
                <a:solidFill>
                  <a:schemeClr val="bg2"/>
                </a:solidFill>
                <a:effectLst/>
                <a:latin typeface="Times New Roman" pitchFamily="18" charset="0"/>
              </a:rPr>
              <a:t>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  <p:sp>
        <p:nvSpPr>
          <p:cNvPr id="5" name="Text Box 46"/>
          <p:cNvSpPr txBox="1">
            <a:spLocks noChangeArrowheads="1"/>
          </p:cNvSpPr>
          <p:nvPr userDrawn="1"/>
        </p:nvSpPr>
        <p:spPr bwMode="auto">
          <a:xfrm>
            <a:off x="8204200" y="6561138"/>
            <a:ext cx="939800" cy="312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12340509-3FE7-42A7-84CD-486B2CC63367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7171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8204200" y="6546850"/>
            <a:ext cx="93980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762000">
              <a:lnSpc>
                <a:spcPct val="120000"/>
              </a:lnSpc>
              <a:spcBef>
                <a:spcPct val="50000"/>
              </a:spcBef>
              <a:defRPr/>
            </a:pPr>
            <a:fld id="{7D9E4980-7EC5-4A27-A5C9-A44BBDF3F6BD}" type="slidenum">
              <a:rPr lang="en-GB" sz="1200">
                <a:solidFill>
                  <a:schemeClr val="tx2"/>
                </a:solidFill>
                <a:effectLst/>
                <a:latin typeface="Times New Roman" pitchFamily="18" charset="0"/>
              </a:rPr>
              <a:pPr algn="r" defTabSz="762000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 userDrawn="1"/>
        </p:nvSpPr>
        <p:spPr bwMode="auto">
          <a:xfrm>
            <a:off x="0" y="6637338"/>
            <a:ext cx="911542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www.wileyeurope .com/college/van lamsweerde        </a:t>
            </a:r>
            <a:r>
              <a:rPr lang="en-GB" sz="1200">
                <a:solidFill>
                  <a:srgbClr val="070B26"/>
                </a:solidFill>
                <a:effectLst/>
                <a:latin typeface="Times New Roman" pitchFamily="18" charset="0"/>
                <a:cs typeface="Times New Roman" pitchFamily="18" charset="0"/>
              </a:rPr>
              <a:t>Chap.5:  </a:t>
            </a:r>
            <a:r>
              <a:rPr lang="en-US" altLang="en-US" sz="1100">
                <a:solidFill>
                  <a:srgbClr val="070B26"/>
                </a:solidFill>
                <a:effectLst/>
                <a:latin typeface="Times New Roman" pitchFamily="18" charset="0"/>
                <a:cs typeface="Times New Roman" pitchFamily="18" charset="0"/>
              </a:rPr>
              <a:t>Requirements Quality Assurance               </a:t>
            </a:r>
            <a:r>
              <a:rPr lang="fr-BE" sz="1200">
                <a:solidFill>
                  <a:schemeClr val="bg2"/>
                </a:solidFill>
                <a:effectLst/>
                <a:latin typeface="Times New Roman" pitchFamily="18" charset="0"/>
              </a:rPr>
              <a:t>           </a:t>
            </a:r>
            <a:r>
              <a:rPr lang="en-GB" sz="1200">
                <a:solidFill>
                  <a:schemeClr val="bg2"/>
                </a:solidFill>
                <a:effectLst/>
                <a:latin typeface="Times New Roman" pitchFamily="18" charset="0"/>
              </a:rPr>
              <a:t>©  2009 John Wiley and Sons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217488"/>
            <a:ext cx="7772400" cy="20621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smtClean="0">
                <a:solidFill>
                  <a:srgbClr val="C00000"/>
                </a:solidFill>
              </a:rPr>
              <a:t>Requirements Engineering</a:t>
            </a:r>
            <a:br>
              <a:rPr lang="en-US" smtClean="0">
                <a:solidFill>
                  <a:srgbClr val="C00000"/>
                </a:solidFill>
              </a:rPr>
            </a:br>
            <a:r>
              <a:rPr lang="en-US" sz="800" smtClean="0">
                <a:solidFill>
                  <a:srgbClr val="C00000"/>
                </a:solidFill>
              </a:rPr>
              <a:t/>
            </a:r>
            <a:br>
              <a:rPr lang="en-US" sz="8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From System Goals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to UML Models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to Software Specifications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2625" y="5819775"/>
            <a:ext cx="33035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C00000"/>
                </a:solidFill>
                <a:effectLst/>
                <a:latin typeface="+mj-lt"/>
              </a:rPr>
              <a:t>Axel Van </a:t>
            </a:r>
            <a:r>
              <a:rPr lang="en-GB" dirty="0" err="1">
                <a:solidFill>
                  <a:srgbClr val="C00000"/>
                </a:solidFill>
                <a:effectLst/>
                <a:latin typeface="+mj-lt"/>
              </a:rPr>
              <a:t>Lamsweerde</a:t>
            </a:r>
            <a:endParaRPr lang="en-GB" dirty="0">
              <a:solidFill>
                <a:srgbClr val="C00000"/>
              </a:solidFill>
              <a:effectLst/>
              <a:latin typeface="+mj-lt"/>
            </a:endParaRPr>
          </a:p>
        </p:txBody>
      </p:sp>
      <p:pic>
        <p:nvPicPr>
          <p:cNvPr id="9220" name="Picture 4" descr="Wiley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425" y="2343150"/>
            <a:ext cx="292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3838" y="228600"/>
            <a:ext cx="74644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z="2600" smtClean="0"/>
              <a:t>The requirements inspection process: RD consolidation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2563813"/>
            <a:ext cx="8597900" cy="3773487"/>
          </a:xfrm>
        </p:spPr>
        <p:txBody>
          <a:bodyPr anchor="t" anchorCtr="0"/>
          <a:lstStyle/>
          <a:p>
            <a:r>
              <a:rPr lang="en-US" dirty="0" smtClean="0"/>
              <a:t>RD consolidation: The requirements document is revised to address all concerns expressed in the inspection report.</a:t>
            </a:r>
          </a:p>
        </p:txBody>
      </p:sp>
      <p:grpSp>
        <p:nvGrpSpPr>
          <p:cNvPr id="6149" name="Group 106"/>
          <p:cNvGrpSpPr>
            <a:grpSpLocks/>
          </p:cNvGrpSpPr>
          <p:nvPr/>
        </p:nvGrpSpPr>
        <p:grpSpPr bwMode="auto">
          <a:xfrm>
            <a:off x="138113" y="-144463"/>
            <a:ext cx="1184275" cy="1154113"/>
            <a:chOff x="249" y="-73"/>
            <a:chExt cx="746" cy="727"/>
          </a:xfrm>
        </p:grpSpPr>
        <p:grpSp>
          <p:nvGrpSpPr>
            <p:cNvPr id="6150" name="Group 78"/>
            <p:cNvGrpSpPr>
              <a:grpSpLocks/>
            </p:cNvGrpSpPr>
            <p:nvPr/>
          </p:nvGrpSpPr>
          <p:grpSpPr bwMode="auto">
            <a:xfrm>
              <a:off x="249" y="99"/>
              <a:ext cx="737" cy="555"/>
              <a:chOff x="1784" y="1547"/>
              <a:chExt cx="363" cy="406"/>
            </a:xfrm>
          </p:grpSpPr>
          <p:sp>
            <p:nvSpPr>
              <p:cNvPr id="1397839" name="Freeform 79"/>
              <p:cNvSpPr>
                <a:spLocks/>
              </p:cNvSpPr>
              <p:nvPr/>
            </p:nvSpPr>
            <p:spPr bwMode="auto">
              <a:xfrm>
                <a:off x="1784" y="1547"/>
                <a:ext cx="363" cy="406"/>
              </a:xfrm>
              <a:custGeom>
                <a:avLst/>
                <a:gdLst/>
                <a:ahLst/>
                <a:cxnLst>
                  <a:cxn ang="0">
                    <a:pos x="1799" y="1149"/>
                  </a:cxn>
                  <a:cxn ang="0">
                    <a:pos x="1725" y="1080"/>
                  </a:cxn>
                  <a:cxn ang="0">
                    <a:pos x="1610" y="964"/>
                  </a:cxn>
                  <a:cxn ang="0">
                    <a:pos x="1480" y="816"/>
                  </a:cxn>
                  <a:cxn ang="0">
                    <a:pos x="1355" y="648"/>
                  </a:cxn>
                  <a:cxn ang="0">
                    <a:pos x="1259" y="475"/>
                  </a:cxn>
                  <a:cxn ang="0">
                    <a:pos x="1193" y="317"/>
                  </a:cxn>
                  <a:cxn ang="0">
                    <a:pos x="1149" y="186"/>
                  </a:cxn>
                  <a:cxn ang="0">
                    <a:pos x="1124" y="86"/>
                  </a:cxn>
                  <a:cxn ang="0">
                    <a:pos x="1112" y="22"/>
                  </a:cxn>
                  <a:cxn ang="0">
                    <a:pos x="1109" y="0"/>
                  </a:cxn>
                  <a:cxn ang="0">
                    <a:pos x="1083" y="6"/>
                  </a:cxn>
                  <a:cxn ang="0">
                    <a:pos x="1011" y="21"/>
                  </a:cxn>
                  <a:cxn ang="0">
                    <a:pos x="906" y="46"/>
                  </a:cxn>
                  <a:cxn ang="0">
                    <a:pos x="776" y="75"/>
                  </a:cxn>
                  <a:cxn ang="0">
                    <a:pos x="633" y="107"/>
                  </a:cxn>
                  <a:cxn ang="0">
                    <a:pos x="485" y="140"/>
                  </a:cxn>
                  <a:cxn ang="0">
                    <a:pos x="345" y="172"/>
                  </a:cxn>
                  <a:cxn ang="0">
                    <a:pos x="221" y="199"/>
                  </a:cxn>
                  <a:cxn ang="0">
                    <a:pos x="126" y="221"/>
                  </a:cxn>
                  <a:cxn ang="0">
                    <a:pos x="70" y="233"/>
                  </a:cxn>
                  <a:cxn ang="0">
                    <a:pos x="57" y="241"/>
                  </a:cxn>
                  <a:cxn ang="0">
                    <a:pos x="61" y="308"/>
                  </a:cxn>
                  <a:cxn ang="0">
                    <a:pos x="40" y="330"/>
                  </a:cxn>
                  <a:cxn ang="0">
                    <a:pos x="19" y="386"/>
                  </a:cxn>
                  <a:cxn ang="0">
                    <a:pos x="21" y="427"/>
                  </a:cxn>
                  <a:cxn ang="0">
                    <a:pos x="0" y="466"/>
                  </a:cxn>
                  <a:cxn ang="0">
                    <a:pos x="6" y="547"/>
                  </a:cxn>
                  <a:cxn ang="0">
                    <a:pos x="23" y="704"/>
                  </a:cxn>
                  <a:cxn ang="0">
                    <a:pos x="56" y="912"/>
                  </a:cxn>
                  <a:cxn ang="0">
                    <a:pos x="111" y="1146"/>
                  </a:cxn>
                  <a:cxn ang="0">
                    <a:pos x="192" y="1384"/>
                  </a:cxn>
                  <a:cxn ang="0">
                    <a:pos x="291" y="1594"/>
                  </a:cxn>
                  <a:cxn ang="0">
                    <a:pos x="387" y="1767"/>
                  </a:cxn>
                  <a:cxn ang="0">
                    <a:pos x="472" y="1899"/>
                  </a:cxn>
                  <a:cxn ang="0">
                    <a:pos x="534" y="1986"/>
                  </a:cxn>
                  <a:cxn ang="0">
                    <a:pos x="567" y="2027"/>
                  </a:cxn>
                  <a:cxn ang="0">
                    <a:pos x="1756" y="1387"/>
                  </a:cxn>
                  <a:cxn ang="0">
                    <a:pos x="1743" y="1374"/>
                  </a:cxn>
                  <a:cxn ang="0">
                    <a:pos x="1721" y="1354"/>
                  </a:cxn>
                  <a:cxn ang="0">
                    <a:pos x="1773" y="1313"/>
                  </a:cxn>
                  <a:cxn ang="0">
                    <a:pos x="1763" y="1301"/>
                  </a:cxn>
                  <a:cxn ang="0">
                    <a:pos x="1741" y="1280"/>
                  </a:cxn>
                  <a:cxn ang="0">
                    <a:pos x="1794" y="1237"/>
                  </a:cxn>
                  <a:cxn ang="0">
                    <a:pos x="1780" y="1224"/>
                  </a:cxn>
                  <a:cxn ang="0">
                    <a:pos x="1759" y="1204"/>
                  </a:cxn>
                </a:cxnLst>
                <a:rect l="0" t="0" r="r" b="b"/>
                <a:pathLst>
                  <a:path w="1815" h="2030">
                    <a:moveTo>
                      <a:pt x="1815" y="1164"/>
                    </a:moveTo>
                    <a:lnTo>
                      <a:pt x="1811" y="1160"/>
                    </a:lnTo>
                    <a:lnTo>
                      <a:pt x="1799" y="1149"/>
                    </a:lnTo>
                    <a:lnTo>
                      <a:pt x="1780" y="1132"/>
                    </a:lnTo>
                    <a:lnTo>
                      <a:pt x="1755" y="1109"/>
                    </a:lnTo>
                    <a:lnTo>
                      <a:pt x="1725" y="1080"/>
                    </a:lnTo>
                    <a:lnTo>
                      <a:pt x="1690" y="1045"/>
                    </a:lnTo>
                    <a:lnTo>
                      <a:pt x="1651" y="1007"/>
                    </a:lnTo>
                    <a:lnTo>
                      <a:pt x="1610" y="964"/>
                    </a:lnTo>
                    <a:lnTo>
                      <a:pt x="1567" y="917"/>
                    </a:lnTo>
                    <a:lnTo>
                      <a:pt x="1524" y="868"/>
                    </a:lnTo>
                    <a:lnTo>
                      <a:pt x="1480" y="816"/>
                    </a:lnTo>
                    <a:lnTo>
                      <a:pt x="1436" y="761"/>
                    </a:lnTo>
                    <a:lnTo>
                      <a:pt x="1395" y="706"/>
                    </a:lnTo>
                    <a:lnTo>
                      <a:pt x="1355" y="648"/>
                    </a:lnTo>
                    <a:lnTo>
                      <a:pt x="1320" y="590"/>
                    </a:lnTo>
                    <a:lnTo>
                      <a:pt x="1288" y="532"/>
                    </a:lnTo>
                    <a:lnTo>
                      <a:pt x="1259" y="475"/>
                    </a:lnTo>
                    <a:lnTo>
                      <a:pt x="1235" y="419"/>
                    </a:lnTo>
                    <a:lnTo>
                      <a:pt x="1212" y="367"/>
                    </a:lnTo>
                    <a:lnTo>
                      <a:pt x="1193" y="317"/>
                    </a:lnTo>
                    <a:lnTo>
                      <a:pt x="1176" y="271"/>
                    </a:lnTo>
                    <a:lnTo>
                      <a:pt x="1162" y="227"/>
                    </a:lnTo>
                    <a:lnTo>
                      <a:pt x="1149" y="186"/>
                    </a:lnTo>
                    <a:lnTo>
                      <a:pt x="1138" y="149"/>
                    </a:lnTo>
                    <a:lnTo>
                      <a:pt x="1130" y="116"/>
                    </a:lnTo>
                    <a:lnTo>
                      <a:pt x="1124" y="86"/>
                    </a:lnTo>
                    <a:lnTo>
                      <a:pt x="1118" y="60"/>
                    </a:lnTo>
                    <a:lnTo>
                      <a:pt x="1115" y="39"/>
                    </a:lnTo>
                    <a:lnTo>
                      <a:pt x="1112" y="22"/>
                    </a:lnTo>
                    <a:lnTo>
                      <a:pt x="1110" y="10"/>
                    </a:lnTo>
                    <a:lnTo>
                      <a:pt x="1109" y="2"/>
                    </a:lnTo>
                    <a:lnTo>
                      <a:pt x="1109" y="0"/>
                    </a:lnTo>
                    <a:lnTo>
                      <a:pt x="1106" y="1"/>
                    </a:lnTo>
                    <a:lnTo>
                      <a:pt x="1096" y="3"/>
                    </a:lnTo>
                    <a:lnTo>
                      <a:pt x="1083" y="6"/>
                    </a:lnTo>
                    <a:lnTo>
                      <a:pt x="1064" y="10"/>
                    </a:lnTo>
                    <a:lnTo>
                      <a:pt x="1040" y="15"/>
                    </a:lnTo>
                    <a:lnTo>
                      <a:pt x="1011" y="21"/>
                    </a:lnTo>
                    <a:lnTo>
                      <a:pt x="980" y="29"/>
                    </a:lnTo>
                    <a:lnTo>
                      <a:pt x="945" y="37"/>
                    </a:lnTo>
                    <a:lnTo>
                      <a:pt x="906" y="46"/>
                    </a:lnTo>
                    <a:lnTo>
                      <a:pt x="865" y="55"/>
                    </a:lnTo>
                    <a:lnTo>
                      <a:pt x="821" y="64"/>
                    </a:lnTo>
                    <a:lnTo>
                      <a:pt x="776" y="75"/>
                    </a:lnTo>
                    <a:lnTo>
                      <a:pt x="729" y="85"/>
                    </a:lnTo>
                    <a:lnTo>
                      <a:pt x="681" y="96"/>
                    </a:lnTo>
                    <a:lnTo>
                      <a:pt x="633" y="107"/>
                    </a:lnTo>
                    <a:lnTo>
                      <a:pt x="584" y="118"/>
                    </a:lnTo>
                    <a:lnTo>
                      <a:pt x="533" y="129"/>
                    </a:lnTo>
                    <a:lnTo>
                      <a:pt x="485" y="140"/>
                    </a:lnTo>
                    <a:lnTo>
                      <a:pt x="437" y="151"/>
                    </a:lnTo>
                    <a:lnTo>
                      <a:pt x="390" y="162"/>
                    </a:lnTo>
                    <a:lnTo>
                      <a:pt x="345" y="172"/>
                    </a:lnTo>
                    <a:lnTo>
                      <a:pt x="301" y="181"/>
                    </a:lnTo>
                    <a:lnTo>
                      <a:pt x="260" y="190"/>
                    </a:lnTo>
                    <a:lnTo>
                      <a:pt x="221" y="199"/>
                    </a:lnTo>
                    <a:lnTo>
                      <a:pt x="186" y="208"/>
                    </a:lnTo>
                    <a:lnTo>
                      <a:pt x="155" y="215"/>
                    </a:lnTo>
                    <a:lnTo>
                      <a:pt x="126" y="221"/>
                    </a:lnTo>
                    <a:lnTo>
                      <a:pt x="102" y="226"/>
                    </a:lnTo>
                    <a:lnTo>
                      <a:pt x="83" y="230"/>
                    </a:lnTo>
                    <a:lnTo>
                      <a:pt x="70" y="233"/>
                    </a:lnTo>
                    <a:lnTo>
                      <a:pt x="60" y="235"/>
                    </a:lnTo>
                    <a:lnTo>
                      <a:pt x="57" y="236"/>
                    </a:lnTo>
                    <a:lnTo>
                      <a:pt x="57" y="241"/>
                    </a:lnTo>
                    <a:lnTo>
                      <a:pt x="58" y="257"/>
                    </a:lnTo>
                    <a:lnTo>
                      <a:pt x="59" y="280"/>
                    </a:lnTo>
                    <a:lnTo>
                      <a:pt x="61" y="308"/>
                    </a:lnTo>
                    <a:lnTo>
                      <a:pt x="39" y="310"/>
                    </a:lnTo>
                    <a:lnTo>
                      <a:pt x="39" y="315"/>
                    </a:lnTo>
                    <a:lnTo>
                      <a:pt x="40" y="330"/>
                    </a:lnTo>
                    <a:lnTo>
                      <a:pt x="41" y="353"/>
                    </a:lnTo>
                    <a:lnTo>
                      <a:pt x="43" y="380"/>
                    </a:lnTo>
                    <a:lnTo>
                      <a:pt x="19" y="386"/>
                    </a:lnTo>
                    <a:lnTo>
                      <a:pt x="19" y="391"/>
                    </a:lnTo>
                    <a:lnTo>
                      <a:pt x="20" y="406"/>
                    </a:lnTo>
                    <a:lnTo>
                      <a:pt x="21" y="427"/>
                    </a:lnTo>
                    <a:lnTo>
                      <a:pt x="24" y="455"/>
                    </a:lnTo>
                    <a:lnTo>
                      <a:pt x="0" y="460"/>
                    </a:lnTo>
                    <a:lnTo>
                      <a:pt x="0" y="466"/>
                    </a:lnTo>
                    <a:lnTo>
                      <a:pt x="1" y="483"/>
                    </a:lnTo>
                    <a:lnTo>
                      <a:pt x="3" y="510"/>
                    </a:lnTo>
                    <a:lnTo>
                      <a:pt x="6" y="547"/>
                    </a:lnTo>
                    <a:lnTo>
                      <a:pt x="10" y="592"/>
                    </a:lnTo>
                    <a:lnTo>
                      <a:pt x="15" y="644"/>
                    </a:lnTo>
                    <a:lnTo>
                      <a:pt x="23" y="704"/>
                    </a:lnTo>
                    <a:lnTo>
                      <a:pt x="32" y="768"/>
                    </a:lnTo>
                    <a:lnTo>
                      <a:pt x="43" y="839"/>
                    </a:lnTo>
                    <a:lnTo>
                      <a:pt x="56" y="912"/>
                    </a:lnTo>
                    <a:lnTo>
                      <a:pt x="72" y="988"/>
                    </a:lnTo>
                    <a:lnTo>
                      <a:pt x="90" y="1067"/>
                    </a:lnTo>
                    <a:lnTo>
                      <a:pt x="111" y="1146"/>
                    </a:lnTo>
                    <a:lnTo>
                      <a:pt x="135" y="1226"/>
                    </a:lnTo>
                    <a:lnTo>
                      <a:pt x="162" y="1306"/>
                    </a:lnTo>
                    <a:lnTo>
                      <a:pt x="192" y="1384"/>
                    </a:lnTo>
                    <a:lnTo>
                      <a:pt x="225" y="1458"/>
                    </a:lnTo>
                    <a:lnTo>
                      <a:pt x="258" y="1529"/>
                    </a:lnTo>
                    <a:lnTo>
                      <a:pt x="291" y="1594"/>
                    </a:lnTo>
                    <a:lnTo>
                      <a:pt x="323" y="1657"/>
                    </a:lnTo>
                    <a:lnTo>
                      <a:pt x="356" y="1714"/>
                    </a:lnTo>
                    <a:lnTo>
                      <a:pt x="387" y="1767"/>
                    </a:lnTo>
                    <a:lnTo>
                      <a:pt x="417" y="1816"/>
                    </a:lnTo>
                    <a:lnTo>
                      <a:pt x="445" y="1860"/>
                    </a:lnTo>
                    <a:lnTo>
                      <a:pt x="472" y="1899"/>
                    </a:lnTo>
                    <a:lnTo>
                      <a:pt x="495" y="1933"/>
                    </a:lnTo>
                    <a:lnTo>
                      <a:pt x="516" y="1963"/>
                    </a:lnTo>
                    <a:lnTo>
                      <a:pt x="534" y="1986"/>
                    </a:lnTo>
                    <a:lnTo>
                      <a:pt x="549" y="2005"/>
                    </a:lnTo>
                    <a:lnTo>
                      <a:pt x="560" y="2019"/>
                    </a:lnTo>
                    <a:lnTo>
                      <a:pt x="567" y="2027"/>
                    </a:lnTo>
                    <a:lnTo>
                      <a:pt x="569" y="2030"/>
                    </a:lnTo>
                    <a:lnTo>
                      <a:pt x="1757" y="1388"/>
                    </a:lnTo>
                    <a:lnTo>
                      <a:pt x="1756" y="1387"/>
                    </a:lnTo>
                    <a:lnTo>
                      <a:pt x="1753" y="1384"/>
                    </a:lnTo>
                    <a:lnTo>
                      <a:pt x="1748" y="1380"/>
                    </a:lnTo>
                    <a:lnTo>
                      <a:pt x="1743" y="1374"/>
                    </a:lnTo>
                    <a:lnTo>
                      <a:pt x="1736" y="1368"/>
                    </a:lnTo>
                    <a:lnTo>
                      <a:pt x="1729" y="1361"/>
                    </a:lnTo>
                    <a:lnTo>
                      <a:pt x="1721" y="1354"/>
                    </a:lnTo>
                    <a:lnTo>
                      <a:pt x="1713" y="1347"/>
                    </a:lnTo>
                    <a:lnTo>
                      <a:pt x="1774" y="1314"/>
                    </a:lnTo>
                    <a:lnTo>
                      <a:pt x="1773" y="1313"/>
                    </a:lnTo>
                    <a:lnTo>
                      <a:pt x="1771" y="1310"/>
                    </a:lnTo>
                    <a:lnTo>
                      <a:pt x="1768" y="1306"/>
                    </a:lnTo>
                    <a:lnTo>
                      <a:pt x="1763" y="1301"/>
                    </a:lnTo>
                    <a:lnTo>
                      <a:pt x="1757" y="1295"/>
                    </a:lnTo>
                    <a:lnTo>
                      <a:pt x="1749" y="1288"/>
                    </a:lnTo>
                    <a:lnTo>
                      <a:pt x="1741" y="1280"/>
                    </a:lnTo>
                    <a:lnTo>
                      <a:pt x="1732" y="1273"/>
                    </a:lnTo>
                    <a:lnTo>
                      <a:pt x="1795" y="1238"/>
                    </a:lnTo>
                    <a:lnTo>
                      <a:pt x="1794" y="1237"/>
                    </a:lnTo>
                    <a:lnTo>
                      <a:pt x="1790" y="1234"/>
                    </a:lnTo>
                    <a:lnTo>
                      <a:pt x="1785" y="1230"/>
                    </a:lnTo>
                    <a:lnTo>
                      <a:pt x="1780" y="1224"/>
                    </a:lnTo>
                    <a:lnTo>
                      <a:pt x="1773" y="1218"/>
                    </a:lnTo>
                    <a:lnTo>
                      <a:pt x="1766" y="1211"/>
                    </a:lnTo>
                    <a:lnTo>
                      <a:pt x="1759" y="1204"/>
                    </a:lnTo>
                    <a:lnTo>
                      <a:pt x="1752" y="1198"/>
                    </a:lnTo>
                    <a:lnTo>
                      <a:pt x="1815" y="1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0" name="Freeform 80"/>
              <p:cNvSpPr>
                <a:spLocks/>
              </p:cNvSpPr>
              <p:nvPr/>
            </p:nvSpPr>
            <p:spPr bwMode="auto">
              <a:xfrm>
                <a:off x="1799" y="1551"/>
                <a:ext cx="342" cy="353"/>
              </a:xfrm>
              <a:custGeom>
                <a:avLst/>
                <a:gdLst/>
                <a:ahLst/>
                <a:cxnLst>
                  <a:cxn ang="0">
                    <a:pos x="1225" y="572"/>
                  </a:cxn>
                  <a:cxn ang="0">
                    <a:pos x="1293" y="677"/>
                  </a:cxn>
                  <a:cxn ang="0">
                    <a:pos x="1367" y="778"/>
                  </a:cxn>
                  <a:cxn ang="0">
                    <a:pos x="1445" y="872"/>
                  </a:cxn>
                  <a:cxn ang="0">
                    <a:pos x="1522" y="957"/>
                  </a:cxn>
                  <a:cxn ang="0">
                    <a:pos x="1592" y="1029"/>
                  </a:cxn>
                  <a:cxn ang="0">
                    <a:pos x="1651" y="1087"/>
                  </a:cxn>
                  <a:cxn ang="0">
                    <a:pos x="1694" y="1126"/>
                  </a:cxn>
                  <a:cxn ang="0">
                    <a:pos x="555" y="1763"/>
                  </a:cxn>
                  <a:cxn ang="0">
                    <a:pos x="537" y="1740"/>
                  </a:cxn>
                  <a:cxn ang="0">
                    <a:pos x="508" y="1700"/>
                  </a:cxn>
                  <a:cxn ang="0">
                    <a:pos x="468" y="1645"/>
                  </a:cxn>
                  <a:cxn ang="0">
                    <a:pos x="420" y="1572"/>
                  </a:cxn>
                  <a:cxn ang="0">
                    <a:pos x="366" y="1484"/>
                  </a:cxn>
                  <a:cxn ang="0">
                    <a:pos x="309" y="1381"/>
                  </a:cxn>
                  <a:cxn ang="0">
                    <a:pos x="250" y="1263"/>
                  </a:cxn>
                  <a:cxn ang="0">
                    <a:pos x="190" y="1132"/>
                  </a:cxn>
                  <a:cxn ang="0">
                    <a:pos x="136" y="986"/>
                  </a:cxn>
                  <a:cxn ang="0">
                    <a:pos x="94" y="839"/>
                  </a:cxn>
                  <a:cxn ang="0">
                    <a:pos x="60" y="696"/>
                  </a:cxn>
                  <a:cxn ang="0">
                    <a:pos x="37" y="562"/>
                  </a:cxn>
                  <a:cxn ang="0">
                    <a:pos x="19" y="442"/>
                  </a:cxn>
                  <a:cxn ang="0">
                    <a:pos x="8" y="344"/>
                  </a:cxn>
                  <a:cxn ang="0">
                    <a:pos x="2" y="270"/>
                  </a:cxn>
                  <a:cxn ang="0">
                    <a:pos x="0" y="230"/>
                  </a:cxn>
                  <a:cxn ang="0">
                    <a:pos x="1018" y="11"/>
                  </a:cxn>
                  <a:cxn ang="0">
                    <a:pos x="1024" y="41"/>
                  </a:cxn>
                  <a:cxn ang="0">
                    <a:pos x="1033" y="85"/>
                  </a:cxn>
                  <a:cxn ang="0">
                    <a:pos x="1047" y="142"/>
                  </a:cxn>
                  <a:cxn ang="0">
                    <a:pos x="1066" y="208"/>
                  </a:cxn>
                  <a:cxn ang="0">
                    <a:pos x="1093" y="286"/>
                  </a:cxn>
                  <a:cxn ang="0">
                    <a:pos x="1128" y="373"/>
                  </a:cxn>
                  <a:cxn ang="0">
                    <a:pos x="1171" y="468"/>
                  </a:cxn>
                </a:cxnLst>
                <a:rect l="0" t="0" r="r" b="b"/>
                <a:pathLst>
                  <a:path w="1707" h="1763">
                    <a:moveTo>
                      <a:pt x="1196" y="519"/>
                    </a:moveTo>
                    <a:lnTo>
                      <a:pt x="1225" y="572"/>
                    </a:lnTo>
                    <a:lnTo>
                      <a:pt x="1258" y="625"/>
                    </a:lnTo>
                    <a:lnTo>
                      <a:pt x="1293" y="677"/>
                    </a:lnTo>
                    <a:lnTo>
                      <a:pt x="1329" y="729"/>
                    </a:lnTo>
                    <a:lnTo>
                      <a:pt x="1367" y="778"/>
                    </a:lnTo>
                    <a:lnTo>
                      <a:pt x="1406" y="826"/>
                    </a:lnTo>
                    <a:lnTo>
                      <a:pt x="1445" y="872"/>
                    </a:lnTo>
                    <a:lnTo>
                      <a:pt x="1484" y="916"/>
                    </a:lnTo>
                    <a:lnTo>
                      <a:pt x="1522" y="957"/>
                    </a:lnTo>
                    <a:lnTo>
                      <a:pt x="1558" y="995"/>
                    </a:lnTo>
                    <a:lnTo>
                      <a:pt x="1592" y="1029"/>
                    </a:lnTo>
                    <a:lnTo>
                      <a:pt x="1623" y="1060"/>
                    </a:lnTo>
                    <a:lnTo>
                      <a:pt x="1651" y="1087"/>
                    </a:lnTo>
                    <a:lnTo>
                      <a:pt x="1675" y="1109"/>
                    </a:lnTo>
                    <a:lnTo>
                      <a:pt x="1694" y="1126"/>
                    </a:lnTo>
                    <a:lnTo>
                      <a:pt x="1707" y="1139"/>
                    </a:lnTo>
                    <a:lnTo>
                      <a:pt x="555" y="1763"/>
                    </a:lnTo>
                    <a:lnTo>
                      <a:pt x="547" y="1753"/>
                    </a:lnTo>
                    <a:lnTo>
                      <a:pt x="537" y="1740"/>
                    </a:lnTo>
                    <a:lnTo>
                      <a:pt x="523" y="1723"/>
                    </a:lnTo>
                    <a:lnTo>
                      <a:pt x="508" y="1700"/>
                    </a:lnTo>
                    <a:lnTo>
                      <a:pt x="488" y="1675"/>
                    </a:lnTo>
                    <a:lnTo>
                      <a:pt x="468" y="1645"/>
                    </a:lnTo>
                    <a:lnTo>
                      <a:pt x="445" y="1610"/>
                    </a:lnTo>
                    <a:lnTo>
                      <a:pt x="420" y="1572"/>
                    </a:lnTo>
                    <a:lnTo>
                      <a:pt x="394" y="1530"/>
                    </a:lnTo>
                    <a:lnTo>
                      <a:pt x="366" y="1484"/>
                    </a:lnTo>
                    <a:lnTo>
                      <a:pt x="339" y="1435"/>
                    </a:lnTo>
                    <a:lnTo>
                      <a:pt x="309" y="1381"/>
                    </a:lnTo>
                    <a:lnTo>
                      <a:pt x="279" y="1325"/>
                    </a:lnTo>
                    <a:lnTo>
                      <a:pt x="250" y="1263"/>
                    </a:lnTo>
                    <a:lnTo>
                      <a:pt x="220" y="1199"/>
                    </a:lnTo>
                    <a:lnTo>
                      <a:pt x="190" y="1132"/>
                    </a:lnTo>
                    <a:lnTo>
                      <a:pt x="161" y="1060"/>
                    </a:lnTo>
                    <a:lnTo>
                      <a:pt x="136" y="986"/>
                    </a:lnTo>
                    <a:lnTo>
                      <a:pt x="113" y="913"/>
                    </a:lnTo>
                    <a:lnTo>
                      <a:pt x="94" y="839"/>
                    </a:lnTo>
                    <a:lnTo>
                      <a:pt x="76" y="767"/>
                    </a:lnTo>
                    <a:lnTo>
                      <a:pt x="60" y="696"/>
                    </a:lnTo>
                    <a:lnTo>
                      <a:pt x="48" y="627"/>
                    </a:lnTo>
                    <a:lnTo>
                      <a:pt x="37" y="562"/>
                    </a:lnTo>
                    <a:lnTo>
                      <a:pt x="27" y="501"/>
                    </a:lnTo>
                    <a:lnTo>
                      <a:pt x="19" y="442"/>
                    </a:lnTo>
                    <a:lnTo>
                      <a:pt x="13" y="390"/>
                    </a:lnTo>
                    <a:lnTo>
                      <a:pt x="8" y="344"/>
                    </a:lnTo>
                    <a:lnTo>
                      <a:pt x="5" y="304"/>
                    </a:lnTo>
                    <a:lnTo>
                      <a:pt x="2" y="270"/>
                    </a:lnTo>
                    <a:lnTo>
                      <a:pt x="1" y="246"/>
                    </a:lnTo>
                    <a:lnTo>
                      <a:pt x="0" y="230"/>
                    </a:lnTo>
                    <a:lnTo>
                      <a:pt x="1017" y="0"/>
                    </a:lnTo>
                    <a:lnTo>
                      <a:pt x="1018" y="11"/>
                    </a:lnTo>
                    <a:lnTo>
                      <a:pt x="1021" y="25"/>
                    </a:lnTo>
                    <a:lnTo>
                      <a:pt x="1024" y="41"/>
                    </a:lnTo>
                    <a:lnTo>
                      <a:pt x="1028" y="62"/>
                    </a:lnTo>
                    <a:lnTo>
                      <a:pt x="1033" y="85"/>
                    </a:lnTo>
                    <a:lnTo>
                      <a:pt x="1040" y="112"/>
                    </a:lnTo>
                    <a:lnTo>
                      <a:pt x="1047" y="142"/>
                    </a:lnTo>
                    <a:lnTo>
                      <a:pt x="1056" y="173"/>
                    </a:lnTo>
                    <a:lnTo>
                      <a:pt x="1066" y="208"/>
                    </a:lnTo>
                    <a:lnTo>
                      <a:pt x="1080" y="246"/>
                    </a:lnTo>
                    <a:lnTo>
                      <a:pt x="1093" y="286"/>
                    </a:lnTo>
                    <a:lnTo>
                      <a:pt x="1109" y="328"/>
                    </a:lnTo>
                    <a:lnTo>
                      <a:pt x="1128" y="373"/>
                    </a:lnTo>
                    <a:lnTo>
                      <a:pt x="1148" y="420"/>
                    </a:lnTo>
                    <a:lnTo>
                      <a:pt x="1171" y="468"/>
                    </a:lnTo>
                    <a:lnTo>
                      <a:pt x="1196" y="5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1" name="Freeform 81"/>
              <p:cNvSpPr>
                <a:spLocks/>
              </p:cNvSpPr>
              <p:nvPr/>
            </p:nvSpPr>
            <p:spPr bwMode="auto">
              <a:xfrm>
                <a:off x="1788" y="1641"/>
                <a:ext cx="341" cy="309"/>
              </a:xfrm>
              <a:custGeom>
                <a:avLst/>
                <a:gdLst/>
                <a:ahLst/>
                <a:cxnLst>
                  <a:cxn ang="0">
                    <a:pos x="554" y="1536"/>
                  </a:cxn>
                  <a:cxn ang="0">
                    <a:pos x="537" y="1513"/>
                  </a:cxn>
                  <a:cxn ang="0">
                    <a:pos x="507" y="1473"/>
                  </a:cxn>
                  <a:cxn ang="0">
                    <a:pos x="467" y="1418"/>
                  </a:cxn>
                  <a:cxn ang="0">
                    <a:pos x="420" y="1345"/>
                  </a:cxn>
                  <a:cxn ang="0">
                    <a:pos x="366" y="1257"/>
                  </a:cxn>
                  <a:cxn ang="0">
                    <a:pos x="309" y="1154"/>
                  </a:cxn>
                  <a:cxn ang="0">
                    <a:pos x="249" y="1036"/>
                  </a:cxn>
                  <a:cxn ang="0">
                    <a:pos x="190" y="905"/>
                  </a:cxn>
                  <a:cxn ang="0">
                    <a:pos x="137" y="759"/>
                  </a:cxn>
                  <a:cxn ang="0">
                    <a:pos x="94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5"/>
                  </a:cxn>
                  <a:cxn ang="0">
                    <a:pos x="9" y="116"/>
                  </a:cxn>
                  <a:cxn ang="0">
                    <a:pos x="2" y="43"/>
                  </a:cxn>
                  <a:cxn ang="0">
                    <a:pos x="0" y="3"/>
                  </a:cxn>
                  <a:cxn ang="0">
                    <a:pos x="9" y="32"/>
                  </a:cxn>
                  <a:cxn ang="0">
                    <a:pos x="17" y="110"/>
                  </a:cxn>
                  <a:cxn ang="0">
                    <a:pos x="28" y="202"/>
                  </a:cxn>
                  <a:cxn ang="0">
                    <a:pos x="44" y="306"/>
                  </a:cxn>
                  <a:cxn ang="0">
                    <a:pos x="67" y="419"/>
                  </a:cxn>
                  <a:cxn ang="0">
                    <a:pos x="94" y="536"/>
                  </a:cxn>
                  <a:cxn ang="0">
                    <a:pos x="128" y="658"/>
                  </a:cxn>
                  <a:cxn ang="0">
                    <a:pos x="169" y="778"/>
                  </a:cxn>
                  <a:cxn ang="0">
                    <a:pos x="226" y="912"/>
                  </a:cxn>
                  <a:cxn ang="0">
                    <a:pos x="291" y="1048"/>
                  </a:cxn>
                  <a:cxn ang="0">
                    <a:pos x="357" y="1167"/>
                  </a:cxn>
                  <a:cxn ang="0">
                    <a:pos x="417" y="1270"/>
                  </a:cxn>
                  <a:cxn ang="0">
                    <a:pos x="472" y="1352"/>
                  </a:cxn>
                  <a:cxn ang="0">
                    <a:pos x="516" y="1416"/>
                  </a:cxn>
                  <a:cxn ang="0">
                    <a:pos x="549" y="1459"/>
                  </a:cxn>
                  <a:cxn ang="0">
                    <a:pos x="568" y="1480"/>
                  </a:cxn>
                  <a:cxn ang="0">
                    <a:pos x="1676" y="884"/>
                  </a:cxn>
                  <a:cxn ang="0">
                    <a:pos x="1686" y="892"/>
                  </a:cxn>
                  <a:cxn ang="0">
                    <a:pos x="1695" y="899"/>
                  </a:cxn>
                  <a:cxn ang="0">
                    <a:pos x="1702" y="907"/>
                  </a:cxn>
                  <a:cxn ang="0">
                    <a:pos x="1708" y="912"/>
                  </a:cxn>
                </a:cxnLst>
                <a:rect l="0" t="0" r="r" b="b"/>
                <a:pathLst>
                  <a:path w="1708" h="1536">
                    <a:moveTo>
                      <a:pt x="1708" y="912"/>
                    </a:moveTo>
                    <a:lnTo>
                      <a:pt x="554" y="1536"/>
                    </a:lnTo>
                    <a:lnTo>
                      <a:pt x="547" y="1526"/>
                    </a:lnTo>
                    <a:lnTo>
                      <a:pt x="537" y="1513"/>
                    </a:lnTo>
                    <a:lnTo>
                      <a:pt x="523" y="1496"/>
                    </a:lnTo>
                    <a:lnTo>
                      <a:pt x="507" y="1473"/>
                    </a:lnTo>
                    <a:lnTo>
                      <a:pt x="488" y="1448"/>
                    </a:lnTo>
                    <a:lnTo>
                      <a:pt x="467" y="1418"/>
                    </a:lnTo>
                    <a:lnTo>
                      <a:pt x="445" y="1383"/>
                    </a:lnTo>
                    <a:lnTo>
                      <a:pt x="420" y="1345"/>
                    </a:lnTo>
                    <a:lnTo>
                      <a:pt x="394" y="1303"/>
                    </a:lnTo>
                    <a:lnTo>
                      <a:pt x="366" y="1257"/>
                    </a:lnTo>
                    <a:lnTo>
                      <a:pt x="338" y="1208"/>
                    </a:lnTo>
                    <a:lnTo>
                      <a:pt x="309" y="1154"/>
                    </a:lnTo>
                    <a:lnTo>
                      <a:pt x="279" y="1098"/>
                    </a:lnTo>
                    <a:lnTo>
                      <a:pt x="249" y="1036"/>
                    </a:lnTo>
                    <a:lnTo>
                      <a:pt x="220" y="972"/>
                    </a:lnTo>
                    <a:lnTo>
                      <a:pt x="190" y="905"/>
                    </a:lnTo>
                    <a:lnTo>
                      <a:pt x="161" y="833"/>
                    </a:lnTo>
                    <a:lnTo>
                      <a:pt x="137" y="759"/>
                    </a:lnTo>
                    <a:lnTo>
                      <a:pt x="114" y="686"/>
                    </a:lnTo>
                    <a:lnTo>
                      <a:pt x="94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7" y="273"/>
                    </a:lnTo>
                    <a:lnTo>
                      <a:pt x="20" y="215"/>
                    </a:lnTo>
                    <a:lnTo>
                      <a:pt x="14" y="163"/>
                    </a:lnTo>
                    <a:lnTo>
                      <a:pt x="9" y="116"/>
                    </a:lnTo>
                    <a:lnTo>
                      <a:pt x="6" y="76"/>
                    </a:lnTo>
                    <a:lnTo>
                      <a:pt x="2" y="43"/>
                    </a:lnTo>
                    <a:lnTo>
                      <a:pt x="1" y="19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9"/>
                    </a:lnTo>
                    <a:lnTo>
                      <a:pt x="17" y="110"/>
                    </a:lnTo>
                    <a:lnTo>
                      <a:pt x="22" y="154"/>
                    </a:lnTo>
                    <a:lnTo>
                      <a:pt x="28" y="202"/>
                    </a:lnTo>
                    <a:lnTo>
                      <a:pt x="36" y="253"/>
                    </a:lnTo>
                    <a:lnTo>
                      <a:pt x="44" y="306"/>
                    </a:lnTo>
                    <a:lnTo>
                      <a:pt x="55" y="361"/>
                    </a:lnTo>
                    <a:lnTo>
                      <a:pt x="67" y="419"/>
                    </a:lnTo>
                    <a:lnTo>
                      <a:pt x="79" y="477"/>
                    </a:lnTo>
                    <a:lnTo>
                      <a:pt x="94" y="536"/>
                    </a:lnTo>
                    <a:lnTo>
                      <a:pt x="110" y="597"/>
                    </a:lnTo>
                    <a:lnTo>
                      <a:pt x="128" y="658"/>
                    </a:lnTo>
                    <a:lnTo>
                      <a:pt x="148" y="718"/>
                    </a:lnTo>
                    <a:lnTo>
                      <a:pt x="169" y="778"/>
                    </a:lnTo>
                    <a:lnTo>
                      <a:pt x="193" y="837"/>
                    </a:lnTo>
                    <a:lnTo>
                      <a:pt x="226" y="912"/>
                    </a:lnTo>
                    <a:lnTo>
                      <a:pt x="258" y="982"/>
                    </a:lnTo>
                    <a:lnTo>
                      <a:pt x="291" y="1048"/>
                    </a:lnTo>
                    <a:lnTo>
                      <a:pt x="324" y="1110"/>
                    </a:lnTo>
                    <a:lnTo>
                      <a:pt x="357" y="1167"/>
                    </a:lnTo>
                    <a:lnTo>
                      <a:pt x="387" y="1221"/>
                    </a:lnTo>
                    <a:lnTo>
                      <a:pt x="417" y="1270"/>
                    </a:lnTo>
                    <a:lnTo>
                      <a:pt x="446" y="1314"/>
                    </a:lnTo>
                    <a:lnTo>
                      <a:pt x="472" y="1352"/>
                    </a:lnTo>
                    <a:lnTo>
                      <a:pt x="496" y="1386"/>
                    </a:lnTo>
                    <a:lnTo>
                      <a:pt x="516" y="1416"/>
                    </a:lnTo>
                    <a:lnTo>
                      <a:pt x="535" y="1439"/>
                    </a:lnTo>
                    <a:lnTo>
                      <a:pt x="549" y="1459"/>
                    </a:lnTo>
                    <a:lnTo>
                      <a:pt x="560" y="1472"/>
                    </a:lnTo>
                    <a:lnTo>
                      <a:pt x="568" y="1480"/>
                    </a:lnTo>
                    <a:lnTo>
                      <a:pt x="570" y="1483"/>
                    </a:lnTo>
                    <a:lnTo>
                      <a:pt x="1676" y="884"/>
                    </a:lnTo>
                    <a:lnTo>
                      <a:pt x="1681" y="888"/>
                    </a:lnTo>
                    <a:lnTo>
                      <a:pt x="1686" y="892"/>
                    </a:lnTo>
                    <a:lnTo>
                      <a:pt x="1691" y="896"/>
                    </a:lnTo>
                    <a:lnTo>
                      <a:pt x="1695" y="899"/>
                    </a:lnTo>
                    <a:lnTo>
                      <a:pt x="1699" y="903"/>
                    </a:lnTo>
                    <a:lnTo>
                      <a:pt x="1702" y="907"/>
                    </a:lnTo>
                    <a:lnTo>
                      <a:pt x="1705" y="910"/>
                    </a:lnTo>
                    <a:lnTo>
                      <a:pt x="1708" y="9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2" name="Freeform 82"/>
              <p:cNvSpPr>
                <a:spLocks/>
              </p:cNvSpPr>
              <p:nvPr/>
            </p:nvSpPr>
            <p:spPr bwMode="auto">
              <a:xfrm>
                <a:off x="1792" y="1627"/>
                <a:ext cx="341" cy="307"/>
              </a:xfrm>
              <a:custGeom>
                <a:avLst/>
                <a:gdLst/>
                <a:ahLst/>
                <a:cxnLst>
                  <a:cxn ang="0">
                    <a:pos x="555" y="1534"/>
                  </a:cxn>
                  <a:cxn ang="0">
                    <a:pos x="536" y="1511"/>
                  </a:cxn>
                  <a:cxn ang="0">
                    <a:pos x="507" y="1471"/>
                  </a:cxn>
                  <a:cxn ang="0">
                    <a:pos x="468" y="1416"/>
                  </a:cxn>
                  <a:cxn ang="0">
                    <a:pos x="420" y="1344"/>
                  </a:cxn>
                  <a:cxn ang="0">
                    <a:pos x="366" y="1256"/>
                  </a:cxn>
                  <a:cxn ang="0">
                    <a:pos x="309" y="1152"/>
                  </a:cxn>
                  <a:cxn ang="0">
                    <a:pos x="250" y="1035"/>
                  </a:cxn>
                  <a:cxn ang="0">
                    <a:pos x="190" y="903"/>
                  </a:cxn>
                  <a:cxn ang="0">
                    <a:pos x="136" y="758"/>
                  </a:cxn>
                  <a:cxn ang="0">
                    <a:pos x="94" y="610"/>
                  </a:cxn>
                  <a:cxn ang="0">
                    <a:pos x="60" y="467"/>
                  </a:cxn>
                  <a:cxn ang="0">
                    <a:pos x="37" y="333"/>
                  </a:cxn>
                  <a:cxn ang="0">
                    <a:pos x="19" y="214"/>
                  </a:cxn>
                  <a:cxn ang="0">
                    <a:pos x="8" y="115"/>
                  </a:cxn>
                  <a:cxn ang="0">
                    <a:pos x="2" y="42"/>
                  </a:cxn>
                  <a:cxn ang="0">
                    <a:pos x="0" y="1"/>
                  </a:cxn>
                  <a:cxn ang="0">
                    <a:pos x="9" y="32"/>
                  </a:cxn>
                  <a:cxn ang="0">
                    <a:pos x="17" y="109"/>
                  </a:cxn>
                  <a:cxn ang="0">
                    <a:pos x="29" y="201"/>
                  </a:cxn>
                  <a:cxn ang="0">
                    <a:pos x="45" y="305"/>
                  </a:cxn>
                  <a:cxn ang="0">
                    <a:pos x="66" y="417"/>
                  </a:cxn>
                  <a:cxn ang="0">
                    <a:pos x="94" y="536"/>
                  </a:cxn>
                  <a:cxn ang="0">
                    <a:pos x="128" y="656"/>
                  </a:cxn>
                  <a:cxn ang="0">
                    <a:pos x="169" y="776"/>
                  </a:cxn>
                  <a:cxn ang="0">
                    <a:pos x="225" y="910"/>
                  </a:cxn>
                  <a:cxn ang="0">
                    <a:pos x="291" y="1046"/>
                  </a:cxn>
                  <a:cxn ang="0">
                    <a:pos x="356" y="1166"/>
                  </a:cxn>
                  <a:cxn ang="0">
                    <a:pos x="417" y="1268"/>
                  </a:cxn>
                  <a:cxn ang="0">
                    <a:pos x="472" y="1351"/>
                  </a:cxn>
                  <a:cxn ang="0">
                    <a:pos x="516" y="1414"/>
                  </a:cxn>
                  <a:cxn ang="0">
                    <a:pos x="549" y="1457"/>
                  </a:cxn>
                  <a:cxn ang="0">
                    <a:pos x="567" y="1479"/>
                  </a:cxn>
                  <a:cxn ang="0">
                    <a:pos x="1676" y="883"/>
                  </a:cxn>
                  <a:cxn ang="0">
                    <a:pos x="1687" y="892"/>
                  </a:cxn>
                  <a:cxn ang="0">
                    <a:pos x="1697" y="899"/>
                  </a:cxn>
                  <a:cxn ang="0">
                    <a:pos x="1703" y="905"/>
                  </a:cxn>
                  <a:cxn ang="0">
                    <a:pos x="1708" y="910"/>
                  </a:cxn>
                </a:cxnLst>
                <a:rect l="0" t="0" r="r" b="b"/>
                <a:pathLst>
                  <a:path w="1708" h="1534">
                    <a:moveTo>
                      <a:pt x="1708" y="910"/>
                    </a:moveTo>
                    <a:lnTo>
                      <a:pt x="555" y="1534"/>
                    </a:lnTo>
                    <a:lnTo>
                      <a:pt x="548" y="1525"/>
                    </a:lnTo>
                    <a:lnTo>
                      <a:pt x="536" y="1511"/>
                    </a:lnTo>
                    <a:lnTo>
                      <a:pt x="523" y="1494"/>
                    </a:lnTo>
                    <a:lnTo>
                      <a:pt x="507" y="1471"/>
                    </a:lnTo>
                    <a:lnTo>
                      <a:pt x="488" y="1446"/>
                    </a:lnTo>
                    <a:lnTo>
                      <a:pt x="468" y="1416"/>
                    </a:lnTo>
                    <a:lnTo>
                      <a:pt x="444" y="1381"/>
                    </a:lnTo>
                    <a:lnTo>
                      <a:pt x="420" y="1344"/>
                    </a:lnTo>
                    <a:lnTo>
                      <a:pt x="394" y="1302"/>
                    </a:lnTo>
                    <a:lnTo>
                      <a:pt x="366" y="1256"/>
                    </a:lnTo>
                    <a:lnTo>
                      <a:pt x="338" y="1207"/>
                    </a:lnTo>
                    <a:lnTo>
                      <a:pt x="309" y="1152"/>
                    </a:lnTo>
                    <a:lnTo>
                      <a:pt x="279" y="1096"/>
                    </a:lnTo>
                    <a:lnTo>
                      <a:pt x="250" y="1035"/>
                    </a:lnTo>
                    <a:lnTo>
                      <a:pt x="220" y="970"/>
                    </a:lnTo>
                    <a:lnTo>
                      <a:pt x="190" y="903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4" y="610"/>
                    </a:lnTo>
                    <a:lnTo>
                      <a:pt x="76" y="539"/>
                    </a:lnTo>
                    <a:lnTo>
                      <a:pt x="60" y="467"/>
                    </a:lnTo>
                    <a:lnTo>
                      <a:pt x="48" y="399"/>
                    </a:lnTo>
                    <a:lnTo>
                      <a:pt x="37" y="333"/>
                    </a:lnTo>
                    <a:lnTo>
                      <a:pt x="28" y="272"/>
                    </a:lnTo>
                    <a:lnTo>
                      <a:pt x="19" y="214"/>
                    </a:lnTo>
                    <a:lnTo>
                      <a:pt x="13" y="161"/>
                    </a:lnTo>
                    <a:lnTo>
                      <a:pt x="8" y="115"/>
                    </a:lnTo>
                    <a:lnTo>
                      <a:pt x="5" y="76"/>
                    </a:lnTo>
                    <a:lnTo>
                      <a:pt x="2" y="42"/>
                    </a:lnTo>
                    <a:lnTo>
                      <a:pt x="1" y="17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8"/>
                    </a:lnTo>
                    <a:lnTo>
                      <a:pt x="17" y="109"/>
                    </a:lnTo>
                    <a:lnTo>
                      <a:pt x="22" y="153"/>
                    </a:lnTo>
                    <a:lnTo>
                      <a:pt x="29" y="201"/>
                    </a:lnTo>
                    <a:lnTo>
                      <a:pt x="37" y="251"/>
                    </a:lnTo>
                    <a:lnTo>
                      <a:pt x="45" y="305"/>
                    </a:lnTo>
                    <a:lnTo>
                      <a:pt x="55" y="360"/>
                    </a:lnTo>
                    <a:lnTo>
                      <a:pt x="66" y="417"/>
                    </a:lnTo>
                    <a:lnTo>
                      <a:pt x="80" y="475"/>
                    </a:lnTo>
                    <a:lnTo>
                      <a:pt x="94" y="536"/>
                    </a:lnTo>
                    <a:lnTo>
                      <a:pt x="109" y="595"/>
                    </a:lnTo>
                    <a:lnTo>
                      <a:pt x="128" y="656"/>
                    </a:lnTo>
                    <a:lnTo>
                      <a:pt x="147" y="717"/>
                    </a:lnTo>
                    <a:lnTo>
                      <a:pt x="169" y="776"/>
                    </a:lnTo>
                    <a:lnTo>
                      <a:pt x="192" y="835"/>
                    </a:lnTo>
                    <a:lnTo>
                      <a:pt x="225" y="910"/>
                    </a:lnTo>
                    <a:lnTo>
                      <a:pt x="258" y="981"/>
                    </a:lnTo>
                    <a:lnTo>
                      <a:pt x="291" y="1046"/>
                    </a:lnTo>
                    <a:lnTo>
                      <a:pt x="323" y="1108"/>
                    </a:lnTo>
                    <a:lnTo>
                      <a:pt x="356" y="1166"/>
                    </a:lnTo>
                    <a:lnTo>
                      <a:pt x="387" y="1219"/>
                    </a:lnTo>
                    <a:lnTo>
                      <a:pt x="417" y="1268"/>
                    </a:lnTo>
                    <a:lnTo>
                      <a:pt x="445" y="1312"/>
                    </a:lnTo>
                    <a:lnTo>
                      <a:pt x="472" y="1351"/>
                    </a:lnTo>
                    <a:lnTo>
                      <a:pt x="495" y="1385"/>
                    </a:lnTo>
                    <a:lnTo>
                      <a:pt x="516" y="1414"/>
                    </a:lnTo>
                    <a:lnTo>
                      <a:pt x="534" y="1438"/>
                    </a:lnTo>
                    <a:lnTo>
                      <a:pt x="549" y="1457"/>
                    </a:lnTo>
                    <a:lnTo>
                      <a:pt x="560" y="1470"/>
                    </a:lnTo>
                    <a:lnTo>
                      <a:pt x="567" y="1479"/>
                    </a:lnTo>
                    <a:lnTo>
                      <a:pt x="569" y="1482"/>
                    </a:lnTo>
                    <a:lnTo>
                      <a:pt x="1676" y="883"/>
                    </a:lnTo>
                    <a:lnTo>
                      <a:pt x="1682" y="888"/>
                    </a:lnTo>
                    <a:lnTo>
                      <a:pt x="1687" y="892"/>
                    </a:lnTo>
                    <a:lnTo>
                      <a:pt x="1692" y="895"/>
                    </a:lnTo>
                    <a:lnTo>
                      <a:pt x="1697" y="899"/>
                    </a:lnTo>
                    <a:lnTo>
                      <a:pt x="1700" y="902"/>
                    </a:lnTo>
                    <a:lnTo>
                      <a:pt x="1703" y="905"/>
                    </a:lnTo>
                    <a:lnTo>
                      <a:pt x="1706" y="908"/>
                    </a:lnTo>
                    <a:lnTo>
                      <a:pt x="1708" y="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3" name="Freeform 83"/>
              <p:cNvSpPr>
                <a:spLocks/>
              </p:cNvSpPr>
              <p:nvPr/>
            </p:nvSpPr>
            <p:spPr bwMode="auto">
              <a:xfrm>
                <a:off x="1795" y="1612"/>
                <a:ext cx="342" cy="307"/>
              </a:xfrm>
              <a:custGeom>
                <a:avLst/>
                <a:gdLst/>
                <a:ahLst/>
                <a:cxnLst>
                  <a:cxn ang="0">
                    <a:pos x="555" y="1533"/>
                  </a:cxn>
                  <a:cxn ang="0">
                    <a:pos x="537" y="1511"/>
                  </a:cxn>
                  <a:cxn ang="0">
                    <a:pos x="507" y="1471"/>
                  </a:cxn>
                  <a:cxn ang="0">
                    <a:pos x="467" y="1416"/>
                  </a:cxn>
                  <a:cxn ang="0">
                    <a:pos x="420" y="1343"/>
                  </a:cxn>
                  <a:cxn ang="0">
                    <a:pos x="367" y="1255"/>
                  </a:cxn>
                  <a:cxn ang="0">
                    <a:pos x="309" y="1152"/>
                  </a:cxn>
                  <a:cxn ang="0">
                    <a:pos x="250" y="1034"/>
                  </a:cxn>
                  <a:cxn ang="0">
                    <a:pos x="191" y="902"/>
                  </a:cxn>
                  <a:cxn ang="0">
                    <a:pos x="136" y="758"/>
                  </a:cxn>
                  <a:cxn ang="0">
                    <a:pos x="95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6"/>
                  </a:cxn>
                  <a:cxn ang="0">
                    <a:pos x="9" y="117"/>
                  </a:cxn>
                  <a:cxn ang="0">
                    <a:pos x="2" y="43"/>
                  </a:cxn>
                  <a:cxn ang="0">
                    <a:pos x="0" y="1"/>
                  </a:cxn>
                  <a:cxn ang="0">
                    <a:pos x="10" y="33"/>
                  </a:cxn>
                  <a:cxn ang="0">
                    <a:pos x="18" y="110"/>
                  </a:cxn>
                  <a:cxn ang="0">
                    <a:pos x="29" y="202"/>
                  </a:cxn>
                  <a:cxn ang="0">
                    <a:pos x="45" y="305"/>
                  </a:cxn>
                  <a:cxn ang="0">
                    <a:pos x="67" y="417"/>
                  </a:cxn>
                  <a:cxn ang="0">
                    <a:pos x="95" y="535"/>
                  </a:cxn>
                  <a:cxn ang="0">
                    <a:pos x="128" y="656"/>
                  </a:cxn>
                  <a:cxn ang="0">
                    <a:pos x="169" y="775"/>
                  </a:cxn>
                  <a:cxn ang="0">
                    <a:pos x="226" y="909"/>
                  </a:cxn>
                  <a:cxn ang="0">
                    <a:pos x="291" y="1045"/>
                  </a:cxn>
                  <a:cxn ang="0">
                    <a:pos x="357" y="1165"/>
                  </a:cxn>
                  <a:cxn ang="0">
                    <a:pos x="417" y="1267"/>
                  </a:cxn>
                  <a:cxn ang="0">
                    <a:pos x="472" y="1350"/>
                  </a:cxn>
                  <a:cxn ang="0">
                    <a:pos x="516" y="1414"/>
                  </a:cxn>
                  <a:cxn ang="0">
                    <a:pos x="549" y="1456"/>
                  </a:cxn>
                  <a:cxn ang="0">
                    <a:pos x="567" y="1478"/>
                  </a:cxn>
                  <a:cxn ang="0">
                    <a:pos x="1677" y="882"/>
                  </a:cxn>
                  <a:cxn ang="0">
                    <a:pos x="1686" y="889"/>
                  </a:cxn>
                  <a:cxn ang="0">
                    <a:pos x="1695" y="897"/>
                  </a:cxn>
                  <a:cxn ang="0">
                    <a:pos x="1702" y="903"/>
                  </a:cxn>
                  <a:cxn ang="0">
                    <a:pos x="1708" y="909"/>
                  </a:cxn>
                </a:cxnLst>
                <a:rect l="0" t="0" r="r" b="b"/>
                <a:pathLst>
                  <a:path w="1708" h="1533">
                    <a:moveTo>
                      <a:pt x="1708" y="909"/>
                    </a:moveTo>
                    <a:lnTo>
                      <a:pt x="555" y="1533"/>
                    </a:lnTo>
                    <a:lnTo>
                      <a:pt x="548" y="1524"/>
                    </a:lnTo>
                    <a:lnTo>
                      <a:pt x="537" y="1511"/>
                    </a:lnTo>
                    <a:lnTo>
                      <a:pt x="523" y="1493"/>
                    </a:lnTo>
                    <a:lnTo>
                      <a:pt x="507" y="1471"/>
                    </a:lnTo>
                    <a:lnTo>
                      <a:pt x="489" y="1445"/>
                    </a:lnTo>
                    <a:lnTo>
                      <a:pt x="467" y="1416"/>
                    </a:lnTo>
                    <a:lnTo>
                      <a:pt x="445" y="1381"/>
                    </a:lnTo>
                    <a:lnTo>
                      <a:pt x="420" y="1343"/>
                    </a:lnTo>
                    <a:lnTo>
                      <a:pt x="393" y="1301"/>
                    </a:lnTo>
                    <a:lnTo>
                      <a:pt x="367" y="1255"/>
                    </a:lnTo>
                    <a:lnTo>
                      <a:pt x="338" y="1206"/>
                    </a:lnTo>
                    <a:lnTo>
                      <a:pt x="309" y="1152"/>
                    </a:lnTo>
                    <a:lnTo>
                      <a:pt x="280" y="1095"/>
                    </a:lnTo>
                    <a:lnTo>
                      <a:pt x="250" y="1034"/>
                    </a:lnTo>
                    <a:lnTo>
                      <a:pt x="220" y="970"/>
                    </a:lnTo>
                    <a:lnTo>
                      <a:pt x="191" y="902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5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8" y="273"/>
                    </a:lnTo>
                    <a:lnTo>
                      <a:pt x="20" y="216"/>
                    </a:lnTo>
                    <a:lnTo>
                      <a:pt x="14" y="163"/>
                    </a:lnTo>
                    <a:lnTo>
                      <a:pt x="9" y="117"/>
                    </a:lnTo>
                    <a:lnTo>
                      <a:pt x="5" y="76"/>
                    </a:lnTo>
                    <a:lnTo>
                      <a:pt x="2" y="43"/>
                    </a:lnTo>
                    <a:lnTo>
                      <a:pt x="1" y="18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0" y="33"/>
                    </a:lnTo>
                    <a:lnTo>
                      <a:pt x="13" y="69"/>
                    </a:lnTo>
                    <a:lnTo>
                      <a:pt x="18" y="110"/>
                    </a:lnTo>
                    <a:lnTo>
                      <a:pt x="23" y="155"/>
                    </a:lnTo>
                    <a:lnTo>
                      <a:pt x="29" y="202"/>
                    </a:lnTo>
                    <a:lnTo>
                      <a:pt x="37" y="253"/>
                    </a:lnTo>
                    <a:lnTo>
                      <a:pt x="45" y="305"/>
                    </a:lnTo>
                    <a:lnTo>
                      <a:pt x="56" y="360"/>
                    </a:lnTo>
                    <a:lnTo>
                      <a:pt x="67" y="417"/>
                    </a:lnTo>
                    <a:lnTo>
                      <a:pt x="80" y="476"/>
                    </a:lnTo>
                    <a:lnTo>
                      <a:pt x="95" y="535"/>
                    </a:lnTo>
                    <a:lnTo>
                      <a:pt x="110" y="595"/>
                    </a:lnTo>
                    <a:lnTo>
                      <a:pt x="128" y="656"/>
                    </a:lnTo>
                    <a:lnTo>
                      <a:pt x="148" y="716"/>
                    </a:lnTo>
                    <a:lnTo>
                      <a:pt x="169" y="775"/>
                    </a:lnTo>
                    <a:lnTo>
                      <a:pt x="193" y="835"/>
                    </a:lnTo>
                    <a:lnTo>
                      <a:pt x="226" y="909"/>
                    </a:lnTo>
                    <a:lnTo>
                      <a:pt x="258" y="980"/>
                    </a:lnTo>
                    <a:lnTo>
                      <a:pt x="291" y="1045"/>
                    </a:lnTo>
                    <a:lnTo>
                      <a:pt x="324" y="1108"/>
                    </a:lnTo>
                    <a:lnTo>
                      <a:pt x="357" y="1165"/>
                    </a:lnTo>
                    <a:lnTo>
                      <a:pt x="387" y="1218"/>
                    </a:lnTo>
                    <a:lnTo>
                      <a:pt x="417" y="1267"/>
                    </a:lnTo>
                    <a:lnTo>
                      <a:pt x="446" y="1311"/>
                    </a:lnTo>
                    <a:lnTo>
                      <a:pt x="472" y="1350"/>
                    </a:lnTo>
                    <a:lnTo>
                      <a:pt x="496" y="1384"/>
                    </a:lnTo>
                    <a:lnTo>
                      <a:pt x="516" y="1414"/>
                    </a:lnTo>
                    <a:lnTo>
                      <a:pt x="535" y="1437"/>
                    </a:lnTo>
                    <a:lnTo>
                      <a:pt x="549" y="1456"/>
                    </a:lnTo>
                    <a:lnTo>
                      <a:pt x="560" y="1470"/>
                    </a:lnTo>
                    <a:lnTo>
                      <a:pt x="567" y="1478"/>
                    </a:lnTo>
                    <a:lnTo>
                      <a:pt x="569" y="1481"/>
                    </a:lnTo>
                    <a:lnTo>
                      <a:pt x="1677" y="882"/>
                    </a:lnTo>
                    <a:lnTo>
                      <a:pt x="1681" y="886"/>
                    </a:lnTo>
                    <a:lnTo>
                      <a:pt x="1686" y="889"/>
                    </a:lnTo>
                    <a:lnTo>
                      <a:pt x="1690" y="893"/>
                    </a:lnTo>
                    <a:lnTo>
                      <a:pt x="1695" y="897"/>
                    </a:lnTo>
                    <a:lnTo>
                      <a:pt x="1699" y="900"/>
                    </a:lnTo>
                    <a:lnTo>
                      <a:pt x="1702" y="903"/>
                    </a:lnTo>
                    <a:lnTo>
                      <a:pt x="1705" y="906"/>
                    </a:lnTo>
                    <a:lnTo>
                      <a:pt x="1708" y="9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4" name="Freeform 84"/>
              <p:cNvSpPr>
                <a:spLocks/>
              </p:cNvSpPr>
              <p:nvPr/>
            </p:nvSpPr>
            <p:spPr bwMode="auto">
              <a:xfrm>
                <a:off x="2001" y="1712"/>
                <a:ext cx="75" cy="72"/>
              </a:xfrm>
              <a:custGeom>
                <a:avLst/>
                <a:gdLst/>
                <a:ahLst/>
                <a:cxnLst>
                  <a:cxn ang="0">
                    <a:pos x="142" y="15"/>
                  </a:cxn>
                  <a:cxn ang="0">
                    <a:pos x="164" y="0"/>
                  </a:cxn>
                  <a:cxn ang="0">
                    <a:pos x="191" y="21"/>
                  </a:cxn>
                  <a:cxn ang="0">
                    <a:pos x="217" y="15"/>
                  </a:cxn>
                  <a:cxn ang="0">
                    <a:pos x="237" y="40"/>
                  </a:cxn>
                  <a:cxn ang="0">
                    <a:pos x="267" y="42"/>
                  </a:cxn>
                  <a:cxn ang="0">
                    <a:pos x="281" y="71"/>
                  </a:cxn>
                  <a:cxn ang="0">
                    <a:pos x="311" y="81"/>
                  </a:cxn>
                  <a:cxn ang="0">
                    <a:pos x="316" y="111"/>
                  </a:cxn>
                  <a:cxn ang="0">
                    <a:pos x="345" y="127"/>
                  </a:cxn>
                  <a:cxn ang="0">
                    <a:pos x="342" y="155"/>
                  </a:cxn>
                  <a:cxn ang="0">
                    <a:pos x="367" y="178"/>
                  </a:cxn>
                  <a:cxn ang="0">
                    <a:pos x="355" y="202"/>
                  </a:cxn>
                  <a:cxn ang="0">
                    <a:pos x="374" y="229"/>
                  </a:cxn>
                  <a:cxn ang="0">
                    <a:pos x="354" y="247"/>
                  </a:cxn>
                  <a:cxn ang="0">
                    <a:pos x="365" y="275"/>
                  </a:cxn>
                  <a:cxn ang="0">
                    <a:pos x="340" y="286"/>
                  </a:cxn>
                  <a:cxn ang="0">
                    <a:pos x="342" y="314"/>
                  </a:cxn>
                  <a:cxn ang="0">
                    <a:pos x="312" y="316"/>
                  </a:cxn>
                  <a:cxn ang="0">
                    <a:pos x="306" y="343"/>
                  </a:cxn>
                  <a:cxn ang="0">
                    <a:pos x="276" y="336"/>
                  </a:cxn>
                  <a:cxn ang="0">
                    <a:pos x="261" y="357"/>
                  </a:cxn>
                  <a:cxn ang="0">
                    <a:pos x="233" y="342"/>
                  </a:cxn>
                  <a:cxn ang="0">
                    <a:pos x="211" y="357"/>
                  </a:cxn>
                  <a:cxn ang="0">
                    <a:pos x="184" y="336"/>
                  </a:cxn>
                  <a:cxn ang="0">
                    <a:pos x="158" y="343"/>
                  </a:cxn>
                  <a:cxn ang="0">
                    <a:pos x="136" y="316"/>
                  </a:cxn>
                  <a:cxn ang="0">
                    <a:pos x="107" y="314"/>
                  </a:cxn>
                  <a:cxn ang="0">
                    <a:pos x="92" y="286"/>
                  </a:cxn>
                  <a:cxn ang="0">
                    <a:pos x="63" y="276"/>
                  </a:cxn>
                  <a:cxn ang="0">
                    <a:pos x="56" y="247"/>
                  </a:cxn>
                  <a:cxn ang="0">
                    <a:pos x="28" y="229"/>
                  </a:cxn>
                  <a:cxn ang="0">
                    <a:pos x="31" y="202"/>
                  </a:cxn>
                  <a:cxn ang="0">
                    <a:pos x="6" y="178"/>
                  </a:cxn>
                  <a:cxn ang="0">
                    <a:pos x="19" y="155"/>
                  </a:cxn>
                  <a:cxn ang="0">
                    <a:pos x="0" y="128"/>
                  </a:cxn>
                  <a:cxn ang="0">
                    <a:pos x="20" y="111"/>
                  </a:cxn>
                  <a:cxn ang="0">
                    <a:pos x="8" y="81"/>
                  </a:cxn>
                  <a:cxn ang="0">
                    <a:pos x="34" y="71"/>
                  </a:cxn>
                  <a:cxn ang="0">
                    <a:pos x="32" y="42"/>
                  </a:cxn>
                  <a:cxn ang="0">
                    <a:pos x="61" y="40"/>
                  </a:cxn>
                  <a:cxn ang="0">
                    <a:pos x="67" y="15"/>
                  </a:cxn>
                  <a:cxn ang="0">
                    <a:pos x="97" y="21"/>
                  </a:cxn>
                  <a:cxn ang="0">
                    <a:pos x="113" y="0"/>
                  </a:cxn>
                  <a:cxn ang="0">
                    <a:pos x="142" y="15"/>
                  </a:cxn>
                </a:cxnLst>
                <a:rect l="0" t="0" r="r" b="b"/>
                <a:pathLst>
                  <a:path w="374" h="357">
                    <a:moveTo>
                      <a:pt x="142" y="15"/>
                    </a:moveTo>
                    <a:lnTo>
                      <a:pt x="164" y="0"/>
                    </a:lnTo>
                    <a:lnTo>
                      <a:pt x="191" y="21"/>
                    </a:lnTo>
                    <a:lnTo>
                      <a:pt x="217" y="15"/>
                    </a:lnTo>
                    <a:lnTo>
                      <a:pt x="237" y="40"/>
                    </a:lnTo>
                    <a:lnTo>
                      <a:pt x="267" y="42"/>
                    </a:lnTo>
                    <a:lnTo>
                      <a:pt x="281" y="71"/>
                    </a:lnTo>
                    <a:lnTo>
                      <a:pt x="311" y="81"/>
                    </a:lnTo>
                    <a:lnTo>
                      <a:pt x="316" y="111"/>
                    </a:lnTo>
                    <a:lnTo>
                      <a:pt x="345" y="127"/>
                    </a:lnTo>
                    <a:lnTo>
                      <a:pt x="342" y="155"/>
                    </a:lnTo>
                    <a:lnTo>
                      <a:pt x="367" y="178"/>
                    </a:lnTo>
                    <a:lnTo>
                      <a:pt x="355" y="202"/>
                    </a:lnTo>
                    <a:lnTo>
                      <a:pt x="374" y="229"/>
                    </a:lnTo>
                    <a:lnTo>
                      <a:pt x="354" y="247"/>
                    </a:lnTo>
                    <a:lnTo>
                      <a:pt x="365" y="275"/>
                    </a:lnTo>
                    <a:lnTo>
                      <a:pt x="340" y="286"/>
                    </a:lnTo>
                    <a:lnTo>
                      <a:pt x="342" y="314"/>
                    </a:lnTo>
                    <a:lnTo>
                      <a:pt x="312" y="316"/>
                    </a:lnTo>
                    <a:lnTo>
                      <a:pt x="306" y="343"/>
                    </a:lnTo>
                    <a:lnTo>
                      <a:pt x="276" y="336"/>
                    </a:lnTo>
                    <a:lnTo>
                      <a:pt x="261" y="357"/>
                    </a:lnTo>
                    <a:lnTo>
                      <a:pt x="233" y="342"/>
                    </a:lnTo>
                    <a:lnTo>
                      <a:pt x="211" y="357"/>
                    </a:lnTo>
                    <a:lnTo>
                      <a:pt x="184" y="336"/>
                    </a:lnTo>
                    <a:lnTo>
                      <a:pt x="158" y="343"/>
                    </a:lnTo>
                    <a:lnTo>
                      <a:pt x="136" y="316"/>
                    </a:lnTo>
                    <a:lnTo>
                      <a:pt x="107" y="314"/>
                    </a:lnTo>
                    <a:lnTo>
                      <a:pt x="92" y="286"/>
                    </a:lnTo>
                    <a:lnTo>
                      <a:pt x="63" y="276"/>
                    </a:lnTo>
                    <a:lnTo>
                      <a:pt x="56" y="247"/>
                    </a:lnTo>
                    <a:lnTo>
                      <a:pt x="28" y="229"/>
                    </a:lnTo>
                    <a:lnTo>
                      <a:pt x="31" y="202"/>
                    </a:lnTo>
                    <a:lnTo>
                      <a:pt x="6" y="178"/>
                    </a:lnTo>
                    <a:lnTo>
                      <a:pt x="19" y="155"/>
                    </a:lnTo>
                    <a:lnTo>
                      <a:pt x="0" y="128"/>
                    </a:lnTo>
                    <a:lnTo>
                      <a:pt x="20" y="111"/>
                    </a:lnTo>
                    <a:lnTo>
                      <a:pt x="8" y="81"/>
                    </a:lnTo>
                    <a:lnTo>
                      <a:pt x="34" y="71"/>
                    </a:lnTo>
                    <a:lnTo>
                      <a:pt x="32" y="42"/>
                    </a:lnTo>
                    <a:lnTo>
                      <a:pt x="61" y="40"/>
                    </a:lnTo>
                    <a:lnTo>
                      <a:pt x="67" y="15"/>
                    </a:lnTo>
                    <a:lnTo>
                      <a:pt x="97" y="21"/>
                    </a:lnTo>
                    <a:lnTo>
                      <a:pt x="113" y="0"/>
                    </a:lnTo>
                    <a:lnTo>
                      <a:pt x="142" y="1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5" name="Freeform 85"/>
              <p:cNvSpPr>
                <a:spLocks/>
              </p:cNvSpPr>
              <p:nvPr/>
            </p:nvSpPr>
            <p:spPr bwMode="auto">
              <a:xfrm>
                <a:off x="1821" y="1572"/>
                <a:ext cx="168" cy="49"/>
              </a:xfrm>
              <a:custGeom>
                <a:avLst/>
                <a:gdLst/>
                <a:ahLst/>
                <a:cxnLst>
                  <a:cxn ang="0">
                    <a:pos x="841" y="12"/>
                  </a:cxn>
                  <a:cxn ang="0">
                    <a:pos x="840" y="9"/>
                  </a:cxn>
                  <a:cxn ang="0">
                    <a:pos x="839" y="6"/>
                  </a:cxn>
                  <a:cxn ang="0">
                    <a:pos x="838" y="3"/>
                  </a:cxn>
                  <a:cxn ang="0">
                    <a:pos x="837" y="0"/>
                  </a:cxn>
                  <a:cxn ang="0">
                    <a:pos x="0" y="222"/>
                  </a:cxn>
                  <a:cxn ang="0">
                    <a:pos x="1" y="227"/>
                  </a:cxn>
                  <a:cxn ang="0">
                    <a:pos x="1" y="232"/>
                  </a:cxn>
                  <a:cxn ang="0">
                    <a:pos x="2" y="237"/>
                  </a:cxn>
                  <a:cxn ang="0">
                    <a:pos x="2" y="242"/>
                  </a:cxn>
                  <a:cxn ang="0">
                    <a:pos x="841" y="12"/>
                  </a:cxn>
                </a:cxnLst>
                <a:rect l="0" t="0" r="r" b="b"/>
                <a:pathLst>
                  <a:path w="841" h="242">
                    <a:moveTo>
                      <a:pt x="841" y="12"/>
                    </a:moveTo>
                    <a:lnTo>
                      <a:pt x="840" y="9"/>
                    </a:lnTo>
                    <a:lnTo>
                      <a:pt x="839" y="6"/>
                    </a:lnTo>
                    <a:lnTo>
                      <a:pt x="838" y="3"/>
                    </a:lnTo>
                    <a:lnTo>
                      <a:pt x="837" y="0"/>
                    </a:lnTo>
                    <a:lnTo>
                      <a:pt x="0" y="222"/>
                    </a:lnTo>
                    <a:lnTo>
                      <a:pt x="1" y="227"/>
                    </a:lnTo>
                    <a:lnTo>
                      <a:pt x="1" y="232"/>
                    </a:lnTo>
                    <a:lnTo>
                      <a:pt x="2" y="237"/>
                    </a:lnTo>
                    <a:lnTo>
                      <a:pt x="2" y="242"/>
                    </a:lnTo>
                    <a:lnTo>
                      <a:pt x="84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6" name="Freeform 86"/>
              <p:cNvSpPr>
                <a:spLocks/>
              </p:cNvSpPr>
              <p:nvPr/>
            </p:nvSpPr>
            <p:spPr bwMode="auto">
              <a:xfrm>
                <a:off x="1823" y="1583"/>
                <a:ext cx="170" cy="51"/>
              </a:xfrm>
              <a:custGeom>
                <a:avLst/>
                <a:gdLst/>
                <a:ahLst/>
                <a:cxnLst>
                  <a:cxn ang="0">
                    <a:pos x="847" y="0"/>
                  </a:cxn>
                  <a:cxn ang="0">
                    <a:pos x="0" y="235"/>
                  </a:cxn>
                  <a:cxn ang="0">
                    <a:pos x="2" y="240"/>
                  </a:cxn>
                  <a:cxn ang="0">
                    <a:pos x="3" y="244"/>
                  </a:cxn>
                  <a:cxn ang="0">
                    <a:pos x="3" y="250"/>
                  </a:cxn>
                  <a:cxn ang="0">
                    <a:pos x="4" y="255"/>
                  </a:cxn>
                  <a:cxn ang="0">
                    <a:pos x="851" y="13"/>
                  </a:cxn>
                  <a:cxn ang="0">
                    <a:pos x="850" y="9"/>
                  </a:cxn>
                  <a:cxn ang="0">
                    <a:pos x="849" y="6"/>
                  </a:cxn>
                  <a:cxn ang="0">
                    <a:pos x="848" y="3"/>
                  </a:cxn>
                  <a:cxn ang="0">
                    <a:pos x="847" y="0"/>
                  </a:cxn>
                </a:cxnLst>
                <a:rect l="0" t="0" r="r" b="b"/>
                <a:pathLst>
                  <a:path w="851" h="255">
                    <a:moveTo>
                      <a:pt x="847" y="0"/>
                    </a:moveTo>
                    <a:lnTo>
                      <a:pt x="0" y="235"/>
                    </a:lnTo>
                    <a:lnTo>
                      <a:pt x="2" y="240"/>
                    </a:lnTo>
                    <a:lnTo>
                      <a:pt x="3" y="244"/>
                    </a:lnTo>
                    <a:lnTo>
                      <a:pt x="3" y="250"/>
                    </a:lnTo>
                    <a:lnTo>
                      <a:pt x="4" y="255"/>
                    </a:lnTo>
                    <a:lnTo>
                      <a:pt x="851" y="13"/>
                    </a:lnTo>
                    <a:lnTo>
                      <a:pt x="850" y="9"/>
                    </a:lnTo>
                    <a:lnTo>
                      <a:pt x="849" y="6"/>
                    </a:lnTo>
                    <a:lnTo>
                      <a:pt x="848" y="3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7" name="Freeform 87"/>
              <p:cNvSpPr>
                <a:spLocks/>
              </p:cNvSpPr>
              <p:nvPr/>
            </p:nvSpPr>
            <p:spPr bwMode="auto">
              <a:xfrm>
                <a:off x="1825" y="1594"/>
                <a:ext cx="172" cy="54"/>
              </a:xfrm>
              <a:custGeom>
                <a:avLst/>
                <a:gdLst/>
                <a:ahLst/>
                <a:cxnLst>
                  <a:cxn ang="0">
                    <a:pos x="855" y="0"/>
                  </a:cxn>
                  <a:cxn ang="0">
                    <a:pos x="0" y="248"/>
                  </a:cxn>
                  <a:cxn ang="0">
                    <a:pos x="1" y="253"/>
                  </a:cxn>
                  <a:cxn ang="0">
                    <a:pos x="2" y="258"/>
                  </a:cxn>
                  <a:cxn ang="0">
                    <a:pos x="2" y="263"/>
                  </a:cxn>
                  <a:cxn ang="0">
                    <a:pos x="3" y="268"/>
                  </a:cxn>
                  <a:cxn ang="0">
                    <a:pos x="860" y="14"/>
                  </a:cxn>
                  <a:cxn ang="0">
                    <a:pos x="859" y="9"/>
                  </a:cxn>
                  <a:cxn ang="0">
                    <a:pos x="858" y="6"/>
                  </a:cxn>
                  <a:cxn ang="0">
                    <a:pos x="857" y="3"/>
                  </a:cxn>
                  <a:cxn ang="0">
                    <a:pos x="855" y="0"/>
                  </a:cxn>
                </a:cxnLst>
                <a:rect l="0" t="0" r="r" b="b"/>
                <a:pathLst>
                  <a:path w="860" h="268">
                    <a:moveTo>
                      <a:pt x="855" y="0"/>
                    </a:moveTo>
                    <a:lnTo>
                      <a:pt x="0" y="248"/>
                    </a:lnTo>
                    <a:lnTo>
                      <a:pt x="1" y="253"/>
                    </a:lnTo>
                    <a:lnTo>
                      <a:pt x="2" y="258"/>
                    </a:lnTo>
                    <a:lnTo>
                      <a:pt x="2" y="263"/>
                    </a:lnTo>
                    <a:lnTo>
                      <a:pt x="3" y="268"/>
                    </a:lnTo>
                    <a:lnTo>
                      <a:pt x="860" y="14"/>
                    </a:lnTo>
                    <a:lnTo>
                      <a:pt x="859" y="9"/>
                    </a:lnTo>
                    <a:lnTo>
                      <a:pt x="858" y="6"/>
                    </a:lnTo>
                    <a:lnTo>
                      <a:pt x="857" y="3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8" name="Freeform 88"/>
              <p:cNvSpPr>
                <a:spLocks/>
              </p:cNvSpPr>
              <p:nvPr/>
            </p:nvSpPr>
            <p:spPr bwMode="auto">
              <a:xfrm>
                <a:off x="1826" y="1605"/>
                <a:ext cx="174" cy="56"/>
              </a:xfrm>
              <a:custGeom>
                <a:avLst/>
                <a:gdLst/>
                <a:ahLst/>
                <a:cxnLst>
                  <a:cxn ang="0">
                    <a:pos x="865" y="0"/>
                  </a:cxn>
                  <a:cxn ang="0">
                    <a:pos x="0" y="260"/>
                  </a:cxn>
                  <a:cxn ang="0">
                    <a:pos x="1" y="265"/>
                  </a:cxn>
                  <a:cxn ang="0">
                    <a:pos x="2" y="270"/>
                  </a:cxn>
                  <a:cxn ang="0">
                    <a:pos x="3" y="276"/>
                  </a:cxn>
                  <a:cxn ang="0">
                    <a:pos x="4" y="281"/>
                  </a:cxn>
                  <a:cxn ang="0">
                    <a:pos x="870" y="13"/>
                  </a:cxn>
                  <a:cxn ang="0">
                    <a:pos x="869" y="10"/>
                  </a:cxn>
                  <a:cxn ang="0">
                    <a:pos x="868" y="7"/>
                  </a:cxn>
                  <a:cxn ang="0">
                    <a:pos x="866" y="3"/>
                  </a:cxn>
                  <a:cxn ang="0">
                    <a:pos x="865" y="0"/>
                  </a:cxn>
                </a:cxnLst>
                <a:rect l="0" t="0" r="r" b="b"/>
                <a:pathLst>
                  <a:path w="870" h="281">
                    <a:moveTo>
                      <a:pt x="865" y="0"/>
                    </a:moveTo>
                    <a:lnTo>
                      <a:pt x="0" y="260"/>
                    </a:lnTo>
                    <a:lnTo>
                      <a:pt x="1" y="265"/>
                    </a:lnTo>
                    <a:lnTo>
                      <a:pt x="2" y="270"/>
                    </a:lnTo>
                    <a:lnTo>
                      <a:pt x="3" y="276"/>
                    </a:lnTo>
                    <a:lnTo>
                      <a:pt x="4" y="281"/>
                    </a:lnTo>
                    <a:lnTo>
                      <a:pt x="870" y="13"/>
                    </a:lnTo>
                    <a:lnTo>
                      <a:pt x="869" y="10"/>
                    </a:lnTo>
                    <a:lnTo>
                      <a:pt x="868" y="7"/>
                    </a:lnTo>
                    <a:lnTo>
                      <a:pt x="866" y="3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9" name="Freeform 89"/>
              <p:cNvSpPr>
                <a:spLocks/>
              </p:cNvSpPr>
              <p:nvPr/>
            </p:nvSpPr>
            <p:spPr bwMode="auto">
              <a:xfrm>
                <a:off x="1829" y="1616"/>
                <a:ext cx="175" cy="59"/>
              </a:xfrm>
              <a:custGeom>
                <a:avLst/>
                <a:gdLst/>
                <a:ahLst/>
                <a:cxnLst>
                  <a:cxn ang="0">
                    <a:pos x="874" y="0"/>
                  </a:cxn>
                  <a:cxn ang="0">
                    <a:pos x="0" y="273"/>
                  </a:cxn>
                  <a:cxn ang="0">
                    <a:pos x="1" y="278"/>
                  </a:cxn>
                  <a:cxn ang="0">
                    <a:pos x="2" y="283"/>
                  </a:cxn>
                  <a:cxn ang="0">
                    <a:pos x="3" y="288"/>
                  </a:cxn>
                  <a:cxn ang="0">
                    <a:pos x="4" y="293"/>
                  </a:cxn>
                  <a:cxn ang="0">
                    <a:pos x="878" y="13"/>
                  </a:cxn>
                  <a:cxn ang="0">
                    <a:pos x="877" y="10"/>
                  </a:cxn>
                  <a:cxn ang="0">
                    <a:pos x="876" y="7"/>
                  </a:cxn>
                  <a:cxn ang="0">
                    <a:pos x="875" y="4"/>
                  </a:cxn>
                  <a:cxn ang="0">
                    <a:pos x="874" y="0"/>
                  </a:cxn>
                </a:cxnLst>
                <a:rect l="0" t="0" r="r" b="b"/>
                <a:pathLst>
                  <a:path w="878" h="293">
                    <a:moveTo>
                      <a:pt x="874" y="0"/>
                    </a:moveTo>
                    <a:lnTo>
                      <a:pt x="0" y="273"/>
                    </a:lnTo>
                    <a:lnTo>
                      <a:pt x="1" y="278"/>
                    </a:lnTo>
                    <a:lnTo>
                      <a:pt x="2" y="283"/>
                    </a:lnTo>
                    <a:lnTo>
                      <a:pt x="3" y="288"/>
                    </a:lnTo>
                    <a:lnTo>
                      <a:pt x="4" y="293"/>
                    </a:lnTo>
                    <a:lnTo>
                      <a:pt x="878" y="13"/>
                    </a:lnTo>
                    <a:lnTo>
                      <a:pt x="877" y="10"/>
                    </a:lnTo>
                    <a:lnTo>
                      <a:pt x="876" y="7"/>
                    </a:lnTo>
                    <a:lnTo>
                      <a:pt x="875" y="4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0" name="Freeform 90"/>
              <p:cNvSpPr>
                <a:spLocks/>
              </p:cNvSpPr>
              <p:nvPr/>
            </p:nvSpPr>
            <p:spPr bwMode="auto">
              <a:xfrm>
                <a:off x="1831" y="1626"/>
                <a:ext cx="178" cy="62"/>
              </a:xfrm>
              <a:custGeom>
                <a:avLst/>
                <a:gdLst/>
                <a:ahLst/>
                <a:cxnLst>
                  <a:cxn ang="0">
                    <a:pos x="882" y="0"/>
                  </a:cxn>
                  <a:cxn ang="0">
                    <a:pos x="0" y="285"/>
                  </a:cxn>
                  <a:cxn ang="0">
                    <a:pos x="1" y="290"/>
                  </a:cxn>
                  <a:cxn ang="0">
                    <a:pos x="3" y="295"/>
                  </a:cxn>
                  <a:cxn ang="0">
                    <a:pos x="3" y="300"/>
                  </a:cxn>
                  <a:cxn ang="0">
                    <a:pos x="4" y="306"/>
                  </a:cxn>
                  <a:cxn ang="0">
                    <a:pos x="887" y="12"/>
                  </a:cxn>
                  <a:cxn ang="0">
                    <a:pos x="886" y="9"/>
                  </a:cxn>
                  <a:cxn ang="0">
                    <a:pos x="885" y="6"/>
                  </a:cxn>
                  <a:cxn ang="0">
                    <a:pos x="883" y="3"/>
                  </a:cxn>
                  <a:cxn ang="0">
                    <a:pos x="882" y="0"/>
                  </a:cxn>
                </a:cxnLst>
                <a:rect l="0" t="0" r="r" b="b"/>
                <a:pathLst>
                  <a:path w="887" h="306">
                    <a:moveTo>
                      <a:pt x="882" y="0"/>
                    </a:moveTo>
                    <a:lnTo>
                      <a:pt x="0" y="285"/>
                    </a:lnTo>
                    <a:lnTo>
                      <a:pt x="1" y="290"/>
                    </a:lnTo>
                    <a:lnTo>
                      <a:pt x="3" y="295"/>
                    </a:lnTo>
                    <a:lnTo>
                      <a:pt x="3" y="300"/>
                    </a:lnTo>
                    <a:lnTo>
                      <a:pt x="4" y="306"/>
                    </a:lnTo>
                    <a:lnTo>
                      <a:pt x="887" y="12"/>
                    </a:lnTo>
                    <a:lnTo>
                      <a:pt x="886" y="9"/>
                    </a:lnTo>
                    <a:lnTo>
                      <a:pt x="885" y="6"/>
                    </a:lnTo>
                    <a:lnTo>
                      <a:pt x="883" y="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1" name="Freeform 91"/>
              <p:cNvSpPr>
                <a:spLocks/>
              </p:cNvSpPr>
              <p:nvPr/>
            </p:nvSpPr>
            <p:spPr bwMode="auto">
              <a:xfrm>
                <a:off x="1834" y="1637"/>
                <a:ext cx="179" cy="63"/>
              </a:xfrm>
              <a:custGeom>
                <a:avLst/>
                <a:gdLst/>
                <a:ahLst/>
                <a:cxnLst>
                  <a:cxn ang="0">
                    <a:pos x="890" y="0"/>
                  </a:cxn>
                  <a:cxn ang="0">
                    <a:pos x="0" y="299"/>
                  </a:cxn>
                  <a:cxn ang="0">
                    <a:pos x="1" y="304"/>
                  </a:cxn>
                  <a:cxn ang="0">
                    <a:pos x="2" y="308"/>
                  </a:cxn>
                  <a:cxn ang="0">
                    <a:pos x="3" y="313"/>
                  </a:cxn>
                  <a:cxn ang="0">
                    <a:pos x="4" y="318"/>
                  </a:cxn>
                  <a:cxn ang="0">
                    <a:pos x="896" y="12"/>
                  </a:cxn>
                  <a:cxn ang="0">
                    <a:pos x="894" y="9"/>
                  </a:cxn>
                  <a:cxn ang="0">
                    <a:pos x="893" y="6"/>
                  </a:cxn>
                  <a:cxn ang="0">
                    <a:pos x="891" y="3"/>
                  </a:cxn>
                  <a:cxn ang="0">
                    <a:pos x="890" y="0"/>
                  </a:cxn>
                </a:cxnLst>
                <a:rect l="0" t="0" r="r" b="b"/>
                <a:pathLst>
                  <a:path w="896" h="318">
                    <a:moveTo>
                      <a:pt x="890" y="0"/>
                    </a:moveTo>
                    <a:lnTo>
                      <a:pt x="0" y="299"/>
                    </a:lnTo>
                    <a:lnTo>
                      <a:pt x="1" y="304"/>
                    </a:lnTo>
                    <a:lnTo>
                      <a:pt x="2" y="308"/>
                    </a:lnTo>
                    <a:lnTo>
                      <a:pt x="3" y="313"/>
                    </a:lnTo>
                    <a:lnTo>
                      <a:pt x="4" y="318"/>
                    </a:lnTo>
                    <a:lnTo>
                      <a:pt x="896" y="12"/>
                    </a:lnTo>
                    <a:lnTo>
                      <a:pt x="894" y="9"/>
                    </a:lnTo>
                    <a:lnTo>
                      <a:pt x="893" y="6"/>
                    </a:lnTo>
                    <a:lnTo>
                      <a:pt x="891" y="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2" name="Freeform 92"/>
              <p:cNvSpPr>
                <a:spLocks/>
              </p:cNvSpPr>
              <p:nvPr/>
            </p:nvSpPr>
            <p:spPr bwMode="auto">
              <a:xfrm>
                <a:off x="1837" y="1647"/>
                <a:ext cx="181" cy="66"/>
              </a:xfrm>
              <a:custGeom>
                <a:avLst/>
                <a:gdLst/>
                <a:ahLst/>
                <a:cxnLst>
                  <a:cxn ang="0">
                    <a:pos x="899" y="0"/>
                  </a:cxn>
                  <a:cxn ang="0">
                    <a:pos x="0" y="312"/>
                  </a:cxn>
                  <a:cxn ang="0">
                    <a:pos x="1" y="317"/>
                  </a:cxn>
                  <a:cxn ang="0">
                    <a:pos x="3" y="321"/>
                  </a:cxn>
                  <a:cxn ang="0">
                    <a:pos x="4" y="326"/>
                  </a:cxn>
                  <a:cxn ang="0">
                    <a:pos x="5" y="331"/>
                  </a:cxn>
                  <a:cxn ang="0">
                    <a:pos x="904" y="12"/>
                  </a:cxn>
                  <a:cxn ang="0">
                    <a:pos x="903" y="9"/>
                  </a:cxn>
                  <a:cxn ang="0">
                    <a:pos x="901" y="6"/>
                  </a:cxn>
                  <a:cxn ang="0">
                    <a:pos x="900" y="3"/>
                  </a:cxn>
                  <a:cxn ang="0">
                    <a:pos x="899" y="0"/>
                  </a:cxn>
                </a:cxnLst>
                <a:rect l="0" t="0" r="r" b="b"/>
                <a:pathLst>
                  <a:path w="904" h="331">
                    <a:moveTo>
                      <a:pt x="899" y="0"/>
                    </a:moveTo>
                    <a:lnTo>
                      <a:pt x="0" y="312"/>
                    </a:lnTo>
                    <a:lnTo>
                      <a:pt x="1" y="317"/>
                    </a:lnTo>
                    <a:lnTo>
                      <a:pt x="3" y="321"/>
                    </a:lnTo>
                    <a:lnTo>
                      <a:pt x="4" y="326"/>
                    </a:lnTo>
                    <a:lnTo>
                      <a:pt x="5" y="331"/>
                    </a:lnTo>
                    <a:lnTo>
                      <a:pt x="904" y="12"/>
                    </a:lnTo>
                    <a:lnTo>
                      <a:pt x="903" y="9"/>
                    </a:lnTo>
                    <a:lnTo>
                      <a:pt x="901" y="6"/>
                    </a:lnTo>
                    <a:lnTo>
                      <a:pt x="900" y="3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3" name="Freeform 93"/>
              <p:cNvSpPr>
                <a:spLocks/>
              </p:cNvSpPr>
              <p:nvPr/>
            </p:nvSpPr>
            <p:spPr bwMode="auto">
              <a:xfrm>
                <a:off x="1841" y="1658"/>
                <a:ext cx="182" cy="69"/>
              </a:xfrm>
              <a:custGeom>
                <a:avLst/>
                <a:gdLst/>
                <a:ahLst/>
                <a:cxnLst>
                  <a:cxn ang="0">
                    <a:pos x="904" y="0"/>
                  </a:cxn>
                  <a:cxn ang="0">
                    <a:pos x="0" y="325"/>
                  </a:cxn>
                  <a:cxn ang="0">
                    <a:pos x="1" y="331"/>
                  </a:cxn>
                  <a:cxn ang="0">
                    <a:pos x="3" y="335"/>
                  </a:cxn>
                  <a:cxn ang="0">
                    <a:pos x="4" y="340"/>
                  </a:cxn>
                  <a:cxn ang="0">
                    <a:pos x="5" y="345"/>
                  </a:cxn>
                  <a:cxn ang="0">
                    <a:pos x="911" y="13"/>
                  </a:cxn>
                  <a:cxn ang="0">
                    <a:pos x="910" y="9"/>
                  </a:cxn>
                  <a:cxn ang="0">
                    <a:pos x="908" y="6"/>
                  </a:cxn>
                  <a:cxn ang="0">
                    <a:pos x="907" y="3"/>
                  </a:cxn>
                  <a:cxn ang="0">
                    <a:pos x="904" y="0"/>
                  </a:cxn>
                </a:cxnLst>
                <a:rect l="0" t="0" r="r" b="b"/>
                <a:pathLst>
                  <a:path w="911" h="345">
                    <a:moveTo>
                      <a:pt x="904" y="0"/>
                    </a:moveTo>
                    <a:lnTo>
                      <a:pt x="0" y="325"/>
                    </a:lnTo>
                    <a:lnTo>
                      <a:pt x="1" y="331"/>
                    </a:lnTo>
                    <a:lnTo>
                      <a:pt x="3" y="335"/>
                    </a:lnTo>
                    <a:lnTo>
                      <a:pt x="4" y="340"/>
                    </a:lnTo>
                    <a:lnTo>
                      <a:pt x="5" y="345"/>
                    </a:lnTo>
                    <a:lnTo>
                      <a:pt x="911" y="13"/>
                    </a:lnTo>
                    <a:lnTo>
                      <a:pt x="910" y="9"/>
                    </a:lnTo>
                    <a:lnTo>
                      <a:pt x="908" y="6"/>
                    </a:lnTo>
                    <a:lnTo>
                      <a:pt x="907" y="3"/>
                    </a:lnTo>
                    <a:lnTo>
                      <a:pt x="9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4" name="Freeform 94"/>
              <p:cNvSpPr>
                <a:spLocks/>
              </p:cNvSpPr>
              <p:nvPr/>
            </p:nvSpPr>
            <p:spPr bwMode="auto">
              <a:xfrm>
                <a:off x="1844" y="1668"/>
                <a:ext cx="184" cy="71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0" y="339"/>
                  </a:cxn>
                  <a:cxn ang="0">
                    <a:pos x="2" y="344"/>
                  </a:cxn>
                  <a:cxn ang="0">
                    <a:pos x="3" y="348"/>
                  </a:cxn>
                  <a:cxn ang="0">
                    <a:pos x="5" y="353"/>
                  </a:cxn>
                  <a:cxn ang="0">
                    <a:pos x="6" y="358"/>
                  </a:cxn>
                  <a:cxn ang="0">
                    <a:pos x="918" y="13"/>
                  </a:cxn>
                  <a:cxn ang="0">
                    <a:pos x="917" y="10"/>
                  </a:cxn>
                  <a:cxn ang="0">
                    <a:pos x="915" y="7"/>
                  </a:cxn>
                  <a:cxn ang="0">
                    <a:pos x="914" y="3"/>
                  </a:cxn>
                  <a:cxn ang="0">
                    <a:pos x="912" y="0"/>
                  </a:cxn>
                </a:cxnLst>
                <a:rect l="0" t="0" r="r" b="b"/>
                <a:pathLst>
                  <a:path w="918" h="358">
                    <a:moveTo>
                      <a:pt x="912" y="0"/>
                    </a:moveTo>
                    <a:lnTo>
                      <a:pt x="0" y="339"/>
                    </a:lnTo>
                    <a:lnTo>
                      <a:pt x="2" y="344"/>
                    </a:lnTo>
                    <a:lnTo>
                      <a:pt x="3" y="348"/>
                    </a:lnTo>
                    <a:lnTo>
                      <a:pt x="5" y="353"/>
                    </a:lnTo>
                    <a:lnTo>
                      <a:pt x="6" y="358"/>
                    </a:lnTo>
                    <a:lnTo>
                      <a:pt x="918" y="13"/>
                    </a:lnTo>
                    <a:lnTo>
                      <a:pt x="917" y="10"/>
                    </a:lnTo>
                    <a:lnTo>
                      <a:pt x="915" y="7"/>
                    </a:lnTo>
                    <a:lnTo>
                      <a:pt x="914" y="3"/>
                    </a:ln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5" name="Freeform 95"/>
              <p:cNvSpPr>
                <a:spLocks/>
              </p:cNvSpPr>
              <p:nvPr/>
            </p:nvSpPr>
            <p:spPr bwMode="auto">
              <a:xfrm>
                <a:off x="1848" y="1678"/>
                <a:ext cx="185" cy="74"/>
              </a:xfrm>
              <a:custGeom>
                <a:avLst/>
                <a:gdLst/>
                <a:ahLst/>
                <a:cxnLst>
                  <a:cxn ang="0">
                    <a:pos x="920" y="0"/>
                  </a:cxn>
                  <a:cxn ang="0">
                    <a:pos x="0" y="352"/>
                  </a:cxn>
                  <a:cxn ang="0">
                    <a:pos x="2" y="356"/>
                  </a:cxn>
                  <a:cxn ang="0">
                    <a:pos x="5" y="362"/>
                  </a:cxn>
                  <a:cxn ang="0">
                    <a:pos x="6" y="366"/>
                  </a:cxn>
                  <a:cxn ang="0">
                    <a:pos x="8" y="371"/>
                  </a:cxn>
                  <a:cxn ang="0">
                    <a:pos x="926" y="12"/>
                  </a:cxn>
                  <a:cxn ang="0">
                    <a:pos x="925" y="9"/>
                  </a:cxn>
                  <a:cxn ang="0">
                    <a:pos x="923" y="6"/>
                  </a:cxn>
                  <a:cxn ang="0">
                    <a:pos x="922" y="3"/>
                  </a:cxn>
                  <a:cxn ang="0">
                    <a:pos x="920" y="0"/>
                  </a:cxn>
                </a:cxnLst>
                <a:rect l="0" t="0" r="r" b="b"/>
                <a:pathLst>
                  <a:path w="926" h="371">
                    <a:moveTo>
                      <a:pt x="920" y="0"/>
                    </a:moveTo>
                    <a:lnTo>
                      <a:pt x="0" y="352"/>
                    </a:lnTo>
                    <a:lnTo>
                      <a:pt x="2" y="356"/>
                    </a:lnTo>
                    <a:lnTo>
                      <a:pt x="5" y="362"/>
                    </a:lnTo>
                    <a:lnTo>
                      <a:pt x="6" y="366"/>
                    </a:lnTo>
                    <a:lnTo>
                      <a:pt x="8" y="371"/>
                    </a:lnTo>
                    <a:lnTo>
                      <a:pt x="926" y="12"/>
                    </a:lnTo>
                    <a:lnTo>
                      <a:pt x="925" y="9"/>
                    </a:lnTo>
                    <a:lnTo>
                      <a:pt x="923" y="6"/>
                    </a:lnTo>
                    <a:lnTo>
                      <a:pt x="922" y="3"/>
                    </a:lnTo>
                    <a:lnTo>
                      <a:pt x="9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6" name="Freeform 96"/>
              <p:cNvSpPr>
                <a:spLocks/>
              </p:cNvSpPr>
              <p:nvPr/>
            </p:nvSpPr>
            <p:spPr bwMode="auto">
              <a:xfrm>
                <a:off x="1853" y="1688"/>
                <a:ext cx="186" cy="77"/>
              </a:xfrm>
              <a:custGeom>
                <a:avLst/>
                <a:gdLst/>
                <a:ahLst/>
                <a:cxnLst>
                  <a:cxn ang="0">
                    <a:pos x="924" y="0"/>
                  </a:cxn>
                  <a:cxn ang="0">
                    <a:pos x="0" y="365"/>
                  </a:cxn>
                  <a:cxn ang="0">
                    <a:pos x="2" y="370"/>
                  </a:cxn>
                  <a:cxn ang="0">
                    <a:pos x="4" y="375"/>
                  </a:cxn>
                  <a:cxn ang="0">
                    <a:pos x="6" y="379"/>
                  </a:cxn>
                  <a:cxn ang="0">
                    <a:pos x="8" y="384"/>
                  </a:cxn>
                  <a:cxn ang="0">
                    <a:pos x="932" y="11"/>
                  </a:cxn>
                  <a:cxn ang="0">
                    <a:pos x="929" y="9"/>
                  </a:cxn>
                  <a:cxn ang="0">
                    <a:pos x="928" y="6"/>
                  </a:cxn>
                  <a:cxn ang="0">
                    <a:pos x="926" y="3"/>
                  </a:cxn>
                  <a:cxn ang="0">
                    <a:pos x="924" y="0"/>
                  </a:cxn>
                </a:cxnLst>
                <a:rect l="0" t="0" r="r" b="b"/>
                <a:pathLst>
                  <a:path w="932" h="384">
                    <a:moveTo>
                      <a:pt x="924" y="0"/>
                    </a:moveTo>
                    <a:lnTo>
                      <a:pt x="0" y="365"/>
                    </a:lnTo>
                    <a:lnTo>
                      <a:pt x="2" y="370"/>
                    </a:lnTo>
                    <a:lnTo>
                      <a:pt x="4" y="375"/>
                    </a:lnTo>
                    <a:lnTo>
                      <a:pt x="6" y="379"/>
                    </a:lnTo>
                    <a:lnTo>
                      <a:pt x="8" y="384"/>
                    </a:lnTo>
                    <a:lnTo>
                      <a:pt x="932" y="11"/>
                    </a:lnTo>
                    <a:lnTo>
                      <a:pt x="929" y="9"/>
                    </a:lnTo>
                    <a:lnTo>
                      <a:pt x="928" y="6"/>
                    </a:lnTo>
                    <a:lnTo>
                      <a:pt x="926" y="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7" name="Freeform 97"/>
              <p:cNvSpPr>
                <a:spLocks/>
              </p:cNvSpPr>
              <p:nvPr/>
            </p:nvSpPr>
            <p:spPr bwMode="auto">
              <a:xfrm>
                <a:off x="1858" y="1729"/>
                <a:ext cx="109" cy="48"/>
              </a:xfrm>
              <a:custGeom>
                <a:avLst/>
                <a:gdLst/>
                <a:ahLst/>
                <a:cxnLst>
                  <a:cxn ang="0">
                    <a:pos x="538" y="0"/>
                  </a:cxn>
                  <a:cxn ang="0">
                    <a:pos x="0" y="221"/>
                  </a:cxn>
                  <a:cxn ang="0">
                    <a:pos x="2" y="225"/>
                  </a:cxn>
                  <a:cxn ang="0">
                    <a:pos x="4" y="230"/>
                  </a:cxn>
                  <a:cxn ang="0">
                    <a:pos x="6" y="234"/>
                  </a:cxn>
                  <a:cxn ang="0">
                    <a:pos x="8" y="240"/>
                  </a:cxn>
                  <a:cxn ang="0">
                    <a:pos x="547" y="15"/>
                  </a:cxn>
                  <a:cxn ang="0">
                    <a:pos x="544" y="9"/>
                  </a:cxn>
                  <a:cxn ang="0">
                    <a:pos x="541" y="5"/>
                  </a:cxn>
                  <a:cxn ang="0">
                    <a:pos x="539" y="2"/>
                  </a:cxn>
                  <a:cxn ang="0">
                    <a:pos x="538" y="0"/>
                  </a:cxn>
                </a:cxnLst>
                <a:rect l="0" t="0" r="r" b="b"/>
                <a:pathLst>
                  <a:path w="547" h="240">
                    <a:moveTo>
                      <a:pt x="538" y="0"/>
                    </a:moveTo>
                    <a:lnTo>
                      <a:pt x="0" y="221"/>
                    </a:lnTo>
                    <a:lnTo>
                      <a:pt x="2" y="225"/>
                    </a:lnTo>
                    <a:lnTo>
                      <a:pt x="4" y="230"/>
                    </a:lnTo>
                    <a:lnTo>
                      <a:pt x="6" y="234"/>
                    </a:lnTo>
                    <a:lnTo>
                      <a:pt x="8" y="240"/>
                    </a:lnTo>
                    <a:lnTo>
                      <a:pt x="547" y="15"/>
                    </a:lnTo>
                    <a:lnTo>
                      <a:pt x="544" y="9"/>
                    </a:lnTo>
                    <a:lnTo>
                      <a:pt x="541" y="5"/>
                    </a:lnTo>
                    <a:lnTo>
                      <a:pt x="539" y="2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8" name="Freeform 98"/>
              <p:cNvSpPr>
                <a:spLocks/>
              </p:cNvSpPr>
              <p:nvPr/>
            </p:nvSpPr>
            <p:spPr bwMode="auto">
              <a:xfrm>
                <a:off x="1863" y="1740"/>
                <a:ext cx="111" cy="50"/>
              </a:xfrm>
              <a:custGeom>
                <a:avLst/>
                <a:gdLst/>
                <a:ahLst/>
                <a:cxnLst>
                  <a:cxn ang="0">
                    <a:pos x="546" y="0"/>
                  </a:cxn>
                  <a:cxn ang="0">
                    <a:pos x="0" y="230"/>
                  </a:cxn>
                  <a:cxn ang="0">
                    <a:pos x="2" y="235"/>
                  </a:cxn>
                  <a:cxn ang="0">
                    <a:pos x="4" y="240"/>
                  </a:cxn>
                  <a:cxn ang="0">
                    <a:pos x="6" y="244"/>
                  </a:cxn>
                  <a:cxn ang="0">
                    <a:pos x="8" y="249"/>
                  </a:cxn>
                  <a:cxn ang="0">
                    <a:pos x="554" y="15"/>
                  </a:cxn>
                  <a:cxn ang="0">
                    <a:pos x="552" y="11"/>
                  </a:cxn>
                  <a:cxn ang="0">
                    <a:pos x="550" y="8"/>
                  </a:cxn>
                  <a:cxn ang="0">
                    <a:pos x="548" y="4"/>
                  </a:cxn>
                  <a:cxn ang="0">
                    <a:pos x="546" y="0"/>
                  </a:cxn>
                </a:cxnLst>
                <a:rect l="0" t="0" r="r" b="b"/>
                <a:pathLst>
                  <a:path w="554" h="249">
                    <a:moveTo>
                      <a:pt x="546" y="0"/>
                    </a:moveTo>
                    <a:lnTo>
                      <a:pt x="0" y="230"/>
                    </a:lnTo>
                    <a:lnTo>
                      <a:pt x="2" y="235"/>
                    </a:lnTo>
                    <a:lnTo>
                      <a:pt x="4" y="240"/>
                    </a:lnTo>
                    <a:lnTo>
                      <a:pt x="6" y="244"/>
                    </a:lnTo>
                    <a:lnTo>
                      <a:pt x="8" y="249"/>
                    </a:lnTo>
                    <a:lnTo>
                      <a:pt x="554" y="15"/>
                    </a:lnTo>
                    <a:lnTo>
                      <a:pt x="552" y="11"/>
                    </a:lnTo>
                    <a:lnTo>
                      <a:pt x="550" y="8"/>
                    </a:lnTo>
                    <a:lnTo>
                      <a:pt x="548" y="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9" name="Freeform 99"/>
              <p:cNvSpPr>
                <a:spLocks/>
              </p:cNvSpPr>
              <p:nvPr/>
            </p:nvSpPr>
            <p:spPr bwMode="auto">
              <a:xfrm>
                <a:off x="1869" y="1750"/>
                <a:ext cx="112" cy="52"/>
              </a:xfrm>
              <a:custGeom>
                <a:avLst/>
                <a:gdLst/>
                <a:ahLst/>
                <a:cxnLst>
                  <a:cxn ang="0">
                    <a:pos x="551" y="0"/>
                  </a:cxn>
                  <a:cxn ang="0">
                    <a:pos x="0" y="239"/>
                  </a:cxn>
                  <a:cxn ang="0">
                    <a:pos x="2" y="243"/>
                  </a:cxn>
                  <a:cxn ang="0">
                    <a:pos x="4" y="248"/>
                  </a:cxn>
                  <a:cxn ang="0">
                    <a:pos x="6" y="252"/>
                  </a:cxn>
                  <a:cxn ang="0">
                    <a:pos x="8" y="257"/>
                  </a:cxn>
                  <a:cxn ang="0">
                    <a:pos x="560" y="13"/>
                  </a:cxn>
                  <a:cxn ang="0">
                    <a:pos x="558" y="10"/>
                  </a:cxn>
                  <a:cxn ang="0">
                    <a:pos x="556" y="6"/>
                  </a:cxn>
                  <a:cxn ang="0">
                    <a:pos x="553" y="3"/>
                  </a:cxn>
                  <a:cxn ang="0">
                    <a:pos x="551" y="0"/>
                  </a:cxn>
                </a:cxnLst>
                <a:rect l="0" t="0" r="r" b="b"/>
                <a:pathLst>
                  <a:path w="560" h="257">
                    <a:moveTo>
                      <a:pt x="551" y="0"/>
                    </a:moveTo>
                    <a:lnTo>
                      <a:pt x="0" y="239"/>
                    </a:lnTo>
                    <a:lnTo>
                      <a:pt x="2" y="243"/>
                    </a:lnTo>
                    <a:lnTo>
                      <a:pt x="4" y="248"/>
                    </a:lnTo>
                    <a:lnTo>
                      <a:pt x="6" y="252"/>
                    </a:lnTo>
                    <a:lnTo>
                      <a:pt x="8" y="257"/>
                    </a:lnTo>
                    <a:lnTo>
                      <a:pt x="560" y="13"/>
                    </a:lnTo>
                    <a:lnTo>
                      <a:pt x="558" y="10"/>
                    </a:lnTo>
                    <a:lnTo>
                      <a:pt x="556" y="6"/>
                    </a:lnTo>
                    <a:lnTo>
                      <a:pt x="553" y="3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0" name="Freeform 100"/>
              <p:cNvSpPr>
                <a:spLocks/>
              </p:cNvSpPr>
              <p:nvPr/>
            </p:nvSpPr>
            <p:spPr bwMode="auto">
              <a:xfrm>
                <a:off x="1875" y="1760"/>
                <a:ext cx="113" cy="54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0" y="249"/>
                  </a:cxn>
                  <a:cxn ang="0">
                    <a:pos x="3" y="253"/>
                  </a:cxn>
                  <a:cxn ang="0">
                    <a:pos x="6" y="258"/>
                  </a:cxn>
                  <a:cxn ang="0">
                    <a:pos x="8" y="262"/>
                  </a:cxn>
                  <a:cxn ang="0">
                    <a:pos x="10" y="268"/>
                  </a:cxn>
                  <a:cxn ang="0">
                    <a:pos x="568" y="13"/>
                  </a:cxn>
                  <a:cxn ang="0">
                    <a:pos x="566" y="10"/>
                  </a:cxn>
                  <a:cxn ang="0">
                    <a:pos x="564" y="7"/>
                  </a:cxn>
                  <a:cxn ang="0">
                    <a:pos x="560" y="4"/>
                  </a:cxn>
                  <a:cxn ang="0">
                    <a:pos x="558" y="0"/>
                  </a:cxn>
                </a:cxnLst>
                <a:rect l="0" t="0" r="r" b="b"/>
                <a:pathLst>
                  <a:path w="568" h="268">
                    <a:moveTo>
                      <a:pt x="558" y="0"/>
                    </a:moveTo>
                    <a:lnTo>
                      <a:pt x="0" y="249"/>
                    </a:lnTo>
                    <a:lnTo>
                      <a:pt x="3" y="253"/>
                    </a:lnTo>
                    <a:lnTo>
                      <a:pt x="6" y="258"/>
                    </a:lnTo>
                    <a:lnTo>
                      <a:pt x="8" y="262"/>
                    </a:lnTo>
                    <a:lnTo>
                      <a:pt x="10" y="268"/>
                    </a:lnTo>
                    <a:lnTo>
                      <a:pt x="568" y="13"/>
                    </a:lnTo>
                    <a:lnTo>
                      <a:pt x="566" y="10"/>
                    </a:lnTo>
                    <a:lnTo>
                      <a:pt x="564" y="7"/>
                    </a:lnTo>
                    <a:lnTo>
                      <a:pt x="560" y="4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1" name="Freeform 101"/>
              <p:cNvSpPr>
                <a:spLocks/>
              </p:cNvSpPr>
              <p:nvPr/>
            </p:nvSpPr>
            <p:spPr bwMode="auto">
              <a:xfrm>
                <a:off x="1881" y="1770"/>
                <a:ext cx="114" cy="56"/>
              </a:xfrm>
              <a:custGeom>
                <a:avLst/>
                <a:gdLst/>
                <a:ahLst/>
                <a:cxnLst>
                  <a:cxn ang="0">
                    <a:pos x="563" y="0"/>
                  </a:cxn>
                  <a:cxn ang="0">
                    <a:pos x="0" y="258"/>
                  </a:cxn>
                  <a:cxn ang="0">
                    <a:pos x="3" y="263"/>
                  </a:cxn>
                  <a:cxn ang="0">
                    <a:pos x="5" y="268"/>
                  </a:cxn>
                  <a:cxn ang="0">
                    <a:pos x="8" y="272"/>
                  </a:cxn>
                  <a:cxn ang="0">
                    <a:pos x="10" y="277"/>
                  </a:cxn>
                  <a:cxn ang="0">
                    <a:pos x="572" y="13"/>
                  </a:cxn>
                  <a:cxn ang="0">
                    <a:pos x="570" y="10"/>
                  </a:cxn>
                  <a:cxn ang="0">
                    <a:pos x="568" y="7"/>
                  </a:cxn>
                  <a:cxn ang="0">
                    <a:pos x="565" y="4"/>
                  </a:cxn>
                  <a:cxn ang="0">
                    <a:pos x="563" y="0"/>
                  </a:cxn>
                </a:cxnLst>
                <a:rect l="0" t="0" r="r" b="b"/>
                <a:pathLst>
                  <a:path w="572" h="277">
                    <a:moveTo>
                      <a:pt x="563" y="0"/>
                    </a:moveTo>
                    <a:lnTo>
                      <a:pt x="0" y="258"/>
                    </a:lnTo>
                    <a:lnTo>
                      <a:pt x="3" y="263"/>
                    </a:lnTo>
                    <a:lnTo>
                      <a:pt x="5" y="268"/>
                    </a:lnTo>
                    <a:lnTo>
                      <a:pt x="8" y="272"/>
                    </a:lnTo>
                    <a:lnTo>
                      <a:pt x="10" y="277"/>
                    </a:lnTo>
                    <a:lnTo>
                      <a:pt x="572" y="13"/>
                    </a:lnTo>
                    <a:lnTo>
                      <a:pt x="570" y="10"/>
                    </a:lnTo>
                    <a:lnTo>
                      <a:pt x="568" y="7"/>
                    </a:lnTo>
                    <a:lnTo>
                      <a:pt x="565" y="4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2" name="Freeform 102"/>
              <p:cNvSpPr>
                <a:spLocks/>
              </p:cNvSpPr>
              <p:nvPr/>
            </p:nvSpPr>
            <p:spPr bwMode="auto">
              <a:xfrm>
                <a:off x="1968" y="1809"/>
                <a:ext cx="59" cy="32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3" y="145"/>
                  </a:cxn>
                  <a:cxn ang="0">
                    <a:pos x="6" y="149"/>
                  </a:cxn>
                  <a:cxn ang="0">
                    <a:pos x="10" y="153"/>
                  </a:cxn>
                  <a:cxn ang="0">
                    <a:pos x="12" y="158"/>
                  </a:cxn>
                  <a:cxn ang="0">
                    <a:pos x="294" y="11"/>
                  </a:cxn>
                  <a:cxn ang="0">
                    <a:pos x="291" y="8"/>
                  </a:cxn>
                  <a:cxn ang="0">
                    <a:pos x="289" y="5"/>
                  </a:cxn>
                  <a:cxn ang="0">
                    <a:pos x="286" y="3"/>
                  </a:cxn>
                  <a:cxn ang="0">
                    <a:pos x="283" y="0"/>
                  </a:cxn>
                  <a:cxn ang="0">
                    <a:pos x="0" y="141"/>
                  </a:cxn>
                </a:cxnLst>
                <a:rect l="0" t="0" r="r" b="b"/>
                <a:pathLst>
                  <a:path w="294" h="158">
                    <a:moveTo>
                      <a:pt x="0" y="141"/>
                    </a:moveTo>
                    <a:lnTo>
                      <a:pt x="3" y="145"/>
                    </a:lnTo>
                    <a:lnTo>
                      <a:pt x="6" y="149"/>
                    </a:lnTo>
                    <a:lnTo>
                      <a:pt x="10" y="153"/>
                    </a:lnTo>
                    <a:lnTo>
                      <a:pt x="12" y="158"/>
                    </a:lnTo>
                    <a:lnTo>
                      <a:pt x="294" y="11"/>
                    </a:lnTo>
                    <a:lnTo>
                      <a:pt x="291" y="8"/>
                    </a:lnTo>
                    <a:lnTo>
                      <a:pt x="289" y="5"/>
                    </a:lnTo>
                    <a:lnTo>
                      <a:pt x="286" y="3"/>
                    </a:lnTo>
                    <a:lnTo>
                      <a:pt x="283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3" name="Freeform 103"/>
              <p:cNvSpPr>
                <a:spLocks/>
              </p:cNvSpPr>
              <p:nvPr/>
            </p:nvSpPr>
            <p:spPr bwMode="auto">
              <a:xfrm>
                <a:off x="1951" y="1804"/>
                <a:ext cx="34" cy="27"/>
              </a:xfrm>
              <a:custGeom>
                <a:avLst/>
                <a:gdLst/>
                <a:ahLst/>
                <a:cxnLst>
                  <a:cxn ang="0">
                    <a:pos x="148" y="7"/>
                  </a:cxn>
                  <a:cxn ang="0">
                    <a:pos x="146" y="19"/>
                  </a:cxn>
                  <a:cxn ang="0">
                    <a:pos x="138" y="20"/>
                  </a:cxn>
                  <a:cxn ang="0">
                    <a:pos x="133" y="16"/>
                  </a:cxn>
                  <a:cxn ang="0">
                    <a:pos x="130" y="11"/>
                  </a:cxn>
                  <a:cxn ang="0">
                    <a:pos x="129" y="12"/>
                  </a:cxn>
                  <a:cxn ang="0">
                    <a:pos x="129" y="12"/>
                  </a:cxn>
                  <a:cxn ang="0">
                    <a:pos x="120" y="13"/>
                  </a:cxn>
                  <a:cxn ang="0">
                    <a:pos x="110" y="15"/>
                  </a:cxn>
                  <a:cxn ang="0">
                    <a:pos x="111" y="16"/>
                  </a:cxn>
                  <a:cxn ang="0">
                    <a:pos x="108" y="17"/>
                  </a:cxn>
                  <a:cxn ang="0">
                    <a:pos x="99" y="27"/>
                  </a:cxn>
                  <a:cxn ang="0">
                    <a:pos x="93" y="37"/>
                  </a:cxn>
                  <a:cxn ang="0">
                    <a:pos x="88" y="29"/>
                  </a:cxn>
                  <a:cxn ang="0">
                    <a:pos x="86" y="30"/>
                  </a:cxn>
                  <a:cxn ang="0">
                    <a:pos x="86" y="30"/>
                  </a:cxn>
                  <a:cxn ang="0">
                    <a:pos x="81" y="31"/>
                  </a:cxn>
                  <a:cxn ang="0">
                    <a:pos x="67" y="33"/>
                  </a:cxn>
                  <a:cxn ang="0">
                    <a:pos x="68" y="35"/>
                  </a:cxn>
                  <a:cxn ang="0">
                    <a:pos x="66" y="36"/>
                  </a:cxn>
                  <a:cxn ang="0">
                    <a:pos x="61" y="46"/>
                  </a:cxn>
                  <a:cxn ang="0">
                    <a:pos x="55" y="69"/>
                  </a:cxn>
                  <a:cxn ang="0">
                    <a:pos x="54" y="69"/>
                  </a:cxn>
                  <a:cxn ang="0">
                    <a:pos x="48" y="54"/>
                  </a:cxn>
                  <a:cxn ang="0">
                    <a:pos x="31" y="41"/>
                  </a:cxn>
                  <a:cxn ang="0">
                    <a:pos x="11" y="48"/>
                  </a:cxn>
                  <a:cxn ang="0">
                    <a:pos x="0" y="62"/>
                  </a:cxn>
                  <a:cxn ang="0">
                    <a:pos x="13" y="76"/>
                  </a:cxn>
                  <a:cxn ang="0">
                    <a:pos x="32" y="79"/>
                  </a:cxn>
                  <a:cxn ang="0">
                    <a:pos x="32" y="86"/>
                  </a:cxn>
                  <a:cxn ang="0">
                    <a:pos x="41" y="87"/>
                  </a:cxn>
                  <a:cxn ang="0">
                    <a:pos x="51" y="97"/>
                  </a:cxn>
                  <a:cxn ang="0">
                    <a:pos x="51" y="132"/>
                  </a:cxn>
                  <a:cxn ang="0">
                    <a:pos x="66" y="127"/>
                  </a:cxn>
                  <a:cxn ang="0">
                    <a:pos x="71" y="124"/>
                  </a:cxn>
                  <a:cxn ang="0">
                    <a:pos x="72" y="124"/>
                  </a:cxn>
                  <a:cxn ang="0">
                    <a:pos x="73" y="124"/>
                  </a:cxn>
                  <a:cxn ang="0">
                    <a:pos x="78" y="85"/>
                  </a:cxn>
                  <a:cxn ang="0">
                    <a:pos x="77" y="65"/>
                  </a:cxn>
                  <a:cxn ang="0">
                    <a:pos x="80" y="64"/>
                  </a:cxn>
                  <a:cxn ang="0">
                    <a:pos x="84" y="83"/>
                  </a:cxn>
                  <a:cxn ang="0">
                    <a:pos x="83" y="86"/>
                  </a:cxn>
                  <a:cxn ang="0">
                    <a:pos x="84" y="91"/>
                  </a:cxn>
                  <a:cxn ang="0">
                    <a:pos x="84" y="93"/>
                  </a:cxn>
                  <a:cxn ang="0">
                    <a:pos x="84" y="94"/>
                  </a:cxn>
                  <a:cxn ang="0">
                    <a:pos x="85" y="93"/>
                  </a:cxn>
                  <a:cxn ang="0">
                    <a:pos x="97" y="91"/>
                  </a:cxn>
                  <a:cxn ang="0">
                    <a:pos x="106" y="85"/>
                  </a:cxn>
                  <a:cxn ang="0">
                    <a:pos x="105" y="79"/>
                  </a:cxn>
                  <a:cxn ang="0">
                    <a:pos x="113" y="39"/>
                  </a:cxn>
                  <a:cxn ang="0">
                    <a:pos x="121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8" y="27"/>
                  </a:cxn>
                  <a:cxn ang="0">
                    <a:pos x="131" y="29"/>
                  </a:cxn>
                  <a:cxn ang="0">
                    <a:pos x="134" y="38"/>
                  </a:cxn>
                  <a:cxn ang="0">
                    <a:pos x="149" y="34"/>
                  </a:cxn>
                  <a:cxn ang="0">
                    <a:pos x="154" y="33"/>
                  </a:cxn>
                  <a:cxn ang="0">
                    <a:pos x="156" y="32"/>
                  </a:cxn>
                  <a:cxn ang="0">
                    <a:pos x="160" y="31"/>
                  </a:cxn>
                  <a:cxn ang="0">
                    <a:pos x="168" y="8"/>
                  </a:cxn>
                </a:cxnLst>
                <a:rect l="0" t="0" r="r" b="b"/>
                <a:pathLst>
                  <a:path w="170" h="132">
                    <a:moveTo>
                      <a:pt x="170" y="0"/>
                    </a:moveTo>
                    <a:lnTo>
                      <a:pt x="149" y="4"/>
                    </a:lnTo>
                    <a:lnTo>
                      <a:pt x="148" y="7"/>
                    </a:lnTo>
                    <a:lnTo>
                      <a:pt x="148" y="11"/>
                    </a:lnTo>
                    <a:lnTo>
                      <a:pt x="147" y="15"/>
                    </a:lnTo>
                    <a:lnTo>
                      <a:pt x="146" y="19"/>
                    </a:lnTo>
                    <a:lnTo>
                      <a:pt x="143" y="19"/>
                    </a:lnTo>
                    <a:lnTo>
                      <a:pt x="141" y="20"/>
                    </a:lnTo>
                    <a:lnTo>
                      <a:pt x="138" y="20"/>
                    </a:lnTo>
                    <a:lnTo>
                      <a:pt x="134" y="21"/>
                    </a:lnTo>
                    <a:lnTo>
                      <a:pt x="133" y="19"/>
                    </a:lnTo>
                    <a:lnTo>
                      <a:pt x="133" y="16"/>
                    </a:lnTo>
                    <a:lnTo>
                      <a:pt x="132" y="14"/>
                    </a:lnTo>
                    <a:lnTo>
                      <a:pt x="131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5" y="14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0" y="16"/>
                    </a:lnTo>
                    <a:lnTo>
                      <a:pt x="109" y="16"/>
                    </a:lnTo>
                    <a:lnTo>
                      <a:pt x="108" y="17"/>
                    </a:lnTo>
                    <a:lnTo>
                      <a:pt x="107" y="17"/>
                    </a:lnTo>
                    <a:lnTo>
                      <a:pt x="103" y="22"/>
                    </a:lnTo>
                    <a:lnTo>
                      <a:pt x="99" y="27"/>
                    </a:lnTo>
                    <a:lnTo>
                      <a:pt x="96" y="33"/>
                    </a:lnTo>
                    <a:lnTo>
                      <a:pt x="94" y="39"/>
                    </a:lnTo>
                    <a:lnTo>
                      <a:pt x="93" y="37"/>
                    </a:lnTo>
                    <a:lnTo>
                      <a:pt x="90" y="34"/>
                    </a:lnTo>
                    <a:lnTo>
                      <a:pt x="89" y="31"/>
                    </a:lnTo>
                    <a:lnTo>
                      <a:pt x="88" y="29"/>
                    </a:lnTo>
                    <a:lnTo>
                      <a:pt x="87" y="29"/>
                    </a:lnTo>
                    <a:lnTo>
                      <a:pt x="87" y="29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1" y="31"/>
                    </a:lnTo>
                    <a:lnTo>
                      <a:pt x="76" y="31"/>
                    </a:lnTo>
                    <a:lnTo>
                      <a:pt x="72" y="32"/>
                    </a:lnTo>
                    <a:lnTo>
                      <a:pt x="67" y="33"/>
                    </a:lnTo>
                    <a:lnTo>
                      <a:pt x="67" y="34"/>
                    </a:lnTo>
                    <a:lnTo>
                      <a:pt x="68" y="34"/>
                    </a:lnTo>
                    <a:lnTo>
                      <a:pt x="68" y="35"/>
                    </a:lnTo>
                    <a:lnTo>
                      <a:pt x="68" y="35"/>
                    </a:lnTo>
                    <a:lnTo>
                      <a:pt x="67" y="36"/>
                    </a:lnTo>
                    <a:lnTo>
                      <a:pt x="66" y="36"/>
                    </a:lnTo>
                    <a:lnTo>
                      <a:pt x="64" y="37"/>
                    </a:lnTo>
                    <a:lnTo>
                      <a:pt x="63" y="37"/>
                    </a:lnTo>
                    <a:lnTo>
                      <a:pt x="61" y="46"/>
                    </a:lnTo>
                    <a:lnTo>
                      <a:pt x="59" y="53"/>
                    </a:lnTo>
                    <a:lnTo>
                      <a:pt x="57" y="61"/>
                    </a:lnTo>
                    <a:lnTo>
                      <a:pt x="55" y="69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9"/>
                    </a:lnTo>
                    <a:lnTo>
                      <a:pt x="53" y="69"/>
                    </a:lnTo>
                    <a:lnTo>
                      <a:pt x="52" y="62"/>
                    </a:lnTo>
                    <a:lnTo>
                      <a:pt x="48" y="54"/>
                    </a:lnTo>
                    <a:lnTo>
                      <a:pt x="44" y="48"/>
                    </a:lnTo>
                    <a:lnTo>
                      <a:pt x="38" y="41"/>
                    </a:lnTo>
                    <a:lnTo>
                      <a:pt x="31" y="41"/>
                    </a:lnTo>
                    <a:lnTo>
                      <a:pt x="24" y="42"/>
                    </a:lnTo>
                    <a:lnTo>
                      <a:pt x="18" y="45"/>
                    </a:lnTo>
                    <a:lnTo>
                      <a:pt x="11" y="48"/>
                    </a:lnTo>
                    <a:lnTo>
                      <a:pt x="5" y="51"/>
                    </a:lnTo>
                    <a:lnTo>
                      <a:pt x="2" y="56"/>
                    </a:lnTo>
                    <a:lnTo>
                      <a:pt x="0" y="62"/>
                    </a:lnTo>
                    <a:lnTo>
                      <a:pt x="1" y="69"/>
                    </a:lnTo>
                    <a:lnTo>
                      <a:pt x="7" y="73"/>
                    </a:lnTo>
                    <a:lnTo>
                      <a:pt x="13" y="76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2" y="79"/>
                    </a:lnTo>
                    <a:lnTo>
                      <a:pt x="32" y="81"/>
                    </a:lnTo>
                    <a:lnTo>
                      <a:pt x="32" y="84"/>
                    </a:lnTo>
                    <a:lnTo>
                      <a:pt x="32" y="86"/>
                    </a:lnTo>
                    <a:lnTo>
                      <a:pt x="31" y="90"/>
                    </a:lnTo>
                    <a:lnTo>
                      <a:pt x="36" y="88"/>
                    </a:lnTo>
                    <a:lnTo>
                      <a:pt x="41" y="87"/>
                    </a:lnTo>
                    <a:lnTo>
                      <a:pt x="46" y="86"/>
                    </a:lnTo>
                    <a:lnTo>
                      <a:pt x="52" y="85"/>
                    </a:lnTo>
                    <a:lnTo>
                      <a:pt x="51" y="97"/>
                    </a:lnTo>
                    <a:lnTo>
                      <a:pt x="50" y="109"/>
                    </a:lnTo>
                    <a:lnTo>
                      <a:pt x="50" y="120"/>
                    </a:lnTo>
                    <a:lnTo>
                      <a:pt x="51" y="132"/>
                    </a:lnTo>
                    <a:lnTo>
                      <a:pt x="56" y="130"/>
                    </a:lnTo>
                    <a:lnTo>
                      <a:pt x="61" y="128"/>
                    </a:lnTo>
                    <a:lnTo>
                      <a:pt x="66" y="127"/>
                    </a:lnTo>
                    <a:lnTo>
                      <a:pt x="71" y="125"/>
                    </a:lnTo>
                    <a:lnTo>
                      <a:pt x="71" y="125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2" y="124"/>
                    </a:lnTo>
                    <a:lnTo>
                      <a:pt x="72" y="124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5" y="111"/>
                    </a:lnTo>
                    <a:lnTo>
                      <a:pt x="77" y="98"/>
                    </a:lnTo>
                    <a:lnTo>
                      <a:pt x="78" y="85"/>
                    </a:lnTo>
                    <a:lnTo>
                      <a:pt x="75" y="72"/>
                    </a:lnTo>
                    <a:lnTo>
                      <a:pt x="76" y="69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8" y="58"/>
                    </a:lnTo>
                    <a:lnTo>
                      <a:pt x="80" y="64"/>
                    </a:lnTo>
                    <a:lnTo>
                      <a:pt x="81" y="70"/>
                    </a:lnTo>
                    <a:lnTo>
                      <a:pt x="83" y="77"/>
                    </a:lnTo>
                    <a:lnTo>
                      <a:pt x="84" y="83"/>
                    </a:lnTo>
                    <a:lnTo>
                      <a:pt x="83" y="84"/>
                    </a:lnTo>
                    <a:lnTo>
                      <a:pt x="83" y="85"/>
                    </a:lnTo>
                    <a:lnTo>
                      <a:pt x="83" y="86"/>
                    </a:lnTo>
                    <a:lnTo>
                      <a:pt x="83" y="87"/>
                    </a:lnTo>
                    <a:lnTo>
                      <a:pt x="83" y="90"/>
                    </a:lnTo>
                    <a:lnTo>
                      <a:pt x="84" y="91"/>
                    </a:lnTo>
                    <a:lnTo>
                      <a:pt x="84" y="92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4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6" y="93"/>
                    </a:lnTo>
                    <a:lnTo>
                      <a:pt x="91" y="92"/>
                    </a:lnTo>
                    <a:lnTo>
                      <a:pt x="97" y="91"/>
                    </a:lnTo>
                    <a:lnTo>
                      <a:pt x="102" y="88"/>
                    </a:lnTo>
                    <a:lnTo>
                      <a:pt x="107" y="87"/>
                    </a:lnTo>
                    <a:lnTo>
                      <a:pt x="106" y="85"/>
                    </a:lnTo>
                    <a:lnTo>
                      <a:pt x="106" y="83"/>
                    </a:lnTo>
                    <a:lnTo>
                      <a:pt x="106" y="81"/>
                    </a:lnTo>
                    <a:lnTo>
                      <a:pt x="105" y="79"/>
                    </a:lnTo>
                    <a:lnTo>
                      <a:pt x="107" y="66"/>
                    </a:lnTo>
                    <a:lnTo>
                      <a:pt x="110" y="53"/>
                    </a:lnTo>
                    <a:lnTo>
                      <a:pt x="113" y="39"/>
                    </a:lnTo>
                    <a:lnTo>
                      <a:pt x="118" y="27"/>
                    </a:lnTo>
                    <a:lnTo>
                      <a:pt x="120" y="27"/>
                    </a:lnTo>
                    <a:lnTo>
                      <a:pt x="121" y="27"/>
                    </a:lnTo>
                    <a:lnTo>
                      <a:pt x="123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6" y="27"/>
                    </a:lnTo>
                    <a:lnTo>
                      <a:pt x="128" y="27"/>
                    </a:lnTo>
                    <a:lnTo>
                      <a:pt x="130" y="27"/>
                    </a:lnTo>
                    <a:lnTo>
                      <a:pt x="132" y="27"/>
                    </a:lnTo>
                    <a:lnTo>
                      <a:pt x="131" y="29"/>
                    </a:lnTo>
                    <a:lnTo>
                      <a:pt x="131" y="32"/>
                    </a:lnTo>
                    <a:lnTo>
                      <a:pt x="132" y="35"/>
                    </a:lnTo>
                    <a:lnTo>
                      <a:pt x="134" y="38"/>
                    </a:lnTo>
                    <a:lnTo>
                      <a:pt x="140" y="37"/>
                    </a:lnTo>
                    <a:lnTo>
                      <a:pt x="145" y="35"/>
                    </a:lnTo>
                    <a:lnTo>
                      <a:pt x="149" y="34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6" y="32"/>
                    </a:lnTo>
                    <a:lnTo>
                      <a:pt x="157" y="32"/>
                    </a:lnTo>
                    <a:lnTo>
                      <a:pt x="159" y="31"/>
                    </a:lnTo>
                    <a:lnTo>
                      <a:pt x="160" y="31"/>
                    </a:lnTo>
                    <a:lnTo>
                      <a:pt x="163" y="23"/>
                    </a:lnTo>
                    <a:lnTo>
                      <a:pt x="166" y="15"/>
                    </a:lnTo>
                    <a:lnTo>
                      <a:pt x="168" y="8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151" name="Text Box 104"/>
            <p:cNvSpPr txBox="1">
              <a:spLocks noChangeArrowheads="1"/>
            </p:cNvSpPr>
            <p:nvPr/>
          </p:nvSpPr>
          <p:spPr bwMode="auto">
            <a:xfrm>
              <a:off x="588" y="-73"/>
              <a:ext cx="407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 b="1">
                  <a:solidFill>
                    <a:schemeClr val="tx1"/>
                  </a:solidFill>
                  <a:effectLst/>
                  <a:latin typeface="Wingdings" pitchFamily="2" charset="2"/>
                </a:rPr>
                <a:t>?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74625" y="1074738"/>
          <a:ext cx="8709025" cy="1325562"/>
        </p:xfrm>
        <a:graphic>
          <a:graphicData uri="http://schemas.openxmlformats.org/presentationml/2006/ole">
            <p:oleObj spid="_x0000_s6146" name="Picture" r:id="rId3" imgW="4860360" imgH="7390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3838" y="228600"/>
            <a:ext cx="74644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z="2600" smtClean="0"/>
              <a:t>Requirement inspection guidelines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1125538"/>
            <a:ext cx="8888412" cy="5732462"/>
          </a:xfrm>
        </p:spPr>
        <p:txBody>
          <a:bodyPr anchor="t" anchorCtr="0"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dirty="0" smtClean="0"/>
              <a:t>Inspection process uses WHAT-WHO-WHEN-WHERE guidelines to make it more effective in finding defects.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WHAT? The inspection report should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 accurate and informative in specific points.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 substantiated facts (not opinions).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 constructive and not offensive to the authors of the RD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WHO? The inspectors should be independent from the authors of the RD and not have a conflict of interest with them;…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Cover all stakeholder’s viewpoints, different backgrounds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WHEN? Should not be applied too soon or too late. Shorter, repeated meetings are more productive than longer, fewer ones.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WHERE</a:t>
            </a:r>
            <a:r>
              <a:rPr lang="en-US" sz="1600" dirty="0" smtClean="0"/>
              <a:t>? </a:t>
            </a:r>
            <a:r>
              <a:rPr lang="en-US" sz="2000" dirty="0" smtClean="0"/>
              <a:t>Inspection should consider places where critical aspects of the system are presented (safety or security - related ones)</a:t>
            </a:r>
          </a:p>
        </p:txBody>
      </p:sp>
      <p:grpSp>
        <p:nvGrpSpPr>
          <p:cNvPr id="13316" name="Group 106"/>
          <p:cNvGrpSpPr>
            <a:grpSpLocks/>
          </p:cNvGrpSpPr>
          <p:nvPr/>
        </p:nvGrpSpPr>
        <p:grpSpPr bwMode="auto">
          <a:xfrm>
            <a:off x="138113" y="-144463"/>
            <a:ext cx="1184275" cy="1154113"/>
            <a:chOff x="249" y="-73"/>
            <a:chExt cx="746" cy="727"/>
          </a:xfrm>
        </p:grpSpPr>
        <p:grpSp>
          <p:nvGrpSpPr>
            <p:cNvPr id="13317" name="Group 78"/>
            <p:cNvGrpSpPr>
              <a:grpSpLocks/>
            </p:cNvGrpSpPr>
            <p:nvPr/>
          </p:nvGrpSpPr>
          <p:grpSpPr bwMode="auto">
            <a:xfrm>
              <a:off x="249" y="99"/>
              <a:ext cx="737" cy="555"/>
              <a:chOff x="1784" y="1547"/>
              <a:chExt cx="363" cy="406"/>
            </a:xfrm>
          </p:grpSpPr>
          <p:sp>
            <p:nvSpPr>
              <p:cNvPr id="1397839" name="Freeform 79"/>
              <p:cNvSpPr>
                <a:spLocks/>
              </p:cNvSpPr>
              <p:nvPr/>
            </p:nvSpPr>
            <p:spPr bwMode="auto">
              <a:xfrm>
                <a:off x="1784" y="1547"/>
                <a:ext cx="363" cy="406"/>
              </a:xfrm>
              <a:custGeom>
                <a:avLst/>
                <a:gdLst/>
                <a:ahLst/>
                <a:cxnLst>
                  <a:cxn ang="0">
                    <a:pos x="1799" y="1149"/>
                  </a:cxn>
                  <a:cxn ang="0">
                    <a:pos x="1725" y="1080"/>
                  </a:cxn>
                  <a:cxn ang="0">
                    <a:pos x="1610" y="964"/>
                  </a:cxn>
                  <a:cxn ang="0">
                    <a:pos x="1480" y="816"/>
                  </a:cxn>
                  <a:cxn ang="0">
                    <a:pos x="1355" y="648"/>
                  </a:cxn>
                  <a:cxn ang="0">
                    <a:pos x="1259" y="475"/>
                  </a:cxn>
                  <a:cxn ang="0">
                    <a:pos x="1193" y="317"/>
                  </a:cxn>
                  <a:cxn ang="0">
                    <a:pos x="1149" y="186"/>
                  </a:cxn>
                  <a:cxn ang="0">
                    <a:pos x="1124" y="86"/>
                  </a:cxn>
                  <a:cxn ang="0">
                    <a:pos x="1112" y="22"/>
                  </a:cxn>
                  <a:cxn ang="0">
                    <a:pos x="1109" y="0"/>
                  </a:cxn>
                  <a:cxn ang="0">
                    <a:pos x="1083" y="6"/>
                  </a:cxn>
                  <a:cxn ang="0">
                    <a:pos x="1011" y="21"/>
                  </a:cxn>
                  <a:cxn ang="0">
                    <a:pos x="906" y="46"/>
                  </a:cxn>
                  <a:cxn ang="0">
                    <a:pos x="776" y="75"/>
                  </a:cxn>
                  <a:cxn ang="0">
                    <a:pos x="633" y="107"/>
                  </a:cxn>
                  <a:cxn ang="0">
                    <a:pos x="485" y="140"/>
                  </a:cxn>
                  <a:cxn ang="0">
                    <a:pos x="345" y="172"/>
                  </a:cxn>
                  <a:cxn ang="0">
                    <a:pos x="221" y="199"/>
                  </a:cxn>
                  <a:cxn ang="0">
                    <a:pos x="126" y="221"/>
                  </a:cxn>
                  <a:cxn ang="0">
                    <a:pos x="70" y="233"/>
                  </a:cxn>
                  <a:cxn ang="0">
                    <a:pos x="57" y="241"/>
                  </a:cxn>
                  <a:cxn ang="0">
                    <a:pos x="61" y="308"/>
                  </a:cxn>
                  <a:cxn ang="0">
                    <a:pos x="40" y="330"/>
                  </a:cxn>
                  <a:cxn ang="0">
                    <a:pos x="19" y="386"/>
                  </a:cxn>
                  <a:cxn ang="0">
                    <a:pos x="21" y="427"/>
                  </a:cxn>
                  <a:cxn ang="0">
                    <a:pos x="0" y="466"/>
                  </a:cxn>
                  <a:cxn ang="0">
                    <a:pos x="6" y="547"/>
                  </a:cxn>
                  <a:cxn ang="0">
                    <a:pos x="23" y="704"/>
                  </a:cxn>
                  <a:cxn ang="0">
                    <a:pos x="56" y="912"/>
                  </a:cxn>
                  <a:cxn ang="0">
                    <a:pos x="111" y="1146"/>
                  </a:cxn>
                  <a:cxn ang="0">
                    <a:pos x="192" y="1384"/>
                  </a:cxn>
                  <a:cxn ang="0">
                    <a:pos x="291" y="1594"/>
                  </a:cxn>
                  <a:cxn ang="0">
                    <a:pos x="387" y="1767"/>
                  </a:cxn>
                  <a:cxn ang="0">
                    <a:pos x="472" y="1899"/>
                  </a:cxn>
                  <a:cxn ang="0">
                    <a:pos x="534" y="1986"/>
                  </a:cxn>
                  <a:cxn ang="0">
                    <a:pos x="567" y="2027"/>
                  </a:cxn>
                  <a:cxn ang="0">
                    <a:pos x="1756" y="1387"/>
                  </a:cxn>
                  <a:cxn ang="0">
                    <a:pos x="1743" y="1374"/>
                  </a:cxn>
                  <a:cxn ang="0">
                    <a:pos x="1721" y="1354"/>
                  </a:cxn>
                  <a:cxn ang="0">
                    <a:pos x="1773" y="1313"/>
                  </a:cxn>
                  <a:cxn ang="0">
                    <a:pos x="1763" y="1301"/>
                  </a:cxn>
                  <a:cxn ang="0">
                    <a:pos x="1741" y="1280"/>
                  </a:cxn>
                  <a:cxn ang="0">
                    <a:pos x="1794" y="1237"/>
                  </a:cxn>
                  <a:cxn ang="0">
                    <a:pos x="1780" y="1224"/>
                  </a:cxn>
                  <a:cxn ang="0">
                    <a:pos x="1759" y="1204"/>
                  </a:cxn>
                </a:cxnLst>
                <a:rect l="0" t="0" r="r" b="b"/>
                <a:pathLst>
                  <a:path w="1815" h="2030">
                    <a:moveTo>
                      <a:pt x="1815" y="1164"/>
                    </a:moveTo>
                    <a:lnTo>
                      <a:pt x="1811" y="1160"/>
                    </a:lnTo>
                    <a:lnTo>
                      <a:pt x="1799" y="1149"/>
                    </a:lnTo>
                    <a:lnTo>
                      <a:pt x="1780" y="1132"/>
                    </a:lnTo>
                    <a:lnTo>
                      <a:pt x="1755" y="1109"/>
                    </a:lnTo>
                    <a:lnTo>
                      <a:pt x="1725" y="1080"/>
                    </a:lnTo>
                    <a:lnTo>
                      <a:pt x="1690" y="1045"/>
                    </a:lnTo>
                    <a:lnTo>
                      <a:pt x="1651" y="1007"/>
                    </a:lnTo>
                    <a:lnTo>
                      <a:pt x="1610" y="964"/>
                    </a:lnTo>
                    <a:lnTo>
                      <a:pt x="1567" y="917"/>
                    </a:lnTo>
                    <a:lnTo>
                      <a:pt x="1524" y="868"/>
                    </a:lnTo>
                    <a:lnTo>
                      <a:pt x="1480" y="816"/>
                    </a:lnTo>
                    <a:lnTo>
                      <a:pt x="1436" y="761"/>
                    </a:lnTo>
                    <a:lnTo>
                      <a:pt x="1395" y="706"/>
                    </a:lnTo>
                    <a:lnTo>
                      <a:pt x="1355" y="648"/>
                    </a:lnTo>
                    <a:lnTo>
                      <a:pt x="1320" y="590"/>
                    </a:lnTo>
                    <a:lnTo>
                      <a:pt x="1288" y="532"/>
                    </a:lnTo>
                    <a:lnTo>
                      <a:pt x="1259" y="475"/>
                    </a:lnTo>
                    <a:lnTo>
                      <a:pt x="1235" y="419"/>
                    </a:lnTo>
                    <a:lnTo>
                      <a:pt x="1212" y="367"/>
                    </a:lnTo>
                    <a:lnTo>
                      <a:pt x="1193" y="317"/>
                    </a:lnTo>
                    <a:lnTo>
                      <a:pt x="1176" y="271"/>
                    </a:lnTo>
                    <a:lnTo>
                      <a:pt x="1162" y="227"/>
                    </a:lnTo>
                    <a:lnTo>
                      <a:pt x="1149" y="186"/>
                    </a:lnTo>
                    <a:lnTo>
                      <a:pt x="1138" y="149"/>
                    </a:lnTo>
                    <a:lnTo>
                      <a:pt x="1130" y="116"/>
                    </a:lnTo>
                    <a:lnTo>
                      <a:pt x="1124" y="86"/>
                    </a:lnTo>
                    <a:lnTo>
                      <a:pt x="1118" y="60"/>
                    </a:lnTo>
                    <a:lnTo>
                      <a:pt x="1115" y="39"/>
                    </a:lnTo>
                    <a:lnTo>
                      <a:pt x="1112" y="22"/>
                    </a:lnTo>
                    <a:lnTo>
                      <a:pt x="1110" y="10"/>
                    </a:lnTo>
                    <a:lnTo>
                      <a:pt x="1109" y="2"/>
                    </a:lnTo>
                    <a:lnTo>
                      <a:pt x="1109" y="0"/>
                    </a:lnTo>
                    <a:lnTo>
                      <a:pt x="1106" y="1"/>
                    </a:lnTo>
                    <a:lnTo>
                      <a:pt x="1096" y="3"/>
                    </a:lnTo>
                    <a:lnTo>
                      <a:pt x="1083" y="6"/>
                    </a:lnTo>
                    <a:lnTo>
                      <a:pt x="1064" y="10"/>
                    </a:lnTo>
                    <a:lnTo>
                      <a:pt x="1040" y="15"/>
                    </a:lnTo>
                    <a:lnTo>
                      <a:pt x="1011" y="21"/>
                    </a:lnTo>
                    <a:lnTo>
                      <a:pt x="980" y="29"/>
                    </a:lnTo>
                    <a:lnTo>
                      <a:pt x="945" y="37"/>
                    </a:lnTo>
                    <a:lnTo>
                      <a:pt x="906" y="46"/>
                    </a:lnTo>
                    <a:lnTo>
                      <a:pt x="865" y="55"/>
                    </a:lnTo>
                    <a:lnTo>
                      <a:pt x="821" y="64"/>
                    </a:lnTo>
                    <a:lnTo>
                      <a:pt x="776" y="75"/>
                    </a:lnTo>
                    <a:lnTo>
                      <a:pt x="729" y="85"/>
                    </a:lnTo>
                    <a:lnTo>
                      <a:pt x="681" y="96"/>
                    </a:lnTo>
                    <a:lnTo>
                      <a:pt x="633" y="107"/>
                    </a:lnTo>
                    <a:lnTo>
                      <a:pt x="584" y="118"/>
                    </a:lnTo>
                    <a:lnTo>
                      <a:pt x="533" y="129"/>
                    </a:lnTo>
                    <a:lnTo>
                      <a:pt x="485" y="140"/>
                    </a:lnTo>
                    <a:lnTo>
                      <a:pt x="437" y="151"/>
                    </a:lnTo>
                    <a:lnTo>
                      <a:pt x="390" y="162"/>
                    </a:lnTo>
                    <a:lnTo>
                      <a:pt x="345" y="172"/>
                    </a:lnTo>
                    <a:lnTo>
                      <a:pt x="301" y="181"/>
                    </a:lnTo>
                    <a:lnTo>
                      <a:pt x="260" y="190"/>
                    </a:lnTo>
                    <a:lnTo>
                      <a:pt x="221" y="199"/>
                    </a:lnTo>
                    <a:lnTo>
                      <a:pt x="186" y="208"/>
                    </a:lnTo>
                    <a:lnTo>
                      <a:pt x="155" y="215"/>
                    </a:lnTo>
                    <a:lnTo>
                      <a:pt x="126" y="221"/>
                    </a:lnTo>
                    <a:lnTo>
                      <a:pt x="102" y="226"/>
                    </a:lnTo>
                    <a:lnTo>
                      <a:pt x="83" y="230"/>
                    </a:lnTo>
                    <a:lnTo>
                      <a:pt x="70" y="233"/>
                    </a:lnTo>
                    <a:lnTo>
                      <a:pt x="60" y="235"/>
                    </a:lnTo>
                    <a:lnTo>
                      <a:pt x="57" y="236"/>
                    </a:lnTo>
                    <a:lnTo>
                      <a:pt x="57" y="241"/>
                    </a:lnTo>
                    <a:lnTo>
                      <a:pt x="58" y="257"/>
                    </a:lnTo>
                    <a:lnTo>
                      <a:pt x="59" y="280"/>
                    </a:lnTo>
                    <a:lnTo>
                      <a:pt x="61" y="308"/>
                    </a:lnTo>
                    <a:lnTo>
                      <a:pt x="39" y="310"/>
                    </a:lnTo>
                    <a:lnTo>
                      <a:pt x="39" y="315"/>
                    </a:lnTo>
                    <a:lnTo>
                      <a:pt x="40" y="330"/>
                    </a:lnTo>
                    <a:lnTo>
                      <a:pt x="41" y="353"/>
                    </a:lnTo>
                    <a:lnTo>
                      <a:pt x="43" y="380"/>
                    </a:lnTo>
                    <a:lnTo>
                      <a:pt x="19" y="386"/>
                    </a:lnTo>
                    <a:lnTo>
                      <a:pt x="19" y="391"/>
                    </a:lnTo>
                    <a:lnTo>
                      <a:pt x="20" y="406"/>
                    </a:lnTo>
                    <a:lnTo>
                      <a:pt x="21" y="427"/>
                    </a:lnTo>
                    <a:lnTo>
                      <a:pt x="24" y="455"/>
                    </a:lnTo>
                    <a:lnTo>
                      <a:pt x="0" y="460"/>
                    </a:lnTo>
                    <a:lnTo>
                      <a:pt x="0" y="466"/>
                    </a:lnTo>
                    <a:lnTo>
                      <a:pt x="1" y="483"/>
                    </a:lnTo>
                    <a:lnTo>
                      <a:pt x="3" y="510"/>
                    </a:lnTo>
                    <a:lnTo>
                      <a:pt x="6" y="547"/>
                    </a:lnTo>
                    <a:lnTo>
                      <a:pt x="10" y="592"/>
                    </a:lnTo>
                    <a:lnTo>
                      <a:pt x="15" y="644"/>
                    </a:lnTo>
                    <a:lnTo>
                      <a:pt x="23" y="704"/>
                    </a:lnTo>
                    <a:lnTo>
                      <a:pt x="32" y="768"/>
                    </a:lnTo>
                    <a:lnTo>
                      <a:pt x="43" y="839"/>
                    </a:lnTo>
                    <a:lnTo>
                      <a:pt x="56" y="912"/>
                    </a:lnTo>
                    <a:lnTo>
                      <a:pt x="72" y="988"/>
                    </a:lnTo>
                    <a:lnTo>
                      <a:pt x="90" y="1067"/>
                    </a:lnTo>
                    <a:lnTo>
                      <a:pt x="111" y="1146"/>
                    </a:lnTo>
                    <a:lnTo>
                      <a:pt x="135" y="1226"/>
                    </a:lnTo>
                    <a:lnTo>
                      <a:pt x="162" y="1306"/>
                    </a:lnTo>
                    <a:lnTo>
                      <a:pt x="192" y="1384"/>
                    </a:lnTo>
                    <a:lnTo>
                      <a:pt x="225" y="1458"/>
                    </a:lnTo>
                    <a:lnTo>
                      <a:pt x="258" y="1529"/>
                    </a:lnTo>
                    <a:lnTo>
                      <a:pt x="291" y="1594"/>
                    </a:lnTo>
                    <a:lnTo>
                      <a:pt x="323" y="1657"/>
                    </a:lnTo>
                    <a:lnTo>
                      <a:pt x="356" y="1714"/>
                    </a:lnTo>
                    <a:lnTo>
                      <a:pt x="387" y="1767"/>
                    </a:lnTo>
                    <a:lnTo>
                      <a:pt x="417" y="1816"/>
                    </a:lnTo>
                    <a:lnTo>
                      <a:pt x="445" y="1860"/>
                    </a:lnTo>
                    <a:lnTo>
                      <a:pt x="472" y="1899"/>
                    </a:lnTo>
                    <a:lnTo>
                      <a:pt x="495" y="1933"/>
                    </a:lnTo>
                    <a:lnTo>
                      <a:pt x="516" y="1963"/>
                    </a:lnTo>
                    <a:lnTo>
                      <a:pt x="534" y="1986"/>
                    </a:lnTo>
                    <a:lnTo>
                      <a:pt x="549" y="2005"/>
                    </a:lnTo>
                    <a:lnTo>
                      <a:pt x="560" y="2019"/>
                    </a:lnTo>
                    <a:lnTo>
                      <a:pt x="567" y="2027"/>
                    </a:lnTo>
                    <a:lnTo>
                      <a:pt x="569" y="2030"/>
                    </a:lnTo>
                    <a:lnTo>
                      <a:pt x="1757" y="1388"/>
                    </a:lnTo>
                    <a:lnTo>
                      <a:pt x="1756" y="1387"/>
                    </a:lnTo>
                    <a:lnTo>
                      <a:pt x="1753" y="1384"/>
                    </a:lnTo>
                    <a:lnTo>
                      <a:pt x="1748" y="1380"/>
                    </a:lnTo>
                    <a:lnTo>
                      <a:pt x="1743" y="1374"/>
                    </a:lnTo>
                    <a:lnTo>
                      <a:pt x="1736" y="1368"/>
                    </a:lnTo>
                    <a:lnTo>
                      <a:pt x="1729" y="1361"/>
                    </a:lnTo>
                    <a:lnTo>
                      <a:pt x="1721" y="1354"/>
                    </a:lnTo>
                    <a:lnTo>
                      <a:pt x="1713" y="1347"/>
                    </a:lnTo>
                    <a:lnTo>
                      <a:pt x="1774" y="1314"/>
                    </a:lnTo>
                    <a:lnTo>
                      <a:pt x="1773" y="1313"/>
                    </a:lnTo>
                    <a:lnTo>
                      <a:pt x="1771" y="1310"/>
                    </a:lnTo>
                    <a:lnTo>
                      <a:pt x="1768" y="1306"/>
                    </a:lnTo>
                    <a:lnTo>
                      <a:pt x="1763" y="1301"/>
                    </a:lnTo>
                    <a:lnTo>
                      <a:pt x="1757" y="1295"/>
                    </a:lnTo>
                    <a:lnTo>
                      <a:pt x="1749" y="1288"/>
                    </a:lnTo>
                    <a:lnTo>
                      <a:pt x="1741" y="1280"/>
                    </a:lnTo>
                    <a:lnTo>
                      <a:pt x="1732" y="1273"/>
                    </a:lnTo>
                    <a:lnTo>
                      <a:pt x="1795" y="1238"/>
                    </a:lnTo>
                    <a:lnTo>
                      <a:pt x="1794" y="1237"/>
                    </a:lnTo>
                    <a:lnTo>
                      <a:pt x="1790" y="1234"/>
                    </a:lnTo>
                    <a:lnTo>
                      <a:pt x="1785" y="1230"/>
                    </a:lnTo>
                    <a:lnTo>
                      <a:pt x="1780" y="1224"/>
                    </a:lnTo>
                    <a:lnTo>
                      <a:pt x="1773" y="1218"/>
                    </a:lnTo>
                    <a:lnTo>
                      <a:pt x="1766" y="1211"/>
                    </a:lnTo>
                    <a:lnTo>
                      <a:pt x="1759" y="1204"/>
                    </a:lnTo>
                    <a:lnTo>
                      <a:pt x="1752" y="1198"/>
                    </a:lnTo>
                    <a:lnTo>
                      <a:pt x="1815" y="1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0" name="Freeform 80"/>
              <p:cNvSpPr>
                <a:spLocks/>
              </p:cNvSpPr>
              <p:nvPr/>
            </p:nvSpPr>
            <p:spPr bwMode="auto">
              <a:xfrm>
                <a:off x="1799" y="1551"/>
                <a:ext cx="342" cy="353"/>
              </a:xfrm>
              <a:custGeom>
                <a:avLst/>
                <a:gdLst/>
                <a:ahLst/>
                <a:cxnLst>
                  <a:cxn ang="0">
                    <a:pos x="1225" y="572"/>
                  </a:cxn>
                  <a:cxn ang="0">
                    <a:pos x="1293" y="677"/>
                  </a:cxn>
                  <a:cxn ang="0">
                    <a:pos x="1367" y="778"/>
                  </a:cxn>
                  <a:cxn ang="0">
                    <a:pos x="1445" y="872"/>
                  </a:cxn>
                  <a:cxn ang="0">
                    <a:pos x="1522" y="957"/>
                  </a:cxn>
                  <a:cxn ang="0">
                    <a:pos x="1592" y="1029"/>
                  </a:cxn>
                  <a:cxn ang="0">
                    <a:pos x="1651" y="1087"/>
                  </a:cxn>
                  <a:cxn ang="0">
                    <a:pos x="1694" y="1126"/>
                  </a:cxn>
                  <a:cxn ang="0">
                    <a:pos x="555" y="1763"/>
                  </a:cxn>
                  <a:cxn ang="0">
                    <a:pos x="537" y="1740"/>
                  </a:cxn>
                  <a:cxn ang="0">
                    <a:pos x="508" y="1700"/>
                  </a:cxn>
                  <a:cxn ang="0">
                    <a:pos x="468" y="1645"/>
                  </a:cxn>
                  <a:cxn ang="0">
                    <a:pos x="420" y="1572"/>
                  </a:cxn>
                  <a:cxn ang="0">
                    <a:pos x="366" y="1484"/>
                  </a:cxn>
                  <a:cxn ang="0">
                    <a:pos x="309" y="1381"/>
                  </a:cxn>
                  <a:cxn ang="0">
                    <a:pos x="250" y="1263"/>
                  </a:cxn>
                  <a:cxn ang="0">
                    <a:pos x="190" y="1132"/>
                  </a:cxn>
                  <a:cxn ang="0">
                    <a:pos x="136" y="986"/>
                  </a:cxn>
                  <a:cxn ang="0">
                    <a:pos x="94" y="839"/>
                  </a:cxn>
                  <a:cxn ang="0">
                    <a:pos x="60" y="696"/>
                  </a:cxn>
                  <a:cxn ang="0">
                    <a:pos x="37" y="562"/>
                  </a:cxn>
                  <a:cxn ang="0">
                    <a:pos x="19" y="442"/>
                  </a:cxn>
                  <a:cxn ang="0">
                    <a:pos x="8" y="344"/>
                  </a:cxn>
                  <a:cxn ang="0">
                    <a:pos x="2" y="270"/>
                  </a:cxn>
                  <a:cxn ang="0">
                    <a:pos x="0" y="230"/>
                  </a:cxn>
                  <a:cxn ang="0">
                    <a:pos x="1018" y="11"/>
                  </a:cxn>
                  <a:cxn ang="0">
                    <a:pos x="1024" y="41"/>
                  </a:cxn>
                  <a:cxn ang="0">
                    <a:pos x="1033" y="85"/>
                  </a:cxn>
                  <a:cxn ang="0">
                    <a:pos x="1047" y="142"/>
                  </a:cxn>
                  <a:cxn ang="0">
                    <a:pos x="1066" y="208"/>
                  </a:cxn>
                  <a:cxn ang="0">
                    <a:pos x="1093" y="286"/>
                  </a:cxn>
                  <a:cxn ang="0">
                    <a:pos x="1128" y="373"/>
                  </a:cxn>
                  <a:cxn ang="0">
                    <a:pos x="1171" y="468"/>
                  </a:cxn>
                </a:cxnLst>
                <a:rect l="0" t="0" r="r" b="b"/>
                <a:pathLst>
                  <a:path w="1707" h="1763">
                    <a:moveTo>
                      <a:pt x="1196" y="519"/>
                    </a:moveTo>
                    <a:lnTo>
                      <a:pt x="1225" y="572"/>
                    </a:lnTo>
                    <a:lnTo>
                      <a:pt x="1258" y="625"/>
                    </a:lnTo>
                    <a:lnTo>
                      <a:pt x="1293" y="677"/>
                    </a:lnTo>
                    <a:lnTo>
                      <a:pt x="1329" y="729"/>
                    </a:lnTo>
                    <a:lnTo>
                      <a:pt x="1367" y="778"/>
                    </a:lnTo>
                    <a:lnTo>
                      <a:pt x="1406" y="826"/>
                    </a:lnTo>
                    <a:lnTo>
                      <a:pt x="1445" y="872"/>
                    </a:lnTo>
                    <a:lnTo>
                      <a:pt x="1484" y="916"/>
                    </a:lnTo>
                    <a:lnTo>
                      <a:pt x="1522" y="957"/>
                    </a:lnTo>
                    <a:lnTo>
                      <a:pt x="1558" y="995"/>
                    </a:lnTo>
                    <a:lnTo>
                      <a:pt x="1592" y="1029"/>
                    </a:lnTo>
                    <a:lnTo>
                      <a:pt x="1623" y="1060"/>
                    </a:lnTo>
                    <a:lnTo>
                      <a:pt x="1651" y="1087"/>
                    </a:lnTo>
                    <a:lnTo>
                      <a:pt x="1675" y="1109"/>
                    </a:lnTo>
                    <a:lnTo>
                      <a:pt x="1694" y="1126"/>
                    </a:lnTo>
                    <a:lnTo>
                      <a:pt x="1707" y="1139"/>
                    </a:lnTo>
                    <a:lnTo>
                      <a:pt x="555" y="1763"/>
                    </a:lnTo>
                    <a:lnTo>
                      <a:pt x="547" y="1753"/>
                    </a:lnTo>
                    <a:lnTo>
                      <a:pt x="537" y="1740"/>
                    </a:lnTo>
                    <a:lnTo>
                      <a:pt x="523" y="1723"/>
                    </a:lnTo>
                    <a:lnTo>
                      <a:pt x="508" y="1700"/>
                    </a:lnTo>
                    <a:lnTo>
                      <a:pt x="488" y="1675"/>
                    </a:lnTo>
                    <a:lnTo>
                      <a:pt x="468" y="1645"/>
                    </a:lnTo>
                    <a:lnTo>
                      <a:pt x="445" y="1610"/>
                    </a:lnTo>
                    <a:lnTo>
                      <a:pt x="420" y="1572"/>
                    </a:lnTo>
                    <a:lnTo>
                      <a:pt x="394" y="1530"/>
                    </a:lnTo>
                    <a:lnTo>
                      <a:pt x="366" y="1484"/>
                    </a:lnTo>
                    <a:lnTo>
                      <a:pt x="339" y="1435"/>
                    </a:lnTo>
                    <a:lnTo>
                      <a:pt x="309" y="1381"/>
                    </a:lnTo>
                    <a:lnTo>
                      <a:pt x="279" y="1325"/>
                    </a:lnTo>
                    <a:lnTo>
                      <a:pt x="250" y="1263"/>
                    </a:lnTo>
                    <a:lnTo>
                      <a:pt x="220" y="1199"/>
                    </a:lnTo>
                    <a:lnTo>
                      <a:pt x="190" y="1132"/>
                    </a:lnTo>
                    <a:lnTo>
                      <a:pt x="161" y="1060"/>
                    </a:lnTo>
                    <a:lnTo>
                      <a:pt x="136" y="986"/>
                    </a:lnTo>
                    <a:lnTo>
                      <a:pt x="113" y="913"/>
                    </a:lnTo>
                    <a:lnTo>
                      <a:pt x="94" y="839"/>
                    </a:lnTo>
                    <a:lnTo>
                      <a:pt x="76" y="767"/>
                    </a:lnTo>
                    <a:lnTo>
                      <a:pt x="60" y="696"/>
                    </a:lnTo>
                    <a:lnTo>
                      <a:pt x="48" y="627"/>
                    </a:lnTo>
                    <a:lnTo>
                      <a:pt x="37" y="562"/>
                    </a:lnTo>
                    <a:lnTo>
                      <a:pt x="27" y="501"/>
                    </a:lnTo>
                    <a:lnTo>
                      <a:pt x="19" y="442"/>
                    </a:lnTo>
                    <a:lnTo>
                      <a:pt x="13" y="390"/>
                    </a:lnTo>
                    <a:lnTo>
                      <a:pt x="8" y="344"/>
                    </a:lnTo>
                    <a:lnTo>
                      <a:pt x="5" y="304"/>
                    </a:lnTo>
                    <a:lnTo>
                      <a:pt x="2" y="270"/>
                    </a:lnTo>
                    <a:lnTo>
                      <a:pt x="1" y="246"/>
                    </a:lnTo>
                    <a:lnTo>
                      <a:pt x="0" y="230"/>
                    </a:lnTo>
                    <a:lnTo>
                      <a:pt x="1017" y="0"/>
                    </a:lnTo>
                    <a:lnTo>
                      <a:pt x="1018" y="11"/>
                    </a:lnTo>
                    <a:lnTo>
                      <a:pt x="1021" y="25"/>
                    </a:lnTo>
                    <a:lnTo>
                      <a:pt x="1024" y="41"/>
                    </a:lnTo>
                    <a:lnTo>
                      <a:pt x="1028" y="62"/>
                    </a:lnTo>
                    <a:lnTo>
                      <a:pt x="1033" y="85"/>
                    </a:lnTo>
                    <a:lnTo>
                      <a:pt x="1040" y="112"/>
                    </a:lnTo>
                    <a:lnTo>
                      <a:pt x="1047" y="142"/>
                    </a:lnTo>
                    <a:lnTo>
                      <a:pt x="1056" y="173"/>
                    </a:lnTo>
                    <a:lnTo>
                      <a:pt x="1066" y="208"/>
                    </a:lnTo>
                    <a:lnTo>
                      <a:pt x="1080" y="246"/>
                    </a:lnTo>
                    <a:lnTo>
                      <a:pt x="1093" y="286"/>
                    </a:lnTo>
                    <a:lnTo>
                      <a:pt x="1109" y="328"/>
                    </a:lnTo>
                    <a:lnTo>
                      <a:pt x="1128" y="373"/>
                    </a:lnTo>
                    <a:lnTo>
                      <a:pt x="1148" y="420"/>
                    </a:lnTo>
                    <a:lnTo>
                      <a:pt x="1171" y="468"/>
                    </a:lnTo>
                    <a:lnTo>
                      <a:pt x="1196" y="5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1" name="Freeform 81"/>
              <p:cNvSpPr>
                <a:spLocks/>
              </p:cNvSpPr>
              <p:nvPr/>
            </p:nvSpPr>
            <p:spPr bwMode="auto">
              <a:xfrm>
                <a:off x="1788" y="1641"/>
                <a:ext cx="341" cy="309"/>
              </a:xfrm>
              <a:custGeom>
                <a:avLst/>
                <a:gdLst/>
                <a:ahLst/>
                <a:cxnLst>
                  <a:cxn ang="0">
                    <a:pos x="554" y="1536"/>
                  </a:cxn>
                  <a:cxn ang="0">
                    <a:pos x="537" y="1513"/>
                  </a:cxn>
                  <a:cxn ang="0">
                    <a:pos x="507" y="1473"/>
                  </a:cxn>
                  <a:cxn ang="0">
                    <a:pos x="467" y="1418"/>
                  </a:cxn>
                  <a:cxn ang="0">
                    <a:pos x="420" y="1345"/>
                  </a:cxn>
                  <a:cxn ang="0">
                    <a:pos x="366" y="1257"/>
                  </a:cxn>
                  <a:cxn ang="0">
                    <a:pos x="309" y="1154"/>
                  </a:cxn>
                  <a:cxn ang="0">
                    <a:pos x="249" y="1036"/>
                  </a:cxn>
                  <a:cxn ang="0">
                    <a:pos x="190" y="905"/>
                  </a:cxn>
                  <a:cxn ang="0">
                    <a:pos x="137" y="759"/>
                  </a:cxn>
                  <a:cxn ang="0">
                    <a:pos x="94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5"/>
                  </a:cxn>
                  <a:cxn ang="0">
                    <a:pos x="9" y="116"/>
                  </a:cxn>
                  <a:cxn ang="0">
                    <a:pos x="2" y="43"/>
                  </a:cxn>
                  <a:cxn ang="0">
                    <a:pos x="0" y="3"/>
                  </a:cxn>
                  <a:cxn ang="0">
                    <a:pos x="9" y="32"/>
                  </a:cxn>
                  <a:cxn ang="0">
                    <a:pos x="17" y="110"/>
                  </a:cxn>
                  <a:cxn ang="0">
                    <a:pos x="28" y="202"/>
                  </a:cxn>
                  <a:cxn ang="0">
                    <a:pos x="44" y="306"/>
                  </a:cxn>
                  <a:cxn ang="0">
                    <a:pos x="67" y="419"/>
                  </a:cxn>
                  <a:cxn ang="0">
                    <a:pos x="94" y="536"/>
                  </a:cxn>
                  <a:cxn ang="0">
                    <a:pos x="128" y="658"/>
                  </a:cxn>
                  <a:cxn ang="0">
                    <a:pos x="169" y="778"/>
                  </a:cxn>
                  <a:cxn ang="0">
                    <a:pos x="226" y="912"/>
                  </a:cxn>
                  <a:cxn ang="0">
                    <a:pos x="291" y="1048"/>
                  </a:cxn>
                  <a:cxn ang="0">
                    <a:pos x="357" y="1167"/>
                  </a:cxn>
                  <a:cxn ang="0">
                    <a:pos x="417" y="1270"/>
                  </a:cxn>
                  <a:cxn ang="0">
                    <a:pos x="472" y="1352"/>
                  </a:cxn>
                  <a:cxn ang="0">
                    <a:pos x="516" y="1416"/>
                  </a:cxn>
                  <a:cxn ang="0">
                    <a:pos x="549" y="1459"/>
                  </a:cxn>
                  <a:cxn ang="0">
                    <a:pos x="568" y="1480"/>
                  </a:cxn>
                  <a:cxn ang="0">
                    <a:pos x="1676" y="884"/>
                  </a:cxn>
                  <a:cxn ang="0">
                    <a:pos x="1686" y="892"/>
                  </a:cxn>
                  <a:cxn ang="0">
                    <a:pos x="1695" y="899"/>
                  </a:cxn>
                  <a:cxn ang="0">
                    <a:pos x="1702" y="907"/>
                  </a:cxn>
                  <a:cxn ang="0">
                    <a:pos x="1708" y="912"/>
                  </a:cxn>
                </a:cxnLst>
                <a:rect l="0" t="0" r="r" b="b"/>
                <a:pathLst>
                  <a:path w="1708" h="1536">
                    <a:moveTo>
                      <a:pt x="1708" y="912"/>
                    </a:moveTo>
                    <a:lnTo>
                      <a:pt x="554" y="1536"/>
                    </a:lnTo>
                    <a:lnTo>
                      <a:pt x="547" y="1526"/>
                    </a:lnTo>
                    <a:lnTo>
                      <a:pt x="537" y="1513"/>
                    </a:lnTo>
                    <a:lnTo>
                      <a:pt x="523" y="1496"/>
                    </a:lnTo>
                    <a:lnTo>
                      <a:pt x="507" y="1473"/>
                    </a:lnTo>
                    <a:lnTo>
                      <a:pt x="488" y="1448"/>
                    </a:lnTo>
                    <a:lnTo>
                      <a:pt x="467" y="1418"/>
                    </a:lnTo>
                    <a:lnTo>
                      <a:pt x="445" y="1383"/>
                    </a:lnTo>
                    <a:lnTo>
                      <a:pt x="420" y="1345"/>
                    </a:lnTo>
                    <a:lnTo>
                      <a:pt x="394" y="1303"/>
                    </a:lnTo>
                    <a:lnTo>
                      <a:pt x="366" y="1257"/>
                    </a:lnTo>
                    <a:lnTo>
                      <a:pt x="338" y="1208"/>
                    </a:lnTo>
                    <a:lnTo>
                      <a:pt x="309" y="1154"/>
                    </a:lnTo>
                    <a:lnTo>
                      <a:pt x="279" y="1098"/>
                    </a:lnTo>
                    <a:lnTo>
                      <a:pt x="249" y="1036"/>
                    </a:lnTo>
                    <a:lnTo>
                      <a:pt x="220" y="972"/>
                    </a:lnTo>
                    <a:lnTo>
                      <a:pt x="190" y="905"/>
                    </a:lnTo>
                    <a:lnTo>
                      <a:pt x="161" y="833"/>
                    </a:lnTo>
                    <a:lnTo>
                      <a:pt x="137" y="759"/>
                    </a:lnTo>
                    <a:lnTo>
                      <a:pt x="114" y="686"/>
                    </a:lnTo>
                    <a:lnTo>
                      <a:pt x="94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7" y="273"/>
                    </a:lnTo>
                    <a:lnTo>
                      <a:pt x="20" y="215"/>
                    </a:lnTo>
                    <a:lnTo>
                      <a:pt x="14" y="163"/>
                    </a:lnTo>
                    <a:lnTo>
                      <a:pt x="9" y="116"/>
                    </a:lnTo>
                    <a:lnTo>
                      <a:pt x="6" y="76"/>
                    </a:lnTo>
                    <a:lnTo>
                      <a:pt x="2" y="43"/>
                    </a:lnTo>
                    <a:lnTo>
                      <a:pt x="1" y="19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9"/>
                    </a:lnTo>
                    <a:lnTo>
                      <a:pt x="17" y="110"/>
                    </a:lnTo>
                    <a:lnTo>
                      <a:pt x="22" y="154"/>
                    </a:lnTo>
                    <a:lnTo>
                      <a:pt x="28" y="202"/>
                    </a:lnTo>
                    <a:lnTo>
                      <a:pt x="36" y="253"/>
                    </a:lnTo>
                    <a:lnTo>
                      <a:pt x="44" y="306"/>
                    </a:lnTo>
                    <a:lnTo>
                      <a:pt x="55" y="361"/>
                    </a:lnTo>
                    <a:lnTo>
                      <a:pt x="67" y="419"/>
                    </a:lnTo>
                    <a:lnTo>
                      <a:pt x="79" y="477"/>
                    </a:lnTo>
                    <a:lnTo>
                      <a:pt x="94" y="536"/>
                    </a:lnTo>
                    <a:lnTo>
                      <a:pt x="110" y="597"/>
                    </a:lnTo>
                    <a:lnTo>
                      <a:pt x="128" y="658"/>
                    </a:lnTo>
                    <a:lnTo>
                      <a:pt x="148" y="718"/>
                    </a:lnTo>
                    <a:lnTo>
                      <a:pt x="169" y="778"/>
                    </a:lnTo>
                    <a:lnTo>
                      <a:pt x="193" y="837"/>
                    </a:lnTo>
                    <a:lnTo>
                      <a:pt x="226" y="912"/>
                    </a:lnTo>
                    <a:lnTo>
                      <a:pt x="258" y="982"/>
                    </a:lnTo>
                    <a:lnTo>
                      <a:pt x="291" y="1048"/>
                    </a:lnTo>
                    <a:lnTo>
                      <a:pt x="324" y="1110"/>
                    </a:lnTo>
                    <a:lnTo>
                      <a:pt x="357" y="1167"/>
                    </a:lnTo>
                    <a:lnTo>
                      <a:pt x="387" y="1221"/>
                    </a:lnTo>
                    <a:lnTo>
                      <a:pt x="417" y="1270"/>
                    </a:lnTo>
                    <a:lnTo>
                      <a:pt x="446" y="1314"/>
                    </a:lnTo>
                    <a:lnTo>
                      <a:pt x="472" y="1352"/>
                    </a:lnTo>
                    <a:lnTo>
                      <a:pt x="496" y="1386"/>
                    </a:lnTo>
                    <a:lnTo>
                      <a:pt x="516" y="1416"/>
                    </a:lnTo>
                    <a:lnTo>
                      <a:pt x="535" y="1439"/>
                    </a:lnTo>
                    <a:lnTo>
                      <a:pt x="549" y="1459"/>
                    </a:lnTo>
                    <a:lnTo>
                      <a:pt x="560" y="1472"/>
                    </a:lnTo>
                    <a:lnTo>
                      <a:pt x="568" y="1480"/>
                    </a:lnTo>
                    <a:lnTo>
                      <a:pt x="570" y="1483"/>
                    </a:lnTo>
                    <a:lnTo>
                      <a:pt x="1676" y="884"/>
                    </a:lnTo>
                    <a:lnTo>
                      <a:pt x="1681" y="888"/>
                    </a:lnTo>
                    <a:lnTo>
                      <a:pt x="1686" y="892"/>
                    </a:lnTo>
                    <a:lnTo>
                      <a:pt x="1691" y="896"/>
                    </a:lnTo>
                    <a:lnTo>
                      <a:pt x="1695" y="899"/>
                    </a:lnTo>
                    <a:lnTo>
                      <a:pt x="1699" y="903"/>
                    </a:lnTo>
                    <a:lnTo>
                      <a:pt x="1702" y="907"/>
                    </a:lnTo>
                    <a:lnTo>
                      <a:pt x="1705" y="910"/>
                    </a:lnTo>
                    <a:lnTo>
                      <a:pt x="1708" y="9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2" name="Freeform 82"/>
              <p:cNvSpPr>
                <a:spLocks/>
              </p:cNvSpPr>
              <p:nvPr/>
            </p:nvSpPr>
            <p:spPr bwMode="auto">
              <a:xfrm>
                <a:off x="1792" y="1627"/>
                <a:ext cx="341" cy="307"/>
              </a:xfrm>
              <a:custGeom>
                <a:avLst/>
                <a:gdLst/>
                <a:ahLst/>
                <a:cxnLst>
                  <a:cxn ang="0">
                    <a:pos x="555" y="1534"/>
                  </a:cxn>
                  <a:cxn ang="0">
                    <a:pos x="536" y="1511"/>
                  </a:cxn>
                  <a:cxn ang="0">
                    <a:pos x="507" y="1471"/>
                  </a:cxn>
                  <a:cxn ang="0">
                    <a:pos x="468" y="1416"/>
                  </a:cxn>
                  <a:cxn ang="0">
                    <a:pos x="420" y="1344"/>
                  </a:cxn>
                  <a:cxn ang="0">
                    <a:pos x="366" y="1256"/>
                  </a:cxn>
                  <a:cxn ang="0">
                    <a:pos x="309" y="1152"/>
                  </a:cxn>
                  <a:cxn ang="0">
                    <a:pos x="250" y="1035"/>
                  </a:cxn>
                  <a:cxn ang="0">
                    <a:pos x="190" y="903"/>
                  </a:cxn>
                  <a:cxn ang="0">
                    <a:pos x="136" y="758"/>
                  </a:cxn>
                  <a:cxn ang="0">
                    <a:pos x="94" y="610"/>
                  </a:cxn>
                  <a:cxn ang="0">
                    <a:pos x="60" y="467"/>
                  </a:cxn>
                  <a:cxn ang="0">
                    <a:pos x="37" y="333"/>
                  </a:cxn>
                  <a:cxn ang="0">
                    <a:pos x="19" y="214"/>
                  </a:cxn>
                  <a:cxn ang="0">
                    <a:pos x="8" y="115"/>
                  </a:cxn>
                  <a:cxn ang="0">
                    <a:pos x="2" y="42"/>
                  </a:cxn>
                  <a:cxn ang="0">
                    <a:pos x="0" y="1"/>
                  </a:cxn>
                  <a:cxn ang="0">
                    <a:pos x="9" y="32"/>
                  </a:cxn>
                  <a:cxn ang="0">
                    <a:pos x="17" y="109"/>
                  </a:cxn>
                  <a:cxn ang="0">
                    <a:pos x="29" y="201"/>
                  </a:cxn>
                  <a:cxn ang="0">
                    <a:pos x="45" y="305"/>
                  </a:cxn>
                  <a:cxn ang="0">
                    <a:pos x="66" y="417"/>
                  </a:cxn>
                  <a:cxn ang="0">
                    <a:pos x="94" y="536"/>
                  </a:cxn>
                  <a:cxn ang="0">
                    <a:pos x="128" y="656"/>
                  </a:cxn>
                  <a:cxn ang="0">
                    <a:pos x="169" y="776"/>
                  </a:cxn>
                  <a:cxn ang="0">
                    <a:pos x="225" y="910"/>
                  </a:cxn>
                  <a:cxn ang="0">
                    <a:pos x="291" y="1046"/>
                  </a:cxn>
                  <a:cxn ang="0">
                    <a:pos x="356" y="1166"/>
                  </a:cxn>
                  <a:cxn ang="0">
                    <a:pos x="417" y="1268"/>
                  </a:cxn>
                  <a:cxn ang="0">
                    <a:pos x="472" y="1351"/>
                  </a:cxn>
                  <a:cxn ang="0">
                    <a:pos x="516" y="1414"/>
                  </a:cxn>
                  <a:cxn ang="0">
                    <a:pos x="549" y="1457"/>
                  </a:cxn>
                  <a:cxn ang="0">
                    <a:pos x="567" y="1479"/>
                  </a:cxn>
                  <a:cxn ang="0">
                    <a:pos x="1676" y="883"/>
                  </a:cxn>
                  <a:cxn ang="0">
                    <a:pos x="1687" y="892"/>
                  </a:cxn>
                  <a:cxn ang="0">
                    <a:pos x="1697" y="899"/>
                  </a:cxn>
                  <a:cxn ang="0">
                    <a:pos x="1703" y="905"/>
                  </a:cxn>
                  <a:cxn ang="0">
                    <a:pos x="1708" y="910"/>
                  </a:cxn>
                </a:cxnLst>
                <a:rect l="0" t="0" r="r" b="b"/>
                <a:pathLst>
                  <a:path w="1708" h="1534">
                    <a:moveTo>
                      <a:pt x="1708" y="910"/>
                    </a:moveTo>
                    <a:lnTo>
                      <a:pt x="555" y="1534"/>
                    </a:lnTo>
                    <a:lnTo>
                      <a:pt x="548" y="1525"/>
                    </a:lnTo>
                    <a:lnTo>
                      <a:pt x="536" y="1511"/>
                    </a:lnTo>
                    <a:lnTo>
                      <a:pt x="523" y="1494"/>
                    </a:lnTo>
                    <a:lnTo>
                      <a:pt x="507" y="1471"/>
                    </a:lnTo>
                    <a:lnTo>
                      <a:pt x="488" y="1446"/>
                    </a:lnTo>
                    <a:lnTo>
                      <a:pt x="468" y="1416"/>
                    </a:lnTo>
                    <a:lnTo>
                      <a:pt x="444" y="1381"/>
                    </a:lnTo>
                    <a:lnTo>
                      <a:pt x="420" y="1344"/>
                    </a:lnTo>
                    <a:lnTo>
                      <a:pt x="394" y="1302"/>
                    </a:lnTo>
                    <a:lnTo>
                      <a:pt x="366" y="1256"/>
                    </a:lnTo>
                    <a:lnTo>
                      <a:pt x="338" y="1207"/>
                    </a:lnTo>
                    <a:lnTo>
                      <a:pt x="309" y="1152"/>
                    </a:lnTo>
                    <a:lnTo>
                      <a:pt x="279" y="1096"/>
                    </a:lnTo>
                    <a:lnTo>
                      <a:pt x="250" y="1035"/>
                    </a:lnTo>
                    <a:lnTo>
                      <a:pt x="220" y="970"/>
                    </a:lnTo>
                    <a:lnTo>
                      <a:pt x="190" y="903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4" y="610"/>
                    </a:lnTo>
                    <a:lnTo>
                      <a:pt x="76" y="539"/>
                    </a:lnTo>
                    <a:lnTo>
                      <a:pt x="60" y="467"/>
                    </a:lnTo>
                    <a:lnTo>
                      <a:pt x="48" y="399"/>
                    </a:lnTo>
                    <a:lnTo>
                      <a:pt x="37" y="333"/>
                    </a:lnTo>
                    <a:lnTo>
                      <a:pt x="28" y="272"/>
                    </a:lnTo>
                    <a:lnTo>
                      <a:pt x="19" y="214"/>
                    </a:lnTo>
                    <a:lnTo>
                      <a:pt x="13" y="161"/>
                    </a:lnTo>
                    <a:lnTo>
                      <a:pt x="8" y="115"/>
                    </a:lnTo>
                    <a:lnTo>
                      <a:pt x="5" y="76"/>
                    </a:lnTo>
                    <a:lnTo>
                      <a:pt x="2" y="42"/>
                    </a:lnTo>
                    <a:lnTo>
                      <a:pt x="1" y="17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8"/>
                    </a:lnTo>
                    <a:lnTo>
                      <a:pt x="17" y="109"/>
                    </a:lnTo>
                    <a:lnTo>
                      <a:pt x="22" y="153"/>
                    </a:lnTo>
                    <a:lnTo>
                      <a:pt x="29" y="201"/>
                    </a:lnTo>
                    <a:lnTo>
                      <a:pt x="37" y="251"/>
                    </a:lnTo>
                    <a:lnTo>
                      <a:pt x="45" y="305"/>
                    </a:lnTo>
                    <a:lnTo>
                      <a:pt x="55" y="360"/>
                    </a:lnTo>
                    <a:lnTo>
                      <a:pt x="66" y="417"/>
                    </a:lnTo>
                    <a:lnTo>
                      <a:pt x="80" y="475"/>
                    </a:lnTo>
                    <a:lnTo>
                      <a:pt x="94" y="536"/>
                    </a:lnTo>
                    <a:lnTo>
                      <a:pt x="109" y="595"/>
                    </a:lnTo>
                    <a:lnTo>
                      <a:pt x="128" y="656"/>
                    </a:lnTo>
                    <a:lnTo>
                      <a:pt x="147" y="717"/>
                    </a:lnTo>
                    <a:lnTo>
                      <a:pt x="169" y="776"/>
                    </a:lnTo>
                    <a:lnTo>
                      <a:pt x="192" y="835"/>
                    </a:lnTo>
                    <a:lnTo>
                      <a:pt x="225" y="910"/>
                    </a:lnTo>
                    <a:lnTo>
                      <a:pt x="258" y="981"/>
                    </a:lnTo>
                    <a:lnTo>
                      <a:pt x="291" y="1046"/>
                    </a:lnTo>
                    <a:lnTo>
                      <a:pt x="323" y="1108"/>
                    </a:lnTo>
                    <a:lnTo>
                      <a:pt x="356" y="1166"/>
                    </a:lnTo>
                    <a:lnTo>
                      <a:pt x="387" y="1219"/>
                    </a:lnTo>
                    <a:lnTo>
                      <a:pt x="417" y="1268"/>
                    </a:lnTo>
                    <a:lnTo>
                      <a:pt x="445" y="1312"/>
                    </a:lnTo>
                    <a:lnTo>
                      <a:pt x="472" y="1351"/>
                    </a:lnTo>
                    <a:lnTo>
                      <a:pt x="495" y="1385"/>
                    </a:lnTo>
                    <a:lnTo>
                      <a:pt x="516" y="1414"/>
                    </a:lnTo>
                    <a:lnTo>
                      <a:pt x="534" y="1438"/>
                    </a:lnTo>
                    <a:lnTo>
                      <a:pt x="549" y="1457"/>
                    </a:lnTo>
                    <a:lnTo>
                      <a:pt x="560" y="1470"/>
                    </a:lnTo>
                    <a:lnTo>
                      <a:pt x="567" y="1479"/>
                    </a:lnTo>
                    <a:lnTo>
                      <a:pt x="569" y="1482"/>
                    </a:lnTo>
                    <a:lnTo>
                      <a:pt x="1676" y="883"/>
                    </a:lnTo>
                    <a:lnTo>
                      <a:pt x="1682" y="888"/>
                    </a:lnTo>
                    <a:lnTo>
                      <a:pt x="1687" y="892"/>
                    </a:lnTo>
                    <a:lnTo>
                      <a:pt x="1692" y="895"/>
                    </a:lnTo>
                    <a:lnTo>
                      <a:pt x="1697" y="899"/>
                    </a:lnTo>
                    <a:lnTo>
                      <a:pt x="1700" y="902"/>
                    </a:lnTo>
                    <a:lnTo>
                      <a:pt x="1703" y="905"/>
                    </a:lnTo>
                    <a:lnTo>
                      <a:pt x="1706" y="908"/>
                    </a:lnTo>
                    <a:lnTo>
                      <a:pt x="1708" y="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3" name="Freeform 83"/>
              <p:cNvSpPr>
                <a:spLocks/>
              </p:cNvSpPr>
              <p:nvPr/>
            </p:nvSpPr>
            <p:spPr bwMode="auto">
              <a:xfrm>
                <a:off x="1795" y="1612"/>
                <a:ext cx="342" cy="307"/>
              </a:xfrm>
              <a:custGeom>
                <a:avLst/>
                <a:gdLst/>
                <a:ahLst/>
                <a:cxnLst>
                  <a:cxn ang="0">
                    <a:pos x="555" y="1533"/>
                  </a:cxn>
                  <a:cxn ang="0">
                    <a:pos x="537" y="1511"/>
                  </a:cxn>
                  <a:cxn ang="0">
                    <a:pos x="507" y="1471"/>
                  </a:cxn>
                  <a:cxn ang="0">
                    <a:pos x="467" y="1416"/>
                  </a:cxn>
                  <a:cxn ang="0">
                    <a:pos x="420" y="1343"/>
                  </a:cxn>
                  <a:cxn ang="0">
                    <a:pos x="367" y="1255"/>
                  </a:cxn>
                  <a:cxn ang="0">
                    <a:pos x="309" y="1152"/>
                  </a:cxn>
                  <a:cxn ang="0">
                    <a:pos x="250" y="1034"/>
                  </a:cxn>
                  <a:cxn ang="0">
                    <a:pos x="191" y="902"/>
                  </a:cxn>
                  <a:cxn ang="0">
                    <a:pos x="136" y="758"/>
                  </a:cxn>
                  <a:cxn ang="0">
                    <a:pos x="95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6"/>
                  </a:cxn>
                  <a:cxn ang="0">
                    <a:pos x="9" y="117"/>
                  </a:cxn>
                  <a:cxn ang="0">
                    <a:pos x="2" y="43"/>
                  </a:cxn>
                  <a:cxn ang="0">
                    <a:pos x="0" y="1"/>
                  </a:cxn>
                  <a:cxn ang="0">
                    <a:pos x="10" y="33"/>
                  </a:cxn>
                  <a:cxn ang="0">
                    <a:pos x="18" y="110"/>
                  </a:cxn>
                  <a:cxn ang="0">
                    <a:pos x="29" y="202"/>
                  </a:cxn>
                  <a:cxn ang="0">
                    <a:pos x="45" y="305"/>
                  </a:cxn>
                  <a:cxn ang="0">
                    <a:pos x="67" y="417"/>
                  </a:cxn>
                  <a:cxn ang="0">
                    <a:pos x="95" y="535"/>
                  </a:cxn>
                  <a:cxn ang="0">
                    <a:pos x="128" y="656"/>
                  </a:cxn>
                  <a:cxn ang="0">
                    <a:pos x="169" y="775"/>
                  </a:cxn>
                  <a:cxn ang="0">
                    <a:pos x="226" y="909"/>
                  </a:cxn>
                  <a:cxn ang="0">
                    <a:pos x="291" y="1045"/>
                  </a:cxn>
                  <a:cxn ang="0">
                    <a:pos x="357" y="1165"/>
                  </a:cxn>
                  <a:cxn ang="0">
                    <a:pos x="417" y="1267"/>
                  </a:cxn>
                  <a:cxn ang="0">
                    <a:pos x="472" y="1350"/>
                  </a:cxn>
                  <a:cxn ang="0">
                    <a:pos x="516" y="1414"/>
                  </a:cxn>
                  <a:cxn ang="0">
                    <a:pos x="549" y="1456"/>
                  </a:cxn>
                  <a:cxn ang="0">
                    <a:pos x="567" y="1478"/>
                  </a:cxn>
                  <a:cxn ang="0">
                    <a:pos x="1677" y="882"/>
                  </a:cxn>
                  <a:cxn ang="0">
                    <a:pos x="1686" y="889"/>
                  </a:cxn>
                  <a:cxn ang="0">
                    <a:pos x="1695" y="897"/>
                  </a:cxn>
                  <a:cxn ang="0">
                    <a:pos x="1702" y="903"/>
                  </a:cxn>
                  <a:cxn ang="0">
                    <a:pos x="1708" y="909"/>
                  </a:cxn>
                </a:cxnLst>
                <a:rect l="0" t="0" r="r" b="b"/>
                <a:pathLst>
                  <a:path w="1708" h="1533">
                    <a:moveTo>
                      <a:pt x="1708" y="909"/>
                    </a:moveTo>
                    <a:lnTo>
                      <a:pt x="555" y="1533"/>
                    </a:lnTo>
                    <a:lnTo>
                      <a:pt x="548" y="1524"/>
                    </a:lnTo>
                    <a:lnTo>
                      <a:pt x="537" y="1511"/>
                    </a:lnTo>
                    <a:lnTo>
                      <a:pt x="523" y="1493"/>
                    </a:lnTo>
                    <a:lnTo>
                      <a:pt x="507" y="1471"/>
                    </a:lnTo>
                    <a:lnTo>
                      <a:pt x="489" y="1445"/>
                    </a:lnTo>
                    <a:lnTo>
                      <a:pt x="467" y="1416"/>
                    </a:lnTo>
                    <a:lnTo>
                      <a:pt x="445" y="1381"/>
                    </a:lnTo>
                    <a:lnTo>
                      <a:pt x="420" y="1343"/>
                    </a:lnTo>
                    <a:lnTo>
                      <a:pt x="393" y="1301"/>
                    </a:lnTo>
                    <a:lnTo>
                      <a:pt x="367" y="1255"/>
                    </a:lnTo>
                    <a:lnTo>
                      <a:pt x="338" y="1206"/>
                    </a:lnTo>
                    <a:lnTo>
                      <a:pt x="309" y="1152"/>
                    </a:lnTo>
                    <a:lnTo>
                      <a:pt x="280" y="1095"/>
                    </a:lnTo>
                    <a:lnTo>
                      <a:pt x="250" y="1034"/>
                    </a:lnTo>
                    <a:lnTo>
                      <a:pt x="220" y="970"/>
                    </a:lnTo>
                    <a:lnTo>
                      <a:pt x="191" y="902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5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8" y="273"/>
                    </a:lnTo>
                    <a:lnTo>
                      <a:pt x="20" y="216"/>
                    </a:lnTo>
                    <a:lnTo>
                      <a:pt x="14" y="163"/>
                    </a:lnTo>
                    <a:lnTo>
                      <a:pt x="9" y="117"/>
                    </a:lnTo>
                    <a:lnTo>
                      <a:pt x="5" y="76"/>
                    </a:lnTo>
                    <a:lnTo>
                      <a:pt x="2" y="43"/>
                    </a:lnTo>
                    <a:lnTo>
                      <a:pt x="1" y="18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0" y="33"/>
                    </a:lnTo>
                    <a:lnTo>
                      <a:pt x="13" y="69"/>
                    </a:lnTo>
                    <a:lnTo>
                      <a:pt x="18" y="110"/>
                    </a:lnTo>
                    <a:lnTo>
                      <a:pt x="23" y="155"/>
                    </a:lnTo>
                    <a:lnTo>
                      <a:pt x="29" y="202"/>
                    </a:lnTo>
                    <a:lnTo>
                      <a:pt x="37" y="253"/>
                    </a:lnTo>
                    <a:lnTo>
                      <a:pt x="45" y="305"/>
                    </a:lnTo>
                    <a:lnTo>
                      <a:pt x="56" y="360"/>
                    </a:lnTo>
                    <a:lnTo>
                      <a:pt x="67" y="417"/>
                    </a:lnTo>
                    <a:lnTo>
                      <a:pt x="80" y="476"/>
                    </a:lnTo>
                    <a:lnTo>
                      <a:pt x="95" y="535"/>
                    </a:lnTo>
                    <a:lnTo>
                      <a:pt x="110" y="595"/>
                    </a:lnTo>
                    <a:lnTo>
                      <a:pt x="128" y="656"/>
                    </a:lnTo>
                    <a:lnTo>
                      <a:pt x="148" y="716"/>
                    </a:lnTo>
                    <a:lnTo>
                      <a:pt x="169" y="775"/>
                    </a:lnTo>
                    <a:lnTo>
                      <a:pt x="193" y="835"/>
                    </a:lnTo>
                    <a:lnTo>
                      <a:pt x="226" y="909"/>
                    </a:lnTo>
                    <a:lnTo>
                      <a:pt x="258" y="980"/>
                    </a:lnTo>
                    <a:lnTo>
                      <a:pt x="291" y="1045"/>
                    </a:lnTo>
                    <a:lnTo>
                      <a:pt x="324" y="1108"/>
                    </a:lnTo>
                    <a:lnTo>
                      <a:pt x="357" y="1165"/>
                    </a:lnTo>
                    <a:lnTo>
                      <a:pt x="387" y="1218"/>
                    </a:lnTo>
                    <a:lnTo>
                      <a:pt x="417" y="1267"/>
                    </a:lnTo>
                    <a:lnTo>
                      <a:pt x="446" y="1311"/>
                    </a:lnTo>
                    <a:lnTo>
                      <a:pt x="472" y="1350"/>
                    </a:lnTo>
                    <a:lnTo>
                      <a:pt x="496" y="1384"/>
                    </a:lnTo>
                    <a:lnTo>
                      <a:pt x="516" y="1414"/>
                    </a:lnTo>
                    <a:lnTo>
                      <a:pt x="535" y="1437"/>
                    </a:lnTo>
                    <a:lnTo>
                      <a:pt x="549" y="1456"/>
                    </a:lnTo>
                    <a:lnTo>
                      <a:pt x="560" y="1470"/>
                    </a:lnTo>
                    <a:lnTo>
                      <a:pt x="567" y="1478"/>
                    </a:lnTo>
                    <a:lnTo>
                      <a:pt x="569" y="1481"/>
                    </a:lnTo>
                    <a:lnTo>
                      <a:pt x="1677" y="882"/>
                    </a:lnTo>
                    <a:lnTo>
                      <a:pt x="1681" y="886"/>
                    </a:lnTo>
                    <a:lnTo>
                      <a:pt x="1686" y="889"/>
                    </a:lnTo>
                    <a:lnTo>
                      <a:pt x="1690" y="893"/>
                    </a:lnTo>
                    <a:lnTo>
                      <a:pt x="1695" y="897"/>
                    </a:lnTo>
                    <a:lnTo>
                      <a:pt x="1699" y="900"/>
                    </a:lnTo>
                    <a:lnTo>
                      <a:pt x="1702" y="903"/>
                    </a:lnTo>
                    <a:lnTo>
                      <a:pt x="1705" y="906"/>
                    </a:lnTo>
                    <a:lnTo>
                      <a:pt x="1708" y="9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4" name="Freeform 84"/>
              <p:cNvSpPr>
                <a:spLocks/>
              </p:cNvSpPr>
              <p:nvPr/>
            </p:nvSpPr>
            <p:spPr bwMode="auto">
              <a:xfrm>
                <a:off x="2001" y="1712"/>
                <a:ext cx="75" cy="72"/>
              </a:xfrm>
              <a:custGeom>
                <a:avLst/>
                <a:gdLst/>
                <a:ahLst/>
                <a:cxnLst>
                  <a:cxn ang="0">
                    <a:pos x="142" y="15"/>
                  </a:cxn>
                  <a:cxn ang="0">
                    <a:pos x="164" y="0"/>
                  </a:cxn>
                  <a:cxn ang="0">
                    <a:pos x="191" y="21"/>
                  </a:cxn>
                  <a:cxn ang="0">
                    <a:pos x="217" y="15"/>
                  </a:cxn>
                  <a:cxn ang="0">
                    <a:pos x="237" y="40"/>
                  </a:cxn>
                  <a:cxn ang="0">
                    <a:pos x="267" y="42"/>
                  </a:cxn>
                  <a:cxn ang="0">
                    <a:pos x="281" y="71"/>
                  </a:cxn>
                  <a:cxn ang="0">
                    <a:pos x="311" y="81"/>
                  </a:cxn>
                  <a:cxn ang="0">
                    <a:pos x="316" y="111"/>
                  </a:cxn>
                  <a:cxn ang="0">
                    <a:pos x="345" y="127"/>
                  </a:cxn>
                  <a:cxn ang="0">
                    <a:pos x="342" y="155"/>
                  </a:cxn>
                  <a:cxn ang="0">
                    <a:pos x="367" y="178"/>
                  </a:cxn>
                  <a:cxn ang="0">
                    <a:pos x="355" y="202"/>
                  </a:cxn>
                  <a:cxn ang="0">
                    <a:pos x="374" y="229"/>
                  </a:cxn>
                  <a:cxn ang="0">
                    <a:pos x="354" y="247"/>
                  </a:cxn>
                  <a:cxn ang="0">
                    <a:pos x="365" y="275"/>
                  </a:cxn>
                  <a:cxn ang="0">
                    <a:pos x="340" y="286"/>
                  </a:cxn>
                  <a:cxn ang="0">
                    <a:pos x="342" y="314"/>
                  </a:cxn>
                  <a:cxn ang="0">
                    <a:pos x="312" y="316"/>
                  </a:cxn>
                  <a:cxn ang="0">
                    <a:pos x="306" y="343"/>
                  </a:cxn>
                  <a:cxn ang="0">
                    <a:pos x="276" y="336"/>
                  </a:cxn>
                  <a:cxn ang="0">
                    <a:pos x="261" y="357"/>
                  </a:cxn>
                  <a:cxn ang="0">
                    <a:pos x="233" y="342"/>
                  </a:cxn>
                  <a:cxn ang="0">
                    <a:pos x="211" y="357"/>
                  </a:cxn>
                  <a:cxn ang="0">
                    <a:pos x="184" y="336"/>
                  </a:cxn>
                  <a:cxn ang="0">
                    <a:pos x="158" y="343"/>
                  </a:cxn>
                  <a:cxn ang="0">
                    <a:pos x="136" y="316"/>
                  </a:cxn>
                  <a:cxn ang="0">
                    <a:pos x="107" y="314"/>
                  </a:cxn>
                  <a:cxn ang="0">
                    <a:pos x="92" y="286"/>
                  </a:cxn>
                  <a:cxn ang="0">
                    <a:pos x="63" y="276"/>
                  </a:cxn>
                  <a:cxn ang="0">
                    <a:pos x="56" y="247"/>
                  </a:cxn>
                  <a:cxn ang="0">
                    <a:pos x="28" y="229"/>
                  </a:cxn>
                  <a:cxn ang="0">
                    <a:pos x="31" y="202"/>
                  </a:cxn>
                  <a:cxn ang="0">
                    <a:pos x="6" y="178"/>
                  </a:cxn>
                  <a:cxn ang="0">
                    <a:pos x="19" y="155"/>
                  </a:cxn>
                  <a:cxn ang="0">
                    <a:pos x="0" y="128"/>
                  </a:cxn>
                  <a:cxn ang="0">
                    <a:pos x="20" y="111"/>
                  </a:cxn>
                  <a:cxn ang="0">
                    <a:pos x="8" y="81"/>
                  </a:cxn>
                  <a:cxn ang="0">
                    <a:pos x="34" y="71"/>
                  </a:cxn>
                  <a:cxn ang="0">
                    <a:pos x="32" y="42"/>
                  </a:cxn>
                  <a:cxn ang="0">
                    <a:pos x="61" y="40"/>
                  </a:cxn>
                  <a:cxn ang="0">
                    <a:pos x="67" y="15"/>
                  </a:cxn>
                  <a:cxn ang="0">
                    <a:pos x="97" y="21"/>
                  </a:cxn>
                  <a:cxn ang="0">
                    <a:pos x="113" y="0"/>
                  </a:cxn>
                  <a:cxn ang="0">
                    <a:pos x="142" y="15"/>
                  </a:cxn>
                </a:cxnLst>
                <a:rect l="0" t="0" r="r" b="b"/>
                <a:pathLst>
                  <a:path w="374" h="357">
                    <a:moveTo>
                      <a:pt x="142" y="15"/>
                    </a:moveTo>
                    <a:lnTo>
                      <a:pt x="164" y="0"/>
                    </a:lnTo>
                    <a:lnTo>
                      <a:pt x="191" y="21"/>
                    </a:lnTo>
                    <a:lnTo>
                      <a:pt x="217" y="15"/>
                    </a:lnTo>
                    <a:lnTo>
                      <a:pt x="237" y="40"/>
                    </a:lnTo>
                    <a:lnTo>
                      <a:pt x="267" y="42"/>
                    </a:lnTo>
                    <a:lnTo>
                      <a:pt x="281" y="71"/>
                    </a:lnTo>
                    <a:lnTo>
                      <a:pt x="311" y="81"/>
                    </a:lnTo>
                    <a:lnTo>
                      <a:pt x="316" y="111"/>
                    </a:lnTo>
                    <a:lnTo>
                      <a:pt x="345" y="127"/>
                    </a:lnTo>
                    <a:lnTo>
                      <a:pt x="342" y="155"/>
                    </a:lnTo>
                    <a:lnTo>
                      <a:pt x="367" y="178"/>
                    </a:lnTo>
                    <a:lnTo>
                      <a:pt x="355" y="202"/>
                    </a:lnTo>
                    <a:lnTo>
                      <a:pt x="374" y="229"/>
                    </a:lnTo>
                    <a:lnTo>
                      <a:pt x="354" y="247"/>
                    </a:lnTo>
                    <a:lnTo>
                      <a:pt x="365" y="275"/>
                    </a:lnTo>
                    <a:lnTo>
                      <a:pt x="340" y="286"/>
                    </a:lnTo>
                    <a:lnTo>
                      <a:pt x="342" y="314"/>
                    </a:lnTo>
                    <a:lnTo>
                      <a:pt x="312" y="316"/>
                    </a:lnTo>
                    <a:lnTo>
                      <a:pt x="306" y="343"/>
                    </a:lnTo>
                    <a:lnTo>
                      <a:pt x="276" y="336"/>
                    </a:lnTo>
                    <a:lnTo>
                      <a:pt x="261" y="357"/>
                    </a:lnTo>
                    <a:lnTo>
                      <a:pt x="233" y="342"/>
                    </a:lnTo>
                    <a:lnTo>
                      <a:pt x="211" y="357"/>
                    </a:lnTo>
                    <a:lnTo>
                      <a:pt x="184" y="336"/>
                    </a:lnTo>
                    <a:lnTo>
                      <a:pt x="158" y="343"/>
                    </a:lnTo>
                    <a:lnTo>
                      <a:pt x="136" y="316"/>
                    </a:lnTo>
                    <a:lnTo>
                      <a:pt x="107" y="314"/>
                    </a:lnTo>
                    <a:lnTo>
                      <a:pt x="92" y="286"/>
                    </a:lnTo>
                    <a:lnTo>
                      <a:pt x="63" y="276"/>
                    </a:lnTo>
                    <a:lnTo>
                      <a:pt x="56" y="247"/>
                    </a:lnTo>
                    <a:lnTo>
                      <a:pt x="28" y="229"/>
                    </a:lnTo>
                    <a:lnTo>
                      <a:pt x="31" y="202"/>
                    </a:lnTo>
                    <a:lnTo>
                      <a:pt x="6" y="178"/>
                    </a:lnTo>
                    <a:lnTo>
                      <a:pt x="19" y="155"/>
                    </a:lnTo>
                    <a:lnTo>
                      <a:pt x="0" y="128"/>
                    </a:lnTo>
                    <a:lnTo>
                      <a:pt x="20" y="111"/>
                    </a:lnTo>
                    <a:lnTo>
                      <a:pt x="8" y="81"/>
                    </a:lnTo>
                    <a:lnTo>
                      <a:pt x="34" y="71"/>
                    </a:lnTo>
                    <a:lnTo>
                      <a:pt x="32" y="42"/>
                    </a:lnTo>
                    <a:lnTo>
                      <a:pt x="61" y="40"/>
                    </a:lnTo>
                    <a:lnTo>
                      <a:pt x="67" y="15"/>
                    </a:lnTo>
                    <a:lnTo>
                      <a:pt x="97" y="21"/>
                    </a:lnTo>
                    <a:lnTo>
                      <a:pt x="113" y="0"/>
                    </a:lnTo>
                    <a:lnTo>
                      <a:pt x="142" y="1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5" name="Freeform 85"/>
              <p:cNvSpPr>
                <a:spLocks/>
              </p:cNvSpPr>
              <p:nvPr/>
            </p:nvSpPr>
            <p:spPr bwMode="auto">
              <a:xfrm>
                <a:off x="1821" y="1572"/>
                <a:ext cx="168" cy="49"/>
              </a:xfrm>
              <a:custGeom>
                <a:avLst/>
                <a:gdLst/>
                <a:ahLst/>
                <a:cxnLst>
                  <a:cxn ang="0">
                    <a:pos x="841" y="12"/>
                  </a:cxn>
                  <a:cxn ang="0">
                    <a:pos x="840" y="9"/>
                  </a:cxn>
                  <a:cxn ang="0">
                    <a:pos x="839" y="6"/>
                  </a:cxn>
                  <a:cxn ang="0">
                    <a:pos x="838" y="3"/>
                  </a:cxn>
                  <a:cxn ang="0">
                    <a:pos x="837" y="0"/>
                  </a:cxn>
                  <a:cxn ang="0">
                    <a:pos x="0" y="222"/>
                  </a:cxn>
                  <a:cxn ang="0">
                    <a:pos x="1" y="227"/>
                  </a:cxn>
                  <a:cxn ang="0">
                    <a:pos x="1" y="232"/>
                  </a:cxn>
                  <a:cxn ang="0">
                    <a:pos x="2" y="237"/>
                  </a:cxn>
                  <a:cxn ang="0">
                    <a:pos x="2" y="242"/>
                  </a:cxn>
                  <a:cxn ang="0">
                    <a:pos x="841" y="12"/>
                  </a:cxn>
                </a:cxnLst>
                <a:rect l="0" t="0" r="r" b="b"/>
                <a:pathLst>
                  <a:path w="841" h="242">
                    <a:moveTo>
                      <a:pt x="841" y="12"/>
                    </a:moveTo>
                    <a:lnTo>
                      <a:pt x="840" y="9"/>
                    </a:lnTo>
                    <a:lnTo>
                      <a:pt x="839" y="6"/>
                    </a:lnTo>
                    <a:lnTo>
                      <a:pt x="838" y="3"/>
                    </a:lnTo>
                    <a:lnTo>
                      <a:pt x="837" y="0"/>
                    </a:lnTo>
                    <a:lnTo>
                      <a:pt x="0" y="222"/>
                    </a:lnTo>
                    <a:lnTo>
                      <a:pt x="1" y="227"/>
                    </a:lnTo>
                    <a:lnTo>
                      <a:pt x="1" y="232"/>
                    </a:lnTo>
                    <a:lnTo>
                      <a:pt x="2" y="237"/>
                    </a:lnTo>
                    <a:lnTo>
                      <a:pt x="2" y="242"/>
                    </a:lnTo>
                    <a:lnTo>
                      <a:pt x="84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6" name="Freeform 86"/>
              <p:cNvSpPr>
                <a:spLocks/>
              </p:cNvSpPr>
              <p:nvPr/>
            </p:nvSpPr>
            <p:spPr bwMode="auto">
              <a:xfrm>
                <a:off x="1823" y="1583"/>
                <a:ext cx="170" cy="51"/>
              </a:xfrm>
              <a:custGeom>
                <a:avLst/>
                <a:gdLst/>
                <a:ahLst/>
                <a:cxnLst>
                  <a:cxn ang="0">
                    <a:pos x="847" y="0"/>
                  </a:cxn>
                  <a:cxn ang="0">
                    <a:pos x="0" y="235"/>
                  </a:cxn>
                  <a:cxn ang="0">
                    <a:pos x="2" y="240"/>
                  </a:cxn>
                  <a:cxn ang="0">
                    <a:pos x="3" y="244"/>
                  </a:cxn>
                  <a:cxn ang="0">
                    <a:pos x="3" y="250"/>
                  </a:cxn>
                  <a:cxn ang="0">
                    <a:pos x="4" y="255"/>
                  </a:cxn>
                  <a:cxn ang="0">
                    <a:pos x="851" y="13"/>
                  </a:cxn>
                  <a:cxn ang="0">
                    <a:pos x="850" y="9"/>
                  </a:cxn>
                  <a:cxn ang="0">
                    <a:pos x="849" y="6"/>
                  </a:cxn>
                  <a:cxn ang="0">
                    <a:pos x="848" y="3"/>
                  </a:cxn>
                  <a:cxn ang="0">
                    <a:pos x="847" y="0"/>
                  </a:cxn>
                </a:cxnLst>
                <a:rect l="0" t="0" r="r" b="b"/>
                <a:pathLst>
                  <a:path w="851" h="255">
                    <a:moveTo>
                      <a:pt x="847" y="0"/>
                    </a:moveTo>
                    <a:lnTo>
                      <a:pt x="0" y="235"/>
                    </a:lnTo>
                    <a:lnTo>
                      <a:pt x="2" y="240"/>
                    </a:lnTo>
                    <a:lnTo>
                      <a:pt x="3" y="244"/>
                    </a:lnTo>
                    <a:lnTo>
                      <a:pt x="3" y="250"/>
                    </a:lnTo>
                    <a:lnTo>
                      <a:pt x="4" y="255"/>
                    </a:lnTo>
                    <a:lnTo>
                      <a:pt x="851" y="13"/>
                    </a:lnTo>
                    <a:lnTo>
                      <a:pt x="850" y="9"/>
                    </a:lnTo>
                    <a:lnTo>
                      <a:pt x="849" y="6"/>
                    </a:lnTo>
                    <a:lnTo>
                      <a:pt x="848" y="3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7" name="Freeform 87"/>
              <p:cNvSpPr>
                <a:spLocks/>
              </p:cNvSpPr>
              <p:nvPr/>
            </p:nvSpPr>
            <p:spPr bwMode="auto">
              <a:xfrm>
                <a:off x="1825" y="1594"/>
                <a:ext cx="172" cy="54"/>
              </a:xfrm>
              <a:custGeom>
                <a:avLst/>
                <a:gdLst/>
                <a:ahLst/>
                <a:cxnLst>
                  <a:cxn ang="0">
                    <a:pos x="855" y="0"/>
                  </a:cxn>
                  <a:cxn ang="0">
                    <a:pos x="0" y="248"/>
                  </a:cxn>
                  <a:cxn ang="0">
                    <a:pos x="1" y="253"/>
                  </a:cxn>
                  <a:cxn ang="0">
                    <a:pos x="2" y="258"/>
                  </a:cxn>
                  <a:cxn ang="0">
                    <a:pos x="2" y="263"/>
                  </a:cxn>
                  <a:cxn ang="0">
                    <a:pos x="3" y="268"/>
                  </a:cxn>
                  <a:cxn ang="0">
                    <a:pos x="860" y="14"/>
                  </a:cxn>
                  <a:cxn ang="0">
                    <a:pos x="859" y="9"/>
                  </a:cxn>
                  <a:cxn ang="0">
                    <a:pos x="858" y="6"/>
                  </a:cxn>
                  <a:cxn ang="0">
                    <a:pos x="857" y="3"/>
                  </a:cxn>
                  <a:cxn ang="0">
                    <a:pos x="855" y="0"/>
                  </a:cxn>
                </a:cxnLst>
                <a:rect l="0" t="0" r="r" b="b"/>
                <a:pathLst>
                  <a:path w="860" h="268">
                    <a:moveTo>
                      <a:pt x="855" y="0"/>
                    </a:moveTo>
                    <a:lnTo>
                      <a:pt x="0" y="248"/>
                    </a:lnTo>
                    <a:lnTo>
                      <a:pt x="1" y="253"/>
                    </a:lnTo>
                    <a:lnTo>
                      <a:pt x="2" y="258"/>
                    </a:lnTo>
                    <a:lnTo>
                      <a:pt x="2" y="263"/>
                    </a:lnTo>
                    <a:lnTo>
                      <a:pt x="3" y="268"/>
                    </a:lnTo>
                    <a:lnTo>
                      <a:pt x="860" y="14"/>
                    </a:lnTo>
                    <a:lnTo>
                      <a:pt x="859" y="9"/>
                    </a:lnTo>
                    <a:lnTo>
                      <a:pt x="858" y="6"/>
                    </a:lnTo>
                    <a:lnTo>
                      <a:pt x="857" y="3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8" name="Freeform 88"/>
              <p:cNvSpPr>
                <a:spLocks/>
              </p:cNvSpPr>
              <p:nvPr/>
            </p:nvSpPr>
            <p:spPr bwMode="auto">
              <a:xfrm>
                <a:off x="1826" y="1605"/>
                <a:ext cx="174" cy="56"/>
              </a:xfrm>
              <a:custGeom>
                <a:avLst/>
                <a:gdLst/>
                <a:ahLst/>
                <a:cxnLst>
                  <a:cxn ang="0">
                    <a:pos x="865" y="0"/>
                  </a:cxn>
                  <a:cxn ang="0">
                    <a:pos x="0" y="260"/>
                  </a:cxn>
                  <a:cxn ang="0">
                    <a:pos x="1" y="265"/>
                  </a:cxn>
                  <a:cxn ang="0">
                    <a:pos x="2" y="270"/>
                  </a:cxn>
                  <a:cxn ang="0">
                    <a:pos x="3" y="276"/>
                  </a:cxn>
                  <a:cxn ang="0">
                    <a:pos x="4" y="281"/>
                  </a:cxn>
                  <a:cxn ang="0">
                    <a:pos x="870" y="13"/>
                  </a:cxn>
                  <a:cxn ang="0">
                    <a:pos x="869" y="10"/>
                  </a:cxn>
                  <a:cxn ang="0">
                    <a:pos x="868" y="7"/>
                  </a:cxn>
                  <a:cxn ang="0">
                    <a:pos x="866" y="3"/>
                  </a:cxn>
                  <a:cxn ang="0">
                    <a:pos x="865" y="0"/>
                  </a:cxn>
                </a:cxnLst>
                <a:rect l="0" t="0" r="r" b="b"/>
                <a:pathLst>
                  <a:path w="870" h="281">
                    <a:moveTo>
                      <a:pt x="865" y="0"/>
                    </a:moveTo>
                    <a:lnTo>
                      <a:pt x="0" y="260"/>
                    </a:lnTo>
                    <a:lnTo>
                      <a:pt x="1" y="265"/>
                    </a:lnTo>
                    <a:lnTo>
                      <a:pt x="2" y="270"/>
                    </a:lnTo>
                    <a:lnTo>
                      <a:pt x="3" y="276"/>
                    </a:lnTo>
                    <a:lnTo>
                      <a:pt x="4" y="281"/>
                    </a:lnTo>
                    <a:lnTo>
                      <a:pt x="870" y="13"/>
                    </a:lnTo>
                    <a:lnTo>
                      <a:pt x="869" y="10"/>
                    </a:lnTo>
                    <a:lnTo>
                      <a:pt x="868" y="7"/>
                    </a:lnTo>
                    <a:lnTo>
                      <a:pt x="866" y="3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9" name="Freeform 89"/>
              <p:cNvSpPr>
                <a:spLocks/>
              </p:cNvSpPr>
              <p:nvPr/>
            </p:nvSpPr>
            <p:spPr bwMode="auto">
              <a:xfrm>
                <a:off x="1829" y="1616"/>
                <a:ext cx="175" cy="59"/>
              </a:xfrm>
              <a:custGeom>
                <a:avLst/>
                <a:gdLst/>
                <a:ahLst/>
                <a:cxnLst>
                  <a:cxn ang="0">
                    <a:pos x="874" y="0"/>
                  </a:cxn>
                  <a:cxn ang="0">
                    <a:pos x="0" y="273"/>
                  </a:cxn>
                  <a:cxn ang="0">
                    <a:pos x="1" y="278"/>
                  </a:cxn>
                  <a:cxn ang="0">
                    <a:pos x="2" y="283"/>
                  </a:cxn>
                  <a:cxn ang="0">
                    <a:pos x="3" y="288"/>
                  </a:cxn>
                  <a:cxn ang="0">
                    <a:pos x="4" y="293"/>
                  </a:cxn>
                  <a:cxn ang="0">
                    <a:pos x="878" y="13"/>
                  </a:cxn>
                  <a:cxn ang="0">
                    <a:pos x="877" y="10"/>
                  </a:cxn>
                  <a:cxn ang="0">
                    <a:pos x="876" y="7"/>
                  </a:cxn>
                  <a:cxn ang="0">
                    <a:pos x="875" y="4"/>
                  </a:cxn>
                  <a:cxn ang="0">
                    <a:pos x="874" y="0"/>
                  </a:cxn>
                </a:cxnLst>
                <a:rect l="0" t="0" r="r" b="b"/>
                <a:pathLst>
                  <a:path w="878" h="293">
                    <a:moveTo>
                      <a:pt x="874" y="0"/>
                    </a:moveTo>
                    <a:lnTo>
                      <a:pt x="0" y="273"/>
                    </a:lnTo>
                    <a:lnTo>
                      <a:pt x="1" y="278"/>
                    </a:lnTo>
                    <a:lnTo>
                      <a:pt x="2" y="283"/>
                    </a:lnTo>
                    <a:lnTo>
                      <a:pt x="3" y="288"/>
                    </a:lnTo>
                    <a:lnTo>
                      <a:pt x="4" y="293"/>
                    </a:lnTo>
                    <a:lnTo>
                      <a:pt x="878" y="13"/>
                    </a:lnTo>
                    <a:lnTo>
                      <a:pt x="877" y="10"/>
                    </a:lnTo>
                    <a:lnTo>
                      <a:pt x="876" y="7"/>
                    </a:lnTo>
                    <a:lnTo>
                      <a:pt x="875" y="4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0" name="Freeform 90"/>
              <p:cNvSpPr>
                <a:spLocks/>
              </p:cNvSpPr>
              <p:nvPr/>
            </p:nvSpPr>
            <p:spPr bwMode="auto">
              <a:xfrm>
                <a:off x="1831" y="1626"/>
                <a:ext cx="178" cy="62"/>
              </a:xfrm>
              <a:custGeom>
                <a:avLst/>
                <a:gdLst/>
                <a:ahLst/>
                <a:cxnLst>
                  <a:cxn ang="0">
                    <a:pos x="882" y="0"/>
                  </a:cxn>
                  <a:cxn ang="0">
                    <a:pos x="0" y="285"/>
                  </a:cxn>
                  <a:cxn ang="0">
                    <a:pos x="1" y="290"/>
                  </a:cxn>
                  <a:cxn ang="0">
                    <a:pos x="3" y="295"/>
                  </a:cxn>
                  <a:cxn ang="0">
                    <a:pos x="3" y="300"/>
                  </a:cxn>
                  <a:cxn ang="0">
                    <a:pos x="4" y="306"/>
                  </a:cxn>
                  <a:cxn ang="0">
                    <a:pos x="887" y="12"/>
                  </a:cxn>
                  <a:cxn ang="0">
                    <a:pos x="886" y="9"/>
                  </a:cxn>
                  <a:cxn ang="0">
                    <a:pos x="885" y="6"/>
                  </a:cxn>
                  <a:cxn ang="0">
                    <a:pos x="883" y="3"/>
                  </a:cxn>
                  <a:cxn ang="0">
                    <a:pos x="882" y="0"/>
                  </a:cxn>
                </a:cxnLst>
                <a:rect l="0" t="0" r="r" b="b"/>
                <a:pathLst>
                  <a:path w="887" h="306">
                    <a:moveTo>
                      <a:pt x="882" y="0"/>
                    </a:moveTo>
                    <a:lnTo>
                      <a:pt x="0" y="285"/>
                    </a:lnTo>
                    <a:lnTo>
                      <a:pt x="1" y="290"/>
                    </a:lnTo>
                    <a:lnTo>
                      <a:pt x="3" y="295"/>
                    </a:lnTo>
                    <a:lnTo>
                      <a:pt x="3" y="300"/>
                    </a:lnTo>
                    <a:lnTo>
                      <a:pt x="4" y="306"/>
                    </a:lnTo>
                    <a:lnTo>
                      <a:pt x="887" y="12"/>
                    </a:lnTo>
                    <a:lnTo>
                      <a:pt x="886" y="9"/>
                    </a:lnTo>
                    <a:lnTo>
                      <a:pt x="885" y="6"/>
                    </a:lnTo>
                    <a:lnTo>
                      <a:pt x="883" y="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1" name="Freeform 91"/>
              <p:cNvSpPr>
                <a:spLocks/>
              </p:cNvSpPr>
              <p:nvPr/>
            </p:nvSpPr>
            <p:spPr bwMode="auto">
              <a:xfrm>
                <a:off x="1834" y="1637"/>
                <a:ext cx="179" cy="63"/>
              </a:xfrm>
              <a:custGeom>
                <a:avLst/>
                <a:gdLst/>
                <a:ahLst/>
                <a:cxnLst>
                  <a:cxn ang="0">
                    <a:pos x="890" y="0"/>
                  </a:cxn>
                  <a:cxn ang="0">
                    <a:pos x="0" y="299"/>
                  </a:cxn>
                  <a:cxn ang="0">
                    <a:pos x="1" y="304"/>
                  </a:cxn>
                  <a:cxn ang="0">
                    <a:pos x="2" y="308"/>
                  </a:cxn>
                  <a:cxn ang="0">
                    <a:pos x="3" y="313"/>
                  </a:cxn>
                  <a:cxn ang="0">
                    <a:pos x="4" y="318"/>
                  </a:cxn>
                  <a:cxn ang="0">
                    <a:pos x="896" y="12"/>
                  </a:cxn>
                  <a:cxn ang="0">
                    <a:pos x="894" y="9"/>
                  </a:cxn>
                  <a:cxn ang="0">
                    <a:pos x="893" y="6"/>
                  </a:cxn>
                  <a:cxn ang="0">
                    <a:pos x="891" y="3"/>
                  </a:cxn>
                  <a:cxn ang="0">
                    <a:pos x="890" y="0"/>
                  </a:cxn>
                </a:cxnLst>
                <a:rect l="0" t="0" r="r" b="b"/>
                <a:pathLst>
                  <a:path w="896" h="318">
                    <a:moveTo>
                      <a:pt x="890" y="0"/>
                    </a:moveTo>
                    <a:lnTo>
                      <a:pt x="0" y="299"/>
                    </a:lnTo>
                    <a:lnTo>
                      <a:pt x="1" y="304"/>
                    </a:lnTo>
                    <a:lnTo>
                      <a:pt x="2" y="308"/>
                    </a:lnTo>
                    <a:lnTo>
                      <a:pt x="3" y="313"/>
                    </a:lnTo>
                    <a:lnTo>
                      <a:pt x="4" y="318"/>
                    </a:lnTo>
                    <a:lnTo>
                      <a:pt x="896" y="12"/>
                    </a:lnTo>
                    <a:lnTo>
                      <a:pt x="894" y="9"/>
                    </a:lnTo>
                    <a:lnTo>
                      <a:pt x="893" y="6"/>
                    </a:lnTo>
                    <a:lnTo>
                      <a:pt x="891" y="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2" name="Freeform 92"/>
              <p:cNvSpPr>
                <a:spLocks/>
              </p:cNvSpPr>
              <p:nvPr/>
            </p:nvSpPr>
            <p:spPr bwMode="auto">
              <a:xfrm>
                <a:off x="1837" y="1647"/>
                <a:ext cx="181" cy="66"/>
              </a:xfrm>
              <a:custGeom>
                <a:avLst/>
                <a:gdLst/>
                <a:ahLst/>
                <a:cxnLst>
                  <a:cxn ang="0">
                    <a:pos x="899" y="0"/>
                  </a:cxn>
                  <a:cxn ang="0">
                    <a:pos x="0" y="312"/>
                  </a:cxn>
                  <a:cxn ang="0">
                    <a:pos x="1" y="317"/>
                  </a:cxn>
                  <a:cxn ang="0">
                    <a:pos x="3" y="321"/>
                  </a:cxn>
                  <a:cxn ang="0">
                    <a:pos x="4" y="326"/>
                  </a:cxn>
                  <a:cxn ang="0">
                    <a:pos x="5" y="331"/>
                  </a:cxn>
                  <a:cxn ang="0">
                    <a:pos x="904" y="12"/>
                  </a:cxn>
                  <a:cxn ang="0">
                    <a:pos x="903" y="9"/>
                  </a:cxn>
                  <a:cxn ang="0">
                    <a:pos x="901" y="6"/>
                  </a:cxn>
                  <a:cxn ang="0">
                    <a:pos x="900" y="3"/>
                  </a:cxn>
                  <a:cxn ang="0">
                    <a:pos x="899" y="0"/>
                  </a:cxn>
                </a:cxnLst>
                <a:rect l="0" t="0" r="r" b="b"/>
                <a:pathLst>
                  <a:path w="904" h="331">
                    <a:moveTo>
                      <a:pt x="899" y="0"/>
                    </a:moveTo>
                    <a:lnTo>
                      <a:pt x="0" y="312"/>
                    </a:lnTo>
                    <a:lnTo>
                      <a:pt x="1" y="317"/>
                    </a:lnTo>
                    <a:lnTo>
                      <a:pt x="3" y="321"/>
                    </a:lnTo>
                    <a:lnTo>
                      <a:pt x="4" y="326"/>
                    </a:lnTo>
                    <a:lnTo>
                      <a:pt x="5" y="331"/>
                    </a:lnTo>
                    <a:lnTo>
                      <a:pt x="904" y="12"/>
                    </a:lnTo>
                    <a:lnTo>
                      <a:pt x="903" y="9"/>
                    </a:lnTo>
                    <a:lnTo>
                      <a:pt x="901" y="6"/>
                    </a:lnTo>
                    <a:lnTo>
                      <a:pt x="900" y="3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3" name="Freeform 93"/>
              <p:cNvSpPr>
                <a:spLocks/>
              </p:cNvSpPr>
              <p:nvPr/>
            </p:nvSpPr>
            <p:spPr bwMode="auto">
              <a:xfrm>
                <a:off x="1841" y="1658"/>
                <a:ext cx="182" cy="69"/>
              </a:xfrm>
              <a:custGeom>
                <a:avLst/>
                <a:gdLst/>
                <a:ahLst/>
                <a:cxnLst>
                  <a:cxn ang="0">
                    <a:pos x="904" y="0"/>
                  </a:cxn>
                  <a:cxn ang="0">
                    <a:pos x="0" y="325"/>
                  </a:cxn>
                  <a:cxn ang="0">
                    <a:pos x="1" y="331"/>
                  </a:cxn>
                  <a:cxn ang="0">
                    <a:pos x="3" y="335"/>
                  </a:cxn>
                  <a:cxn ang="0">
                    <a:pos x="4" y="340"/>
                  </a:cxn>
                  <a:cxn ang="0">
                    <a:pos x="5" y="345"/>
                  </a:cxn>
                  <a:cxn ang="0">
                    <a:pos x="911" y="13"/>
                  </a:cxn>
                  <a:cxn ang="0">
                    <a:pos x="910" y="9"/>
                  </a:cxn>
                  <a:cxn ang="0">
                    <a:pos x="908" y="6"/>
                  </a:cxn>
                  <a:cxn ang="0">
                    <a:pos x="907" y="3"/>
                  </a:cxn>
                  <a:cxn ang="0">
                    <a:pos x="904" y="0"/>
                  </a:cxn>
                </a:cxnLst>
                <a:rect l="0" t="0" r="r" b="b"/>
                <a:pathLst>
                  <a:path w="911" h="345">
                    <a:moveTo>
                      <a:pt x="904" y="0"/>
                    </a:moveTo>
                    <a:lnTo>
                      <a:pt x="0" y="325"/>
                    </a:lnTo>
                    <a:lnTo>
                      <a:pt x="1" y="331"/>
                    </a:lnTo>
                    <a:lnTo>
                      <a:pt x="3" y="335"/>
                    </a:lnTo>
                    <a:lnTo>
                      <a:pt x="4" y="340"/>
                    </a:lnTo>
                    <a:lnTo>
                      <a:pt x="5" y="345"/>
                    </a:lnTo>
                    <a:lnTo>
                      <a:pt x="911" y="13"/>
                    </a:lnTo>
                    <a:lnTo>
                      <a:pt x="910" y="9"/>
                    </a:lnTo>
                    <a:lnTo>
                      <a:pt x="908" y="6"/>
                    </a:lnTo>
                    <a:lnTo>
                      <a:pt x="907" y="3"/>
                    </a:lnTo>
                    <a:lnTo>
                      <a:pt x="9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4" name="Freeform 94"/>
              <p:cNvSpPr>
                <a:spLocks/>
              </p:cNvSpPr>
              <p:nvPr/>
            </p:nvSpPr>
            <p:spPr bwMode="auto">
              <a:xfrm>
                <a:off x="1844" y="1668"/>
                <a:ext cx="184" cy="71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0" y="339"/>
                  </a:cxn>
                  <a:cxn ang="0">
                    <a:pos x="2" y="344"/>
                  </a:cxn>
                  <a:cxn ang="0">
                    <a:pos x="3" y="348"/>
                  </a:cxn>
                  <a:cxn ang="0">
                    <a:pos x="5" y="353"/>
                  </a:cxn>
                  <a:cxn ang="0">
                    <a:pos x="6" y="358"/>
                  </a:cxn>
                  <a:cxn ang="0">
                    <a:pos x="918" y="13"/>
                  </a:cxn>
                  <a:cxn ang="0">
                    <a:pos x="917" y="10"/>
                  </a:cxn>
                  <a:cxn ang="0">
                    <a:pos x="915" y="7"/>
                  </a:cxn>
                  <a:cxn ang="0">
                    <a:pos x="914" y="3"/>
                  </a:cxn>
                  <a:cxn ang="0">
                    <a:pos x="912" y="0"/>
                  </a:cxn>
                </a:cxnLst>
                <a:rect l="0" t="0" r="r" b="b"/>
                <a:pathLst>
                  <a:path w="918" h="358">
                    <a:moveTo>
                      <a:pt x="912" y="0"/>
                    </a:moveTo>
                    <a:lnTo>
                      <a:pt x="0" y="339"/>
                    </a:lnTo>
                    <a:lnTo>
                      <a:pt x="2" y="344"/>
                    </a:lnTo>
                    <a:lnTo>
                      <a:pt x="3" y="348"/>
                    </a:lnTo>
                    <a:lnTo>
                      <a:pt x="5" y="353"/>
                    </a:lnTo>
                    <a:lnTo>
                      <a:pt x="6" y="358"/>
                    </a:lnTo>
                    <a:lnTo>
                      <a:pt x="918" y="13"/>
                    </a:lnTo>
                    <a:lnTo>
                      <a:pt x="917" y="10"/>
                    </a:lnTo>
                    <a:lnTo>
                      <a:pt x="915" y="7"/>
                    </a:lnTo>
                    <a:lnTo>
                      <a:pt x="914" y="3"/>
                    </a:ln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5" name="Freeform 95"/>
              <p:cNvSpPr>
                <a:spLocks/>
              </p:cNvSpPr>
              <p:nvPr/>
            </p:nvSpPr>
            <p:spPr bwMode="auto">
              <a:xfrm>
                <a:off x="1848" y="1678"/>
                <a:ext cx="185" cy="74"/>
              </a:xfrm>
              <a:custGeom>
                <a:avLst/>
                <a:gdLst/>
                <a:ahLst/>
                <a:cxnLst>
                  <a:cxn ang="0">
                    <a:pos x="920" y="0"/>
                  </a:cxn>
                  <a:cxn ang="0">
                    <a:pos x="0" y="352"/>
                  </a:cxn>
                  <a:cxn ang="0">
                    <a:pos x="2" y="356"/>
                  </a:cxn>
                  <a:cxn ang="0">
                    <a:pos x="5" y="362"/>
                  </a:cxn>
                  <a:cxn ang="0">
                    <a:pos x="6" y="366"/>
                  </a:cxn>
                  <a:cxn ang="0">
                    <a:pos x="8" y="371"/>
                  </a:cxn>
                  <a:cxn ang="0">
                    <a:pos x="926" y="12"/>
                  </a:cxn>
                  <a:cxn ang="0">
                    <a:pos x="925" y="9"/>
                  </a:cxn>
                  <a:cxn ang="0">
                    <a:pos x="923" y="6"/>
                  </a:cxn>
                  <a:cxn ang="0">
                    <a:pos x="922" y="3"/>
                  </a:cxn>
                  <a:cxn ang="0">
                    <a:pos x="920" y="0"/>
                  </a:cxn>
                </a:cxnLst>
                <a:rect l="0" t="0" r="r" b="b"/>
                <a:pathLst>
                  <a:path w="926" h="371">
                    <a:moveTo>
                      <a:pt x="920" y="0"/>
                    </a:moveTo>
                    <a:lnTo>
                      <a:pt x="0" y="352"/>
                    </a:lnTo>
                    <a:lnTo>
                      <a:pt x="2" y="356"/>
                    </a:lnTo>
                    <a:lnTo>
                      <a:pt x="5" y="362"/>
                    </a:lnTo>
                    <a:lnTo>
                      <a:pt x="6" y="366"/>
                    </a:lnTo>
                    <a:lnTo>
                      <a:pt x="8" y="371"/>
                    </a:lnTo>
                    <a:lnTo>
                      <a:pt x="926" y="12"/>
                    </a:lnTo>
                    <a:lnTo>
                      <a:pt x="925" y="9"/>
                    </a:lnTo>
                    <a:lnTo>
                      <a:pt x="923" y="6"/>
                    </a:lnTo>
                    <a:lnTo>
                      <a:pt x="922" y="3"/>
                    </a:lnTo>
                    <a:lnTo>
                      <a:pt x="9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6" name="Freeform 96"/>
              <p:cNvSpPr>
                <a:spLocks/>
              </p:cNvSpPr>
              <p:nvPr/>
            </p:nvSpPr>
            <p:spPr bwMode="auto">
              <a:xfrm>
                <a:off x="1853" y="1688"/>
                <a:ext cx="186" cy="77"/>
              </a:xfrm>
              <a:custGeom>
                <a:avLst/>
                <a:gdLst/>
                <a:ahLst/>
                <a:cxnLst>
                  <a:cxn ang="0">
                    <a:pos x="924" y="0"/>
                  </a:cxn>
                  <a:cxn ang="0">
                    <a:pos x="0" y="365"/>
                  </a:cxn>
                  <a:cxn ang="0">
                    <a:pos x="2" y="370"/>
                  </a:cxn>
                  <a:cxn ang="0">
                    <a:pos x="4" y="375"/>
                  </a:cxn>
                  <a:cxn ang="0">
                    <a:pos x="6" y="379"/>
                  </a:cxn>
                  <a:cxn ang="0">
                    <a:pos x="8" y="384"/>
                  </a:cxn>
                  <a:cxn ang="0">
                    <a:pos x="932" y="11"/>
                  </a:cxn>
                  <a:cxn ang="0">
                    <a:pos x="929" y="9"/>
                  </a:cxn>
                  <a:cxn ang="0">
                    <a:pos x="928" y="6"/>
                  </a:cxn>
                  <a:cxn ang="0">
                    <a:pos x="926" y="3"/>
                  </a:cxn>
                  <a:cxn ang="0">
                    <a:pos x="924" y="0"/>
                  </a:cxn>
                </a:cxnLst>
                <a:rect l="0" t="0" r="r" b="b"/>
                <a:pathLst>
                  <a:path w="932" h="384">
                    <a:moveTo>
                      <a:pt x="924" y="0"/>
                    </a:moveTo>
                    <a:lnTo>
                      <a:pt x="0" y="365"/>
                    </a:lnTo>
                    <a:lnTo>
                      <a:pt x="2" y="370"/>
                    </a:lnTo>
                    <a:lnTo>
                      <a:pt x="4" y="375"/>
                    </a:lnTo>
                    <a:lnTo>
                      <a:pt x="6" y="379"/>
                    </a:lnTo>
                    <a:lnTo>
                      <a:pt x="8" y="384"/>
                    </a:lnTo>
                    <a:lnTo>
                      <a:pt x="932" y="11"/>
                    </a:lnTo>
                    <a:lnTo>
                      <a:pt x="929" y="9"/>
                    </a:lnTo>
                    <a:lnTo>
                      <a:pt x="928" y="6"/>
                    </a:lnTo>
                    <a:lnTo>
                      <a:pt x="926" y="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7" name="Freeform 97"/>
              <p:cNvSpPr>
                <a:spLocks/>
              </p:cNvSpPr>
              <p:nvPr/>
            </p:nvSpPr>
            <p:spPr bwMode="auto">
              <a:xfrm>
                <a:off x="1858" y="1729"/>
                <a:ext cx="109" cy="48"/>
              </a:xfrm>
              <a:custGeom>
                <a:avLst/>
                <a:gdLst/>
                <a:ahLst/>
                <a:cxnLst>
                  <a:cxn ang="0">
                    <a:pos x="538" y="0"/>
                  </a:cxn>
                  <a:cxn ang="0">
                    <a:pos x="0" y="221"/>
                  </a:cxn>
                  <a:cxn ang="0">
                    <a:pos x="2" y="225"/>
                  </a:cxn>
                  <a:cxn ang="0">
                    <a:pos x="4" y="230"/>
                  </a:cxn>
                  <a:cxn ang="0">
                    <a:pos x="6" y="234"/>
                  </a:cxn>
                  <a:cxn ang="0">
                    <a:pos x="8" y="240"/>
                  </a:cxn>
                  <a:cxn ang="0">
                    <a:pos x="547" y="15"/>
                  </a:cxn>
                  <a:cxn ang="0">
                    <a:pos x="544" y="9"/>
                  </a:cxn>
                  <a:cxn ang="0">
                    <a:pos x="541" y="5"/>
                  </a:cxn>
                  <a:cxn ang="0">
                    <a:pos x="539" y="2"/>
                  </a:cxn>
                  <a:cxn ang="0">
                    <a:pos x="538" y="0"/>
                  </a:cxn>
                </a:cxnLst>
                <a:rect l="0" t="0" r="r" b="b"/>
                <a:pathLst>
                  <a:path w="547" h="240">
                    <a:moveTo>
                      <a:pt x="538" y="0"/>
                    </a:moveTo>
                    <a:lnTo>
                      <a:pt x="0" y="221"/>
                    </a:lnTo>
                    <a:lnTo>
                      <a:pt x="2" y="225"/>
                    </a:lnTo>
                    <a:lnTo>
                      <a:pt x="4" y="230"/>
                    </a:lnTo>
                    <a:lnTo>
                      <a:pt x="6" y="234"/>
                    </a:lnTo>
                    <a:lnTo>
                      <a:pt x="8" y="240"/>
                    </a:lnTo>
                    <a:lnTo>
                      <a:pt x="547" y="15"/>
                    </a:lnTo>
                    <a:lnTo>
                      <a:pt x="544" y="9"/>
                    </a:lnTo>
                    <a:lnTo>
                      <a:pt x="541" y="5"/>
                    </a:lnTo>
                    <a:lnTo>
                      <a:pt x="539" y="2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8" name="Freeform 98"/>
              <p:cNvSpPr>
                <a:spLocks/>
              </p:cNvSpPr>
              <p:nvPr/>
            </p:nvSpPr>
            <p:spPr bwMode="auto">
              <a:xfrm>
                <a:off x="1863" y="1740"/>
                <a:ext cx="111" cy="50"/>
              </a:xfrm>
              <a:custGeom>
                <a:avLst/>
                <a:gdLst/>
                <a:ahLst/>
                <a:cxnLst>
                  <a:cxn ang="0">
                    <a:pos x="546" y="0"/>
                  </a:cxn>
                  <a:cxn ang="0">
                    <a:pos x="0" y="230"/>
                  </a:cxn>
                  <a:cxn ang="0">
                    <a:pos x="2" y="235"/>
                  </a:cxn>
                  <a:cxn ang="0">
                    <a:pos x="4" y="240"/>
                  </a:cxn>
                  <a:cxn ang="0">
                    <a:pos x="6" y="244"/>
                  </a:cxn>
                  <a:cxn ang="0">
                    <a:pos x="8" y="249"/>
                  </a:cxn>
                  <a:cxn ang="0">
                    <a:pos x="554" y="15"/>
                  </a:cxn>
                  <a:cxn ang="0">
                    <a:pos x="552" y="11"/>
                  </a:cxn>
                  <a:cxn ang="0">
                    <a:pos x="550" y="8"/>
                  </a:cxn>
                  <a:cxn ang="0">
                    <a:pos x="548" y="4"/>
                  </a:cxn>
                  <a:cxn ang="0">
                    <a:pos x="546" y="0"/>
                  </a:cxn>
                </a:cxnLst>
                <a:rect l="0" t="0" r="r" b="b"/>
                <a:pathLst>
                  <a:path w="554" h="249">
                    <a:moveTo>
                      <a:pt x="546" y="0"/>
                    </a:moveTo>
                    <a:lnTo>
                      <a:pt x="0" y="230"/>
                    </a:lnTo>
                    <a:lnTo>
                      <a:pt x="2" y="235"/>
                    </a:lnTo>
                    <a:lnTo>
                      <a:pt x="4" y="240"/>
                    </a:lnTo>
                    <a:lnTo>
                      <a:pt x="6" y="244"/>
                    </a:lnTo>
                    <a:lnTo>
                      <a:pt x="8" y="249"/>
                    </a:lnTo>
                    <a:lnTo>
                      <a:pt x="554" y="15"/>
                    </a:lnTo>
                    <a:lnTo>
                      <a:pt x="552" y="11"/>
                    </a:lnTo>
                    <a:lnTo>
                      <a:pt x="550" y="8"/>
                    </a:lnTo>
                    <a:lnTo>
                      <a:pt x="548" y="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9" name="Freeform 99"/>
              <p:cNvSpPr>
                <a:spLocks/>
              </p:cNvSpPr>
              <p:nvPr/>
            </p:nvSpPr>
            <p:spPr bwMode="auto">
              <a:xfrm>
                <a:off x="1869" y="1750"/>
                <a:ext cx="112" cy="52"/>
              </a:xfrm>
              <a:custGeom>
                <a:avLst/>
                <a:gdLst/>
                <a:ahLst/>
                <a:cxnLst>
                  <a:cxn ang="0">
                    <a:pos x="551" y="0"/>
                  </a:cxn>
                  <a:cxn ang="0">
                    <a:pos x="0" y="239"/>
                  </a:cxn>
                  <a:cxn ang="0">
                    <a:pos x="2" y="243"/>
                  </a:cxn>
                  <a:cxn ang="0">
                    <a:pos x="4" y="248"/>
                  </a:cxn>
                  <a:cxn ang="0">
                    <a:pos x="6" y="252"/>
                  </a:cxn>
                  <a:cxn ang="0">
                    <a:pos x="8" y="257"/>
                  </a:cxn>
                  <a:cxn ang="0">
                    <a:pos x="560" y="13"/>
                  </a:cxn>
                  <a:cxn ang="0">
                    <a:pos x="558" y="10"/>
                  </a:cxn>
                  <a:cxn ang="0">
                    <a:pos x="556" y="6"/>
                  </a:cxn>
                  <a:cxn ang="0">
                    <a:pos x="553" y="3"/>
                  </a:cxn>
                  <a:cxn ang="0">
                    <a:pos x="551" y="0"/>
                  </a:cxn>
                </a:cxnLst>
                <a:rect l="0" t="0" r="r" b="b"/>
                <a:pathLst>
                  <a:path w="560" h="257">
                    <a:moveTo>
                      <a:pt x="551" y="0"/>
                    </a:moveTo>
                    <a:lnTo>
                      <a:pt x="0" y="239"/>
                    </a:lnTo>
                    <a:lnTo>
                      <a:pt x="2" y="243"/>
                    </a:lnTo>
                    <a:lnTo>
                      <a:pt x="4" y="248"/>
                    </a:lnTo>
                    <a:lnTo>
                      <a:pt x="6" y="252"/>
                    </a:lnTo>
                    <a:lnTo>
                      <a:pt x="8" y="257"/>
                    </a:lnTo>
                    <a:lnTo>
                      <a:pt x="560" y="13"/>
                    </a:lnTo>
                    <a:lnTo>
                      <a:pt x="558" y="10"/>
                    </a:lnTo>
                    <a:lnTo>
                      <a:pt x="556" y="6"/>
                    </a:lnTo>
                    <a:lnTo>
                      <a:pt x="553" y="3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0" name="Freeform 100"/>
              <p:cNvSpPr>
                <a:spLocks/>
              </p:cNvSpPr>
              <p:nvPr/>
            </p:nvSpPr>
            <p:spPr bwMode="auto">
              <a:xfrm>
                <a:off x="1875" y="1760"/>
                <a:ext cx="113" cy="54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0" y="249"/>
                  </a:cxn>
                  <a:cxn ang="0">
                    <a:pos x="3" y="253"/>
                  </a:cxn>
                  <a:cxn ang="0">
                    <a:pos x="6" y="258"/>
                  </a:cxn>
                  <a:cxn ang="0">
                    <a:pos x="8" y="262"/>
                  </a:cxn>
                  <a:cxn ang="0">
                    <a:pos x="10" y="268"/>
                  </a:cxn>
                  <a:cxn ang="0">
                    <a:pos x="568" y="13"/>
                  </a:cxn>
                  <a:cxn ang="0">
                    <a:pos x="566" y="10"/>
                  </a:cxn>
                  <a:cxn ang="0">
                    <a:pos x="564" y="7"/>
                  </a:cxn>
                  <a:cxn ang="0">
                    <a:pos x="560" y="4"/>
                  </a:cxn>
                  <a:cxn ang="0">
                    <a:pos x="558" y="0"/>
                  </a:cxn>
                </a:cxnLst>
                <a:rect l="0" t="0" r="r" b="b"/>
                <a:pathLst>
                  <a:path w="568" h="268">
                    <a:moveTo>
                      <a:pt x="558" y="0"/>
                    </a:moveTo>
                    <a:lnTo>
                      <a:pt x="0" y="249"/>
                    </a:lnTo>
                    <a:lnTo>
                      <a:pt x="3" y="253"/>
                    </a:lnTo>
                    <a:lnTo>
                      <a:pt x="6" y="258"/>
                    </a:lnTo>
                    <a:lnTo>
                      <a:pt x="8" y="262"/>
                    </a:lnTo>
                    <a:lnTo>
                      <a:pt x="10" y="268"/>
                    </a:lnTo>
                    <a:lnTo>
                      <a:pt x="568" y="13"/>
                    </a:lnTo>
                    <a:lnTo>
                      <a:pt x="566" y="10"/>
                    </a:lnTo>
                    <a:lnTo>
                      <a:pt x="564" y="7"/>
                    </a:lnTo>
                    <a:lnTo>
                      <a:pt x="560" y="4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1" name="Freeform 101"/>
              <p:cNvSpPr>
                <a:spLocks/>
              </p:cNvSpPr>
              <p:nvPr/>
            </p:nvSpPr>
            <p:spPr bwMode="auto">
              <a:xfrm>
                <a:off x="1881" y="1770"/>
                <a:ext cx="114" cy="56"/>
              </a:xfrm>
              <a:custGeom>
                <a:avLst/>
                <a:gdLst/>
                <a:ahLst/>
                <a:cxnLst>
                  <a:cxn ang="0">
                    <a:pos x="563" y="0"/>
                  </a:cxn>
                  <a:cxn ang="0">
                    <a:pos x="0" y="258"/>
                  </a:cxn>
                  <a:cxn ang="0">
                    <a:pos x="3" y="263"/>
                  </a:cxn>
                  <a:cxn ang="0">
                    <a:pos x="5" y="268"/>
                  </a:cxn>
                  <a:cxn ang="0">
                    <a:pos x="8" y="272"/>
                  </a:cxn>
                  <a:cxn ang="0">
                    <a:pos x="10" y="277"/>
                  </a:cxn>
                  <a:cxn ang="0">
                    <a:pos x="572" y="13"/>
                  </a:cxn>
                  <a:cxn ang="0">
                    <a:pos x="570" y="10"/>
                  </a:cxn>
                  <a:cxn ang="0">
                    <a:pos x="568" y="7"/>
                  </a:cxn>
                  <a:cxn ang="0">
                    <a:pos x="565" y="4"/>
                  </a:cxn>
                  <a:cxn ang="0">
                    <a:pos x="563" y="0"/>
                  </a:cxn>
                </a:cxnLst>
                <a:rect l="0" t="0" r="r" b="b"/>
                <a:pathLst>
                  <a:path w="572" h="277">
                    <a:moveTo>
                      <a:pt x="563" y="0"/>
                    </a:moveTo>
                    <a:lnTo>
                      <a:pt x="0" y="258"/>
                    </a:lnTo>
                    <a:lnTo>
                      <a:pt x="3" y="263"/>
                    </a:lnTo>
                    <a:lnTo>
                      <a:pt x="5" y="268"/>
                    </a:lnTo>
                    <a:lnTo>
                      <a:pt x="8" y="272"/>
                    </a:lnTo>
                    <a:lnTo>
                      <a:pt x="10" y="277"/>
                    </a:lnTo>
                    <a:lnTo>
                      <a:pt x="572" y="13"/>
                    </a:lnTo>
                    <a:lnTo>
                      <a:pt x="570" y="10"/>
                    </a:lnTo>
                    <a:lnTo>
                      <a:pt x="568" y="7"/>
                    </a:lnTo>
                    <a:lnTo>
                      <a:pt x="565" y="4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2" name="Freeform 102"/>
              <p:cNvSpPr>
                <a:spLocks/>
              </p:cNvSpPr>
              <p:nvPr/>
            </p:nvSpPr>
            <p:spPr bwMode="auto">
              <a:xfrm>
                <a:off x="1968" y="1809"/>
                <a:ext cx="59" cy="32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3" y="145"/>
                  </a:cxn>
                  <a:cxn ang="0">
                    <a:pos x="6" y="149"/>
                  </a:cxn>
                  <a:cxn ang="0">
                    <a:pos x="10" y="153"/>
                  </a:cxn>
                  <a:cxn ang="0">
                    <a:pos x="12" y="158"/>
                  </a:cxn>
                  <a:cxn ang="0">
                    <a:pos x="294" y="11"/>
                  </a:cxn>
                  <a:cxn ang="0">
                    <a:pos x="291" y="8"/>
                  </a:cxn>
                  <a:cxn ang="0">
                    <a:pos x="289" y="5"/>
                  </a:cxn>
                  <a:cxn ang="0">
                    <a:pos x="286" y="3"/>
                  </a:cxn>
                  <a:cxn ang="0">
                    <a:pos x="283" y="0"/>
                  </a:cxn>
                  <a:cxn ang="0">
                    <a:pos x="0" y="141"/>
                  </a:cxn>
                </a:cxnLst>
                <a:rect l="0" t="0" r="r" b="b"/>
                <a:pathLst>
                  <a:path w="294" h="158">
                    <a:moveTo>
                      <a:pt x="0" y="141"/>
                    </a:moveTo>
                    <a:lnTo>
                      <a:pt x="3" y="145"/>
                    </a:lnTo>
                    <a:lnTo>
                      <a:pt x="6" y="149"/>
                    </a:lnTo>
                    <a:lnTo>
                      <a:pt x="10" y="153"/>
                    </a:lnTo>
                    <a:lnTo>
                      <a:pt x="12" y="158"/>
                    </a:lnTo>
                    <a:lnTo>
                      <a:pt x="294" y="11"/>
                    </a:lnTo>
                    <a:lnTo>
                      <a:pt x="291" y="8"/>
                    </a:lnTo>
                    <a:lnTo>
                      <a:pt x="289" y="5"/>
                    </a:lnTo>
                    <a:lnTo>
                      <a:pt x="286" y="3"/>
                    </a:lnTo>
                    <a:lnTo>
                      <a:pt x="283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3" name="Freeform 103"/>
              <p:cNvSpPr>
                <a:spLocks/>
              </p:cNvSpPr>
              <p:nvPr/>
            </p:nvSpPr>
            <p:spPr bwMode="auto">
              <a:xfrm>
                <a:off x="1951" y="1804"/>
                <a:ext cx="34" cy="27"/>
              </a:xfrm>
              <a:custGeom>
                <a:avLst/>
                <a:gdLst/>
                <a:ahLst/>
                <a:cxnLst>
                  <a:cxn ang="0">
                    <a:pos x="148" y="7"/>
                  </a:cxn>
                  <a:cxn ang="0">
                    <a:pos x="146" y="19"/>
                  </a:cxn>
                  <a:cxn ang="0">
                    <a:pos x="138" y="20"/>
                  </a:cxn>
                  <a:cxn ang="0">
                    <a:pos x="133" y="16"/>
                  </a:cxn>
                  <a:cxn ang="0">
                    <a:pos x="130" y="11"/>
                  </a:cxn>
                  <a:cxn ang="0">
                    <a:pos x="129" y="12"/>
                  </a:cxn>
                  <a:cxn ang="0">
                    <a:pos x="129" y="12"/>
                  </a:cxn>
                  <a:cxn ang="0">
                    <a:pos x="120" y="13"/>
                  </a:cxn>
                  <a:cxn ang="0">
                    <a:pos x="110" y="15"/>
                  </a:cxn>
                  <a:cxn ang="0">
                    <a:pos x="111" y="16"/>
                  </a:cxn>
                  <a:cxn ang="0">
                    <a:pos x="108" y="17"/>
                  </a:cxn>
                  <a:cxn ang="0">
                    <a:pos x="99" y="27"/>
                  </a:cxn>
                  <a:cxn ang="0">
                    <a:pos x="93" y="37"/>
                  </a:cxn>
                  <a:cxn ang="0">
                    <a:pos x="88" y="29"/>
                  </a:cxn>
                  <a:cxn ang="0">
                    <a:pos x="86" y="30"/>
                  </a:cxn>
                  <a:cxn ang="0">
                    <a:pos x="86" y="30"/>
                  </a:cxn>
                  <a:cxn ang="0">
                    <a:pos x="81" y="31"/>
                  </a:cxn>
                  <a:cxn ang="0">
                    <a:pos x="67" y="33"/>
                  </a:cxn>
                  <a:cxn ang="0">
                    <a:pos x="68" y="35"/>
                  </a:cxn>
                  <a:cxn ang="0">
                    <a:pos x="66" y="36"/>
                  </a:cxn>
                  <a:cxn ang="0">
                    <a:pos x="61" y="46"/>
                  </a:cxn>
                  <a:cxn ang="0">
                    <a:pos x="55" y="69"/>
                  </a:cxn>
                  <a:cxn ang="0">
                    <a:pos x="54" y="69"/>
                  </a:cxn>
                  <a:cxn ang="0">
                    <a:pos x="48" y="54"/>
                  </a:cxn>
                  <a:cxn ang="0">
                    <a:pos x="31" y="41"/>
                  </a:cxn>
                  <a:cxn ang="0">
                    <a:pos x="11" y="48"/>
                  </a:cxn>
                  <a:cxn ang="0">
                    <a:pos x="0" y="62"/>
                  </a:cxn>
                  <a:cxn ang="0">
                    <a:pos x="13" y="76"/>
                  </a:cxn>
                  <a:cxn ang="0">
                    <a:pos x="32" y="79"/>
                  </a:cxn>
                  <a:cxn ang="0">
                    <a:pos x="32" y="86"/>
                  </a:cxn>
                  <a:cxn ang="0">
                    <a:pos x="41" y="87"/>
                  </a:cxn>
                  <a:cxn ang="0">
                    <a:pos x="51" y="97"/>
                  </a:cxn>
                  <a:cxn ang="0">
                    <a:pos x="51" y="132"/>
                  </a:cxn>
                  <a:cxn ang="0">
                    <a:pos x="66" y="127"/>
                  </a:cxn>
                  <a:cxn ang="0">
                    <a:pos x="71" y="124"/>
                  </a:cxn>
                  <a:cxn ang="0">
                    <a:pos x="72" y="124"/>
                  </a:cxn>
                  <a:cxn ang="0">
                    <a:pos x="73" y="124"/>
                  </a:cxn>
                  <a:cxn ang="0">
                    <a:pos x="78" y="85"/>
                  </a:cxn>
                  <a:cxn ang="0">
                    <a:pos x="77" y="65"/>
                  </a:cxn>
                  <a:cxn ang="0">
                    <a:pos x="80" y="64"/>
                  </a:cxn>
                  <a:cxn ang="0">
                    <a:pos x="84" y="83"/>
                  </a:cxn>
                  <a:cxn ang="0">
                    <a:pos x="83" y="86"/>
                  </a:cxn>
                  <a:cxn ang="0">
                    <a:pos x="84" y="91"/>
                  </a:cxn>
                  <a:cxn ang="0">
                    <a:pos x="84" y="93"/>
                  </a:cxn>
                  <a:cxn ang="0">
                    <a:pos x="84" y="94"/>
                  </a:cxn>
                  <a:cxn ang="0">
                    <a:pos x="85" y="93"/>
                  </a:cxn>
                  <a:cxn ang="0">
                    <a:pos x="97" y="91"/>
                  </a:cxn>
                  <a:cxn ang="0">
                    <a:pos x="106" y="85"/>
                  </a:cxn>
                  <a:cxn ang="0">
                    <a:pos x="105" y="79"/>
                  </a:cxn>
                  <a:cxn ang="0">
                    <a:pos x="113" y="39"/>
                  </a:cxn>
                  <a:cxn ang="0">
                    <a:pos x="121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8" y="27"/>
                  </a:cxn>
                  <a:cxn ang="0">
                    <a:pos x="131" y="29"/>
                  </a:cxn>
                  <a:cxn ang="0">
                    <a:pos x="134" y="38"/>
                  </a:cxn>
                  <a:cxn ang="0">
                    <a:pos x="149" y="34"/>
                  </a:cxn>
                  <a:cxn ang="0">
                    <a:pos x="154" y="33"/>
                  </a:cxn>
                  <a:cxn ang="0">
                    <a:pos x="156" y="32"/>
                  </a:cxn>
                  <a:cxn ang="0">
                    <a:pos x="160" y="31"/>
                  </a:cxn>
                  <a:cxn ang="0">
                    <a:pos x="168" y="8"/>
                  </a:cxn>
                </a:cxnLst>
                <a:rect l="0" t="0" r="r" b="b"/>
                <a:pathLst>
                  <a:path w="170" h="132">
                    <a:moveTo>
                      <a:pt x="170" y="0"/>
                    </a:moveTo>
                    <a:lnTo>
                      <a:pt x="149" y="4"/>
                    </a:lnTo>
                    <a:lnTo>
                      <a:pt x="148" y="7"/>
                    </a:lnTo>
                    <a:lnTo>
                      <a:pt x="148" y="11"/>
                    </a:lnTo>
                    <a:lnTo>
                      <a:pt x="147" y="15"/>
                    </a:lnTo>
                    <a:lnTo>
                      <a:pt x="146" y="19"/>
                    </a:lnTo>
                    <a:lnTo>
                      <a:pt x="143" y="19"/>
                    </a:lnTo>
                    <a:lnTo>
                      <a:pt x="141" y="20"/>
                    </a:lnTo>
                    <a:lnTo>
                      <a:pt x="138" y="20"/>
                    </a:lnTo>
                    <a:lnTo>
                      <a:pt x="134" y="21"/>
                    </a:lnTo>
                    <a:lnTo>
                      <a:pt x="133" y="19"/>
                    </a:lnTo>
                    <a:lnTo>
                      <a:pt x="133" y="16"/>
                    </a:lnTo>
                    <a:lnTo>
                      <a:pt x="132" y="14"/>
                    </a:lnTo>
                    <a:lnTo>
                      <a:pt x="131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5" y="14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0" y="16"/>
                    </a:lnTo>
                    <a:lnTo>
                      <a:pt x="109" y="16"/>
                    </a:lnTo>
                    <a:lnTo>
                      <a:pt x="108" y="17"/>
                    </a:lnTo>
                    <a:lnTo>
                      <a:pt x="107" y="17"/>
                    </a:lnTo>
                    <a:lnTo>
                      <a:pt x="103" y="22"/>
                    </a:lnTo>
                    <a:lnTo>
                      <a:pt x="99" y="27"/>
                    </a:lnTo>
                    <a:lnTo>
                      <a:pt x="96" y="33"/>
                    </a:lnTo>
                    <a:lnTo>
                      <a:pt x="94" y="39"/>
                    </a:lnTo>
                    <a:lnTo>
                      <a:pt x="93" y="37"/>
                    </a:lnTo>
                    <a:lnTo>
                      <a:pt x="90" y="34"/>
                    </a:lnTo>
                    <a:lnTo>
                      <a:pt x="89" y="31"/>
                    </a:lnTo>
                    <a:lnTo>
                      <a:pt x="88" y="29"/>
                    </a:lnTo>
                    <a:lnTo>
                      <a:pt x="87" y="29"/>
                    </a:lnTo>
                    <a:lnTo>
                      <a:pt x="87" y="29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1" y="31"/>
                    </a:lnTo>
                    <a:lnTo>
                      <a:pt x="76" y="31"/>
                    </a:lnTo>
                    <a:lnTo>
                      <a:pt x="72" y="32"/>
                    </a:lnTo>
                    <a:lnTo>
                      <a:pt x="67" y="33"/>
                    </a:lnTo>
                    <a:lnTo>
                      <a:pt x="67" y="34"/>
                    </a:lnTo>
                    <a:lnTo>
                      <a:pt x="68" y="34"/>
                    </a:lnTo>
                    <a:lnTo>
                      <a:pt x="68" y="35"/>
                    </a:lnTo>
                    <a:lnTo>
                      <a:pt x="68" y="35"/>
                    </a:lnTo>
                    <a:lnTo>
                      <a:pt x="67" y="36"/>
                    </a:lnTo>
                    <a:lnTo>
                      <a:pt x="66" y="36"/>
                    </a:lnTo>
                    <a:lnTo>
                      <a:pt x="64" y="37"/>
                    </a:lnTo>
                    <a:lnTo>
                      <a:pt x="63" y="37"/>
                    </a:lnTo>
                    <a:lnTo>
                      <a:pt x="61" y="46"/>
                    </a:lnTo>
                    <a:lnTo>
                      <a:pt x="59" y="53"/>
                    </a:lnTo>
                    <a:lnTo>
                      <a:pt x="57" y="61"/>
                    </a:lnTo>
                    <a:lnTo>
                      <a:pt x="55" y="69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9"/>
                    </a:lnTo>
                    <a:lnTo>
                      <a:pt x="53" y="69"/>
                    </a:lnTo>
                    <a:lnTo>
                      <a:pt x="52" y="62"/>
                    </a:lnTo>
                    <a:lnTo>
                      <a:pt x="48" y="54"/>
                    </a:lnTo>
                    <a:lnTo>
                      <a:pt x="44" y="48"/>
                    </a:lnTo>
                    <a:lnTo>
                      <a:pt x="38" y="41"/>
                    </a:lnTo>
                    <a:lnTo>
                      <a:pt x="31" y="41"/>
                    </a:lnTo>
                    <a:lnTo>
                      <a:pt x="24" y="42"/>
                    </a:lnTo>
                    <a:lnTo>
                      <a:pt x="18" y="45"/>
                    </a:lnTo>
                    <a:lnTo>
                      <a:pt x="11" y="48"/>
                    </a:lnTo>
                    <a:lnTo>
                      <a:pt x="5" y="51"/>
                    </a:lnTo>
                    <a:lnTo>
                      <a:pt x="2" y="56"/>
                    </a:lnTo>
                    <a:lnTo>
                      <a:pt x="0" y="62"/>
                    </a:lnTo>
                    <a:lnTo>
                      <a:pt x="1" y="69"/>
                    </a:lnTo>
                    <a:lnTo>
                      <a:pt x="7" y="73"/>
                    </a:lnTo>
                    <a:lnTo>
                      <a:pt x="13" y="76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2" y="79"/>
                    </a:lnTo>
                    <a:lnTo>
                      <a:pt x="32" y="81"/>
                    </a:lnTo>
                    <a:lnTo>
                      <a:pt x="32" y="84"/>
                    </a:lnTo>
                    <a:lnTo>
                      <a:pt x="32" y="86"/>
                    </a:lnTo>
                    <a:lnTo>
                      <a:pt x="31" y="90"/>
                    </a:lnTo>
                    <a:lnTo>
                      <a:pt x="36" y="88"/>
                    </a:lnTo>
                    <a:lnTo>
                      <a:pt x="41" y="87"/>
                    </a:lnTo>
                    <a:lnTo>
                      <a:pt x="46" y="86"/>
                    </a:lnTo>
                    <a:lnTo>
                      <a:pt x="52" y="85"/>
                    </a:lnTo>
                    <a:lnTo>
                      <a:pt x="51" y="97"/>
                    </a:lnTo>
                    <a:lnTo>
                      <a:pt x="50" y="109"/>
                    </a:lnTo>
                    <a:lnTo>
                      <a:pt x="50" y="120"/>
                    </a:lnTo>
                    <a:lnTo>
                      <a:pt x="51" y="132"/>
                    </a:lnTo>
                    <a:lnTo>
                      <a:pt x="56" y="130"/>
                    </a:lnTo>
                    <a:lnTo>
                      <a:pt x="61" y="128"/>
                    </a:lnTo>
                    <a:lnTo>
                      <a:pt x="66" y="127"/>
                    </a:lnTo>
                    <a:lnTo>
                      <a:pt x="71" y="125"/>
                    </a:lnTo>
                    <a:lnTo>
                      <a:pt x="71" y="125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2" y="124"/>
                    </a:lnTo>
                    <a:lnTo>
                      <a:pt x="72" y="124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5" y="111"/>
                    </a:lnTo>
                    <a:lnTo>
                      <a:pt x="77" y="98"/>
                    </a:lnTo>
                    <a:lnTo>
                      <a:pt x="78" y="85"/>
                    </a:lnTo>
                    <a:lnTo>
                      <a:pt x="75" y="72"/>
                    </a:lnTo>
                    <a:lnTo>
                      <a:pt x="76" y="69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8" y="58"/>
                    </a:lnTo>
                    <a:lnTo>
                      <a:pt x="80" y="64"/>
                    </a:lnTo>
                    <a:lnTo>
                      <a:pt x="81" y="70"/>
                    </a:lnTo>
                    <a:lnTo>
                      <a:pt x="83" y="77"/>
                    </a:lnTo>
                    <a:lnTo>
                      <a:pt x="84" y="83"/>
                    </a:lnTo>
                    <a:lnTo>
                      <a:pt x="83" y="84"/>
                    </a:lnTo>
                    <a:lnTo>
                      <a:pt x="83" y="85"/>
                    </a:lnTo>
                    <a:lnTo>
                      <a:pt x="83" y="86"/>
                    </a:lnTo>
                    <a:lnTo>
                      <a:pt x="83" y="87"/>
                    </a:lnTo>
                    <a:lnTo>
                      <a:pt x="83" y="90"/>
                    </a:lnTo>
                    <a:lnTo>
                      <a:pt x="84" y="91"/>
                    </a:lnTo>
                    <a:lnTo>
                      <a:pt x="84" y="92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4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6" y="93"/>
                    </a:lnTo>
                    <a:lnTo>
                      <a:pt x="91" y="92"/>
                    </a:lnTo>
                    <a:lnTo>
                      <a:pt x="97" y="91"/>
                    </a:lnTo>
                    <a:lnTo>
                      <a:pt x="102" y="88"/>
                    </a:lnTo>
                    <a:lnTo>
                      <a:pt x="107" y="87"/>
                    </a:lnTo>
                    <a:lnTo>
                      <a:pt x="106" y="85"/>
                    </a:lnTo>
                    <a:lnTo>
                      <a:pt x="106" y="83"/>
                    </a:lnTo>
                    <a:lnTo>
                      <a:pt x="106" y="81"/>
                    </a:lnTo>
                    <a:lnTo>
                      <a:pt x="105" y="79"/>
                    </a:lnTo>
                    <a:lnTo>
                      <a:pt x="107" y="66"/>
                    </a:lnTo>
                    <a:lnTo>
                      <a:pt x="110" y="53"/>
                    </a:lnTo>
                    <a:lnTo>
                      <a:pt x="113" y="39"/>
                    </a:lnTo>
                    <a:lnTo>
                      <a:pt x="118" y="27"/>
                    </a:lnTo>
                    <a:lnTo>
                      <a:pt x="120" y="27"/>
                    </a:lnTo>
                    <a:lnTo>
                      <a:pt x="121" y="27"/>
                    </a:lnTo>
                    <a:lnTo>
                      <a:pt x="123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6" y="27"/>
                    </a:lnTo>
                    <a:lnTo>
                      <a:pt x="128" y="27"/>
                    </a:lnTo>
                    <a:lnTo>
                      <a:pt x="130" y="27"/>
                    </a:lnTo>
                    <a:lnTo>
                      <a:pt x="132" y="27"/>
                    </a:lnTo>
                    <a:lnTo>
                      <a:pt x="131" y="29"/>
                    </a:lnTo>
                    <a:lnTo>
                      <a:pt x="131" y="32"/>
                    </a:lnTo>
                    <a:lnTo>
                      <a:pt x="132" y="35"/>
                    </a:lnTo>
                    <a:lnTo>
                      <a:pt x="134" y="38"/>
                    </a:lnTo>
                    <a:lnTo>
                      <a:pt x="140" y="37"/>
                    </a:lnTo>
                    <a:lnTo>
                      <a:pt x="145" y="35"/>
                    </a:lnTo>
                    <a:lnTo>
                      <a:pt x="149" y="34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6" y="32"/>
                    </a:lnTo>
                    <a:lnTo>
                      <a:pt x="157" y="32"/>
                    </a:lnTo>
                    <a:lnTo>
                      <a:pt x="159" y="31"/>
                    </a:lnTo>
                    <a:lnTo>
                      <a:pt x="160" y="31"/>
                    </a:lnTo>
                    <a:lnTo>
                      <a:pt x="163" y="23"/>
                    </a:lnTo>
                    <a:lnTo>
                      <a:pt x="166" y="15"/>
                    </a:lnTo>
                    <a:lnTo>
                      <a:pt x="168" y="8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3318" name="Text Box 104"/>
            <p:cNvSpPr txBox="1">
              <a:spLocks noChangeArrowheads="1"/>
            </p:cNvSpPr>
            <p:nvPr/>
          </p:nvSpPr>
          <p:spPr bwMode="auto">
            <a:xfrm>
              <a:off x="588" y="-73"/>
              <a:ext cx="407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 b="1">
                  <a:solidFill>
                    <a:schemeClr val="tx1"/>
                  </a:solidFill>
                  <a:effectLst/>
                  <a:latin typeface="Wingdings" pitchFamily="2" charset="2"/>
                </a:rPr>
                <a:t>?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Requirements inspection checklists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8794750" cy="5240337"/>
          </a:xfrm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dirty="0" smtClean="0"/>
              <a:t>Checklist-based and process-based modes rely on lists of specific issues to address while searching for defects.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checklists may be:</a:t>
            </a:r>
          </a:p>
          <a:p>
            <a:pPr lvl="1">
              <a:lnSpc>
                <a:spcPct val="100000"/>
              </a:lnSpc>
            </a:pPr>
            <a:r>
              <a:rPr lang="en-US" b="1" i="1" dirty="0" smtClean="0"/>
              <a:t>Defect-based checklists</a:t>
            </a:r>
            <a:r>
              <a:rPr lang="en-US" dirty="0" smtClean="0"/>
              <a:t>: are lists of questions structured according to the various types of defects (cf. Table 1.1).</a:t>
            </a:r>
          </a:p>
          <a:p>
            <a:pPr lvl="1">
              <a:lnSpc>
                <a:spcPct val="100000"/>
              </a:lnSpc>
            </a:pPr>
            <a:r>
              <a:rPr lang="en-US" b="1" i="1" dirty="0" smtClean="0"/>
              <a:t>Quality-specific checklists</a:t>
            </a:r>
            <a:r>
              <a:rPr lang="en-US" dirty="0" smtClean="0"/>
              <a:t>: specialize defect-based checklists to specific categories of non-functional requirements.</a:t>
            </a:r>
          </a:p>
          <a:p>
            <a:pPr lvl="1">
              <a:lnSpc>
                <a:spcPct val="100000"/>
              </a:lnSpc>
            </a:pPr>
            <a:r>
              <a:rPr lang="en-US" b="1" i="1" dirty="0" smtClean="0"/>
              <a:t>Domain-specific checklists</a:t>
            </a:r>
            <a:r>
              <a:rPr lang="en-US" dirty="0" smtClean="0"/>
              <a:t>: specialize generic and quality-specific checklists to the specific concepts and standard operations found in domain.</a:t>
            </a:r>
          </a:p>
          <a:p>
            <a:pPr lvl="1">
              <a:lnSpc>
                <a:spcPct val="100000"/>
              </a:lnSpc>
            </a:pPr>
            <a:r>
              <a:rPr lang="en-US" b="1" i="1" dirty="0" smtClean="0"/>
              <a:t>Language-based checklists</a:t>
            </a:r>
            <a:r>
              <a:rPr lang="en-US" dirty="0" smtClean="0"/>
              <a:t>: specialize the defect-based checklist to the specific constructs of the structured semi-formal or formal specification language used in the RD.</a:t>
            </a:r>
          </a:p>
        </p:txBody>
      </p:sp>
      <p:grpSp>
        <p:nvGrpSpPr>
          <p:cNvPr id="14340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4374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14342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Defect checklists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8794750" cy="5240337"/>
          </a:xfrm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dirty="0" smtClean="0"/>
              <a:t>Omission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concept precisely defined somewhere?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acronym defined?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there definitions summarized in the glossary of terms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Contradiction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consistent with the system objectives and constraints?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consistent with other related statements?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Inadequacy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this RD item formulate what stakeholders really expect?</a:t>
            </a:r>
          </a:p>
        </p:txBody>
      </p:sp>
      <p:grpSp>
        <p:nvGrpSpPr>
          <p:cNvPr id="15364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5398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15366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Defect checklists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8794750" cy="5240337"/>
          </a:xfrm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this statement be interpreted differently in different relevant contexts?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there other statements using this term with different meaning?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Immeasurability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there a fit criterion associated with this quality requirement?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fit criterion stated in terms of measurable quantities and measurement protocol?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statement relevant to system objectives and constraints</a:t>
            </a:r>
          </a:p>
        </p:txBody>
      </p:sp>
      <p:grpSp>
        <p:nvGrpSpPr>
          <p:cNvPr id="16388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6422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16390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Defect checklists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8794750" cy="5240337"/>
          </a:xfrm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smtClean="0"/>
              <a:t>Over specification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Does this statement entail a premature design choice?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Would there be alternative sensible choices?</a:t>
            </a:r>
          </a:p>
          <a:p>
            <a:pPr>
              <a:lnSpc>
                <a:spcPct val="100000"/>
              </a:lnSpc>
            </a:pPr>
            <a:r>
              <a:rPr lang="en-US" smtClean="0"/>
              <a:t>Unfeasibility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Is this RD item implementable in view of infrastructure, budget or timing constraints?</a:t>
            </a:r>
          </a:p>
          <a:p>
            <a:pPr>
              <a:lnSpc>
                <a:spcPct val="100000"/>
              </a:lnSpc>
            </a:pPr>
            <a:r>
              <a:rPr lang="en-US" smtClean="0"/>
              <a:t>Poor structuring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Is the structuring rule for organizing these RD sections apparent?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Does this RD item cover unrelated requirements?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Does this RD item mix requirements and assumptions together?</a:t>
            </a:r>
          </a:p>
          <a:p>
            <a:pPr lvl="1">
              <a:lnSpc>
                <a:spcPct val="100000"/>
              </a:lnSpc>
            </a:pPr>
            <a:endParaRPr lang="en-US" smtClean="0"/>
          </a:p>
        </p:txBody>
      </p:sp>
      <p:grpSp>
        <p:nvGrpSpPr>
          <p:cNvPr id="17412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7446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17414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Quality-specific checklists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8794750" cy="5240337"/>
          </a:xfrm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smtClean="0"/>
              <a:t>Is there any unspecified response in this operation to out-of-range values of an input variable?</a:t>
            </a:r>
          </a:p>
          <a:p>
            <a:pPr>
              <a:lnSpc>
                <a:spcPct val="100000"/>
              </a:lnSpc>
            </a:pPr>
            <a:r>
              <a:rPr lang="en-US" smtClean="0"/>
              <a:t>Is there any unspecified response in this operation to not receiving an expected input value, or receiving it to early or too late?</a:t>
            </a:r>
          </a:p>
          <a:p>
            <a:pPr>
              <a:lnSpc>
                <a:spcPct val="100000"/>
              </a:lnSpc>
            </a:pPr>
            <a:r>
              <a:rPr lang="en-US" smtClean="0"/>
              <a:t>Does the logical OR of the input conditions on this operation form a tautology?</a:t>
            </a:r>
          </a:p>
          <a:p>
            <a:pPr>
              <a:lnSpc>
                <a:spcPct val="100000"/>
              </a:lnSpc>
            </a:pPr>
            <a:r>
              <a:rPr lang="en-US" smtClean="0"/>
              <a:t>Is there any recovery operation in case of input saturation?</a:t>
            </a:r>
          </a:p>
          <a:p>
            <a:pPr>
              <a:lnSpc>
                <a:spcPct val="100000"/>
              </a:lnSpc>
            </a:pPr>
            <a:r>
              <a:rPr lang="en-US" smtClean="0"/>
              <a:t>Are all inputs from sensors used by the software controller?</a:t>
            </a:r>
          </a:p>
          <a:p>
            <a:pPr>
              <a:lnSpc>
                <a:spcPct val="100000"/>
              </a:lnSpc>
            </a:pPr>
            <a:r>
              <a:rPr lang="en-US" smtClean="0"/>
              <a:t>Is there a check for data consistency perform before this decision is made based on those data?</a:t>
            </a:r>
          </a:p>
        </p:txBody>
      </p:sp>
      <p:grpSp>
        <p:nvGrpSpPr>
          <p:cNvPr id="18436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8470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18438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Language –based checklists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8794750" cy="5240337"/>
          </a:xfrm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smtClean="0"/>
              <a:t>Statement template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Is there a value for every field in this template instantiation?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Is this statement identifier used consistently throughout the RD?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Does the statement type correctly indicate a requirement, assumption, domain property or definition?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Is this fit criterion defined in terms of measurable quantities and measurement protocols?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Is this rationale consistent with the system objectives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Is this priority consistent with the priority of other requirements to which this requirement contributes?</a:t>
            </a:r>
          </a:p>
          <a:p>
            <a:pPr>
              <a:lnSpc>
                <a:spcPct val="100000"/>
              </a:lnSpc>
            </a:pPr>
            <a:r>
              <a:rPr lang="en-US" smtClean="0"/>
              <a:t>Decision table discussed in Chapter 4</a:t>
            </a:r>
          </a:p>
          <a:p>
            <a:pPr lvl="1">
              <a:lnSpc>
                <a:spcPct val="100000"/>
              </a:lnSpc>
            </a:pPr>
            <a:endParaRPr lang="en-US" smtClean="0"/>
          </a:p>
        </p:txBody>
      </p:sp>
      <p:grpSp>
        <p:nvGrpSpPr>
          <p:cNvPr id="19460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9494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19462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Language –based checklists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8794750" cy="5240337"/>
          </a:xfrm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kumimoji="0" lang="en-US" sz="2400" dirty="0" smtClean="0"/>
              <a:t>Diagrammatic languages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this input data flowing in this DFD operation appear as input data flowing in some upstream sub-operation in DFD refining operation?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the input and output of this DFD operation declared in an ER diagram?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this relationship in this ERD have an adequate multiplicity?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the normal scenario described by this ET, is there any possible exception scenario associated with it and not specified in the set of corresponding abnormal scenarios?</a:t>
            </a:r>
          </a:p>
        </p:txBody>
      </p:sp>
      <p:grpSp>
        <p:nvGrpSpPr>
          <p:cNvPr id="20484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20518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20486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Queries on a requirements database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9012237" cy="4978400"/>
          </a:xfrm>
          <a:noFill/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dirty="0" smtClean="0"/>
              <a:t>Work on parts of the RD that are specified in terms of the diagrammatic notations.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specification is maintained in a requirements database. The </a:t>
            </a:r>
            <a:r>
              <a:rPr lang="en-US" i="1" dirty="0" smtClean="0"/>
              <a:t>schema of this database</a:t>
            </a:r>
            <a:r>
              <a:rPr lang="en-US" dirty="0" smtClean="0"/>
              <a:t> closely reflects the </a:t>
            </a:r>
            <a:r>
              <a:rPr lang="en-US" i="1" dirty="0" smtClean="0"/>
              <a:t>structure</a:t>
            </a:r>
            <a:r>
              <a:rPr lang="en-US" dirty="0" smtClean="0"/>
              <a:t> of the </a:t>
            </a:r>
            <a:r>
              <a:rPr lang="en-US" i="1" dirty="0" smtClean="0"/>
              <a:t>diagram language</a:t>
            </a:r>
            <a:r>
              <a:rPr lang="en-US" dirty="0" smtClean="0"/>
              <a:t> used for specification.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Queries on the requirements database allow for structural consistency and completeness checks.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i="1" dirty="0" smtClean="0"/>
              <a:t>schema of requirements database</a:t>
            </a:r>
            <a:r>
              <a:rPr lang="en-US" dirty="0" smtClean="0"/>
              <a:t> and </a:t>
            </a:r>
            <a:r>
              <a:rPr lang="en-US" i="1" dirty="0" smtClean="0"/>
              <a:t>language-specific database engine</a:t>
            </a:r>
            <a:r>
              <a:rPr lang="en-US" dirty="0" smtClean="0"/>
              <a:t> can be derived by meta-tool taking a meta-specification of the </a:t>
            </a:r>
            <a:r>
              <a:rPr lang="en-US" i="1" dirty="0" smtClean="0"/>
              <a:t>diagram language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generated </a:t>
            </a:r>
            <a:r>
              <a:rPr lang="en-US" i="1" dirty="0" smtClean="0"/>
              <a:t>database engine</a:t>
            </a:r>
            <a:r>
              <a:rPr lang="en-US" dirty="0" smtClean="0"/>
              <a:t> includes a </a:t>
            </a:r>
            <a:r>
              <a:rPr lang="en-US" i="1" dirty="0" smtClean="0"/>
              <a:t>diagram-specific query language</a:t>
            </a:r>
            <a:r>
              <a:rPr lang="en-US" dirty="0" smtClean="0"/>
              <a:t> and </a:t>
            </a:r>
            <a:r>
              <a:rPr lang="en-US" i="1" dirty="0" smtClean="0"/>
              <a:t>processor</a:t>
            </a:r>
            <a:r>
              <a:rPr lang="en-US" dirty="0" smtClean="0"/>
              <a:t> for querying.</a:t>
            </a:r>
          </a:p>
        </p:txBody>
      </p:sp>
      <p:grpSp>
        <p:nvGrpSpPr>
          <p:cNvPr id="21508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21542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21510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Fundamentals of 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475" y="4146550"/>
            <a:ext cx="8596313" cy="2098675"/>
          </a:xfrm>
        </p:spPr>
        <p:txBody>
          <a:bodyPr/>
          <a:lstStyle/>
          <a:p>
            <a:r>
              <a:rPr lang="en-US" smtClean="0"/>
              <a:t>Chapter 5</a:t>
            </a:r>
          </a:p>
          <a:p>
            <a:pPr>
              <a:spcBef>
                <a:spcPct val="20000"/>
              </a:spcBef>
            </a:pPr>
            <a:r>
              <a:rPr lang="en-US" altLang="en-US" smtClean="0"/>
              <a:t>Requirements Quality Assurance</a:t>
            </a:r>
            <a:endParaRPr lang="en-US" smtClean="0"/>
          </a:p>
        </p:txBody>
      </p:sp>
      <p:pic>
        <p:nvPicPr>
          <p:cNvPr id="10244" name="Picture 5" descr="Wiley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sz="2600" smtClean="0"/>
              <a:t>Requirements validation by specification animation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763" y="1395413"/>
            <a:ext cx="9012237" cy="5211762"/>
          </a:xfrm>
          <a:noFill/>
        </p:spPr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US" smtClean="0"/>
              <a:t>The main purpose of RE validation is to check the adequacy of requirements and assumptions.</a:t>
            </a:r>
          </a:p>
          <a:p>
            <a:pPr>
              <a:lnSpc>
                <a:spcPct val="100000"/>
              </a:lnSpc>
            </a:pPr>
            <a:r>
              <a:rPr lang="en-US" smtClean="0"/>
              <a:t>We want to check where the specified system-to-be meets the actual expectations of stakeholders. There’re two way: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Defining a representative sample of validation scenarios.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Animating parts of the specified system (integrating previous one).</a:t>
            </a:r>
          </a:p>
          <a:p>
            <a:pPr>
              <a:lnSpc>
                <a:spcPct val="100000"/>
              </a:lnSpc>
            </a:pPr>
            <a:r>
              <a:rPr lang="en-US" smtClean="0"/>
              <a:t>How RE animation works on a specification: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Extracting an executable model from the specification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Simulating the system’s behavior using this model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Visualizing the simulation (animation)</a:t>
            </a:r>
          </a:p>
          <a:p>
            <a:pPr>
              <a:lnSpc>
                <a:spcPct val="100000"/>
              </a:lnSpc>
            </a:pPr>
            <a:r>
              <a:rPr lang="en-US" smtClean="0"/>
              <a:t>Tools: http://www.objectiver.com/</a:t>
            </a:r>
          </a:p>
        </p:txBody>
      </p:sp>
      <p:grpSp>
        <p:nvGrpSpPr>
          <p:cNvPr id="22532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22566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74638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z="2400" smtClean="0"/>
              <a:t>Requirements quality assurance</a:t>
            </a:r>
            <a:r>
              <a:rPr kumimoji="0" lang="en-US" sz="2000" smtClean="0"/>
              <a:t>:</a:t>
            </a:r>
            <a:r>
              <a:rPr kumimoji="0" lang="en-US" smtClean="0"/>
              <a:t> </a:t>
            </a:r>
            <a:r>
              <a:rPr kumimoji="0" lang="en-US" sz="2400" smtClean="0"/>
              <a:t>summary</a:t>
            </a:r>
            <a:endParaRPr kumimoji="0" lang="en-US" altLang="en-US" sz="2400" smtClean="0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204788" y="1103313"/>
            <a:ext cx="8939212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Requirements inspections and reviews </a:t>
            </a: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r>
              <a:rPr lang="fr-FR" sz="2200">
                <a:solidFill>
                  <a:srgbClr val="009999"/>
                </a:solidFill>
                <a:effectLst/>
                <a:latin typeface="Comic Sans MS" pitchFamily="66" charset="0"/>
              </a:rPr>
              <a:t>The requirements inspection process</a:t>
            </a:r>
          </a:p>
          <a:p>
            <a:pPr marL="742950" lvl="1" indent="-28575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fr-FR" sz="2200">
                <a:solidFill>
                  <a:srgbClr val="009999"/>
                </a:solidFill>
                <a:effectLst/>
                <a:latin typeface="Comic Sans MS" pitchFamily="66" charset="0"/>
              </a:rPr>
              <a:t>Inspection guidelines</a:t>
            </a:r>
          </a:p>
          <a:p>
            <a:pPr marL="742950" lvl="1" indent="-28575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fr-FR" sz="2200">
                <a:solidFill>
                  <a:srgbClr val="009999"/>
                </a:solidFill>
                <a:effectLst/>
                <a:latin typeface="Comic Sans MS" pitchFamily="66" charset="0"/>
              </a:rPr>
              <a:t>Requirements inspection checklists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Queries on a requirements database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lang="fr-FR" sz="2200">
                <a:solidFill>
                  <a:schemeClr val="tx1"/>
                </a:solidFill>
                <a:effectLst/>
                <a:latin typeface="Comic Sans MS" pitchFamily="66" charset="0"/>
              </a:rPr>
              <a:t>Requirements validation by specification animation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fr-FR" sz="2200"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ChangeArrowheads="1"/>
          </p:cNvSpPr>
          <p:nvPr/>
        </p:nvSpPr>
        <p:spPr bwMode="auto">
          <a:xfrm>
            <a:off x="2738438" y="1198563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9571" name="Rectangle 3"/>
          <p:cNvSpPr>
            <a:spLocks noChangeArrowheads="1"/>
          </p:cNvSpPr>
          <p:nvPr/>
        </p:nvSpPr>
        <p:spPr bwMode="auto">
          <a:xfrm>
            <a:off x="2463800" y="60880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9572" name="Rectangle 4"/>
          <p:cNvSpPr>
            <a:spLocks noChangeArrowheads="1"/>
          </p:cNvSpPr>
          <p:nvPr/>
        </p:nvSpPr>
        <p:spPr bwMode="auto">
          <a:xfrm>
            <a:off x="5153025" y="4430713"/>
            <a:ext cx="287813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4297363" y="1778000"/>
            <a:ext cx="150812" cy="3614738"/>
            <a:chOff x="2779" y="1129"/>
            <a:chExt cx="189" cy="2609"/>
          </a:xfrm>
        </p:grpSpPr>
        <p:sp>
          <p:nvSpPr>
            <p:cNvPr id="1389574" name="Line 6"/>
            <p:cNvSpPr>
              <a:spLocks noChangeShapeType="1"/>
            </p:cNvSpPr>
            <p:nvPr/>
          </p:nvSpPr>
          <p:spPr bwMode="auto">
            <a:xfrm>
              <a:off x="2874" y="1263"/>
              <a:ext cx="0" cy="2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9575" name="Freeform 7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9576" name="Freeform 8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11270" name="Group 9"/>
          <p:cNvGrpSpPr>
            <a:grpSpLocks/>
          </p:cNvGrpSpPr>
          <p:nvPr/>
        </p:nvGrpSpPr>
        <p:grpSpPr bwMode="auto">
          <a:xfrm>
            <a:off x="935038" y="3298825"/>
            <a:ext cx="6911975" cy="233363"/>
            <a:chOff x="1190" y="2300"/>
            <a:chExt cx="3415" cy="200"/>
          </a:xfrm>
        </p:grpSpPr>
        <p:sp>
          <p:nvSpPr>
            <p:cNvPr id="1389578" name="Line 10"/>
            <p:cNvSpPr>
              <a:spLocks noChangeShapeType="1"/>
            </p:cNvSpPr>
            <p:nvPr/>
          </p:nvSpPr>
          <p:spPr bwMode="auto">
            <a:xfrm flipH="1">
              <a:off x="1316" y="2401"/>
              <a:ext cx="3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9579" name="Freeform 11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9580" name="Freeform 12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389581" name="Rectangle 13"/>
          <p:cNvSpPr>
            <a:spLocks noChangeArrowheads="1"/>
          </p:cNvSpPr>
          <p:nvPr/>
        </p:nvSpPr>
        <p:spPr bwMode="auto">
          <a:xfrm>
            <a:off x="3522663" y="3349625"/>
            <a:ext cx="11731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9582" name="Rectangle 14"/>
          <p:cNvSpPr>
            <a:spLocks noChangeArrowheads="1"/>
          </p:cNvSpPr>
          <p:nvPr/>
        </p:nvSpPr>
        <p:spPr bwMode="auto">
          <a:xfrm>
            <a:off x="3687763" y="346075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>
                <a:solidFill>
                  <a:srgbClr val="000000"/>
                </a:solidFill>
                <a:effectLst/>
                <a:latin typeface="Arial" pitchFamily="34" charset="0"/>
              </a:rPr>
              <a:t>start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9584" name="Freeform 16"/>
          <p:cNvSpPr>
            <a:spLocks/>
          </p:cNvSpPr>
          <p:nvPr/>
        </p:nvSpPr>
        <p:spPr bwMode="auto">
          <a:xfrm>
            <a:off x="3876675" y="2997200"/>
            <a:ext cx="554038" cy="417513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9585" name="Freeform 17"/>
          <p:cNvSpPr>
            <a:spLocks/>
          </p:cNvSpPr>
          <p:nvPr/>
        </p:nvSpPr>
        <p:spPr bwMode="auto">
          <a:xfrm>
            <a:off x="4430713" y="2976563"/>
            <a:ext cx="708025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9586" name="Freeform 18"/>
          <p:cNvSpPr>
            <a:spLocks/>
          </p:cNvSpPr>
          <p:nvPr/>
        </p:nvSpPr>
        <p:spPr bwMode="auto">
          <a:xfrm>
            <a:off x="4394200" y="3421063"/>
            <a:ext cx="738188" cy="608012"/>
          </a:xfrm>
          <a:custGeom>
            <a:avLst/>
            <a:gdLst/>
            <a:ahLst/>
            <a:cxnLst>
              <a:cxn ang="0">
                <a:pos x="0" y="418"/>
              </a:cxn>
              <a:cxn ang="0">
                <a:pos x="0" y="452"/>
              </a:cxn>
              <a:cxn ang="0">
                <a:pos x="141" y="435"/>
              </a:cxn>
              <a:cxn ang="0">
                <a:pos x="204" y="418"/>
              </a:cxn>
              <a:cxn ang="0">
                <a:pos x="267" y="385"/>
              </a:cxn>
              <a:cxn ang="0">
                <a:pos x="314" y="351"/>
              </a:cxn>
              <a:cxn ang="0">
                <a:pos x="377" y="301"/>
              </a:cxn>
              <a:cxn ang="0">
                <a:pos x="424" y="251"/>
              </a:cxn>
              <a:cxn ang="0">
                <a:pos x="424" y="234"/>
              </a:cxn>
              <a:cxn ang="0">
                <a:pos x="456" y="201"/>
              </a:cxn>
              <a:cxn ang="0">
                <a:pos x="440" y="184"/>
              </a:cxn>
              <a:cxn ang="0">
                <a:pos x="456" y="201"/>
              </a:cxn>
              <a:cxn ang="0">
                <a:pos x="472" y="168"/>
              </a:cxn>
              <a:cxn ang="0">
                <a:pos x="487" y="151"/>
              </a:cxn>
              <a:cxn ang="0">
                <a:pos x="503" y="101"/>
              </a:cxn>
              <a:cxn ang="0">
                <a:pos x="503" y="0"/>
              </a:cxn>
              <a:cxn ang="0">
                <a:pos x="472" y="0"/>
              </a:cxn>
              <a:cxn ang="0">
                <a:pos x="472" y="101"/>
              </a:cxn>
              <a:cxn ang="0">
                <a:pos x="456" y="151"/>
              </a:cxn>
              <a:cxn ang="0">
                <a:pos x="472" y="151"/>
              </a:cxn>
              <a:cxn ang="0">
                <a:pos x="456" y="134"/>
              </a:cxn>
              <a:cxn ang="0">
                <a:pos x="440" y="168"/>
              </a:cxn>
              <a:cxn ang="0">
                <a:pos x="424" y="184"/>
              </a:cxn>
              <a:cxn ang="0">
                <a:pos x="440" y="184"/>
              </a:cxn>
              <a:cxn ang="0">
                <a:pos x="393" y="234"/>
              </a:cxn>
              <a:cxn ang="0">
                <a:pos x="409" y="234"/>
              </a:cxn>
              <a:cxn ang="0">
                <a:pos x="409" y="218"/>
              </a:cxn>
              <a:cxn ang="0">
                <a:pos x="361" y="268"/>
              </a:cxn>
              <a:cxn ang="0">
                <a:pos x="298" y="318"/>
              </a:cxn>
              <a:cxn ang="0">
                <a:pos x="251" y="351"/>
              </a:cxn>
              <a:cxn ang="0">
                <a:pos x="188" y="385"/>
              </a:cxn>
              <a:cxn ang="0">
                <a:pos x="125" y="402"/>
              </a:cxn>
              <a:cxn ang="0">
                <a:pos x="0" y="418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11276" name="Group 19"/>
          <p:cNvGrpSpPr>
            <a:grpSpLocks/>
          </p:cNvGrpSpPr>
          <p:nvPr/>
        </p:nvGrpSpPr>
        <p:grpSpPr bwMode="auto">
          <a:xfrm>
            <a:off x="2090738" y="2055813"/>
            <a:ext cx="1393825" cy="835025"/>
            <a:chOff x="1571" y="1512"/>
            <a:chExt cx="878" cy="526"/>
          </a:xfrm>
        </p:grpSpPr>
        <p:sp>
          <p:nvSpPr>
            <p:cNvPr id="1389588" name="Rectangle 20"/>
            <p:cNvSpPr>
              <a:spLocks noChangeArrowheads="1"/>
            </p:cNvSpPr>
            <p:nvPr/>
          </p:nvSpPr>
          <p:spPr bwMode="auto">
            <a:xfrm>
              <a:off x="1598" y="1512"/>
              <a:ext cx="6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Chap. 2:</a:t>
              </a:r>
              <a:endPara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89589" name="Rectangle 21"/>
            <p:cNvSpPr>
              <a:spLocks noChangeArrowheads="1"/>
            </p:cNvSpPr>
            <p:nvPr/>
          </p:nvSpPr>
          <p:spPr bwMode="auto">
            <a:xfrm>
              <a:off x="1571" y="1710"/>
              <a:ext cx="87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defRPr/>
              </a:pPr>
              <a:r>
                <a:rPr kumimoji="0" lang="en-US" sz="2200" dirty="0">
                  <a:solidFill>
                    <a:srgbClr val="5F5F5F"/>
                  </a:solidFill>
                  <a:effectLst/>
                  <a:latin typeface="Comic Sans MS" pitchFamily="66" charset="0"/>
                </a:rPr>
                <a:t>Elicitation</a:t>
              </a:r>
            </a:p>
            <a:p>
              <a:pPr algn="l">
                <a:lnSpc>
                  <a:spcPct val="10000"/>
                </a:lnSpc>
                <a:defRPr/>
              </a:pPr>
              <a:r>
                <a:rPr kumimoji="0" lang="en-US" sz="2200" dirty="0">
                  <a:solidFill>
                    <a:srgbClr val="5F5F5F"/>
                  </a:solidFill>
                  <a:effectLst/>
                  <a:latin typeface="Comic Sans MS" pitchFamily="66" charset="0"/>
                </a:rPr>
                <a:t>techniques</a:t>
              </a:r>
              <a:endParaRPr lang="en-US" dirty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1277" name="Group 22"/>
          <p:cNvGrpSpPr>
            <a:grpSpLocks/>
          </p:cNvGrpSpPr>
          <p:nvPr/>
        </p:nvGrpSpPr>
        <p:grpSpPr bwMode="auto">
          <a:xfrm>
            <a:off x="5684838" y="2092325"/>
            <a:ext cx="1411287" cy="869950"/>
            <a:chOff x="3581" y="1399"/>
            <a:chExt cx="889" cy="548"/>
          </a:xfrm>
        </p:grpSpPr>
        <p:sp>
          <p:nvSpPr>
            <p:cNvPr id="2" name="Rectangle 23"/>
            <p:cNvSpPr>
              <a:spLocks noChangeArrowheads="1"/>
            </p:cNvSpPr>
            <p:nvPr/>
          </p:nvSpPr>
          <p:spPr bwMode="auto">
            <a:xfrm>
              <a:off x="3581" y="1399"/>
              <a:ext cx="6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Chap. 3:</a:t>
              </a:r>
              <a:endParaRPr lang="en-US" sz="22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302" name="Rectangle 24"/>
            <p:cNvSpPr>
              <a:spLocks noChangeArrowheads="1"/>
            </p:cNvSpPr>
            <p:nvPr/>
          </p:nvSpPr>
          <p:spPr bwMode="auto">
            <a:xfrm>
              <a:off x="3592" y="1598"/>
              <a:ext cx="87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Evaluation</a:t>
              </a:r>
            </a:p>
            <a:p>
              <a:pPr algn="l">
                <a:lnSpc>
                  <a:spcPct val="20000"/>
                </a:lnSpc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techniques</a:t>
              </a:r>
              <a:endParaRPr kumimoji="0" lang="en-US" sz="2200" b="1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89593" name="Rectangle 25"/>
          <p:cNvSpPr>
            <a:spLocks noChangeArrowheads="1"/>
          </p:cNvSpPr>
          <p:nvPr/>
        </p:nvSpPr>
        <p:spPr bwMode="auto">
          <a:xfrm>
            <a:off x="3298825" y="1336675"/>
            <a:ext cx="2159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sz="3100" i="1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alternative options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9594" name="Rectangle 26"/>
          <p:cNvSpPr>
            <a:spLocks noChangeArrowheads="1"/>
          </p:cNvSpPr>
          <p:nvPr/>
        </p:nvSpPr>
        <p:spPr bwMode="auto">
          <a:xfrm>
            <a:off x="5624513" y="3460750"/>
            <a:ext cx="2392362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280" name="Group 27"/>
          <p:cNvGrpSpPr>
            <a:grpSpLocks/>
          </p:cNvGrpSpPr>
          <p:nvPr/>
        </p:nvGrpSpPr>
        <p:grpSpPr bwMode="auto">
          <a:xfrm>
            <a:off x="6307138" y="3440113"/>
            <a:ext cx="1481137" cy="601662"/>
            <a:chOff x="4273" y="2284"/>
            <a:chExt cx="933" cy="379"/>
          </a:xfrm>
        </p:grpSpPr>
        <p:sp>
          <p:nvSpPr>
            <p:cNvPr id="11299" name="Rectangle 28"/>
            <p:cNvSpPr>
              <a:spLocks noChangeArrowheads="1"/>
            </p:cNvSpPr>
            <p:nvPr/>
          </p:nvSpPr>
          <p:spPr bwMode="auto">
            <a:xfrm>
              <a:off x="4485" y="2284"/>
              <a:ext cx="4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agreed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00" name="Rectangle 29"/>
            <p:cNvSpPr>
              <a:spLocks noChangeArrowheads="1"/>
            </p:cNvSpPr>
            <p:nvPr/>
          </p:nvSpPr>
          <p:spPr bwMode="auto">
            <a:xfrm>
              <a:off x="4273" y="2471"/>
              <a:ext cx="9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89598" name="Rectangle 30"/>
          <p:cNvSpPr>
            <a:spLocks noChangeArrowheads="1"/>
          </p:cNvSpPr>
          <p:nvPr/>
        </p:nvSpPr>
        <p:spPr bwMode="auto">
          <a:xfrm>
            <a:off x="3003550" y="5391150"/>
            <a:ext cx="294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0" 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documented requirements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11282" name="Group 31"/>
          <p:cNvGrpSpPr>
            <a:grpSpLocks/>
          </p:cNvGrpSpPr>
          <p:nvPr/>
        </p:nvGrpSpPr>
        <p:grpSpPr bwMode="auto">
          <a:xfrm>
            <a:off x="962025" y="3422650"/>
            <a:ext cx="2020888" cy="598488"/>
            <a:chOff x="933" y="2291"/>
            <a:chExt cx="1273" cy="377"/>
          </a:xfrm>
        </p:grpSpPr>
        <p:sp>
          <p:nvSpPr>
            <p:cNvPr id="11297" name="Rectangle 32"/>
            <p:cNvSpPr>
              <a:spLocks noChangeArrowheads="1"/>
            </p:cNvSpPr>
            <p:nvPr/>
          </p:nvSpPr>
          <p:spPr bwMode="auto">
            <a:xfrm>
              <a:off x="933" y="2291"/>
              <a:ext cx="12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consolidated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98" name="Rectangle 33"/>
            <p:cNvSpPr>
              <a:spLocks noChangeArrowheads="1"/>
            </p:cNvSpPr>
            <p:nvPr/>
          </p:nvSpPr>
          <p:spPr bwMode="auto">
            <a:xfrm>
              <a:off x="1121" y="2476"/>
              <a:ext cx="9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1283" name="Rectangle 35"/>
          <p:cNvSpPr>
            <a:spLocks noChangeArrowheads="1"/>
          </p:cNvSpPr>
          <p:nvPr/>
        </p:nvSpPr>
        <p:spPr bwMode="auto">
          <a:xfrm>
            <a:off x="5778500" y="4129088"/>
            <a:ext cx="1114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sz="2200">
                <a:solidFill>
                  <a:srgbClr val="5F5F5F"/>
                </a:solidFill>
                <a:effectLst/>
                <a:latin typeface="Comic Sans MS" pitchFamily="66" charset="0"/>
              </a:rPr>
              <a:t>Chap. 4: </a:t>
            </a:r>
          </a:p>
        </p:txBody>
      </p:sp>
      <p:sp>
        <p:nvSpPr>
          <p:cNvPr id="11284" name="Rectangle 36"/>
          <p:cNvSpPr>
            <a:spLocks noChangeArrowheads="1"/>
          </p:cNvSpPr>
          <p:nvPr/>
        </p:nvSpPr>
        <p:spPr bwMode="auto">
          <a:xfrm>
            <a:off x="5621338" y="4489450"/>
            <a:ext cx="21082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kumimoji="0" lang="en-US" sz="2200">
                <a:solidFill>
                  <a:srgbClr val="5F5F5F"/>
                </a:solidFill>
                <a:effectLst/>
                <a:latin typeface="Comic Sans MS" pitchFamily="66" charset="0"/>
              </a:rPr>
              <a:t>Specification &amp;</a:t>
            </a:r>
          </a:p>
          <a:p>
            <a:pPr algn="l"/>
            <a:r>
              <a:rPr kumimoji="0" lang="en-US" sz="2200">
                <a:solidFill>
                  <a:srgbClr val="5F5F5F"/>
                </a:solidFill>
                <a:effectLst/>
                <a:latin typeface="Comic Sans MS" pitchFamily="66" charset="0"/>
              </a:rPr>
              <a:t>documentation</a:t>
            </a:r>
          </a:p>
          <a:p>
            <a:pPr algn="l"/>
            <a:r>
              <a:rPr kumimoji="0" lang="en-US" sz="2200">
                <a:solidFill>
                  <a:srgbClr val="5F5F5F"/>
                </a:solidFill>
                <a:effectLst/>
                <a:latin typeface="Comic Sans MS" pitchFamily="66" charset="0"/>
              </a:rPr>
              <a:t>techniques</a:t>
            </a:r>
          </a:p>
        </p:txBody>
      </p:sp>
      <p:sp>
        <p:nvSpPr>
          <p:cNvPr id="1389605" name="Rectangle 37"/>
          <p:cNvSpPr>
            <a:spLocks noChangeArrowheads="1"/>
          </p:cNvSpPr>
          <p:nvPr/>
        </p:nvSpPr>
        <p:spPr bwMode="auto">
          <a:xfrm>
            <a:off x="931863" y="4316413"/>
            <a:ext cx="28781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9609" name="Oval 41"/>
          <p:cNvSpPr>
            <a:spLocks noChangeArrowheads="1"/>
          </p:cNvSpPr>
          <p:nvPr/>
        </p:nvSpPr>
        <p:spPr bwMode="auto">
          <a:xfrm>
            <a:off x="3824288" y="3327400"/>
            <a:ext cx="185737" cy="161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287" name="Rectangle 42"/>
          <p:cNvSpPr>
            <a:spLocks noChangeArrowheads="1"/>
          </p:cNvSpPr>
          <p:nvPr/>
        </p:nvSpPr>
        <p:spPr bwMode="auto">
          <a:xfrm>
            <a:off x="855663" y="688975"/>
            <a:ext cx="6642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0" lang="en-US">
                <a:solidFill>
                  <a:srgbClr val="5F5F5F"/>
                </a:solidFill>
                <a:effectLst/>
                <a:latin typeface="Comic Sans MS" pitchFamily="66" charset="0"/>
              </a:rPr>
              <a:t>Chap.5:  RE quality assurance</a:t>
            </a:r>
            <a:endParaRPr kumimoji="0" lang="en-US" sz="2200">
              <a:solidFill>
                <a:srgbClr val="5F5F5F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288" name="Picture 43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750" y="2039938"/>
            <a:ext cx="7207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9" name="Picture 44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4713" y="2270125"/>
            <a:ext cx="9810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0" name="Picture 4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5588" y="4316413"/>
            <a:ext cx="8794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1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7738" y="3979863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25645" name="Rectangle 40"/>
          <p:cNvSpPr>
            <a:spLocks noChangeArrowheads="1"/>
          </p:cNvSpPr>
          <p:nvPr/>
        </p:nvSpPr>
        <p:spPr bwMode="auto">
          <a:xfrm>
            <a:off x="1458913" y="4292600"/>
            <a:ext cx="1065212" cy="268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  <a:defRPr/>
            </a:pPr>
            <a:r>
              <a:rPr kumimoji="0"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 5:</a:t>
            </a:r>
          </a:p>
        </p:txBody>
      </p:sp>
      <p:sp>
        <p:nvSpPr>
          <p:cNvPr id="1384489" name="Rectangle 41"/>
          <p:cNvSpPr>
            <a:spLocks noChangeArrowheads="1"/>
          </p:cNvSpPr>
          <p:nvPr/>
        </p:nvSpPr>
        <p:spPr bwMode="auto">
          <a:xfrm>
            <a:off x="1446213" y="4622800"/>
            <a:ext cx="2538412" cy="268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80000"/>
              </a:lnSpc>
              <a:spcBef>
                <a:spcPct val="10000"/>
              </a:spcBef>
              <a:defRPr/>
            </a:pPr>
            <a:r>
              <a:rPr kumimoji="0"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Quality assurance</a:t>
            </a:r>
          </a:p>
        </p:txBody>
      </p:sp>
      <p:grpSp>
        <p:nvGrpSpPr>
          <p:cNvPr id="11294" name="Group 22"/>
          <p:cNvGrpSpPr>
            <a:grpSpLocks/>
          </p:cNvGrpSpPr>
          <p:nvPr/>
        </p:nvGrpSpPr>
        <p:grpSpPr bwMode="auto">
          <a:xfrm>
            <a:off x="5684838" y="2092325"/>
            <a:ext cx="1411287" cy="869950"/>
            <a:chOff x="3581" y="1399"/>
            <a:chExt cx="889" cy="548"/>
          </a:xfrm>
        </p:grpSpPr>
        <p:sp>
          <p:nvSpPr>
            <p:cNvPr id="1389591" name="Rectangle 23"/>
            <p:cNvSpPr>
              <a:spLocks noChangeArrowheads="1"/>
            </p:cNvSpPr>
            <p:nvPr/>
          </p:nvSpPr>
          <p:spPr bwMode="auto">
            <a:xfrm>
              <a:off x="3581" y="1399"/>
              <a:ext cx="6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Chap. 3:</a:t>
              </a:r>
              <a:endParaRPr lang="en-US" sz="220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296" name="Rectangle 24"/>
            <p:cNvSpPr>
              <a:spLocks noChangeArrowheads="1"/>
            </p:cNvSpPr>
            <p:nvPr/>
          </p:nvSpPr>
          <p:spPr bwMode="auto">
            <a:xfrm>
              <a:off x="3592" y="1598"/>
              <a:ext cx="87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Evaluation</a:t>
              </a:r>
            </a:p>
            <a:p>
              <a:pPr algn="l">
                <a:lnSpc>
                  <a:spcPct val="20000"/>
                </a:lnSpc>
              </a:pPr>
              <a:r>
                <a:rPr kumimoji="0" lang="en-US" sz="2200">
                  <a:solidFill>
                    <a:srgbClr val="5F5F5F"/>
                  </a:solidFill>
                  <a:effectLst/>
                  <a:latin typeface="Comic Sans MS" pitchFamily="66" charset="0"/>
                </a:rPr>
                <a:t>techniques</a:t>
              </a:r>
              <a:endParaRPr kumimoji="0" lang="en-US" sz="2200" b="1"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17500"/>
            <a:ext cx="8178800" cy="7620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mtClean="0"/>
              <a:t>Requirements quality assurance: outline</a:t>
            </a:r>
            <a:endParaRPr kumimoji="0" lang="en-US" altLang="en-US" smtClean="0"/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1438"/>
            <a:ext cx="81915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390599" name="Rectangle 7"/>
          <p:cNvSpPr>
            <a:spLocks noChangeArrowheads="1"/>
          </p:cNvSpPr>
          <p:nvPr/>
        </p:nvSpPr>
        <p:spPr bwMode="auto">
          <a:xfrm>
            <a:off x="204788" y="1103313"/>
            <a:ext cx="8939212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fr-FR" sz="2200" dirty="0" err="1">
                <a:solidFill>
                  <a:schemeClr val="tx1"/>
                </a:solidFill>
                <a:effectLst/>
                <a:latin typeface="Comic Sans MS" pitchFamily="66" charset="0"/>
              </a:rPr>
              <a:t>Requirements</a:t>
            </a:r>
            <a:r>
              <a:rPr lang="fr-FR" sz="2200" dirty="0">
                <a:solidFill>
                  <a:schemeClr val="tx1"/>
                </a:solidFill>
                <a:effectLst/>
                <a:latin typeface="Comic Sans MS" pitchFamily="66" charset="0"/>
              </a:rPr>
              <a:t> inspections and </a:t>
            </a:r>
            <a:r>
              <a:rPr lang="fr-FR" sz="2200" dirty="0" err="1">
                <a:solidFill>
                  <a:schemeClr val="tx1"/>
                </a:solidFill>
                <a:effectLst/>
                <a:latin typeface="Comic Sans MS" pitchFamily="66" charset="0"/>
              </a:rPr>
              <a:t>reviews</a:t>
            </a:r>
            <a:r>
              <a:rPr lang="fr-FR" sz="2200" dirty="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</a:p>
          <a:p>
            <a:pPr marL="742950" lvl="1" indent="-285750" algn="l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fr-FR" sz="2200" dirty="0">
                <a:solidFill>
                  <a:srgbClr val="009999"/>
                </a:solidFill>
                <a:effectLst/>
                <a:latin typeface="Comic Sans MS" pitchFamily="66" charset="0"/>
              </a:rPr>
              <a:t>The </a:t>
            </a:r>
            <a:r>
              <a:rPr lang="fr-FR" sz="2200" dirty="0" err="1">
                <a:solidFill>
                  <a:srgbClr val="009999"/>
                </a:solidFill>
                <a:effectLst/>
                <a:latin typeface="Comic Sans MS" pitchFamily="66" charset="0"/>
              </a:rPr>
              <a:t>requirements</a:t>
            </a:r>
            <a:r>
              <a:rPr lang="fr-FR" sz="2200" dirty="0">
                <a:solidFill>
                  <a:srgbClr val="009999"/>
                </a:solidFill>
                <a:effectLst/>
                <a:latin typeface="Comic Sans MS" pitchFamily="66" charset="0"/>
              </a:rPr>
              <a:t> inspection </a:t>
            </a:r>
            <a:r>
              <a:rPr lang="fr-FR" sz="2200" dirty="0" err="1">
                <a:solidFill>
                  <a:srgbClr val="009999"/>
                </a:solidFill>
                <a:effectLst/>
                <a:latin typeface="Comic Sans MS" pitchFamily="66" charset="0"/>
              </a:rPr>
              <a:t>process</a:t>
            </a:r>
            <a:endParaRPr lang="fr-FR" sz="2200" dirty="0">
              <a:solidFill>
                <a:srgbClr val="009999"/>
              </a:solidFill>
              <a:effectLst/>
              <a:latin typeface="Comic Sans MS" pitchFamily="66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fr-FR" sz="2200" dirty="0">
                <a:solidFill>
                  <a:srgbClr val="009999"/>
                </a:solidFill>
                <a:effectLst/>
                <a:latin typeface="Comic Sans MS" pitchFamily="66" charset="0"/>
              </a:rPr>
              <a:t>Inspection guidelines</a:t>
            </a:r>
          </a:p>
          <a:p>
            <a:pPr marL="742950" lvl="1" indent="-285750" algn="l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FontTx/>
              <a:buChar char="–"/>
              <a:defRPr/>
            </a:pPr>
            <a:r>
              <a:rPr lang="fr-FR" sz="2200" dirty="0" err="1">
                <a:solidFill>
                  <a:srgbClr val="009999"/>
                </a:solidFill>
                <a:effectLst/>
                <a:latin typeface="Comic Sans MS" pitchFamily="66" charset="0"/>
              </a:rPr>
              <a:t>Requirements</a:t>
            </a:r>
            <a:r>
              <a:rPr lang="fr-FR" sz="2200" dirty="0">
                <a:solidFill>
                  <a:srgbClr val="009999"/>
                </a:solidFill>
                <a:effectLst/>
                <a:latin typeface="Comic Sans MS" pitchFamily="66" charset="0"/>
              </a:rPr>
              <a:t> inspection </a:t>
            </a:r>
            <a:r>
              <a:rPr lang="fr-FR" sz="2200" dirty="0" err="1">
                <a:solidFill>
                  <a:srgbClr val="009999"/>
                </a:solidFill>
                <a:effectLst/>
                <a:latin typeface="Comic Sans MS" pitchFamily="66" charset="0"/>
              </a:rPr>
              <a:t>checklists</a:t>
            </a:r>
            <a:endParaRPr lang="fr-FR" sz="2200" dirty="0">
              <a:solidFill>
                <a:srgbClr val="009999"/>
              </a:solidFill>
              <a:effectLst/>
              <a:latin typeface="Comic Sans MS" pitchFamily="66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fr-FR" sz="2200" dirty="0" err="1">
                <a:solidFill>
                  <a:schemeClr val="tx1"/>
                </a:solidFill>
                <a:effectLst/>
                <a:latin typeface="Comic Sans MS" pitchFamily="66" charset="0"/>
              </a:rPr>
              <a:t>Queries</a:t>
            </a:r>
            <a:r>
              <a:rPr lang="fr-FR" sz="2200" dirty="0">
                <a:solidFill>
                  <a:schemeClr val="tx1"/>
                </a:solidFill>
                <a:effectLst/>
                <a:latin typeface="Comic Sans MS" pitchFamily="66" charset="0"/>
              </a:rPr>
              <a:t> on a </a:t>
            </a:r>
            <a:r>
              <a:rPr lang="fr-FR" sz="2200" dirty="0" err="1">
                <a:solidFill>
                  <a:schemeClr val="tx1"/>
                </a:solidFill>
                <a:effectLst/>
                <a:latin typeface="Comic Sans MS" pitchFamily="66" charset="0"/>
              </a:rPr>
              <a:t>requirements</a:t>
            </a:r>
            <a:r>
              <a:rPr lang="fr-FR" sz="2200" dirty="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fr-FR" sz="2200" dirty="0" err="1">
                <a:solidFill>
                  <a:schemeClr val="tx1"/>
                </a:solidFill>
                <a:effectLst/>
                <a:latin typeface="Comic Sans MS" pitchFamily="66" charset="0"/>
              </a:rPr>
              <a:t>database</a:t>
            </a:r>
            <a:endParaRPr lang="fr-FR" sz="2200" dirty="0"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fr-FR" sz="2200" dirty="0" err="1">
                <a:solidFill>
                  <a:schemeClr val="tx1"/>
                </a:solidFill>
                <a:effectLst/>
                <a:latin typeface="Comic Sans MS" pitchFamily="66" charset="0"/>
              </a:rPr>
              <a:t>Requirements</a:t>
            </a:r>
            <a:r>
              <a:rPr lang="fr-FR" sz="2200" dirty="0">
                <a:solidFill>
                  <a:schemeClr val="tx1"/>
                </a:solidFill>
                <a:effectLst/>
                <a:latin typeface="Comic Sans MS" pitchFamily="66" charset="0"/>
              </a:rPr>
              <a:t> validation by </a:t>
            </a:r>
            <a:r>
              <a:rPr lang="fr-FR" sz="2200" dirty="0" err="1">
                <a:solidFill>
                  <a:schemeClr val="tx1"/>
                </a:solidFill>
                <a:effectLst/>
                <a:latin typeface="Comic Sans MS" pitchFamily="66" charset="0"/>
              </a:rPr>
              <a:t>specification</a:t>
            </a:r>
            <a:r>
              <a:rPr lang="fr-FR" sz="2200" dirty="0">
                <a:solidFill>
                  <a:schemeClr val="tx1"/>
                </a:solidFill>
                <a:effectLst/>
                <a:latin typeface="Comic Sans MS" pitchFamily="66" charset="0"/>
              </a:rPr>
              <a:t> animation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fr-FR" sz="2200" i="1" dirty="0" err="1">
                <a:solidFill>
                  <a:schemeClr val="tx2"/>
                </a:solidFill>
                <a:effectLst/>
                <a:latin typeface="Comic Sans MS" pitchFamily="66" charset="0"/>
              </a:rPr>
              <a:t>Resulting</a:t>
            </a:r>
            <a:r>
              <a:rPr lang="fr-FR" sz="2200" i="1" dirty="0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  <a:r>
              <a:rPr lang="fr-FR" sz="2200" i="1" dirty="0" err="1">
                <a:solidFill>
                  <a:schemeClr val="tx2"/>
                </a:solidFill>
                <a:effectLst/>
                <a:latin typeface="Comic Sans MS" pitchFamily="66" charset="0"/>
              </a:rPr>
              <a:t>product</a:t>
            </a:r>
            <a:r>
              <a:rPr lang="fr-FR" sz="2200" i="1" dirty="0">
                <a:solidFill>
                  <a:schemeClr val="tx2"/>
                </a:solidFill>
                <a:effectLst/>
                <a:latin typeface="Comic Sans MS" pitchFamily="66" charset="0"/>
              </a:rPr>
              <a:t>:  </a:t>
            </a:r>
            <a:r>
              <a:rPr lang="fr-FR" sz="2200" b="1" i="1" dirty="0" err="1">
                <a:solidFill>
                  <a:schemeClr val="tx2"/>
                </a:solidFill>
                <a:effectLst/>
                <a:latin typeface="Comic Sans MS" pitchFamily="66" charset="0"/>
              </a:rPr>
              <a:t>Consolidated</a:t>
            </a:r>
            <a:r>
              <a:rPr lang="fr-FR" sz="2200" b="1" i="1" dirty="0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  <a:r>
              <a:rPr lang="fr-FR" sz="2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</a:t>
            </a:r>
            <a:r>
              <a:rPr lang="fr-FR" sz="22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equirements</a:t>
            </a:r>
            <a:r>
              <a:rPr lang="fr-FR" sz="2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Document</a:t>
            </a:r>
            <a:r>
              <a:rPr lang="fr-FR" sz="2200" i="1" dirty="0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600" dirty="0" smtClean="0"/>
              <a:t>Requirements inspections and reviews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3" y="1395413"/>
            <a:ext cx="9012237" cy="1698625"/>
          </a:xfrm>
        </p:spPr>
        <p:txBody>
          <a:bodyPr anchor="t" anchorCtr="0"/>
          <a:lstStyle/>
          <a:p>
            <a:r>
              <a:rPr lang="en-US" dirty="0" smtClean="0"/>
              <a:t>Widely applicable technique for req. QA is asking selected people to inspect the RD for defects and meet for reviews.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known to be quite effective for source code</a:t>
            </a:r>
          </a:p>
          <a:p>
            <a:pPr lvl="1">
              <a:lnSpc>
                <a:spcPct val="70000"/>
              </a:lnSpc>
            </a:pPr>
            <a:r>
              <a:rPr lang="en-US" dirty="0" smtClean="0"/>
              <a:t>more studies reveal its effectiveness when applied to </a:t>
            </a:r>
            <a:r>
              <a:rPr lang="en-US" dirty="0" smtClean="0"/>
              <a:t>RD</a:t>
            </a:r>
          </a:p>
          <a:p>
            <a:pPr lvl="1"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70000"/>
              </a:lnSpc>
            </a:pPr>
            <a:r>
              <a:rPr kumimoji="0" lang="en-US" dirty="0" smtClean="0"/>
              <a:t>Requirements inspections and </a:t>
            </a:r>
            <a:r>
              <a:rPr kumimoji="0" lang="en-US" dirty="0" smtClean="0"/>
              <a:t>reviews process</a:t>
            </a:r>
            <a:endParaRPr lang="en-US" dirty="0" smtClean="0"/>
          </a:p>
        </p:txBody>
      </p:sp>
      <p:grpSp>
        <p:nvGrpSpPr>
          <p:cNvPr id="1029" name="Group 78"/>
          <p:cNvGrpSpPr>
            <a:grpSpLocks/>
          </p:cNvGrpSpPr>
          <p:nvPr/>
        </p:nvGrpSpPr>
        <p:grpSpPr bwMode="auto">
          <a:xfrm>
            <a:off x="65088" y="-155575"/>
            <a:ext cx="1277937" cy="1147763"/>
            <a:chOff x="158" y="-80"/>
            <a:chExt cx="805" cy="723"/>
          </a:xfrm>
        </p:grpSpPr>
        <p:grpSp>
          <p:nvGrpSpPr>
            <p:cNvPr id="1030" name="Group 5"/>
            <p:cNvGrpSpPr>
              <a:grpSpLocks/>
            </p:cNvGrpSpPr>
            <p:nvPr/>
          </p:nvGrpSpPr>
          <p:grpSpPr bwMode="auto">
            <a:xfrm>
              <a:off x="252" y="145"/>
              <a:ext cx="711" cy="498"/>
              <a:chOff x="2949" y="2076"/>
              <a:chExt cx="2358" cy="839"/>
            </a:xfrm>
          </p:grpSpPr>
          <p:sp>
            <p:nvSpPr>
              <p:cNvPr id="1391622" name="Freeform 6"/>
              <p:cNvSpPr>
                <a:spLocks/>
              </p:cNvSpPr>
              <p:nvPr/>
            </p:nvSpPr>
            <p:spPr bwMode="auto">
              <a:xfrm>
                <a:off x="3112" y="2120"/>
                <a:ext cx="2195" cy="795"/>
              </a:xfrm>
              <a:custGeom>
                <a:avLst/>
                <a:gdLst/>
                <a:ahLst/>
                <a:cxnLst>
                  <a:cxn ang="0">
                    <a:pos x="716" y="113"/>
                  </a:cxn>
                  <a:cxn ang="0">
                    <a:pos x="807" y="108"/>
                  </a:cxn>
                  <a:cxn ang="0">
                    <a:pos x="903" y="113"/>
                  </a:cxn>
                  <a:cxn ang="0">
                    <a:pos x="985" y="123"/>
                  </a:cxn>
                  <a:cxn ang="0">
                    <a:pos x="1069" y="128"/>
                  </a:cxn>
                  <a:cxn ang="0">
                    <a:pos x="1151" y="128"/>
                  </a:cxn>
                  <a:cxn ang="0">
                    <a:pos x="1231" y="121"/>
                  </a:cxn>
                  <a:cxn ang="0">
                    <a:pos x="1311" y="106"/>
                  </a:cxn>
                  <a:cxn ang="0">
                    <a:pos x="1431" y="75"/>
                  </a:cxn>
                  <a:cxn ang="0">
                    <a:pos x="1576" y="41"/>
                  </a:cxn>
                  <a:cxn ang="0">
                    <a:pos x="1723" y="14"/>
                  </a:cxn>
                  <a:cxn ang="0">
                    <a:pos x="1872" y="1"/>
                  </a:cxn>
                  <a:cxn ang="0">
                    <a:pos x="2019" y="2"/>
                  </a:cxn>
                  <a:cxn ang="0">
                    <a:pos x="2145" y="24"/>
                  </a:cxn>
                  <a:cxn ang="0">
                    <a:pos x="2192" y="80"/>
                  </a:cxn>
                  <a:cxn ang="0">
                    <a:pos x="2185" y="149"/>
                  </a:cxn>
                  <a:cxn ang="0">
                    <a:pos x="2139" y="184"/>
                  </a:cxn>
                  <a:cxn ang="0">
                    <a:pos x="2064" y="192"/>
                  </a:cxn>
                  <a:cxn ang="0">
                    <a:pos x="1977" y="186"/>
                  </a:cxn>
                  <a:cxn ang="0">
                    <a:pos x="1893" y="180"/>
                  </a:cxn>
                  <a:cxn ang="0">
                    <a:pos x="1832" y="188"/>
                  </a:cxn>
                  <a:cxn ang="0">
                    <a:pos x="1801" y="279"/>
                  </a:cxn>
                  <a:cxn ang="0">
                    <a:pos x="1801" y="462"/>
                  </a:cxn>
                  <a:cxn ang="0">
                    <a:pos x="1824" y="720"/>
                  </a:cxn>
                  <a:cxn ang="0">
                    <a:pos x="1845" y="1056"/>
                  </a:cxn>
                  <a:cxn ang="0">
                    <a:pos x="1870" y="1313"/>
                  </a:cxn>
                  <a:cxn ang="0">
                    <a:pos x="1847" y="1389"/>
                  </a:cxn>
                  <a:cxn ang="0">
                    <a:pos x="1782" y="1444"/>
                  </a:cxn>
                  <a:cxn ang="0">
                    <a:pos x="1696" y="1467"/>
                  </a:cxn>
                  <a:cxn ang="0">
                    <a:pos x="1610" y="1482"/>
                  </a:cxn>
                  <a:cxn ang="0">
                    <a:pos x="1524" y="1494"/>
                  </a:cxn>
                  <a:cxn ang="0">
                    <a:pos x="1437" y="1504"/>
                  </a:cxn>
                  <a:cxn ang="0">
                    <a:pos x="1347" y="1513"/>
                  </a:cxn>
                  <a:cxn ang="0">
                    <a:pos x="1246" y="1526"/>
                  </a:cxn>
                  <a:cxn ang="0">
                    <a:pos x="1126" y="1541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3" y="1574"/>
                  </a:cxn>
                  <a:cxn ang="0">
                    <a:pos x="653" y="1578"/>
                  </a:cxn>
                  <a:cxn ang="0">
                    <a:pos x="540" y="1582"/>
                  </a:cxn>
                  <a:cxn ang="0">
                    <a:pos x="426" y="1587"/>
                  </a:cxn>
                  <a:cxn ang="0">
                    <a:pos x="313" y="1590"/>
                  </a:cxn>
                  <a:cxn ang="0">
                    <a:pos x="202" y="1584"/>
                  </a:cxn>
                  <a:cxn ang="0">
                    <a:pos x="96" y="1564"/>
                  </a:cxn>
                  <a:cxn ang="0">
                    <a:pos x="12" y="1513"/>
                  </a:cxn>
                  <a:cxn ang="0">
                    <a:pos x="8" y="1424"/>
                  </a:cxn>
                  <a:cxn ang="0">
                    <a:pos x="76" y="1354"/>
                  </a:cxn>
                  <a:cxn ang="0">
                    <a:pos x="174" y="1348"/>
                  </a:cxn>
                  <a:cxn ang="0">
                    <a:pos x="288" y="1365"/>
                  </a:cxn>
                  <a:cxn ang="0">
                    <a:pos x="435" y="1285"/>
                  </a:cxn>
                  <a:cxn ang="0">
                    <a:pos x="483" y="1014"/>
                  </a:cxn>
                  <a:cxn ang="0">
                    <a:pos x="426" y="734"/>
                  </a:cxn>
                  <a:cxn ang="0">
                    <a:pos x="408" y="493"/>
                  </a:cxn>
                  <a:cxn ang="0">
                    <a:pos x="441" y="310"/>
                  </a:cxn>
                  <a:cxn ang="0">
                    <a:pos x="492" y="223"/>
                  </a:cxn>
                  <a:cxn ang="0">
                    <a:pos x="572" y="147"/>
                  </a:cxn>
                  <a:cxn ang="0">
                    <a:pos x="628" y="118"/>
                  </a:cxn>
                </a:cxnLst>
                <a:rect l="0" t="0" r="r" b="b"/>
                <a:pathLst>
                  <a:path w="2196" h="1590">
                    <a:moveTo>
                      <a:pt x="655" y="118"/>
                    </a:moveTo>
                    <a:lnTo>
                      <a:pt x="685" y="115"/>
                    </a:lnTo>
                    <a:lnTo>
                      <a:pt x="716" y="113"/>
                    </a:lnTo>
                    <a:lnTo>
                      <a:pt x="744" y="110"/>
                    </a:lnTo>
                    <a:lnTo>
                      <a:pt x="777" y="108"/>
                    </a:lnTo>
                    <a:lnTo>
                      <a:pt x="807" y="108"/>
                    </a:lnTo>
                    <a:lnTo>
                      <a:pt x="838" y="108"/>
                    </a:lnTo>
                    <a:lnTo>
                      <a:pt x="870" y="109"/>
                    </a:lnTo>
                    <a:lnTo>
                      <a:pt x="903" y="113"/>
                    </a:lnTo>
                    <a:lnTo>
                      <a:pt x="929" y="117"/>
                    </a:lnTo>
                    <a:lnTo>
                      <a:pt x="958" y="119"/>
                    </a:lnTo>
                    <a:lnTo>
                      <a:pt x="985" y="123"/>
                    </a:lnTo>
                    <a:lnTo>
                      <a:pt x="1013" y="124"/>
                    </a:lnTo>
                    <a:lnTo>
                      <a:pt x="1040" y="127"/>
                    </a:lnTo>
                    <a:lnTo>
                      <a:pt x="1069" y="128"/>
                    </a:lnTo>
                    <a:lnTo>
                      <a:pt x="1095" y="128"/>
                    </a:lnTo>
                    <a:lnTo>
                      <a:pt x="1124" y="128"/>
                    </a:lnTo>
                    <a:lnTo>
                      <a:pt x="1151" y="128"/>
                    </a:lnTo>
                    <a:lnTo>
                      <a:pt x="1177" y="127"/>
                    </a:lnTo>
                    <a:lnTo>
                      <a:pt x="1204" y="124"/>
                    </a:lnTo>
                    <a:lnTo>
                      <a:pt x="1231" y="121"/>
                    </a:lnTo>
                    <a:lnTo>
                      <a:pt x="1257" y="117"/>
                    </a:lnTo>
                    <a:lnTo>
                      <a:pt x="1284" y="113"/>
                    </a:lnTo>
                    <a:lnTo>
                      <a:pt x="1311" y="106"/>
                    </a:lnTo>
                    <a:lnTo>
                      <a:pt x="1338" y="100"/>
                    </a:lnTo>
                    <a:lnTo>
                      <a:pt x="1385" y="87"/>
                    </a:lnTo>
                    <a:lnTo>
                      <a:pt x="1431" y="75"/>
                    </a:lnTo>
                    <a:lnTo>
                      <a:pt x="1479" y="63"/>
                    </a:lnTo>
                    <a:lnTo>
                      <a:pt x="1528" y="52"/>
                    </a:lnTo>
                    <a:lnTo>
                      <a:pt x="1576" y="41"/>
                    </a:lnTo>
                    <a:lnTo>
                      <a:pt x="1626" y="31"/>
                    </a:lnTo>
                    <a:lnTo>
                      <a:pt x="1673" y="22"/>
                    </a:lnTo>
                    <a:lnTo>
                      <a:pt x="1723" y="14"/>
                    </a:lnTo>
                    <a:lnTo>
                      <a:pt x="1772" y="9"/>
                    </a:lnTo>
                    <a:lnTo>
                      <a:pt x="1822" y="4"/>
                    </a:lnTo>
                    <a:lnTo>
                      <a:pt x="1872" y="1"/>
                    </a:lnTo>
                    <a:lnTo>
                      <a:pt x="1921" y="0"/>
                    </a:lnTo>
                    <a:lnTo>
                      <a:pt x="1969" y="0"/>
                    </a:lnTo>
                    <a:lnTo>
                      <a:pt x="2019" y="2"/>
                    </a:lnTo>
                    <a:lnTo>
                      <a:pt x="2068" y="8"/>
                    </a:lnTo>
                    <a:lnTo>
                      <a:pt x="2116" y="15"/>
                    </a:lnTo>
                    <a:lnTo>
                      <a:pt x="2145" y="24"/>
                    </a:lnTo>
                    <a:lnTo>
                      <a:pt x="2165" y="40"/>
                    </a:lnTo>
                    <a:lnTo>
                      <a:pt x="2181" y="58"/>
                    </a:lnTo>
                    <a:lnTo>
                      <a:pt x="2192" y="80"/>
                    </a:lnTo>
                    <a:lnTo>
                      <a:pt x="2196" y="104"/>
                    </a:lnTo>
                    <a:lnTo>
                      <a:pt x="2194" y="127"/>
                    </a:lnTo>
                    <a:lnTo>
                      <a:pt x="2185" y="149"/>
                    </a:lnTo>
                    <a:lnTo>
                      <a:pt x="2171" y="167"/>
                    </a:lnTo>
                    <a:lnTo>
                      <a:pt x="2158" y="178"/>
                    </a:lnTo>
                    <a:lnTo>
                      <a:pt x="2139" y="184"/>
                    </a:lnTo>
                    <a:lnTo>
                      <a:pt x="2116" y="189"/>
                    </a:lnTo>
                    <a:lnTo>
                      <a:pt x="2091" y="191"/>
                    </a:lnTo>
                    <a:lnTo>
                      <a:pt x="2064" y="192"/>
                    </a:lnTo>
                    <a:lnTo>
                      <a:pt x="2036" y="191"/>
                    </a:lnTo>
                    <a:lnTo>
                      <a:pt x="2005" y="188"/>
                    </a:lnTo>
                    <a:lnTo>
                      <a:pt x="1977" y="186"/>
                    </a:lnTo>
                    <a:lnTo>
                      <a:pt x="1946" y="184"/>
                    </a:lnTo>
                    <a:lnTo>
                      <a:pt x="1917" y="182"/>
                    </a:lnTo>
                    <a:lnTo>
                      <a:pt x="1893" y="180"/>
                    </a:lnTo>
                    <a:lnTo>
                      <a:pt x="1868" y="182"/>
                    </a:lnTo>
                    <a:lnTo>
                      <a:pt x="1849" y="183"/>
                    </a:lnTo>
                    <a:lnTo>
                      <a:pt x="1832" y="188"/>
                    </a:lnTo>
                    <a:lnTo>
                      <a:pt x="1820" y="195"/>
                    </a:lnTo>
                    <a:lnTo>
                      <a:pt x="1814" y="205"/>
                    </a:lnTo>
                    <a:lnTo>
                      <a:pt x="1801" y="279"/>
                    </a:lnTo>
                    <a:lnTo>
                      <a:pt x="1797" y="349"/>
                    </a:lnTo>
                    <a:lnTo>
                      <a:pt x="1799" y="412"/>
                    </a:lnTo>
                    <a:lnTo>
                      <a:pt x="1801" y="462"/>
                    </a:lnTo>
                    <a:lnTo>
                      <a:pt x="1805" y="562"/>
                    </a:lnTo>
                    <a:lnTo>
                      <a:pt x="1813" y="635"/>
                    </a:lnTo>
                    <a:lnTo>
                      <a:pt x="1824" y="720"/>
                    </a:lnTo>
                    <a:lnTo>
                      <a:pt x="1841" y="859"/>
                    </a:lnTo>
                    <a:lnTo>
                      <a:pt x="1847" y="960"/>
                    </a:lnTo>
                    <a:lnTo>
                      <a:pt x="1845" y="1056"/>
                    </a:lnTo>
                    <a:lnTo>
                      <a:pt x="1849" y="1161"/>
                    </a:lnTo>
                    <a:lnTo>
                      <a:pt x="1868" y="1289"/>
                    </a:lnTo>
                    <a:lnTo>
                      <a:pt x="1870" y="1313"/>
                    </a:lnTo>
                    <a:lnTo>
                      <a:pt x="1868" y="1339"/>
                    </a:lnTo>
                    <a:lnTo>
                      <a:pt x="1858" y="1364"/>
                    </a:lnTo>
                    <a:lnTo>
                      <a:pt x="1847" y="1389"/>
                    </a:lnTo>
                    <a:lnTo>
                      <a:pt x="1828" y="1411"/>
                    </a:lnTo>
                    <a:lnTo>
                      <a:pt x="1807" y="1430"/>
                    </a:lnTo>
                    <a:lnTo>
                      <a:pt x="1782" y="1444"/>
                    </a:lnTo>
                    <a:lnTo>
                      <a:pt x="1751" y="1455"/>
                    </a:lnTo>
                    <a:lnTo>
                      <a:pt x="1723" y="1461"/>
                    </a:lnTo>
                    <a:lnTo>
                      <a:pt x="1696" y="1467"/>
                    </a:lnTo>
                    <a:lnTo>
                      <a:pt x="1668" y="1472"/>
                    </a:lnTo>
                    <a:lnTo>
                      <a:pt x="1639" y="1477"/>
                    </a:lnTo>
                    <a:lnTo>
                      <a:pt x="1610" y="1482"/>
                    </a:lnTo>
                    <a:lnTo>
                      <a:pt x="1582" y="1486"/>
                    </a:lnTo>
                    <a:lnTo>
                      <a:pt x="1553" y="1490"/>
                    </a:lnTo>
                    <a:lnTo>
                      <a:pt x="1524" y="1494"/>
                    </a:lnTo>
                    <a:lnTo>
                      <a:pt x="1494" y="1496"/>
                    </a:lnTo>
                    <a:lnTo>
                      <a:pt x="1465" y="1500"/>
                    </a:lnTo>
                    <a:lnTo>
                      <a:pt x="1437" y="1504"/>
                    </a:lnTo>
                    <a:lnTo>
                      <a:pt x="1406" y="1507"/>
                    </a:lnTo>
                    <a:lnTo>
                      <a:pt x="1376" y="1511"/>
                    </a:lnTo>
                    <a:lnTo>
                      <a:pt x="1347" y="1513"/>
                    </a:lnTo>
                    <a:lnTo>
                      <a:pt x="1317" y="1517"/>
                    </a:lnTo>
                    <a:lnTo>
                      <a:pt x="1286" y="1521"/>
                    </a:lnTo>
                    <a:lnTo>
                      <a:pt x="1246" y="1526"/>
                    </a:lnTo>
                    <a:lnTo>
                      <a:pt x="1206" y="1532"/>
                    </a:lnTo>
                    <a:lnTo>
                      <a:pt x="1166" y="1537"/>
                    </a:lnTo>
                    <a:lnTo>
                      <a:pt x="1126" y="1541"/>
                    </a:lnTo>
                    <a:lnTo>
                      <a:pt x="1086" y="1546"/>
                    </a:lnTo>
                    <a:lnTo>
                      <a:pt x="1048" y="1551"/>
                    </a:lnTo>
                    <a:lnTo>
                      <a:pt x="1007" y="1555"/>
                    </a:lnTo>
                    <a:lnTo>
                      <a:pt x="969" y="1559"/>
                    </a:lnTo>
                    <a:lnTo>
                      <a:pt x="929" y="1563"/>
                    </a:lnTo>
                    <a:lnTo>
                      <a:pt x="889" y="1567"/>
                    </a:lnTo>
                    <a:lnTo>
                      <a:pt x="851" y="1569"/>
                    </a:lnTo>
                    <a:lnTo>
                      <a:pt x="811" y="1572"/>
                    </a:lnTo>
                    <a:lnTo>
                      <a:pt x="773" y="1574"/>
                    </a:lnTo>
                    <a:lnTo>
                      <a:pt x="733" y="1576"/>
                    </a:lnTo>
                    <a:lnTo>
                      <a:pt x="693" y="1577"/>
                    </a:lnTo>
                    <a:lnTo>
                      <a:pt x="653" y="1578"/>
                    </a:lnTo>
                    <a:lnTo>
                      <a:pt x="614" y="1578"/>
                    </a:lnTo>
                    <a:lnTo>
                      <a:pt x="578" y="1580"/>
                    </a:lnTo>
                    <a:lnTo>
                      <a:pt x="540" y="1582"/>
                    </a:lnTo>
                    <a:lnTo>
                      <a:pt x="502" y="1584"/>
                    </a:lnTo>
                    <a:lnTo>
                      <a:pt x="464" y="1586"/>
                    </a:lnTo>
                    <a:lnTo>
                      <a:pt x="426" y="1587"/>
                    </a:lnTo>
                    <a:lnTo>
                      <a:pt x="387" y="1589"/>
                    </a:lnTo>
                    <a:lnTo>
                      <a:pt x="351" y="1590"/>
                    </a:lnTo>
                    <a:lnTo>
                      <a:pt x="313" y="1590"/>
                    </a:lnTo>
                    <a:lnTo>
                      <a:pt x="275" y="1589"/>
                    </a:lnTo>
                    <a:lnTo>
                      <a:pt x="239" y="1587"/>
                    </a:lnTo>
                    <a:lnTo>
                      <a:pt x="202" y="1584"/>
                    </a:lnTo>
                    <a:lnTo>
                      <a:pt x="166" y="1580"/>
                    </a:lnTo>
                    <a:lnTo>
                      <a:pt x="130" y="1573"/>
                    </a:lnTo>
                    <a:lnTo>
                      <a:pt x="96" y="1564"/>
                    </a:lnTo>
                    <a:lnTo>
                      <a:pt x="61" y="1554"/>
                    </a:lnTo>
                    <a:lnTo>
                      <a:pt x="33" y="1538"/>
                    </a:lnTo>
                    <a:lnTo>
                      <a:pt x="12" y="1513"/>
                    </a:lnTo>
                    <a:lnTo>
                      <a:pt x="2" y="1486"/>
                    </a:lnTo>
                    <a:lnTo>
                      <a:pt x="0" y="1455"/>
                    </a:lnTo>
                    <a:lnTo>
                      <a:pt x="8" y="1424"/>
                    </a:lnTo>
                    <a:lnTo>
                      <a:pt x="23" y="1395"/>
                    </a:lnTo>
                    <a:lnTo>
                      <a:pt x="46" y="1370"/>
                    </a:lnTo>
                    <a:lnTo>
                      <a:pt x="76" y="1354"/>
                    </a:lnTo>
                    <a:lnTo>
                      <a:pt x="107" y="1347"/>
                    </a:lnTo>
                    <a:lnTo>
                      <a:pt x="139" y="1346"/>
                    </a:lnTo>
                    <a:lnTo>
                      <a:pt x="174" y="1348"/>
                    </a:lnTo>
                    <a:lnTo>
                      <a:pt x="210" y="1354"/>
                    </a:lnTo>
                    <a:lnTo>
                      <a:pt x="248" y="1360"/>
                    </a:lnTo>
                    <a:lnTo>
                      <a:pt x="288" y="1365"/>
                    </a:lnTo>
                    <a:lnTo>
                      <a:pt x="328" y="1369"/>
                    </a:lnTo>
                    <a:lnTo>
                      <a:pt x="366" y="1368"/>
                    </a:lnTo>
                    <a:lnTo>
                      <a:pt x="435" y="1285"/>
                    </a:lnTo>
                    <a:lnTo>
                      <a:pt x="473" y="1198"/>
                    </a:lnTo>
                    <a:lnTo>
                      <a:pt x="487" y="1108"/>
                    </a:lnTo>
                    <a:lnTo>
                      <a:pt x="483" y="1014"/>
                    </a:lnTo>
                    <a:lnTo>
                      <a:pt x="468" y="921"/>
                    </a:lnTo>
                    <a:lnTo>
                      <a:pt x="447" y="826"/>
                    </a:lnTo>
                    <a:lnTo>
                      <a:pt x="426" y="734"/>
                    </a:lnTo>
                    <a:lnTo>
                      <a:pt x="410" y="643"/>
                    </a:lnTo>
                    <a:lnTo>
                      <a:pt x="407" y="569"/>
                    </a:lnTo>
                    <a:lnTo>
                      <a:pt x="408" y="493"/>
                    </a:lnTo>
                    <a:lnTo>
                      <a:pt x="418" y="419"/>
                    </a:lnTo>
                    <a:lnTo>
                      <a:pt x="431" y="343"/>
                    </a:lnTo>
                    <a:lnTo>
                      <a:pt x="441" y="310"/>
                    </a:lnTo>
                    <a:lnTo>
                      <a:pt x="454" y="280"/>
                    </a:lnTo>
                    <a:lnTo>
                      <a:pt x="471" y="252"/>
                    </a:lnTo>
                    <a:lnTo>
                      <a:pt x="492" y="223"/>
                    </a:lnTo>
                    <a:lnTo>
                      <a:pt x="517" y="197"/>
                    </a:lnTo>
                    <a:lnTo>
                      <a:pt x="544" y="171"/>
                    </a:lnTo>
                    <a:lnTo>
                      <a:pt x="572" y="147"/>
                    </a:lnTo>
                    <a:lnTo>
                      <a:pt x="603" y="122"/>
                    </a:lnTo>
                    <a:lnTo>
                      <a:pt x="614" y="118"/>
                    </a:lnTo>
                    <a:lnTo>
                      <a:pt x="628" y="118"/>
                    </a:lnTo>
                    <a:lnTo>
                      <a:pt x="641" y="118"/>
                    </a:lnTo>
                    <a:lnTo>
                      <a:pt x="655" y="1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3" name="Freeform 7"/>
              <p:cNvSpPr>
                <a:spLocks/>
              </p:cNvSpPr>
              <p:nvPr/>
            </p:nvSpPr>
            <p:spPr bwMode="auto">
              <a:xfrm>
                <a:off x="2959" y="2079"/>
                <a:ext cx="2192" cy="795"/>
              </a:xfrm>
              <a:custGeom>
                <a:avLst/>
                <a:gdLst/>
                <a:ahLst/>
                <a:cxnLst>
                  <a:cxn ang="0">
                    <a:pos x="713" y="115"/>
                  </a:cxn>
                  <a:cxn ang="0">
                    <a:pos x="805" y="109"/>
                  </a:cxn>
                  <a:cxn ang="0">
                    <a:pos x="900" y="115"/>
                  </a:cxn>
                  <a:cxn ang="0">
                    <a:pos x="982" y="124"/>
                  </a:cxn>
                  <a:cxn ang="0">
                    <a:pos x="1066" y="129"/>
                  </a:cxn>
                  <a:cxn ang="0">
                    <a:pos x="1148" y="129"/>
                  </a:cxn>
                  <a:cxn ang="0">
                    <a:pos x="1230" y="122"/>
                  </a:cxn>
                  <a:cxn ang="0">
                    <a:pos x="1310" y="108"/>
                  </a:cxn>
                  <a:cxn ang="0">
                    <a:pos x="1430" y="76"/>
                  </a:cxn>
                  <a:cxn ang="0">
                    <a:pos x="1573" y="42"/>
                  </a:cxn>
                  <a:cxn ang="0">
                    <a:pos x="1720" y="16"/>
                  </a:cxn>
                  <a:cxn ang="0">
                    <a:pos x="1869" y="1"/>
                  </a:cxn>
                  <a:cxn ang="0">
                    <a:pos x="2016" y="3"/>
                  </a:cxn>
                  <a:cxn ang="0">
                    <a:pos x="2142" y="25"/>
                  </a:cxn>
                  <a:cxn ang="0">
                    <a:pos x="2190" y="81"/>
                  </a:cxn>
                  <a:cxn ang="0">
                    <a:pos x="2182" y="150"/>
                  </a:cxn>
                  <a:cxn ang="0">
                    <a:pos x="2136" y="186"/>
                  </a:cxn>
                  <a:cxn ang="0">
                    <a:pos x="2062" y="192"/>
                  </a:cxn>
                  <a:cxn ang="0">
                    <a:pos x="1974" y="187"/>
                  </a:cxn>
                  <a:cxn ang="0">
                    <a:pos x="1890" y="181"/>
                  </a:cxn>
                  <a:cxn ang="0">
                    <a:pos x="1829" y="189"/>
                  </a:cxn>
                  <a:cxn ang="0">
                    <a:pos x="1799" y="280"/>
                  </a:cxn>
                  <a:cxn ang="0">
                    <a:pos x="1799" y="463"/>
                  </a:cxn>
                  <a:cxn ang="0">
                    <a:pos x="1821" y="723"/>
                  </a:cxn>
                  <a:cxn ang="0">
                    <a:pos x="1842" y="1058"/>
                  </a:cxn>
                  <a:cxn ang="0">
                    <a:pos x="1867" y="1314"/>
                  </a:cxn>
                  <a:cxn ang="0">
                    <a:pos x="1844" y="1389"/>
                  </a:cxn>
                  <a:cxn ang="0">
                    <a:pos x="1779" y="1446"/>
                  </a:cxn>
                  <a:cxn ang="0">
                    <a:pos x="1694" y="1468"/>
                  </a:cxn>
                  <a:cxn ang="0">
                    <a:pos x="1608" y="1483"/>
                  </a:cxn>
                  <a:cxn ang="0">
                    <a:pos x="1522" y="1494"/>
                  </a:cxn>
                  <a:cxn ang="0">
                    <a:pos x="1434" y="1505"/>
                  </a:cxn>
                  <a:cxn ang="0">
                    <a:pos x="1345" y="1514"/>
                  </a:cxn>
                  <a:cxn ang="0">
                    <a:pos x="1243" y="1527"/>
                  </a:cxn>
                  <a:cxn ang="0">
                    <a:pos x="1125" y="1542"/>
                  </a:cxn>
                  <a:cxn ang="0">
                    <a:pos x="1007" y="1555"/>
                  </a:cxn>
                  <a:cxn ang="0">
                    <a:pos x="889" y="1567"/>
                  </a:cxn>
                  <a:cxn ang="0">
                    <a:pos x="770" y="1575"/>
                  </a:cxn>
                  <a:cxn ang="0">
                    <a:pos x="650" y="1579"/>
                  </a:cxn>
                  <a:cxn ang="0">
                    <a:pos x="538" y="1583"/>
                  </a:cxn>
                  <a:cxn ang="0">
                    <a:pos x="423" y="1589"/>
                  </a:cxn>
                  <a:cxn ang="0">
                    <a:pos x="310" y="1590"/>
                  </a:cxn>
                  <a:cxn ang="0">
                    <a:pos x="200" y="1584"/>
                  </a:cxn>
                  <a:cxn ang="0">
                    <a:pos x="93" y="1564"/>
                  </a:cxn>
                  <a:cxn ang="0">
                    <a:pos x="11" y="1514"/>
                  </a:cxn>
                  <a:cxn ang="0">
                    <a:pos x="5" y="1424"/>
                  </a:cxn>
                  <a:cxn ang="0">
                    <a:pos x="74" y="1354"/>
                  </a:cxn>
                  <a:cxn ang="0">
                    <a:pos x="171" y="1349"/>
                  </a:cxn>
                  <a:cxn ang="0">
                    <a:pos x="286" y="1367"/>
                  </a:cxn>
                  <a:cxn ang="0">
                    <a:pos x="433" y="1286"/>
                  </a:cxn>
                  <a:cxn ang="0">
                    <a:pos x="480" y="1016"/>
                  </a:cxn>
                  <a:cxn ang="0">
                    <a:pos x="423" y="736"/>
                  </a:cxn>
                  <a:cxn ang="0">
                    <a:pos x="406" y="494"/>
                  </a:cxn>
                  <a:cxn ang="0">
                    <a:pos x="440" y="312"/>
                  </a:cxn>
                  <a:cxn ang="0">
                    <a:pos x="490" y="225"/>
                  </a:cxn>
                  <a:cxn ang="0">
                    <a:pos x="570" y="148"/>
                  </a:cxn>
                  <a:cxn ang="0">
                    <a:pos x="625" y="118"/>
                  </a:cxn>
                </a:cxnLst>
                <a:rect l="0" t="0" r="r" b="b"/>
                <a:pathLst>
                  <a:path w="2193" h="1590">
                    <a:moveTo>
                      <a:pt x="652" y="120"/>
                    </a:moveTo>
                    <a:lnTo>
                      <a:pt x="683" y="117"/>
                    </a:lnTo>
                    <a:lnTo>
                      <a:pt x="713" y="115"/>
                    </a:lnTo>
                    <a:lnTo>
                      <a:pt x="744" y="112"/>
                    </a:lnTo>
                    <a:lnTo>
                      <a:pt x="774" y="109"/>
                    </a:lnTo>
                    <a:lnTo>
                      <a:pt x="805" y="109"/>
                    </a:lnTo>
                    <a:lnTo>
                      <a:pt x="837" y="109"/>
                    </a:lnTo>
                    <a:lnTo>
                      <a:pt x="868" y="111"/>
                    </a:lnTo>
                    <a:lnTo>
                      <a:pt x="900" y="115"/>
                    </a:lnTo>
                    <a:lnTo>
                      <a:pt x="927" y="118"/>
                    </a:lnTo>
                    <a:lnTo>
                      <a:pt x="955" y="121"/>
                    </a:lnTo>
                    <a:lnTo>
                      <a:pt x="982" y="124"/>
                    </a:lnTo>
                    <a:lnTo>
                      <a:pt x="1011" y="126"/>
                    </a:lnTo>
                    <a:lnTo>
                      <a:pt x="1039" y="128"/>
                    </a:lnTo>
                    <a:lnTo>
                      <a:pt x="1066" y="129"/>
                    </a:lnTo>
                    <a:lnTo>
                      <a:pt x="1095" y="130"/>
                    </a:lnTo>
                    <a:lnTo>
                      <a:pt x="1121" y="130"/>
                    </a:lnTo>
                    <a:lnTo>
                      <a:pt x="1148" y="129"/>
                    </a:lnTo>
                    <a:lnTo>
                      <a:pt x="1177" y="128"/>
                    </a:lnTo>
                    <a:lnTo>
                      <a:pt x="1203" y="126"/>
                    </a:lnTo>
                    <a:lnTo>
                      <a:pt x="1230" y="122"/>
                    </a:lnTo>
                    <a:lnTo>
                      <a:pt x="1257" y="118"/>
                    </a:lnTo>
                    <a:lnTo>
                      <a:pt x="1283" y="115"/>
                    </a:lnTo>
                    <a:lnTo>
                      <a:pt x="1310" y="108"/>
                    </a:lnTo>
                    <a:lnTo>
                      <a:pt x="1337" y="102"/>
                    </a:lnTo>
                    <a:lnTo>
                      <a:pt x="1383" y="89"/>
                    </a:lnTo>
                    <a:lnTo>
                      <a:pt x="1430" y="76"/>
                    </a:lnTo>
                    <a:lnTo>
                      <a:pt x="1478" y="64"/>
                    </a:lnTo>
                    <a:lnTo>
                      <a:pt x="1526" y="52"/>
                    </a:lnTo>
                    <a:lnTo>
                      <a:pt x="1573" y="42"/>
                    </a:lnTo>
                    <a:lnTo>
                      <a:pt x="1623" y="31"/>
                    </a:lnTo>
                    <a:lnTo>
                      <a:pt x="1673" y="24"/>
                    </a:lnTo>
                    <a:lnTo>
                      <a:pt x="1720" y="16"/>
                    </a:lnTo>
                    <a:lnTo>
                      <a:pt x="1770" y="9"/>
                    </a:lnTo>
                    <a:lnTo>
                      <a:pt x="1820" y="4"/>
                    </a:lnTo>
                    <a:lnTo>
                      <a:pt x="1869" y="1"/>
                    </a:lnTo>
                    <a:lnTo>
                      <a:pt x="1919" y="0"/>
                    </a:lnTo>
                    <a:lnTo>
                      <a:pt x="1966" y="0"/>
                    </a:lnTo>
                    <a:lnTo>
                      <a:pt x="2016" y="3"/>
                    </a:lnTo>
                    <a:lnTo>
                      <a:pt x="2066" y="8"/>
                    </a:lnTo>
                    <a:lnTo>
                      <a:pt x="2113" y="16"/>
                    </a:lnTo>
                    <a:lnTo>
                      <a:pt x="2142" y="25"/>
                    </a:lnTo>
                    <a:lnTo>
                      <a:pt x="2163" y="40"/>
                    </a:lnTo>
                    <a:lnTo>
                      <a:pt x="2178" y="59"/>
                    </a:lnTo>
                    <a:lnTo>
                      <a:pt x="2190" y="81"/>
                    </a:lnTo>
                    <a:lnTo>
                      <a:pt x="2193" y="104"/>
                    </a:lnTo>
                    <a:lnTo>
                      <a:pt x="2192" y="128"/>
                    </a:lnTo>
                    <a:lnTo>
                      <a:pt x="2182" y="150"/>
                    </a:lnTo>
                    <a:lnTo>
                      <a:pt x="2169" y="169"/>
                    </a:lnTo>
                    <a:lnTo>
                      <a:pt x="2155" y="179"/>
                    </a:lnTo>
                    <a:lnTo>
                      <a:pt x="2136" y="186"/>
                    </a:lnTo>
                    <a:lnTo>
                      <a:pt x="2113" y="190"/>
                    </a:lnTo>
                    <a:lnTo>
                      <a:pt x="2089" y="192"/>
                    </a:lnTo>
                    <a:lnTo>
                      <a:pt x="2062" y="192"/>
                    </a:lnTo>
                    <a:lnTo>
                      <a:pt x="2033" y="191"/>
                    </a:lnTo>
                    <a:lnTo>
                      <a:pt x="2003" y="189"/>
                    </a:lnTo>
                    <a:lnTo>
                      <a:pt x="1974" y="187"/>
                    </a:lnTo>
                    <a:lnTo>
                      <a:pt x="1944" y="185"/>
                    </a:lnTo>
                    <a:lnTo>
                      <a:pt x="1915" y="182"/>
                    </a:lnTo>
                    <a:lnTo>
                      <a:pt x="1890" y="181"/>
                    </a:lnTo>
                    <a:lnTo>
                      <a:pt x="1865" y="182"/>
                    </a:lnTo>
                    <a:lnTo>
                      <a:pt x="1846" y="183"/>
                    </a:lnTo>
                    <a:lnTo>
                      <a:pt x="1829" y="189"/>
                    </a:lnTo>
                    <a:lnTo>
                      <a:pt x="1818" y="195"/>
                    </a:lnTo>
                    <a:lnTo>
                      <a:pt x="1812" y="205"/>
                    </a:lnTo>
                    <a:lnTo>
                      <a:pt x="1799" y="280"/>
                    </a:lnTo>
                    <a:lnTo>
                      <a:pt x="1797" y="350"/>
                    </a:lnTo>
                    <a:lnTo>
                      <a:pt x="1797" y="412"/>
                    </a:lnTo>
                    <a:lnTo>
                      <a:pt x="1799" y="463"/>
                    </a:lnTo>
                    <a:lnTo>
                      <a:pt x="1802" y="563"/>
                    </a:lnTo>
                    <a:lnTo>
                      <a:pt x="1810" y="636"/>
                    </a:lnTo>
                    <a:lnTo>
                      <a:pt x="1821" y="723"/>
                    </a:lnTo>
                    <a:lnTo>
                      <a:pt x="1839" y="862"/>
                    </a:lnTo>
                    <a:lnTo>
                      <a:pt x="1844" y="962"/>
                    </a:lnTo>
                    <a:lnTo>
                      <a:pt x="1842" y="1058"/>
                    </a:lnTo>
                    <a:lnTo>
                      <a:pt x="1846" y="1162"/>
                    </a:lnTo>
                    <a:lnTo>
                      <a:pt x="1865" y="1289"/>
                    </a:lnTo>
                    <a:lnTo>
                      <a:pt x="1867" y="1314"/>
                    </a:lnTo>
                    <a:lnTo>
                      <a:pt x="1865" y="1340"/>
                    </a:lnTo>
                    <a:lnTo>
                      <a:pt x="1858" y="1364"/>
                    </a:lnTo>
                    <a:lnTo>
                      <a:pt x="1844" y="1389"/>
                    </a:lnTo>
                    <a:lnTo>
                      <a:pt x="1827" y="1412"/>
                    </a:lnTo>
                    <a:lnTo>
                      <a:pt x="1806" y="1431"/>
                    </a:lnTo>
                    <a:lnTo>
                      <a:pt x="1779" y="1446"/>
                    </a:lnTo>
                    <a:lnTo>
                      <a:pt x="1749" y="1457"/>
                    </a:lnTo>
                    <a:lnTo>
                      <a:pt x="1722" y="1463"/>
                    </a:lnTo>
                    <a:lnTo>
                      <a:pt x="1694" y="1468"/>
                    </a:lnTo>
                    <a:lnTo>
                      <a:pt x="1665" y="1474"/>
                    </a:lnTo>
                    <a:lnTo>
                      <a:pt x="1636" y="1479"/>
                    </a:lnTo>
                    <a:lnTo>
                      <a:pt x="1608" y="1483"/>
                    </a:lnTo>
                    <a:lnTo>
                      <a:pt x="1579" y="1487"/>
                    </a:lnTo>
                    <a:lnTo>
                      <a:pt x="1551" y="1490"/>
                    </a:lnTo>
                    <a:lnTo>
                      <a:pt x="1522" y="1494"/>
                    </a:lnTo>
                    <a:lnTo>
                      <a:pt x="1493" y="1497"/>
                    </a:lnTo>
                    <a:lnTo>
                      <a:pt x="1463" y="1501"/>
                    </a:lnTo>
                    <a:lnTo>
                      <a:pt x="1434" y="1505"/>
                    </a:lnTo>
                    <a:lnTo>
                      <a:pt x="1404" y="1507"/>
                    </a:lnTo>
                    <a:lnTo>
                      <a:pt x="1373" y="1511"/>
                    </a:lnTo>
                    <a:lnTo>
                      <a:pt x="1345" y="1514"/>
                    </a:lnTo>
                    <a:lnTo>
                      <a:pt x="1314" y="1518"/>
                    </a:lnTo>
                    <a:lnTo>
                      <a:pt x="1283" y="1522"/>
                    </a:lnTo>
                    <a:lnTo>
                      <a:pt x="1243" y="1527"/>
                    </a:lnTo>
                    <a:lnTo>
                      <a:pt x="1203" y="1532"/>
                    </a:lnTo>
                    <a:lnTo>
                      <a:pt x="1163" y="1537"/>
                    </a:lnTo>
                    <a:lnTo>
                      <a:pt x="1125" y="1542"/>
                    </a:lnTo>
                    <a:lnTo>
                      <a:pt x="1085" y="1546"/>
                    </a:lnTo>
                    <a:lnTo>
                      <a:pt x="1045" y="1551"/>
                    </a:lnTo>
                    <a:lnTo>
                      <a:pt x="1007" y="1555"/>
                    </a:lnTo>
                    <a:lnTo>
                      <a:pt x="967" y="1559"/>
                    </a:lnTo>
                    <a:lnTo>
                      <a:pt x="927" y="1563"/>
                    </a:lnTo>
                    <a:lnTo>
                      <a:pt x="889" y="1567"/>
                    </a:lnTo>
                    <a:lnTo>
                      <a:pt x="848" y="1571"/>
                    </a:lnTo>
                    <a:lnTo>
                      <a:pt x="808" y="1574"/>
                    </a:lnTo>
                    <a:lnTo>
                      <a:pt x="770" y="1575"/>
                    </a:lnTo>
                    <a:lnTo>
                      <a:pt x="730" y="1577"/>
                    </a:lnTo>
                    <a:lnTo>
                      <a:pt x="690" y="1579"/>
                    </a:lnTo>
                    <a:lnTo>
                      <a:pt x="650" y="1579"/>
                    </a:lnTo>
                    <a:lnTo>
                      <a:pt x="612" y="1580"/>
                    </a:lnTo>
                    <a:lnTo>
                      <a:pt x="576" y="1581"/>
                    </a:lnTo>
                    <a:lnTo>
                      <a:pt x="538" y="1583"/>
                    </a:lnTo>
                    <a:lnTo>
                      <a:pt x="499" y="1585"/>
                    </a:lnTo>
                    <a:lnTo>
                      <a:pt x="461" y="1587"/>
                    </a:lnTo>
                    <a:lnTo>
                      <a:pt x="423" y="1589"/>
                    </a:lnTo>
                    <a:lnTo>
                      <a:pt x="385" y="1590"/>
                    </a:lnTo>
                    <a:lnTo>
                      <a:pt x="349" y="1590"/>
                    </a:lnTo>
                    <a:lnTo>
                      <a:pt x="310" y="1590"/>
                    </a:lnTo>
                    <a:lnTo>
                      <a:pt x="272" y="1590"/>
                    </a:lnTo>
                    <a:lnTo>
                      <a:pt x="236" y="1588"/>
                    </a:lnTo>
                    <a:lnTo>
                      <a:pt x="200" y="1584"/>
                    </a:lnTo>
                    <a:lnTo>
                      <a:pt x="164" y="1580"/>
                    </a:lnTo>
                    <a:lnTo>
                      <a:pt x="127" y="1574"/>
                    </a:lnTo>
                    <a:lnTo>
                      <a:pt x="93" y="1564"/>
                    </a:lnTo>
                    <a:lnTo>
                      <a:pt x="59" y="1554"/>
                    </a:lnTo>
                    <a:lnTo>
                      <a:pt x="30" y="1538"/>
                    </a:lnTo>
                    <a:lnTo>
                      <a:pt x="11" y="1514"/>
                    </a:lnTo>
                    <a:lnTo>
                      <a:pt x="0" y="1487"/>
                    </a:lnTo>
                    <a:lnTo>
                      <a:pt x="0" y="1455"/>
                    </a:lnTo>
                    <a:lnTo>
                      <a:pt x="5" y="1424"/>
                    </a:lnTo>
                    <a:lnTo>
                      <a:pt x="21" y="1396"/>
                    </a:lnTo>
                    <a:lnTo>
                      <a:pt x="43" y="1371"/>
                    </a:lnTo>
                    <a:lnTo>
                      <a:pt x="74" y="1354"/>
                    </a:lnTo>
                    <a:lnTo>
                      <a:pt x="104" y="1348"/>
                    </a:lnTo>
                    <a:lnTo>
                      <a:pt x="137" y="1346"/>
                    </a:lnTo>
                    <a:lnTo>
                      <a:pt x="171" y="1349"/>
                    </a:lnTo>
                    <a:lnTo>
                      <a:pt x="207" y="1355"/>
                    </a:lnTo>
                    <a:lnTo>
                      <a:pt x="246" y="1362"/>
                    </a:lnTo>
                    <a:lnTo>
                      <a:pt x="286" y="1367"/>
                    </a:lnTo>
                    <a:lnTo>
                      <a:pt x="326" y="1371"/>
                    </a:lnTo>
                    <a:lnTo>
                      <a:pt x="364" y="1370"/>
                    </a:lnTo>
                    <a:lnTo>
                      <a:pt x="433" y="1286"/>
                    </a:lnTo>
                    <a:lnTo>
                      <a:pt x="471" y="1199"/>
                    </a:lnTo>
                    <a:lnTo>
                      <a:pt x="484" y="1108"/>
                    </a:lnTo>
                    <a:lnTo>
                      <a:pt x="480" y="1016"/>
                    </a:lnTo>
                    <a:lnTo>
                      <a:pt x="465" y="921"/>
                    </a:lnTo>
                    <a:lnTo>
                      <a:pt x="444" y="828"/>
                    </a:lnTo>
                    <a:lnTo>
                      <a:pt x="423" y="736"/>
                    </a:lnTo>
                    <a:lnTo>
                      <a:pt x="408" y="645"/>
                    </a:lnTo>
                    <a:lnTo>
                      <a:pt x="404" y="569"/>
                    </a:lnTo>
                    <a:lnTo>
                      <a:pt x="406" y="494"/>
                    </a:lnTo>
                    <a:lnTo>
                      <a:pt x="415" y="420"/>
                    </a:lnTo>
                    <a:lnTo>
                      <a:pt x="431" y="343"/>
                    </a:lnTo>
                    <a:lnTo>
                      <a:pt x="440" y="312"/>
                    </a:lnTo>
                    <a:lnTo>
                      <a:pt x="454" y="281"/>
                    </a:lnTo>
                    <a:lnTo>
                      <a:pt x="471" y="252"/>
                    </a:lnTo>
                    <a:lnTo>
                      <a:pt x="490" y="225"/>
                    </a:lnTo>
                    <a:lnTo>
                      <a:pt x="515" y="198"/>
                    </a:lnTo>
                    <a:lnTo>
                      <a:pt x="541" y="173"/>
                    </a:lnTo>
                    <a:lnTo>
                      <a:pt x="570" y="148"/>
                    </a:lnTo>
                    <a:lnTo>
                      <a:pt x="600" y="124"/>
                    </a:lnTo>
                    <a:lnTo>
                      <a:pt x="612" y="120"/>
                    </a:lnTo>
                    <a:lnTo>
                      <a:pt x="625" y="118"/>
                    </a:lnTo>
                    <a:lnTo>
                      <a:pt x="639" y="120"/>
                    </a:lnTo>
                    <a:lnTo>
                      <a:pt x="652" y="120"/>
                    </a:lnTo>
                    <a:close/>
                  </a:path>
                </a:pathLst>
              </a:custGeom>
              <a:solidFill>
                <a:srgbClr val="FFED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4" name="Freeform 8"/>
              <p:cNvSpPr>
                <a:spLocks/>
              </p:cNvSpPr>
              <p:nvPr/>
            </p:nvSpPr>
            <p:spPr bwMode="auto">
              <a:xfrm>
                <a:off x="3612" y="2132"/>
                <a:ext cx="249" cy="12"/>
              </a:xfrm>
              <a:custGeom>
                <a:avLst/>
                <a:gdLst/>
                <a:ahLst/>
                <a:cxnLst>
                  <a:cxn ang="0">
                    <a:pos x="250" y="5"/>
                  </a:cxn>
                  <a:cxn ang="0">
                    <a:pos x="250" y="5"/>
                  </a:cxn>
                  <a:cxn ang="0">
                    <a:pos x="216" y="1"/>
                  </a:cxn>
                  <a:cxn ang="0">
                    <a:pos x="185" y="0"/>
                  </a:cxn>
                  <a:cxn ang="0">
                    <a:pos x="153" y="0"/>
                  </a:cxn>
                  <a:cxn ang="0">
                    <a:pos x="122" y="0"/>
                  </a:cxn>
                  <a:cxn ang="0">
                    <a:pos x="92" y="2"/>
                  </a:cxn>
                  <a:cxn ang="0">
                    <a:pos x="61" y="5"/>
                  </a:cxn>
                  <a:cxn ang="0">
                    <a:pos x="31" y="8"/>
                  </a:cxn>
                  <a:cxn ang="0">
                    <a:pos x="0" y="10"/>
                  </a:cxn>
                  <a:cxn ang="0">
                    <a:pos x="0" y="23"/>
                  </a:cxn>
                  <a:cxn ang="0">
                    <a:pos x="31" y="21"/>
                  </a:cxn>
                  <a:cxn ang="0">
                    <a:pos x="61" y="18"/>
                  </a:cxn>
                  <a:cxn ang="0">
                    <a:pos x="92" y="15"/>
                  </a:cxn>
                  <a:cxn ang="0">
                    <a:pos x="122" y="13"/>
                  </a:cxn>
                  <a:cxn ang="0">
                    <a:pos x="153" y="13"/>
                  </a:cxn>
                  <a:cxn ang="0">
                    <a:pos x="185" y="13"/>
                  </a:cxn>
                  <a:cxn ang="0">
                    <a:pos x="216" y="14"/>
                  </a:cxn>
                  <a:cxn ang="0">
                    <a:pos x="246" y="18"/>
                  </a:cxn>
                  <a:cxn ang="0">
                    <a:pos x="246" y="18"/>
                  </a:cxn>
                  <a:cxn ang="0">
                    <a:pos x="250" y="5"/>
                  </a:cxn>
                </a:cxnLst>
                <a:rect l="0" t="0" r="r" b="b"/>
                <a:pathLst>
                  <a:path w="250" h="23">
                    <a:moveTo>
                      <a:pt x="250" y="5"/>
                    </a:moveTo>
                    <a:lnTo>
                      <a:pt x="250" y="5"/>
                    </a:lnTo>
                    <a:lnTo>
                      <a:pt x="216" y="1"/>
                    </a:lnTo>
                    <a:lnTo>
                      <a:pt x="185" y="0"/>
                    </a:lnTo>
                    <a:lnTo>
                      <a:pt x="153" y="0"/>
                    </a:lnTo>
                    <a:lnTo>
                      <a:pt x="122" y="0"/>
                    </a:lnTo>
                    <a:lnTo>
                      <a:pt x="92" y="2"/>
                    </a:lnTo>
                    <a:lnTo>
                      <a:pt x="61" y="5"/>
                    </a:lnTo>
                    <a:lnTo>
                      <a:pt x="31" y="8"/>
                    </a:lnTo>
                    <a:lnTo>
                      <a:pt x="0" y="10"/>
                    </a:lnTo>
                    <a:lnTo>
                      <a:pt x="0" y="23"/>
                    </a:lnTo>
                    <a:lnTo>
                      <a:pt x="31" y="21"/>
                    </a:lnTo>
                    <a:lnTo>
                      <a:pt x="61" y="18"/>
                    </a:lnTo>
                    <a:lnTo>
                      <a:pt x="92" y="15"/>
                    </a:lnTo>
                    <a:lnTo>
                      <a:pt x="122" y="13"/>
                    </a:lnTo>
                    <a:lnTo>
                      <a:pt x="153" y="13"/>
                    </a:lnTo>
                    <a:lnTo>
                      <a:pt x="185" y="13"/>
                    </a:lnTo>
                    <a:lnTo>
                      <a:pt x="216" y="14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50" y="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5" name="Freeform 9"/>
              <p:cNvSpPr>
                <a:spLocks/>
              </p:cNvSpPr>
              <p:nvPr/>
            </p:nvSpPr>
            <p:spPr bwMode="auto">
              <a:xfrm>
                <a:off x="3858" y="2127"/>
                <a:ext cx="441" cy="22"/>
              </a:xfrm>
              <a:custGeom>
                <a:avLst/>
                <a:gdLst/>
                <a:ahLst/>
                <a:cxnLst>
                  <a:cxn ang="0">
                    <a:pos x="435" y="0"/>
                  </a:cxn>
                  <a:cxn ang="0">
                    <a:pos x="435" y="0"/>
                  </a:cxn>
                  <a:cxn ang="0">
                    <a:pos x="410" y="7"/>
                  </a:cxn>
                  <a:cxn ang="0">
                    <a:pos x="384" y="13"/>
                  </a:cxn>
                  <a:cxn ang="0">
                    <a:pos x="357" y="17"/>
                  </a:cxn>
                  <a:cxn ang="0">
                    <a:pos x="330" y="21"/>
                  </a:cxn>
                  <a:cxn ang="0">
                    <a:pos x="305" y="25"/>
                  </a:cxn>
                  <a:cxn ang="0">
                    <a:pos x="279" y="26"/>
                  </a:cxn>
                  <a:cxn ang="0">
                    <a:pos x="250" y="27"/>
                  </a:cxn>
                  <a:cxn ang="0">
                    <a:pos x="223" y="29"/>
                  </a:cxn>
                  <a:cxn ang="0">
                    <a:pos x="197" y="29"/>
                  </a:cxn>
                  <a:cxn ang="0">
                    <a:pos x="168" y="27"/>
                  </a:cxn>
                  <a:cxn ang="0">
                    <a:pos x="141" y="26"/>
                  </a:cxn>
                  <a:cxn ang="0">
                    <a:pos x="113" y="25"/>
                  </a:cxn>
                  <a:cxn ang="0">
                    <a:pos x="84" y="22"/>
                  </a:cxn>
                  <a:cxn ang="0">
                    <a:pos x="57" y="20"/>
                  </a:cxn>
                  <a:cxn ang="0">
                    <a:pos x="29" y="17"/>
                  </a:cxn>
                  <a:cxn ang="0">
                    <a:pos x="4" y="13"/>
                  </a:cxn>
                  <a:cxn ang="0">
                    <a:pos x="0" y="26"/>
                  </a:cxn>
                  <a:cxn ang="0">
                    <a:pos x="29" y="30"/>
                  </a:cxn>
                  <a:cxn ang="0">
                    <a:pos x="57" y="33"/>
                  </a:cxn>
                  <a:cxn ang="0">
                    <a:pos x="84" y="35"/>
                  </a:cxn>
                  <a:cxn ang="0">
                    <a:pos x="113" y="38"/>
                  </a:cxn>
                  <a:cxn ang="0">
                    <a:pos x="141" y="39"/>
                  </a:cxn>
                  <a:cxn ang="0">
                    <a:pos x="168" y="40"/>
                  </a:cxn>
                  <a:cxn ang="0">
                    <a:pos x="197" y="42"/>
                  </a:cxn>
                  <a:cxn ang="0">
                    <a:pos x="223" y="42"/>
                  </a:cxn>
                  <a:cxn ang="0">
                    <a:pos x="250" y="40"/>
                  </a:cxn>
                  <a:cxn ang="0">
                    <a:pos x="279" y="39"/>
                  </a:cxn>
                  <a:cxn ang="0">
                    <a:pos x="305" y="38"/>
                  </a:cxn>
                  <a:cxn ang="0">
                    <a:pos x="334" y="34"/>
                  </a:cxn>
                  <a:cxn ang="0">
                    <a:pos x="361" y="30"/>
                  </a:cxn>
                  <a:cxn ang="0">
                    <a:pos x="387" y="26"/>
                  </a:cxn>
                  <a:cxn ang="0">
                    <a:pos x="414" y="20"/>
                  </a:cxn>
                  <a:cxn ang="0">
                    <a:pos x="443" y="13"/>
                  </a:cxn>
                  <a:cxn ang="0">
                    <a:pos x="443" y="13"/>
                  </a:cxn>
                  <a:cxn ang="0">
                    <a:pos x="435" y="0"/>
                  </a:cxn>
                </a:cxnLst>
                <a:rect l="0" t="0" r="r" b="b"/>
                <a:pathLst>
                  <a:path w="443" h="42">
                    <a:moveTo>
                      <a:pt x="435" y="0"/>
                    </a:moveTo>
                    <a:lnTo>
                      <a:pt x="435" y="0"/>
                    </a:lnTo>
                    <a:lnTo>
                      <a:pt x="410" y="7"/>
                    </a:lnTo>
                    <a:lnTo>
                      <a:pt x="384" y="13"/>
                    </a:lnTo>
                    <a:lnTo>
                      <a:pt x="357" y="17"/>
                    </a:lnTo>
                    <a:lnTo>
                      <a:pt x="330" y="21"/>
                    </a:lnTo>
                    <a:lnTo>
                      <a:pt x="305" y="25"/>
                    </a:lnTo>
                    <a:lnTo>
                      <a:pt x="279" y="26"/>
                    </a:lnTo>
                    <a:lnTo>
                      <a:pt x="250" y="27"/>
                    </a:lnTo>
                    <a:lnTo>
                      <a:pt x="223" y="29"/>
                    </a:lnTo>
                    <a:lnTo>
                      <a:pt x="197" y="29"/>
                    </a:lnTo>
                    <a:lnTo>
                      <a:pt x="168" y="27"/>
                    </a:lnTo>
                    <a:lnTo>
                      <a:pt x="141" y="26"/>
                    </a:lnTo>
                    <a:lnTo>
                      <a:pt x="113" y="25"/>
                    </a:lnTo>
                    <a:lnTo>
                      <a:pt x="84" y="22"/>
                    </a:lnTo>
                    <a:lnTo>
                      <a:pt x="57" y="20"/>
                    </a:lnTo>
                    <a:lnTo>
                      <a:pt x="29" y="17"/>
                    </a:lnTo>
                    <a:lnTo>
                      <a:pt x="4" y="13"/>
                    </a:lnTo>
                    <a:lnTo>
                      <a:pt x="0" y="26"/>
                    </a:lnTo>
                    <a:lnTo>
                      <a:pt x="29" y="30"/>
                    </a:lnTo>
                    <a:lnTo>
                      <a:pt x="57" y="33"/>
                    </a:lnTo>
                    <a:lnTo>
                      <a:pt x="84" y="35"/>
                    </a:lnTo>
                    <a:lnTo>
                      <a:pt x="113" y="38"/>
                    </a:lnTo>
                    <a:lnTo>
                      <a:pt x="141" y="39"/>
                    </a:lnTo>
                    <a:lnTo>
                      <a:pt x="168" y="40"/>
                    </a:lnTo>
                    <a:lnTo>
                      <a:pt x="197" y="42"/>
                    </a:lnTo>
                    <a:lnTo>
                      <a:pt x="223" y="42"/>
                    </a:lnTo>
                    <a:lnTo>
                      <a:pt x="250" y="40"/>
                    </a:lnTo>
                    <a:lnTo>
                      <a:pt x="279" y="39"/>
                    </a:lnTo>
                    <a:lnTo>
                      <a:pt x="305" y="38"/>
                    </a:lnTo>
                    <a:lnTo>
                      <a:pt x="334" y="34"/>
                    </a:lnTo>
                    <a:lnTo>
                      <a:pt x="361" y="30"/>
                    </a:lnTo>
                    <a:lnTo>
                      <a:pt x="387" y="26"/>
                    </a:lnTo>
                    <a:lnTo>
                      <a:pt x="414" y="20"/>
                    </a:lnTo>
                    <a:lnTo>
                      <a:pt x="443" y="13"/>
                    </a:lnTo>
                    <a:lnTo>
                      <a:pt x="443" y="13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6" name="Freeform 10"/>
              <p:cNvSpPr>
                <a:spLocks/>
              </p:cNvSpPr>
              <p:nvPr/>
            </p:nvSpPr>
            <p:spPr bwMode="auto">
              <a:xfrm>
                <a:off x="4292" y="2076"/>
                <a:ext cx="783" cy="57"/>
              </a:xfrm>
              <a:custGeom>
                <a:avLst/>
                <a:gdLst/>
                <a:ahLst/>
                <a:cxnLst>
                  <a:cxn ang="0">
                    <a:pos x="782" y="15"/>
                  </a:cxn>
                  <a:cxn ang="0">
                    <a:pos x="782" y="15"/>
                  </a:cxn>
                  <a:cxn ang="0">
                    <a:pos x="735" y="7"/>
                  </a:cxn>
                  <a:cxn ang="0">
                    <a:pos x="683" y="2"/>
                  </a:cxn>
                  <a:cxn ang="0">
                    <a:pos x="633" y="0"/>
                  </a:cxn>
                  <a:cxn ang="0">
                    <a:pos x="586" y="0"/>
                  </a:cxn>
                  <a:cxn ang="0">
                    <a:pos x="536" y="1"/>
                  </a:cxn>
                  <a:cxn ang="0">
                    <a:pos x="487" y="4"/>
                  </a:cxn>
                  <a:cxn ang="0">
                    <a:pos x="437" y="9"/>
                  </a:cxn>
                  <a:cxn ang="0">
                    <a:pos x="385" y="15"/>
                  </a:cxn>
                  <a:cxn ang="0">
                    <a:pos x="338" y="23"/>
                  </a:cxn>
                  <a:cxn ang="0">
                    <a:pos x="288" y="31"/>
                  </a:cxn>
                  <a:cxn ang="0">
                    <a:pos x="239" y="41"/>
                  </a:cxn>
                  <a:cxn ang="0">
                    <a:pos x="191" y="52"/>
                  </a:cxn>
                  <a:cxn ang="0">
                    <a:pos x="143" y="63"/>
                  </a:cxn>
                  <a:cxn ang="0">
                    <a:pos x="95" y="75"/>
                  </a:cxn>
                  <a:cxn ang="0">
                    <a:pos x="46" y="88"/>
                  </a:cxn>
                  <a:cxn ang="0">
                    <a:pos x="0" y="101"/>
                  </a:cxn>
                  <a:cxn ang="0">
                    <a:pos x="8" y="114"/>
                  </a:cxn>
                  <a:cxn ang="0">
                    <a:pos x="53" y="101"/>
                  </a:cxn>
                  <a:cxn ang="0">
                    <a:pos x="99" y="88"/>
                  </a:cxn>
                  <a:cxn ang="0">
                    <a:pos x="147" y="76"/>
                  </a:cxn>
                  <a:cxn ang="0">
                    <a:pos x="195" y="65"/>
                  </a:cxn>
                  <a:cxn ang="0">
                    <a:pos x="242" y="54"/>
                  </a:cxn>
                  <a:cxn ang="0">
                    <a:pos x="292" y="44"/>
                  </a:cxn>
                  <a:cxn ang="0">
                    <a:pos x="342" y="36"/>
                  </a:cxn>
                  <a:cxn ang="0">
                    <a:pos x="389" y="28"/>
                  </a:cxn>
                  <a:cxn ang="0">
                    <a:pos x="437" y="22"/>
                  </a:cxn>
                  <a:cxn ang="0">
                    <a:pos x="487" y="17"/>
                  </a:cxn>
                  <a:cxn ang="0">
                    <a:pos x="536" y="14"/>
                  </a:cxn>
                  <a:cxn ang="0">
                    <a:pos x="586" y="13"/>
                  </a:cxn>
                  <a:cxn ang="0">
                    <a:pos x="633" y="13"/>
                  </a:cxn>
                  <a:cxn ang="0">
                    <a:pos x="683" y="15"/>
                  </a:cxn>
                  <a:cxn ang="0">
                    <a:pos x="731" y="20"/>
                  </a:cxn>
                  <a:cxn ang="0">
                    <a:pos x="778" y="28"/>
                  </a:cxn>
                  <a:cxn ang="0">
                    <a:pos x="778" y="28"/>
                  </a:cxn>
                  <a:cxn ang="0">
                    <a:pos x="782" y="15"/>
                  </a:cxn>
                </a:cxnLst>
                <a:rect l="0" t="0" r="r" b="b"/>
                <a:pathLst>
                  <a:path w="782" h="114">
                    <a:moveTo>
                      <a:pt x="782" y="15"/>
                    </a:moveTo>
                    <a:lnTo>
                      <a:pt x="782" y="15"/>
                    </a:lnTo>
                    <a:lnTo>
                      <a:pt x="735" y="7"/>
                    </a:lnTo>
                    <a:lnTo>
                      <a:pt x="683" y="2"/>
                    </a:lnTo>
                    <a:lnTo>
                      <a:pt x="633" y="0"/>
                    </a:lnTo>
                    <a:lnTo>
                      <a:pt x="586" y="0"/>
                    </a:lnTo>
                    <a:lnTo>
                      <a:pt x="536" y="1"/>
                    </a:lnTo>
                    <a:lnTo>
                      <a:pt x="487" y="4"/>
                    </a:lnTo>
                    <a:lnTo>
                      <a:pt x="437" y="9"/>
                    </a:lnTo>
                    <a:lnTo>
                      <a:pt x="385" y="15"/>
                    </a:lnTo>
                    <a:lnTo>
                      <a:pt x="338" y="23"/>
                    </a:lnTo>
                    <a:lnTo>
                      <a:pt x="288" y="31"/>
                    </a:lnTo>
                    <a:lnTo>
                      <a:pt x="239" y="41"/>
                    </a:lnTo>
                    <a:lnTo>
                      <a:pt x="191" y="52"/>
                    </a:lnTo>
                    <a:lnTo>
                      <a:pt x="143" y="63"/>
                    </a:lnTo>
                    <a:lnTo>
                      <a:pt x="95" y="75"/>
                    </a:lnTo>
                    <a:lnTo>
                      <a:pt x="46" y="88"/>
                    </a:lnTo>
                    <a:lnTo>
                      <a:pt x="0" y="101"/>
                    </a:lnTo>
                    <a:lnTo>
                      <a:pt x="8" y="114"/>
                    </a:lnTo>
                    <a:lnTo>
                      <a:pt x="53" y="101"/>
                    </a:lnTo>
                    <a:lnTo>
                      <a:pt x="99" y="88"/>
                    </a:lnTo>
                    <a:lnTo>
                      <a:pt x="147" y="76"/>
                    </a:lnTo>
                    <a:lnTo>
                      <a:pt x="195" y="65"/>
                    </a:lnTo>
                    <a:lnTo>
                      <a:pt x="242" y="54"/>
                    </a:lnTo>
                    <a:lnTo>
                      <a:pt x="292" y="44"/>
                    </a:lnTo>
                    <a:lnTo>
                      <a:pt x="342" y="36"/>
                    </a:lnTo>
                    <a:lnTo>
                      <a:pt x="389" y="28"/>
                    </a:lnTo>
                    <a:lnTo>
                      <a:pt x="437" y="22"/>
                    </a:lnTo>
                    <a:lnTo>
                      <a:pt x="487" y="17"/>
                    </a:lnTo>
                    <a:lnTo>
                      <a:pt x="536" y="14"/>
                    </a:lnTo>
                    <a:lnTo>
                      <a:pt x="586" y="13"/>
                    </a:lnTo>
                    <a:lnTo>
                      <a:pt x="633" y="13"/>
                    </a:lnTo>
                    <a:lnTo>
                      <a:pt x="683" y="15"/>
                    </a:lnTo>
                    <a:lnTo>
                      <a:pt x="731" y="20"/>
                    </a:lnTo>
                    <a:lnTo>
                      <a:pt x="778" y="28"/>
                    </a:lnTo>
                    <a:lnTo>
                      <a:pt x="778" y="28"/>
                    </a:lnTo>
                    <a:lnTo>
                      <a:pt x="782" y="15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7" name="Freeform 11"/>
              <p:cNvSpPr>
                <a:spLocks/>
              </p:cNvSpPr>
              <p:nvPr/>
            </p:nvSpPr>
            <p:spPr bwMode="auto">
              <a:xfrm>
                <a:off x="5072" y="2084"/>
                <a:ext cx="90" cy="81"/>
              </a:xfrm>
              <a:custGeom>
                <a:avLst/>
                <a:gdLst/>
                <a:ahLst/>
                <a:cxnLst>
                  <a:cxn ang="0">
                    <a:pos x="65" y="164"/>
                  </a:cxn>
                  <a:cxn ang="0">
                    <a:pos x="65" y="164"/>
                  </a:cxn>
                  <a:cxn ang="0">
                    <a:pos x="81" y="142"/>
                  </a:cxn>
                  <a:cxn ang="0">
                    <a:pos x="90" y="119"/>
                  </a:cxn>
                  <a:cxn ang="0">
                    <a:pos x="92" y="95"/>
                  </a:cxn>
                  <a:cxn ang="0">
                    <a:pos x="88" y="70"/>
                  </a:cxn>
                  <a:cxn ang="0">
                    <a:pos x="77" y="47"/>
                  </a:cxn>
                  <a:cxn ang="0">
                    <a:pos x="60" y="28"/>
                  </a:cxn>
                  <a:cxn ang="0">
                    <a:pos x="37" y="11"/>
                  </a:cxn>
                  <a:cxn ang="0">
                    <a:pos x="4" y="0"/>
                  </a:cxn>
                  <a:cxn ang="0">
                    <a:pos x="0" y="13"/>
                  </a:cxn>
                  <a:cxn ang="0">
                    <a:pos x="25" y="21"/>
                  </a:cxn>
                  <a:cxn ang="0">
                    <a:pos x="44" y="35"/>
                  </a:cxn>
                  <a:cxn ang="0">
                    <a:pos x="58" y="52"/>
                  </a:cxn>
                  <a:cxn ang="0">
                    <a:pos x="69" y="73"/>
                  </a:cxn>
                  <a:cxn ang="0">
                    <a:pos x="73" y="95"/>
                  </a:cxn>
                  <a:cxn ang="0">
                    <a:pos x="71" y="119"/>
                  </a:cxn>
                  <a:cxn ang="0">
                    <a:pos x="61" y="139"/>
                  </a:cxn>
                  <a:cxn ang="0">
                    <a:pos x="50" y="156"/>
                  </a:cxn>
                  <a:cxn ang="0">
                    <a:pos x="50" y="156"/>
                  </a:cxn>
                  <a:cxn ang="0">
                    <a:pos x="65" y="164"/>
                  </a:cxn>
                </a:cxnLst>
                <a:rect l="0" t="0" r="r" b="b"/>
                <a:pathLst>
                  <a:path w="92" h="164">
                    <a:moveTo>
                      <a:pt x="65" y="164"/>
                    </a:moveTo>
                    <a:lnTo>
                      <a:pt x="65" y="164"/>
                    </a:lnTo>
                    <a:lnTo>
                      <a:pt x="81" y="142"/>
                    </a:lnTo>
                    <a:lnTo>
                      <a:pt x="90" y="119"/>
                    </a:lnTo>
                    <a:lnTo>
                      <a:pt x="92" y="95"/>
                    </a:lnTo>
                    <a:lnTo>
                      <a:pt x="88" y="70"/>
                    </a:lnTo>
                    <a:lnTo>
                      <a:pt x="77" y="47"/>
                    </a:lnTo>
                    <a:lnTo>
                      <a:pt x="60" y="28"/>
                    </a:lnTo>
                    <a:lnTo>
                      <a:pt x="37" y="11"/>
                    </a:lnTo>
                    <a:lnTo>
                      <a:pt x="4" y="0"/>
                    </a:lnTo>
                    <a:lnTo>
                      <a:pt x="0" y="13"/>
                    </a:lnTo>
                    <a:lnTo>
                      <a:pt x="25" y="21"/>
                    </a:lnTo>
                    <a:lnTo>
                      <a:pt x="44" y="35"/>
                    </a:lnTo>
                    <a:lnTo>
                      <a:pt x="58" y="52"/>
                    </a:lnTo>
                    <a:lnTo>
                      <a:pt x="69" y="73"/>
                    </a:lnTo>
                    <a:lnTo>
                      <a:pt x="73" y="95"/>
                    </a:lnTo>
                    <a:lnTo>
                      <a:pt x="71" y="119"/>
                    </a:lnTo>
                    <a:lnTo>
                      <a:pt x="61" y="139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65" y="16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8" name="Freeform 12"/>
              <p:cNvSpPr>
                <a:spLocks/>
              </p:cNvSpPr>
              <p:nvPr/>
            </p:nvSpPr>
            <p:spPr bwMode="auto">
              <a:xfrm>
                <a:off x="4760" y="2162"/>
                <a:ext cx="375" cy="20"/>
              </a:xfrm>
              <a:custGeom>
                <a:avLst/>
                <a:gdLst/>
                <a:ahLst/>
                <a:cxnLst>
                  <a:cxn ang="0">
                    <a:pos x="19" y="40"/>
                  </a:cxn>
                  <a:cxn ang="0">
                    <a:pos x="19" y="40"/>
                  </a:cxn>
                  <a:cxn ang="0">
                    <a:pos x="23" y="34"/>
                  </a:cxn>
                  <a:cxn ang="0">
                    <a:pos x="31" y="29"/>
                  </a:cxn>
                  <a:cxn ang="0">
                    <a:pos x="46" y="25"/>
                  </a:cxn>
                  <a:cxn ang="0">
                    <a:pos x="63" y="24"/>
                  </a:cxn>
                  <a:cxn ang="0">
                    <a:pos x="88" y="22"/>
                  </a:cxn>
                  <a:cxn ang="0">
                    <a:pos x="113" y="24"/>
                  </a:cxn>
                  <a:cxn ang="0">
                    <a:pos x="142" y="26"/>
                  </a:cxn>
                  <a:cxn ang="0">
                    <a:pos x="172" y="29"/>
                  </a:cxn>
                  <a:cxn ang="0">
                    <a:pos x="201" y="30"/>
                  </a:cxn>
                  <a:cxn ang="0">
                    <a:pos x="231" y="33"/>
                  </a:cxn>
                  <a:cxn ang="0">
                    <a:pos x="260" y="34"/>
                  </a:cxn>
                  <a:cxn ang="0">
                    <a:pos x="287" y="34"/>
                  </a:cxn>
                  <a:cxn ang="0">
                    <a:pos x="313" y="31"/>
                  </a:cxn>
                  <a:cxn ang="0">
                    <a:pos x="336" y="27"/>
                  </a:cxn>
                  <a:cxn ang="0">
                    <a:pos x="359" y="20"/>
                  </a:cxn>
                  <a:cxn ang="0">
                    <a:pos x="374" y="8"/>
                  </a:cxn>
                  <a:cxn ang="0">
                    <a:pos x="359" y="0"/>
                  </a:cxn>
                  <a:cxn ang="0">
                    <a:pos x="348" y="9"/>
                  </a:cxn>
                  <a:cxn ang="0">
                    <a:pos x="332" y="14"/>
                  </a:cxn>
                  <a:cxn ang="0">
                    <a:pos x="309" y="18"/>
                  </a:cxn>
                  <a:cxn ang="0">
                    <a:pos x="287" y="21"/>
                  </a:cxn>
                  <a:cxn ang="0">
                    <a:pos x="260" y="21"/>
                  </a:cxn>
                  <a:cxn ang="0">
                    <a:pos x="231" y="20"/>
                  </a:cxn>
                  <a:cxn ang="0">
                    <a:pos x="201" y="17"/>
                  </a:cxn>
                  <a:cxn ang="0">
                    <a:pos x="172" y="16"/>
                  </a:cxn>
                  <a:cxn ang="0">
                    <a:pos x="142" y="13"/>
                  </a:cxn>
                  <a:cxn ang="0">
                    <a:pos x="113" y="11"/>
                  </a:cxn>
                  <a:cxn ang="0">
                    <a:pos x="88" y="9"/>
                  </a:cxn>
                  <a:cxn ang="0">
                    <a:pos x="63" y="11"/>
                  </a:cxn>
                  <a:cxn ang="0">
                    <a:pos x="42" y="12"/>
                  </a:cxn>
                  <a:cxn ang="0">
                    <a:pos x="23" y="18"/>
                  </a:cxn>
                  <a:cxn ang="0">
                    <a:pos x="8" y="26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9" y="40"/>
                  </a:cxn>
                </a:cxnLst>
                <a:rect l="0" t="0" r="r" b="b"/>
                <a:pathLst>
                  <a:path w="374" h="40">
                    <a:moveTo>
                      <a:pt x="19" y="40"/>
                    </a:moveTo>
                    <a:lnTo>
                      <a:pt x="19" y="40"/>
                    </a:lnTo>
                    <a:lnTo>
                      <a:pt x="23" y="34"/>
                    </a:lnTo>
                    <a:lnTo>
                      <a:pt x="31" y="29"/>
                    </a:lnTo>
                    <a:lnTo>
                      <a:pt x="46" y="25"/>
                    </a:lnTo>
                    <a:lnTo>
                      <a:pt x="63" y="24"/>
                    </a:lnTo>
                    <a:lnTo>
                      <a:pt x="88" y="22"/>
                    </a:lnTo>
                    <a:lnTo>
                      <a:pt x="113" y="24"/>
                    </a:lnTo>
                    <a:lnTo>
                      <a:pt x="142" y="26"/>
                    </a:lnTo>
                    <a:lnTo>
                      <a:pt x="172" y="29"/>
                    </a:lnTo>
                    <a:lnTo>
                      <a:pt x="201" y="30"/>
                    </a:lnTo>
                    <a:lnTo>
                      <a:pt x="231" y="33"/>
                    </a:lnTo>
                    <a:lnTo>
                      <a:pt x="260" y="34"/>
                    </a:lnTo>
                    <a:lnTo>
                      <a:pt x="287" y="34"/>
                    </a:lnTo>
                    <a:lnTo>
                      <a:pt x="313" y="31"/>
                    </a:lnTo>
                    <a:lnTo>
                      <a:pt x="336" y="27"/>
                    </a:lnTo>
                    <a:lnTo>
                      <a:pt x="359" y="20"/>
                    </a:lnTo>
                    <a:lnTo>
                      <a:pt x="374" y="8"/>
                    </a:lnTo>
                    <a:lnTo>
                      <a:pt x="359" y="0"/>
                    </a:lnTo>
                    <a:lnTo>
                      <a:pt x="348" y="9"/>
                    </a:lnTo>
                    <a:lnTo>
                      <a:pt x="332" y="14"/>
                    </a:lnTo>
                    <a:lnTo>
                      <a:pt x="309" y="18"/>
                    </a:lnTo>
                    <a:lnTo>
                      <a:pt x="287" y="21"/>
                    </a:lnTo>
                    <a:lnTo>
                      <a:pt x="260" y="21"/>
                    </a:lnTo>
                    <a:lnTo>
                      <a:pt x="231" y="20"/>
                    </a:lnTo>
                    <a:lnTo>
                      <a:pt x="201" y="17"/>
                    </a:lnTo>
                    <a:lnTo>
                      <a:pt x="172" y="16"/>
                    </a:lnTo>
                    <a:lnTo>
                      <a:pt x="142" y="13"/>
                    </a:lnTo>
                    <a:lnTo>
                      <a:pt x="113" y="11"/>
                    </a:lnTo>
                    <a:lnTo>
                      <a:pt x="88" y="9"/>
                    </a:lnTo>
                    <a:lnTo>
                      <a:pt x="63" y="11"/>
                    </a:lnTo>
                    <a:lnTo>
                      <a:pt x="42" y="12"/>
                    </a:lnTo>
                    <a:lnTo>
                      <a:pt x="23" y="18"/>
                    </a:lnTo>
                    <a:lnTo>
                      <a:pt x="8" y="2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29" name="Freeform 13"/>
              <p:cNvSpPr>
                <a:spLocks/>
              </p:cNvSpPr>
              <p:nvPr/>
            </p:nvSpPr>
            <p:spPr bwMode="auto">
              <a:xfrm>
                <a:off x="4747" y="2182"/>
                <a:ext cx="33" cy="128"/>
              </a:xfrm>
              <a:custGeom>
                <a:avLst/>
                <a:gdLst/>
                <a:ahLst/>
                <a:cxnLst>
                  <a:cxn ang="0">
                    <a:pos x="21" y="258"/>
                  </a:cxn>
                  <a:cxn ang="0">
                    <a:pos x="21" y="258"/>
                  </a:cxn>
                  <a:cxn ang="0">
                    <a:pos x="19" y="207"/>
                  </a:cxn>
                  <a:cxn ang="0">
                    <a:pos x="19" y="145"/>
                  </a:cxn>
                  <a:cxn ang="0">
                    <a:pos x="21" y="75"/>
                  </a:cxn>
                  <a:cxn ang="0">
                    <a:pos x="34" y="0"/>
                  </a:cxn>
                  <a:cxn ang="0">
                    <a:pos x="15" y="0"/>
                  </a:cxn>
                  <a:cxn ang="0">
                    <a:pos x="2" y="75"/>
                  </a:cxn>
                  <a:cxn ang="0">
                    <a:pos x="0" y="145"/>
                  </a:cxn>
                  <a:cxn ang="0">
                    <a:pos x="0" y="207"/>
                  </a:cxn>
                  <a:cxn ang="0">
                    <a:pos x="2" y="258"/>
                  </a:cxn>
                  <a:cxn ang="0">
                    <a:pos x="2" y="258"/>
                  </a:cxn>
                  <a:cxn ang="0">
                    <a:pos x="21" y="258"/>
                  </a:cxn>
                </a:cxnLst>
                <a:rect l="0" t="0" r="r" b="b"/>
                <a:pathLst>
                  <a:path w="34" h="258">
                    <a:moveTo>
                      <a:pt x="21" y="258"/>
                    </a:moveTo>
                    <a:lnTo>
                      <a:pt x="21" y="258"/>
                    </a:lnTo>
                    <a:lnTo>
                      <a:pt x="19" y="207"/>
                    </a:lnTo>
                    <a:lnTo>
                      <a:pt x="19" y="145"/>
                    </a:lnTo>
                    <a:lnTo>
                      <a:pt x="21" y="75"/>
                    </a:lnTo>
                    <a:lnTo>
                      <a:pt x="34" y="0"/>
                    </a:lnTo>
                    <a:lnTo>
                      <a:pt x="15" y="0"/>
                    </a:lnTo>
                    <a:lnTo>
                      <a:pt x="2" y="75"/>
                    </a:lnTo>
                    <a:lnTo>
                      <a:pt x="0" y="145"/>
                    </a:lnTo>
                    <a:lnTo>
                      <a:pt x="0" y="207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1" y="25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0" name="Freeform 14"/>
              <p:cNvSpPr>
                <a:spLocks/>
              </p:cNvSpPr>
              <p:nvPr/>
            </p:nvSpPr>
            <p:spPr bwMode="auto">
              <a:xfrm>
                <a:off x="4747" y="2310"/>
                <a:ext cx="60" cy="200"/>
              </a:xfrm>
              <a:custGeom>
                <a:avLst/>
                <a:gdLst/>
                <a:ahLst/>
                <a:cxnLst>
                  <a:cxn ang="0">
                    <a:pos x="59" y="399"/>
                  </a:cxn>
                  <a:cxn ang="0">
                    <a:pos x="59" y="399"/>
                  </a:cxn>
                  <a:cxn ang="0">
                    <a:pos x="42" y="260"/>
                  </a:cxn>
                  <a:cxn ang="0">
                    <a:pos x="31" y="173"/>
                  </a:cxn>
                  <a:cxn ang="0">
                    <a:pos x="23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4" y="100"/>
                  </a:cxn>
                  <a:cxn ang="0">
                    <a:pos x="11" y="173"/>
                  </a:cxn>
                  <a:cxn ang="0">
                    <a:pos x="23" y="260"/>
                  </a:cxn>
                  <a:cxn ang="0">
                    <a:pos x="40" y="399"/>
                  </a:cxn>
                  <a:cxn ang="0">
                    <a:pos x="40" y="399"/>
                  </a:cxn>
                  <a:cxn ang="0">
                    <a:pos x="59" y="399"/>
                  </a:cxn>
                </a:cxnLst>
                <a:rect l="0" t="0" r="r" b="b"/>
                <a:pathLst>
                  <a:path w="59" h="399">
                    <a:moveTo>
                      <a:pt x="59" y="399"/>
                    </a:moveTo>
                    <a:lnTo>
                      <a:pt x="59" y="399"/>
                    </a:lnTo>
                    <a:lnTo>
                      <a:pt x="42" y="260"/>
                    </a:lnTo>
                    <a:lnTo>
                      <a:pt x="31" y="173"/>
                    </a:lnTo>
                    <a:lnTo>
                      <a:pt x="23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4" y="100"/>
                    </a:lnTo>
                    <a:lnTo>
                      <a:pt x="11" y="173"/>
                    </a:lnTo>
                    <a:lnTo>
                      <a:pt x="23" y="260"/>
                    </a:lnTo>
                    <a:lnTo>
                      <a:pt x="40" y="399"/>
                    </a:lnTo>
                    <a:lnTo>
                      <a:pt x="40" y="399"/>
                    </a:lnTo>
                    <a:lnTo>
                      <a:pt x="59" y="3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1" name="Freeform 15"/>
              <p:cNvSpPr>
                <a:spLocks/>
              </p:cNvSpPr>
              <p:nvPr/>
            </p:nvSpPr>
            <p:spPr bwMode="auto">
              <a:xfrm>
                <a:off x="4790" y="2511"/>
                <a:ext cx="43" cy="214"/>
              </a:xfrm>
              <a:custGeom>
                <a:avLst/>
                <a:gdLst/>
                <a:ahLst/>
                <a:cxnLst>
                  <a:cxn ang="0">
                    <a:pos x="46" y="427"/>
                  </a:cxn>
                  <a:cxn ang="0">
                    <a:pos x="46" y="427"/>
                  </a:cxn>
                  <a:cxn ang="0">
                    <a:pos x="27" y="300"/>
                  </a:cxn>
                  <a:cxn ang="0">
                    <a:pos x="23" y="196"/>
                  </a:cxn>
                  <a:cxn ang="0">
                    <a:pos x="25" y="100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6" y="100"/>
                  </a:cxn>
                  <a:cxn ang="0">
                    <a:pos x="4" y="196"/>
                  </a:cxn>
                  <a:cxn ang="0">
                    <a:pos x="8" y="300"/>
                  </a:cxn>
                  <a:cxn ang="0">
                    <a:pos x="27" y="427"/>
                  </a:cxn>
                  <a:cxn ang="0">
                    <a:pos x="27" y="427"/>
                  </a:cxn>
                  <a:cxn ang="0">
                    <a:pos x="46" y="427"/>
                  </a:cxn>
                </a:cxnLst>
                <a:rect l="0" t="0" r="r" b="b"/>
                <a:pathLst>
                  <a:path w="46" h="427">
                    <a:moveTo>
                      <a:pt x="46" y="427"/>
                    </a:moveTo>
                    <a:lnTo>
                      <a:pt x="46" y="427"/>
                    </a:lnTo>
                    <a:lnTo>
                      <a:pt x="27" y="300"/>
                    </a:lnTo>
                    <a:lnTo>
                      <a:pt x="23" y="196"/>
                    </a:lnTo>
                    <a:lnTo>
                      <a:pt x="25" y="100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6" y="100"/>
                    </a:lnTo>
                    <a:lnTo>
                      <a:pt x="4" y="196"/>
                    </a:lnTo>
                    <a:lnTo>
                      <a:pt x="8" y="300"/>
                    </a:lnTo>
                    <a:lnTo>
                      <a:pt x="27" y="427"/>
                    </a:lnTo>
                    <a:lnTo>
                      <a:pt x="27" y="427"/>
                    </a:lnTo>
                    <a:lnTo>
                      <a:pt x="46" y="42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2" name="Freeform 16"/>
              <p:cNvSpPr>
                <a:spLocks/>
              </p:cNvSpPr>
              <p:nvPr/>
            </p:nvSpPr>
            <p:spPr bwMode="auto">
              <a:xfrm>
                <a:off x="4707" y="2725"/>
                <a:ext cx="129" cy="86"/>
              </a:xfrm>
              <a:custGeom>
                <a:avLst/>
                <a:gdLst/>
                <a:ahLst/>
                <a:cxnLst>
                  <a:cxn ang="0">
                    <a:pos x="4" y="174"/>
                  </a:cxn>
                  <a:cxn ang="0">
                    <a:pos x="4" y="174"/>
                  </a:cxn>
                  <a:cxn ang="0">
                    <a:pos x="38" y="162"/>
                  </a:cxn>
                  <a:cxn ang="0">
                    <a:pos x="65" y="146"/>
                  </a:cxn>
                  <a:cxn ang="0">
                    <a:pos x="88" y="126"/>
                  </a:cxn>
                  <a:cxn ang="0">
                    <a:pos x="107" y="103"/>
                  </a:cxn>
                  <a:cxn ang="0">
                    <a:pos x="120" y="77"/>
                  </a:cxn>
                  <a:cxn ang="0">
                    <a:pos x="128" y="51"/>
                  </a:cxn>
                  <a:cxn ang="0">
                    <a:pos x="130" y="25"/>
                  </a:cxn>
                  <a:cxn ang="0">
                    <a:pos x="128" y="0"/>
                  </a:cxn>
                  <a:cxn ang="0">
                    <a:pos x="109" y="0"/>
                  </a:cxn>
                  <a:cxn ang="0">
                    <a:pos x="111" y="25"/>
                  </a:cxn>
                  <a:cxn ang="0">
                    <a:pos x="109" y="51"/>
                  </a:cxn>
                  <a:cxn ang="0">
                    <a:pos x="101" y="74"/>
                  </a:cxn>
                  <a:cxn ang="0">
                    <a:pos x="88" y="97"/>
                  </a:cxn>
                  <a:cxn ang="0">
                    <a:pos x="73" y="121"/>
                  </a:cxn>
                  <a:cxn ang="0">
                    <a:pos x="53" y="138"/>
                  </a:cxn>
                  <a:cxn ang="0">
                    <a:pos x="27" y="152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4" y="174"/>
                  </a:cxn>
                </a:cxnLst>
                <a:rect l="0" t="0" r="r" b="b"/>
                <a:pathLst>
                  <a:path w="130" h="174">
                    <a:moveTo>
                      <a:pt x="4" y="174"/>
                    </a:moveTo>
                    <a:lnTo>
                      <a:pt x="4" y="174"/>
                    </a:lnTo>
                    <a:lnTo>
                      <a:pt x="38" y="162"/>
                    </a:lnTo>
                    <a:lnTo>
                      <a:pt x="65" y="146"/>
                    </a:lnTo>
                    <a:lnTo>
                      <a:pt x="88" y="126"/>
                    </a:lnTo>
                    <a:lnTo>
                      <a:pt x="107" y="103"/>
                    </a:lnTo>
                    <a:lnTo>
                      <a:pt x="120" y="77"/>
                    </a:lnTo>
                    <a:lnTo>
                      <a:pt x="128" y="51"/>
                    </a:lnTo>
                    <a:lnTo>
                      <a:pt x="130" y="25"/>
                    </a:lnTo>
                    <a:lnTo>
                      <a:pt x="128" y="0"/>
                    </a:lnTo>
                    <a:lnTo>
                      <a:pt x="109" y="0"/>
                    </a:lnTo>
                    <a:lnTo>
                      <a:pt x="111" y="25"/>
                    </a:lnTo>
                    <a:lnTo>
                      <a:pt x="109" y="51"/>
                    </a:lnTo>
                    <a:lnTo>
                      <a:pt x="101" y="74"/>
                    </a:lnTo>
                    <a:lnTo>
                      <a:pt x="88" y="97"/>
                    </a:lnTo>
                    <a:lnTo>
                      <a:pt x="73" y="121"/>
                    </a:lnTo>
                    <a:lnTo>
                      <a:pt x="53" y="138"/>
                    </a:lnTo>
                    <a:lnTo>
                      <a:pt x="27" y="152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4" y="174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3" name="Freeform 17"/>
              <p:cNvSpPr>
                <a:spLocks/>
              </p:cNvSpPr>
              <p:nvPr/>
            </p:nvSpPr>
            <p:spPr bwMode="auto">
              <a:xfrm>
                <a:off x="4242" y="2805"/>
                <a:ext cx="468" cy="39"/>
              </a:xfrm>
              <a:custGeom>
                <a:avLst/>
                <a:gdLst/>
                <a:ahLst/>
                <a:cxnLst>
                  <a:cxn ang="0">
                    <a:pos x="3" y="78"/>
                  </a:cxn>
                  <a:cxn ang="0">
                    <a:pos x="3" y="78"/>
                  </a:cxn>
                  <a:cxn ang="0">
                    <a:pos x="34" y="74"/>
                  </a:cxn>
                  <a:cxn ang="0">
                    <a:pos x="63" y="70"/>
                  </a:cxn>
                  <a:cxn ang="0">
                    <a:pos x="91" y="68"/>
                  </a:cxn>
                  <a:cxn ang="0">
                    <a:pos x="122" y="64"/>
                  </a:cxn>
                  <a:cxn ang="0">
                    <a:pos x="152" y="61"/>
                  </a:cxn>
                  <a:cxn ang="0">
                    <a:pos x="183" y="57"/>
                  </a:cxn>
                  <a:cxn ang="0">
                    <a:pos x="211" y="53"/>
                  </a:cxn>
                  <a:cxn ang="0">
                    <a:pos x="240" y="51"/>
                  </a:cxn>
                  <a:cxn ang="0">
                    <a:pos x="270" y="47"/>
                  </a:cxn>
                  <a:cxn ang="0">
                    <a:pos x="299" y="43"/>
                  </a:cxn>
                  <a:cxn ang="0">
                    <a:pos x="328" y="39"/>
                  </a:cxn>
                  <a:cxn ang="0">
                    <a:pos x="356" y="35"/>
                  </a:cxn>
                  <a:cxn ang="0">
                    <a:pos x="385" y="30"/>
                  </a:cxn>
                  <a:cxn ang="0">
                    <a:pos x="414" y="25"/>
                  </a:cxn>
                  <a:cxn ang="0">
                    <a:pos x="442" y="20"/>
                  </a:cxn>
                  <a:cxn ang="0">
                    <a:pos x="469" y="13"/>
                  </a:cxn>
                  <a:cxn ang="0">
                    <a:pos x="465" y="0"/>
                  </a:cxn>
                  <a:cxn ang="0">
                    <a:pos x="438" y="7"/>
                  </a:cxn>
                  <a:cxn ang="0">
                    <a:pos x="410" y="12"/>
                  </a:cxn>
                  <a:cxn ang="0">
                    <a:pos x="381" y="17"/>
                  </a:cxn>
                  <a:cxn ang="0">
                    <a:pos x="353" y="22"/>
                  </a:cxn>
                  <a:cxn ang="0">
                    <a:pos x="324" y="26"/>
                  </a:cxn>
                  <a:cxn ang="0">
                    <a:pos x="295" y="30"/>
                  </a:cxn>
                  <a:cxn ang="0">
                    <a:pos x="267" y="34"/>
                  </a:cxn>
                  <a:cxn ang="0">
                    <a:pos x="240" y="38"/>
                  </a:cxn>
                  <a:cxn ang="0">
                    <a:pos x="211" y="40"/>
                  </a:cxn>
                  <a:cxn ang="0">
                    <a:pos x="179" y="44"/>
                  </a:cxn>
                  <a:cxn ang="0">
                    <a:pos x="152" y="48"/>
                  </a:cxn>
                  <a:cxn ang="0">
                    <a:pos x="122" y="51"/>
                  </a:cxn>
                  <a:cxn ang="0">
                    <a:pos x="91" y="55"/>
                  </a:cxn>
                  <a:cxn ang="0">
                    <a:pos x="63" y="57"/>
                  </a:cxn>
                  <a:cxn ang="0">
                    <a:pos x="30" y="61"/>
                  </a:cxn>
                  <a:cxn ang="0">
                    <a:pos x="0" y="65"/>
                  </a:cxn>
                  <a:cxn ang="0">
                    <a:pos x="0" y="65"/>
                  </a:cxn>
                  <a:cxn ang="0">
                    <a:pos x="3" y="78"/>
                  </a:cxn>
                </a:cxnLst>
                <a:rect l="0" t="0" r="r" b="b"/>
                <a:pathLst>
                  <a:path w="469" h="78">
                    <a:moveTo>
                      <a:pt x="3" y="78"/>
                    </a:moveTo>
                    <a:lnTo>
                      <a:pt x="3" y="78"/>
                    </a:lnTo>
                    <a:lnTo>
                      <a:pt x="34" y="74"/>
                    </a:lnTo>
                    <a:lnTo>
                      <a:pt x="63" y="70"/>
                    </a:lnTo>
                    <a:lnTo>
                      <a:pt x="91" y="68"/>
                    </a:lnTo>
                    <a:lnTo>
                      <a:pt x="122" y="64"/>
                    </a:lnTo>
                    <a:lnTo>
                      <a:pt x="152" y="61"/>
                    </a:lnTo>
                    <a:lnTo>
                      <a:pt x="183" y="57"/>
                    </a:lnTo>
                    <a:lnTo>
                      <a:pt x="211" y="53"/>
                    </a:lnTo>
                    <a:lnTo>
                      <a:pt x="240" y="51"/>
                    </a:lnTo>
                    <a:lnTo>
                      <a:pt x="270" y="47"/>
                    </a:lnTo>
                    <a:lnTo>
                      <a:pt x="299" y="43"/>
                    </a:lnTo>
                    <a:lnTo>
                      <a:pt x="328" y="39"/>
                    </a:lnTo>
                    <a:lnTo>
                      <a:pt x="356" y="35"/>
                    </a:lnTo>
                    <a:lnTo>
                      <a:pt x="385" y="30"/>
                    </a:lnTo>
                    <a:lnTo>
                      <a:pt x="414" y="25"/>
                    </a:lnTo>
                    <a:lnTo>
                      <a:pt x="442" y="20"/>
                    </a:lnTo>
                    <a:lnTo>
                      <a:pt x="469" y="13"/>
                    </a:lnTo>
                    <a:lnTo>
                      <a:pt x="465" y="0"/>
                    </a:lnTo>
                    <a:lnTo>
                      <a:pt x="438" y="7"/>
                    </a:lnTo>
                    <a:lnTo>
                      <a:pt x="410" y="12"/>
                    </a:lnTo>
                    <a:lnTo>
                      <a:pt x="381" y="17"/>
                    </a:lnTo>
                    <a:lnTo>
                      <a:pt x="353" y="22"/>
                    </a:lnTo>
                    <a:lnTo>
                      <a:pt x="324" y="26"/>
                    </a:lnTo>
                    <a:lnTo>
                      <a:pt x="295" y="30"/>
                    </a:lnTo>
                    <a:lnTo>
                      <a:pt x="267" y="34"/>
                    </a:lnTo>
                    <a:lnTo>
                      <a:pt x="240" y="38"/>
                    </a:lnTo>
                    <a:lnTo>
                      <a:pt x="211" y="40"/>
                    </a:lnTo>
                    <a:lnTo>
                      <a:pt x="179" y="44"/>
                    </a:lnTo>
                    <a:lnTo>
                      <a:pt x="152" y="48"/>
                    </a:lnTo>
                    <a:lnTo>
                      <a:pt x="122" y="51"/>
                    </a:lnTo>
                    <a:lnTo>
                      <a:pt x="91" y="55"/>
                    </a:lnTo>
                    <a:lnTo>
                      <a:pt x="63" y="57"/>
                    </a:lnTo>
                    <a:lnTo>
                      <a:pt x="30" y="6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3" y="78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4" name="Freeform 18"/>
              <p:cNvSpPr>
                <a:spLocks/>
              </p:cNvSpPr>
              <p:nvPr/>
            </p:nvSpPr>
            <p:spPr bwMode="auto">
              <a:xfrm>
                <a:off x="3609" y="2838"/>
                <a:ext cx="633" cy="34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40" y="70"/>
                  </a:cxn>
                  <a:cxn ang="0">
                    <a:pos x="80" y="69"/>
                  </a:cxn>
                  <a:cxn ang="0">
                    <a:pos x="120" y="66"/>
                  </a:cxn>
                  <a:cxn ang="0">
                    <a:pos x="158" y="65"/>
                  </a:cxn>
                  <a:cxn ang="0">
                    <a:pos x="198" y="62"/>
                  </a:cxn>
                  <a:cxn ang="0">
                    <a:pos x="239" y="59"/>
                  </a:cxn>
                  <a:cxn ang="0">
                    <a:pos x="277" y="55"/>
                  </a:cxn>
                  <a:cxn ang="0">
                    <a:pos x="317" y="51"/>
                  </a:cxn>
                  <a:cxn ang="0">
                    <a:pos x="357" y="47"/>
                  </a:cxn>
                  <a:cxn ang="0">
                    <a:pos x="395" y="43"/>
                  </a:cxn>
                  <a:cxn ang="0">
                    <a:pos x="435" y="38"/>
                  </a:cxn>
                  <a:cxn ang="0">
                    <a:pos x="475" y="34"/>
                  </a:cxn>
                  <a:cxn ang="0">
                    <a:pos x="515" y="29"/>
                  </a:cxn>
                  <a:cxn ang="0">
                    <a:pos x="555" y="23"/>
                  </a:cxn>
                  <a:cxn ang="0">
                    <a:pos x="595" y="18"/>
                  </a:cxn>
                  <a:cxn ang="0">
                    <a:pos x="635" y="13"/>
                  </a:cxn>
                  <a:cxn ang="0">
                    <a:pos x="632" y="0"/>
                  </a:cxn>
                  <a:cxn ang="0">
                    <a:pos x="591" y="5"/>
                  </a:cxn>
                  <a:cxn ang="0">
                    <a:pos x="551" y="10"/>
                  </a:cxn>
                  <a:cxn ang="0">
                    <a:pos x="511" y="16"/>
                  </a:cxn>
                  <a:cxn ang="0">
                    <a:pos x="475" y="21"/>
                  </a:cxn>
                  <a:cxn ang="0">
                    <a:pos x="435" y="25"/>
                  </a:cxn>
                  <a:cxn ang="0">
                    <a:pos x="395" y="30"/>
                  </a:cxn>
                  <a:cxn ang="0">
                    <a:pos x="357" y="34"/>
                  </a:cxn>
                  <a:cxn ang="0">
                    <a:pos x="317" y="38"/>
                  </a:cxn>
                  <a:cxn ang="0">
                    <a:pos x="277" y="42"/>
                  </a:cxn>
                  <a:cxn ang="0">
                    <a:pos x="239" y="46"/>
                  </a:cxn>
                  <a:cxn ang="0">
                    <a:pos x="198" y="49"/>
                  </a:cxn>
                  <a:cxn ang="0">
                    <a:pos x="158" y="52"/>
                  </a:cxn>
                  <a:cxn ang="0">
                    <a:pos x="120" y="53"/>
                  </a:cxn>
                  <a:cxn ang="0">
                    <a:pos x="80" y="56"/>
                  </a:cxn>
                  <a:cxn ang="0">
                    <a:pos x="40" y="57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70"/>
                  </a:cxn>
                </a:cxnLst>
                <a:rect l="0" t="0" r="r" b="b"/>
                <a:pathLst>
                  <a:path w="635" h="70">
                    <a:moveTo>
                      <a:pt x="0" y="70"/>
                    </a:moveTo>
                    <a:lnTo>
                      <a:pt x="0" y="70"/>
                    </a:lnTo>
                    <a:lnTo>
                      <a:pt x="40" y="70"/>
                    </a:lnTo>
                    <a:lnTo>
                      <a:pt x="80" y="69"/>
                    </a:lnTo>
                    <a:lnTo>
                      <a:pt x="120" y="66"/>
                    </a:lnTo>
                    <a:lnTo>
                      <a:pt x="158" y="65"/>
                    </a:lnTo>
                    <a:lnTo>
                      <a:pt x="198" y="62"/>
                    </a:lnTo>
                    <a:lnTo>
                      <a:pt x="239" y="59"/>
                    </a:lnTo>
                    <a:lnTo>
                      <a:pt x="277" y="55"/>
                    </a:lnTo>
                    <a:lnTo>
                      <a:pt x="317" y="51"/>
                    </a:lnTo>
                    <a:lnTo>
                      <a:pt x="357" y="47"/>
                    </a:lnTo>
                    <a:lnTo>
                      <a:pt x="395" y="43"/>
                    </a:lnTo>
                    <a:lnTo>
                      <a:pt x="435" y="38"/>
                    </a:lnTo>
                    <a:lnTo>
                      <a:pt x="475" y="34"/>
                    </a:lnTo>
                    <a:lnTo>
                      <a:pt x="515" y="29"/>
                    </a:lnTo>
                    <a:lnTo>
                      <a:pt x="555" y="23"/>
                    </a:lnTo>
                    <a:lnTo>
                      <a:pt x="595" y="18"/>
                    </a:lnTo>
                    <a:lnTo>
                      <a:pt x="635" y="13"/>
                    </a:lnTo>
                    <a:lnTo>
                      <a:pt x="632" y="0"/>
                    </a:lnTo>
                    <a:lnTo>
                      <a:pt x="591" y="5"/>
                    </a:lnTo>
                    <a:lnTo>
                      <a:pt x="551" y="10"/>
                    </a:lnTo>
                    <a:lnTo>
                      <a:pt x="511" y="16"/>
                    </a:lnTo>
                    <a:lnTo>
                      <a:pt x="475" y="21"/>
                    </a:lnTo>
                    <a:lnTo>
                      <a:pt x="435" y="25"/>
                    </a:lnTo>
                    <a:lnTo>
                      <a:pt x="395" y="30"/>
                    </a:lnTo>
                    <a:lnTo>
                      <a:pt x="357" y="34"/>
                    </a:lnTo>
                    <a:lnTo>
                      <a:pt x="317" y="38"/>
                    </a:lnTo>
                    <a:lnTo>
                      <a:pt x="277" y="42"/>
                    </a:lnTo>
                    <a:lnTo>
                      <a:pt x="239" y="46"/>
                    </a:lnTo>
                    <a:lnTo>
                      <a:pt x="198" y="49"/>
                    </a:lnTo>
                    <a:lnTo>
                      <a:pt x="158" y="52"/>
                    </a:lnTo>
                    <a:lnTo>
                      <a:pt x="120" y="53"/>
                    </a:lnTo>
                    <a:lnTo>
                      <a:pt x="80" y="56"/>
                    </a:lnTo>
                    <a:lnTo>
                      <a:pt x="4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5" name="Freeform 19"/>
              <p:cNvSpPr>
                <a:spLocks/>
              </p:cNvSpPr>
              <p:nvPr/>
            </p:nvSpPr>
            <p:spPr bwMode="auto">
              <a:xfrm>
                <a:off x="3015" y="2854"/>
                <a:ext cx="594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34" y="22"/>
                  </a:cxn>
                  <a:cxn ang="0">
                    <a:pos x="70" y="31"/>
                  </a:cxn>
                  <a:cxn ang="0">
                    <a:pos x="107" y="38"/>
                  </a:cxn>
                  <a:cxn ang="0">
                    <a:pos x="145" y="41"/>
                  </a:cxn>
                  <a:cxn ang="0">
                    <a:pos x="181" y="45"/>
                  </a:cxn>
                  <a:cxn ang="0">
                    <a:pos x="217" y="48"/>
                  </a:cxn>
                  <a:cxn ang="0">
                    <a:pos x="255" y="48"/>
                  </a:cxn>
                  <a:cxn ang="0">
                    <a:pos x="294" y="48"/>
                  </a:cxn>
                  <a:cxn ang="0">
                    <a:pos x="330" y="48"/>
                  </a:cxn>
                  <a:cxn ang="0">
                    <a:pos x="368" y="47"/>
                  </a:cxn>
                  <a:cxn ang="0">
                    <a:pos x="406" y="44"/>
                  </a:cxn>
                  <a:cxn ang="0">
                    <a:pos x="444" y="43"/>
                  </a:cxn>
                  <a:cxn ang="0">
                    <a:pos x="483" y="40"/>
                  </a:cxn>
                  <a:cxn ang="0">
                    <a:pos x="521" y="39"/>
                  </a:cxn>
                  <a:cxn ang="0">
                    <a:pos x="557" y="38"/>
                  </a:cxn>
                  <a:cxn ang="0">
                    <a:pos x="595" y="36"/>
                  </a:cxn>
                  <a:cxn ang="0">
                    <a:pos x="595" y="23"/>
                  </a:cxn>
                  <a:cxn ang="0">
                    <a:pos x="557" y="25"/>
                  </a:cxn>
                  <a:cxn ang="0">
                    <a:pos x="521" y="26"/>
                  </a:cxn>
                  <a:cxn ang="0">
                    <a:pos x="483" y="27"/>
                  </a:cxn>
                  <a:cxn ang="0">
                    <a:pos x="444" y="30"/>
                  </a:cxn>
                  <a:cxn ang="0">
                    <a:pos x="406" y="31"/>
                  </a:cxn>
                  <a:cxn ang="0">
                    <a:pos x="368" y="34"/>
                  </a:cxn>
                  <a:cxn ang="0">
                    <a:pos x="330" y="35"/>
                  </a:cxn>
                  <a:cxn ang="0">
                    <a:pos x="294" y="35"/>
                  </a:cxn>
                  <a:cxn ang="0">
                    <a:pos x="255" y="35"/>
                  </a:cxn>
                  <a:cxn ang="0">
                    <a:pos x="217" y="35"/>
                  </a:cxn>
                  <a:cxn ang="0">
                    <a:pos x="181" y="32"/>
                  </a:cxn>
                  <a:cxn ang="0">
                    <a:pos x="145" y="28"/>
                  </a:cxn>
                  <a:cxn ang="0">
                    <a:pos x="111" y="25"/>
                  </a:cxn>
                  <a:cxn ang="0">
                    <a:pos x="74" y="18"/>
                  </a:cxn>
                  <a:cxn ang="0">
                    <a:pos x="42" y="9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10"/>
                  </a:cxn>
                </a:cxnLst>
                <a:rect l="0" t="0" r="r" b="b"/>
                <a:pathLst>
                  <a:path w="595" h="48">
                    <a:moveTo>
                      <a:pt x="0" y="10"/>
                    </a:moveTo>
                    <a:lnTo>
                      <a:pt x="0" y="10"/>
                    </a:lnTo>
                    <a:lnTo>
                      <a:pt x="34" y="22"/>
                    </a:lnTo>
                    <a:lnTo>
                      <a:pt x="70" y="31"/>
                    </a:lnTo>
                    <a:lnTo>
                      <a:pt x="107" y="38"/>
                    </a:lnTo>
                    <a:lnTo>
                      <a:pt x="145" y="41"/>
                    </a:lnTo>
                    <a:lnTo>
                      <a:pt x="181" y="45"/>
                    </a:lnTo>
                    <a:lnTo>
                      <a:pt x="217" y="48"/>
                    </a:lnTo>
                    <a:lnTo>
                      <a:pt x="255" y="48"/>
                    </a:lnTo>
                    <a:lnTo>
                      <a:pt x="294" y="48"/>
                    </a:lnTo>
                    <a:lnTo>
                      <a:pt x="330" y="48"/>
                    </a:lnTo>
                    <a:lnTo>
                      <a:pt x="368" y="47"/>
                    </a:lnTo>
                    <a:lnTo>
                      <a:pt x="406" y="44"/>
                    </a:lnTo>
                    <a:lnTo>
                      <a:pt x="444" y="43"/>
                    </a:lnTo>
                    <a:lnTo>
                      <a:pt x="483" y="40"/>
                    </a:lnTo>
                    <a:lnTo>
                      <a:pt x="521" y="39"/>
                    </a:lnTo>
                    <a:lnTo>
                      <a:pt x="557" y="38"/>
                    </a:lnTo>
                    <a:lnTo>
                      <a:pt x="595" y="36"/>
                    </a:lnTo>
                    <a:lnTo>
                      <a:pt x="595" y="23"/>
                    </a:lnTo>
                    <a:lnTo>
                      <a:pt x="557" y="25"/>
                    </a:lnTo>
                    <a:lnTo>
                      <a:pt x="521" y="26"/>
                    </a:lnTo>
                    <a:lnTo>
                      <a:pt x="483" y="27"/>
                    </a:lnTo>
                    <a:lnTo>
                      <a:pt x="444" y="30"/>
                    </a:lnTo>
                    <a:lnTo>
                      <a:pt x="406" y="31"/>
                    </a:lnTo>
                    <a:lnTo>
                      <a:pt x="368" y="34"/>
                    </a:lnTo>
                    <a:lnTo>
                      <a:pt x="330" y="35"/>
                    </a:lnTo>
                    <a:lnTo>
                      <a:pt x="294" y="35"/>
                    </a:lnTo>
                    <a:lnTo>
                      <a:pt x="255" y="35"/>
                    </a:lnTo>
                    <a:lnTo>
                      <a:pt x="217" y="35"/>
                    </a:lnTo>
                    <a:lnTo>
                      <a:pt x="181" y="32"/>
                    </a:lnTo>
                    <a:lnTo>
                      <a:pt x="145" y="28"/>
                    </a:lnTo>
                    <a:lnTo>
                      <a:pt x="111" y="25"/>
                    </a:lnTo>
                    <a:lnTo>
                      <a:pt x="74" y="18"/>
                    </a:lnTo>
                    <a:lnTo>
                      <a:pt x="42" y="9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6" name="Freeform 20"/>
              <p:cNvSpPr>
                <a:spLocks/>
              </p:cNvSpPr>
              <p:nvPr/>
            </p:nvSpPr>
            <p:spPr bwMode="auto">
              <a:xfrm>
                <a:off x="2949" y="2753"/>
                <a:ext cx="90" cy="106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46" y="18"/>
                  </a:cxn>
                  <a:cxn ang="0">
                    <a:pos x="23" y="44"/>
                  </a:cxn>
                  <a:cxn ang="0">
                    <a:pos x="6" y="74"/>
                  </a:cxn>
                  <a:cxn ang="0">
                    <a:pos x="0" y="106"/>
                  </a:cxn>
                  <a:cxn ang="0">
                    <a:pos x="0" y="138"/>
                  </a:cxn>
                  <a:cxn ang="0">
                    <a:pos x="11" y="167"/>
                  </a:cxn>
                  <a:cxn ang="0">
                    <a:pos x="32" y="193"/>
                  </a:cxn>
                  <a:cxn ang="0">
                    <a:pos x="65" y="210"/>
                  </a:cxn>
                  <a:cxn ang="0">
                    <a:pos x="72" y="200"/>
                  </a:cxn>
                  <a:cxn ang="0">
                    <a:pos x="48" y="186"/>
                  </a:cxn>
                  <a:cxn ang="0">
                    <a:pos x="31" y="162"/>
                  </a:cxn>
                  <a:cxn ang="0">
                    <a:pos x="19" y="138"/>
                  </a:cxn>
                  <a:cxn ang="0">
                    <a:pos x="19" y="106"/>
                  </a:cxn>
                  <a:cxn ang="0">
                    <a:pos x="25" y="76"/>
                  </a:cxn>
                  <a:cxn ang="0">
                    <a:pos x="38" y="49"/>
                  </a:cxn>
                  <a:cxn ang="0">
                    <a:pos x="61" y="26"/>
                  </a:cxn>
                  <a:cxn ang="0">
                    <a:pos x="88" y="10"/>
                  </a:cxn>
                  <a:cxn ang="0">
                    <a:pos x="88" y="10"/>
                  </a:cxn>
                  <a:cxn ang="0">
                    <a:pos x="80" y="0"/>
                  </a:cxn>
                </a:cxnLst>
                <a:rect l="0" t="0" r="r" b="b"/>
                <a:pathLst>
                  <a:path w="88" h="210">
                    <a:moveTo>
                      <a:pt x="80" y="0"/>
                    </a:moveTo>
                    <a:lnTo>
                      <a:pt x="80" y="0"/>
                    </a:lnTo>
                    <a:lnTo>
                      <a:pt x="46" y="18"/>
                    </a:lnTo>
                    <a:lnTo>
                      <a:pt x="23" y="44"/>
                    </a:lnTo>
                    <a:lnTo>
                      <a:pt x="6" y="74"/>
                    </a:lnTo>
                    <a:lnTo>
                      <a:pt x="0" y="106"/>
                    </a:lnTo>
                    <a:lnTo>
                      <a:pt x="0" y="138"/>
                    </a:lnTo>
                    <a:lnTo>
                      <a:pt x="11" y="167"/>
                    </a:lnTo>
                    <a:lnTo>
                      <a:pt x="32" y="193"/>
                    </a:lnTo>
                    <a:lnTo>
                      <a:pt x="65" y="210"/>
                    </a:lnTo>
                    <a:lnTo>
                      <a:pt x="72" y="200"/>
                    </a:lnTo>
                    <a:lnTo>
                      <a:pt x="48" y="186"/>
                    </a:lnTo>
                    <a:lnTo>
                      <a:pt x="31" y="162"/>
                    </a:lnTo>
                    <a:lnTo>
                      <a:pt x="19" y="138"/>
                    </a:lnTo>
                    <a:lnTo>
                      <a:pt x="19" y="106"/>
                    </a:lnTo>
                    <a:lnTo>
                      <a:pt x="25" y="76"/>
                    </a:lnTo>
                    <a:lnTo>
                      <a:pt x="38" y="49"/>
                    </a:lnTo>
                    <a:lnTo>
                      <a:pt x="61" y="26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7" name="Freeform 21"/>
              <p:cNvSpPr>
                <a:spLocks/>
              </p:cNvSpPr>
              <p:nvPr/>
            </p:nvSpPr>
            <p:spPr bwMode="auto">
              <a:xfrm>
                <a:off x="3029" y="2748"/>
                <a:ext cx="302" cy="20"/>
              </a:xfrm>
              <a:custGeom>
                <a:avLst/>
                <a:gdLst/>
                <a:ahLst/>
                <a:cxnLst>
                  <a:cxn ang="0">
                    <a:pos x="286" y="26"/>
                  </a:cxn>
                  <a:cxn ang="0">
                    <a:pos x="294" y="23"/>
                  </a:cxn>
                  <a:cxn ang="0">
                    <a:pos x="256" y="24"/>
                  </a:cxn>
                  <a:cxn ang="0">
                    <a:pos x="216" y="20"/>
                  </a:cxn>
                  <a:cxn ang="0">
                    <a:pos x="178" y="15"/>
                  </a:cxn>
                  <a:cxn ang="0">
                    <a:pos x="139" y="9"/>
                  </a:cxn>
                  <a:cxn ang="0">
                    <a:pos x="103" y="2"/>
                  </a:cxn>
                  <a:cxn ang="0">
                    <a:pos x="67" y="0"/>
                  </a:cxn>
                  <a:cxn ang="0">
                    <a:pos x="34" y="1"/>
                  </a:cxn>
                  <a:cxn ang="0">
                    <a:pos x="0" y="9"/>
                  </a:cxn>
                  <a:cxn ang="0">
                    <a:pos x="8" y="19"/>
                  </a:cxn>
                  <a:cxn ang="0">
                    <a:pos x="34" y="14"/>
                  </a:cxn>
                  <a:cxn ang="0">
                    <a:pos x="67" y="13"/>
                  </a:cxn>
                  <a:cxn ang="0">
                    <a:pos x="99" y="15"/>
                  </a:cxn>
                  <a:cxn ang="0">
                    <a:pos x="136" y="22"/>
                  </a:cxn>
                  <a:cxn ang="0">
                    <a:pos x="174" y="28"/>
                  </a:cxn>
                  <a:cxn ang="0">
                    <a:pos x="216" y="33"/>
                  </a:cxn>
                  <a:cxn ang="0">
                    <a:pos x="256" y="37"/>
                  </a:cxn>
                  <a:cxn ang="0">
                    <a:pos x="294" y="36"/>
                  </a:cxn>
                  <a:cxn ang="0">
                    <a:pos x="302" y="33"/>
                  </a:cxn>
                  <a:cxn ang="0">
                    <a:pos x="294" y="36"/>
                  </a:cxn>
                  <a:cxn ang="0">
                    <a:pos x="300" y="36"/>
                  </a:cxn>
                  <a:cxn ang="0">
                    <a:pos x="302" y="33"/>
                  </a:cxn>
                  <a:cxn ang="0">
                    <a:pos x="286" y="26"/>
                  </a:cxn>
                </a:cxnLst>
                <a:rect l="0" t="0" r="r" b="b"/>
                <a:pathLst>
                  <a:path w="302" h="37">
                    <a:moveTo>
                      <a:pt x="286" y="26"/>
                    </a:moveTo>
                    <a:lnTo>
                      <a:pt x="294" y="23"/>
                    </a:lnTo>
                    <a:lnTo>
                      <a:pt x="256" y="24"/>
                    </a:lnTo>
                    <a:lnTo>
                      <a:pt x="216" y="20"/>
                    </a:lnTo>
                    <a:lnTo>
                      <a:pt x="178" y="15"/>
                    </a:lnTo>
                    <a:lnTo>
                      <a:pt x="139" y="9"/>
                    </a:lnTo>
                    <a:lnTo>
                      <a:pt x="103" y="2"/>
                    </a:lnTo>
                    <a:lnTo>
                      <a:pt x="67" y="0"/>
                    </a:lnTo>
                    <a:lnTo>
                      <a:pt x="34" y="1"/>
                    </a:lnTo>
                    <a:lnTo>
                      <a:pt x="0" y="9"/>
                    </a:lnTo>
                    <a:lnTo>
                      <a:pt x="8" y="19"/>
                    </a:lnTo>
                    <a:lnTo>
                      <a:pt x="34" y="14"/>
                    </a:lnTo>
                    <a:lnTo>
                      <a:pt x="67" y="13"/>
                    </a:lnTo>
                    <a:lnTo>
                      <a:pt x="99" y="15"/>
                    </a:lnTo>
                    <a:lnTo>
                      <a:pt x="136" y="22"/>
                    </a:lnTo>
                    <a:lnTo>
                      <a:pt x="174" y="28"/>
                    </a:lnTo>
                    <a:lnTo>
                      <a:pt x="216" y="33"/>
                    </a:lnTo>
                    <a:lnTo>
                      <a:pt x="256" y="37"/>
                    </a:lnTo>
                    <a:lnTo>
                      <a:pt x="294" y="36"/>
                    </a:lnTo>
                    <a:lnTo>
                      <a:pt x="302" y="33"/>
                    </a:lnTo>
                    <a:lnTo>
                      <a:pt x="294" y="36"/>
                    </a:lnTo>
                    <a:lnTo>
                      <a:pt x="300" y="36"/>
                    </a:lnTo>
                    <a:lnTo>
                      <a:pt x="302" y="33"/>
                    </a:lnTo>
                    <a:lnTo>
                      <a:pt x="286" y="2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8" name="Freeform 22"/>
              <p:cNvSpPr>
                <a:spLocks/>
              </p:cNvSpPr>
              <p:nvPr/>
            </p:nvSpPr>
            <p:spPr bwMode="auto">
              <a:xfrm>
                <a:off x="3314" y="2403"/>
                <a:ext cx="139" cy="36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58" y="91"/>
                  </a:cxn>
                  <a:cxn ang="0">
                    <a:pos x="79" y="183"/>
                  </a:cxn>
                  <a:cxn ang="0">
                    <a:pos x="99" y="276"/>
                  </a:cxn>
                  <a:cxn ang="0">
                    <a:pos x="115" y="371"/>
                  </a:cxn>
                  <a:cxn ang="0">
                    <a:pos x="119" y="463"/>
                  </a:cxn>
                  <a:cxn ang="0">
                    <a:pos x="105" y="553"/>
                  </a:cxn>
                  <a:cxn ang="0">
                    <a:pos x="67" y="639"/>
                  </a:cxn>
                  <a:cxn ang="0">
                    <a:pos x="0" y="721"/>
                  </a:cxn>
                  <a:cxn ang="0">
                    <a:pos x="16" y="728"/>
                  </a:cxn>
                  <a:cxn ang="0">
                    <a:pos x="86" y="644"/>
                  </a:cxn>
                  <a:cxn ang="0">
                    <a:pos x="124" y="556"/>
                  </a:cxn>
                  <a:cxn ang="0">
                    <a:pos x="138" y="463"/>
                  </a:cxn>
                  <a:cxn ang="0">
                    <a:pos x="134" y="371"/>
                  </a:cxn>
                  <a:cxn ang="0">
                    <a:pos x="119" y="276"/>
                  </a:cxn>
                  <a:cxn ang="0">
                    <a:pos x="98" y="183"/>
                  </a:cxn>
                  <a:cxn ang="0">
                    <a:pos x="77" y="91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2" y="0"/>
                  </a:cxn>
                </a:cxnLst>
                <a:rect l="0" t="0" r="r" b="b"/>
                <a:pathLst>
                  <a:path w="138" h="728">
                    <a:moveTo>
                      <a:pt x="42" y="0"/>
                    </a:moveTo>
                    <a:lnTo>
                      <a:pt x="42" y="0"/>
                    </a:lnTo>
                    <a:lnTo>
                      <a:pt x="58" y="91"/>
                    </a:lnTo>
                    <a:lnTo>
                      <a:pt x="79" y="183"/>
                    </a:lnTo>
                    <a:lnTo>
                      <a:pt x="99" y="276"/>
                    </a:lnTo>
                    <a:lnTo>
                      <a:pt x="115" y="371"/>
                    </a:lnTo>
                    <a:lnTo>
                      <a:pt x="119" y="463"/>
                    </a:lnTo>
                    <a:lnTo>
                      <a:pt x="105" y="553"/>
                    </a:lnTo>
                    <a:lnTo>
                      <a:pt x="67" y="639"/>
                    </a:lnTo>
                    <a:lnTo>
                      <a:pt x="0" y="721"/>
                    </a:lnTo>
                    <a:lnTo>
                      <a:pt x="16" y="728"/>
                    </a:lnTo>
                    <a:lnTo>
                      <a:pt x="86" y="644"/>
                    </a:lnTo>
                    <a:lnTo>
                      <a:pt x="124" y="556"/>
                    </a:lnTo>
                    <a:lnTo>
                      <a:pt x="138" y="463"/>
                    </a:lnTo>
                    <a:lnTo>
                      <a:pt x="134" y="371"/>
                    </a:lnTo>
                    <a:lnTo>
                      <a:pt x="119" y="276"/>
                    </a:lnTo>
                    <a:lnTo>
                      <a:pt x="98" y="183"/>
                    </a:lnTo>
                    <a:lnTo>
                      <a:pt x="77" y="91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39" name="Freeform 23"/>
              <p:cNvSpPr>
                <a:spLocks/>
              </p:cNvSpPr>
              <p:nvPr/>
            </p:nvSpPr>
            <p:spPr bwMode="auto">
              <a:xfrm>
                <a:off x="3354" y="2251"/>
                <a:ext cx="46" cy="152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2" y="77"/>
                  </a:cxn>
                  <a:cxn ang="0">
                    <a:pos x="2" y="151"/>
                  </a:cxn>
                  <a:cxn ang="0">
                    <a:pos x="0" y="226"/>
                  </a:cxn>
                  <a:cxn ang="0">
                    <a:pos x="4" y="302"/>
                  </a:cxn>
                  <a:cxn ang="0">
                    <a:pos x="23" y="302"/>
                  </a:cxn>
                  <a:cxn ang="0">
                    <a:pos x="20" y="226"/>
                  </a:cxn>
                  <a:cxn ang="0">
                    <a:pos x="21" y="151"/>
                  </a:cxn>
                  <a:cxn ang="0">
                    <a:pos x="31" y="77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7" y="0"/>
                  </a:cxn>
                </a:cxnLst>
                <a:rect l="0" t="0" r="r" b="b"/>
                <a:pathLst>
                  <a:path w="46" h="302">
                    <a:moveTo>
                      <a:pt x="27" y="0"/>
                    </a:moveTo>
                    <a:lnTo>
                      <a:pt x="27" y="0"/>
                    </a:lnTo>
                    <a:lnTo>
                      <a:pt x="12" y="77"/>
                    </a:lnTo>
                    <a:lnTo>
                      <a:pt x="2" y="151"/>
                    </a:lnTo>
                    <a:lnTo>
                      <a:pt x="0" y="226"/>
                    </a:lnTo>
                    <a:lnTo>
                      <a:pt x="4" y="302"/>
                    </a:lnTo>
                    <a:lnTo>
                      <a:pt x="23" y="302"/>
                    </a:lnTo>
                    <a:lnTo>
                      <a:pt x="20" y="226"/>
                    </a:lnTo>
                    <a:lnTo>
                      <a:pt x="21" y="151"/>
                    </a:lnTo>
                    <a:lnTo>
                      <a:pt x="31" y="77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0" name="Freeform 24"/>
              <p:cNvSpPr>
                <a:spLocks/>
              </p:cNvSpPr>
              <p:nvPr/>
            </p:nvSpPr>
            <p:spPr bwMode="auto">
              <a:xfrm>
                <a:off x="3380" y="2138"/>
                <a:ext cx="186" cy="113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172" y="0"/>
                  </a:cxn>
                  <a:cxn ang="0">
                    <a:pos x="141" y="24"/>
                  </a:cxn>
                  <a:cxn ang="0">
                    <a:pos x="113" y="49"/>
                  </a:cxn>
                  <a:cxn ang="0">
                    <a:pos x="86" y="74"/>
                  </a:cxn>
                  <a:cxn ang="0">
                    <a:pos x="61" y="102"/>
                  </a:cxn>
                  <a:cxn ang="0">
                    <a:pos x="40" y="130"/>
                  </a:cxn>
                  <a:cxn ang="0">
                    <a:pos x="23" y="160"/>
                  </a:cxn>
                  <a:cxn ang="0">
                    <a:pos x="10" y="191"/>
                  </a:cxn>
                  <a:cxn ang="0">
                    <a:pos x="0" y="223"/>
                  </a:cxn>
                  <a:cxn ang="0">
                    <a:pos x="19" y="223"/>
                  </a:cxn>
                  <a:cxn ang="0">
                    <a:pos x="29" y="193"/>
                  </a:cxn>
                  <a:cxn ang="0">
                    <a:pos x="42" y="162"/>
                  </a:cxn>
                  <a:cxn ang="0">
                    <a:pos x="59" y="135"/>
                  </a:cxn>
                  <a:cxn ang="0">
                    <a:pos x="76" y="108"/>
                  </a:cxn>
                  <a:cxn ang="0">
                    <a:pos x="101" y="82"/>
                  </a:cxn>
                  <a:cxn ang="0">
                    <a:pos x="128" y="57"/>
                  </a:cxn>
                  <a:cxn ang="0">
                    <a:pos x="157" y="32"/>
                  </a:cxn>
                  <a:cxn ang="0">
                    <a:pos x="187" y="8"/>
                  </a:cxn>
                  <a:cxn ang="0">
                    <a:pos x="187" y="8"/>
                  </a:cxn>
                  <a:cxn ang="0">
                    <a:pos x="172" y="0"/>
                  </a:cxn>
                </a:cxnLst>
                <a:rect l="0" t="0" r="r" b="b"/>
                <a:pathLst>
                  <a:path w="187" h="223">
                    <a:moveTo>
                      <a:pt x="172" y="0"/>
                    </a:moveTo>
                    <a:lnTo>
                      <a:pt x="172" y="0"/>
                    </a:lnTo>
                    <a:lnTo>
                      <a:pt x="141" y="24"/>
                    </a:lnTo>
                    <a:lnTo>
                      <a:pt x="113" y="49"/>
                    </a:lnTo>
                    <a:lnTo>
                      <a:pt x="86" y="74"/>
                    </a:lnTo>
                    <a:lnTo>
                      <a:pt x="61" y="102"/>
                    </a:lnTo>
                    <a:lnTo>
                      <a:pt x="40" y="130"/>
                    </a:lnTo>
                    <a:lnTo>
                      <a:pt x="23" y="160"/>
                    </a:lnTo>
                    <a:lnTo>
                      <a:pt x="10" y="191"/>
                    </a:lnTo>
                    <a:lnTo>
                      <a:pt x="0" y="223"/>
                    </a:lnTo>
                    <a:lnTo>
                      <a:pt x="19" y="223"/>
                    </a:lnTo>
                    <a:lnTo>
                      <a:pt x="29" y="193"/>
                    </a:lnTo>
                    <a:lnTo>
                      <a:pt x="42" y="162"/>
                    </a:lnTo>
                    <a:lnTo>
                      <a:pt x="59" y="135"/>
                    </a:lnTo>
                    <a:lnTo>
                      <a:pt x="76" y="108"/>
                    </a:lnTo>
                    <a:lnTo>
                      <a:pt x="101" y="82"/>
                    </a:lnTo>
                    <a:lnTo>
                      <a:pt x="128" y="57"/>
                    </a:lnTo>
                    <a:lnTo>
                      <a:pt x="157" y="32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1" name="Freeform 25"/>
              <p:cNvSpPr>
                <a:spLocks/>
              </p:cNvSpPr>
              <p:nvPr/>
            </p:nvSpPr>
            <p:spPr bwMode="auto">
              <a:xfrm>
                <a:off x="3553" y="2135"/>
                <a:ext cx="60" cy="8"/>
              </a:xfrm>
              <a:custGeom>
                <a:avLst/>
                <a:gdLst/>
                <a:ahLst/>
                <a:cxnLst>
                  <a:cxn ang="0">
                    <a:pos x="59" y="1"/>
                  </a:cxn>
                  <a:cxn ang="0">
                    <a:pos x="59" y="1"/>
                  </a:cxn>
                  <a:cxn ang="0">
                    <a:pos x="46" y="1"/>
                  </a:cxn>
                  <a:cxn ang="0">
                    <a:pos x="32" y="0"/>
                  </a:cxn>
                  <a:cxn ang="0">
                    <a:pos x="17" y="1"/>
                  </a:cxn>
                  <a:cxn ang="0">
                    <a:pos x="0" y="8"/>
                  </a:cxn>
                  <a:cxn ang="0">
                    <a:pos x="15" y="16"/>
                  </a:cxn>
                  <a:cxn ang="0">
                    <a:pos x="21" y="14"/>
                  </a:cxn>
                  <a:cxn ang="0">
                    <a:pos x="32" y="13"/>
                  </a:cxn>
                  <a:cxn ang="0">
                    <a:pos x="46" y="14"/>
                  </a:cxn>
                  <a:cxn ang="0">
                    <a:pos x="59" y="14"/>
                  </a:cxn>
                  <a:cxn ang="0">
                    <a:pos x="59" y="14"/>
                  </a:cxn>
                  <a:cxn ang="0">
                    <a:pos x="59" y="1"/>
                  </a:cxn>
                </a:cxnLst>
                <a:rect l="0" t="0" r="r" b="b"/>
                <a:pathLst>
                  <a:path w="59" h="16">
                    <a:moveTo>
                      <a:pt x="59" y="1"/>
                    </a:moveTo>
                    <a:lnTo>
                      <a:pt x="59" y="1"/>
                    </a:lnTo>
                    <a:lnTo>
                      <a:pt x="46" y="1"/>
                    </a:lnTo>
                    <a:lnTo>
                      <a:pt x="32" y="0"/>
                    </a:lnTo>
                    <a:lnTo>
                      <a:pt x="17" y="1"/>
                    </a:lnTo>
                    <a:lnTo>
                      <a:pt x="0" y="8"/>
                    </a:lnTo>
                    <a:lnTo>
                      <a:pt x="15" y="16"/>
                    </a:lnTo>
                    <a:lnTo>
                      <a:pt x="21" y="14"/>
                    </a:lnTo>
                    <a:lnTo>
                      <a:pt x="32" y="13"/>
                    </a:lnTo>
                    <a:lnTo>
                      <a:pt x="46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2" name="Freeform 26"/>
              <p:cNvSpPr>
                <a:spLocks/>
              </p:cNvSpPr>
              <p:nvPr/>
            </p:nvSpPr>
            <p:spPr bwMode="auto">
              <a:xfrm>
                <a:off x="4601" y="2688"/>
                <a:ext cx="136" cy="120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6" y="4"/>
                  </a:cxn>
                  <a:cxn ang="0">
                    <a:pos x="25" y="93"/>
                  </a:cxn>
                  <a:cxn ang="0">
                    <a:pos x="0" y="155"/>
                  </a:cxn>
                  <a:cxn ang="0">
                    <a:pos x="2" y="198"/>
                  </a:cxn>
                  <a:cxn ang="0">
                    <a:pos x="29" y="224"/>
                  </a:cxn>
                  <a:cxn ang="0">
                    <a:pos x="63" y="237"/>
                  </a:cxn>
                  <a:cxn ang="0">
                    <a:pos x="98" y="239"/>
                  </a:cxn>
                  <a:cxn ang="0">
                    <a:pos x="124" y="237"/>
                  </a:cxn>
                  <a:cxn ang="0">
                    <a:pos x="136" y="235"/>
                  </a:cxn>
                  <a:cxn ang="0">
                    <a:pos x="132" y="222"/>
                  </a:cxn>
                  <a:cxn ang="0">
                    <a:pos x="124" y="224"/>
                  </a:cxn>
                  <a:cxn ang="0">
                    <a:pos x="98" y="226"/>
                  </a:cxn>
                  <a:cxn ang="0">
                    <a:pos x="67" y="224"/>
                  </a:cxn>
                  <a:cxn ang="0">
                    <a:pos x="40" y="213"/>
                  </a:cxn>
                  <a:cxn ang="0">
                    <a:pos x="21" y="195"/>
                  </a:cxn>
                  <a:cxn ang="0">
                    <a:pos x="19" y="155"/>
                  </a:cxn>
                  <a:cxn ang="0">
                    <a:pos x="44" y="95"/>
                  </a:cxn>
                  <a:cxn ang="0">
                    <a:pos x="101" y="9"/>
                  </a:cxn>
                  <a:cxn ang="0">
                    <a:pos x="92" y="0"/>
                  </a:cxn>
                  <a:cxn ang="0">
                    <a:pos x="96" y="13"/>
                  </a:cxn>
                </a:cxnLst>
                <a:rect l="0" t="0" r="r" b="b"/>
                <a:pathLst>
                  <a:path w="136" h="239">
                    <a:moveTo>
                      <a:pt x="96" y="13"/>
                    </a:moveTo>
                    <a:lnTo>
                      <a:pt x="86" y="4"/>
                    </a:lnTo>
                    <a:lnTo>
                      <a:pt x="25" y="93"/>
                    </a:lnTo>
                    <a:lnTo>
                      <a:pt x="0" y="155"/>
                    </a:lnTo>
                    <a:lnTo>
                      <a:pt x="2" y="198"/>
                    </a:lnTo>
                    <a:lnTo>
                      <a:pt x="29" y="224"/>
                    </a:lnTo>
                    <a:lnTo>
                      <a:pt x="63" y="237"/>
                    </a:lnTo>
                    <a:lnTo>
                      <a:pt x="98" y="239"/>
                    </a:lnTo>
                    <a:lnTo>
                      <a:pt x="124" y="237"/>
                    </a:lnTo>
                    <a:lnTo>
                      <a:pt x="136" y="235"/>
                    </a:lnTo>
                    <a:lnTo>
                      <a:pt x="132" y="222"/>
                    </a:lnTo>
                    <a:lnTo>
                      <a:pt x="124" y="224"/>
                    </a:lnTo>
                    <a:lnTo>
                      <a:pt x="98" y="226"/>
                    </a:lnTo>
                    <a:lnTo>
                      <a:pt x="67" y="224"/>
                    </a:lnTo>
                    <a:lnTo>
                      <a:pt x="40" y="213"/>
                    </a:lnTo>
                    <a:lnTo>
                      <a:pt x="21" y="195"/>
                    </a:lnTo>
                    <a:lnTo>
                      <a:pt x="19" y="155"/>
                    </a:lnTo>
                    <a:lnTo>
                      <a:pt x="44" y="95"/>
                    </a:lnTo>
                    <a:lnTo>
                      <a:pt x="101" y="9"/>
                    </a:lnTo>
                    <a:lnTo>
                      <a:pt x="92" y="0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3" name="Freeform 27"/>
              <p:cNvSpPr>
                <a:spLocks/>
              </p:cNvSpPr>
              <p:nvPr/>
            </p:nvSpPr>
            <p:spPr bwMode="auto">
              <a:xfrm>
                <a:off x="3320" y="2688"/>
                <a:ext cx="1373" cy="84"/>
              </a:xfrm>
              <a:custGeom>
                <a:avLst/>
                <a:gdLst/>
                <a:ahLst/>
                <a:cxnLst>
                  <a:cxn ang="0">
                    <a:pos x="21" y="164"/>
                  </a:cxn>
                  <a:cxn ang="0">
                    <a:pos x="80" y="168"/>
                  </a:cxn>
                  <a:cxn ang="0">
                    <a:pos x="155" y="167"/>
                  </a:cxn>
                  <a:cxn ang="0">
                    <a:pos x="246" y="161"/>
                  </a:cxn>
                  <a:cxn ang="0">
                    <a:pos x="349" y="152"/>
                  </a:cxn>
                  <a:cxn ang="0">
                    <a:pos x="460" y="142"/>
                  </a:cxn>
                  <a:cxn ang="0">
                    <a:pos x="580" y="128"/>
                  </a:cxn>
                  <a:cxn ang="0">
                    <a:pos x="700" y="112"/>
                  </a:cxn>
                  <a:cxn ang="0">
                    <a:pos x="818" y="96"/>
                  </a:cxn>
                  <a:cxn ang="0">
                    <a:pos x="935" y="81"/>
                  </a:cxn>
                  <a:cxn ang="0">
                    <a:pos x="1044" y="64"/>
                  </a:cxn>
                  <a:cxn ang="0">
                    <a:pos x="1141" y="50"/>
                  </a:cxn>
                  <a:cxn ang="0">
                    <a:pos x="1227" y="37"/>
                  </a:cxn>
                  <a:cxn ang="0">
                    <a:pos x="1295" y="26"/>
                  </a:cxn>
                  <a:cxn ang="0">
                    <a:pos x="1345" y="18"/>
                  </a:cxn>
                  <a:cxn ang="0">
                    <a:pos x="1370" y="13"/>
                  </a:cxn>
                  <a:cxn ang="0">
                    <a:pos x="1370" y="0"/>
                  </a:cxn>
                  <a:cxn ang="0">
                    <a:pos x="1356" y="3"/>
                  </a:cxn>
                  <a:cxn ang="0">
                    <a:pos x="1318" y="8"/>
                  </a:cxn>
                  <a:cxn ang="0">
                    <a:pos x="1259" y="18"/>
                  </a:cxn>
                  <a:cxn ang="0">
                    <a:pos x="1183" y="30"/>
                  </a:cxn>
                  <a:cxn ang="0">
                    <a:pos x="1089" y="44"/>
                  </a:cxn>
                  <a:cxn ang="0">
                    <a:pos x="986" y="60"/>
                  </a:cxn>
                  <a:cxn ang="0">
                    <a:pos x="874" y="76"/>
                  </a:cxn>
                  <a:cxn ang="0">
                    <a:pos x="755" y="91"/>
                  </a:cxn>
                  <a:cxn ang="0">
                    <a:pos x="635" y="107"/>
                  </a:cxn>
                  <a:cxn ang="0">
                    <a:pos x="519" y="122"/>
                  </a:cxn>
                  <a:cxn ang="0">
                    <a:pos x="403" y="134"/>
                  </a:cxn>
                  <a:cxn ang="0">
                    <a:pos x="296" y="144"/>
                  </a:cxn>
                  <a:cxn ang="0">
                    <a:pos x="198" y="151"/>
                  </a:cxn>
                  <a:cxn ang="0">
                    <a:pos x="114" y="155"/>
                  </a:cxn>
                  <a:cxn ang="0">
                    <a:pos x="48" y="154"/>
                  </a:cxn>
                  <a:cxn ang="0">
                    <a:pos x="4" y="147"/>
                  </a:cxn>
                </a:cxnLst>
                <a:rect l="0" t="0" r="r" b="b"/>
                <a:pathLst>
                  <a:path w="1374" h="168">
                    <a:moveTo>
                      <a:pt x="0" y="160"/>
                    </a:moveTo>
                    <a:lnTo>
                      <a:pt x="21" y="164"/>
                    </a:lnTo>
                    <a:lnTo>
                      <a:pt x="48" y="167"/>
                    </a:lnTo>
                    <a:lnTo>
                      <a:pt x="80" y="168"/>
                    </a:lnTo>
                    <a:lnTo>
                      <a:pt x="114" y="168"/>
                    </a:lnTo>
                    <a:lnTo>
                      <a:pt x="155" y="167"/>
                    </a:lnTo>
                    <a:lnTo>
                      <a:pt x="198" y="164"/>
                    </a:lnTo>
                    <a:lnTo>
                      <a:pt x="246" y="161"/>
                    </a:lnTo>
                    <a:lnTo>
                      <a:pt x="296" y="157"/>
                    </a:lnTo>
                    <a:lnTo>
                      <a:pt x="349" y="152"/>
                    </a:lnTo>
                    <a:lnTo>
                      <a:pt x="403" y="147"/>
                    </a:lnTo>
                    <a:lnTo>
                      <a:pt x="460" y="142"/>
                    </a:lnTo>
                    <a:lnTo>
                      <a:pt x="519" y="135"/>
                    </a:lnTo>
                    <a:lnTo>
                      <a:pt x="580" y="128"/>
                    </a:lnTo>
                    <a:lnTo>
                      <a:pt x="639" y="120"/>
                    </a:lnTo>
                    <a:lnTo>
                      <a:pt x="700" y="112"/>
                    </a:lnTo>
                    <a:lnTo>
                      <a:pt x="759" y="104"/>
                    </a:lnTo>
                    <a:lnTo>
                      <a:pt x="818" y="96"/>
                    </a:lnTo>
                    <a:lnTo>
                      <a:pt x="878" y="89"/>
                    </a:lnTo>
                    <a:lnTo>
                      <a:pt x="935" y="81"/>
                    </a:lnTo>
                    <a:lnTo>
                      <a:pt x="990" y="73"/>
                    </a:lnTo>
                    <a:lnTo>
                      <a:pt x="1044" y="64"/>
                    </a:lnTo>
                    <a:lnTo>
                      <a:pt x="1093" y="57"/>
                    </a:lnTo>
                    <a:lnTo>
                      <a:pt x="1141" y="50"/>
                    </a:lnTo>
                    <a:lnTo>
                      <a:pt x="1187" y="43"/>
                    </a:lnTo>
                    <a:lnTo>
                      <a:pt x="1227" y="37"/>
                    </a:lnTo>
                    <a:lnTo>
                      <a:pt x="1263" y="31"/>
                    </a:lnTo>
                    <a:lnTo>
                      <a:pt x="1295" y="26"/>
                    </a:lnTo>
                    <a:lnTo>
                      <a:pt x="1322" y="21"/>
                    </a:lnTo>
                    <a:lnTo>
                      <a:pt x="1345" y="18"/>
                    </a:lnTo>
                    <a:lnTo>
                      <a:pt x="1360" y="16"/>
                    </a:lnTo>
                    <a:lnTo>
                      <a:pt x="1370" y="13"/>
                    </a:lnTo>
                    <a:lnTo>
                      <a:pt x="1374" y="13"/>
                    </a:lnTo>
                    <a:lnTo>
                      <a:pt x="1370" y="0"/>
                    </a:lnTo>
                    <a:lnTo>
                      <a:pt x="1366" y="0"/>
                    </a:lnTo>
                    <a:lnTo>
                      <a:pt x="1356" y="3"/>
                    </a:lnTo>
                    <a:lnTo>
                      <a:pt x="1341" y="5"/>
                    </a:lnTo>
                    <a:lnTo>
                      <a:pt x="1318" y="8"/>
                    </a:lnTo>
                    <a:lnTo>
                      <a:pt x="1292" y="13"/>
                    </a:lnTo>
                    <a:lnTo>
                      <a:pt x="1259" y="18"/>
                    </a:lnTo>
                    <a:lnTo>
                      <a:pt x="1223" y="24"/>
                    </a:lnTo>
                    <a:lnTo>
                      <a:pt x="1183" y="30"/>
                    </a:lnTo>
                    <a:lnTo>
                      <a:pt x="1137" y="37"/>
                    </a:lnTo>
                    <a:lnTo>
                      <a:pt x="1089" y="44"/>
                    </a:lnTo>
                    <a:lnTo>
                      <a:pt x="1040" y="51"/>
                    </a:lnTo>
                    <a:lnTo>
                      <a:pt x="986" y="60"/>
                    </a:lnTo>
                    <a:lnTo>
                      <a:pt x="931" y="68"/>
                    </a:lnTo>
                    <a:lnTo>
                      <a:pt x="874" y="76"/>
                    </a:lnTo>
                    <a:lnTo>
                      <a:pt x="815" y="83"/>
                    </a:lnTo>
                    <a:lnTo>
                      <a:pt x="755" y="91"/>
                    </a:lnTo>
                    <a:lnTo>
                      <a:pt x="696" y="99"/>
                    </a:lnTo>
                    <a:lnTo>
                      <a:pt x="635" y="107"/>
                    </a:lnTo>
                    <a:lnTo>
                      <a:pt x="576" y="115"/>
                    </a:lnTo>
                    <a:lnTo>
                      <a:pt x="519" y="122"/>
                    </a:lnTo>
                    <a:lnTo>
                      <a:pt x="460" y="129"/>
                    </a:lnTo>
                    <a:lnTo>
                      <a:pt x="403" y="134"/>
                    </a:lnTo>
                    <a:lnTo>
                      <a:pt x="349" y="139"/>
                    </a:lnTo>
                    <a:lnTo>
                      <a:pt x="296" y="144"/>
                    </a:lnTo>
                    <a:lnTo>
                      <a:pt x="246" y="148"/>
                    </a:lnTo>
                    <a:lnTo>
                      <a:pt x="198" y="151"/>
                    </a:lnTo>
                    <a:lnTo>
                      <a:pt x="155" y="154"/>
                    </a:lnTo>
                    <a:lnTo>
                      <a:pt x="114" y="155"/>
                    </a:lnTo>
                    <a:lnTo>
                      <a:pt x="80" y="155"/>
                    </a:lnTo>
                    <a:lnTo>
                      <a:pt x="48" y="154"/>
                    </a:lnTo>
                    <a:lnTo>
                      <a:pt x="25" y="151"/>
                    </a:lnTo>
                    <a:lnTo>
                      <a:pt x="4" y="147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4" name="Freeform 28"/>
              <p:cNvSpPr>
                <a:spLocks/>
              </p:cNvSpPr>
              <p:nvPr/>
            </p:nvSpPr>
            <p:spPr bwMode="auto">
              <a:xfrm>
                <a:off x="4747" y="2078"/>
                <a:ext cx="275" cy="150"/>
              </a:xfrm>
              <a:custGeom>
                <a:avLst/>
                <a:gdLst/>
                <a:ahLst/>
                <a:cxnLst>
                  <a:cxn ang="0">
                    <a:pos x="19" y="299"/>
                  </a:cxn>
                  <a:cxn ang="0">
                    <a:pos x="21" y="212"/>
                  </a:cxn>
                  <a:cxn ang="0">
                    <a:pos x="36" y="147"/>
                  </a:cxn>
                  <a:cxn ang="0">
                    <a:pos x="61" y="102"/>
                  </a:cxn>
                  <a:cxn ang="0">
                    <a:pos x="95" y="70"/>
                  </a:cxn>
                  <a:cxn ang="0">
                    <a:pos x="132" y="50"/>
                  </a:cxn>
                  <a:cxn ang="0">
                    <a:pos x="177" y="37"/>
                  </a:cxn>
                  <a:cxn ang="0">
                    <a:pos x="223" y="25"/>
                  </a:cxn>
                  <a:cxn ang="0">
                    <a:pos x="275" y="13"/>
                  </a:cxn>
                  <a:cxn ang="0">
                    <a:pos x="267" y="0"/>
                  </a:cxn>
                  <a:cxn ang="0">
                    <a:pos x="219" y="12"/>
                  </a:cxn>
                  <a:cxn ang="0">
                    <a:pos x="170" y="24"/>
                  </a:cxn>
                  <a:cxn ang="0">
                    <a:pos x="124" y="39"/>
                  </a:cxn>
                  <a:cxn ang="0">
                    <a:pos x="80" y="63"/>
                  </a:cxn>
                  <a:cxn ang="0">
                    <a:pos x="46" y="96"/>
                  </a:cxn>
                  <a:cxn ang="0">
                    <a:pos x="17" y="145"/>
                  </a:cxn>
                  <a:cxn ang="0">
                    <a:pos x="2" y="212"/>
                  </a:cxn>
                  <a:cxn ang="0">
                    <a:pos x="0" y="299"/>
                  </a:cxn>
                  <a:cxn ang="0">
                    <a:pos x="19" y="299"/>
                  </a:cxn>
                </a:cxnLst>
                <a:rect l="0" t="0" r="r" b="b"/>
                <a:pathLst>
                  <a:path w="275" h="299">
                    <a:moveTo>
                      <a:pt x="19" y="299"/>
                    </a:moveTo>
                    <a:lnTo>
                      <a:pt x="21" y="212"/>
                    </a:lnTo>
                    <a:lnTo>
                      <a:pt x="36" y="147"/>
                    </a:lnTo>
                    <a:lnTo>
                      <a:pt x="61" y="102"/>
                    </a:lnTo>
                    <a:lnTo>
                      <a:pt x="95" y="70"/>
                    </a:lnTo>
                    <a:lnTo>
                      <a:pt x="132" y="50"/>
                    </a:lnTo>
                    <a:lnTo>
                      <a:pt x="177" y="37"/>
                    </a:lnTo>
                    <a:lnTo>
                      <a:pt x="223" y="25"/>
                    </a:lnTo>
                    <a:lnTo>
                      <a:pt x="275" y="13"/>
                    </a:lnTo>
                    <a:lnTo>
                      <a:pt x="267" y="0"/>
                    </a:lnTo>
                    <a:lnTo>
                      <a:pt x="219" y="12"/>
                    </a:lnTo>
                    <a:lnTo>
                      <a:pt x="170" y="24"/>
                    </a:lnTo>
                    <a:lnTo>
                      <a:pt x="124" y="39"/>
                    </a:lnTo>
                    <a:lnTo>
                      <a:pt x="80" y="63"/>
                    </a:lnTo>
                    <a:lnTo>
                      <a:pt x="46" y="96"/>
                    </a:lnTo>
                    <a:lnTo>
                      <a:pt x="17" y="145"/>
                    </a:lnTo>
                    <a:lnTo>
                      <a:pt x="2" y="212"/>
                    </a:lnTo>
                    <a:lnTo>
                      <a:pt x="0" y="299"/>
                    </a:lnTo>
                    <a:lnTo>
                      <a:pt x="19" y="299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5" name="Freeform 29"/>
              <p:cNvSpPr>
                <a:spLocks/>
              </p:cNvSpPr>
              <p:nvPr/>
            </p:nvSpPr>
            <p:spPr bwMode="auto">
              <a:xfrm>
                <a:off x="4614" y="2268"/>
                <a:ext cx="143" cy="7"/>
              </a:xfrm>
              <a:custGeom>
                <a:avLst/>
                <a:gdLst/>
                <a:ahLst/>
                <a:cxnLst>
                  <a:cxn ang="0">
                    <a:pos x="144" y="6"/>
                  </a:cxn>
                  <a:cxn ang="0">
                    <a:pos x="144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4" y="13"/>
                  </a:cxn>
                  <a:cxn ang="0">
                    <a:pos x="144" y="6"/>
                  </a:cxn>
                </a:cxnLst>
                <a:rect l="0" t="0" r="r" b="b"/>
                <a:pathLst>
                  <a:path w="144" h="13">
                    <a:moveTo>
                      <a:pt x="144" y="6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4" y="13"/>
                    </a:lnTo>
                    <a:lnTo>
                      <a:pt x="144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6" name="Freeform 30"/>
              <p:cNvSpPr>
                <a:spLocks/>
              </p:cNvSpPr>
              <p:nvPr/>
            </p:nvSpPr>
            <p:spPr bwMode="auto">
              <a:xfrm>
                <a:off x="4667" y="2287"/>
                <a:ext cx="90" cy="5"/>
              </a:xfrm>
              <a:custGeom>
                <a:avLst/>
                <a:gdLst/>
                <a:ahLst/>
                <a:cxnLst>
                  <a:cxn ang="0">
                    <a:pos x="90" y="7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90" y="13"/>
                  </a:cxn>
                  <a:cxn ang="0">
                    <a:pos x="90" y="7"/>
                  </a:cxn>
                </a:cxnLst>
                <a:rect l="0" t="0" r="r" b="b"/>
                <a:pathLst>
                  <a:path w="90" h="13">
                    <a:moveTo>
                      <a:pt x="90" y="7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90" y="13"/>
                    </a:lnTo>
                    <a:lnTo>
                      <a:pt x="9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7" name="Freeform 31"/>
              <p:cNvSpPr>
                <a:spLocks/>
              </p:cNvSpPr>
              <p:nvPr/>
            </p:nvSpPr>
            <p:spPr bwMode="auto">
              <a:xfrm>
                <a:off x="3500" y="2165"/>
                <a:ext cx="262" cy="12"/>
              </a:xfrm>
              <a:custGeom>
                <a:avLst/>
                <a:gdLst/>
                <a:ahLst/>
                <a:cxnLst>
                  <a:cxn ang="0">
                    <a:pos x="262" y="16"/>
                  </a:cxn>
                  <a:cxn ang="0">
                    <a:pos x="262" y="9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262" y="22"/>
                  </a:cxn>
                  <a:cxn ang="0">
                    <a:pos x="262" y="16"/>
                  </a:cxn>
                </a:cxnLst>
                <a:rect l="0" t="0" r="r" b="b"/>
                <a:pathLst>
                  <a:path w="262" h="22">
                    <a:moveTo>
                      <a:pt x="262" y="16"/>
                    </a:moveTo>
                    <a:lnTo>
                      <a:pt x="262" y="9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2" y="22"/>
                    </a:lnTo>
                    <a:lnTo>
                      <a:pt x="262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8" name="Freeform 32"/>
              <p:cNvSpPr>
                <a:spLocks/>
              </p:cNvSpPr>
              <p:nvPr/>
            </p:nvSpPr>
            <p:spPr bwMode="auto">
              <a:xfrm>
                <a:off x="3446" y="2187"/>
                <a:ext cx="169" cy="8"/>
              </a:xfrm>
              <a:custGeom>
                <a:avLst/>
                <a:gdLst/>
                <a:ahLst/>
                <a:cxnLst>
                  <a:cxn ang="0">
                    <a:pos x="170" y="7"/>
                  </a:cxn>
                  <a:cxn ang="0">
                    <a:pos x="170" y="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70" y="13"/>
                  </a:cxn>
                  <a:cxn ang="0">
                    <a:pos x="170" y="7"/>
                  </a:cxn>
                </a:cxnLst>
                <a:rect l="0" t="0" r="r" b="b"/>
                <a:pathLst>
                  <a:path w="170" h="13">
                    <a:moveTo>
                      <a:pt x="170" y="7"/>
                    </a:moveTo>
                    <a:lnTo>
                      <a:pt x="17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70" y="13"/>
                    </a:lnTo>
                    <a:lnTo>
                      <a:pt x="170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49" name="Freeform 33"/>
              <p:cNvSpPr>
                <a:spLocks/>
              </p:cNvSpPr>
              <p:nvPr/>
            </p:nvSpPr>
            <p:spPr bwMode="auto">
              <a:xfrm>
                <a:off x="3410" y="2216"/>
                <a:ext cx="143" cy="10"/>
              </a:xfrm>
              <a:custGeom>
                <a:avLst/>
                <a:gdLst/>
                <a:ahLst/>
                <a:cxnLst>
                  <a:cxn ang="0">
                    <a:pos x="143" y="16"/>
                  </a:cxn>
                  <a:cxn ang="0">
                    <a:pos x="143" y="10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143" y="23"/>
                  </a:cxn>
                  <a:cxn ang="0">
                    <a:pos x="143" y="16"/>
                  </a:cxn>
                </a:cxnLst>
                <a:rect l="0" t="0" r="r" b="b"/>
                <a:pathLst>
                  <a:path w="143" h="23">
                    <a:moveTo>
                      <a:pt x="143" y="16"/>
                    </a:moveTo>
                    <a:lnTo>
                      <a:pt x="143" y="1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143" y="23"/>
                    </a:lnTo>
                    <a:lnTo>
                      <a:pt x="143" y="1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0" name="Freeform 34"/>
              <p:cNvSpPr>
                <a:spLocks/>
              </p:cNvSpPr>
              <p:nvPr/>
            </p:nvSpPr>
            <p:spPr bwMode="auto">
              <a:xfrm>
                <a:off x="4564" y="2580"/>
                <a:ext cx="235" cy="8"/>
              </a:xfrm>
              <a:custGeom>
                <a:avLst/>
                <a:gdLst/>
                <a:ahLst/>
                <a:cxnLst>
                  <a:cxn ang="0">
                    <a:pos x="238" y="7"/>
                  </a:cxn>
                  <a:cxn ang="0">
                    <a:pos x="238" y="0"/>
                  </a:cxn>
                  <a:cxn ang="0">
                    <a:pos x="0" y="7"/>
                  </a:cxn>
                  <a:cxn ang="0">
                    <a:pos x="0" y="19"/>
                  </a:cxn>
                  <a:cxn ang="0">
                    <a:pos x="238" y="13"/>
                  </a:cxn>
                  <a:cxn ang="0">
                    <a:pos x="238" y="7"/>
                  </a:cxn>
                </a:cxnLst>
                <a:rect l="0" t="0" r="r" b="b"/>
                <a:pathLst>
                  <a:path w="238" h="19">
                    <a:moveTo>
                      <a:pt x="238" y="7"/>
                    </a:moveTo>
                    <a:lnTo>
                      <a:pt x="238" y="0"/>
                    </a:lnTo>
                    <a:lnTo>
                      <a:pt x="0" y="7"/>
                    </a:lnTo>
                    <a:lnTo>
                      <a:pt x="0" y="19"/>
                    </a:lnTo>
                    <a:lnTo>
                      <a:pt x="238" y="13"/>
                    </a:lnTo>
                    <a:lnTo>
                      <a:pt x="238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1" name="Freeform 35"/>
              <p:cNvSpPr>
                <a:spLocks/>
              </p:cNvSpPr>
              <p:nvPr/>
            </p:nvSpPr>
            <p:spPr bwMode="auto">
              <a:xfrm>
                <a:off x="4654" y="2597"/>
                <a:ext cx="146" cy="10"/>
              </a:xfrm>
              <a:custGeom>
                <a:avLst/>
                <a:gdLst/>
                <a:ahLst/>
                <a:cxnLst>
                  <a:cxn ang="0">
                    <a:pos x="146" y="7"/>
                  </a:cxn>
                  <a:cxn ang="0">
                    <a:pos x="146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146" y="13"/>
                  </a:cxn>
                  <a:cxn ang="0">
                    <a:pos x="146" y="7"/>
                  </a:cxn>
                </a:cxnLst>
                <a:rect l="0" t="0" r="r" b="b"/>
                <a:pathLst>
                  <a:path w="146" h="20">
                    <a:moveTo>
                      <a:pt x="146" y="7"/>
                    </a:moveTo>
                    <a:lnTo>
                      <a:pt x="146" y="0"/>
                    </a:lnTo>
                    <a:lnTo>
                      <a:pt x="0" y="7"/>
                    </a:lnTo>
                    <a:lnTo>
                      <a:pt x="0" y="20"/>
                    </a:lnTo>
                    <a:lnTo>
                      <a:pt x="146" y="13"/>
                    </a:lnTo>
                    <a:lnTo>
                      <a:pt x="146" y="7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1652" name="Freeform 36"/>
              <p:cNvSpPr>
                <a:spLocks/>
              </p:cNvSpPr>
              <p:nvPr/>
            </p:nvSpPr>
            <p:spPr bwMode="auto">
              <a:xfrm>
                <a:off x="4733" y="2624"/>
                <a:ext cx="73" cy="8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72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72" y="13"/>
                  </a:cxn>
                  <a:cxn ang="0">
                    <a:pos x="72" y="6"/>
                  </a:cxn>
                </a:cxnLst>
                <a:rect l="0" t="0" r="r" b="b"/>
                <a:pathLst>
                  <a:path w="72" h="17">
                    <a:moveTo>
                      <a:pt x="72" y="6"/>
                    </a:moveTo>
                    <a:lnTo>
                      <a:pt x="72" y="0"/>
                    </a:lnTo>
                    <a:lnTo>
                      <a:pt x="0" y="4"/>
                    </a:lnTo>
                    <a:lnTo>
                      <a:pt x="0" y="17"/>
                    </a:lnTo>
                    <a:lnTo>
                      <a:pt x="72" y="13"/>
                    </a:lnTo>
                    <a:lnTo>
                      <a:pt x="72" y="6"/>
                    </a:lnTo>
                    <a:close/>
                  </a:path>
                </a:pathLst>
              </a:custGeom>
              <a:solidFill>
                <a:srgbClr val="C993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063" name="Group 37"/>
              <p:cNvGrpSpPr>
                <a:grpSpLocks/>
              </p:cNvGrpSpPr>
              <p:nvPr/>
            </p:nvGrpSpPr>
            <p:grpSpPr bwMode="auto">
              <a:xfrm>
                <a:off x="3420" y="2592"/>
                <a:ext cx="372" cy="168"/>
                <a:chOff x="3420" y="2512"/>
                <a:chExt cx="536" cy="248"/>
              </a:xfrm>
            </p:grpSpPr>
            <p:sp>
              <p:nvSpPr>
                <p:cNvPr id="1391654" name="Freeform 38"/>
                <p:cNvSpPr>
                  <a:spLocks/>
                </p:cNvSpPr>
                <p:nvPr/>
              </p:nvSpPr>
              <p:spPr bwMode="auto">
                <a:xfrm>
                  <a:off x="3420" y="2541"/>
                  <a:ext cx="248" cy="7"/>
                </a:xfrm>
                <a:custGeom>
                  <a:avLst/>
                  <a:gdLst/>
                  <a:ahLst/>
                  <a:cxnLst>
                    <a:cxn ang="0">
                      <a:pos x="248" y="6"/>
                    </a:cxn>
                    <a:cxn ang="0">
                      <a:pos x="248" y="0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248" y="13"/>
                    </a:cxn>
                    <a:cxn ang="0">
                      <a:pos x="248" y="6"/>
                    </a:cxn>
                  </a:cxnLst>
                  <a:rect l="0" t="0" r="r" b="b"/>
                  <a:pathLst>
                    <a:path w="248" h="13">
                      <a:moveTo>
                        <a:pt x="248" y="6"/>
                      </a:move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248" y="13"/>
                      </a:lnTo>
                      <a:lnTo>
                        <a:pt x="248" y="6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5" name="Freeform 39"/>
                <p:cNvSpPr>
                  <a:spLocks/>
                </p:cNvSpPr>
                <p:nvPr/>
              </p:nvSpPr>
              <p:spPr bwMode="auto">
                <a:xfrm>
                  <a:off x="3434" y="2559"/>
                  <a:ext cx="158" cy="10"/>
                </a:xfrm>
                <a:custGeom>
                  <a:avLst/>
                  <a:gdLst/>
                  <a:ahLst/>
                  <a:cxnLst>
                    <a:cxn ang="0">
                      <a:pos x="156" y="15"/>
                    </a:cxn>
                    <a:cxn ang="0">
                      <a:pos x="156" y="8"/>
                    </a:cxn>
                    <a:cxn ang="0">
                      <a:pos x="0" y="0"/>
                    </a:cxn>
                    <a:cxn ang="0">
                      <a:pos x="0" y="13"/>
                    </a:cxn>
                    <a:cxn ang="0">
                      <a:pos x="156" y="21"/>
                    </a:cxn>
                    <a:cxn ang="0">
                      <a:pos x="156" y="15"/>
                    </a:cxn>
                  </a:cxnLst>
                  <a:rect l="0" t="0" r="r" b="b"/>
                  <a:pathLst>
                    <a:path w="156" h="21">
                      <a:moveTo>
                        <a:pt x="156" y="15"/>
                      </a:moveTo>
                      <a:lnTo>
                        <a:pt x="156" y="8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156" y="21"/>
                      </a:lnTo>
                      <a:lnTo>
                        <a:pt x="156" y="15"/>
                      </a:lnTo>
                      <a:close/>
                    </a:path>
                  </a:pathLst>
                </a:custGeom>
                <a:solidFill>
                  <a:srgbClr val="C993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6" name="Freeform 40"/>
                <p:cNvSpPr>
                  <a:spLocks/>
                </p:cNvSpPr>
                <p:nvPr/>
              </p:nvSpPr>
              <p:spPr bwMode="auto">
                <a:xfrm>
                  <a:off x="3515" y="2546"/>
                  <a:ext cx="105" cy="32"/>
                </a:xfrm>
                <a:custGeom>
                  <a:avLst/>
                  <a:gdLst/>
                  <a:ahLst/>
                  <a:cxnLst>
                    <a:cxn ang="0">
                      <a:pos x="66" y="12"/>
                    </a:cxn>
                    <a:cxn ang="0">
                      <a:pos x="30" y="42"/>
                    </a:cxn>
                    <a:cxn ang="0">
                      <a:pos x="49" y="68"/>
                    </a:cxn>
                    <a:cxn ang="0">
                      <a:pos x="106" y="50"/>
                    </a:cxn>
                    <a:cxn ang="0">
                      <a:pos x="87" y="24"/>
                    </a:cxn>
                    <a:cxn ang="0">
                      <a:pos x="51" y="54"/>
                    </a:cxn>
                    <a:cxn ang="0">
                      <a:pos x="66" y="12"/>
                    </a:cxn>
                    <a:cxn ang="0">
                      <a:pos x="0" y="0"/>
                    </a:cxn>
                    <a:cxn ang="0">
                      <a:pos x="30" y="42"/>
                    </a:cxn>
                    <a:cxn ang="0">
                      <a:pos x="66" y="12"/>
                    </a:cxn>
                  </a:cxnLst>
                  <a:rect l="0" t="0" r="r" b="b"/>
                  <a:pathLst>
                    <a:path w="106" h="68">
                      <a:moveTo>
                        <a:pt x="66" y="12"/>
                      </a:moveTo>
                      <a:lnTo>
                        <a:pt x="30" y="42"/>
                      </a:lnTo>
                      <a:lnTo>
                        <a:pt x="49" y="68"/>
                      </a:lnTo>
                      <a:lnTo>
                        <a:pt x="106" y="50"/>
                      </a:lnTo>
                      <a:lnTo>
                        <a:pt x="87" y="24"/>
                      </a:lnTo>
                      <a:lnTo>
                        <a:pt x="51" y="54"/>
                      </a:lnTo>
                      <a:lnTo>
                        <a:pt x="66" y="12"/>
                      </a:lnTo>
                      <a:lnTo>
                        <a:pt x="0" y="0"/>
                      </a:lnTo>
                      <a:lnTo>
                        <a:pt x="30" y="42"/>
                      </a:lnTo>
                      <a:lnTo>
                        <a:pt x="66" y="1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7" name="Freeform 41"/>
                <p:cNvSpPr>
                  <a:spLocks/>
                </p:cNvSpPr>
                <p:nvPr/>
              </p:nvSpPr>
              <p:spPr bwMode="auto">
                <a:xfrm>
                  <a:off x="3568" y="2554"/>
                  <a:ext cx="81" cy="25"/>
                </a:xfrm>
                <a:custGeom>
                  <a:avLst/>
                  <a:gdLst/>
                  <a:ahLst/>
                  <a:cxnLst>
                    <a:cxn ang="0">
                      <a:pos x="21" y="26"/>
                    </a:cxn>
                    <a:cxn ang="0">
                      <a:pos x="59" y="8"/>
                    </a:cxn>
                    <a:cxn ang="0">
                      <a:pos x="15" y="0"/>
                    </a:cxn>
                    <a:cxn ang="0">
                      <a:pos x="0" y="42"/>
                    </a:cxn>
                    <a:cxn ang="0">
                      <a:pos x="44" y="49"/>
                    </a:cxn>
                    <a:cxn ang="0">
                      <a:pos x="82" y="31"/>
                    </a:cxn>
                    <a:cxn ang="0">
                      <a:pos x="44" y="49"/>
                    </a:cxn>
                    <a:cxn ang="0">
                      <a:pos x="76" y="56"/>
                    </a:cxn>
                    <a:cxn ang="0">
                      <a:pos x="82" y="31"/>
                    </a:cxn>
                    <a:cxn ang="0">
                      <a:pos x="21" y="26"/>
                    </a:cxn>
                  </a:cxnLst>
                  <a:rect l="0" t="0" r="r" b="b"/>
                  <a:pathLst>
                    <a:path w="82" h="56">
                      <a:moveTo>
                        <a:pt x="21" y="26"/>
                      </a:moveTo>
                      <a:lnTo>
                        <a:pt x="59" y="8"/>
                      </a:lnTo>
                      <a:lnTo>
                        <a:pt x="15" y="0"/>
                      </a:lnTo>
                      <a:lnTo>
                        <a:pt x="0" y="42"/>
                      </a:lnTo>
                      <a:lnTo>
                        <a:pt x="44" y="49"/>
                      </a:lnTo>
                      <a:lnTo>
                        <a:pt x="82" y="31"/>
                      </a:lnTo>
                      <a:lnTo>
                        <a:pt x="44" y="49"/>
                      </a:lnTo>
                      <a:lnTo>
                        <a:pt x="76" y="56"/>
                      </a:lnTo>
                      <a:lnTo>
                        <a:pt x="82" y="31"/>
                      </a:lnTo>
                      <a:lnTo>
                        <a:pt x="21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8" name="Freeform 42"/>
                <p:cNvSpPr>
                  <a:spLocks/>
                </p:cNvSpPr>
                <p:nvPr/>
              </p:nvSpPr>
              <p:spPr bwMode="auto">
                <a:xfrm>
                  <a:off x="3587" y="2529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59" y="26"/>
                    </a:cxn>
                    <a:cxn ang="0">
                      <a:pos x="8" y="39"/>
                    </a:cxn>
                    <a:cxn ang="0">
                      <a:pos x="0" y="71"/>
                    </a:cxn>
                    <a:cxn ang="0">
                      <a:pos x="61" y="76"/>
                    </a:cxn>
                    <a:cxn ang="0">
                      <a:pos x="69" y="44"/>
                    </a:cxn>
                    <a:cxn ang="0">
                      <a:pos x="17" y="57"/>
                    </a:cxn>
                    <a:cxn ang="0">
                      <a:pos x="59" y="26"/>
                    </a:cxn>
                    <a:cxn ang="0">
                      <a:pos x="17" y="0"/>
                    </a:cxn>
                    <a:cxn ang="0">
                      <a:pos x="8" y="39"/>
                    </a:cxn>
                    <a:cxn ang="0">
                      <a:pos x="59" y="26"/>
                    </a:cxn>
                  </a:cxnLst>
                  <a:rect l="0" t="0" r="r" b="b"/>
                  <a:pathLst>
                    <a:path w="69" h="76">
                      <a:moveTo>
                        <a:pt x="59" y="26"/>
                      </a:moveTo>
                      <a:lnTo>
                        <a:pt x="8" y="39"/>
                      </a:lnTo>
                      <a:lnTo>
                        <a:pt x="0" y="71"/>
                      </a:lnTo>
                      <a:lnTo>
                        <a:pt x="61" y="76"/>
                      </a:lnTo>
                      <a:lnTo>
                        <a:pt x="69" y="44"/>
                      </a:lnTo>
                      <a:lnTo>
                        <a:pt x="17" y="57"/>
                      </a:lnTo>
                      <a:lnTo>
                        <a:pt x="59" y="26"/>
                      </a:lnTo>
                      <a:lnTo>
                        <a:pt x="17" y="0"/>
                      </a:lnTo>
                      <a:lnTo>
                        <a:pt x="8" y="39"/>
                      </a:lnTo>
                      <a:lnTo>
                        <a:pt x="59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59" name="Freeform 43"/>
                <p:cNvSpPr>
                  <a:spLocks/>
                </p:cNvSpPr>
                <p:nvPr/>
              </p:nvSpPr>
              <p:spPr bwMode="auto">
                <a:xfrm>
                  <a:off x="3606" y="2544"/>
                  <a:ext cx="76" cy="32"/>
                </a:xfrm>
                <a:custGeom>
                  <a:avLst/>
                  <a:gdLst/>
                  <a:ahLst/>
                  <a:cxnLst>
                    <a:cxn ang="0">
                      <a:pos x="21" y="23"/>
                    </a:cxn>
                    <a:cxn ang="0">
                      <a:pos x="71" y="16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29" y="48"/>
                    </a:cxn>
                    <a:cxn ang="0">
                      <a:pos x="78" y="41"/>
                    </a:cxn>
                    <a:cxn ang="0">
                      <a:pos x="29" y="48"/>
                    </a:cxn>
                    <a:cxn ang="0">
                      <a:pos x="59" y="66"/>
                    </a:cxn>
                    <a:cxn ang="0">
                      <a:pos x="78" y="41"/>
                    </a:cxn>
                    <a:cxn ang="0">
                      <a:pos x="21" y="23"/>
                    </a:cxn>
                  </a:cxnLst>
                  <a:rect l="0" t="0" r="r" b="b"/>
                  <a:pathLst>
                    <a:path w="78" h="66">
                      <a:moveTo>
                        <a:pt x="21" y="23"/>
                      </a:moveTo>
                      <a:lnTo>
                        <a:pt x="71" y="16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29" y="48"/>
                      </a:lnTo>
                      <a:lnTo>
                        <a:pt x="78" y="41"/>
                      </a:lnTo>
                      <a:lnTo>
                        <a:pt x="29" y="48"/>
                      </a:lnTo>
                      <a:lnTo>
                        <a:pt x="59" y="66"/>
                      </a:lnTo>
                      <a:lnTo>
                        <a:pt x="78" y="41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0" name="Freeform 44"/>
                <p:cNvSpPr>
                  <a:spLocks/>
                </p:cNvSpPr>
                <p:nvPr/>
              </p:nvSpPr>
              <p:spPr bwMode="auto">
                <a:xfrm>
                  <a:off x="3625" y="2519"/>
                  <a:ext cx="81" cy="45"/>
                </a:xfrm>
                <a:custGeom>
                  <a:avLst/>
                  <a:gdLst/>
                  <a:ahLst/>
                  <a:cxnLst>
                    <a:cxn ang="0">
                      <a:pos x="80" y="43"/>
                    </a:cxn>
                    <a:cxn ang="0">
                      <a:pos x="23" y="42"/>
                    </a:cxn>
                    <a:cxn ang="0">
                      <a:pos x="0" y="72"/>
                    </a:cxn>
                    <a:cxn ang="0">
                      <a:pos x="57" y="90"/>
                    </a:cxn>
                    <a:cxn ang="0">
                      <a:pos x="80" y="60"/>
                    </a:cxn>
                    <a:cxn ang="0">
                      <a:pos x="23" y="59"/>
                    </a:cxn>
                    <a:cxn ang="0">
                      <a:pos x="80" y="43"/>
                    </a:cxn>
                    <a:cxn ang="0">
                      <a:pos x="54" y="0"/>
                    </a:cxn>
                    <a:cxn ang="0">
                      <a:pos x="23" y="42"/>
                    </a:cxn>
                    <a:cxn ang="0">
                      <a:pos x="80" y="43"/>
                    </a:cxn>
                  </a:cxnLst>
                  <a:rect l="0" t="0" r="r" b="b"/>
                  <a:pathLst>
                    <a:path w="80" h="90">
                      <a:moveTo>
                        <a:pt x="80" y="43"/>
                      </a:moveTo>
                      <a:lnTo>
                        <a:pt x="23" y="42"/>
                      </a:lnTo>
                      <a:lnTo>
                        <a:pt x="0" y="72"/>
                      </a:lnTo>
                      <a:lnTo>
                        <a:pt x="57" y="90"/>
                      </a:lnTo>
                      <a:lnTo>
                        <a:pt x="80" y="60"/>
                      </a:lnTo>
                      <a:lnTo>
                        <a:pt x="23" y="59"/>
                      </a:lnTo>
                      <a:lnTo>
                        <a:pt x="80" y="43"/>
                      </a:lnTo>
                      <a:lnTo>
                        <a:pt x="54" y="0"/>
                      </a:lnTo>
                      <a:lnTo>
                        <a:pt x="23" y="42"/>
                      </a:lnTo>
                      <a:lnTo>
                        <a:pt x="80" y="4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1" name="Freeform 45"/>
                <p:cNvSpPr>
                  <a:spLocks/>
                </p:cNvSpPr>
                <p:nvPr/>
              </p:nvSpPr>
              <p:spPr bwMode="auto">
                <a:xfrm>
                  <a:off x="3649" y="2539"/>
                  <a:ext cx="76" cy="45"/>
                </a:xfrm>
                <a:custGeom>
                  <a:avLst/>
                  <a:gdLst/>
                  <a:ahLst/>
                  <a:cxnLst>
                    <a:cxn ang="0">
                      <a:pos x="21" y="28"/>
                    </a:cxn>
                    <a:cxn ang="0">
                      <a:pos x="76" y="30"/>
                    </a:cxn>
                    <a:cxn ang="0">
                      <a:pos x="57" y="0"/>
                    </a:cxn>
                    <a:cxn ang="0">
                      <a:pos x="0" y="16"/>
                    </a:cxn>
                    <a:cxn ang="0">
                      <a:pos x="19" y="46"/>
                    </a:cxn>
                    <a:cxn ang="0">
                      <a:pos x="75" y="48"/>
                    </a:cxn>
                    <a:cxn ang="0">
                      <a:pos x="19" y="46"/>
                    </a:cxn>
                    <a:cxn ang="0">
                      <a:pos x="46" y="86"/>
                    </a:cxn>
                    <a:cxn ang="0">
                      <a:pos x="75" y="48"/>
                    </a:cxn>
                    <a:cxn ang="0">
                      <a:pos x="21" y="28"/>
                    </a:cxn>
                  </a:cxnLst>
                  <a:rect l="0" t="0" r="r" b="b"/>
                  <a:pathLst>
                    <a:path w="76" h="86">
                      <a:moveTo>
                        <a:pt x="21" y="28"/>
                      </a:moveTo>
                      <a:lnTo>
                        <a:pt x="76" y="30"/>
                      </a:lnTo>
                      <a:lnTo>
                        <a:pt x="57" y="0"/>
                      </a:lnTo>
                      <a:lnTo>
                        <a:pt x="0" y="16"/>
                      </a:lnTo>
                      <a:lnTo>
                        <a:pt x="19" y="46"/>
                      </a:lnTo>
                      <a:lnTo>
                        <a:pt x="75" y="48"/>
                      </a:lnTo>
                      <a:lnTo>
                        <a:pt x="19" y="46"/>
                      </a:lnTo>
                      <a:lnTo>
                        <a:pt x="46" y="86"/>
                      </a:lnTo>
                      <a:lnTo>
                        <a:pt x="75" y="48"/>
                      </a:lnTo>
                      <a:lnTo>
                        <a:pt x="21" y="2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2" name="Freeform 46"/>
                <p:cNvSpPr>
                  <a:spLocks/>
                </p:cNvSpPr>
                <p:nvPr/>
              </p:nvSpPr>
              <p:spPr bwMode="auto">
                <a:xfrm>
                  <a:off x="3668" y="2511"/>
                  <a:ext cx="86" cy="52"/>
                </a:xfrm>
                <a:custGeom>
                  <a:avLst/>
                  <a:gdLst/>
                  <a:ahLst/>
                  <a:cxnLst>
                    <a:cxn ang="0">
                      <a:pos x="84" y="58"/>
                    </a:cxn>
                    <a:cxn ang="0">
                      <a:pos x="27" y="51"/>
                    </a:cxn>
                    <a:cxn ang="0">
                      <a:pos x="0" y="84"/>
                    </a:cxn>
                    <a:cxn ang="0">
                      <a:pos x="54" y="104"/>
                    </a:cxn>
                    <a:cxn ang="0">
                      <a:pos x="80" y="72"/>
                    </a:cxn>
                    <a:cxn ang="0">
                      <a:pos x="23" y="65"/>
                    </a:cxn>
                    <a:cxn ang="0">
                      <a:pos x="84" y="58"/>
                    </a:cxn>
                    <a:cxn ang="0">
                      <a:pos x="67" y="0"/>
                    </a:cxn>
                    <a:cxn ang="0">
                      <a:pos x="27" y="51"/>
                    </a:cxn>
                    <a:cxn ang="0">
                      <a:pos x="84" y="58"/>
                    </a:cxn>
                  </a:cxnLst>
                  <a:rect l="0" t="0" r="r" b="b"/>
                  <a:pathLst>
                    <a:path w="84" h="104">
                      <a:moveTo>
                        <a:pt x="84" y="58"/>
                      </a:moveTo>
                      <a:lnTo>
                        <a:pt x="27" y="51"/>
                      </a:lnTo>
                      <a:lnTo>
                        <a:pt x="0" y="84"/>
                      </a:lnTo>
                      <a:lnTo>
                        <a:pt x="54" y="104"/>
                      </a:lnTo>
                      <a:lnTo>
                        <a:pt x="80" y="72"/>
                      </a:lnTo>
                      <a:lnTo>
                        <a:pt x="23" y="65"/>
                      </a:lnTo>
                      <a:lnTo>
                        <a:pt x="84" y="58"/>
                      </a:lnTo>
                      <a:lnTo>
                        <a:pt x="67" y="0"/>
                      </a:lnTo>
                      <a:lnTo>
                        <a:pt x="27" y="51"/>
                      </a:lnTo>
                      <a:lnTo>
                        <a:pt x="84" y="5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3" name="Freeform 47"/>
                <p:cNvSpPr>
                  <a:spLocks/>
                </p:cNvSpPr>
                <p:nvPr/>
              </p:nvSpPr>
              <p:spPr bwMode="auto">
                <a:xfrm>
                  <a:off x="3692" y="2541"/>
                  <a:ext cx="72" cy="40"/>
                </a:xfrm>
                <a:custGeom>
                  <a:avLst/>
                  <a:gdLst/>
                  <a:ahLst/>
                  <a:cxnLst>
                    <a:cxn ang="0">
                      <a:pos x="17" y="22"/>
                    </a:cxn>
                    <a:cxn ang="0">
                      <a:pos x="71" y="32"/>
                    </a:cxn>
                    <a:cxn ang="0">
                      <a:pos x="61" y="0"/>
                    </a:cxn>
                    <a:cxn ang="0">
                      <a:pos x="0" y="7"/>
                    </a:cxn>
                    <a:cxn ang="0">
                      <a:pos x="10" y="40"/>
                    </a:cxn>
                    <a:cxn ang="0">
                      <a:pos x="63" y="50"/>
                    </a:cxn>
                    <a:cxn ang="0">
                      <a:pos x="10" y="40"/>
                    </a:cxn>
                    <a:cxn ang="0">
                      <a:pos x="21" y="80"/>
                    </a:cxn>
                    <a:cxn ang="0">
                      <a:pos x="63" y="50"/>
                    </a:cxn>
                    <a:cxn ang="0">
                      <a:pos x="17" y="22"/>
                    </a:cxn>
                  </a:cxnLst>
                  <a:rect l="0" t="0" r="r" b="b"/>
                  <a:pathLst>
                    <a:path w="71" h="80">
                      <a:moveTo>
                        <a:pt x="17" y="22"/>
                      </a:moveTo>
                      <a:lnTo>
                        <a:pt x="71" y="32"/>
                      </a:lnTo>
                      <a:lnTo>
                        <a:pt x="61" y="0"/>
                      </a:lnTo>
                      <a:lnTo>
                        <a:pt x="0" y="7"/>
                      </a:lnTo>
                      <a:lnTo>
                        <a:pt x="10" y="40"/>
                      </a:lnTo>
                      <a:lnTo>
                        <a:pt x="63" y="50"/>
                      </a:lnTo>
                      <a:lnTo>
                        <a:pt x="10" y="40"/>
                      </a:lnTo>
                      <a:lnTo>
                        <a:pt x="21" y="80"/>
                      </a:lnTo>
                      <a:lnTo>
                        <a:pt x="63" y="50"/>
                      </a:lnTo>
                      <a:lnTo>
                        <a:pt x="17" y="2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4" name="Freeform 48"/>
                <p:cNvSpPr>
                  <a:spLocks/>
                </p:cNvSpPr>
                <p:nvPr/>
              </p:nvSpPr>
              <p:spPr bwMode="auto">
                <a:xfrm>
                  <a:off x="3711" y="2514"/>
                  <a:ext cx="100" cy="52"/>
                </a:xfrm>
                <a:custGeom>
                  <a:avLst/>
                  <a:gdLst/>
                  <a:ahLst/>
                  <a:cxnLst>
                    <a:cxn ang="0">
                      <a:pos x="90" y="65"/>
                    </a:cxn>
                    <a:cxn ang="0">
                      <a:pos x="36" y="48"/>
                    </a:cxn>
                    <a:cxn ang="0">
                      <a:pos x="0" y="74"/>
                    </a:cxn>
                    <a:cxn ang="0">
                      <a:pos x="46" y="102"/>
                    </a:cxn>
                    <a:cxn ang="0">
                      <a:pos x="82" y="76"/>
                    </a:cxn>
                    <a:cxn ang="0">
                      <a:pos x="29" y="59"/>
                    </a:cxn>
                    <a:cxn ang="0">
                      <a:pos x="90" y="65"/>
                    </a:cxn>
                    <a:cxn ang="0">
                      <a:pos x="101" y="0"/>
                    </a:cxn>
                    <a:cxn ang="0">
                      <a:pos x="36" y="48"/>
                    </a:cxn>
                    <a:cxn ang="0">
                      <a:pos x="90" y="65"/>
                    </a:cxn>
                  </a:cxnLst>
                  <a:rect l="0" t="0" r="r" b="b"/>
                  <a:pathLst>
                    <a:path w="101" h="102">
                      <a:moveTo>
                        <a:pt x="90" y="65"/>
                      </a:moveTo>
                      <a:lnTo>
                        <a:pt x="36" y="48"/>
                      </a:lnTo>
                      <a:lnTo>
                        <a:pt x="0" y="74"/>
                      </a:lnTo>
                      <a:lnTo>
                        <a:pt x="46" y="102"/>
                      </a:lnTo>
                      <a:lnTo>
                        <a:pt x="82" y="76"/>
                      </a:lnTo>
                      <a:lnTo>
                        <a:pt x="29" y="59"/>
                      </a:lnTo>
                      <a:lnTo>
                        <a:pt x="90" y="65"/>
                      </a:lnTo>
                      <a:lnTo>
                        <a:pt x="101" y="0"/>
                      </a:lnTo>
                      <a:lnTo>
                        <a:pt x="36" y="48"/>
                      </a:lnTo>
                      <a:lnTo>
                        <a:pt x="90" y="6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5" name="Freeform 49"/>
                <p:cNvSpPr>
                  <a:spLocks/>
                </p:cNvSpPr>
                <p:nvPr/>
              </p:nvSpPr>
              <p:spPr bwMode="auto">
                <a:xfrm>
                  <a:off x="3726" y="2544"/>
                  <a:ext cx="72" cy="42"/>
                </a:xfrm>
                <a:custGeom>
                  <a:avLst/>
                  <a:gdLst/>
                  <a:ahLst/>
                  <a:cxnLst>
                    <a:cxn ang="0">
                      <a:pos x="24" y="26"/>
                    </a:cxn>
                    <a:cxn ang="0">
                      <a:pos x="68" y="47"/>
                    </a:cxn>
                    <a:cxn ang="0">
                      <a:pos x="76" y="6"/>
                    </a:cxn>
                    <a:cxn ang="0">
                      <a:pos x="15" y="0"/>
                    </a:cxn>
                    <a:cxn ang="0">
                      <a:pos x="7" y="42"/>
                    </a:cxn>
                    <a:cxn ang="0">
                      <a:pos x="51" y="63"/>
                    </a:cxn>
                    <a:cxn ang="0">
                      <a:pos x="7" y="42"/>
                    </a:cxn>
                    <a:cxn ang="0">
                      <a:pos x="0" y="84"/>
                    </a:cxn>
                    <a:cxn ang="0">
                      <a:pos x="51" y="63"/>
                    </a:cxn>
                    <a:cxn ang="0">
                      <a:pos x="24" y="26"/>
                    </a:cxn>
                  </a:cxnLst>
                  <a:rect l="0" t="0" r="r" b="b"/>
                  <a:pathLst>
                    <a:path w="76" h="84">
                      <a:moveTo>
                        <a:pt x="24" y="26"/>
                      </a:moveTo>
                      <a:lnTo>
                        <a:pt x="68" y="47"/>
                      </a:lnTo>
                      <a:lnTo>
                        <a:pt x="76" y="6"/>
                      </a:lnTo>
                      <a:lnTo>
                        <a:pt x="15" y="0"/>
                      </a:lnTo>
                      <a:lnTo>
                        <a:pt x="7" y="42"/>
                      </a:lnTo>
                      <a:lnTo>
                        <a:pt x="51" y="63"/>
                      </a:lnTo>
                      <a:lnTo>
                        <a:pt x="7" y="42"/>
                      </a:lnTo>
                      <a:lnTo>
                        <a:pt x="0" y="84"/>
                      </a:lnTo>
                      <a:lnTo>
                        <a:pt x="51" y="63"/>
                      </a:lnTo>
                      <a:lnTo>
                        <a:pt x="24" y="2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6" name="Freeform 50"/>
                <p:cNvSpPr>
                  <a:spLocks/>
                </p:cNvSpPr>
                <p:nvPr/>
              </p:nvSpPr>
              <p:spPr bwMode="auto">
                <a:xfrm>
                  <a:off x="3750" y="2531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96" y="57"/>
                    </a:cxn>
                    <a:cxn ang="0">
                      <a:pos x="54" y="30"/>
                    </a:cxn>
                    <a:cxn ang="0">
                      <a:pos x="0" y="49"/>
                    </a:cxn>
                    <a:cxn ang="0">
                      <a:pos x="27" y="86"/>
                    </a:cxn>
                    <a:cxn ang="0">
                      <a:pos x="80" y="66"/>
                    </a:cxn>
                    <a:cxn ang="0">
                      <a:pos x="39" y="39"/>
                    </a:cxn>
                    <a:cxn ang="0">
                      <a:pos x="96" y="57"/>
                    </a:cxn>
                    <a:cxn ang="0">
                      <a:pos x="134" y="0"/>
                    </a:cxn>
                    <a:cxn ang="0">
                      <a:pos x="54" y="30"/>
                    </a:cxn>
                    <a:cxn ang="0">
                      <a:pos x="96" y="57"/>
                    </a:cxn>
                  </a:cxnLst>
                  <a:rect l="0" t="0" r="r" b="b"/>
                  <a:pathLst>
                    <a:path w="134" h="86">
                      <a:moveTo>
                        <a:pt x="96" y="57"/>
                      </a:moveTo>
                      <a:lnTo>
                        <a:pt x="54" y="30"/>
                      </a:lnTo>
                      <a:lnTo>
                        <a:pt x="0" y="49"/>
                      </a:lnTo>
                      <a:lnTo>
                        <a:pt x="27" y="86"/>
                      </a:lnTo>
                      <a:lnTo>
                        <a:pt x="80" y="66"/>
                      </a:lnTo>
                      <a:lnTo>
                        <a:pt x="39" y="39"/>
                      </a:lnTo>
                      <a:lnTo>
                        <a:pt x="96" y="57"/>
                      </a:lnTo>
                      <a:lnTo>
                        <a:pt x="134" y="0"/>
                      </a:lnTo>
                      <a:lnTo>
                        <a:pt x="54" y="30"/>
                      </a:lnTo>
                      <a:lnTo>
                        <a:pt x="96" y="5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7" name="Freeform 51"/>
                <p:cNvSpPr>
                  <a:spLocks/>
                </p:cNvSpPr>
                <p:nvPr/>
              </p:nvSpPr>
              <p:spPr bwMode="auto">
                <a:xfrm>
                  <a:off x="3731" y="2554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50" y="27"/>
                    </a:cxn>
                    <a:cxn ang="0">
                      <a:pos x="84" y="57"/>
                    </a:cxn>
                    <a:cxn ang="0">
                      <a:pos x="111" y="18"/>
                    </a:cxn>
                    <a:cxn ang="0">
                      <a:pos x="54" y="0"/>
                    </a:cxn>
                    <a:cxn ang="0">
                      <a:pos x="27" y="39"/>
                    </a:cxn>
                    <a:cxn ang="0">
                      <a:pos x="61" y="69"/>
                    </a:cxn>
                    <a:cxn ang="0">
                      <a:pos x="27" y="39"/>
                    </a:cxn>
                    <a:cxn ang="0">
                      <a:pos x="0" y="77"/>
                    </a:cxn>
                    <a:cxn ang="0">
                      <a:pos x="61" y="69"/>
                    </a:cxn>
                    <a:cxn ang="0">
                      <a:pos x="50" y="27"/>
                    </a:cxn>
                  </a:cxnLst>
                  <a:rect l="0" t="0" r="r" b="b"/>
                  <a:pathLst>
                    <a:path w="111" h="77">
                      <a:moveTo>
                        <a:pt x="50" y="27"/>
                      </a:moveTo>
                      <a:lnTo>
                        <a:pt x="84" y="57"/>
                      </a:lnTo>
                      <a:lnTo>
                        <a:pt x="111" y="18"/>
                      </a:lnTo>
                      <a:lnTo>
                        <a:pt x="54" y="0"/>
                      </a:lnTo>
                      <a:lnTo>
                        <a:pt x="27" y="39"/>
                      </a:lnTo>
                      <a:lnTo>
                        <a:pt x="61" y="69"/>
                      </a:lnTo>
                      <a:lnTo>
                        <a:pt x="27" y="39"/>
                      </a:lnTo>
                      <a:lnTo>
                        <a:pt x="0" y="77"/>
                      </a:lnTo>
                      <a:lnTo>
                        <a:pt x="61" y="69"/>
                      </a:lnTo>
                      <a:lnTo>
                        <a:pt x="50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8" name="Freeform 52"/>
                <p:cNvSpPr>
                  <a:spLocks/>
                </p:cNvSpPr>
                <p:nvPr/>
              </p:nvSpPr>
              <p:spPr bwMode="auto">
                <a:xfrm>
                  <a:off x="3783" y="2554"/>
                  <a:ext cx="172" cy="32"/>
                </a:xfrm>
                <a:custGeom>
                  <a:avLst/>
                  <a:gdLst/>
                  <a:ahLst/>
                  <a:cxnLst>
                    <a:cxn ang="0">
                      <a:pos x="87" y="51"/>
                    </a:cxn>
                    <a:cxn ang="0">
                      <a:pos x="61" y="15"/>
                    </a:cxn>
                    <a:cxn ang="0">
                      <a:pos x="0" y="22"/>
                    </a:cxn>
                    <a:cxn ang="0">
                      <a:pos x="11" y="64"/>
                    </a:cxn>
                    <a:cxn ang="0">
                      <a:pos x="72" y="56"/>
                    </a:cxn>
                    <a:cxn ang="0">
                      <a:pos x="45" y="20"/>
                    </a:cxn>
                    <a:cxn ang="0">
                      <a:pos x="87" y="51"/>
                    </a:cxn>
                    <a:cxn ang="0">
                      <a:pos x="173" y="0"/>
                    </a:cxn>
                    <a:cxn ang="0">
                      <a:pos x="61" y="15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73" h="64">
                      <a:moveTo>
                        <a:pt x="87" y="51"/>
                      </a:moveTo>
                      <a:lnTo>
                        <a:pt x="61" y="15"/>
                      </a:lnTo>
                      <a:lnTo>
                        <a:pt x="0" y="22"/>
                      </a:lnTo>
                      <a:lnTo>
                        <a:pt x="11" y="64"/>
                      </a:lnTo>
                      <a:lnTo>
                        <a:pt x="72" y="56"/>
                      </a:lnTo>
                      <a:lnTo>
                        <a:pt x="45" y="20"/>
                      </a:lnTo>
                      <a:lnTo>
                        <a:pt x="87" y="51"/>
                      </a:lnTo>
                      <a:lnTo>
                        <a:pt x="173" y="0"/>
                      </a:lnTo>
                      <a:lnTo>
                        <a:pt x="61" y="15"/>
                      </a:ln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69" name="Freeform 53"/>
                <p:cNvSpPr>
                  <a:spLocks/>
                </p:cNvSpPr>
                <p:nvPr/>
              </p:nvSpPr>
              <p:spPr bwMode="auto">
                <a:xfrm>
                  <a:off x="3740" y="2564"/>
                  <a:ext cx="129" cy="32"/>
                </a:xfrm>
                <a:custGeom>
                  <a:avLst/>
                  <a:gdLst/>
                  <a:ahLst/>
                  <a:cxnLst>
                    <a:cxn ang="0">
                      <a:pos x="74" y="21"/>
                    </a:cxn>
                    <a:cxn ang="0">
                      <a:pos x="88" y="57"/>
                    </a:cxn>
                    <a:cxn ang="0">
                      <a:pos x="131" y="31"/>
                    </a:cxn>
                    <a:cxn ang="0">
                      <a:pos x="89" y="0"/>
                    </a:cxn>
                    <a:cxn ang="0">
                      <a:pos x="46" y="26"/>
                    </a:cxn>
                    <a:cxn ang="0">
                      <a:pos x="59" y="62"/>
                    </a:cxn>
                    <a:cxn ang="0">
                      <a:pos x="46" y="26"/>
                    </a:cxn>
                    <a:cxn ang="0">
                      <a:pos x="0" y="52"/>
                    </a:cxn>
                    <a:cxn ang="0">
                      <a:pos x="59" y="62"/>
                    </a:cxn>
                    <a:cxn ang="0">
                      <a:pos x="74" y="21"/>
                    </a:cxn>
                  </a:cxnLst>
                  <a:rect l="0" t="0" r="r" b="b"/>
                  <a:pathLst>
                    <a:path w="131" h="62">
                      <a:moveTo>
                        <a:pt x="74" y="21"/>
                      </a:moveTo>
                      <a:lnTo>
                        <a:pt x="88" y="57"/>
                      </a:lnTo>
                      <a:lnTo>
                        <a:pt x="131" y="31"/>
                      </a:lnTo>
                      <a:lnTo>
                        <a:pt x="89" y="0"/>
                      </a:lnTo>
                      <a:lnTo>
                        <a:pt x="46" y="26"/>
                      </a:lnTo>
                      <a:lnTo>
                        <a:pt x="59" y="62"/>
                      </a:lnTo>
                      <a:lnTo>
                        <a:pt x="46" y="26"/>
                      </a:lnTo>
                      <a:lnTo>
                        <a:pt x="0" y="52"/>
                      </a:lnTo>
                      <a:lnTo>
                        <a:pt x="59" y="6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0" name="Freeform 54"/>
                <p:cNvSpPr>
                  <a:spLocks/>
                </p:cNvSpPr>
                <p:nvPr/>
              </p:nvSpPr>
              <p:spPr bwMode="auto">
                <a:xfrm>
                  <a:off x="3797" y="2573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78" y="46"/>
                    </a:cxn>
                    <a:cxn ang="0">
                      <a:pos x="67" y="9"/>
                    </a:cxn>
                    <a:cxn ang="0">
                      <a:pos x="15" y="0"/>
                    </a:cxn>
                    <a:cxn ang="0">
                      <a:pos x="0" y="41"/>
                    </a:cxn>
                    <a:cxn ang="0">
                      <a:pos x="51" y="50"/>
                    </a:cxn>
                    <a:cxn ang="0">
                      <a:pos x="40" y="13"/>
                    </a:cxn>
                    <a:cxn ang="0">
                      <a:pos x="78" y="46"/>
                    </a:cxn>
                    <a:cxn ang="0">
                      <a:pos x="130" y="20"/>
                    </a:cxn>
                    <a:cxn ang="0">
                      <a:pos x="67" y="9"/>
                    </a:cxn>
                    <a:cxn ang="0">
                      <a:pos x="78" y="46"/>
                    </a:cxn>
                  </a:cxnLst>
                  <a:rect l="0" t="0" r="r" b="b"/>
                  <a:pathLst>
                    <a:path w="130" h="50">
                      <a:moveTo>
                        <a:pt x="78" y="46"/>
                      </a:moveTo>
                      <a:lnTo>
                        <a:pt x="67" y="9"/>
                      </a:lnTo>
                      <a:lnTo>
                        <a:pt x="15" y="0"/>
                      </a:lnTo>
                      <a:lnTo>
                        <a:pt x="0" y="41"/>
                      </a:lnTo>
                      <a:lnTo>
                        <a:pt x="51" y="50"/>
                      </a:lnTo>
                      <a:lnTo>
                        <a:pt x="40" y="13"/>
                      </a:lnTo>
                      <a:lnTo>
                        <a:pt x="78" y="46"/>
                      </a:lnTo>
                      <a:lnTo>
                        <a:pt x="130" y="20"/>
                      </a:lnTo>
                      <a:lnTo>
                        <a:pt x="67" y="9"/>
                      </a:lnTo>
                      <a:lnTo>
                        <a:pt x="78" y="46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1" name="Freeform 55"/>
                <p:cNvSpPr>
                  <a:spLocks/>
                </p:cNvSpPr>
                <p:nvPr/>
              </p:nvSpPr>
              <p:spPr bwMode="auto">
                <a:xfrm>
                  <a:off x="3754" y="2581"/>
                  <a:ext cx="119" cy="30"/>
                </a:xfrm>
                <a:custGeom>
                  <a:avLst/>
                  <a:gdLst/>
                  <a:ahLst/>
                  <a:cxnLst>
                    <a:cxn ang="0">
                      <a:pos x="73" y="20"/>
                    </a:cxn>
                    <a:cxn ang="0">
                      <a:pos x="78" y="57"/>
                    </a:cxn>
                    <a:cxn ang="0">
                      <a:pos x="122" y="33"/>
                    </a:cxn>
                    <a:cxn ang="0">
                      <a:pos x="84" y="0"/>
                    </a:cxn>
                    <a:cxn ang="0">
                      <a:pos x="40" y="23"/>
                    </a:cxn>
                    <a:cxn ang="0">
                      <a:pos x="46" y="59"/>
                    </a:cxn>
                    <a:cxn ang="0">
                      <a:pos x="40" y="23"/>
                    </a:cxn>
                    <a:cxn ang="0">
                      <a:pos x="0" y="44"/>
                    </a:cxn>
                    <a:cxn ang="0">
                      <a:pos x="46" y="59"/>
                    </a:cxn>
                    <a:cxn ang="0">
                      <a:pos x="73" y="20"/>
                    </a:cxn>
                  </a:cxnLst>
                  <a:rect l="0" t="0" r="r" b="b"/>
                  <a:pathLst>
                    <a:path w="122" h="59">
                      <a:moveTo>
                        <a:pt x="73" y="20"/>
                      </a:moveTo>
                      <a:lnTo>
                        <a:pt x="78" y="57"/>
                      </a:lnTo>
                      <a:lnTo>
                        <a:pt x="122" y="33"/>
                      </a:lnTo>
                      <a:lnTo>
                        <a:pt x="84" y="0"/>
                      </a:lnTo>
                      <a:lnTo>
                        <a:pt x="40" y="23"/>
                      </a:lnTo>
                      <a:lnTo>
                        <a:pt x="46" y="59"/>
                      </a:lnTo>
                      <a:lnTo>
                        <a:pt x="40" y="23"/>
                      </a:lnTo>
                      <a:lnTo>
                        <a:pt x="0" y="44"/>
                      </a:lnTo>
                      <a:lnTo>
                        <a:pt x="46" y="59"/>
                      </a:ln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2" name="Freeform 56"/>
                <p:cNvSpPr>
                  <a:spLocks/>
                </p:cNvSpPr>
                <p:nvPr/>
              </p:nvSpPr>
              <p:spPr bwMode="auto">
                <a:xfrm>
                  <a:off x="3797" y="2591"/>
                  <a:ext cx="143" cy="27"/>
                </a:xfrm>
                <a:custGeom>
                  <a:avLst/>
                  <a:gdLst/>
                  <a:ahLst/>
                  <a:cxnLst>
                    <a:cxn ang="0">
                      <a:pos x="65" y="55"/>
                    </a:cxn>
                    <a:cxn ang="0">
                      <a:pos x="70" y="15"/>
                    </a:cxn>
                    <a:cxn ang="0">
                      <a:pos x="27" y="0"/>
                    </a:cxn>
                    <a:cxn ang="0">
                      <a:pos x="0" y="39"/>
                    </a:cxn>
                    <a:cxn ang="0">
                      <a:pos x="44" y="54"/>
                    </a:cxn>
                    <a:cxn ang="0">
                      <a:pos x="49" y="13"/>
                    </a:cxn>
                    <a:cxn ang="0">
                      <a:pos x="65" y="55"/>
                    </a:cxn>
                    <a:cxn ang="0">
                      <a:pos x="143" y="38"/>
                    </a:cxn>
                    <a:cxn ang="0">
                      <a:pos x="70" y="15"/>
                    </a:cxn>
                    <a:cxn ang="0">
                      <a:pos x="65" y="55"/>
                    </a:cxn>
                  </a:cxnLst>
                  <a:rect l="0" t="0" r="r" b="b"/>
                  <a:pathLst>
                    <a:path w="143" h="55">
                      <a:moveTo>
                        <a:pt x="65" y="55"/>
                      </a:moveTo>
                      <a:lnTo>
                        <a:pt x="70" y="15"/>
                      </a:lnTo>
                      <a:lnTo>
                        <a:pt x="27" y="0"/>
                      </a:lnTo>
                      <a:lnTo>
                        <a:pt x="0" y="39"/>
                      </a:lnTo>
                      <a:lnTo>
                        <a:pt x="44" y="54"/>
                      </a:lnTo>
                      <a:lnTo>
                        <a:pt x="49" y="13"/>
                      </a:lnTo>
                      <a:lnTo>
                        <a:pt x="65" y="55"/>
                      </a:lnTo>
                      <a:lnTo>
                        <a:pt x="143" y="38"/>
                      </a:lnTo>
                      <a:lnTo>
                        <a:pt x="70" y="15"/>
                      </a:lnTo>
                      <a:lnTo>
                        <a:pt x="65" y="5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3" name="Freeform 57"/>
                <p:cNvSpPr>
                  <a:spLocks/>
                </p:cNvSpPr>
                <p:nvPr/>
              </p:nvSpPr>
              <p:spPr bwMode="auto">
                <a:xfrm>
                  <a:off x="3740" y="2598"/>
                  <a:ext cx="124" cy="27"/>
                </a:xfrm>
                <a:custGeom>
                  <a:avLst/>
                  <a:gdLst/>
                  <a:ahLst/>
                  <a:cxnLst>
                    <a:cxn ang="0">
                      <a:pos x="84" y="17"/>
                    </a:cxn>
                    <a:cxn ang="0">
                      <a:pos x="70" y="54"/>
                    </a:cxn>
                    <a:cxn ang="0">
                      <a:pos x="126" y="42"/>
                    </a:cxn>
                    <a:cxn ang="0">
                      <a:pos x="110" y="0"/>
                    </a:cxn>
                    <a:cxn ang="0">
                      <a:pos x="55" y="12"/>
                    </a:cxn>
                    <a:cxn ang="0">
                      <a:pos x="42" y="48"/>
                    </a:cxn>
                    <a:cxn ang="0">
                      <a:pos x="55" y="12"/>
                    </a:cxn>
                    <a:cxn ang="0">
                      <a:pos x="0" y="24"/>
                    </a:cxn>
                    <a:cxn ang="0">
                      <a:pos x="42" y="48"/>
                    </a:cxn>
                    <a:cxn ang="0">
                      <a:pos x="84" y="17"/>
                    </a:cxn>
                  </a:cxnLst>
                  <a:rect l="0" t="0" r="r" b="b"/>
                  <a:pathLst>
                    <a:path w="126" h="54">
                      <a:moveTo>
                        <a:pt x="84" y="17"/>
                      </a:moveTo>
                      <a:lnTo>
                        <a:pt x="70" y="54"/>
                      </a:lnTo>
                      <a:lnTo>
                        <a:pt x="126" y="42"/>
                      </a:lnTo>
                      <a:lnTo>
                        <a:pt x="110" y="0"/>
                      </a:lnTo>
                      <a:lnTo>
                        <a:pt x="55" y="12"/>
                      </a:lnTo>
                      <a:lnTo>
                        <a:pt x="42" y="48"/>
                      </a:lnTo>
                      <a:lnTo>
                        <a:pt x="55" y="12"/>
                      </a:lnTo>
                      <a:lnTo>
                        <a:pt x="0" y="24"/>
                      </a:lnTo>
                      <a:lnTo>
                        <a:pt x="42" y="48"/>
                      </a:lnTo>
                      <a:lnTo>
                        <a:pt x="84" y="1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4" name="Freeform 58"/>
                <p:cNvSpPr>
                  <a:spLocks/>
                </p:cNvSpPr>
                <p:nvPr/>
              </p:nvSpPr>
              <p:spPr bwMode="auto">
                <a:xfrm>
                  <a:off x="3778" y="2606"/>
                  <a:ext cx="153" cy="35"/>
                </a:xfrm>
                <a:custGeom>
                  <a:avLst/>
                  <a:gdLst/>
                  <a:ahLst/>
                  <a:cxnLst>
                    <a:cxn ang="0">
                      <a:pos x="57" y="60"/>
                    </a:cxn>
                    <a:cxn ang="0">
                      <a:pos x="80" y="24"/>
                    </a:cxn>
                    <a:cxn ang="0">
                      <a:pos x="42" y="0"/>
                    </a:cxn>
                    <a:cxn ang="0">
                      <a:pos x="0" y="31"/>
                    </a:cxn>
                    <a:cxn ang="0">
                      <a:pos x="38" y="55"/>
                    </a:cxn>
                    <a:cxn ang="0">
                      <a:pos x="61" y="18"/>
                    </a:cxn>
                    <a:cxn ang="0">
                      <a:pos x="57" y="60"/>
                    </a:cxn>
                    <a:cxn ang="0">
                      <a:pos x="152" y="66"/>
                    </a:cxn>
                    <a:cxn ang="0">
                      <a:pos x="80" y="24"/>
                    </a:cxn>
                    <a:cxn ang="0">
                      <a:pos x="57" y="60"/>
                    </a:cxn>
                  </a:cxnLst>
                  <a:rect l="0" t="0" r="r" b="b"/>
                  <a:pathLst>
                    <a:path w="152" h="66">
                      <a:moveTo>
                        <a:pt x="57" y="60"/>
                      </a:moveTo>
                      <a:lnTo>
                        <a:pt x="80" y="24"/>
                      </a:lnTo>
                      <a:lnTo>
                        <a:pt x="42" y="0"/>
                      </a:lnTo>
                      <a:lnTo>
                        <a:pt x="0" y="31"/>
                      </a:lnTo>
                      <a:lnTo>
                        <a:pt x="38" y="55"/>
                      </a:lnTo>
                      <a:lnTo>
                        <a:pt x="61" y="18"/>
                      </a:lnTo>
                      <a:lnTo>
                        <a:pt x="57" y="60"/>
                      </a:lnTo>
                      <a:lnTo>
                        <a:pt x="152" y="66"/>
                      </a:lnTo>
                      <a:lnTo>
                        <a:pt x="80" y="24"/>
                      </a:lnTo>
                      <a:lnTo>
                        <a:pt x="57" y="6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5" name="Freeform 59"/>
                <p:cNvSpPr>
                  <a:spLocks/>
                </p:cNvSpPr>
                <p:nvPr/>
              </p:nvSpPr>
              <p:spPr bwMode="auto">
                <a:xfrm>
                  <a:off x="3745" y="2611"/>
                  <a:ext cx="96" cy="25"/>
                </a:xfrm>
                <a:custGeom>
                  <a:avLst/>
                  <a:gdLst/>
                  <a:ahLst/>
                  <a:cxnLst>
                    <a:cxn ang="0">
                      <a:pos x="70" y="20"/>
                    </a:cxn>
                    <a:cxn ang="0">
                      <a:pos x="38" y="45"/>
                    </a:cxn>
                    <a:cxn ang="0">
                      <a:pos x="93" y="49"/>
                    </a:cxn>
                    <a:cxn ang="0">
                      <a:pos x="97" y="7"/>
                    </a:cxn>
                    <a:cxn ang="0">
                      <a:pos x="42" y="3"/>
                    </a:cxn>
                    <a:cxn ang="0">
                      <a:pos x="9" y="28"/>
                    </a:cxn>
                    <a:cxn ang="0">
                      <a:pos x="42" y="3"/>
                    </a:cxn>
                    <a:cxn ang="0">
                      <a:pos x="0" y="0"/>
                    </a:cxn>
                    <a:cxn ang="0">
                      <a:pos x="9" y="28"/>
                    </a:cxn>
                    <a:cxn ang="0">
                      <a:pos x="70" y="20"/>
                    </a:cxn>
                  </a:cxnLst>
                  <a:rect l="0" t="0" r="r" b="b"/>
                  <a:pathLst>
                    <a:path w="97" h="49">
                      <a:moveTo>
                        <a:pt x="70" y="20"/>
                      </a:moveTo>
                      <a:lnTo>
                        <a:pt x="38" y="45"/>
                      </a:lnTo>
                      <a:lnTo>
                        <a:pt x="93" y="49"/>
                      </a:lnTo>
                      <a:lnTo>
                        <a:pt x="97" y="7"/>
                      </a:lnTo>
                      <a:lnTo>
                        <a:pt x="42" y="3"/>
                      </a:lnTo>
                      <a:lnTo>
                        <a:pt x="9" y="28"/>
                      </a:lnTo>
                      <a:lnTo>
                        <a:pt x="42" y="3"/>
                      </a:lnTo>
                      <a:lnTo>
                        <a:pt x="0" y="0"/>
                      </a:lnTo>
                      <a:lnTo>
                        <a:pt x="9" y="28"/>
                      </a:lnTo>
                      <a:lnTo>
                        <a:pt x="70" y="2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6" name="Freeform 60"/>
                <p:cNvSpPr>
                  <a:spLocks/>
                </p:cNvSpPr>
                <p:nvPr/>
              </p:nvSpPr>
              <p:spPr bwMode="auto">
                <a:xfrm>
                  <a:off x="3754" y="2623"/>
                  <a:ext cx="81" cy="35"/>
                </a:xfrm>
                <a:custGeom>
                  <a:avLst/>
                  <a:gdLst/>
                  <a:ahLst/>
                  <a:cxnLst>
                    <a:cxn ang="0">
                      <a:pos x="23" y="48"/>
                    </a:cxn>
                    <a:cxn ang="0">
                      <a:pos x="69" y="26"/>
                    </a:cxn>
                    <a:cxn ang="0">
                      <a:pos x="61" y="0"/>
                    </a:cxn>
                    <a:cxn ang="0">
                      <a:pos x="0" y="8"/>
                    </a:cxn>
                    <a:cxn ang="0">
                      <a:pos x="8" y="34"/>
                    </a:cxn>
                    <a:cxn ang="0">
                      <a:pos x="53" y="12"/>
                    </a:cxn>
                    <a:cxn ang="0">
                      <a:pos x="23" y="48"/>
                    </a:cxn>
                    <a:cxn ang="0">
                      <a:pos x="82" y="71"/>
                    </a:cxn>
                    <a:cxn ang="0">
                      <a:pos x="69" y="26"/>
                    </a:cxn>
                    <a:cxn ang="0">
                      <a:pos x="23" y="48"/>
                    </a:cxn>
                  </a:cxnLst>
                  <a:rect l="0" t="0" r="r" b="b"/>
                  <a:pathLst>
                    <a:path w="82" h="71">
                      <a:moveTo>
                        <a:pt x="23" y="48"/>
                      </a:moveTo>
                      <a:lnTo>
                        <a:pt x="69" y="26"/>
                      </a:lnTo>
                      <a:lnTo>
                        <a:pt x="61" y="0"/>
                      </a:lnTo>
                      <a:lnTo>
                        <a:pt x="0" y="8"/>
                      </a:lnTo>
                      <a:lnTo>
                        <a:pt x="8" y="34"/>
                      </a:lnTo>
                      <a:lnTo>
                        <a:pt x="53" y="12"/>
                      </a:lnTo>
                      <a:lnTo>
                        <a:pt x="23" y="48"/>
                      </a:lnTo>
                      <a:lnTo>
                        <a:pt x="82" y="71"/>
                      </a:lnTo>
                      <a:lnTo>
                        <a:pt x="69" y="26"/>
                      </a:lnTo>
                      <a:lnTo>
                        <a:pt x="23" y="48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7" name="Freeform 61"/>
                <p:cNvSpPr>
                  <a:spLocks/>
                </p:cNvSpPr>
                <p:nvPr/>
              </p:nvSpPr>
              <p:spPr bwMode="auto">
                <a:xfrm>
                  <a:off x="3735" y="2618"/>
                  <a:ext cx="72" cy="27"/>
                </a:xfrm>
                <a:custGeom>
                  <a:avLst/>
                  <a:gdLst/>
                  <a:ahLst/>
                  <a:cxnLst>
                    <a:cxn ang="0">
                      <a:pos x="15" y="44"/>
                    </a:cxn>
                    <a:cxn ang="0">
                      <a:pos x="0" y="40"/>
                    </a:cxn>
                    <a:cxn ang="0">
                      <a:pos x="42" y="55"/>
                    </a:cxn>
                    <a:cxn ang="0">
                      <a:pos x="72" y="19"/>
                    </a:cxn>
                    <a:cxn ang="0">
                      <a:pos x="31" y="3"/>
                    </a:cxn>
                    <a:cxn ang="0">
                      <a:pos x="15" y="0"/>
                    </a:cxn>
                    <a:cxn ang="0">
                      <a:pos x="31" y="3"/>
                    </a:cxn>
                    <a:cxn ang="0">
                      <a:pos x="23" y="0"/>
                    </a:cxn>
                    <a:cxn ang="0">
                      <a:pos x="15" y="0"/>
                    </a:cxn>
                    <a:cxn ang="0">
                      <a:pos x="15" y="44"/>
                    </a:cxn>
                  </a:cxnLst>
                  <a:rect l="0" t="0" r="r" b="b"/>
                  <a:pathLst>
                    <a:path w="72" h="55">
                      <a:moveTo>
                        <a:pt x="15" y="44"/>
                      </a:moveTo>
                      <a:lnTo>
                        <a:pt x="0" y="40"/>
                      </a:lnTo>
                      <a:lnTo>
                        <a:pt x="42" y="55"/>
                      </a:lnTo>
                      <a:lnTo>
                        <a:pt x="72" y="19"/>
                      </a:lnTo>
                      <a:lnTo>
                        <a:pt x="31" y="3"/>
                      </a:lnTo>
                      <a:lnTo>
                        <a:pt x="15" y="0"/>
                      </a:lnTo>
                      <a:lnTo>
                        <a:pt x="31" y="3"/>
                      </a:lnTo>
                      <a:lnTo>
                        <a:pt x="23" y="0"/>
                      </a:lnTo>
                      <a:lnTo>
                        <a:pt x="15" y="0"/>
                      </a:lnTo>
                      <a:lnTo>
                        <a:pt x="15" y="44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8" name="Freeform 62"/>
                <p:cNvSpPr>
                  <a:spLocks/>
                </p:cNvSpPr>
                <p:nvPr/>
              </p:nvSpPr>
              <p:spPr bwMode="auto">
                <a:xfrm>
                  <a:off x="3616" y="2618"/>
                  <a:ext cx="134" cy="22"/>
                </a:xfrm>
                <a:custGeom>
                  <a:avLst/>
                  <a:gdLst/>
                  <a:ahLst/>
                  <a:cxnLst>
                    <a:cxn ang="0">
                      <a:pos x="26" y="41"/>
                    </a:cxn>
                    <a:cxn ang="0">
                      <a:pos x="13" y="44"/>
                    </a:cxn>
                    <a:cxn ang="0">
                      <a:pos x="133" y="44"/>
                    </a:cxn>
                    <a:cxn ang="0">
                      <a:pos x="133" y="0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13" y="0"/>
                    </a:cxn>
                    <a:cxn ang="0">
                      <a:pos x="7" y="1"/>
                    </a:cxn>
                    <a:cxn ang="0">
                      <a:pos x="0" y="2"/>
                    </a:cxn>
                    <a:cxn ang="0">
                      <a:pos x="26" y="41"/>
                    </a:cxn>
                  </a:cxnLst>
                  <a:rect l="0" t="0" r="r" b="b"/>
                  <a:pathLst>
                    <a:path w="133" h="44">
                      <a:moveTo>
                        <a:pt x="26" y="41"/>
                      </a:moveTo>
                      <a:lnTo>
                        <a:pt x="13" y="44"/>
                      </a:lnTo>
                      <a:lnTo>
                        <a:pt x="133" y="44"/>
                      </a:lnTo>
                      <a:lnTo>
                        <a:pt x="133" y="0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26" y="4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79" name="Freeform 63"/>
                <p:cNvSpPr>
                  <a:spLocks/>
                </p:cNvSpPr>
                <p:nvPr/>
              </p:nvSpPr>
              <p:spPr bwMode="auto">
                <a:xfrm>
                  <a:off x="3525" y="2621"/>
                  <a:ext cx="119" cy="37"/>
                </a:xfrm>
                <a:custGeom>
                  <a:avLst/>
                  <a:gdLst/>
                  <a:ahLst/>
                  <a:cxnLst>
                    <a:cxn ang="0">
                      <a:pos x="19" y="33"/>
                    </a:cxn>
                    <a:cxn ang="0">
                      <a:pos x="63" y="57"/>
                    </a:cxn>
                    <a:cxn ang="0">
                      <a:pos x="116" y="39"/>
                    </a:cxn>
                    <a:cxn ang="0">
                      <a:pos x="90" y="0"/>
                    </a:cxn>
                    <a:cxn ang="0">
                      <a:pos x="36" y="18"/>
                    </a:cxn>
                    <a:cxn ang="0">
                      <a:pos x="80" y="43"/>
                    </a:cxn>
                    <a:cxn ang="0">
                      <a:pos x="19" y="33"/>
                    </a:cxn>
                    <a:cxn ang="0">
                      <a:pos x="0" y="78"/>
                    </a:cxn>
                    <a:cxn ang="0">
                      <a:pos x="63" y="57"/>
                    </a:cxn>
                    <a:cxn ang="0">
                      <a:pos x="19" y="33"/>
                    </a:cxn>
                  </a:cxnLst>
                  <a:rect l="0" t="0" r="r" b="b"/>
                  <a:pathLst>
                    <a:path w="116" h="78">
                      <a:moveTo>
                        <a:pt x="19" y="33"/>
                      </a:moveTo>
                      <a:lnTo>
                        <a:pt x="63" y="57"/>
                      </a:lnTo>
                      <a:lnTo>
                        <a:pt x="116" y="39"/>
                      </a:lnTo>
                      <a:lnTo>
                        <a:pt x="90" y="0"/>
                      </a:lnTo>
                      <a:lnTo>
                        <a:pt x="36" y="18"/>
                      </a:lnTo>
                      <a:lnTo>
                        <a:pt x="80" y="43"/>
                      </a:lnTo>
                      <a:lnTo>
                        <a:pt x="19" y="33"/>
                      </a:lnTo>
                      <a:lnTo>
                        <a:pt x="0" y="78"/>
                      </a:lnTo>
                      <a:lnTo>
                        <a:pt x="63" y="57"/>
                      </a:lnTo>
                      <a:lnTo>
                        <a:pt x="19" y="3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0" name="Freeform 64"/>
                <p:cNvSpPr>
                  <a:spLocks/>
                </p:cNvSpPr>
                <p:nvPr/>
              </p:nvSpPr>
              <p:spPr bwMode="auto">
                <a:xfrm>
                  <a:off x="3544" y="2601"/>
                  <a:ext cx="96" cy="40"/>
                </a:xfrm>
                <a:custGeom>
                  <a:avLst/>
                  <a:gdLst/>
                  <a:ahLst/>
                  <a:cxnLst>
                    <a:cxn ang="0">
                      <a:pos x="57" y="53"/>
                    </a:cxn>
                    <a:cxn ang="0">
                      <a:pos x="17" y="27"/>
                    </a:cxn>
                    <a:cxn ang="0">
                      <a:pos x="0" y="69"/>
                    </a:cxn>
                    <a:cxn ang="0">
                      <a:pos x="61" y="79"/>
                    </a:cxn>
                    <a:cxn ang="0">
                      <a:pos x="78" y="37"/>
                    </a:cxn>
                    <a:cxn ang="0">
                      <a:pos x="38" y="11"/>
                    </a:cxn>
                    <a:cxn ang="0">
                      <a:pos x="78" y="37"/>
                    </a:cxn>
                    <a:cxn ang="0">
                      <a:pos x="94" y="0"/>
                    </a:cxn>
                    <a:cxn ang="0">
                      <a:pos x="38" y="11"/>
                    </a:cxn>
                    <a:cxn ang="0">
                      <a:pos x="57" y="53"/>
                    </a:cxn>
                  </a:cxnLst>
                  <a:rect l="0" t="0" r="r" b="b"/>
                  <a:pathLst>
                    <a:path w="94" h="79">
                      <a:moveTo>
                        <a:pt x="57" y="53"/>
                      </a:moveTo>
                      <a:lnTo>
                        <a:pt x="17" y="27"/>
                      </a:lnTo>
                      <a:lnTo>
                        <a:pt x="0" y="69"/>
                      </a:lnTo>
                      <a:lnTo>
                        <a:pt x="61" y="79"/>
                      </a:lnTo>
                      <a:lnTo>
                        <a:pt x="78" y="37"/>
                      </a:lnTo>
                      <a:lnTo>
                        <a:pt x="38" y="11"/>
                      </a:lnTo>
                      <a:lnTo>
                        <a:pt x="78" y="37"/>
                      </a:lnTo>
                      <a:lnTo>
                        <a:pt x="94" y="0"/>
                      </a:lnTo>
                      <a:lnTo>
                        <a:pt x="38" y="11"/>
                      </a:lnTo>
                      <a:lnTo>
                        <a:pt x="57" y="5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1" name="Freeform 65"/>
                <p:cNvSpPr>
                  <a:spLocks/>
                </p:cNvSpPr>
                <p:nvPr/>
              </p:nvSpPr>
              <p:spPr bwMode="auto">
                <a:xfrm>
                  <a:off x="3492" y="2608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30" y="21"/>
                    </a:cxn>
                    <a:cxn ang="0">
                      <a:pos x="68" y="51"/>
                    </a:cxn>
                    <a:cxn ang="0">
                      <a:pos x="110" y="42"/>
                    </a:cxn>
                    <a:cxn ang="0">
                      <a:pos x="91" y="0"/>
                    </a:cxn>
                    <a:cxn ang="0">
                      <a:pos x="49" y="10"/>
                    </a:cxn>
                    <a:cxn ang="0">
                      <a:pos x="87" y="39"/>
                    </a:cxn>
                    <a:cxn ang="0">
                      <a:pos x="30" y="21"/>
                    </a:cxn>
                    <a:cxn ang="0">
                      <a:pos x="0" y="65"/>
                    </a:cxn>
                    <a:cxn ang="0">
                      <a:pos x="68" y="51"/>
                    </a:cxn>
                    <a:cxn ang="0">
                      <a:pos x="30" y="21"/>
                    </a:cxn>
                  </a:cxnLst>
                  <a:rect l="0" t="0" r="r" b="b"/>
                  <a:pathLst>
                    <a:path w="110" h="65">
                      <a:moveTo>
                        <a:pt x="30" y="21"/>
                      </a:moveTo>
                      <a:lnTo>
                        <a:pt x="68" y="51"/>
                      </a:lnTo>
                      <a:lnTo>
                        <a:pt x="110" y="42"/>
                      </a:lnTo>
                      <a:lnTo>
                        <a:pt x="91" y="0"/>
                      </a:lnTo>
                      <a:lnTo>
                        <a:pt x="49" y="10"/>
                      </a:lnTo>
                      <a:lnTo>
                        <a:pt x="87" y="39"/>
                      </a:lnTo>
                      <a:lnTo>
                        <a:pt x="30" y="21"/>
                      </a:lnTo>
                      <a:lnTo>
                        <a:pt x="0" y="65"/>
                      </a:lnTo>
                      <a:lnTo>
                        <a:pt x="68" y="51"/>
                      </a:lnTo>
                      <a:lnTo>
                        <a:pt x="30" y="21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2" name="Freeform 66"/>
                <p:cNvSpPr>
                  <a:spLocks/>
                </p:cNvSpPr>
                <p:nvPr/>
              </p:nvSpPr>
              <p:spPr bwMode="auto">
                <a:xfrm>
                  <a:off x="3525" y="2593"/>
                  <a:ext cx="96" cy="32"/>
                </a:xfrm>
                <a:custGeom>
                  <a:avLst/>
                  <a:gdLst/>
                  <a:ahLst/>
                  <a:cxnLst>
                    <a:cxn ang="0">
                      <a:pos x="50" y="42"/>
                    </a:cxn>
                    <a:cxn ang="0">
                      <a:pos x="25" y="12"/>
                    </a:cxn>
                    <a:cxn ang="0">
                      <a:pos x="0" y="48"/>
                    </a:cxn>
                    <a:cxn ang="0">
                      <a:pos x="57" y="66"/>
                    </a:cxn>
                    <a:cxn ang="0">
                      <a:pos x="82" y="30"/>
                    </a:cxn>
                    <a:cxn ang="0">
                      <a:pos x="57" y="0"/>
                    </a:cxn>
                    <a:cxn ang="0">
                      <a:pos x="82" y="30"/>
                    </a:cxn>
                    <a:cxn ang="0">
                      <a:pos x="99" y="4"/>
                    </a:cxn>
                    <a:cxn ang="0">
                      <a:pos x="57" y="0"/>
                    </a:cxn>
                    <a:cxn ang="0">
                      <a:pos x="50" y="42"/>
                    </a:cxn>
                  </a:cxnLst>
                  <a:rect l="0" t="0" r="r" b="b"/>
                  <a:pathLst>
                    <a:path w="99" h="66">
                      <a:moveTo>
                        <a:pt x="50" y="42"/>
                      </a:moveTo>
                      <a:lnTo>
                        <a:pt x="25" y="12"/>
                      </a:lnTo>
                      <a:lnTo>
                        <a:pt x="0" y="48"/>
                      </a:lnTo>
                      <a:lnTo>
                        <a:pt x="57" y="66"/>
                      </a:lnTo>
                      <a:lnTo>
                        <a:pt x="82" y="30"/>
                      </a:lnTo>
                      <a:lnTo>
                        <a:pt x="57" y="0"/>
                      </a:lnTo>
                      <a:lnTo>
                        <a:pt x="82" y="30"/>
                      </a:lnTo>
                      <a:lnTo>
                        <a:pt x="99" y="4"/>
                      </a:lnTo>
                      <a:lnTo>
                        <a:pt x="57" y="0"/>
                      </a:lnTo>
                      <a:lnTo>
                        <a:pt x="50" y="42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3" name="Freeform 67"/>
                <p:cNvSpPr>
                  <a:spLocks/>
                </p:cNvSpPr>
                <p:nvPr/>
              </p:nvSpPr>
              <p:spPr bwMode="auto">
                <a:xfrm>
                  <a:off x="3449" y="2591"/>
                  <a:ext cx="129" cy="25"/>
                </a:xfrm>
                <a:custGeom>
                  <a:avLst/>
                  <a:gdLst/>
                  <a:ahLst/>
                  <a:cxnLst>
                    <a:cxn ang="0">
                      <a:pos x="69" y="3"/>
                    </a:cxn>
                    <a:cxn ang="0">
                      <a:pos x="82" y="42"/>
                    </a:cxn>
                    <a:cxn ang="0">
                      <a:pos x="124" y="46"/>
                    </a:cxn>
                    <a:cxn ang="0">
                      <a:pos x="131" y="4"/>
                    </a:cxn>
                    <a:cxn ang="0">
                      <a:pos x="89" y="0"/>
                    </a:cxn>
                    <a:cxn ang="0">
                      <a:pos x="103" y="39"/>
                    </a:cxn>
                    <a:cxn ang="0">
                      <a:pos x="69" y="3"/>
                    </a:cxn>
                    <a:cxn ang="0">
                      <a:pos x="0" y="34"/>
                    </a:cxn>
                    <a:cxn ang="0">
                      <a:pos x="82" y="42"/>
                    </a:cxn>
                    <a:cxn ang="0">
                      <a:pos x="69" y="3"/>
                    </a:cxn>
                  </a:cxnLst>
                  <a:rect l="0" t="0" r="r" b="b"/>
                  <a:pathLst>
                    <a:path w="131" h="46">
                      <a:moveTo>
                        <a:pt x="69" y="3"/>
                      </a:moveTo>
                      <a:lnTo>
                        <a:pt x="82" y="42"/>
                      </a:lnTo>
                      <a:lnTo>
                        <a:pt x="124" y="46"/>
                      </a:lnTo>
                      <a:lnTo>
                        <a:pt x="131" y="4"/>
                      </a:lnTo>
                      <a:lnTo>
                        <a:pt x="89" y="0"/>
                      </a:lnTo>
                      <a:lnTo>
                        <a:pt x="103" y="39"/>
                      </a:lnTo>
                      <a:lnTo>
                        <a:pt x="69" y="3"/>
                      </a:lnTo>
                      <a:lnTo>
                        <a:pt x="0" y="34"/>
                      </a:lnTo>
                      <a:lnTo>
                        <a:pt x="82" y="42"/>
                      </a:lnTo>
                      <a:lnTo>
                        <a:pt x="69" y="3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4" name="Freeform 68"/>
                <p:cNvSpPr>
                  <a:spLocks/>
                </p:cNvSpPr>
                <p:nvPr/>
              </p:nvSpPr>
              <p:spPr bwMode="auto">
                <a:xfrm>
                  <a:off x="3515" y="2583"/>
                  <a:ext cx="115" cy="27"/>
                </a:xfrm>
                <a:custGeom>
                  <a:avLst/>
                  <a:gdLst/>
                  <a:ahLst/>
                  <a:cxnLst>
                    <a:cxn ang="0">
                      <a:pos x="40" y="35"/>
                    </a:cxn>
                    <a:cxn ang="0">
                      <a:pos x="41" y="0"/>
                    </a:cxn>
                    <a:cxn ang="0">
                      <a:pos x="0" y="20"/>
                    </a:cxn>
                    <a:cxn ang="0">
                      <a:pos x="34" y="56"/>
                    </a:cxn>
                    <a:cxn ang="0">
                      <a:pos x="76" y="37"/>
                    </a:cxn>
                    <a:cxn ang="0">
                      <a:pos x="78" y="2"/>
                    </a:cxn>
                    <a:cxn ang="0">
                      <a:pos x="76" y="37"/>
                    </a:cxn>
                    <a:cxn ang="0">
                      <a:pos x="112" y="19"/>
                    </a:cxn>
                    <a:cxn ang="0">
                      <a:pos x="78" y="2"/>
                    </a:cxn>
                    <a:cxn ang="0">
                      <a:pos x="40" y="35"/>
                    </a:cxn>
                  </a:cxnLst>
                  <a:rect l="0" t="0" r="r" b="b"/>
                  <a:pathLst>
                    <a:path w="112" h="56">
                      <a:moveTo>
                        <a:pt x="40" y="35"/>
                      </a:moveTo>
                      <a:lnTo>
                        <a:pt x="41" y="0"/>
                      </a:lnTo>
                      <a:lnTo>
                        <a:pt x="0" y="20"/>
                      </a:lnTo>
                      <a:lnTo>
                        <a:pt x="34" y="56"/>
                      </a:lnTo>
                      <a:lnTo>
                        <a:pt x="76" y="37"/>
                      </a:lnTo>
                      <a:lnTo>
                        <a:pt x="78" y="2"/>
                      </a:lnTo>
                      <a:lnTo>
                        <a:pt x="76" y="37"/>
                      </a:lnTo>
                      <a:lnTo>
                        <a:pt x="112" y="19"/>
                      </a:lnTo>
                      <a:lnTo>
                        <a:pt x="78" y="2"/>
                      </a:lnTo>
                      <a:lnTo>
                        <a:pt x="40" y="35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5" name="Freeform 69"/>
                <p:cNvSpPr>
                  <a:spLocks/>
                </p:cNvSpPr>
                <p:nvPr/>
              </p:nvSpPr>
              <p:spPr bwMode="auto">
                <a:xfrm>
                  <a:off x="3492" y="2576"/>
                  <a:ext cx="105" cy="2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6" y="35"/>
                    </a:cxn>
                    <a:cxn ang="0">
                      <a:pos x="65" y="50"/>
                    </a:cxn>
                    <a:cxn ang="0">
                      <a:pos x="103" y="17"/>
                    </a:cxn>
                    <a:cxn ang="0">
                      <a:pos x="74" y="1"/>
                    </a:cxn>
                    <a:cxn ang="0">
                      <a:pos x="70" y="36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36" y="3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03" h="50">
                      <a:moveTo>
                        <a:pt x="40" y="0"/>
                      </a:moveTo>
                      <a:lnTo>
                        <a:pt x="36" y="35"/>
                      </a:lnTo>
                      <a:lnTo>
                        <a:pt x="65" y="50"/>
                      </a:lnTo>
                      <a:lnTo>
                        <a:pt x="103" y="17"/>
                      </a:lnTo>
                      <a:lnTo>
                        <a:pt x="74" y="1"/>
                      </a:lnTo>
                      <a:lnTo>
                        <a:pt x="70" y="36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36" y="3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6" name="Freeform 70"/>
                <p:cNvSpPr>
                  <a:spLocks/>
                </p:cNvSpPr>
                <p:nvPr/>
              </p:nvSpPr>
              <p:spPr bwMode="auto">
                <a:xfrm>
                  <a:off x="3535" y="2566"/>
                  <a:ext cx="100" cy="27"/>
                </a:xfrm>
                <a:custGeom>
                  <a:avLst/>
                  <a:gdLst/>
                  <a:ahLst/>
                  <a:cxnLst>
                    <a:cxn ang="0">
                      <a:pos x="32" y="27"/>
                    </a:cxn>
                    <a:cxn ang="0">
                      <a:pos x="46" y="0"/>
                    </a:cxn>
                    <a:cxn ang="0">
                      <a:pos x="0" y="18"/>
                    </a:cxn>
                    <a:cxn ang="0">
                      <a:pos x="30" y="54"/>
                    </a:cxn>
                    <a:cxn ang="0">
                      <a:pos x="76" y="36"/>
                    </a:cxn>
                    <a:cxn ang="0">
                      <a:pos x="89" y="9"/>
                    </a:cxn>
                    <a:cxn ang="0">
                      <a:pos x="76" y="36"/>
                    </a:cxn>
                    <a:cxn ang="0">
                      <a:pos x="103" y="26"/>
                    </a:cxn>
                    <a:cxn ang="0">
                      <a:pos x="89" y="9"/>
                    </a:cxn>
                    <a:cxn ang="0">
                      <a:pos x="32" y="27"/>
                    </a:cxn>
                  </a:cxnLst>
                  <a:rect l="0" t="0" r="r" b="b"/>
                  <a:pathLst>
                    <a:path w="103" h="54">
                      <a:moveTo>
                        <a:pt x="32" y="27"/>
                      </a:moveTo>
                      <a:lnTo>
                        <a:pt x="46" y="0"/>
                      </a:lnTo>
                      <a:lnTo>
                        <a:pt x="0" y="18"/>
                      </a:lnTo>
                      <a:lnTo>
                        <a:pt x="30" y="54"/>
                      </a:lnTo>
                      <a:lnTo>
                        <a:pt x="76" y="36"/>
                      </a:lnTo>
                      <a:lnTo>
                        <a:pt x="89" y="9"/>
                      </a:lnTo>
                      <a:lnTo>
                        <a:pt x="76" y="36"/>
                      </a:lnTo>
                      <a:lnTo>
                        <a:pt x="103" y="26"/>
                      </a:lnTo>
                      <a:lnTo>
                        <a:pt x="89" y="9"/>
                      </a:lnTo>
                      <a:lnTo>
                        <a:pt x="32" y="27"/>
                      </a:lnTo>
                      <a:close/>
                    </a:path>
                  </a:pathLst>
                </a:custGeom>
                <a:solidFill>
                  <a:srgbClr val="FF00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7" name="Freeform 71"/>
                <p:cNvSpPr>
                  <a:spLocks/>
                </p:cNvSpPr>
                <p:nvPr/>
              </p:nvSpPr>
              <p:spPr bwMode="auto">
                <a:xfrm>
                  <a:off x="3520" y="2621"/>
                  <a:ext cx="296" cy="139"/>
                </a:xfrm>
                <a:custGeom>
                  <a:avLst/>
                  <a:gdLst/>
                  <a:ahLst/>
                  <a:cxnLst>
                    <a:cxn ang="0">
                      <a:pos x="79" y="28"/>
                    </a:cxn>
                    <a:cxn ang="0">
                      <a:pos x="75" y="61"/>
                    </a:cxn>
                    <a:cxn ang="0">
                      <a:pos x="63" y="91"/>
                    </a:cxn>
                    <a:cxn ang="0">
                      <a:pos x="46" y="121"/>
                    </a:cxn>
                    <a:cxn ang="0">
                      <a:pos x="29" y="150"/>
                    </a:cxn>
                    <a:cxn ang="0">
                      <a:pos x="12" y="180"/>
                    </a:cxn>
                    <a:cxn ang="0">
                      <a:pos x="0" y="212"/>
                    </a:cxn>
                    <a:cxn ang="0">
                      <a:pos x="0" y="243"/>
                    </a:cxn>
                    <a:cxn ang="0">
                      <a:pos x="12" y="276"/>
                    </a:cxn>
                    <a:cxn ang="0">
                      <a:pos x="21" y="256"/>
                    </a:cxn>
                    <a:cxn ang="0">
                      <a:pos x="39" y="235"/>
                    </a:cxn>
                    <a:cxn ang="0">
                      <a:pos x="58" y="217"/>
                    </a:cxn>
                    <a:cxn ang="0">
                      <a:pos x="81" y="200"/>
                    </a:cxn>
                    <a:cxn ang="0">
                      <a:pos x="100" y="184"/>
                    </a:cxn>
                    <a:cxn ang="0">
                      <a:pos x="117" y="169"/>
                    </a:cxn>
                    <a:cxn ang="0">
                      <a:pos x="128" y="156"/>
                    </a:cxn>
                    <a:cxn ang="0">
                      <a:pos x="130" y="144"/>
                    </a:cxn>
                    <a:cxn ang="0">
                      <a:pos x="134" y="154"/>
                    </a:cxn>
                    <a:cxn ang="0">
                      <a:pos x="130" y="163"/>
                    </a:cxn>
                    <a:cxn ang="0">
                      <a:pos x="128" y="175"/>
                    </a:cxn>
                    <a:cxn ang="0">
                      <a:pos x="132" y="192"/>
                    </a:cxn>
                    <a:cxn ang="0">
                      <a:pos x="138" y="204"/>
                    </a:cxn>
                    <a:cxn ang="0">
                      <a:pos x="143" y="214"/>
                    </a:cxn>
                    <a:cxn ang="0">
                      <a:pos x="149" y="223"/>
                    </a:cxn>
                    <a:cxn ang="0">
                      <a:pos x="157" y="231"/>
                    </a:cxn>
                    <a:cxn ang="0">
                      <a:pos x="166" y="239"/>
                    </a:cxn>
                    <a:cxn ang="0">
                      <a:pos x="176" y="245"/>
                    </a:cxn>
                    <a:cxn ang="0">
                      <a:pos x="191" y="252"/>
                    </a:cxn>
                    <a:cxn ang="0">
                      <a:pos x="208" y="258"/>
                    </a:cxn>
                    <a:cxn ang="0">
                      <a:pos x="203" y="223"/>
                    </a:cxn>
                    <a:cxn ang="0">
                      <a:pos x="208" y="191"/>
                    </a:cxn>
                    <a:cxn ang="0">
                      <a:pos x="222" y="160"/>
                    </a:cxn>
                    <a:cxn ang="0">
                      <a:pos x="241" y="130"/>
                    </a:cxn>
                    <a:cxn ang="0">
                      <a:pos x="262" y="98"/>
                    </a:cxn>
                    <a:cxn ang="0">
                      <a:pos x="281" y="69"/>
                    </a:cxn>
                    <a:cxn ang="0">
                      <a:pos x="294" y="36"/>
                    </a:cxn>
                    <a:cxn ang="0">
                      <a:pos x="298" y="2"/>
                    </a:cxn>
                    <a:cxn ang="0">
                      <a:pos x="271" y="2"/>
                    </a:cxn>
                    <a:cxn ang="0">
                      <a:pos x="243" y="1"/>
                    </a:cxn>
                    <a:cxn ang="0">
                      <a:pos x="216" y="1"/>
                    </a:cxn>
                    <a:cxn ang="0">
                      <a:pos x="189" y="0"/>
                    </a:cxn>
                    <a:cxn ang="0">
                      <a:pos x="163" y="0"/>
                    </a:cxn>
                    <a:cxn ang="0">
                      <a:pos x="134" y="1"/>
                    </a:cxn>
                    <a:cxn ang="0">
                      <a:pos x="107" y="2"/>
                    </a:cxn>
                    <a:cxn ang="0">
                      <a:pos x="79" y="5"/>
                    </a:cxn>
                    <a:cxn ang="0">
                      <a:pos x="77" y="8"/>
                    </a:cxn>
                    <a:cxn ang="0">
                      <a:pos x="77" y="13"/>
                    </a:cxn>
                    <a:cxn ang="0">
                      <a:pos x="77" y="21"/>
                    </a:cxn>
                    <a:cxn ang="0">
                      <a:pos x="79" y="28"/>
                    </a:cxn>
                  </a:cxnLst>
                  <a:rect l="0" t="0" r="r" b="b"/>
                  <a:pathLst>
                    <a:path w="298" h="276">
                      <a:moveTo>
                        <a:pt x="79" y="28"/>
                      </a:moveTo>
                      <a:lnTo>
                        <a:pt x="75" y="61"/>
                      </a:lnTo>
                      <a:lnTo>
                        <a:pt x="63" y="91"/>
                      </a:lnTo>
                      <a:lnTo>
                        <a:pt x="46" y="121"/>
                      </a:lnTo>
                      <a:lnTo>
                        <a:pt x="29" y="150"/>
                      </a:lnTo>
                      <a:lnTo>
                        <a:pt x="12" y="180"/>
                      </a:lnTo>
                      <a:lnTo>
                        <a:pt x="0" y="212"/>
                      </a:lnTo>
                      <a:lnTo>
                        <a:pt x="0" y="243"/>
                      </a:lnTo>
                      <a:lnTo>
                        <a:pt x="12" y="276"/>
                      </a:lnTo>
                      <a:lnTo>
                        <a:pt x="21" y="256"/>
                      </a:lnTo>
                      <a:lnTo>
                        <a:pt x="39" y="235"/>
                      </a:lnTo>
                      <a:lnTo>
                        <a:pt x="58" y="217"/>
                      </a:lnTo>
                      <a:lnTo>
                        <a:pt x="81" y="200"/>
                      </a:lnTo>
                      <a:lnTo>
                        <a:pt x="100" y="184"/>
                      </a:lnTo>
                      <a:lnTo>
                        <a:pt x="117" y="169"/>
                      </a:lnTo>
                      <a:lnTo>
                        <a:pt x="128" y="156"/>
                      </a:lnTo>
                      <a:lnTo>
                        <a:pt x="130" y="144"/>
                      </a:lnTo>
                      <a:lnTo>
                        <a:pt x="134" y="154"/>
                      </a:lnTo>
                      <a:lnTo>
                        <a:pt x="130" y="163"/>
                      </a:lnTo>
                      <a:lnTo>
                        <a:pt x="128" y="175"/>
                      </a:lnTo>
                      <a:lnTo>
                        <a:pt x="132" y="192"/>
                      </a:lnTo>
                      <a:lnTo>
                        <a:pt x="138" y="204"/>
                      </a:lnTo>
                      <a:lnTo>
                        <a:pt x="143" y="214"/>
                      </a:lnTo>
                      <a:lnTo>
                        <a:pt x="149" y="223"/>
                      </a:lnTo>
                      <a:lnTo>
                        <a:pt x="157" y="231"/>
                      </a:lnTo>
                      <a:lnTo>
                        <a:pt x="166" y="239"/>
                      </a:lnTo>
                      <a:lnTo>
                        <a:pt x="176" y="245"/>
                      </a:lnTo>
                      <a:lnTo>
                        <a:pt x="191" y="252"/>
                      </a:lnTo>
                      <a:lnTo>
                        <a:pt x="208" y="258"/>
                      </a:lnTo>
                      <a:lnTo>
                        <a:pt x="203" y="223"/>
                      </a:lnTo>
                      <a:lnTo>
                        <a:pt x="208" y="191"/>
                      </a:lnTo>
                      <a:lnTo>
                        <a:pt x="222" y="160"/>
                      </a:lnTo>
                      <a:lnTo>
                        <a:pt x="241" y="130"/>
                      </a:lnTo>
                      <a:lnTo>
                        <a:pt x="262" y="98"/>
                      </a:lnTo>
                      <a:lnTo>
                        <a:pt x="281" y="69"/>
                      </a:lnTo>
                      <a:lnTo>
                        <a:pt x="294" y="36"/>
                      </a:lnTo>
                      <a:lnTo>
                        <a:pt x="298" y="2"/>
                      </a:lnTo>
                      <a:lnTo>
                        <a:pt x="271" y="2"/>
                      </a:lnTo>
                      <a:lnTo>
                        <a:pt x="243" y="1"/>
                      </a:lnTo>
                      <a:lnTo>
                        <a:pt x="216" y="1"/>
                      </a:lnTo>
                      <a:lnTo>
                        <a:pt x="189" y="0"/>
                      </a:lnTo>
                      <a:lnTo>
                        <a:pt x="163" y="0"/>
                      </a:lnTo>
                      <a:lnTo>
                        <a:pt x="134" y="1"/>
                      </a:lnTo>
                      <a:lnTo>
                        <a:pt x="107" y="2"/>
                      </a:lnTo>
                      <a:lnTo>
                        <a:pt x="79" y="5"/>
                      </a:lnTo>
                      <a:lnTo>
                        <a:pt x="77" y="8"/>
                      </a:lnTo>
                      <a:lnTo>
                        <a:pt x="77" y="13"/>
                      </a:lnTo>
                      <a:lnTo>
                        <a:pt x="77" y="21"/>
                      </a:lnTo>
                      <a:lnTo>
                        <a:pt x="79" y="28"/>
                      </a:lnTo>
                      <a:close/>
                    </a:path>
                  </a:pathLst>
                </a:custGeom>
                <a:solidFill>
                  <a:srgbClr val="007F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8" name="Freeform 72"/>
                <p:cNvSpPr>
                  <a:spLocks/>
                </p:cNvSpPr>
                <p:nvPr/>
              </p:nvSpPr>
              <p:spPr bwMode="auto">
                <a:xfrm>
                  <a:off x="3563" y="2559"/>
                  <a:ext cx="258" cy="87"/>
                </a:xfrm>
                <a:custGeom>
                  <a:avLst/>
                  <a:gdLst/>
                  <a:ahLst/>
                  <a:cxnLst>
                    <a:cxn ang="0">
                      <a:pos x="130" y="175"/>
                    </a:cxn>
                    <a:cxn ang="0">
                      <a:pos x="157" y="174"/>
                    </a:cxn>
                    <a:cxn ang="0">
                      <a:pos x="180" y="169"/>
                    </a:cxn>
                    <a:cxn ang="0">
                      <a:pos x="201" y="161"/>
                    </a:cxn>
                    <a:cxn ang="0">
                      <a:pos x="220" y="149"/>
                    </a:cxn>
                    <a:cxn ang="0">
                      <a:pos x="237" y="136"/>
                    </a:cxn>
                    <a:cxn ang="0">
                      <a:pos x="248" y="122"/>
                    </a:cxn>
                    <a:cxn ang="0">
                      <a:pos x="256" y="106"/>
                    </a:cxn>
                    <a:cxn ang="0">
                      <a:pos x="258" y="88"/>
                    </a:cxn>
                    <a:cxn ang="0">
                      <a:pos x="256" y="70"/>
                    </a:cxn>
                    <a:cxn ang="0">
                      <a:pos x="248" y="54"/>
                    </a:cxn>
                    <a:cxn ang="0">
                      <a:pos x="237" y="39"/>
                    </a:cxn>
                    <a:cxn ang="0">
                      <a:pos x="220" y="26"/>
                    </a:cxn>
                    <a:cxn ang="0">
                      <a:pos x="201" y="15"/>
                    </a:cxn>
                    <a:cxn ang="0">
                      <a:pos x="180" y="6"/>
                    </a:cxn>
                    <a:cxn ang="0">
                      <a:pos x="157" y="1"/>
                    </a:cxn>
                    <a:cxn ang="0">
                      <a:pos x="130" y="0"/>
                    </a:cxn>
                    <a:cxn ang="0">
                      <a:pos x="103" y="1"/>
                    </a:cxn>
                    <a:cxn ang="0">
                      <a:pos x="78" y="6"/>
                    </a:cxn>
                    <a:cxn ang="0">
                      <a:pos x="57" y="15"/>
                    </a:cxn>
                    <a:cxn ang="0">
                      <a:pos x="38" y="26"/>
                    </a:cxn>
                    <a:cxn ang="0">
                      <a:pos x="21" y="39"/>
                    </a:cxn>
                    <a:cxn ang="0">
                      <a:pos x="10" y="54"/>
                    </a:cxn>
                    <a:cxn ang="0">
                      <a:pos x="2" y="70"/>
                    </a:cxn>
                    <a:cxn ang="0">
                      <a:pos x="0" y="88"/>
                    </a:cxn>
                    <a:cxn ang="0">
                      <a:pos x="2" y="106"/>
                    </a:cxn>
                    <a:cxn ang="0">
                      <a:pos x="10" y="122"/>
                    </a:cxn>
                    <a:cxn ang="0">
                      <a:pos x="21" y="136"/>
                    </a:cxn>
                    <a:cxn ang="0">
                      <a:pos x="38" y="149"/>
                    </a:cxn>
                    <a:cxn ang="0">
                      <a:pos x="57" y="161"/>
                    </a:cxn>
                    <a:cxn ang="0">
                      <a:pos x="78" y="169"/>
                    </a:cxn>
                    <a:cxn ang="0">
                      <a:pos x="103" y="174"/>
                    </a:cxn>
                    <a:cxn ang="0">
                      <a:pos x="130" y="175"/>
                    </a:cxn>
                  </a:cxnLst>
                  <a:rect l="0" t="0" r="r" b="b"/>
                  <a:pathLst>
                    <a:path w="258" h="175">
                      <a:moveTo>
                        <a:pt x="130" y="175"/>
                      </a:moveTo>
                      <a:lnTo>
                        <a:pt x="157" y="174"/>
                      </a:lnTo>
                      <a:lnTo>
                        <a:pt x="180" y="169"/>
                      </a:lnTo>
                      <a:lnTo>
                        <a:pt x="201" y="161"/>
                      </a:lnTo>
                      <a:lnTo>
                        <a:pt x="220" y="149"/>
                      </a:lnTo>
                      <a:lnTo>
                        <a:pt x="237" y="136"/>
                      </a:lnTo>
                      <a:lnTo>
                        <a:pt x="248" y="122"/>
                      </a:lnTo>
                      <a:lnTo>
                        <a:pt x="256" y="106"/>
                      </a:lnTo>
                      <a:lnTo>
                        <a:pt x="258" y="88"/>
                      </a:lnTo>
                      <a:lnTo>
                        <a:pt x="256" y="70"/>
                      </a:lnTo>
                      <a:lnTo>
                        <a:pt x="248" y="54"/>
                      </a:lnTo>
                      <a:lnTo>
                        <a:pt x="237" y="39"/>
                      </a:lnTo>
                      <a:lnTo>
                        <a:pt x="220" y="26"/>
                      </a:lnTo>
                      <a:lnTo>
                        <a:pt x="201" y="15"/>
                      </a:lnTo>
                      <a:lnTo>
                        <a:pt x="180" y="6"/>
                      </a:lnTo>
                      <a:lnTo>
                        <a:pt x="157" y="1"/>
                      </a:lnTo>
                      <a:lnTo>
                        <a:pt x="130" y="0"/>
                      </a:lnTo>
                      <a:lnTo>
                        <a:pt x="103" y="1"/>
                      </a:lnTo>
                      <a:lnTo>
                        <a:pt x="78" y="6"/>
                      </a:lnTo>
                      <a:lnTo>
                        <a:pt x="57" y="15"/>
                      </a:lnTo>
                      <a:lnTo>
                        <a:pt x="38" y="26"/>
                      </a:lnTo>
                      <a:lnTo>
                        <a:pt x="21" y="39"/>
                      </a:lnTo>
                      <a:lnTo>
                        <a:pt x="10" y="54"/>
                      </a:lnTo>
                      <a:lnTo>
                        <a:pt x="2" y="70"/>
                      </a:lnTo>
                      <a:lnTo>
                        <a:pt x="0" y="88"/>
                      </a:lnTo>
                      <a:lnTo>
                        <a:pt x="2" y="106"/>
                      </a:lnTo>
                      <a:lnTo>
                        <a:pt x="10" y="122"/>
                      </a:lnTo>
                      <a:lnTo>
                        <a:pt x="21" y="136"/>
                      </a:lnTo>
                      <a:lnTo>
                        <a:pt x="38" y="149"/>
                      </a:lnTo>
                      <a:lnTo>
                        <a:pt x="57" y="161"/>
                      </a:lnTo>
                      <a:lnTo>
                        <a:pt x="78" y="169"/>
                      </a:lnTo>
                      <a:lnTo>
                        <a:pt x="103" y="174"/>
                      </a:lnTo>
                      <a:lnTo>
                        <a:pt x="130" y="175"/>
                      </a:lnTo>
                      <a:close/>
                    </a:path>
                  </a:pathLst>
                </a:custGeom>
                <a:solidFill>
                  <a:srgbClr val="E0B71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89" name="Freeform 73"/>
                <p:cNvSpPr>
                  <a:spLocks/>
                </p:cNvSpPr>
                <p:nvPr/>
              </p:nvSpPr>
              <p:spPr bwMode="auto">
                <a:xfrm>
                  <a:off x="3692" y="2603"/>
                  <a:ext cx="139" cy="45"/>
                </a:xfrm>
                <a:custGeom>
                  <a:avLst/>
                  <a:gdLst/>
                  <a:ahLst/>
                  <a:cxnLst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20" y="18"/>
                    </a:cxn>
                    <a:cxn ang="0">
                      <a:pos x="112" y="33"/>
                    </a:cxn>
                    <a:cxn ang="0">
                      <a:pos x="101" y="46"/>
                    </a:cxn>
                    <a:cxn ang="0">
                      <a:pos x="86" y="59"/>
                    </a:cxn>
                    <a:cxn ang="0">
                      <a:pos x="67" y="69"/>
                    </a:cxn>
                    <a:cxn ang="0">
                      <a:pos x="48" y="77"/>
                    </a:cxn>
                    <a:cxn ang="0">
                      <a:pos x="27" y="82"/>
                    </a:cxn>
                    <a:cxn ang="0">
                      <a:pos x="0" y="82"/>
                    </a:cxn>
                    <a:cxn ang="0">
                      <a:pos x="0" y="92"/>
                    </a:cxn>
                    <a:cxn ang="0">
                      <a:pos x="27" y="90"/>
                    </a:cxn>
                    <a:cxn ang="0">
                      <a:pos x="51" y="85"/>
                    </a:cxn>
                    <a:cxn ang="0">
                      <a:pos x="74" y="77"/>
                    </a:cxn>
                    <a:cxn ang="0">
                      <a:pos x="93" y="64"/>
                    </a:cxn>
                    <a:cxn ang="0">
                      <a:pos x="112" y="51"/>
                    </a:cxn>
                    <a:cxn ang="0">
                      <a:pos x="124" y="35"/>
                    </a:cxn>
                    <a:cxn ang="0">
                      <a:pos x="132" y="18"/>
                    </a:cxn>
                    <a:cxn ang="0">
                      <a:pos x="135" y="0"/>
                    </a:cxn>
                    <a:cxn ang="0">
                      <a:pos x="135" y="0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35" h="92">
                      <a:moveTo>
                        <a:pt x="120" y="0"/>
                      </a:moveTo>
                      <a:lnTo>
                        <a:pt x="120" y="0"/>
                      </a:lnTo>
                      <a:lnTo>
                        <a:pt x="120" y="18"/>
                      </a:lnTo>
                      <a:lnTo>
                        <a:pt x="112" y="33"/>
                      </a:lnTo>
                      <a:lnTo>
                        <a:pt x="101" y="46"/>
                      </a:lnTo>
                      <a:lnTo>
                        <a:pt x="86" y="59"/>
                      </a:lnTo>
                      <a:lnTo>
                        <a:pt x="67" y="69"/>
                      </a:lnTo>
                      <a:lnTo>
                        <a:pt x="48" y="77"/>
                      </a:lnTo>
                      <a:lnTo>
                        <a:pt x="27" y="82"/>
                      </a:lnTo>
                      <a:lnTo>
                        <a:pt x="0" y="82"/>
                      </a:lnTo>
                      <a:lnTo>
                        <a:pt x="0" y="92"/>
                      </a:lnTo>
                      <a:lnTo>
                        <a:pt x="27" y="90"/>
                      </a:lnTo>
                      <a:lnTo>
                        <a:pt x="51" y="85"/>
                      </a:lnTo>
                      <a:lnTo>
                        <a:pt x="74" y="77"/>
                      </a:lnTo>
                      <a:lnTo>
                        <a:pt x="93" y="64"/>
                      </a:lnTo>
                      <a:lnTo>
                        <a:pt x="112" y="51"/>
                      </a:lnTo>
                      <a:lnTo>
                        <a:pt x="124" y="35"/>
                      </a:lnTo>
                      <a:lnTo>
                        <a:pt x="132" y="18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0" name="Freeform 74"/>
                <p:cNvSpPr>
                  <a:spLocks/>
                </p:cNvSpPr>
                <p:nvPr/>
              </p:nvSpPr>
              <p:spPr bwMode="auto">
                <a:xfrm>
                  <a:off x="3692" y="2556"/>
                  <a:ext cx="139" cy="4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27" y="10"/>
                    </a:cxn>
                    <a:cxn ang="0">
                      <a:pos x="48" y="15"/>
                    </a:cxn>
                    <a:cxn ang="0">
                      <a:pos x="67" y="24"/>
                    </a:cxn>
                    <a:cxn ang="0">
                      <a:pos x="86" y="33"/>
                    </a:cxn>
                    <a:cxn ang="0">
                      <a:pos x="101" y="46"/>
                    </a:cxn>
                    <a:cxn ang="0">
                      <a:pos x="112" y="61"/>
                    </a:cxn>
                    <a:cxn ang="0">
                      <a:pos x="120" y="75"/>
                    </a:cxn>
                    <a:cxn ang="0">
                      <a:pos x="120" y="93"/>
                    </a:cxn>
                    <a:cxn ang="0">
                      <a:pos x="135" y="93"/>
                    </a:cxn>
                    <a:cxn ang="0">
                      <a:pos x="132" y="75"/>
                    </a:cxn>
                    <a:cxn ang="0">
                      <a:pos x="124" y="58"/>
                    </a:cxn>
                    <a:cxn ang="0">
                      <a:pos x="112" y="41"/>
                    </a:cxn>
                    <a:cxn ang="0">
                      <a:pos x="93" y="28"/>
                    </a:cxn>
                    <a:cxn ang="0">
                      <a:pos x="74" y="16"/>
                    </a:cxn>
                    <a:cxn ang="0">
                      <a:pos x="51" y="7"/>
                    </a:cxn>
                    <a:cxn ang="0">
                      <a:pos x="27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35" h="9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27" y="10"/>
                      </a:lnTo>
                      <a:lnTo>
                        <a:pt x="48" y="15"/>
                      </a:lnTo>
                      <a:lnTo>
                        <a:pt x="67" y="24"/>
                      </a:lnTo>
                      <a:lnTo>
                        <a:pt x="86" y="33"/>
                      </a:lnTo>
                      <a:lnTo>
                        <a:pt x="101" y="46"/>
                      </a:lnTo>
                      <a:lnTo>
                        <a:pt x="112" y="61"/>
                      </a:lnTo>
                      <a:lnTo>
                        <a:pt x="120" y="75"/>
                      </a:lnTo>
                      <a:lnTo>
                        <a:pt x="120" y="93"/>
                      </a:lnTo>
                      <a:lnTo>
                        <a:pt x="135" y="93"/>
                      </a:lnTo>
                      <a:lnTo>
                        <a:pt x="132" y="75"/>
                      </a:lnTo>
                      <a:lnTo>
                        <a:pt x="124" y="58"/>
                      </a:lnTo>
                      <a:lnTo>
                        <a:pt x="112" y="41"/>
                      </a:lnTo>
                      <a:lnTo>
                        <a:pt x="93" y="28"/>
                      </a:lnTo>
                      <a:lnTo>
                        <a:pt x="74" y="16"/>
                      </a:lnTo>
                      <a:lnTo>
                        <a:pt x="51" y="7"/>
                      </a:lnTo>
                      <a:lnTo>
                        <a:pt x="27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1" name="Freeform 75"/>
                <p:cNvSpPr>
                  <a:spLocks/>
                </p:cNvSpPr>
                <p:nvPr/>
              </p:nvSpPr>
              <p:spPr bwMode="auto">
                <a:xfrm>
                  <a:off x="3558" y="2556"/>
                  <a:ext cx="134" cy="47"/>
                </a:xfrm>
                <a:custGeom>
                  <a:avLst/>
                  <a:gdLst/>
                  <a:ahLst/>
                  <a:cxnLst>
                    <a:cxn ang="0">
                      <a:pos x="15" y="93"/>
                    </a:cxn>
                    <a:cxn ang="0">
                      <a:pos x="15" y="93"/>
                    </a:cxn>
                    <a:cxn ang="0">
                      <a:pos x="15" y="75"/>
                    </a:cxn>
                    <a:cxn ang="0">
                      <a:pos x="22" y="61"/>
                    </a:cxn>
                    <a:cxn ang="0">
                      <a:pos x="34" y="46"/>
                    </a:cxn>
                    <a:cxn ang="0">
                      <a:pos x="49" y="33"/>
                    </a:cxn>
                    <a:cxn ang="0">
                      <a:pos x="68" y="24"/>
                    </a:cxn>
                    <a:cxn ang="0">
                      <a:pos x="87" y="15"/>
                    </a:cxn>
                    <a:cxn ang="0">
                      <a:pos x="110" y="10"/>
                    </a:cxn>
                    <a:cxn ang="0">
                      <a:pos x="137" y="10"/>
                    </a:cxn>
                    <a:cxn ang="0">
                      <a:pos x="137" y="0"/>
                    </a:cxn>
                    <a:cxn ang="0">
                      <a:pos x="110" y="2"/>
                    </a:cxn>
                    <a:cxn ang="0">
                      <a:pos x="84" y="7"/>
                    </a:cxn>
                    <a:cxn ang="0">
                      <a:pos x="61" y="16"/>
                    </a:cxn>
                    <a:cxn ang="0">
                      <a:pos x="42" y="28"/>
                    </a:cxn>
                    <a:cxn ang="0">
                      <a:pos x="22" y="41"/>
                    </a:cxn>
                    <a:cxn ang="0">
                      <a:pos x="11" y="58"/>
                    </a:cxn>
                    <a:cxn ang="0">
                      <a:pos x="3" y="75"/>
                    </a:cxn>
                    <a:cxn ang="0">
                      <a:pos x="0" y="93"/>
                    </a:cxn>
                    <a:cxn ang="0">
                      <a:pos x="0" y="93"/>
                    </a:cxn>
                    <a:cxn ang="0">
                      <a:pos x="15" y="93"/>
                    </a:cxn>
                  </a:cxnLst>
                  <a:rect l="0" t="0" r="r" b="b"/>
                  <a:pathLst>
                    <a:path w="137" h="93">
                      <a:moveTo>
                        <a:pt x="15" y="93"/>
                      </a:moveTo>
                      <a:lnTo>
                        <a:pt x="15" y="93"/>
                      </a:lnTo>
                      <a:lnTo>
                        <a:pt x="15" y="75"/>
                      </a:lnTo>
                      <a:lnTo>
                        <a:pt x="22" y="61"/>
                      </a:lnTo>
                      <a:lnTo>
                        <a:pt x="34" y="46"/>
                      </a:lnTo>
                      <a:lnTo>
                        <a:pt x="49" y="33"/>
                      </a:lnTo>
                      <a:lnTo>
                        <a:pt x="68" y="24"/>
                      </a:lnTo>
                      <a:lnTo>
                        <a:pt x="87" y="15"/>
                      </a:lnTo>
                      <a:lnTo>
                        <a:pt x="110" y="10"/>
                      </a:lnTo>
                      <a:lnTo>
                        <a:pt x="137" y="10"/>
                      </a:lnTo>
                      <a:lnTo>
                        <a:pt x="137" y="0"/>
                      </a:lnTo>
                      <a:lnTo>
                        <a:pt x="110" y="2"/>
                      </a:lnTo>
                      <a:lnTo>
                        <a:pt x="84" y="7"/>
                      </a:lnTo>
                      <a:lnTo>
                        <a:pt x="61" y="16"/>
                      </a:lnTo>
                      <a:lnTo>
                        <a:pt x="42" y="28"/>
                      </a:lnTo>
                      <a:lnTo>
                        <a:pt x="22" y="41"/>
                      </a:lnTo>
                      <a:lnTo>
                        <a:pt x="11" y="58"/>
                      </a:lnTo>
                      <a:lnTo>
                        <a:pt x="3" y="75"/>
                      </a:lnTo>
                      <a:lnTo>
                        <a:pt x="0" y="93"/>
                      </a:lnTo>
                      <a:lnTo>
                        <a:pt x="0" y="93"/>
                      </a:lnTo>
                      <a:lnTo>
                        <a:pt x="15" y="93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391692" name="Freeform 76"/>
                <p:cNvSpPr>
                  <a:spLocks/>
                </p:cNvSpPr>
                <p:nvPr/>
              </p:nvSpPr>
              <p:spPr bwMode="auto">
                <a:xfrm>
                  <a:off x="3558" y="2603"/>
                  <a:ext cx="134" cy="45"/>
                </a:xfrm>
                <a:custGeom>
                  <a:avLst/>
                  <a:gdLst/>
                  <a:ahLst/>
                  <a:cxnLst>
                    <a:cxn ang="0">
                      <a:pos x="137" y="82"/>
                    </a:cxn>
                    <a:cxn ang="0">
                      <a:pos x="137" y="82"/>
                    </a:cxn>
                    <a:cxn ang="0">
                      <a:pos x="110" y="82"/>
                    </a:cxn>
                    <a:cxn ang="0">
                      <a:pos x="87" y="77"/>
                    </a:cxn>
                    <a:cxn ang="0">
                      <a:pos x="68" y="69"/>
                    </a:cxn>
                    <a:cxn ang="0">
                      <a:pos x="49" y="59"/>
                    </a:cxn>
                    <a:cxn ang="0">
                      <a:pos x="34" y="46"/>
                    </a:cxn>
                    <a:cxn ang="0">
                      <a:pos x="22" y="33"/>
                    </a:cxn>
                    <a:cxn ang="0">
                      <a:pos x="15" y="18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" y="18"/>
                    </a:cxn>
                    <a:cxn ang="0">
                      <a:pos x="11" y="35"/>
                    </a:cxn>
                    <a:cxn ang="0">
                      <a:pos x="22" y="51"/>
                    </a:cxn>
                    <a:cxn ang="0">
                      <a:pos x="42" y="64"/>
                    </a:cxn>
                    <a:cxn ang="0">
                      <a:pos x="61" y="77"/>
                    </a:cxn>
                    <a:cxn ang="0">
                      <a:pos x="84" y="85"/>
                    </a:cxn>
                    <a:cxn ang="0">
                      <a:pos x="110" y="90"/>
                    </a:cxn>
                    <a:cxn ang="0">
                      <a:pos x="137" y="92"/>
                    </a:cxn>
                    <a:cxn ang="0">
                      <a:pos x="137" y="92"/>
                    </a:cxn>
                    <a:cxn ang="0">
                      <a:pos x="137" y="82"/>
                    </a:cxn>
                  </a:cxnLst>
                  <a:rect l="0" t="0" r="r" b="b"/>
                  <a:pathLst>
                    <a:path w="137" h="92">
                      <a:moveTo>
                        <a:pt x="137" y="82"/>
                      </a:moveTo>
                      <a:lnTo>
                        <a:pt x="137" y="82"/>
                      </a:lnTo>
                      <a:lnTo>
                        <a:pt x="110" y="82"/>
                      </a:lnTo>
                      <a:lnTo>
                        <a:pt x="87" y="77"/>
                      </a:lnTo>
                      <a:lnTo>
                        <a:pt x="68" y="69"/>
                      </a:lnTo>
                      <a:lnTo>
                        <a:pt x="49" y="59"/>
                      </a:lnTo>
                      <a:lnTo>
                        <a:pt x="34" y="46"/>
                      </a:lnTo>
                      <a:lnTo>
                        <a:pt x="22" y="33"/>
                      </a:lnTo>
                      <a:lnTo>
                        <a:pt x="15" y="18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" y="18"/>
                      </a:lnTo>
                      <a:lnTo>
                        <a:pt x="11" y="35"/>
                      </a:lnTo>
                      <a:lnTo>
                        <a:pt x="22" y="51"/>
                      </a:lnTo>
                      <a:lnTo>
                        <a:pt x="42" y="64"/>
                      </a:lnTo>
                      <a:lnTo>
                        <a:pt x="61" y="77"/>
                      </a:lnTo>
                      <a:lnTo>
                        <a:pt x="84" y="85"/>
                      </a:lnTo>
                      <a:lnTo>
                        <a:pt x="110" y="90"/>
                      </a:lnTo>
                      <a:lnTo>
                        <a:pt x="137" y="92"/>
                      </a:lnTo>
                      <a:lnTo>
                        <a:pt x="137" y="92"/>
                      </a:lnTo>
                      <a:lnTo>
                        <a:pt x="137" y="82"/>
                      </a:lnTo>
                      <a:close/>
                    </a:path>
                  </a:pathLst>
                </a:custGeom>
                <a:solidFill>
                  <a:srgbClr val="B266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1031" name="Text Box 4"/>
            <p:cNvSpPr txBox="1">
              <a:spLocks noChangeArrowheads="1"/>
            </p:cNvSpPr>
            <p:nvPr/>
          </p:nvSpPr>
          <p:spPr bwMode="auto">
            <a:xfrm>
              <a:off x="158" y="-80"/>
              <a:ext cx="46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800" b="1">
                  <a:solidFill>
                    <a:schemeClr val="tx1"/>
                  </a:solidFill>
                  <a:effectLst/>
                  <a:latin typeface="Wingdings" pitchFamily="2" charset="2"/>
                </a:rPr>
                <a:t>@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1438" y="3603625"/>
          <a:ext cx="9231312" cy="1404938"/>
        </p:xfrm>
        <a:graphic>
          <a:graphicData uri="http://schemas.openxmlformats.org/presentationml/2006/ole">
            <p:oleObj spid="_x0000_s1026" name="Picture" r:id="rId3" imgW="4860360" imgH="7390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838" y="228600"/>
            <a:ext cx="74644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z="2600" smtClean="0"/>
              <a:t>The requirements inspection process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2563813"/>
            <a:ext cx="8524875" cy="3251200"/>
          </a:xfrm>
        </p:spPr>
        <p:txBody>
          <a:bodyPr anchor="t" anchorCtr="0"/>
          <a:lstStyle/>
          <a:p>
            <a:r>
              <a:rPr lang="en-US" dirty="0" smtClean="0"/>
              <a:t>Inspection planning: determines …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 smtClean="0"/>
              <a:t>members of the inspection team</a:t>
            </a:r>
            <a:endParaRPr lang="en-US" i="1" dirty="0" smtClean="0"/>
          </a:p>
          <a:p>
            <a:pPr lvl="1"/>
            <a:r>
              <a:rPr lang="en-US" i="1" dirty="0" smtClean="0"/>
              <a:t>The </a:t>
            </a:r>
            <a:r>
              <a:rPr lang="en-US" i="1" dirty="0" smtClean="0"/>
              <a:t>size of </a:t>
            </a:r>
            <a:r>
              <a:rPr lang="en-US" i="1" dirty="0" smtClean="0"/>
              <a:t>the </a:t>
            </a:r>
            <a:r>
              <a:rPr lang="en-US" i="1" dirty="0" smtClean="0"/>
              <a:t>inspection team</a:t>
            </a:r>
            <a:r>
              <a:rPr lang="en-US" dirty="0" smtClean="0"/>
              <a:t>.</a:t>
            </a:r>
          </a:p>
          <a:p>
            <a:pPr lvl="1"/>
            <a:r>
              <a:rPr kumimoji="0" lang="en-US" sz="2000" i="1" dirty="0" smtClean="0"/>
              <a:t>The timing of the inspection process.</a:t>
            </a:r>
          </a:p>
          <a:p>
            <a:pPr lvl="1"/>
            <a:r>
              <a:rPr kumimoji="0" lang="en-US" sz="2000" i="1" dirty="0" smtClean="0"/>
              <a:t>The </a:t>
            </a:r>
            <a:r>
              <a:rPr kumimoji="0" lang="en-US" sz="2000" i="1" dirty="0" smtClean="0"/>
              <a:t>schedule, participants, </a:t>
            </a:r>
            <a:r>
              <a:rPr kumimoji="0" lang="en-US" sz="2000" i="1" dirty="0" smtClean="0"/>
              <a:t>and scope of each review meeting.</a:t>
            </a:r>
          </a:p>
          <a:p>
            <a:pPr lvl="1"/>
            <a:r>
              <a:rPr kumimoji="0" lang="en-US" sz="2000" i="1" dirty="0" smtClean="0"/>
              <a:t>The format of inspection reports.</a:t>
            </a:r>
          </a:p>
        </p:txBody>
      </p:sp>
      <p:grpSp>
        <p:nvGrpSpPr>
          <p:cNvPr id="2053" name="Group 106"/>
          <p:cNvGrpSpPr>
            <a:grpSpLocks/>
          </p:cNvGrpSpPr>
          <p:nvPr/>
        </p:nvGrpSpPr>
        <p:grpSpPr bwMode="auto">
          <a:xfrm>
            <a:off x="138113" y="-144463"/>
            <a:ext cx="1184275" cy="1154113"/>
            <a:chOff x="249" y="-73"/>
            <a:chExt cx="746" cy="727"/>
          </a:xfrm>
        </p:grpSpPr>
        <p:grpSp>
          <p:nvGrpSpPr>
            <p:cNvPr id="2054" name="Group 78"/>
            <p:cNvGrpSpPr>
              <a:grpSpLocks/>
            </p:cNvGrpSpPr>
            <p:nvPr/>
          </p:nvGrpSpPr>
          <p:grpSpPr bwMode="auto">
            <a:xfrm>
              <a:off x="249" y="99"/>
              <a:ext cx="737" cy="555"/>
              <a:chOff x="1784" y="1547"/>
              <a:chExt cx="363" cy="406"/>
            </a:xfrm>
          </p:grpSpPr>
          <p:sp>
            <p:nvSpPr>
              <p:cNvPr id="1397839" name="Freeform 79"/>
              <p:cNvSpPr>
                <a:spLocks/>
              </p:cNvSpPr>
              <p:nvPr/>
            </p:nvSpPr>
            <p:spPr bwMode="auto">
              <a:xfrm>
                <a:off x="1784" y="1547"/>
                <a:ext cx="363" cy="406"/>
              </a:xfrm>
              <a:custGeom>
                <a:avLst/>
                <a:gdLst/>
                <a:ahLst/>
                <a:cxnLst>
                  <a:cxn ang="0">
                    <a:pos x="1799" y="1149"/>
                  </a:cxn>
                  <a:cxn ang="0">
                    <a:pos x="1725" y="1080"/>
                  </a:cxn>
                  <a:cxn ang="0">
                    <a:pos x="1610" y="964"/>
                  </a:cxn>
                  <a:cxn ang="0">
                    <a:pos x="1480" y="816"/>
                  </a:cxn>
                  <a:cxn ang="0">
                    <a:pos x="1355" y="648"/>
                  </a:cxn>
                  <a:cxn ang="0">
                    <a:pos x="1259" y="475"/>
                  </a:cxn>
                  <a:cxn ang="0">
                    <a:pos x="1193" y="317"/>
                  </a:cxn>
                  <a:cxn ang="0">
                    <a:pos x="1149" y="186"/>
                  </a:cxn>
                  <a:cxn ang="0">
                    <a:pos x="1124" y="86"/>
                  </a:cxn>
                  <a:cxn ang="0">
                    <a:pos x="1112" y="22"/>
                  </a:cxn>
                  <a:cxn ang="0">
                    <a:pos x="1109" y="0"/>
                  </a:cxn>
                  <a:cxn ang="0">
                    <a:pos x="1083" y="6"/>
                  </a:cxn>
                  <a:cxn ang="0">
                    <a:pos x="1011" y="21"/>
                  </a:cxn>
                  <a:cxn ang="0">
                    <a:pos x="906" y="46"/>
                  </a:cxn>
                  <a:cxn ang="0">
                    <a:pos x="776" y="75"/>
                  </a:cxn>
                  <a:cxn ang="0">
                    <a:pos x="633" y="107"/>
                  </a:cxn>
                  <a:cxn ang="0">
                    <a:pos x="485" y="140"/>
                  </a:cxn>
                  <a:cxn ang="0">
                    <a:pos x="345" y="172"/>
                  </a:cxn>
                  <a:cxn ang="0">
                    <a:pos x="221" y="199"/>
                  </a:cxn>
                  <a:cxn ang="0">
                    <a:pos x="126" y="221"/>
                  </a:cxn>
                  <a:cxn ang="0">
                    <a:pos x="70" y="233"/>
                  </a:cxn>
                  <a:cxn ang="0">
                    <a:pos x="57" y="241"/>
                  </a:cxn>
                  <a:cxn ang="0">
                    <a:pos x="61" y="308"/>
                  </a:cxn>
                  <a:cxn ang="0">
                    <a:pos x="40" y="330"/>
                  </a:cxn>
                  <a:cxn ang="0">
                    <a:pos x="19" y="386"/>
                  </a:cxn>
                  <a:cxn ang="0">
                    <a:pos x="21" y="427"/>
                  </a:cxn>
                  <a:cxn ang="0">
                    <a:pos x="0" y="466"/>
                  </a:cxn>
                  <a:cxn ang="0">
                    <a:pos x="6" y="547"/>
                  </a:cxn>
                  <a:cxn ang="0">
                    <a:pos x="23" y="704"/>
                  </a:cxn>
                  <a:cxn ang="0">
                    <a:pos x="56" y="912"/>
                  </a:cxn>
                  <a:cxn ang="0">
                    <a:pos x="111" y="1146"/>
                  </a:cxn>
                  <a:cxn ang="0">
                    <a:pos x="192" y="1384"/>
                  </a:cxn>
                  <a:cxn ang="0">
                    <a:pos x="291" y="1594"/>
                  </a:cxn>
                  <a:cxn ang="0">
                    <a:pos x="387" y="1767"/>
                  </a:cxn>
                  <a:cxn ang="0">
                    <a:pos x="472" y="1899"/>
                  </a:cxn>
                  <a:cxn ang="0">
                    <a:pos x="534" y="1986"/>
                  </a:cxn>
                  <a:cxn ang="0">
                    <a:pos x="567" y="2027"/>
                  </a:cxn>
                  <a:cxn ang="0">
                    <a:pos x="1756" y="1387"/>
                  </a:cxn>
                  <a:cxn ang="0">
                    <a:pos x="1743" y="1374"/>
                  </a:cxn>
                  <a:cxn ang="0">
                    <a:pos x="1721" y="1354"/>
                  </a:cxn>
                  <a:cxn ang="0">
                    <a:pos x="1773" y="1313"/>
                  </a:cxn>
                  <a:cxn ang="0">
                    <a:pos x="1763" y="1301"/>
                  </a:cxn>
                  <a:cxn ang="0">
                    <a:pos x="1741" y="1280"/>
                  </a:cxn>
                  <a:cxn ang="0">
                    <a:pos x="1794" y="1237"/>
                  </a:cxn>
                  <a:cxn ang="0">
                    <a:pos x="1780" y="1224"/>
                  </a:cxn>
                  <a:cxn ang="0">
                    <a:pos x="1759" y="1204"/>
                  </a:cxn>
                </a:cxnLst>
                <a:rect l="0" t="0" r="r" b="b"/>
                <a:pathLst>
                  <a:path w="1815" h="2030">
                    <a:moveTo>
                      <a:pt x="1815" y="1164"/>
                    </a:moveTo>
                    <a:lnTo>
                      <a:pt x="1811" y="1160"/>
                    </a:lnTo>
                    <a:lnTo>
                      <a:pt x="1799" y="1149"/>
                    </a:lnTo>
                    <a:lnTo>
                      <a:pt x="1780" y="1132"/>
                    </a:lnTo>
                    <a:lnTo>
                      <a:pt x="1755" y="1109"/>
                    </a:lnTo>
                    <a:lnTo>
                      <a:pt x="1725" y="1080"/>
                    </a:lnTo>
                    <a:lnTo>
                      <a:pt x="1690" y="1045"/>
                    </a:lnTo>
                    <a:lnTo>
                      <a:pt x="1651" y="1007"/>
                    </a:lnTo>
                    <a:lnTo>
                      <a:pt x="1610" y="964"/>
                    </a:lnTo>
                    <a:lnTo>
                      <a:pt x="1567" y="917"/>
                    </a:lnTo>
                    <a:lnTo>
                      <a:pt x="1524" y="868"/>
                    </a:lnTo>
                    <a:lnTo>
                      <a:pt x="1480" y="816"/>
                    </a:lnTo>
                    <a:lnTo>
                      <a:pt x="1436" y="761"/>
                    </a:lnTo>
                    <a:lnTo>
                      <a:pt x="1395" y="706"/>
                    </a:lnTo>
                    <a:lnTo>
                      <a:pt x="1355" y="648"/>
                    </a:lnTo>
                    <a:lnTo>
                      <a:pt x="1320" y="590"/>
                    </a:lnTo>
                    <a:lnTo>
                      <a:pt x="1288" y="532"/>
                    </a:lnTo>
                    <a:lnTo>
                      <a:pt x="1259" y="475"/>
                    </a:lnTo>
                    <a:lnTo>
                      <a:pt x="1235" y="419"/>
                    </a:lnTo>
                    <a:lnTo>
                      <a:pt x="1212" y="367"/>
                    </a:lnTo>
                    <a:lnTo>
                      <a:pt x="1193" y="317"/>
                    </a:lnTo>
                    <a:lnTo>
                      <a:pt x="1176" y="271"/>
                    </a:lnTo>
                    <a:lnTo>
                      <a:pt x="1162" y="227"/>
                    </a:lnTo>
                    <a:lnTo>
                      <a:pt x="1149" y="186"/>
                    </a:lnTo>
                    <a:lnTo>
                      <a:pt x="1138" y="149"/>
                    </a:lnTo>
                    <a:lnTo>
                      <a:pt x="1130" y="116"/>
                    </a:lnTo>
                    <a:lnTo>
                      <a:pt x="1124" y="86"/>
                    </a:lnTo>
                    <a:lnTo>
                      <a:pt x="1118" y="60"/>
                    </a:lnTo>
                    <a:lnTo>
                      <a:pt x="1115" y="39"/>
                    </a:lnTo>
                    <a:lnTo>
                      <a:pt x="1112" y="22"/>
                    </a:lnTo>
                    <a:lnTo>
                      <a:pt x="1110" y="10"/>
                    </a:lnTo>
                    <a:lnTo>
                      <a:pt x="1109" y="2"/>
                    </a:lnTo>
                    <a:lnTo>
                      <a:pt x="1109" y="0"/>
                    </a:lnTo>
                    <a:lnTo>
                      <a:pt x="1106" y="1"/>
                    </a:lnTo>
                    <a:lnTo>
                      <a:pt x="1096" y="3"/>
                    </a:lnTo>
                    <a:lnTo>
                      <a:pt x="1083" y="6"/>
                    </a:lnTo>
                    <a:lnTo>
                      <a:pt x="1064" y="10"/>
                    </a:lnTo>
                    <a:lnTo>
                      <a:pt x="1040" y="15"/>
                    </a:lnTo>
                    <a:lnTo>
                      <a:pt x="1011" y="21"/>
                    </a:lnTo>
                    <a:lnTo>
                      <a:pt x="980" y="29"/>
                    </a:lnTo>
                    <a:lnTo>
                      <a:pt x="945" y="37"/>
                    </a:lnTo>
                    <a:lnTo>
                      <a:pt x="906" y="46"/>
                    </a:lnTo>
                    <a:lnTo>
                      <a:pt x="865" y="55"/>
                    </a:lnTo>
                    <a:lnTo>
                      <a:pt x="821" y="64"/>
                    </a:lnTo>
                    <a:lnTo>
                      <a:pt x="776" y="75"/>
                    </a:lnTo>
                    <a:lnTo>
                      <a:pt x="729" y="85"/>
                    </a:lnTo>
                    <a:lnTo>
                      <a:pt x="681" y="96"/>
                    </a:lnTo>
                    <a:lnTo>
                      <a:pt x="633" y="107"/>
                    </a:lnTo>
                    <a:lnTo>
                      <a:pt x="584" y="118"/>
                    </a:lnTo>
                    <a:lnTo>
                      <a:pt x="533" y="129"/>
                    </a:lnTo>
                    <a:lnTo>
                      <a:pt x="485" y="140"/>
                    </a:lnTo>
                    <a:lnTo>
                      <a:pt x="437" y="151"/>
                    </a:lnTo>
                    <a:lnTo>
                      <a:pt x="390" y="162"/>
                    </a:lnTo>
                    <a:lnTo>
                      <a:pt x="345" y="172"/>
                    </a:lnTo>
                    <a:lnTo>
                      <a:pt x="301" y="181"/>
                    </a:lnTo>
                    <a:lnTo>
                      <a:pt x="260" y="190"/>
                    </a:lnTo>
                    <a:lnTo>
                      <a:pt x="221" y="199"/>
                    </a:lnTo>
                    <a:lnTo>
                      <a:pt x="186" y="208"/>
                    </a:lnTo>
                    <a:lnTo>
                      <a:pt x="155" y="215"/>
                    </a:lnTo>
                    <a:lnTo>
                      <a:pt x="126" y="221"/>
                    </a:lnTo>
                    <a:lnTo>
                      <a:pt x="102" y="226"/>
                    </a:lnTo>
                    <a:lnTo>
                      <a:pt x="83" y="230"/>
                    </a:lnTo>
                    <a:lnTo>
                      <a:pt x="70" y="233"/>
                    </a:lnTo>
                    <a:lnTo>
                      <a:pt x="60" y="235"/>
                    </a:lnTo>
                    <a:lnTo>
                      <a:pt x="57" y="236"/>
                    </a:lnTo>
                    <a:lnTo>
                      <a:pt x="57" y="241"/>
                    </a:lnTo>
                    <a:lnTo>
                      <a:pt x="58" y="257"/>
                    </a:lnTo>
                    <a:lnTo>
                      <a:pt x="59" y="280"/>
                    </a:lnTo>
                    <a:lnTo>
                      <a:pt x="61" y="308"/>
                    </a:lnTo>
                    <a:lnTo>
                      <a:pt x="39" y="310"/>
                    </a:lnTo>
                    <a:lnTo>
                      <a:pt x="39" y="315"/>
                    </a:lnTo>
                    <a:lnTo>
                      <a:pt x="40" y="330"/>
                    </a:lnTo>
                    <a:lnTo>
                      <a:pt x="41" y="353"/>
                    </a:lnTo>
                    <a:lnTo>
                      <a:pt x="43" y="380"/>
                    </a:lnTo>
                    <a:lnTo>
                      <a:pt x="19" y="386"/>
                    </a:lnTo>
                    <a:lnTo>
                      <a:pt x="19" y="391"/>
                    </a:lnTo>
                    <a:lnTo>
                      <a:pt x="20" y="406"/>
                    </a:lnTo>
                    <a:lnTo>
                      <a:pt x="21" y="427"/>
                    </a:lnTo>
                    <a:lnTo>
                      <a:pt x="24" y="455"/>
                    </a:lnTo>
                    <a:lnTo>
                      <a:pt x="0" y="460"/>
                    </a:lnTo>
                    <a:lnTo>
                      <a:pt x="0" y="466"/>
                    </a:lnTo>
                    <a:lnTo>
                      <a:pt x="1" y="483"/>
                    </a:lnTo>
                    <a:lnTo>
                      <a:pt x="3" y="510"/>
                    </a:lnTo>
                    <a:lnTo>
                      <a:pt x="6" y="547"/>
                    </a:lnTo>
                    <a:lnTo>
                      <a:pt x="10" y="592"/>
                    </a:lnTo>
                    <a:lnTo>
                      <a:pt x="15" y="644"/>
                    </a:lnTo>
                    <a:lnTo>
                      <a:pt x="23" y="704"/>
                    </a:lnTo>
                    <a:lnTo>
                      <a:pt x="32" y="768"/>
                    </a:lnTo>
                    <a:lnTo>
                      <a:pt x="43" y="839"/>
                    </a:lnTo>
                    <a:lnTo>
                      <a:pt x="56" y="912"/>
                    </a:lnTo>
                    <a:lnTo>
                      <a:pt x="72" y="988"/>
                    </a:lnTo>
                    <a:lnTo>
                      <a:pt x="90" y="1067"/>
                    </a:lnTo>
                    <a:lnTo>
                      <a:pt x="111" y="1146"/>
                    </a:lnTo>
                    <a:lnTo>
                      <a:pt x="135" y="1226"/>
                    </a:lnTo>
                    <a:lnTo>
                      <a:pt x="162" y="1306"/>
                    </a:lnTo>
                    <a:lnTo>
                      <a:pt x="192" y="1384"/>
                    </a:lnTo>
                    <a:lnTo>
                      <a:pt x="225" y="1458"/>
                    </a:lnTo>
                    <a:lnTo>
                      <a:pt x="258" y="1529"/>
                    </a:lnTo>
                    <a:lnTo>
                      <a:pt x="291" y="1594"/>
                    </a:lnTo>
                    <a:lnTo>
                      <a:pt x="323" y="1657"/>
                    </a:lnTo>
                    <a:lnTo>
                      <a:pt x="356" y="1714"/>
                    </a:lnTo>
                    <a:lnTo>
                      <a:pt x="387" y="1767"/>
                    </a:lnTo>
                    <a:lnTo>
                      <a:pt x="417" y="1816"/>
                    </a:lnTo>
                    <a:lnTo>
                      <a:pt x="445" y="1860"/>
                    </a:lnTo>
                    <a:lnTo>
                      <a:pt x="472" y="1899"/>
                    </a:lnTo>
                    <a:lnTo>
                      <a:pt x="495" y="1933"/>
                    </a:lnTo>
                    <a:lnTo>
                      <a:pt x="516" y="1963"/>
                    </a:lnTo>
                    <a:lnTo>
                      <a:pt x="534" y="1986"/>
                    </a:lnTo>
                    <a:lnTo>
                      <a:pt x="549" y="2005"/>
                    </a:lnTo>
                    <a:lnTo>
                      <a:pt x="560" y="2019"/>
                    </a:lnTo>
                    <a:lnTo>
                      <a:pt x="567" y="2027"/>
                    </a:lnTo>
                    <a:lnTo>
                      <a:pt x="569" y="2030"/>
                    </a:lnTo>
                    <a:lnTo>
                      <a:pt x="1757" y="1388"/>
                    </a:lnTo>
                    <a:lnTo>
                      <a:pt x="1756" y="1387"/>
                    </a:lnTo>
                    <a:lnTo>
                      <a:pt x="1753" y="1384"/>
                    </a:lnTo>
                    <a:lnTo>
                      <a:pt x="1748" y="1380"/>
                    </a:lnTo>
                    <a:lnTo>
                      <a:pt x="1743" y="1374"/>
                    </a:lnTo>
                    <a:lnTo>
                      <a:pt x="1736" y="1368"/>
                    </a:lnTo>
                    <a:lnTo>
                      <a:pt x="1729" y="1361"/>
                    </a:lnTo>
                    <a:lnTo>
                      <a:pt x="1721" y="1354"/>
                    </a:lnTo>
                    <a:lnTo>
                      <a:pt x="1713" y="1347"/>
                    </a:lnTo>
                    <a:lnTo>
                      <a:pt x="1774" y="1314"/>
                    </a:lnTo>
                    <a:lnTo>
                      <a:pt x="1773" y="1313"/>
                    </a:lnTo>
                    <a:lnTo>
                      <a:pt x="1771" y="1310"/>
                    </a:lnTo>
                    <a:lnTo>
                      <a:pt x="1768" y="1306"/>
                    </a:lnTo>
                    <a:lnTo>
                      <a:pt x="1763" y="1301"/>
                    </a:lnTo>
                    <a:lnTo>
                      <a:pt x="1757" y="1295"/>
                    </a:lnTo>
                    <a:lnTo>
                      <a:pt x="1749" y="1288"/>
                    </a:lnTo>
                    <a:lnTo>
                      <a:pt x="1741" y="1280"/>
                    </a:lnTo>
                    <a:lnTo>
                      <a:pt x="1732" y="1273"/>
                    </a:lnTo>
                    <a:lnTo>
                      <a:pt x="1795" y="1238"/>
                    </a:lnTo>
                    <a:lnTo>
                      <a:pt x="1794" y="1237"/>
                    </a:lnTo>
                    <a:lnTo>
                      <a:pt x="1790" y="1234"/>
                    </a:lnTo>
                    <a:lnTo>
                      <a:pt x="1785" y="1230"/>
                    </a:lnTo>
                    <a:lnTo>
                      <a:pt x="1780" y="1224"/>
                    </a:lnTo>
                    <a:lnTo>
                      <a:pt x="1773" y="1218"/>
                    </a:lnTo>
                    <a:lnTo>
                      <a:pt x="1766" y="1211"/>
                    </a:lnTo>
                    <a:lnTo>
                      <a:pt x="1759" y="1204"/>
                    </a:lnTo>
                    <a:lnTo>
                      <a:pt x="1752" y="1198"/>
                    </a:lnTo>
                    <a:lnTo>
                      <a:pt x="1815" y="1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0" name="Freeform 80"/>
              <p:cNvSpPr>
                <a:spLocks/>
              </p:cNvSpPr>
              <p:nvPr/>
            </p:nvSpPr>
            <p:spPr bwMode="auto">
              <a:xfrm>
                <a:off x="1799" y="1551"/>
                <a:ext cx="342" cy="353"/>
              </a:xfrm>
              <a:custGeom>
                <a:avLst/>
                <a:gdLst/>
                <a:ahLst/>
                <a:cxnLst>
                  <a:cxn ang="0">
                    <a:pos x="1225" y="572"/>
                  </a:cxn>
                  <a:cxn ang="0">
                    <a:pos x="1293" y="677"/>
                  </a:cxn>
                  <a:cxn ang="0">
                    <a:pos x="1367" y="778"/>
                  </a:cxn>
                  <a:cxn ang="0">
                    <a:pos x="1445" y="872"/>
                  </a:cxn>
                  <a:cxn ang="0">
                    <a:pos x="1522" y="957"/>
                  </a:cxn>
                  <a:cxn ang="0">
                    <a:pos x="1592" y="1029"/>
                  </a:cxn>
                  <a:cxn ang="0">
                    <a:pos x="1651" y="1087"/>
                  </a:cxn>
                  <a:cxn ang="0">
                    <a:pos x="1694" y="1126"/>
                  </a:cxn>
                  <a:cxn ang="0">
                    <a:pos x="555" y="1763"/>
                  </a:cxn>
                  <a:cxn ang="0">
                    <a:pos x="537" y="1740"/>
                  </a:cxn>
                  <a:cxn ang="0">
                    <a:pos x="508" y="1700"/>
                  </a:cxn>
                  <a:cxn ang="0">
                    <a:pos x="468" y="1645"/>
                  </a:cxn>
                  <a:cxn ang="0">
                    <a:pos x="420" y="1572"/>
                  </a:cxn>
                  <a:cxn ang="0">
                    <a:pos x="366" y="1484"/>
                  </a:cxn>
                  <a:cxn ang="0">
                    <a:pos x="309" y="1381"/>
                  </a:cxn>
                  <a:cxn ang="0">
                    <a:pos x="250" y="1263"/>
                  </a:cxn>
                  <a:cxn ang="0">
                    <a:pos x="190" y="1132"/>
                  </a:cxn>
                  <a:cxn ang="0">
                    <a:pos x="136" y="986"/>
                  </a:cxn>
                  <a:cxn ang="0">
                    <a:pos x="94" y="839"/>
                  </a:cxn>
                  <a:cxn ang="0">
                    <a:pos x="60" y="696"/>
                  </a:cxn>
                  <a:cxn ang="0">
                    <a:pos x="37" y="562"/>
                  </a:cxn>
                  <a:cxn ang="0">
                    <a:pos x="19" y="442"/>
                  </a:cxn>
                  <a:cxn ang="0">
                    <a:pos x="8" y="344"/>
                  </a:cxn>
                  <a:cxn ang="0">
                    <a:pos x="2" y="270"/>
                  </a:cxn>
                  <a:cxn ang="0">
                    <a:pos x="0" y="230"/>
                  </a:cxn>
                  <a:cxn ang="0">
                    <a:pos x="1018" y="11"/>
                  </a:cxn>
                  <a:cxn ang="0">
                    <a:pos x="1024" y="41"/>
                  </a:cxn>
                  <a:cxn ang="0">
                    <a:pos x="1033" y="85"/>
                  </a:cxn>
                  <a:cxn ang="0">
                    <a:pos x="1047" y="142"/>
                  </a:cxn>
                  <a:cxn ang="0">
                    <a:pos x="1066" y="208"/>
                  </a:cxn>
                  <a:cxn ang="0">
                    <a:pos x="1093" y="286"/>
                  </a:cxn>
                  <a:cxn ang="0">
                    <a:pos x="1128" y="373"/>
                  </a:cxn>
                  <a:cxn ang="0">
                    <a:pos x="1171" y="468"/>
                  </a:cxn>
                </a:cxnLst>
                <a:rect l="0" t="0" r="r" b="b"/>
                <a:pathLst>
                  <a:path w="1707" h="1763">
                    <a:moveTo>
                      <a:pt x="1196" y="519"/>
                    </a:moveTo>
                    <a:lnTo>
                      <a:pt x="1225" y="572"/>
                    </a:lnTo>
                    <a:lnTo>
                      <a:pt x="1258" y="625"/>
                    </a:lnTo>
                    <a:lnTo>
                      <a:pt x="1293" y="677"/>
                    </a:lnTo>
                    <a:lnTo>
                      <a:pt x="1329" y="729"/>
                    </a:lnTo>
                    <a:lnTo>
                      <a:pt x="1367" y="778"/>
                    </a:lnTo>
                    <a:lnTo>
                      <a:pt x="1406" y="826"/>
                    </a:lnTo>
                    <a:lnTo>
                      <a:pt x="1445" y="872"/>
                    </a:lnTo>
                    <a:lnTo>
                      <a:pt x="1484" y="916"/>
                    </a:lnTo>
                    <a:lnTo>
                      <a:pt x="1522" y="957"/>
                    </a:lnTo>
                    <a:lnTo>
                      <a:pt x="1558" y="995"/>
                    </a:lnTo>
                    <a:lnTo>
                      <a:pt x="1592" y="1029"/>
                    </a:lnTo>
                    <a:lnTo>
                      <a:pt x="1623" y="1060"/>
                    </a:lnTo>
                    <a:lnTo>
                      <a:pt x="1651" y="1087"/>
                    </a:lnTo>
                    <a:lnTo>
                      <a:pt x="1675" y="1109"/>
                    </a:lnTo>
                    <a:lnTo>
                      <a:pt x="1694" y="1126"/>
                    </a:lnTo>
                    <a:lnTo>
                      <a:pt x="1707" y="1139"/>
                    </a:lnTo>
                    <a:lnTo>
                      <a:pt x="555" y="1763"/>
                    </a:lnTo>
                    <a:lnTo>
                      <a:pt x="547" y="1753"/>
                    </a:lnTo>
                    <a:lnTo>
                      <a:pt x="537" y="1740"/>
                    </a:lnTo>
                    <a:lnTo>
                      <a:pt x="523" y="1723"/>
                    </a:lnTo>
                    <a:lnTo>
                      <a:pt x="508" y="1700"/>
                    </a:lnTo>
                    <a:lnTo>
                      <a:pt x="488" y="1675"/>
                    </a:lnTo>
                    <a:lnTo>
                      <a:pt x="468" y="1645"/>
                    </a:lnTo>
                    <a:lnTo>
                      <a:pt x="445" y="1610"/>
                    </a:lnTo>
                    <a:lnTo>
                      <a:pt x="420" y="1572"/>
                    </a:lnTo>
                    <a:lnTo>
                      <a:pt x="394" y="1530"/>
                    </a:lnTo>
                    <a:lnTo>
                      <a:pt x="366" y="1484"/>
                    </a:lnTo>
                    <a:lnTo>
                      <a:pt x="339" y="1435"/>
                    </a:lnTo>
                    <a:lnTo>
                      <a:pt x="309" y="1381"/>
                    </a:lnTo>
                    <a:lnTo>
                      <a:pt x="279" y="1325"/>
                    </a:lnTo>
                    <a:lnTo>
                      <a:pt x="250" y="1263"/>
                    </a:lnTo>
                    <a:lnTo>
                      <a:pt x="220" y="1199"/>
                    </a:lnTo>
                    <a:lnTo>
                      <a:pt x="190" y="1132"/>
                    </a:lnTo>
                    <a:lnTo>
                      <a:pt x="161" y="1060"/>
                    </a:lnTo>
                    <a:lnTo>
                      <a:pt x="136" y="986"/>
                    </a:lnTo>
                    <a:lnTo>
                      <a:pt x="113" y="913"/>
                    </a:lnTo>
                    <a:lnTo>
                      <a:pt x="94" y="839"/>
                    </a:lnTo>
                    <a:lnTo>
                      <a:pt x="76" y="767"/>
                    </a:lnTo>
                    <a:lnTo>
                      <a:pt x="60" y="696"/>
                    </a:lnTo>
                    <a:lnTo>
                      <a:pt x="48" y="627"/>
                    </a:lnTo>
                    <a:lnTo>
                      <a:pt x="37" y="562"/>
                    </a:lnTo>
                    <a:lnTo>
                      <a:pt x="27" y="501"/>
                    </a:lnTo>
                    <a:lnTo>
                      <a:pt x="19" y="442"/>
                    </a:lnTo>
                    <a:lnTo>
                      <a:pt x="13" y="390"/>
                    </a:lnTo>
                    <a:lnTo>
                      <a:pt x="8" y="344"/>
                    </a:lnTo>
                    <a:lnTo>
                      <a:pt x="5" y="304"/>
                    </a:lnTo>
                    <a:lnTo>
                      <a:pt x="2" y="270"/>
                    </a:lnTo>
                    <a:lnTo>
                      <a:pt x="1" y="246"/>
                    </a:lnTo>
                    <a:lnTo>
                      <a:pt x="0" y="230"/>
                    </a:lnTo>
                    <a:lnTo>
                      <a:pt x="1017" y="0"/>
                    </a:lnTo>
                    <a:lnTo>
                      <a:pt x="1018" y="11"/>
                    </a:lnTo>
                    <a:lnTo>
                      <a:pt x="1021" y="25"/>
                    </a:lnTo>
                    <a:lnTo>
                      <a:pt x="1024" y="41"/>
                    </a:lnTo>
                    <a:lnTo>
                      <a:pt x="1028" y="62"/>
                    </a:lnTo>
                    <a:lnTo>
                      <a:pt x="1033" y="85"/>
                    </a:lnTo>
                    <a:lnTo>
                      <a:pt x="1040" y="112"/>
                    </a:lnTo>
                    <a:lnTo>
                      <a:pt x="1047" y="142"/>
                    </a:lnTo>
                    <a:lnTo>
                      <a:pt x="1056" y="173"/>
                    </a:lnTo>
                    <a:lnTo>
                      <a:pt x="1066" y="208"/>
                    </a:lnTo>
                    <a:lnTo>
                      <a:pt x="1080" y="246"/>
                    </a:lnTo>
                    <a:lnTo>
                      <a:pt x="1093" y="286"/>
                    </a:lnTo>
                    <a:lnTo>
                      <a:pt x="1109" y="328"/>
                    </a:lnTo>
                    <a:lnTo>
                      <a:pt x="1128" y="373"/>
                    </a:lnTo>
                    <a:lnTo>
                      <a:pt x="1148" y="420"/>
                    </a:lnTo>
                    <a:lnTo>
                      <a:pt x="1171" y="468"/>
                    </a:lnTo>
                    <a:lnTo>
                      <a:pt x="1196" y="5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1" name="Freeform 81"/>
              <p:cNvSpPr>
                <a:spLocks/>
              </p:cNvSpPr>
              <p:nvPr/>
            </p:nvSpPr>
            <p:spPr bwMode="auto">
              <a:xfrm>
                <a:off x="1788" y="1641"/>
                <a:ext cx="341" cy="309"/>
              </a:xfrm>
              <a:custGeom>
                <a:avLst/>
                <a:gdLst/>
                <a:ahLst/>
                <a:cxnLst>
                  <a:cxn ang="0">
                    <a:pos x="554" y="1536"/>
                  </a:cxn>
                  <a:cxn ang="0">
                    <a:pos x="537" y="1513"/>
                  </a:cxn>
                  <a:cxn ang="0">
                    <a:pos x="507" y="1473"/>
                  </a:cxn>
                  <a:cxn ang="0">
                    <a:pos x="467" y="1418"/>
                  </a:cxn>
                  <a:cxn ang="0">
                    <a:pos x="420" y="1345"/>
                  </a:cxn>
                  <a:cxn ang="0">
                    <a:pos x="366" y="1257"/>
                  </a:cxn>
                  <a:cxn ang="0">
                    <a:pos x="309" y="1154"/>
                  </a:cxn>
                  <a:cxn ang="0">
                    <a:pos x="249" y="1036"/>
                  </a:cxn>
                  <a:cxn ang="0">
                    <a:pos x="190" y="905"/>
                  </a:cxn>
                  <a:cxn ang="0">
                    <a:pos x="137" y="759"/>
                  </a:cxn>
                  <a:cxn ang="0">
                    <a:pos x="94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5"/>
                  </a:cxn>
                  <a:cxn ang="0">
                    <a:pos x="9" y="116"/>
                  </a:cxn>
                  <a:cxn ang="0">
                    <a:pos x="2" y="43"/>
                  </a:cxn>
                  <a:cxn ang="0">
                    <a:pos x="0" y="3"/>
                  </a:cxn>
                  <a:cxn ang="0">
                    <a:pos x="9" y="32"/>
                  </a:cxn>
                  <a:cxn ang="0">
                    <a:pos x="17" y="110"/>
                  </a:cxn>
                  <a:cxn ang="0">
                    <a:pos x="28" y="202"/>
                  </a:cxn>
                  <a:cxn ang="0">
                    <a:pos x="44" y="306"/>
                  </a:cxn>
                  <a:cxn ang="0">
                    <a:pos x="67" y="419"/>
                  </a:cxn>
                  <a:cxn ang="0">
                    <a:pos x="94" y="536"/>
                  </a:cxn>
                  <a:cxn ang="0">
                    <a:pos x="128" y="658"/>
                  </a:cxn>
                  <a:cxn ang="0">
                    <a:pos x="169" y="778"/>
                  </a:cxn>
                  <a:cxn ang="0">
                    <a:pos x="226" y="912"/>
                  </a:cxn>
                  <a:cxn ang="0">
                    <a:pos x="291" y="1048"/>
                  </a:cxn>
                  <a:cxn ang="0">
                    <a:pos x="357" y="1167"/>
                  </a:cxn>
                  <a:cxn ang="0">
                    <a:pos x="417" y="1270"/>
                  </a:cxn>
                  <a:cxn ang="0">
                    <a:pos x="472" y="1352"/>
                  </a:cxn>
                  <a:cxn ang="0">
                    <a:pos x="516" y="1416"/>
                  </a:cxn>
                  <a:cxn ang="0">
                    <a:pos x="549" y="1459"/>
                  </a:cxn>
                  <a:cxn ang="0">
                    <a:pos x="568" y="1480"/>
                  </a:cxn>
                  <a:cxn ang="0">
                    <a:pos x="1676" y="884"/>
                  </a:cxn>
                  <a:cxn ang="0">
                    <a:pos x="1686" y="892"/>
                  </a:cxn>
                  <a:cxn ang="0">
                    <a:pos x="1695" y="899"/>
                  </a:cxn>
                  <a:cxn ang="0">
                    <a:pos x="1702" y="907"/>
                  </a:cxn>
                  <a:cxn ang="0">
                    <a:pos x="1708" y="912"/>
                  </a:cxn>
                </a:cxnLst>
                <a:rect l="0" t="0" r="r" b="b"/>
                <a:pathLst>
                  <a:path w="1708" h="1536">
                    <a:moveTo>
                      <a:pt x="1708" y="912"/>
                    </a:moveTo>
                    <a:lnTo>
                      <a:pt x="554" y="1536"/>
                    </a:lnTo>
                    <a:lnTo>
                      <a:pt x="547" y="1526"/>
                    </a:lnTo>
                    <a:lnTo>
                      <a:pt x="537" y="1513"/>
                    </a:lnTo>
                    <a:lnTo>
                      <a:pt x="523" y="1496"/>
                    </a:lnTo>
                    <a:lnTo>
                      <a:pt x="507" y="1473"/>
                    </a:lnTo>
                    <a:lnTo>
                      <a:pt x="488" y="1448"/>
                    </a:lnTo>
                    <a:lnTo>
                      <a:pt x="467" y="1418"/>
                    </a:lnTo>
                    <a:lnTo>
                      <a:pt x="445" y="1383"/>
                    </a:lnTo>
                    <a:lnTo>
                      <a:pt x="420" y="1345"/>
                    </a:lnTo>
                    <a:lnTo>
                      <a:pt x="394" y="1303"/>
                    </a:lnTo>
                    <a:lnTo>
                      <a:pt x="366" y="1257"/>
                    </a:lnTo>
                    <a:lnTo>
                      <a:pt x="338" y="1208"/>
                    </a:lnTo>
                    <a:lnTo>
                      <a:pt x="309" y="1154"/>
                    </a:lnTo>
                    <a:lnTo>
                      <a:pt x="279" y="1098"/>
                    </a:lnTo>
                    <a:lnTo>
                      <a:pt x="249" y="1036"/>
                    </a:lnTo>
                    <a:lnTo>
                      <a:pt x="220" y="972"/>
                    </a:lnTo>
                    <a:lnTo>
                      <a:pt x="190" y="905"/>
                    </a:lnTo>
                    <a:lnTo>
                      <a:pt x="161" y="833"/>
                    </a:lnTo>
                    <a:lnTo>
                      <a:pt x="137" y="759"/>
                    </a:lnTo>
                    <a:lnTo>
                      <a:pt x="114" y="686"/>
                    </a:lnTo>
                    <a:lnTo>
                      <a:pt x="94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7" y="273"/>
                    </a:lnTo>
                    <a:lnTo>
                      <a:pt x="20" y="215"/>
                    </a:lnTo>
                    <a:lnTo>
                      <a:pt x="14" y="163"/>
                    </a:lnTo>
                    <a:lnTo>
                      <a:pt x="9" y="116"/>
                    </a:lnTo>
                    <a:lnTo>
                      <a:pt x="6" y="76"/>
                    </a:lnTo>
                    <a:lnTo>
                      <a:pt x="2" y="43"/>
                    </a:lnTo>
                    <a:lnTo>
                      <a:pt x="1" y="19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9"/>
                    </a:lnTo>
                    <a:lnTo>
                      <a:pt x="17" y="110"/>
                    </a:lnTo>
                    <a:lnTo>
                      <a:pt x="22" y="154"/>
                    </a:lnTo>
                    <a:lnTo>
                      <a:pt x="28" y="202"/>
                    </a:lnTo>
                    <a:lnTo>
                      <a:pt x="36" y="253"/>
                    </a:lnTo>
                    <a:lnTo>
                      <a:pt x="44" y="306"/>
                    </a:lnTo>
                    <a:lnTo>
                      <a:pt x="55" y="361"/>
                    </a:lnTo>
                    <a:lnTo>
                      <a:pt x="67" y="419"/>
                    </a:lnTo>
                    <a:lnTo>
                      <a:pt x="79" y="477"/>
                    </a:lnTo>
                    <a:lnTo>
                      <a:pt x="94" y="536"/>
                    </a:lnTo>
                    <a:lnTo>
                      <a:pt x="110" y="597"/>
                    </a:lnTo>
                    <a:lnTo>
                      <a:pt x="128" y="658"/>
                    </a:lnTo>
                    <a:lnTo>
                      <a:pt x="148" y="718"/>
                    </a:lnTo>
                    <a:lnTo>
                      <a:pt x="169" y="778"/>
                    </a:lnTo>
                    <a:lnTo>
                      <a:pt x="193" y="837"/>
                    </a:lnTo>
                    <a:lnTo>
                      <a:pt x="226" y="912"/>
                    </a:lnTo>
                    <a:lnTo>
                      <a:pt x="258" y="982"/>
                    </a:lnTo>
                    <a:lnTo>
                      <a:pt x="291" y="1048"/>
                    </a:lnTo>
                    <a:lnTo>
                      <a:pt x="324" y="1110"/>
                    </a:lnTo>
                    <a:lnTo>
                      <a:pt x="357" y="1167"/>
                    </a:lnTo>
                    <a:lnTo>
                      <a:pt x="387" y="1221"/>
                    </a:lnTo>
                    <a:lnTo>
                      <a:pt x="417" y="1270"/>
                    </a:lnTo>
                    <a:lnTo>
                      <a:pt x="446" y="1314"/>
                    </a:lnTo>
                    <a:lnTo>
                      <a:pt x="472" y="1352"/>
                    </a:lnTo>
                    <a:lnTo>
                      <a:pt x="496" y="1386"/>
                    </a:lnTo>
                    <a:lnTo>
                      <a:pt x="516" y="1416"/>
                    </a:lnTo>
                    <a:lnTo>
                      <a:pt x="535" y="1439"/>
                    </a:lnTo>
                    <a:lnTo>
                      <a:pt x="549" y="1459"/>
                    </a:lnTo>
                    <a:lnTo>
                      <a:pt x="560" y="1472"/>
                    </a:lnTo>
                    <a:lnTo>
                      <a:pt x="568" y="1480"/>
                    </a:lnTo>
                    <a:lnTo>
                      <a:pt x="570" y="1483"/>
                    </a:lnTo>
                    <a:lnTo>
                      <a:pt x="1676" y="884"/>
                    </a:lnTo>
                    <a:lnTo>
                      <a:pt x="1681" y="888"/>
                    </a:lnTo>
                    <a:lnTo>
                      <a:pt x="1686" y="892"/>
                    </a:lnTo>
                    <a:lnTo>
                      <a:pt x="1691" y="896"/>
                    </a:lnTo>
                    <a:lnTo>
                      <a:pt x="1695" y="899"/>
                    </a:lnTo>
                    <a:lnTo>
                      <a:pt x="1699" y="903"/>
                    </a:lnTo>
                    <a:lnTo>
                      <a:pt x="1702" y="907"/>
                    </a:lnTo>
                    <a:lnTo>
                      <a:pt x="1705" y="910"/>
                    </a:lnTo>
                    <a:lnTo>
                      <a:pt x="1708" y="9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2" name="Freeform 82"/>
              <p:cNvSpPr>
                <a:spLocks/>
              </p:cNvSpPr>
              <p:nvPr/>
            </p:nvSpPr>
            <p:spPr bwMode="auto">
              <a:xfrm>
                <a:off x="1792" y="1627"/>
                <a:ext cx="341" cy="307"/>
              </a:xfrm>
              <a:custGeom>
                <a:avLst/>
                <a:gdLst/>
                <a:ahLst/>
                <a:cxnLst>
                  <a:cxn ang="0">
                    <a:pos x="555" y="1534"/>
                  </a:cxn>
                  <a:cxn ang="0">
                    <a:pos x="536" y="1511"/>
                  </a:cxn>
                  <a:cxn ang="0">
                    <a:pos x="507" y="1471"/>
                  </a:cxn>
                  <a:cxn ang="0">
                    <a:pos x="468" y="1416"/>
                  </a:cxn>
                  <a:cxn ang="0">
                    <a:pos x="420" y="1344"/>
                  </a:cxn>
                  <a:cxn ang="0">
                    <a:pos x="366" y="1256"/>
                  </a:cxn>
                  <a:cxn ang="0">
                    <a:pos x="309" y="1152"/>
                  </a:cxn>
                  <a:cxn ang="0">
                    <a:pos x="250" y="1035"/>
                  </a:cxn>
                  <a:cxn ang="0">
                    <a:pos x="190" y="903"/>
                  </a:cxn>
                  <a:cxn ang="0">
                    <a:pos x="136" y="758"/>
                  </a:cxn>
                  <a:cxn ang="0">
                    <a:pos x="94" y="610"/>
                  </a:cxn>
                  <a:cxn ang="0">
                    <a:pos x="60" y="467"/>
                  </a:cxn>
                  <a:cxn ang="0">
                    <a:pos x="37" y="333"/>
                  </a:cxn>
                  <a:cxn ang="0">
                    <a:pos x="19" y="214"/>
                  </a:cxn>
                  <a:cxn ang="0">
                    <a:pos x="8" y="115"/>
                  </a:cxn>
                  <a:cxn ang="0">
                    <a:pos x="2" y="42"/>
                  </a:cxn>
                  <a:cxn ang="0">
                    <a:pos x="0" y="1"/>
                  </a:cxn>
                  <a:cxn ang="0">
                    <a:pos x="9" y="32"/>
                  </a:cxn>
                  <a:cxn ang="0">
                    <a:pos x="17" y="109"/>
                  </a:cxn>
                  <a:cxn ang="0">
                    <a:pos x="29" y="201"/>
                  </a:cxn>
                  <a:cxn ang="0">
                    <a:pos x="45" y="305"/>
                  </a:cxn>
                  <a:cxn ang="0">
                    <a:pos x="66" y="417"/>
                  </a:cxn>
                  <a:cxn ang="0">
                    <a:pos x="94" y="536"/>
                  </a:cxn>
                  <a:cxn ang="0">
                    <a:pos x="128" y="656"/>
                  </a:cxn>
                  <a:cxn ang="0">
                    <a:pos x="169" y="776"/>
                  </a:cxn>
                  <a:cxn ang="0">
                    <a:pos x="225" y="910"/>
                  </a:cxn>
                  <a:cxn ang="0">
                    <a:pos x="291" y="1046"/>
                  </a:cxn>
                  <a:cxn ang="0">
                    <a:pos x="356" y="1166"/>
                  </a:cxn>
                  <a:cxn ang="0">
                    <a:pos x="417" y="1268"/>
                  </a:cxn>
                  <a:cxn ang="0">
                    <a:pos x="472" y="1351"/>
                  </a:cxn>
                  <a:cxn ang="0">
                    <a:pos x="516" y="1414"/>
                  </a:cxn>
                  <a:cxn ang="0">
                    <a:pos x="549" y="1457"/>
                  </a:cxn>
                  <a:cxn ang="0">
                    <a:pos x="567" y="1479"/>
                  </a:cxn>
                  <a:cxn ang="0">
                    <a:pos x="1676" y="883"/>
                  </a:cxn>
                  <a:cxn ang="0">
                    <a:pos x="1687" y="892"/>
                  </a:cxn>
                  <a:cxn ang="0">
                    <a:pos x="1697" y="899"/>
                  </a:cxn>
                  <a:cxn ang="0">
                    <a:pos x="1703" y="905"/>
                  </a:cxn>
                  <a:cxn ang="0">
                    <a:pos x="1708" y="910"/>
                  </a:cxn>
                </a:cxnLst>
                <a:rect l="0" t="0" r="r" b="b"/>
                <a:pathLst>
                  <a:path w="1708" h="1534">
                    <a:moveTo>
                      <a:pt x="1708" y="910"/>
                    </a:moveTo>
                    <a:lnTo>
                      <a:pt x="555" y="1534"/>
                    </a:lnTo>
                    <a:lnTo>
                      <a:pt x="548" y="1525"/>
                    </a:lnTo>
                    <a:lnTo>
                      <a:pt x="536" y="1511"/>
                    </a:lnTo>
                    <a:lnTo>
                      <a:pt x="523" y="1494"/>
                    </a:lnTo>
                    <a:lnTo>
                      <a:pt x="507" y="1471"/>
                    </a:lnTo>
                    <a:lnTo>
                      <a:pt x="488" y="1446"/>
                    </a:lnTo>
                    <a:lnTo>
                      <a:pt x="468" y="1416"/>
                    </a:lnTo>
                    <a:lnTo>
                      <a:pt x="444" y="1381"/>
                    </a:lnTo>
                    <a:lnTo>
                      <a:pt x="420" y="1344"/>
                    </a:lnTo>
                    <a:lnTo>
                      <a:pt x="394" y="1302"/>
                    </a:lnTo>
                    <a:lnTo>
                      <a:pt x="366" y="1256"/>
                    </a:lnTo>
                    <a:lnTo>
                      <a:pt x="338" y="1207"/>
                    </a:lnTo>
                    <a:lnTo>
                      <a:pt x="309" y="1152"/>
                    </a:lnTo>
                    <a:lnTo>
                      <a:pt x="279" y="1096"/>
                    </a:lnTo>
                    <a:lnTo>
                      <a:pt x="250" y="1035"/>
                    </a:lnTo>
                    <a:lnTo>
                      <a:pt x="220" y="970"/>
                    </a:lnTo>
                    <a:lnTo>
                      <a:pt x="190" y="903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4" y="610"/>
                    </a:lnTo>
                    <a:lnTo>
                      <a:pt x="76" y="539"/>
                    </a:lnTo>
                    <a:lnTo>
                      <a:pt x="60" y="467"/>
                    </a:lnTo>
                    <a:lnTo>
                      <a:pt x="48" y="399"/>
                    </a:lnTo>
                    <a:lnTo>
                      <a:pt x="37" y="333"/>
                    </a:lnTo>
                    <a:lnTo>
                      <a:pt x="28" y="272"/>
                    </a:lnTo>
                    <a:lnTo>
                      <a:pt x="19" y="214"/>
                    </a:lnTo>
                    <a:lnTo>
                      <a:pt x="13" y="161"/>
                    </a:lnTo>
                    <a:lnTo>
                      <a:pt x="8" y="115"/>
                    </a:lnTo>
                    <a:lnTo>
                      <a:pt x="5" y="76"/>
                    </a:lnTo>
                    <a:lnTo>
                      <a:pt x="2" y="42"/>
                    </a:lnTo>
                    <a:lnTo>
                      <a:pt x="1" y="17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8"/>
                    </a:lnTo>
                    <a:lnTo>
                      <a:pt x="17" y="109"/>
                    </a:lnTo>
                    <a:lnTo>
                      <a:pt x="22" y="153"/>
                    </a:lnTo>
                    <a:lnTo>
                      <a:pt x="29" y="201"/>
                    </a:lnTo>
                    <a:lnTo>
                      <a:pt x="37" y="251"/>
                    </a:lnTo>
                    <a:lnTo>
                      <a:pt x="45" y="305"/>
                    </a:lnTo>
                    <a:lnTo>
                      <a:pt x="55" y="360"/>
                    </a:lnTo>
                    <a:lnTo>
                      <a:pt x="66" y="417"/>
                    </a:lnTo>
                    <a:lnTo>
                      <a:pt x="80" y="475"/>
                    </a:lnTo>
                    <a:lnTo>
                      <a:pt x="94" y="536"/>
                    </a:lnTo>
                    <a:lnTo>
                      <a:pt x="109" y="595"/>
                    </a:lnTo>
                    <a:lnTo>
                      <a:pt x="128" y="656"/>
                    </a:lnTo>
                    <a:lnTo>
                      <a:pt x="147" y="717"/>
                    </a:lnTo>
                    <a:lnTo>
                      <a:pt x="169" y="776"/>
                    </a:lnTo>
                    <a:lnTo>
                      <a:pt x="192" y="835"/>
                    </a:lnTo>
                    <a:lnTo>
                      <a:pt x="225" y="910"/>
                    </a:lnTo>
                    <a:lnTo>
                      <a:pt x="258" y="981"/>
                    </a:lnTo>
                    <a:lnTo>
                      <a:pt x="291" y="1046"/>
                    </a:lnTo>
                    <a:lnTo>
                      <a:pt x="323" y="1108"/>
                    </a:lnTo>
                    <a:lnTo>
                      <a:pt x="356" y="1166"/>
                    </a:lnTo>
                    <a:lnTo>
                      <a:pt x="387" y="1219"/>
                    </a:lnTo>
                    <a:lnTo>
                      <a:pt x="417" y="1268"/>
                    </a:lnTo>
                    <a:lnTo>
                      <a:pt x="445" y="1312"/>
                    </a:lnTo>
                    <a:lnTo>
                      <a:pt x="472" y="1351"/>
                    </a:lnTo>
                    <a:lnTo>
                      <a:pt x="495" y="1385"/>
                    </a:lnTo>
                    <a:lnTo>
                      <a:pt x="516" y="1414"/>
                    </a:lnTo>
                    <a:lnTo>
                      <a:pt x="534" y="1438"/>
                    </a:lnTo>
                    <a:lnTo>
                      <a:pt x="549" y="1457"/>
                    </a:lnTo>
                    <a:lnTo>
                      <a:pt x="560" y="1470"/>
                    </a:lnTo>
                    <a:lnTo>
                      <a:pt x="567" y="1479"/>
                    </a:lnTo>
                    <a:lnTo>
                      <a:pt x="569" y="1482"/>
                    </a:lnTo>
                    <a:lnTo>
                      <a:pt x="1676" y="883"/>
                    </a:lnTo>
                    <a:lnTo>
                      <a:pt x="1682" y="888"/>
                    </a:lnTo>
                    <a:lnTo>
                      <a:pt x="1687" y="892"/>
                    </a:lnTo>
                    <a:lnTo>
                      <a:pt x="1692" y="895"/>
                    </a:lnTo>
                    <a:lnTo>
                      <a:pt x="1697" y="899"/>
                    </a:lnTo>
                    <a:lnTo>
                      <a:pt x="1700" y="902"/>
                    </a:lnTo>
                    <a:lnTo>
                      <a:pt x="1703" y="905"/>
                    </a:lnTo>
                    <a:lnTo>
                      <a:pt x="1706" y="908"/>
                    </a:lnTo>
                    <a:lnTo>
                      <a:pt x="1708" y="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3" name="Freeform 83"/>
              <p:cNvSpPr>
                <a:spLocks/>
              </p:cNvSpPr>
              <p:nvPr/>
            </p:nvSpPr>
            <p:spPr bwMode="auto">
              <a:xfrm>
                <a:off x="1795" y="1612"/>
                <a:ext cx="342" cy="307"/>
              </a:xfrm>
              <a:custGeom>
                <a:avLst/>
                <a:gdLst/>
                <a:ahLst/>
                <a:cxnLst>
                  <a:cxn ang="0">
                    <a:pos x="555" y="1533"/>
                  </a:cxn>
                  <a:cxn ang="0">
                    <a:pos x="537" y="1511"/>
                  </a:cxn>
                  <a:cxn ang="0">
                    <a:pos x="507" y="1471"/>
                  </a:cxn>
                  <a:cxn ang="0">
                    <a:pos x="467" y="1416"/>
                  </a:cxn>
                  <a:cxn ang="0">
                    <a:pos x="420" y="1343"/>
                  </a:cxn>
                  <a:cxn ang="0">
                    <a:pos x="367" y="1255"/>
                  </a:cxn>
                  <a:cxn ang="0">
                    <a:pos x="309" y="1152"/>
                  </a:cxn>
                  <a:cxn ang="0">
                    <a:pos x="250" y="1034"/>
                  </a:cxn>
                  <a:cxn ang="0">
                    <a:pos x="191" y="902"/>
                  </a:cxn>
                  <a:cxn ang="0">
                    <a:pos x="136" y="758"/>
                  </a:cxn>
                  <a:cxn ang="0">
                    <a:pos x="95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6"/>
                  </a:cxn>
                  <a:cxn ang="0">
                    <a:pos x="9" y="117"/>
                  </a:cxn>
                  <a:cxn ang="0">
                    <a:pos x="2" y="43"/>
                  </a:cxn>
                  <a:cxn ang="0">
                    <a:pos x="0" y="1"/>
                  </a:cxn>
                  <a:cxn ang="0">
                    <a:pos x="10" y="33"/>
                  </a:cxn>
                  <a:cxn ang="0">
                    <a:pos x="18" y="110"/>
                  </a:cxn>
                  <a:cxn ang="0">
                    <a:pos x="29" y="202"/>
                  </a:cxn>
                  <a:cxn ang="0">
                    <a:pos x="45" y="305"/>
                  </a:cxn>
                  <a:cxn ang="0">
                    <a:pos x="67" y="417"/>
                  </a:cxn>
                  <a:cxn ang="0">
                    <a:pos x="95" y="535"/>
                  </a:cxn>
                  <a:cxn ang="0">
                    <a:pos x="128" y="656"/>
                  </a:cxn>
                  <a:cxn ang="0">
                    <a:pos x="169" y="775"/>
                  </a:cxn>
                  <a:cxn ang="0">
                    <a:pos x="226" y="909"/>
                  </a:cxn>
                  <a:cxn ang="0">
                    <a:pos x="291" y="1045"/>
                  </a:cxn>
                  <a:cxn ang="0">
                    <a:pos x="357" y="1165"/>
                  </a:cxn>
                  <a:cxn ang="0">
                    <a:pos x="417" y="1267"/>
                  </a:cxn>
                  <a:cxn ang="0">
                    <a:pos x="472" y="1350"/>
                  </a:cxn>
                  <a:cxn ang="0">
                    <a:pos x="516" y="1414"/>
                  </a:cxn>
                  <a:cxn ang="0">
                    <a:pos x="549" y="1456"/>
                  </a:cxn>
                  <a:cxn ang="0">
                    <a:pos x="567" y="1478"/>
                  </a:cxn>
                  <a:cxn ang="0">
                    <a:pos x="1677" y="882"/>
                  </a:cxn>
                  <a:cxn ang="0">
                    <a:pos x="1686" y="889"/>
                  </a:cxn>
                  <a:cxn ang="0">
                    <a:pos x="1695" y="897"/>
                  </a:cxn>
                  <a:cxn ang="0">
                    <a:pos x="1702" y="903"/>
                  </a:cxn>
                  <a:cxn ang="0">
                    <a:pos x="1708" y="909"/>
                  </a:cxn>
                </a:cxnLst>
                <a:rect l="0" t="0" r="r" b="b"/>
                <a:pathLst>
                  <a:path w="1708" h="1533">
                    <a:moveTo>
                      <a:pt x="1708" y="909"/>
                    </a:moveTo>
                    <a:lnTo>
                      <a:pt x="555" y="1533"/>
                    </a:lnTo>
                    <a:lnTo>
                      <a:pt x="548" y="1524"/>
                    </a:lnTo>
                    <a:lnTo>
                      <a:pt x="537" y="1511"/>
                    </a:lnTo>
                    <a:lnTo>
                      <a:pt x="523" y="1493"/>
                    </a:lnTo>
                    <a:lnTo>
                      <a:pt x="507" y="1471"/>
                    </a:lnTo>
                    <a:lnTo>
                      <a:pt x="489" y="1445"/>
                    </a:lnTo>
                    <a:lnTo>
                      <a:pt x="467" y="1416"/>
                    </a:lnTo>
                    <a:lnTo>
                      <a:pt x="445" y="1381"/>
                    </a:lnTo>
                    <a:lnTo>
                      <a:pt x="420" y="1343"/>
                    </a:lnTo>
                    <a:lnTo>
                      <a:pt x="393" y="1301"/>
                    </a:lnTo>
                    <a:lnTo>
                      <a:pt x="367" y="1255"/>
                    </a:lnTo>
                    <a:lnTo>
                      <a:pt x="338" y="1206"/>
                    </a:lnTo>
                    <a:lnTo>
                      <a:pt x="309" y="1152"/>
                    </a:lnTo>
                    <a:lnTo>
                      <a:pt x="280" y="1095"/>
                    </a:lnTo>
                    <a:lnTo>
                      <a:pt x="250" y="1034"/>
                    </a:lnTo>
                    <a:lnTo>
                      <a:pt x="220" y="970"/>
                    </a:lnTo>
                    <a:lnTo>
                      <a:pt x="191" y="902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5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8" y="273"/>
                    </a:lnTo>
                    <a:lnTo>
                      <a:pt x="20" y="216"/>
                    </a:lnTo>
                    <a:lnTo>
                      <a:pt x="14" y="163"/>
                    </a:lnTo>
                    <a:lnTo>
                      <a:pt x="9" y="117"/>
                    </a:lnTo>
                    <a:lnTo>
                      <a:pt x="5" y="76"/>
                    </a:lnTo>
                    <a:lnTo>
                      <a:pt x="2" y="43"/>
                    </a:lnTo>
                    <a:lnTo>
                      <a:pt x="1" y="18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0" y="33"/>
                    </a:lnTo>
                    <a:lnTo>
                      <a:pt x="13" y="69"/>
                    </a:lnTo>
                    <a:lnTo>
                      <a:pt x="18" y="110"/>
                    </a:lnTo>
                    <a:lnTo>
                      <a:pt x="23" y="155"/>
                    </a:lnTo>
                    <a:lnTo>
                      <a:pt x="29" y="202"/>
                    </a:lnTo>
                    <a:lnTo>
                      <a:pt x="37" y="253"/>
                    </a:lnTo>
                    <a:lnTo>
                      <a:pt x="45" y="305"/>
                    </a:lnTo>
                    <a:lnTo>
                      <a:pt x="56" y="360"/>
                    </a:lnTo>
                    <a:lnTo>
                      <a:pt x="67" y="417"/>
                    </a:lnTo>
                    <a:lnTo>
                      <a:pt x="80" y="476"/>
                    </a:lnTo>
                    <a:lnTo>
                      <a:pt x="95" y="535"/>
                    </a:lnTo>
                    <a:lnTo>
                      <a:pt x="110" y="595"/>
                    </a:lnTo>
                    <a:lnTo>
                      <a:pt x="128" y="656"/>
                    </a:lnTo>
                    <a:lnTo>
                      <a:pt x="148" y="716"/>
                    </a:lnTo>
                    <a:lnTo>
                      <a:pt x="169" y="775"/>
                    </a:lnTo>
                    <a:lnTo>
                      <a:pt x="193" y="835"/>
                    </a:lnTo>
                    <a:lnTo>
                      <a:pt x="226" y="909"/>
                    </a:lnTo>
                    <a:lnTo>
                      <a:pt x="258" y="980"/>
                    </a:lnTo>
                    <a:lnTo>
                      <a:pt x="291" y="1045"/>
                    </a:lnTo>
                    <a:lnTo>
                      <a:pt x="324" y="1108"/>
                    </a:lnTo>
                    <a:lnTo>
                      <a:pt x="357" y="1165"/>
                    </a:lnTo>
                    <a:lnTo>
                      <a:pt x="387" y="1218"/>
                    </a:lnTo>
                    <a:lnTo>
                      <a:pt x="417" y="1267"/>
                    </a:lnTo>
                    <a:lnTo>
                      <a:pt x="446" y="1311"/>
                    </a:lnTo>
                    <a:lnTo>
                      <a:pt x="472" y="1350"/>
                    </a:lnTo>
                    <a:lnTo>
                      <a:pt x="496" y="1384"/>
                    </a:lnTo>
                    <a:lnTo>
                      <a:pt x="516" y="1414"/>
                    </a:lnTo>
                    <a:lnTo>
                      <a:pt x="535" y="1437"/>
                    </a:lnTo>
                    <a:lnTo>
                      <a:pt x="549" y="1456"/>
                    </a:lnTo>
                    <a:lnTo>
                      <a:pt x="560" y="1470"/>
                    </a:lnTo>
                    <a:lnTo>
                      <a:pt x="567" y="1478"/>
                    </a:lnTo>
                    <a:lnTo>
                      <a:pt x="569" y="1481"/>
                    </a:lnTo>
                    <a:lnTo>
                      <a:pt x="1677" y="882"/>
                    </a:lnTo>
                    <a:lnTo>
                      <a:pt x="1681" y="886"/>
                    </a:lnTo>
                    <a:lnTo>
                      <a:pt x="1686" y="889"/>
                    </a:lnTo>
                    <a:lnTo>
                      <a:pt x="1690" y="893"/>
                    </a:lnTo>
                    <a:lnTo>
                      <a:pt x="1695" y="897"/>
                    </a:lnTo>
                    <a:lnTo>
                      <a:pt x="1699" y="900"/>
                    </a:lnTo>
                    <a:lnTo>
                      <a:pt x="1702" y="903"/>
                    </a:lnTo>
                    <a:lnTo>
                      <a:pt x="1705" y="906"/>
                    </a:lnTo>
                    <a:lnTo>
                      <a:pt x="1708" y="9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4" name="Freeform 84"/>
              <p:cNvSpPr>
                <a:spLocks/>
              </p:cNvSpPr>
              <p:nvPr/>
            </p:nvSpPr>
            <p:spPr bwMode="auto">
              <a:xfrm>
                <a:off x="2001" y="1712"/>
                <a:ext cx="75" cy="72"/>
              </a:xfrm>
              <a:custGeom>
                <a:avLst/>
                <a:gdLst/>
                <a:ahLst/>
                <a:cxnLst>
                  <a:cxn ang="0">
                    <a:pos x="142" y="15"/>
                  </a:cxn>
                  <a:cxn ang="0">
                    <a:pos x="164" y="0"/>
                  </a:cxn>
                  <a:cxn ang="0">
                    <a:pos x="191" y="21"/>
                  </a:cxn>
                  <a:cxn ang="0">
                    <a:pos x="217" y="15"/>
                  </a:cxn>
                  <a:cxn ang="0">
                    <a:pos x="237" y="40"/>
                  </a:cxn>
                  <a:cxn ang="0">
                    <a:pos x="267" y="42"/>
                  </a:cxn>
                  <a:cxn ang="0">
                    <a:pos x="281" y="71"/>
                  </a:cxn>
                  <a:cxn ang="0">
                    <a:pos x="311" y="81"/>
                  </a:cxn>
                  <a:cxn ang="0">
                    <a:pos x="316" y="111"/>
                  </a:cxn>
                  <a:cxn ang="0">
                    <a:pos x="345" y="127"/>
                  </a:cxn>
                  <a:cxn ang="0">
                    <a:pos x="342" y="155"/>
                  </a:cxn>
                  <a:cxn ang="0">
                    <a:pos x="367" y="178"/>
                  </a:cxn>
                  <a:cxn ang="0">
                    <a:pos x="355" y="202"/>
                  </a:cxn>
                  <a:cxn ang="0">
                    <a:pos x="374" y="229"/>
                  </a:cxn>
                  <a:cxn ang="0">
                    <a:pos x="354" y="247"/>
                  </a:cxn>
                  <a:cxn ang="0">
                    <a:pos x="365" y="275"/>
                  </a:cxn>
                  <a:cxn ang="0">
                    <a:pos x="340" y="286"/>
                  </a:cxn>
                  <a:cxn ang="0">
                    <a:pos x="342" y="314"/>
                  </a:cxn>
                  <a:cxn ang="0">
                    <a:pos x="312" y="316"/>
                  </a:cxn>
                  <a:cxn ang="0">
                    <a:pos x="306" y="343"/>
                  </a:cxn>
                  <a:cxn ang="0">
                    <a:pos x="276" y="336"/>
                  </a:cxn>
                  <a:cxn ang="0">
                    <a:pos x="261" y="357"/>
                  </a:cxn>
                  <a:cxn ang="0">
                    <a:pos x="233" y="342"/>
                  </a:cxn>
                  <a:cxn ang="0">
                    <a:pos x="211" y="357"/>
                  </a:cxn>
                  <a:cxn ang="0">
                    <a:pos x="184" y="336"/>
                  </a:cxn>
                  <a:cxn ang="0">
                    <a:pos x="158" y="343"/>
                  </a:cxn>
                  <a:cxn ang="0">
                    <a:pos x="136" y="316"/>
                  </a:cxn>
                  <a:cxn ang="0">
                    <a:pos x="107" y="314"/>
                  </a:cxn>
                  <a:cxn ang="0">
                    <a:pos x="92" y="286"/>
                  </a:cxn>
                  <a:cxn ang="0">
                    <a:pos x="63" y="276"/>
                  </a:cxn>
                  <a:cxn ang="0">
                    <a:pos x="56" y="247"/>
                  </a:cxn>
                  <a:cxn ang="0">
                    <a:pos x="28" y="229"/>
                  </a:cxn>
                  <a:cxn ang="0">
                    <a:pos x="31" y="202"/>
                  </a:cxn>
                  <a:cxn ang="0">
                    <a:pos x="6" y="178"/>
                  </a:cxn>
                  <a:cxn ang="0">
                    <a:pos x="19" y="155"/>
                  </a:cxn>
                  <a:cxn ang="0">
                    <a:pos x="0" y="128"/>
                  </a:cxn>
                  <a:cxn ang="0">
                    <a:pos x="20" y="111"/>
                  </a:cxn>
                  <a:cxn ang="0">
                    <a:pos x="8" y="81"/>
                  </a:cxn>
                  <a:cxn ang="0">
                    <a:pos x="34" y="71"/>
                  </a:cxn>
                  <a:cxn ang="0">
                    <a:pos x="32" y="42"/>
                  </a:cxn>
                  <a:cxn ang="0">
                    <a:pos x="61" y="40"/>
                  </a:cxn>
                  <a:cxn ang="0">
                    <a:pos x="67" y="15"/>
                  </a:cxn>
                  <a:cxn ang="0">
                    <a:pos x="97" y="21"/>
                  </a:cxn>
                  <a:cxn ang="0">
                    <a:pos x="113" y="0"/>
                  </a:cxn>
                  <a:cxn ang="0">
                    <a:pos x="142" y="15"/>
                  </a:cxn>
                </a:cxnLst>
                <a:rect l="0" t="0" r="r" b="b"/>
                <a:pathLst>
                  <a:path w="374" h="357">
                    <a:moveTo>
                      <a:pt x="142" y="15"/>
                    </a:moveTo>
                    <a:lnTo>
                      <a:pt x="164" y="0"/>
                    </a:lnTo>
                    <a:lnTo>
                      <a:pt x="191" y="21"/>
                    </a:lnTo>
                    <a:lnTo>
                      <a:pt x="217" y="15"/>
                    </a:lnTo>
                    <a:lnTo>
                      <a:pt x="237" y="40"/>
                    </a:lnTo>
                    <a:lnTo>
                      <a:pt x="267" y="42"/>
                    </a:lnTo>
                    <a:lnTo>
                      <a:pt x="281" y="71"/>
                    </a:lnTo>
                    <a:lnTo>
                      <a:pt x="311" y="81"/>
                    </a:lnTo>
                    <a:lnTo>
                      <a:pt x="316" y="111"/>
                    </a:lnTo>
                    <a:lnTo>
                      <a:pt x="345" y="127"/>
                    </a:lnTo>
                    <a:lnTo>
                      <a:pt x="342" y="155"/>
                    </a:lnTo>
                    <a:lnTo>
                      <a:pt x="367" y="178"/>
                    </a:lnTo>
                    <a:lnTo>
                      <a:pt x="355" y="202"/>
                    </a:lnTo>
                    <a:lnTo>
                      <a:pt x="374" y="229"/>
                    </a:lnTo>
                    <a:lnTo>
                      <a:pt x="354" y="247"/>
                    </a:lnTo>
                    <a:lnTo>
                      <a:pt x="365" y="275"/>
                    </a:lnTo>
                    <a:lnTo>
                      <a:pt x="340" y="286"/>
                    </a:lnTo>
                    <a:lnTo>
                      <a:pt x="342" y="314"/>
                    </a:lnTo>
                    <a:lnTo>
                      <a:pt x="312" y="316"/>
                    </a:lnTo>
                    <a:lnTo>
                      <a:pt x="306" y="343"/>
                    </a:lnTo>
                    <a:lnTo>
                      <a:pt x="276" y="336"/>
                    </a:lnTo>
                    <a:lnTo>
                      <a:pt x="261" y="357"/>
                    </a:lnTo>
                    <a:lnTo>
                      <a:pt x="233" y="342"/>
                    </a:lnTo>
                    <a:lnTo>
                      <a:pt x="211" y="357"/>
                    </a:lnTo>
                    <a:lnTo>
                      <a:pt x="184" y="336"/>
                    </a:lnTo>
                    <a:lnTo>
                      <a:pt x="158" y="343"/>
                    </a:lnTo>
                    <a:lnTo>
                      <a:pt x="136" y="316"/>
                    </a:lnTo>
                    <a:lnTo>
                      <a:pt x="107" y="314"/>
                    </a:lnTo>
                    <a:lnTo>
                      <a:pt x="92" y="286"/>
                    </a:lnTo>
                    <a:lnTo>
                      <a:pt x="63" y="276"/>
                    </a:lnTo>
                    <a:lnTo>
                      <a:pt x="56" y="247"/>
                    </a:lnTo>
                    <a:lnTo>
                      <a:pt x="28" y="229"/>
                    </a:lnTo>
                    <a:lnTo>
                      <a:pt x="31" y="202"/>
                    </a:lnTo>
                    <a:lnTo>
                      <a:pt x="6" y="178"/>
                    </a:lnTo>
                    <a:lnTo>
                      <a:pt x="19" y="155"/>
                    </a:lnTo>
                    <a:lnTo>
                      <a:pt x="0" y="128"/>
                    </a:lnTo>
                    <a:lnTo>
                      <a:pt x="20" y="111"/>
                    </a:lnTo>
                    <a:lnTo>
                      <a:pt x="8" y="81"/>
                    </a:lnTo>
                    <a:lnTo>
                      <a:pt x="34" y="71"/>
                    </a:lnTo>
                    <a:lnTo>
                      <a:pt x="32" y="42"/>
                    </a:lnTo>
                    <a:lnTo>
                      <a:pt x="61" y="40"/>
                    </a:lnTo>
                    <a:lnTo>
                      <a:pt x="67" y="15"/>
                    </a:lnTo>
                    <a:lnTo>
                      <a:pt x="97" y="21"/>
                    </a:lnTo>
                    <a:lnTo>
                      <a:pt x="113" y="0"/>
                    </a:lnTo>
                    <a:lnTo>
                      <a:pt x="142" y="1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5" name="Freeform 85"/>
              <p:cNvSpPr>
                <a:spLocks/>
              </p:cNvSpPr>
              <p:nvPr/>
            </p:nvSpPr>
            <p:spPr bwMode="auto">
              <a:xfrm>
                <a:off x="1821" y="1572"/>
                <a:ext cx="168" cy="49"/>
              </a:xfrm>
              <a:custGeom>
                <a:avLst/>
                <a:gdLst/>
                <a:ahLst/>
                <a:cxnLst>
                  <a:cxn ang="0">
                    <a:pos x="841" y="12"/>
                  </a:cxn>
                  <a:cxn ang="0">
                    <a:pos x="840" y="9"/>
                  </a:cxn>
                  <a:cxn ang="0">
                    <a:pos x="839" y="6"/>
                  </a:cxn>
                  <a:cxn ang="0">
                    <a:pos x="838" y="3"/>
                  </a:cxn>
                  <a:cxn ang="0">
                    <a:pos x="837" y="0"/>
                  </a:cxn>
                  <a:cxn ang="0">
                    <a:pos x="0" y="222"/>
                  </a:cxn>
                  <a:cxn ang="0">
                    <a:pos x="1" y="227"/>
                  </a:cxn>
                  <a:cxn ang="0">
                    <a:pos x="1" y="232"/>
                  </a:cxn>
                  <a:cxn ang="0">
                    <a:pos x="2" y="237"/>
                  </a:cxn>
                  <a:cxn ang="0">
                    <a:pos x="2" y="242"/>
                  </a:cxn>
                  <a:cxn ang="0">
                    <a:pos x="841" y="12"/>
                  </a:cxn>
                </a:cxnLst>
                <a:rect l="0" t="0" r="r" b="b"/>
                <a:pathLst>
                  <a:path w="841" h="242">
                    <a:moveTo>
                      <a:pt x="841" y="12"/>
                    </a:moveTo>
                    <a:lnTo>
                      <a:pt x="840" y="9"/>
                    </a:lnTo>
                    <a:lnTo>
                      <a:pt x="839" y="6"/>
                    </a:lnTo>
                    <a:lnTo>
                      <a:pt x="838" y="3"/>
                    </a:lnTo>
                    <a:lnTo>
                      <a:pt x="837" y="0"/>
                    </a:lnTo>
                    <a:lnTo>
                      <a:pt x="0" y="222"/>
                    </a:lnTo>
                    <a:lnTo>
                      <a:pt x="1" y="227"/>
                    </a:lnTo>
                    <a:lnTo>
                      <a:pt x="1" y="232"/>
                    </a:lnTo>
                    <a:lnTo>
                      <a:pt x="2" y="237"/>
                    </a:lnTo>
                    <a:lnTo>
                      <a:pt x="2" y="242"/>
                    </a:lnTo>
                    <a:lnTo>
                      <a:pt x="84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6" name="Freeform 86"/>
              <p:cNvSpPr>
                <a:spLocks/>
              </p:cNvSpPr>
              <p:nvPr/>
            </p:nvSpPr>
            <p:spPr bwMode="auto">
              <a:xfrm>
                <a:off x="1823" y="1583"/>
                <a:ext cx="170" cy="51"/>
              </a:xfrm>
              <a:custGeom>
                <a:avLst/>
                <a:gdLst/>
                <a:ahLst/>
                <a:cxnLst>
                  <a:cxn ang="0">
                    <a:pos x="847" y="0"/>
                  </a:cxn>
                  <a:cxn ang="0">
                    <a:pos x="0" y="235"/>
                  </a:cxn>
                  <a:cxn ang="0">
                    <a:pos x="2" y="240"/>
                  </a:cxn>
                  <a:cxn ang="0">
                    <a:pos x="3" y="244"/>
                  </a:cxn>
                  <a:cxn ang="0">
                    <a:pos x="3" y="250"/>
                  </a:cxn>
                  <a:cxn ang="0">
                    <a:pos x="4" y="255"/>
                  </a:cxn>
                  <a:cxn ang="0">
                    <a:pos x="851" y="13"/>
                  </a:cxn>
                  <a:cxn ang="0">
                    <a:pos x="850" y="9"/>
                  </a:cxn>
                  <a:cxn ang="0">
                    <a:pos x="849" y="6"/>
                  </a:cxn>
                  <a:cxn ang="0">
                    <a:pos x="848" y="3"/>
                  </a:cxn>
                  <a:cxn ang="0">
                    <a:pos x="847" y="0"/>
                  </a:cxn>
                </a:cxnLst>
                <a:rect l="0" t="0" r="r" b="b"/>
                <a:pathLst>
                  <a:path w="851" h="255">
                    <a:moveTo>
                      <a:pt x="847" y="0"/>
                    </a:moveTo>
                    <a:lnTo>
                      <a:pt x="0" y="235"/>
                    </a:lnTo>
                    <a:lnTo>
                      <a:pt x="2" y="240"/>
                    </a:lnTo>
                    <a:lnTo>
                      <a:pt x="3" y="244"/>
                    </a:lnTo>
                    <a:lnTo>
                      <a:pt x="3" y="250"/>
                    </a:lnTo>
                    <a:lnTo>
                      <a:pt x="4" y="255"/>
                    </a:lnTo>
                    <a:lnTo>
                      <a:pt x="851" y="13"/>
                    </a:lnTo>
                    <a:lnTo>
                      <a:pt x="850" y="9"/>
                    </a:lnTo>
                    <a:lnTo>
                      <a:pt x="849" y="6"/>
                    </a:lnTo>
                    <a:lnTo>
                      <a:pt x="848" y="3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7" name="Freeform 87"/>
              <p:cNvSpPr>
                <a:spLocks/>
              </p:cNvSpPr>
              <p:nvPr/>
            </p:nvSpPr>
            <p:spPr bwMode="auto">
              <a:xfrm>
                <a:off x="1825" y="1594"/>
                <a:ext cx="172" cy="54"/>
              </a:xfrm>
              <a:custGeom>
                <a:avLst/>
                <a:gdLst/>
                <a:ahLst/>
                <a:cxnLst>
                  <a:cxn ang="0">
                    <a:pos x="855" y="0"/>
                  </a:cxn>
                  <a:cxn ang="0">
                    <a:pos x="0" y="248"/>
                  </a:cxn>
                  <a:cxn ang="0">
                    <a:pos x="1" y="253"/>
                  </a:cxn>
                  <a:cxn ang="0">
                    <a:pos x="2" y="258"/>
                  </a:cxn>
                  <a:cxn ang="0">
                    <a:pos x="2" y="263"/>
                  </a:cxn>
                  <a:cxn ang="0">
                    <a:pos x="3" y="268"/>
                  </a:cxn>
                  <a:cxn ang="0">
                    <a:pos x="860" y="14"/>
                  </a:cxn>
                  <a:cxn ang="0">
                    <a:pos x="859" y="9"/>
                  </a:cxn>
                  <a:cxn ang="0">
                    <a:pos x="858" y="6"/>
                  </a:cxn>
                  <a:cxn ang="0">
                    <a:pos x="857" y="3"/>
                  </a:cxn>
                  <a:cxn ang="0">
                    <a:pos x="855" y="0"/>
                  </a:cxn>
                </a:cxnLst>
                <a:rect l="0" t="0" r="r" b="b"/>
                <a:pathLst>
                  <a:path w="860" h="268">
                    <a:moveTo>
                      <a:pt x="855" y="0"/>
                    </a:moveTo>
                    <a:lnTo>
                      <a:pt x="0" y="248"/>
                    </a:lnTo>
                    <a:lnTo>
                      <a:pt x="1" y="253"/>
                    </a:lnTo>
                    <a:lnTo>
                      <a:pt x="2" y="258"/>
                    </a:lnTo>
                    <a:lnTo>
                      <a:pt x="2" y="263"/>
                    </a:lnTo>
                    <a:lnTo>
                      <a:pt x="3" y="268"/>
                    </a:lnTo>
                    <a:lnTo>
                      <a:pt x="860" y="14"/>
                    </a:lnTo>
                    <a:lnTo>
                      <a:pt x="859" y="9"/>
                    </a:lnTo>
                    <a:lnTo>
                      <a:pt x="858" y="6"/>
                    </a:lnTo>
                    <a:lnTo>
                      <a:pt x="857" y="3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8" name="Freeform 88"/>
              <p:cNvSpPr>
                <a:spLocks/>
              </p:cNvSpPr>
              <p:nvPr/>
            </p:nvSpPr>
            <p:spPr bwMode="auto">
              <a:xfrm>
                <a:off x="1826" y="1605"/>
                <a:ext cx="174" cy="56"/>
              </a:xfrm>
              <a:custGeom>
                <a:avLst/>
                <a:gdLst/>
                <a:ahLst/>
                <a:cxnLst>
                  <a:cxn ang="0">
                    <a:pos x="865" y="0"/>
                  </a:cxn>
                  <a:cxn ang="0">
                    <a:pos x="0" y="260"/>
                  </a:cxn>
                  <a:cxn ang="0">
                    <a:pos x="1" y="265"/>
                  </a:cxn>
                  <a:cxn ang="0">
                    <a:pos x="2" y="270"/>
                  </a:cxn>
                  <a:cxn ang="0">
                    <a:pos x="3" y="276"/>
                  </a:cxn>
                  <a:cxn ang="0">
                    <a:pos x="4" y="281"/>
                  </a:cxn>
                  <a:cxn ang="0">
                    <a:pos x="870" y="13"/>
                  </a:cxn>
                  <a:cxn ang="0">
                    <a:pos x="869" y="10"/>
                  </a:cxn>
                  <a:cxn ang="0">
                    <a:pos x="868" y="7"/>
                  </a:cxn>
                  <a:cxn ang="0">
                    <a:pos x="866" y="3"/>
                  </a:cxn>
                  <a:cxn ang="0">
                    <a:pos x="865" y="0"/>
                  </a:cxn>
                </a:cxnLst>
                <a:rect l="0" t="0" r="r" b="b"/>
                <a:pathLst>
                  <a:path w="870" h="281">
                    <a:moveTo>
                      <a:pt x="865" y="0"/>
                    </a:moveTo>
                    <a:lnTo>
                      <a:pt x="0" y="260"/>
                    </a:lnTo>
                    <a:lnTo>
                      <a:pt x="1" y="265"/>
                    </a:lnTo>
                    <a:lnTo>
                      <a:pt x="2" y="270"/>
                    </a:lnTo>
                    <a:lnTo>
                      <a:pt x="3" y="276"/>
                    </a:lnTo>
                    <a:lnTo>
                      <a:pt x="4" y="281"/>
                    </a:lnTo>
                    <a:lnTo>
                      <a:pt x="870" y="13"/>
                    </a:lnTo>
                    <a:lnTo>
                      <a:pt x="869" y="10"/>
                    </a:lnTo>
                    <a:lnTo>
                      <a:pt x="868" y="7"/>
                    </a:lnTo>
                    <a:lnTo>
                      <a:pt x="866" y="3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9" name="Freeform 89"/>
              <p:cNvSpPr>
                <a:spLocks/>
              </p:cNvSpPr>
              <p:nvPr/>
            </p:nvSpPr>
            <p:spPr bwMode="auto">
              <a:xfrm>
                <a:off x="1829" y="1616"/>
                <a:ext cx="175" cy="59"/>
              </a:xfrm>
              <a:custGeom>
                <a:avLst/>
                <a:gdLst/>
                <a:ahLst/>
                <a:cxnLst>
                  <a:cxn ang="0">
                    <a:pos x="874" y="0"/>
                  </a:cxn>
                  <a:cxn ang="0">
                    <a:pos x="0" y="273"/>
                  </a:cxn>
                  <a:cxn ang="0">
                    <a:pos x="1" y="278"/>
                  </a:cxn>
                  <a:cxn ang="0">
                    <a:pos x="2" y="283"/>
                  </a:cxn>
                  <a:cxn ang="0">
                    <a:pos x="3" y="288"/>
                  </a:cxn>
                  <a:cxn ang="0">
                    <a:pos x="4" y="293"/>
                  </a:cxn>
                  <a:cxn ang="0">
                    <a:pos x="878" y="13"/>
                  </a:cxn>
                  <a:cxn ang="0">
                    <a:pos x="877" y="10"/>
                  </a:cxn>
                  <a:cxn ang="0">
                    <a:pos x="876" y="7"/>
                  </a:cxn>
                  <a:cxn ang="0">
                    <a:pos x="875" y="4"/>
                  </a:cxn>
                  <a:cxn ang="0">
                    <a:pos x="874" y="0"/>
                  </a:cxn>
                </a:cxnLst>
                <a:rect l="0" t="0" r="r" b="b"/>
                <a:pathLst>
                  <a:path w="878" h="293">
                    <a:moveTo>
                      <a:pt x="874" y="0"/>
                    </a:moveTo>
                    <a:lnTo>
                      <a:pt x="0" y="273"/>
                    </a:lnTo>
                    <a:lnTo>
                      <a:pt x="1" y="278"/>
                    </a:lnTo>
                    <a:lnTo>
                      <a:pt x="2" y="283"/>
                    </a:lnTo>
                    <a:lnTo>
                      <a:pt x="3" y="288"/>
                    </a:lnTo>
                    <a:lnTo>
                      <a:pt x="4" y="293"/>
                    </a:lnTo>
                    <a:lnTo>
                      <a:pt x="878" y="13"/>
                    </a:lnTo>
                    <a:lnTo>
                      <a:pt x="877" y="10"/>
                    </a:lnTo>
                    <a:lnTo>
                      <a:pt x="876" y="7"/>
                    </a:lnTo>
                    <a:lnTo>
                      <a:pt x="875" y="4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0" name="Freeform 90"/>
              <p:cNvSpPr>
                <a:spLocks/>
              </p:cNvSpPr>
              <p:nvPr/>
            </p:nvSpPr>
            <p:spPr bwMode="auto">
              <a:xfrm>
                <a:off x="1831" y="1626"/>
                <a:ext cx="178" cy="62"/>
              </a:xfrm>
              <a:custGeom>
                <a:avLst/>
                <a:gdLst/>
                <a:ahLst/>
                <a:cxnLst>
                  <a:cxn ang="0">
                    <a:pos x="882" y="0"/>
                  </a:cxn>
                  <a:cxn ang="0">
                    <a:pos x="0" y="285"/>
                  </a:cxn>
                  <a:cxn ang="0">
                    <a:pos x="1" y="290"/>
                  </a:cxn>
                  <a:cxn ang="0">
                    <a:pos x="3" y="295"/>
                  </a:cxn>
                  <a:cxn ang="0">
                    <a:pos x="3" y="300"/>
                  </a:cxn>
                  <a:cxn ang="0">
                    <a:pos x="4" y="306"/>
                  </a:cxn>
                  <a:cxn ang="0">
                    <a:pos x="887" y="12"/>
                  </a:cxn>
                  <a:cxn ang="0">
                    <a:pos x="886" y="9"/>
                  </a:cxn>
                  <a:cxn ang="0">
                    <a:pos x="885" y="6"/>
                  </a:cxn>
                  <a:cxn ang="0">
                    <a:pos x="883" y="3"/>
                  </a:cxn>
                  <a:cxn ang="0">
                    <a:pos x="882" y="0"/>
                  </a:cxn>
                </a:cxnLst>
                <a:rect l="0" t="0" r="r" b="b"/>
                <a:pathLst>
                  <a:path w="887" h="306">
                    <a:moveTo>
                      <a:pt x="882" y="0"/>
                    </a:moveTo>
                    <a:lnTo>
                      <a:pt x="0" y="285"/>
                    </a:lnTo>
                    <a:lnTo>
                      <a:pt x="1" y="290"/>
                    </a:lnTo>
                    <a:lnTo>
                      <a:pt x="3" y="295"/>
                    </a:lnTo>
                    <a:lnTo>
                      <a:pt x="3" y="300"/>
                    </a:lnTo>
                    <a:lnTo>
                      <a:pt x="4" y="306"/>
                    </a:lnTo>
                    <a:lnTo>
                      <a:pt x="887" y="12"/>
                    </a:lnTo>
                    <a:lnTo>
                      <a:pt x="886" y="9"/>
                    </a:lnTo>
                    <a:lnTo>
                      <a:pt x="885" y="6"/>
                    </a:lnTo>
                    <a:lnTo>
                      <a:pt x="883" y="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1" name="Freeform 91"/>
              <p:cNvSpPr>
                <a:spLocks/>
              </p:cNvSpPr>
              <p:nvPr/>
            </p:nvSpPr>
            <p:spPr bwMode="auto">
              <a:xfrm>
                <a:off x="1834" y="1637"/>
                <a:ext cx="179" cy="63"/>
              </a:xfrm>
              <a:custGeom>
                <a:avLst/>
                <a:gdLst/>
                <a:ahLst/>
                <a:cxnLst>
                  <a:cxn ang="0">
                    <a:pos x="890" y="0"/>
                  </a:cxn>
                  <a:cxn ang="0">
                    <a:pos x="0" y="299"/>
                  </a:cxn>
                  <a:cxn ang="0">
                    <a:pos x="1" y="304"/>
                  </a:cxn>
                  <a:cxn ang="0">
                    <a:pos x="2" y="308"/>
                  </a:cxn>
                  <a:cxn ang="0">
                    <a:pos x="3" y="313"/>
                  </a:cxn>
                  <a:cxn ang="0">
                    <a:pos x="4" y="318"/>
                  </a:cxn>
                  <a:cxn ang="0">
                    <a:pos x="896" y="12"/>
                  </a:cxn>
                  <a:cxn ang="0">
                    <a:pos x="894" y="9"/>
                  </a:cxn>
                  <a:cxn ang="0">
                    <a:pos x="893" y="6"/>
                  </a:cxn>
                  <a:cxn ang="0">
                    <a:pos x="891" y="3"/>
                  </a:cxn>
                  <a:cxn ang="0">
                    <a:pos x="890" y="0"/>
                  </a:cxn>
                </a:cxnLst>
                <a:rect l="0" t="0" r="r" b="b"/>
                <a:pathLst>
                  <a:path w="896" h="318">
                    <a:moveTo>
                      <a:pt x="890" y="0"/>
                    </a:moveTo>
                    <a:lnTo>
                      <a:pt x="0" y="299"/>
                    </a:lnTo>
                    <a:lnTo>
                      <a:pt x="1" y="304"/>
                    </a:lnTo>
                    <a:lnTo>
                      <a:pt x="2" y="308"/>
                    </a:lnTo>
                    <a:lnTo>
                      <a:pt x="3" y="313"/>
                    </a:lnTo>
                    <a:lnTo>
                      <a:pt x="4" y="318"/>
                    </a:lnTo>
                    <a:lnTo>
                      <a:pt x="896" y="12"/>
                    </a:lnTo>
                    <a:lnTo>
                      <a:pt x="894" y="9"/>
                    </a:lnTo>
                    <a:lnTo>
                      <a:pt x="893" y="6"/>
                    </a:lnTo>
                    <a:lnTo>
                      <a:pt x="891" y="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2" name="Freeform 92"/>
              <p:cNvSpPr>
                <a:spLocks/>
              </p:cNvSpPr>
              <p:nvPr/>
            </p:nvSpPr>
            <p:spPr bwMode="auto">
              <a:xfrm>
                <a:off x="1837" y="1647"/>
                <a:ext cx="181" cy="66"/>
              </a:xfrm>
              <a:custGeom>
                <a:avLst/>
                <a:gdLst/>
                <a:ahLst/>
                <a:cxnLst>
                  <a:cxn ang="0">
                    <a:pos x="899" y="0"/>
                  </a:cxn>
                  <a:cxn ang="0">
                    <a:pos x="0" y="312"/>
                  </a:cxn>
                  <a:cxn ang="0">
                    <a:pos x="1" y="317"/>
                  </a:cxn>
                  <a:cxn ang="0">
                    <a:pos x="3" y="321"/>
                  </a:cxn>
                  <a:cxn ang="0">
                    <a:pos x="4" y="326"/>
                  </a:cxn>
                  <a:cxn ang="0">
                    <a:pos x="5" y="331"/>
                  </a:cxn>
                  <a:cxn ang="0">
                    <a:pos x="904" y="12"/>
                  </a:cxn>
                  <a:cxn ang="0">
                    <a:pos x="903" y="9"/>
                  </a:cxn>
                  <a:cxn ang="0">
                    <a:pos x="901" y="6"/>
                  </a:cxn>
                  <a:cxn ang="0">
                    <a:pos x="900" y="3"/>
                  </a:cxn>
                  <a:cxn ang="0">
                    <a:pos x="899" y="0"/>
                  </a:cxn>
                </a:cxnLst>
                <a:rect l="0" t="0" r="r" b="b"/>
                <a:pathLst>
                  <a:path w="904" h="331">
                    <a:moveTo>
                      <a:pt x="899" y="0"/>
                    </a:moveTo>
                    <a:lnTo>
                      <a:pt x="0" y="312"/>
                    </a:lnTo>
                    <a:lnTo>
                      <a:pt x="1" y="317"/>
                    </a:lnTo>
                    <a:lnTo>
                      <a:pt x="3" y="321"/>
                    </a:lnTo>
                    <a:lnTo>
                      <a:pt x="4" y="326"/>
                    </a:lnTo>
                    <a:lnTo>
                      <a:pt x="5" y="331"/>
                    </a:lnTo>
                    <a:lnTo>
                      <a:pt x="904" y="12"/>
                    </a:lnTo>
                    <a:lnTo>
                      <a:pt x="903" y="9"/>
                    </a:lnTo>
                    <a:lnTo>
                      <a:pt x="901" y="6"/>
                    </a:lnTo>
                    <a:lnTo>
                      <a:pt x="900" y="3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3" name="Freeform 93"/>
              <p:cNvSpPr>
                <a:spLocks/>
              </p:cNvSpPr>
              <p:nvPr/>
            </p:nvSpPr>
            <p:spPr bwMode="auto">
              <a:xfrm>
                <a:off x="1841" y="1658"/>
                <a:ext cx="182" cy="69"/>
              </a:xfrm>
              <a:custGeom>
                <a:avLst/>
                <a:gdLst/>
                <a:ahLst/>
                <a:cxnLst>
                  <a:cxn ang="0">
                    <a:pos x="904" y="0"/>
                  </a:cxn>
                  <a:cxn ang="0">
                    <a:pos x="0" y="325"/>
                  </a:cxn>
                  <a:cxn ang="0">
                    <a:pos x="1" y="331"/>
                  </a:cxn>
                  <a:cxn ang="0">
                    <a:pos x="3" y="335"/>
                  </a:cxn>
                  <a:cxn ang="0">
                    <a:pos x="4" y="340"/>
                  </a:cxn>
                  <a:cxn ang="0">
                    <a:pos x="5" y="345"/>
                  </a:cxn>
                  <a:cxn ang="0">
                    <a:pos x="911" y="13"/>
                  </a:cxn>
                  <a:cxn ang="0">
                    <a:pos x="910" y="9"/>
                  </a:cxn>
                  <a:cxn ang="0">
                    <a:pos x="908" y="6"/>
                  </a:cxn>
                  <a:cxn ang="0">
                    <a:pos x="907" y="3"/>
                  </a:cxn>
                  <a:cxn ang="0">
                    <a:pos x="904" y="0"/>
                  </a:cxn>
                </a:cxnLst>
                <a:rect l="0" t="0" r="r" b="b"/>
                <a:pathLst>
                  <a:path w="911" h="345">
                    <a:moveTo>
                      <a:pt x="904" y="0"/>
                    </a:moveTo>
                    <a:lnTo>
                      <a:pt x="0" y="325"/>
                    </a:lnTo>
                    <a:lnTo>
                      <a:pt x="1" y="331"/>
                    </a:lnTo>
                    <a:lnTo>
                      <a:pt x="3" y="335"/>
                    </a:lnTo>
                    <a:lnTo>
                      <a:pt x="4" y="340"/>
                    </a:lnTo>
                    <a:lnTo>
                      <a:pt x="5" y="345"/>
                    </a:lnTo>
                    <a:lnTo>
                      <a:pt x="911" y="13"/>
                    </a:lnTo>
                    <a:lnTo>
                      <a:pt x="910" y="9"/>
                    </a:lnTo>
                    <a:lnTo>
                      <a:pt x="908" y="6"/>
                    </a:lnTo>
                    <a:lnTo>
                      <a:pt x="907" y="3"/>
                    </a:lnTo>
                    <a:lnTo>
                      <a:pt x="9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4" name="Freeform 94"/>
              <p:cNvSpPr>
                <a:spLocks/>
              </p:cNvSpPr>
              <p:nvPr/>
            </p:nvSpPr>
            <p:spPr bwMode="auto">
              <a:xfrm>
                <a:off x="1844" y="1668"/>
                <a:ext cx="184" cy="71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0" y="339"/>
                  </a:cxn>
                  <a:cxn ang="0">
                    <a:pos x="2" y="344"/>
                  </a:cxn>
                  <a:cxn ang="0">
                    <a:pos x="3" y="348"/>
                  </a:cxn>
                  <a:cxn ang="0">
                    <a:pos x="5" y="353"/>
                  </a:cxn>
                  <a:cxn ang="0">
                    <a:pos x="6" y="358"/>
                  </a:cxn>
                  <a:cxn ang="0">
                    <a:pos x="918" y="13"/>
                  </a:cxn>
                  <a:cxn ang="0">
                    <a:pos x="917" y="10"/>
                  </a:cxn>
                  <a:cxn ang="0">
                    <a:pos x="915" y="7"/>
                  </a:cxn>
                  <a:cxn ang="0">
                    <a:pos x="914" y="3"/>
                  </a:cxn>
                  <a:cxn ang="0">
                    <a:pos x="912" y="0"/>
                  </a:cxn>
                </a:cxnLst>
                <a:rect l="0" t="0" r="r" b="b"/>
                <a:pathLst>
                  <a:path w="918" h="358">
                    <a:moveTo>
                      <a:pt x="912" y="0"/>
                    </a:moveTo>
                    <a:lnTo>
                      <a:pt x="0" y="339"/>
                    </a:lnTo>
                    <a:lnTo>
                      <a:pt x="2" y="344"/>
                    </a:lnTo>
                    <a:lnTo>
                      <a:pt x="3" y="348"/>
                    </a:lnTo>
                    <a:lnTo>
                      <a:pt x="5" y="353"/>
                    </a:lnTo>
                    <a:lnTo>
                      <a:pt x="6" y="358"/>
                    </a:lnTo>
                    <a:lnTo>
                      <a:pt x="918" y="13"/>
                    </a:lnTo>
                    <a:lnTo>
                      <a:pt x="917" y="10"/>
                    </a:lnTo>
                    <a:lnTo>
                      <a:pt x="915" y="7"/>
                    </a:lnTo>
                    <a:lnTo>
                      <a:pt x="914" y="3"/>
                    </a:ln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5" name="Freeform 95"/>
              <p:cNvSpPr>
                <a:spLocks/>
              </p:cNvSpPr>
              <p:nvPr/>
            </p:nvSpPr>
            <p:spPr bwMode="auto">
              <a:xfrm>
                <a:off x="1848" y="1678"/>
                <a:ext cx="185" cy="74"/>
              </a:xfrm>
              <a:custGeom>
                <a:avLst/>
                <a:gdLst/>
                <a:ahLst/>
                <a:cxnLst>
                  <a:cxn ang="0">
                    <a:pos x="920" y="0"/>
                  </a:cxn>
                  <a:cxn ang="0">
                    <a:pos x="0" y="352"/>
                  </a:cxn>
                  <a:cxn ang="0">
                    <a:pos x="2" y="356"/>
                  </a:cxn>
                  <a:cxn ang="0">
                    <a:pos x="5" y="362"/>
                  </a:cxn>
                  <a:cxn ang="0">
                    <a:pos x="6" y="366"/>
                  </a:cxn>
                  <a:cxn ang="0">
                    <a:pos x="8" y="371"/>
                  </a:cxn>
                  <a:cxn ang="0">
                    <a:pos x="926" y="12"/>
                  </a:cxn>
                  <a:cxn ang="0">
                    <a:pos x="925" y="9"/>
                  </a:cxn>
                  <a:cxn ang="0">
                    <a:pos x="923" y="6"/>
                  </a:cxn>
                  <a:cxn ang="0">
                    <a:pos x="922" y="3"/>
                  </a:cxn>
                  <a:cxn ang="0">
                    <a:pos x="920" y="0"/>
                  </a:cxn>
                </a:cxnLst>
                <a:rect l="0" t="0" r="r" b="b"/>
                <a:pathLst>
                  <a:path w="926" h="371">
                    <a:moveTo>
                      <a:pt x="920" y="0"/>
                    </a:moveTo>
                    <a:lnTo>
                      <a:pt x="0" y="352"/>
                    </a:lnTo>
                    <a:lnTo>
                      <a:pt x="2" y="356"/>
                    </a:lnTo>
                    <a:lnTo>
                      <a:pt x="5" y="362"/>
                    </a:lnTo>
                    <a:lnTo>
                      <a:pt x="6" y="366"/>
                    </a:lnTo>
                    <a:lnTo>
                      <a:pt x="8" y="371"/>
                    </a:lnTo>
                    <a:lnTo>
                      <a:pt x="926" y="12"/>
                    </a:lnTo>
                    <a:lnTo>
                      <a:pt x="925" y="9"/>
                    </a:lnTo>
                    <a:lnTo>
                      <a:pt x="923" y="6"/>
                    </a:lnTo>
                    <a:lnTo>
                      <a:pt x="922" y="3"/>
                    </a:lnTo>
                    <a:lnTo>
                      <a:pt x="9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6" name="Freeform 96"/>
              <p:cNvSpPr>
                <a:spLocks/>
              </p:cNvSpPr>
              <p:nvPr/>
            </p:nvSpPr>
            <p:spPr bwMode="auto">
              <a:xfrm>
                <a:off x="1853" y="1688"/>
                <a:ext cx="186" cy="77"/>
              </a:xfrm>
              <a:custGeom>
                <a:avLst/>
                <a:gdLst/>
                <a:ahLst/>
                <a:cxnLst>
                  <a:cxn ang="0">
                    <a:pos x="924" y="0"/>
                  </a:cxn>
                  <a:cxn ang="0">
                    <a:pos x="0" y="365"/>
                  </a:cxn>
                  <a:cxn ang="0">
                    <a:pos x="2" y="370"/>
                  </a:cxn>
                  <a:cxn ang="0">
                    <a:pos x="4" y="375"/>
                  </a:cxn>
                  <a:cxn ang="0">
                    <a:pos x="6" y="379"/>
                  </a:cxn>
                  <a:cxn ang="0">
                    <a:pos x="8" y="384"/>
                  </a:cxn>
                  <a:cxn ang="0">
                    <a:pos x="932" y="11"/>
                  </a:cxn>
                  <a:cxn ang="0">
                    <a:pos x="929" y="9"/>
                  </a:cxn>
                  <a:cxn ang="0">
                    <a:pos x="928" y="6"/>
                  </a:cxn>
                  <a:cxn ang="0">
                    <a:pos x="926" y="3"/>
                  </a:cxn>
                  <a:cxn ang="0">
                    <a:pos x="924" y="0"/>
                  </a:cxn>
                </a:cxnLst>
                <a:rect l="0" t="0" r="r" b="b"/>
                <a:pathLst>
                  <a:path w="932" h="384">
                    <a:moveTo>
                      <a:pt x="924" y="0"/>
                    </a:moveTo>
                    <a:lnTo>
                      <a:pt x="0" y="365"/>
                    </a:lnTo>
                    <a:lnTo>
                      <a:pt x="2" y="370"/>
                    </a:lnTo>
                    <a:lnTo>
                      <a:pt x="4" y="375"/>
                    </a:lnTo>
                    <a:lnTo>
                      <a:pt x="6" y="379"/>
                    </a:lnTo>
                    <a:lnTo>
                      <a:pt x="8" y="384"/>
                    </a:lnTo>
                    <a:lnTo>
                      <a:pt x="932" y="11"/>
                    </a:lnTo>
                    <a:lnTo>
                      <a:pt x="929" y="9"/>
                    </a:lnTo>
                    <a:lnTo>
                      <a:pt x="928" y="6"/>
                    </a:lnTo>
                    <a:lnTo>
                      <a:pt x="926" y="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7" name="Freeform 97"/>
              <p:cNvSpPr>
                <a:spLocks/>
              </p:cNvSpPr>
              <p:nvPr/>
            </p:nvSpPr>
            <p:spPr bwMode="auto">
              <a:xfrm>
                <a:off x="1858" y="1729"/>
                <a:ext cx="109" cy="48"/>
              </a:xfrm>
              <a:custGeom>
                <a:avLst/>
                <a:gdLst/>
                <a:ahLst/>
                <a:cxnLst>
                  <a:cxn ang="0">
                    <a:pos x="538" y="0"/>
                  </a:cxn>
                  <a:cxn ang="0">
                    <a:pos x="0" y="221"/>
                  </a:cxn>
                  <a:cxn ang="0">
                    <a:pos x="2" y="225"/>
                  </a:cxn>
                  <a:cxn ang="0">
                    <a:pos x="4" y="230"/>
                  </a:cxn>
                  <a:cxn ang="0">
                    <a:pos x="6" y="234"/>
                  </a:cxn>
                  <a:cxn ang="0">
                    <a:pos x="8" y="240"/>
                  </a:cxn>
                  <a:cxn ang="0">
                    <a:pos x="547" y="15"/>
                  </a:cxn>
                  <a:cxn ang="0">
                    <a:pos x="544" y="9"/>
                  </a:cxn>
                  <a:cxn ang="0">
                    <a:pos x="541" y="5"/>
                  </a:cxn>
                  <a:cxn ang="0">
                    <a:pos x="539" y="2"/>
                  </a:cxn>
                  <a:cxn ang="0">
                    <a:pos x="538" y="0"/>
                  </a:cxn>
                </a:cxnLst>
                <a:rect l="0" t="0" r="r" b="b"/>
                <a:pathLst>
                  <a:path w="547" h="240">
                    <a:moveTo>
                      <a:pt x="538" y="0"/>
                    </a:moveTo>
                    <a:lnTo>
                      <a:pt x="0" y="221"/>
                    </a:lnTo>
                    <a:lnTo>
                      <a:pt x="2" y="225"/>
                    </a:lnTo>
                    <a:lnTo>
                      <a:pt x="4" y="230"/>
                    </a:lnTo>
                    <a:lnTo>
                      <a:pt x="6" y="234"/>
                    </a:lnTo>
                    <a:lnTo>
                      <a:pt x="8" y="240"/>
                    </a:lnTo>
                    <a:lnTo>
                      <a:pt x="547" y="15"/>
                    </a:lnTo>
                    <a:lnTo>
                      <a:pt x="544" y="9"/>
                    </a:lnTo>
                    <a:lnTo>
                      <a:pt x="541" y="5"/>
                    </a:lnTo>
                    <a:lnTo>
                      <a:pt x="539" y="2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8" name="Freeform 98"/>
              <p:cNvSpPr>
                <a:spLocks/>
              </p:cNvSpPr>
              <p:nvPr/>
            </p:nvSpPr>
            <p:spPr bwMode="auto">
              <a:xfrm>
                <a:off x="1863" y="1740"/>
                <a:ext cx="111" cy="50"/>
              </a:xfrm>
              <a:custGeom>
                <a:avLst/>
                <a:gdLst/>
                <a:ahLst/>
                <a:cxnLst>
                  <a:cxn ang="0">
                    <a:pos x="546" y="0"/>
                  </a:cxn>
                  <a:cxn ang="0">
                    <a:pos x="0" y="230"/>
                  </a:cxn>
                  <a:cxn ang="0">
                    <a:pos x="2" y="235"/>
                  </a:cxn>
                  <a:cxn ang="0">
                    <a:pos x="4" y="240"/>
                  </a:cxn>
                  <a:cxn ang="0">
                    <a:pos x="6" y="244"/>
                  </a:cxn>
                  <a:cxn ang="0">
                    <a:pos x="8" y="249"/>
                  </a:cxn>
                  <a:cxn ang="0">
                    <a:pos x="554" y="15"/>
                  </a:cxn>
                  <a:cxn ang="0">
                    <a:pos x="552" y="11"/>
                  </a:cxn>
                  <a:cxn ang="0">
                    <a:pos x="550" y="8"/>
                  </a:cxn>
                  <a:cxn ang="0">
                    <a:pos x="548" y="4"/>
                  </a:cxn>
                  <a:cxn ang="0">
                    <a:pos x="546" y="0"/>
                  </a:cxn>
                </a:cxnLst>
                <a:rect l="0" t="0" r="r" b="b"/>
                <a:pathLst>
                  <a:path w="554" h="249">
                    <a:moveTo>
                      <a:pt x="546" y="0"/>
                    </a:moveTo>
                    <a:lnTo>
                      <a:pt x="0" y="230"/>
                    </a:lnTo>
                    <a:lnTo>
                      <a:pt x="2" y="235"/>
                    </a:lnTo>
                    <a:lnTo>
                      <a:pt x="4" y="240"/>
                    </a:lnTo>
                    <a:lnTo>
                      <a:pt x="6" y="244"/>
                    </a:lnTo>
                    <a:lnTo>
                      <a:pt x="8" y="249"/>
                    </a:lnTo>
                    <a:lnTo>
                      <a:pt x="554" y="15"/>
                    </a:lnTo>
                    <a:lnTo>
                      <a:pt x="552" y="11"/>
                    </a:lnTo>
                    <a:lnTo>
                      <a:pt x="550" y="8"/>
                    </a:lnTo>
                    <a:lnTo>
                      <a:pt x="548" y="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9" name="Freeform 99"/>
              <p:cNvSpPr>
                <a:spLocks/>
              </p:cNvSpPr>
              <p:nvPr/>
            </p:nvSpPr>
            <p:spPr bwMode="auto">
              <a:xfrm>
                <a:off x="1869" y="1750"/>
                <a:ext cx="112" cy="52"/>
              </a:xfrm>
              <a:custGeom>
                <a:avLst/>
                <a:gdLst/>
                <a:ahLst/>
                <a:cxnLst>
                  <a:cxn ang="0">
                    <a:pos x="551" y="0"/>
                  </a:cxn>
                  <a:cxn ang="0">
                    <a:pos x="0" y="239"/>
                  </a:cxn>
                  <a:cxn ang="0">
                    <a:pos x="2" y="243"/>
                  </a:cxn>
                  <a:cxn ang="0">
                    <a:pos x="4" y="248"/>
                  </a:cxn>
                  <a:cxn ang="0">
                    <a:pos x="6" y="252"/>
                  </a:cxn>
                  <a:cxn ang="0">
                    <a:pos x="8" y="257"/>
                  </a:cxn>
                  <a:cxn ang="0">
                    <a:pos x="560" y="13"/>
                  </a:cxn>
                  <a:cxn ang="0">
                    <a:pos x="558" y="10"/>
                  </a:cxn>
                  <a:cxn ang="0">
                    <a:pos x="556" y="6"/>
                  </a:cxn>
                  <a:cxn ang="0">
                    <a:pos x="553" y="3"/>
                  </a:cxn>
                  <a:cxn ang="0">
                    <a:pos x="551" y="0"/>
                  </a:cxn>
                </a:cxnLst>
                <a:rect l="0" t="0" r="r" b="b"/>
                <a:pathLst>
                  <a:path w="560" h="257">
                    <a:moveTo>
                      <a:pt x="551" y="0"/>
                    </a:moveTo>
                    <a:lnTo>
                      <a:pt x="0" y="239"/>
                    </a:lnTo>
                    <a:lnTo>
                      <a:pt x="2" y="243"/>
                    </a:lnTo>
                    <a:lnTo>
                      <a:pt x="4" y="248"/>
                    </a:lnTo>
                    <a:lnTo>
                      <a:pt x="6" y="252"/>
                    </a:lnTo>
                    <a:lnTo>
                      <a:pt x="8" y="257"/>
                    </a:lnTo>
                    <a:lnTo>
                      <a:pt x="560" y="13"/>
                    </a:lnTo>
                    <a:lnTo>
                      <a:pt x="558" y="10"/>
                    </a:lnTo>
                    <a:lnTo>
                      <a:pt x="556" y="6"/>
                    </a:lnTo>
                    <a:lnTo>
                      <a:pt x="553" y="3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0" name="Freeform 100"/>
              <p:cNvSpPr>
                <a:spLocks/>
              </p:cNvSpPr>
              <p:nvPr/>
            </p:nvSpPr>
            <p:spPr bwMode="auto">
              <a:xfrm>
                <a:off x="1875" y="1760"/>
                <a:ext cx="113" cy="54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0" y="249"/>
                  </a:cxn>
                  <a:cxn ang="0">
                    <a:pos x="3" y="253"/>
                  </a:cxn>
                  <a:cxn ang="0">
                    <a:pos x="6" y="258"/>
                  </a:cxn>
                  <a:cxn ang="0">
                    <a:pos x="8" y="262"/>
                  </a:cxn>
                  <a:cxn ang="0">
                    <a:pos x="10" y="268"/>
                  </a:cxn>
                  <a:cxn ang="0">
                    <a:pos x="568" y="13"/>
                  </a:cxn>
                  <a:cxn ang="0">
                    <a:pos x="566" y="10"/>
                  </a:cxn>
                  <a:cxn ang="0">
                    <a:pos x="564" y="7"/>
                  </a:cxn>
                  <a:cxn ang="0">
                    <a:pos x="560" y="4"/>
                  </a:cxn>
                  <a:cxn ang="0">
                    <a:pos x="558" y="0"/>
                  </a:cxn>
                </a:cxnLst>
                <a:rect l="0" t="0" r="r" b="b"/>
                <a:pathLst>
                  <a:path w="568" h="268">
                    <a:moveTo>
                      <a:pt x="558" y="0"/>
                    </a:moveTo>
                    <a:lnTo>
                      <a:pt x="0" y="249"/>
                    </a:lnTo>
                    <a:lnTo>
                      <a:pt x="3" y="253"/>
                    </a:lnTo>
                    <a:lnTo>
                      <a:pt x="6" y="258"/>
                    </a:lnTo>
                    <a:lnTo>
                      <a:pt x="8" y="262"/>
                    </a:lnTo>
                    <a:lnTo>
                      <a:pt x="10" y="268"/>
                    </a:lnTo>
                    <a:lnTo>
                      <a:pt x="568" y="13"/>
                    </a:lnTo>
                    <a:lnTo>
                      <a:pt x="566" y="10"/>
                    </a:lnTo>
                    <a:lnTo>
                      <a:pt x="564" y="7"/>
                    </a:lnTo>
                    <a:lnTo>
                      <a:pt x="560" y="4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1" name="Freeform 101"/>
              <p:cNvSpPr>
                <a:spLocks/>
              </p:cNvSpPr>
              <p:nvPr/>
            </p:nvSpPr>
            <p:spPr bwMode="auto">
              <a:xfrm>
                <a:off x="1881" y="1770"/>
                <a:ext cx="114" cy="56"/>
              </a:xfrm>
              <a:custGeom>
                <a:avLst/>
                <a:gdLst/>
                <a:ahLst/>
                <a:cxnLst>
                  <a:cxn ang="0">
                    <a:pos x="563" y="0"/>
                  </a:cxn>
                  <a:cxn ang="0">
                    <a:pos x="0" y="258"/>
                  </a:cxn>
                  <a:cxn ang="0">
                    <a:pos x="3" y="263"/>
                  </a:cxn>
                  <a:cxn ang="0">
                    <a:pos x="5" y="268"/>
                  </a:cxn>
                  <a:cxn ang="0">
                    <a:pos x="8" y="272"/>
                  </a:cxn>
                  <a:cxn ang="0">
                    <a:pos x="10" y="277"/>
                  </a:cxn>
                  <a:cxn ang="0">
                    <a:pos x="572" y="13"/>
                  </a:cxn>
                  <a:cxn ang="0">
                    <a:pos x="570" y="10"/>
                  </a:cxn>
                  <a:cxn ang="0">
                    <a:pos x="568" y="7"/>
                  </a:cxn>
                  <a:cxn ang="0">
                    <a:pos x="565" y="4"/>
                  </a:cxn>
                  <a:cxn ang="0">
                    <a:pos x="563" y="0"/>
                  </a:cxn>
                </a:cxnLst>
                <a:rect l="0" t="0" r="r" b="b"/>
                <a:pathLst>
                  <a:path w="572" h="277">
                    <a:moveTo>
                      <a:pt x="563" y="0"/>
                    </a:moveTo>
                    <a:lnTo>
                      <a:pt x="0" y="258"/>
                    </a:lnTo>
                    <a:lnTo>
                      <a:pt x="3" y="263"/>
                    </a:lnTo>
                    <a:lnTo>
                      <a:pt x="5" y="268"/>
                    </a:lnTo>
                    <a:lnTo>
                      <a:pt x="8" y="272"/>
                    </a:lnTo>
                    <a:lnTo>
                      <a:pt x="10" y="277"/>
                    </a:lnTo>
                    <a:lnTo>
                      <a:pt x="572" y="13"/>
                    </a:lnTo>
                    <a:lnTo>
                      <a:pt x="570" y="10"/>
                    </a:lnTo>
                    <a:lnTo>
                      <a:pt x="568" y="7"/>
                    </a:lnTo>
                    <a:lnTo>
                      <a:pt x="565" y="4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2" name="Freeform 102"/>
              <p:cNvSpPr>
                <a:spLocks/>
              </p:cNvSpPr>
              <p:nvPr/>
            </p:nvSpPr>
            <p:spPr bwMode="auto">
              <a:xfrm>
                <a:off x="1968" y="1809"/>
                <a:ext cx="59" cy="32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3" y="145"/>
                  </a:cxn>
                  <a:cxn ang="0">
                    <a:pos x="6" y="149"/>
                  </a:cxn>
                  <a:cxn ang="0">
                    <a:pos x="10" y="153"/>
                  </a:cxn>
                  <a:cxn ang="0">
                    <a:pos x="12" y="158"/>
                  </a:cxn>
                  <a:cxn ang="0">
                    <a:pos x="294" y="11"/>
                  </a:cxn>
                  <a:cxn ang="0">
                    <a:pos x="291" y="8"/>
                  </a:cxn>
                  <a:cxn ang="0">
                    <a:pos x="289" y="5"/>
                  </a:cxn>
                  <a:cxn ang="0">
                    <a:pos x="286" y="3"/>
                  </a:cxn>
                  <a:cxn ang="0">
                    <a:pos x="283" y="0"/>
                  </a:cxn>
                  <a:cxn ang="0">
                    <a:pos x="0" y="141"/>
                  </a:cxn>
                </a:cxnLst>
                <a:rect l="0" t="0" r="r" b="b"/>
                <a:pathLst>
                  <a:path w="294" h="158">
                    <a:moveTo>
                      <a:pt x="0" y="141"/>
                    </a:moveTo>
                    <a:lnTo>
                      <a:pt x="3" y="145"/>
                    </a:lnTo>
                    <a:lnTo>
                      <a:pt x="6" y="149"/>
                    </a:lnTo>
                    <a:lnTo>
                      <a:pt x="10" y="153"/>
                    </a:lnTo>
                    <a:lnTo>
                      <a:pt x="12" y="158"/>
                    </a:lnTo>
                    <a:lnTo>
                      <a:pt x="294" y="11"/>
                    </a:lnTo>
                    <a:lnTo>
                      <a:pt x="291" y="8"/>
                    </a:lnTo>
                    <a:lnTo>
                      <a:pt x="289" y="5"/>
                    </a:lnTo>
                    <a:lnTo>
                      <a:pt x="286" y="3"/>
                    </a:lnTo>
                    <a:lnTo>
                      <a:pt x="283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3" name="Freeform 103"/>
              <p:cNvSpPr>
                <a:spLocks/>
              </p:cNvSpPr>
              <p:nvPr/>
            </p:nvSpPr>
            <p:spPr bwMode="auto">
              <a:xfrm>
                <a:off x="1951" y="1804"/>
                <a:ext cx="34" cy="27"/>
              </a:xfrm>
              <a:custGeom>
                <a:avLst/>
                <a:gdLst/>
                <a:ahLst/>
                <a:cxnLst>
                  <a:cxn ang="0">
                    <a:pos x="148" y="7"/>
                  </a:cxn>
                  <a:cxn ang="0">
                    <a:pos x="146" y="19"/>
                  </a:cxn>
                  <a:cxn ang="0">
                    <a:pos x="138" y="20"/>
                  </a:cxn>
                  <a:cxn ang="0">
                    <a:pos x="133" y="16"/>
                  </a:cxn>
                  <a:cxn ang="0">
                    <a:pos x="130" y="11"/>
                  </a:cxn>
                  <a:cxn ang="0">
                    <a:pos x="129" y="12"/>
                  </a:cxn>
                  <a:cxn ang="0">
                    <a:pos x="129" y="12"/>
                  </a:cxn>
                  <a:cxn ang="0">
                    <a:pos x="120" y="13"/>
                  </a:cxn>
                  <a:cxn ang="0">
                    <a:pos x="110" y="15"/>
                  </a:cxn>
                  <a:cxn ang="0">
                    <a:pos x="111" y="16"/>
                  </a:cxn>
                  <a:cxn ang="0">
                    <a:pos x="108" y="17"/>
                  </a:cxn>
                  <a:cxn ang="0">
                    <a:pos x="99" y="27"/>
                  </a:cxn>
                  <a:cxn ang="0">
                    <a:pos x="93" y="37"/>
                  </a:cxn>
                  <a:cxn ang="0">
                    <a:pos x="88" y="29"/>
                  </a:cxn>
                  <a:cxn ang="0">
                    <a:pos x="86" y="30"/>
                  </a:cxn>
                  <a:cxn ang="0">
                    <a:pos x="86" y="30"/>
                  </a:cxn>
                  <a:cxn ang="0">
                    <a:pos x="81" y="31"/>
                  </a:cxn>
                  <a:cxn ang="0">
                    <a:pos x="67" y="33"/>
                  </a:cxn>
                  <a:cxn ang="0">
                    <a:pos x="68" y="35"/>
                  </a:cxn>
                  <a:cxn ang="0">
                    <a:pos x="66" y="36"/>
                  </a:cxn>
                  <a:cxn ang="0">
                    <a:pos x="61" y="46"/>
                  </a:cxn>
                  <a:cxn ang="0">
                    <a:pos x="55" y="69"/>
                  </a:cxn>
                  <a:cxn ang="0">
                    <a:pos x="54" y="69"/>
                  </a:cxn>
                  <a:cxn ang="0">
                    <a:pos x="48" y="54"/>
                  </a:cxn>
                  <a:cxn ang="0">
                    <a:pos x="31" y="41"/>
                  </a:cxn>
                  <a:cxn ang="0">
                    <a:pos x="11" y="48"/>
                  </a:cxn>
                  <a:cxn ang="0">
                    <a:pos x="0" y="62"/>
                  </a:cxn>
                  <a:cxn ang="0">
                    <a:pos x="13" y="76"/>
                  </a:cxn>
                  <a:cxn ang="0">
                    <a:pos x="32" y="79"/>
                  </a:cxn>
                  <a:cxn ang="0">
                    <a:pos x="32" y="86"/>
                  </a:cxn>
                  <a:cxn ang="0">
                    <a:pos x="41" y="87"/>
                  </a:cxn>
                  <a:cxn ang="0">
                    <a:pos x="51" y="97"/>
                  </a:cxn>
                  <a:cxn ang="0">
                    <a:pos x="51" y="132"/>
                  </a:cxn>
                  <a:cxn ang="0">
                    <a:pos x="66" y="127"/>
                  </a:cxn>
                  <a:cxn ang="0">
                    <a:pos x="71" y="124"/>
                  </a:cxn>
                  <a:cxn ang="0">
                    <a:pos x="72" y="124"/>
                  </a:cxn>
                  <a:cxn ang="0">
                    <a:pos x="73" y="124"/>
                  </a:cxn>
                  <a:cxn ang="0">
                    <a:pos x="78" y="85"/>
                  </a:cxn>
                  <a:cxn ang="0">
                    <a:pos x="77" y="65"/>
                  </a:cxn>
                  <a:cxn ang="0">
                    <a:pos x="80" y="64"/>
                  </a:cxn>
                  <a:cxn ang="0">
                    <a:pos x="84" y="83"/>
                  </a:cxn>
                  <a:cxn ang="0">
                    <a:pos x="83" y="86"/>
                  </a:cxn>
                  <a:cxn ang="0">
                    <a:pos x="84" y="91"/>
                  </a:cxn>
                  <a:cxn ang="0">
                    <a:pos x="84" y="93"/>
                  </a:cxn>
                  <a:cxn ang="0">
                    <a:pos x="84" y="94"/>
                  </a:cxn>
                  <a:cxn ang="0">
                    <a:pos x="85" y="93"/>
                  </a:cxn>
                  <a:cxn ang="0">
                    <a:pos x="97" y="91"/>
                  </a:cxn>
                  <a:cxn ang="0">
                    <a:pos x="106" y="85"/>
                  </a:cxn>
                  <a:cxn ang="0">
                    <a:pos x="105" y="79"/>
                  </a:cxn>
                  <a:cxn ang="0">
                    <a:pos x="113" y="39"/>
                  </a:cxn>
                  <a:cxn ang="0">
                    <a:pos x="121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8" y="27"/>
                  </a:cxn>
                  <a:cxn ang="0">
                    <a:pos x="131" y="29"/>
                  </a:cxn>
                  <a:cxn ang="0">
                    <a:pos x="134" y="38"/>
                  </a:cxn>
                  <a:cxn ang="0">
                    <a:pos x="149" y="34"/>
                  </a:cxn>
                  <a:cxn ang="0">
                    <a:pos x="154" y="33"/>
                  </a:cxn>
                  <a:cxn ang="0">
                    <a:pos x="156" y="32"/>
                  </a:cxn>
                  <a:cxn ang="0">
                    <a:pos x="160" y="31"/>
                  </a:cxn>
                  <a:cxn ang="0">
                    <a:pos x="168" y="8"/>
                  </a:cxn>
                </a:cxnLst>
                <a:rect l="0" t="0" r="r" b="b"/>
                <a:pathLst>
                  <a:path w="170" h="132">
                    <a:moveTo>
                      <a:pt x="170" y="0"/>
                    </a:moveTo>
                    <a:lnTo>
                      <a:pt x="149" y="4"/>
                    </a:lnTo>
                    <a:lnTo>
                      <a:pt x="148" y="7"/>
                    </a:lnTo>
                    <a:lnTo>
                      <a:pt x="148" y="11"/>
                    </a:lnTo>
                    <a:lnTo>
                      <a:pt x="147" y="15"/>
                    </a:lnTo>
                    <a:lnTo>
                      <a:pt x="146" y="19"/>
                    </a:lnTo>
                    <a:lnTo>
                      <a:pt x="143" y="19"/>
                    </a:lnTo>
                    <a:lnTo>
                      <a:pt x="141" y="20"/>
                    </a:lnTo>
                    <a:lnTo>
                      <a:pt x="138" y="20"/>
                    </a:lnTo>
                    <a:lnTo>
                      <a:pt x="134" y="21"/>
                    </a:lnTo>
                    <a:lnTo>
                      <a:pt x="133" y="19"/>
                    </a:lnTo>
                    <a:lnTo>
                      <a:pt x="133" y="16"/>
                    </a:lnTo>
                    <a:lnTo>
                      <a:pt x="132" y="14"/>
                    </a:lnTo>
                    <a:lnTo>
                      <a:pt x="131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5" y="14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0" y="16"/>
                    </a:lnTo>
                    <a:lnTo>
                      <a:pt x="109" y="16"/>
                    </a:lnTo>
                    <a:lnTo>
                      <a:pt x="108" y="17"/>
                    </a:lnTo>
                    <a:lnTo>
                      <a:pt x="107" y="17"/>
                    </a:lnTo>
                    <a:lnTo>
                      <a:pt x="103" y="22"/>
                    </a:lnTo>
                    <a:lnTo>
                      <a:pt x="99" y="27"/>
                    </a:lnTo>
                    <a:lnTo>
                      <a:pt x="96" y="33"/>
                    </a:lnTo>
                    <a:lnTo>
                      <a:pt x="94" y="39"/>
                    </a:lnTo>
                    <a:lnTo>
                      <a:pt x="93" y="37"/>
                    </a:lnTo>
                    <a:lnTo>
                      <a:pt x="90" y="34"/>
                    </a:lnTo>
                    <a:lnTo>
                      <a:pt x="89" y="31"/>
                    </a:lnTo>
                    <a:lnTo>
                      <a:pt x="88" y="29"/>
                    </a:lnTo>
                    <a:lnTo>
                      <a:pt x="87" y="29"/>
                    </a:lnTo>
                    <a:lnTo>
                      <a:pt x="87" y="29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1" y="31"/>
                    </a:lnTo>
                    <a:lnTo>
                      <a:pt x="76" y="31"/>
                    </a:lnTo>
                    <a:lnTo>
                      <a:pt x="72" y="32"/>
                    </a:lnTo>
                    <a:lnTo>
                      <a:pt x="67" y="33"/>
                    </a:lnTo>
                    <a:lnTo>
                      <a:pt x="67" y="34"/>
                    </a:lnTo>
                    <a:lnTo>
                      <a:pt x="68" y="34"/>
                    </a:lnTo>
                    <a:lnTo>
                      <a:pt x="68" y="35"/>
                    </a:lnTo>
                    <a:lnTo>
                      <a:pt x="68" y="35"/>
                    </a:lnTo>
                    <a:lnTo>
                      <a:pt x="67" y="36"/>
                    </a:lnTo>
                    <a:lnTo>
                      <a:pt x="66" y="36"/>
                    </a:lnTo>
                    <a:lnTo>
                      <a:pt x="64" y="37"/>
                    </a:lnTo>
                    <a:lnTo>
                      <a:pt x="63" y="37"/>
                    </a:lnTo>
                    <a:lnTo>
                      <a:pt x="61" y="46"/>
                    </a:lnTo>
                    <a:lnTo>
                      <a:pt x="59" y="53"/>
                    </a:lnTo>
                    <a:lnTo>
                      <a:pt x="57" y="61"/>
                    </a:lnTo>
                    <a:lnTo>
                      <a:pt x="55" y="69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9"/>
                    </a:lnTo>
                    <a:lnTo>
                      <a:pt x="53" y="69"/>
                    </a:lnTo>
                    <a:lnTo>
                      <a:pt x="52" y="62"/>
                    </a:lnTo>
                    <a:lnTo>
                      <a:pt x="48" y="54"/>
                    </a:lnTo>
                    <a:lnTo>
                      <a:pt x="44" y="48"/>
                    </a:lnTo>
                    <a:lnTo>
                      <a:pt x="38" y="41"/>
                    </a:lnTo>
                    <a:lnTo>
                      <a:pt x="31" y="41"/>
                    </a:lnTo>
                    <a:lnTo>
                      <a:pt x="24" y="42"/>
                    </a:lnTo>
                    <a:lnTo>
                      <a:pt x="18" y="45"/>
                    </a:lnTo>
                    <a:lnTo>
                      <a:pt x="11" y="48"/>
                    </a:lnTo>
                    <a:lnTo>
                      <a:pt x="5" y="51"/>
                    </a:lnTo>
                    <a:lnTo>
                      <a:pt x="2" y="56"/>
                    </a:lnTo>
                    <a:lnTo>
                      <a:pt x="0" y="62"/>
                    </a:lnTo>
                    <a:lnTo>
                      <a:pt x="1" y="69"/>
                    </a:lnTo>
                    <a:lnTo>
                      <a:pt x="7" y="73"/>
                    </a:lnTo>
                    <a:lnTo>
                      <a:pt x="13" y="76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2" y="79"/>
                    </a:lnTo>
                    <a:lnTo>
                      <a:pt x="32" y="81"/>
                    </a:lnTo>
                    <a:lnTo>
                      <a:pt x="32" y="84"/>
                    </a:lnTo>
                    <a:lnTo>
                      <a:pt x="32" y="86"/>
                    </a:lnTo>
                    <a:lnTo>
                      <a:pt x="31" y="90"/>
                    </a:lnTo>
                    <a:lnTo>
                      <a:pt x="36" y="88"/>
                    </a:lnTo>
                    <a:lnTo>
                      <a:pt x="41" y="87"/>
                    </a:lnTo>
                    <a:lnTo>
                      <a:pt x="46" y="86"/>
                    </a:lnTo>
                    <a:lnTo>
                      <a:pt x="52" y="85"/>
                    </a:lnTo>
                    <a:lnTo>
                      <a:pt x="51" y="97"/>
                    </a:lnTo>
                    <a:lnTo>
                      <a:pt x="50" y="109"/>
                    </a:lnTo>
                    <a:lnTo>
                      <a:pt x="50" y="120"/>
                    </a:lnTo>
                    <a:lnTo>
                      <a:pt x="51" y="132"/>
                    </a:lnTo>
                    <a:lnTo>
                      <a:pt x="56" y="130"/>
                    </a:lnTo>
                    <a:lnTo>
                      <a:pt x="61" y="128"/>
                    </a:lnTo>
                    <a:lnTo>
                      <a:pt x="66" y="127"/>
                    </a:lnTo>
                    <a:lnTo>
                      <a:pt x="71" y="125"/>
                    </a:lnTo>
                    <a:lnTo>
                      <a:pt x="71" y="125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2" y="124"/>
                    </a:lnTo>
                    <a:lnTo>
                      <a:pt x="72" y="124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5" y="111"/>
                    </a:lnTo>
                    <a:lnTo>
                      <a:pt x="77" y="98"/>
                    </a:lnTo>
                    <a:lnTo>
                      <a:pt x="78" y="85"/>
                    </a:lnTo>
                    <a:lnTo>
                      <a:pt x="75" y="72"/>
                    </a:lnTo>
                    <a:lnTo>
                      <a:pt x="76" y="69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8" y="58"/>
                    </a:lnTo>
                    <a:lnTo>
                      <a:pt x="80" y="64"/>
                    </a:lnTo>
                    <a:lnTo>
                      <a:pt x="81" y="70"/>
                    </a:lnTo>
                    <a:lnTo>
                      <a:pt x="83" y="77"/>
                    </a:lnTo>
                    <a:lnTo>
                      <a:pt x="84" y="83"/>
                    </a:lnTo>
                    <a:lnTo>
                      <a:pt x="83" y="84"/>
                    </a:lnTo>
                    <a:lnTo>
                      <a:pt x="83" y="85"/>
                    </a:lnTo>
                    <a:lnTo>
                      <a:pt x="83" y="86"/>
                    </a:lnTo>
                    <a:lnTo>
                      <a:pt x="83" y="87"/>
                    </a:lnTo>
                    <a:lnTo>
                      <a:pt x="83" y="90"/>
                    </a:lnTo>
                    <a:lnTo>
                      <a:pt x="84" y="91"/>
                    </a:lnTo>
                    <a:lnTo>
                      <a:pt x="84" y="92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4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6" y="93"/>
                    </a:lnTo>
                    <a:lnTo>
                      <a:pt x="91" y="92"/>
                    </a:lnTo>
                    <a:lnTo>
                      <a:pt x="97" y="91"/>
                    </a:lnTo>
                    <a:lnTo>
                      <a:pt x="102" y="88"/>
                    </a:lnTo>
                    <a:lnTo>
                      <a:pt x="107" y="87"/>
                    </a:lnTo>
                    <a:lnTo>
                      <a:pt x="106" y="85"/>
                    </a:lnTo>
                    <a:lnTo>
                      <a:pt x="106" y="83"/>
                    </a:lnTo>
                    <a:lnTo>
                      <a:pt x="106" y="81"/>
                    </a:lnTo>
                    <a:lnTo>
                      <a:pt x="105" y="79"/>
                    </a:lnTo>
                    <a:lnTo>
                      <a:pt x="107" y="66"/>
                    </a:lnTo>
                    <a:lnTo>
                      <a:pt x="110" y="53"/>
                    </a:lnTo>
                    <a:lnTo>
                      <a:pt x="113" y="39"/>
                    </a:lnTo>
                    <a:lnTo>
                      <a:pt x="118" y="27"/>
                    </a:lnTo>
                    <a:lnTo>
                      <a:pt x="120" y="27"/>
                    </a:lnTo>
                    <a:lnTo>
                      <a:pt x="121" y="27"/>
                    </a:lnTo>
                    <a:lnTo>
                      <a:pt x="123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6" y="27"/>
                    </a:lnTo>
                    <a:lnTo>
                      <a:pt x="128" y="27"/>
                    </a:lnTo>
                    <a:lnTo>
                      <a:pt x="130" y="27"/>
                    </a:lnTo>
                    <a:lnTo>
                      <a:pt x="132" y="27"/>
                    </a:lnTo>
                    <a:lnTo>
                      <a:pt x="131" y="29"/>
                    </a:lnTo>
                    <a:lnTo>
                      <a:pt x="131" y="32"/>
                    </a:lnTo>
                    <a:lnTo>
                      <a:pt x="132" y="35"/>
                    </a:lnTo>
                    <a:lnTo>
                      <a:pt x="134" y="38"/>
                    </a:lnTo>
                    <a:lnTo>
                      <a:pt x="140" y="37"/>
                    </a:lnTo>
                    <a:lnTo>
                      <a:pt x="145" y="35"/>
                    </a:lnTo>
                    <a:lnTo>
                      <a:pt x="149" y="34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6" y="32"/>
                    </a:lnTo>
                    <a:lnTo>
                      <a:pt x="157" y="32"/>
                    </a:lnTo>
                    <a:lnTo>
                      <a:pt x="159" y="31"/>
                    </a:lnTo>
                    <a:lnTo>
                      <a:pt x="160" y="31"/>
                    </a:lnTo>
                    <a:lnTo>
                      <a:pt x="163" y="23"/>
                    </a:lnTo>
                    <a:lnTo>
                      <a:pt x="166" y="15"/>
                    </a:lnTo>
                    <a:lnTo>
                      <a:pt x="168" y="8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055" name="Text Box 104"/>
            <p:cNvSpPr txBox="1">
              <a:spLocks noChangeArrowheads="1"/>
            </p:cNvSpPr>
            <p:nvPr/>
          </p:nvSpPr>
          <p:spPr bwMode="auto">
            <a:xfrm>
              <a:off x="588" y="-73"/>
              <a:ext cx="407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 b="1">
                  <a:solidFill>
                    <a:schemeClr val="tx1"/>
                  </a:solidFill>
                  <a:effectLst/>
                  <a:latin typeface="Wingdings" pitchFamily="2" charset="2"/>
                </a:rPr>
                <a:t>?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4625" y="1074738"/>
          <a:ext cx="8709025" cy="1325562"/>
        </p:xfrm>
        <a:graphic>
          <a:graphicData uri="http://schemas.openxmlformats.org/presentationml/2006/ole">
            <p:oleObj spid="_x0000_s2050" name="Picture" r:id="rId3" imgW="4860360" imgH="7390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3838" y="228600"/>
            <a:ext cx="74644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z="2600" smtClean="0"/>
              <a:t>The requirements inspection process: Individual reviewing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2563813"/>
            <a:ext cx="8597900" cy="3773487"/>
          </a:xfrm>
        </p:spPr>
        <p:txBody>
          <a:bodyPr anchor="t" anchorCtr="0"/>
          <a:lstStyle/>
          <a:p>
            <a:r>
              <a:rPr lang="en-US" dirty="0" smtClean="0"/>
              <a:t>Individual reviewing: inspectors reads the RD for defects.</a:t>
            </a:r>
          </a:p>
          <a:p>
            <a:r>
              <a:rPr lang="en-US" dirty="0" smtClean="0"/>
              <a:t>This phase can be operated in several modes:</a:t>
            </a:r>
          </a:p>
          <a:p>
            <a:pPr lvl="1"/>
            <a:r>
              <a:rPr lang="en-US" b="1" i="1" u="sng" dirty="0" smtClean="0"/>
              <a:t>Free mode</a:t>
            </a:r>
            <a:r>
              <a:rPr lang="en-US" i="1" dirty="0" smtClean="0"/>
              <a:t>: The inspectors reads RD without directives on </a:t>
            </a:r>
            <a:r>
              <a:rPr lang="en-US" b="1" i="1" dirty="0" smtClean="0"/>
              <a:t>what part of the RD to consider</a:t>
            </a:r>
            <a:r>
              <a:rPr lang="en-US" i="1" dirty="0" smtClean="0"/>
              <a:t> and </a:t>
            </a:r>
            <a:r>
              <a:rPr lang="en-US" b="1" i="1" dirty="0" smtClean="0"/>
              <a:t>what type of defect to look for</a:t>
            </a:r>
            <a:r>
              <a:rPr lang="en-US" dirty="0" smtClean="0"/>
              <a:t>.</a:t>
            </a:r>
          </a:p>
          <a:p>
            <a:pPr lvl="1"/>
            <a:r>
              <a:rPr kumimoji="0" lang="en-US" sz="2000" b="1" i="1" u="sng" dirty="0" smtClean="0"/>
              <a:t>Checklist based</a:t>
            </a:r>
            <a:r>
              <a:rPr kumimoji="0" lang="en-US" sz="2000" i="1" dirty="0" smtClean="0"/>
              <a:t>: The inspectors is given a list of questions to guide the defect search process.</a:t>
            </a:r>
          </a:p>
          <a:p>
            <a:pPr lvl="1"/>
            <a:r>
              <a:rPr kumimoji="0" lang="en-US" sz="2000" b="1" i="1" u="sng" dirty="0" smtClean="0"/>
              <a:t>Process based</a:t>
            </a:r>
            <a:r>
              <a:rPr kumimoji="0" lang="en-US" sz="2000" i="1" dirty="0" smtClean="0"/>
              <a:t>: The inspectors is given a specific process to follow for defect search.</a:t>
            </a:r>
          </a:p>
        </p:txBody>
      </p:sp>
      <p:grpSp>
        <p:nvGrpSpPr>
          <p:cNvPr id="3077" name="Group 106"/>
          <p:cNvGrpSpPr>
            <a:grpSpLocks/>
          </p:cNvGrpSpPr>
          <p:nvPr/>
        </p:nvGrpSpPr>
        <p:grpSpPr bwMode="auto">
          <a:xfrm>
            <a:off x="138113" y="-144463"/>
            <a:ext cx="1184275" cy="1154113"/>
            <a:chOff x="249" y="-73"/>
            <a:chExt cx="746" cy="727"/>
          </a:xfrm>
        </p:grpSpPr>
        <p:grpSp>
          <p:nvGrpSpPr>
            <p:cNvPr id="3078" name="Group 78"/>
            <p:cNvGrpSpPr>
              <a:grpSpLocks/>
            </p:cNvGrpSpPr>
            <p:nvPr/>
          </p:nvGrpSpPr>
          <p:grpSpPr bwMode="auto">
            <a:xfrm>
              <a:off x="249" y="99"/>
              <a:ext cx="737" cy="555"/>
              <a:chOff x="1784" y="1547"/>
              <a:chExt cx="363" cy="406"/>
            </a:xfrm>
          </p:grpSpPr>
          <p:sp>
            <p:nvSpPr>
              <p:cNvPr id="1397839" name="Freeform 79"/>
              <p:cNvSpPr>
                <a:spLocks/>
              </p:cNvSpPr>
              <p:nvPr/>
            </p:nvSpPr>
            <p:spPr bwMode="auto">
              <a:xfrm>
                <a:off x="1784" y="1547"/>
                <a:ext cx="363" cy="406"/>
              </a:xfrm>
              <a:custGeom>
                <a:avLst/>
                <a:gdLst/>
                <a:ahLst/>
                <a:cxnLst>
                  <a:cxn ang="0">
                    <a:pos x="1799" y="1149"/>
                  </a:cxn>
                  <a:cxn ang="0">
                    <a:pos x="1725" y="1080"/>
                  </a:cxn>
                  <a:cxn ang="0">
                    <a:pos x="1610" y="964"/>
                  </a:cxn>
                  <a:cxn ang="0">
                    <a:pos x="1480" y="816"/>
                  </a:cxn>
                  <a:cxn ang="0">
                    <a:pos x="1355" y="648"/>
                  </a:cxn>
                  <a:cxn ang="0">
                    <a:pos x="1259" y="475"/>
                  </a:cxn>
                  <a:cxn ang="0">
                    <a:pos x="1193" y="317"/>
                  </a:cxn>
                  <a:cxn ang="0">
                    <a:pos x="1149" y="186"/>
                  </a:cxn>
                  <a:cxn ang="0">
                    <a:pos x="1124" y="86"/>
                  </a:cxn>
                  <a:cxn ang="0">
                    <a:pos x="1112" y="22"/>
                  </a:cxn>
                  <a:cxn ang="0">
                    <a:pos x="1109" y="0"/>
                  </a:cxn>
                  <a:cxn ang="0">
                    <a:pos x="1083" y="6"/>
                  </a:cxn>
                  <a:cxn ang="0">
                    <a:pos x="1011" y="21"/>
                  </a:cxn>
                  <a:cxn ang="0">
                    <a:pos x="906" y="46"/>
                  </a:cxn>
                  <a:cxn ang="0">
                    <a:pos x="776" y="75"/>
                  </a:cxn>
                  <a:cxn ang="0">
                    <a:pos x="633" y="107"/>
                  </a:cxn>
                  <a:cxn ang="0">
                    <a:pos x="485" y="140"/>
                  </a:cxn>
                  <a:cxn ang="0">
                    <a:pos x="345" y="172"/>
                  </a:cxn>
                  <a:cxn ang="0">
                    <a:pos x="221" y="199"/>
                  </a:cxn>
                  <a:cxn ang="0">
                    <a:pos x="126" y="221"/>
                  </a:cxn>
                  <a:cxn ang="0">
                    <a:pos x="70" y="233"/>
                  </a:cxn>
                  <a:cxn ang="0">
                    <a:pos x="57" y="241"/>
                  </a:cxn>
                  <a:cxn ang="0">
                    <a:pos x="61" y="308"/>
                  </a:cxn>
                  <a:cxn ang="0">
                    <a:pos x="40" y="330"/>
                  </a:cxn>
                  <a:cxn ang="0">
                    <a:pos x="19" y="386"/>
                  </a:cxn>
                  <a:cxn ang="0">
                    <a:pos x="21" y="427"/>
                  </a:cxn>
                  <a:cxn ang="0">
                    <a:pos x="0" y="466"/>
                  </a:cxn>
                  <a:cxn ang="0">
                    <a:pos x="6" y="547"/>
                  </a:cxn>
                  <a:cxn ang="0">
                    <a:pos x="23" y="704"/>
                  </a:cxn>
                  <a:cxn ang="0">
                    <a:pos x="56" y="912"/>
                  </a:cxn>
                  <a:cxn ang="0">
                    <a:pos x="111" y="1146"/>
                  </a:cxn>
                  <a:cxn ang="0">
                    <a:pos x="192" y="1384"/>
                  </a:cxn>
                  <a:cxn ang="0">
                    <a:pos x="291" y="1594"/>
                  </a:cxn>
                  <a:cxn ang="0">
                    <a:pos x="387" y="1767"/>
                  </a:cxn>
                  <a:cxn ang="0">
                    <a:pos x="472" y="1899"/>
                  </a:cxn>
                  <a:cxn ang="0">
                    <a:pos x="534" y="1986"/>
                  </a:cxn>
                  <a:cxn ang="0">
                    <a:pos x="567" y="2027"/>
                  </a:cxn>
                  <a:cxn ang="0">
                    <a:pos x="1756" y="1387"/>
                  </a:cxn>
                  <a:cxn ang="0">
                    <a:pos x="1743" y="1374"/>
                  </a:cxn>
                  <a:cxn ang="0">
                    <a:pos x="1721" y="1354"/>
                  </a:cxn>
                  <a:cxn ang="0">
                    <a:pos x="1773" y="1313"/>
                  </a:cxn>
                  <a:cxn ang="0">
                    <a:pos x="1763" y="1301"/>
                  </a:cxn>
                  <a:cxn ang="0">
                    <a:pos x="1741" y="1280"/>
                  </a:cxn>
                  <a:cxn ang="0">
                    <a:pos x="1794" y="1237"/>
                  </a:cxn>
                  <a:cxn ang="0">
                    <a:pos x="1780" y="1224"/>
                  </a:cxn>
                  <a:cxn ang="0">
                    <a:pos x="1759" y="1204"/>
                  </a:cxn>
                </a:cxnLst>
                <a:rect l="0" t="0" r="r" b="b"/>
                <a:pathLst>
                  <a:path w="1815" h="2030">
                    <a:moveTo>
                      <a:pt x="1815" y="1164"/>
                    </a:moveTo>
                    <a:lnTo>
                      <a:pt x="1811" y="1160"/>
                    </a:lnTo>
                    <a:lnTo>
                      <a:pt x="1799" y="1149"/>
                    </a:lnTo>
                    <a:lnTo>
                      <a:pt x="1780" y="1132"/>
                    </a:lnTo>
                    <a:lnTo>
                      <a:pt x="1755" y="1109"/>
                    </a:lnTo>
                    <a:lnTo>
                      <a:pt x="1725" y="1080"/>
                    </a:lnTo>
                    <a:lnTo>
                      <a:pt x="1690" y="1045"/>
                    </a:lnTo>
                    <a:lnTo>
                      <a:pt x="1651" y="1007"/>
                    </a:lnTo>
                    <a:lnTo>
                      <a:pt x="1610" y="964"/>
                    </a:lnTo>
                    <a:lnTo>
                      <a:pt x="1567" y="917"/>
                    </a:lnTo>
                    <a:lnTo>
                      <a:pt x="1524" y="868"/>
                    </a:lnTo>
                    <a:lnTo>
                      <a:pt x="1480" y="816"/>
                    </a:lnTo>
                    <a:lnTo>
                      <a:pt x="1436" y="761"/>
                    </a:lnTo>
                    <a:lnTo>
                      <a:pt x="1395" y="706"/>
                    </a:lnTo>
                    <a:lnTo>
                      <a:pt x="1355" y="648"/>
                    </a:lnTo>
                    <a:lnTo>
                      <a:pt x="1320" y="590"/>
                    </a:lnTo>
                    <a:lnTo>
                      <a:pt x="1288" y="532"/>
                    </a:lnTo>
                    <a:lnTo>
                      <a:pt x="1259" y="475"/>
                    </a:lnTo>
                    <a:lnTo>
                      <a:pt x="1235" y="419"/>
                    </a:lnTo>
                    <a:lnTo>
                      <a:pt x="1212" y="367"/>
                    </a:lnTo>
                    <a:lnTo>
                      <a:pt x="1193" y="317"/>
                    </a:lnTo>
                    <a:lnTo>
                      <a:pt x="1176" y="271"/>
                    </a:lnTo>
                    <a:lnTo>
                      <a:pt x="1162" y="227"/>
                    </a:lnTo>
                    <a:lnTo>
                      <a:pt x="1149" y="186"/>
                    </a:lnTo>
                    <a:lnTo>
                      <a:pt x="1138" y="149"/>
                    </a:lnTo>
                    <a:lnTo>
                      <a:pt x="1130" y="116"/>
                    </a:lnTo>
                    <a:lnTo>
                      <a:pt x="1124" y="86"/>
                    </a:lnTo>
                    <a:lnTo>
                      <a:pt x="1118" y="60"/>
                    </a:lnTo>
                    <a:lnTo>
                      <a:pt x="1115" y="39"/>
                    </a:lnTo>
                    <a:lnTo>
                      <a:pt x="1112" y="22"/>
                    </a:lnTo>
                    <a:lnTo>
                      <a:pt x="1110" y="10"/>
                    </a:lnTo>
                    <a:lnTo>
                      <a:pt x="1109" y="2"/>
                    </a:lnTo>
                    <a:lnTo>
                      <a:pt x="1109" y="0"/>
                    </a:lnTo>
                    <a:lnTo>
                      <a:pt x="1106" y="1"/>
                    </a:lnTo>
                    <a:lnTo>
                      <a:pt x="1096" y="3"/>
                    </a:lnTo>
                    <a:lnTo>
                      <a:pt x="1083" y="6"/>
                    </a:lnTo>
                    <a:lnTo>
                      <a:pt x="1064" y="10"/>
                    </a:lnTo>
                    <a:lnTo>
                      <a:pt x="1040" y="15"/>
                    </a:lnTo>
                    <a:lnTo>
                      <a:pt x="1011" y="21"/>
                    </a:lnTo>
                    <a:lnTo>
                      <a:pt x="980" y="29"/>
                    </a:lnTo>
                    <a:lnTo>
                      <a:pt x="945" y="37"/>
                    </a:lnTo>
                    <a:lnTo>
                      <a:pt x="906" y="46"/>
                    </a:lnTo>
                    <a:lnTo>
                      <a:pt x="865" y="55"/>
                    </a:lnTo>
                    <a:lnTo>
                      <a:pt x="821" y="64"/>
                    </a:lnTo>
                    <a:lnTo>
                      <a:pt x="776" y="75"/>
                    </a:lnTo>
                    <a:lnTo>
                      <a:pt x="729" y="85"/>
                    </a:lnTo>
                    <a:lnTo>
                      <a:pt x="681" y="96"/>
                    </a:lnTo>
                    <a:lnTo>
                      <a:pt x="633" y="107"/>
                    </a:lnTo>
                    <a:lnTo>
                      <a:pt x="584" y="118"/>
                    </a:lnTo>
                    <a:lnTo>
                      <a:pt x="533" y="129"/>
                    </a:lnTo>
                    <a:lnTo>
                      <a:pt x="485" y="140"/>
                    </a:lnTo>
                    <a:lnTo>
                      <a:pt x="437" y="151"/>
                    </a:lnTo>
                    <a:lnTo>
                      <a:pt x="390" y="162"/>
                    </a:lnTo>
                    <a:lnTo>
                      <a:pt x="345" y="172"/>
                    </a:lnTo>
                    <a:lnTo>
                      <a:pt x="301" y="181"/>
                    </a:lnTo>
                    <a:lnTo>
                      <a:pt x="260" y="190"/>
                    </a:lnTo>
                    <a:lnTo>
                      <a:pt x="221" y="199"/>
                    </a:lnTo>
                    <a:lnTo>
                      <a:pt x="186" y="208"/>
                    </a:lnTo>
                    <a:lnTo>
                      <a:pt x="155" y="215"/>
                    </a:lnTo>
                    <a:lnTo>
                      <a:pt x="126" y="221"/>
                    </a:lnTo>
                    <a:lnTo>
                      <a:pt x="102" y="226"/>
                    </a:lnTo>
                    <a:lnTo>
                      <a:pt x="83" y="230"/>
                    </a:lnTo>
                    <a:lnTo>
                      <a:pt x="70" y="233"/>
                    </a:lnTo>
                    <a:lnTo>
                      <a:pt x="60" y="235"/>
                    </a:lnTo>
                    <a:lnTo>
                      <a:pt x="57" y="236"/>
                    </a:lnTo>
                    <a:lnTo>
                      <a:pt x="57" y="241"/>
                    </a:lnTo>
                    <a:lnTo>
                      <a:pt x="58" y="257"/>
                    </a:lnTo>
                    <a:lnTo>
                      <a:pt x="59" y="280"/>
                    </a:lnTo>
                    <a:lnTo>
                      <a:pt x="61" y="308"/>
                    </a:lnTo>
                    <a:lnTo>
                      <a:pt x="39" y="310"/>
                    </a:lnTo>
                    <a:lnTo>
                      <a:pt x="39" y="315"/>
                    </a:lnTo>
                    <a:lnTo>
                      <a:pt x="40" y="330"/>
                    </a:lnTo>
                    <a:lnTo>
                      <a:pt x="41" y="353"/>
                    </a:lnTo>
                    <a:lnTo>
                      <a:pt x="43" y="380"/>
                    </a:lnTo>
                    <a:lnTo>
                      <a:pt x="19" y="386"/>
                    </a:lnTo>
                    <a:lnTo>
                      <a:pt x="19" y="391"/>
                    </a:lnTo>
                    <a:lnTo>
                      <a:pt x="20" y="406"/>
                    </a:lnTo>
                    <a:lnTo>
                      <a:pt x="21" y="427"/>
                    </a:lnTo>
                    <a:lnTo>
                      <a:pt x="24" y="455"/>
                    </a:lnTo>
                    <a:lnTo>
                      <a:pt x="0" y="460"/>
                    </a:lnTo>
                    <a:lnTo>
                      <a:pt x="0" y="466"/>
                    </a:lnTo>
                    <a:lnTo>
                      <a:pt x="1" y="483"/>
                    </a:lnTo>
                    <a:lnTo>
                      <a:pt x="3" y="510"/>
                    </a:lnTo>
                    <a:lnTo>
                      <a:pt x="6" y="547"/>
                    </a:lnTo>
                    <a:lnTo>
                      <a:pt x="10" y="592"/>
                    </a:lnTo>
                    <a:lnTo>
                      <a:pt x="15" y="644"/>
                    </a:lnTo>
                    <a:lnTo>
                      <a:pt x="23" y="704"/>
                    </a:lnTo>
                    <a:lnTo>
                      <a:pt x="32" y="768"/>
                    </a:lnTo>
                    <a:lnTo>
                      <a:pt x="43" y="839"/>
                    </a:lnTo>
                    <a:lnTo>
                      <a:pt x="56" y="912"/>
                    </a:lnTo>
                    <a:lnTo>
                      <a:pt x="72" y="988"/>
                    </a:lnTo>
                    <a:lnTo>
                      <a:pt x="90" y="1067"/>
                    </a:lnTo>
                    <a:lnTo>
                      <a:pt x="111" y="1146"/>
                    </a:lnTo>
                    <a:lnTo>
                      <a:pt x="135" y="1226"/>
                    </a:lnTo>
                    <a:lnTo>
                      <a:pt x="162" y="1306"/>
                    </a:lnTo>
                    <a:lnTo>
                      <a:pt x="192" y="1384"/>
                    </a:lnTo>
                    <a:lnTo>
                      <a:pt x="225" y="1458"/>
                    </a:lnTo>
                    <a:lnTo>
                      <a:pt x="258" y="1529"/>
                    </a:lnTo>
                    <a:lnTo>
                      <a:pt x="291" y="1594"/>
                    </a:lnTo>
                    <a:lnTo>
                      <a:pt x="323" y="1657"/>
                    </a:lnTo>
                    <a:lnTo>
                      <a:pt x="356" y="1714"/>
                    </a:lnTo>
                    <a:lnTo>
                      <a:pt x="387" y="1767"/>
                    </a:lnTo>
                    <a:lnTo>
                      <a:pt x="417" y="1816"/>
                    </a:lnTo>
                    <a:lnTo>
                      <a:pt x="445" y="1860"/>
                    </a:lnTo>
                    <a:lnTo>
                      <a:pt x="472" y="1899"/>
                    </a:lnTo>
                    <a:lnTo>
                      <a:pt x="495" y="1933"/>
                    </a:lnTo>
                    <a:lnTo>
                      <a:pt x="516" y="1963"/>
                    </a:lnTo>
                    <a:lnTo>
                      <a:pt x="534" y="1986"/>
                    </a:lnTo>
                    <a:lnTo>
                      <a:pt x="549" y="2005"/>
                    </a:lnTo>
                    <a:lnTo>
                      <a:pt x="560" y="2019"/>
                    </a:lnTo>
                    <a:lnTo>
                      <a:pt x="567" y="2027"/>
                    </a:lnTo>
                    <a:lnTo>
                      <a:pt x="569" y="2030"/>
                    </a:lnTo>
                    <a:lnTo>
                      <a:pt x="1757" y="1388"/>
                    </a:lnTo>
                    <a:lnTo>
                      <a:pt x="1756" y="1387"/>
                    </a:lnTo>
                    <a:lnTo>
                      <a:pt x="1753" y="1384"/>
                    </a:lnTo>
                    <a:lnTo>
                      <a:pt x="1748" y="1380"/>
                    </a:lnTo>
                    <a:lnTo>
                      <a:pt x="1743" y="1374"/>
                    </a:lnTo>
                    <a:lnTo>
                      <a:pt x="1736" y="1368"/>
                    </a:lnTo>
                    <a:lnTo>
                      <a:pt x="1729" y="1361"/>
                    </a:lnTo>
                    <a:lnTo>
                      <a:pt x="1721" y="1354"/>
                    </a:lnTo>
                    <a:lnTo>
                      <a:pt x="1713" y="1347"/>
                    </a:lnTo>
                    <a:lnTo>
                      <a:pt x="1774" y="1314"/>
                    </a:lnTo>
                    <a:lnTo>
                      <a:pt x="1773" y="1313"/>
                    </a:lnTo>
                    <a:lnTo>
                      <a:pt x="1771" y="1310"/>
                    </a:lnTo>
                    <a:lnTo>
                      <a:pt x="1768" y="1306"/>
                    </a:lnTo>
                    <a:lnTo>
                      <a:pt x="1763" y="1301"/>
                    </a:lnTo>
                    <a:lnTo>
                      <a:pt x="1757" y="1295"/>
                    </a:lnTo>
                    <a:lnTo>
                      <a:pt x="1749" y="1288"/>
                    </a:lnTo>
                    <a:lnTo>
                      <a:pt x="1741" y="1280"/>
                    </a:lnTo>
                    <a:lnTo>
                      <a:pt x="1732" y="1273"/>
                    </a:lnTo>
                    <a:lnTo>
                      <a:pt x="1795" y="1238"/>
                    </a:lnTo>
                    <a:lnTo>
                      <a:pt x="1794" y="1237"/>
                    </a:lnTo>
                    <a:lnTo>
                      <a:pt x="1790" y="1234"/>
                    </a:lnTo>
                    <a:lnTo>
                      <a:pt x="1785" y="1230"/>
                    </a:lnTo>
                    <a:lnTo>
                      <a:pt x="1780" y="1224"/>
                    </a:lnTo>
                    <a:lnTo>
                      <a:pt x="1773" y="1218"/>
                    </a:lnTo>
                    <a:lnTo>
                      <a:pt x="1766" y="1211"/>
                    </a:lnTo>
                    <a:lnTo>
                      <a:pt x="1759" y="1204"/>
                    </a:lnTo>
                    <a:lnTo>
                      <a:pt x="1752" y="1198"/>
                    </a:lnTo>
                    <a:lnTo>
                      <a:pt x="1815" y="1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0" name="Freeform 80"/>
              <p:cNvSpPr>
                <a:spLocks/>
              </p:cNvSpPr>
              <p:nvPr/>
            </p:nvSpPr>
            <p:spPr bwMode="auto">
              <a:xfrm>
                <a:off x="1799" y="1551"/>
                <a:ext cx="342" cy="353"/>
              </a:xfrm>
              <a:custGeom>
                <a:avLst/>
                <a:gdLst/>
                <a:ahLst/>
                <a:cxnLst>
                  <a:cxn ang="0">
                    <a:pos x="1225" y="572"/>
                  </a:cxn>
                  <a:cxn ang="0">
                    <a:pos x="1293" y="677"/>
                  </a:cxn>
                  <a:cxn ang="0">
                    <a:pos x="1367" y="778"/>
                  </a:cxn>
                  <a:cxn ang="0">
                    <a:pos x="1445" y="872"/>
                  </a:cxn>
                  <a:cxn ang="0">
                    <a:pos x="1522" y="957"/>
                  </a:cxn>
                  <a:cxn ang="0">
                    <a:pos x="1592" y="1029"/>
                  </a:cxn>
                  <a:cxn ang="0">
                    <a:pos x="1651" y="1087"/>
                  </a:cxn>
                  <a:cxn ang="0">
                    <a:pos x="1694" y="1126"/>
                  </a:cxn>
                  <a:cxn ang="0">
                    <a:pos x="555" y="1763"/>
                  </a:cxn>
                  <a:cxn ang="0">
                    <a:pos x="537" y="1740"/>
                  </a:cxn>
                  <a:cxn ang="0">
                    <a:pos x="508" y="1700"/>
                  </a:cxn>
                  <a:cxn ang="0">
                    <a:pos x="468" y="1645"/>
                  </a:cxn>
                  <a:cxn ang="0">
                    <a:pos x="420" y="1572"/>
                  </a:cxn>
                  <a:cxn ang="0">
                    <a:pos x="366" y="1484"/>
                  </a:cxn>
                  <a:cxn ang="0">
                    <a:pos x="309" y="1381"/>
                  </a:cxn>
                  <a:cxn ang="0">
                    <a:pos x="250" y="1263"/>
                  </a:cxn>
                  <a:cxn ang="0">
                    <a:pos x="190" y="1132"/>
                  </a:cxn>
                  <a:cxn ang="0">
                    <a:pos x="136" y="986"/>
                  </a:cxn>
                  <a:cxn ang="0">
                    <a:pos x="94" y="839"/>
                  </a:cxn>
                  <a:cxn ang="0">
                    <a:pos x="60" y="696"/>
                  </a:cxn>
                  <a:cxn ang="0">
                    <a:pos x="37" y="562"/>
                  </a:cxn>
                  <a:cxn ang="0">
                    <a:pos x="19" y="442"/>
                  </a:cxn>
                  <a:cxn ang="0">
                    <a:pos x="8" y="344"/>
                  </a:cxn>
                  <a:cxn ang="0">
                    <a:pos x="2" y="270"/>
                  </a:cxn>
                  <a:cxn ang="0">
                    <a:pos x="0" y="230"/>
                  </a:cxn>
                  <a:cxn ang="0">
                    <a:pos x="1018" y="11"/>
                  </a:cxn>
                  <a:cxn ang="0">
                    <a:pos x="1024" y="41"/>
                  </a:cxn>
                  <a:cxn ang="0">
                    <a:pos x="1033" y="85"/>
                  </a:cxn>
                  <a:cxn ang="0">
                    <a:pos x="1047" y="142"/>
                  </a:cxn>
                  <a:cxn ang="0">
                    <a:pos x="1066" y="208"/>
                  </a:cxn>
                  <a:cxn ang="0">
                    <a:pos x="1093" y="286"/>
                  </a:cxn>
                  <a:cxn ang="0">
                    <a:pos x="1128" y="373"/>
                  </a:cxn>
                  <a:cxn ang="0">
                    <a:pos x="1171" y="468"/>
                  </a:cxn>
                </a:cxnLst>
                <a:rect l="0" t="0" r="r" b="b"/>
                <a:pathLst>
                  <a:path w="1707" h="1763">
                    <a:moveTo>
                      <a:pt x="1196" y="519"/>
                    </a:moveTo>
                    <a:lnTo>
                      <a:pt x="1225" y="572"/>
                    </a:lnTo>
                    <a:lnTo>
                      <a:pt x="1258" y="625"/>
                    </a:lnTo>
                    <a:lnTo>
                      <a:pt x="1293" y="677"/>
                    </a:lnTo>
                    <a:lnTo>
                      <a:pt x="1329" y="729"/>
                    </a:lnTo>
                    <a:lnTo>
                      <a:pt x="1367" y="778"/>
                    </a:lnTo>
                    <a:lnTo>
                      <a:pt x="1406" y="826"/>
                    </a:lnTo>
                    <a:lnTo>
                      <a:pt x="1445" y="872"/>
                    </a:lnTo>
                    <a:lnTo>
                      <a:pt x="1484" y="916"/>
                    </a:lnTo>
                    <a:lnTo>
                      <a:pt x="1522" y="957"/>
                    </a:lnTo>
                    <a:lnTo>
                      <a:pt x="1558" y="995"/>
                    </a:lnTo>
                    <a:lnTo>
                      <a:pt x="1592" y="1029"/>
                    </a:lnTo>
                    <a:lnTo>
                      <a:pt x="1623" y="1060"/>
                    </a:lnTo>
                    <a:lnTo>
                      <a:pt x="1651" y="1087"/>
                    </a:lnTo>
                    <a:lnTo>
                      <a:pt x="1675" y="1109"/>
                    </a:lnTo>
                    <a:lnTo>
                      <a:pt x="1694" y="1126"/>
                    </a:lnTo>
                    <a:lnTo>
                      <a:pt x="1707" y="1139"/>
                    </a:lnTo>
                    <a:lnTo>
                      <a:pt x="555" y="1763"/>
                    </a:lnTo>
                    <a:lnTo>
                      <a:pt x="547" y="1753"/>
                    </a:lnTo>
                    <a:lnTo>
                      <a:pt x="537" y="1740"/>
                    </a:lnTo>
                    <a:lnTo>
                      <a:pt x="523" y="1723"/>
                    </a:lnTo>
                    <a:lnTo>
                      <a:pt x="508" y="1700"/>
                    </a:lnTo>
                    <a:lnTo>
                      <a:pt x="488" y="1675"/>
                    </a:lnTo>
                    <a:lnTo>
                      <a:pt x="468" y="1645"/>
                    </a:lnTo>
                    <a:lnTo>
                      <a:pt x="445" y="1610"/>
                    </a:lnTo>
                    <a:lnTo>
                      <a:pt x="420" y="1572"/>
                    </a:lnTo>
                    <a:lnTo>
                      <a:pt x="394" y="1530"/>
                    </a:lnTo>
                    <a:lnTo>
                      <a:pt x="366" y="1484"/>
                    </a:lnTo>
                    <a:lnTo>
                      <a:pt x="339" y="1435"/>
                    </a:lnTo>
                    <a:lnTo>
                      <a:pt x="309" y="1381"/>
                    </a:lnTo>
                    <a:lnTo>
                      <a:pt x="279" y="1325"/>
                    </a:lnTo>
                    <a:lnTo>
                      <a:pt x="250" y="1263"/>
                    </a:lnTo>
                    <a:lnTo>
                      <a:pt x="220" y="1199"/>
                    </a:lnTo>
                    <a:lnTo>
                      <a:pt x="190" y="1132"/>
                    </a:lnTo>
                    <a:lnTo>
                      <a:pt x="161" y="1060"/>
                    </a:lnTo>
                    <a:lnTo>
                      <a:pt x="136" y="986"/>
                    </a:lnTo>
                    <a:lnTo>
                      <a:pt x="113" y="913"/>
                    </a:lnTo>
                    <a:lnTo>
                      <a:pt x="94" y="839"/>
                    </a:lnTo>
                    <a:lnTo>
                      <a:pt x="76" y="767"/>
                    </a:lnTo>
                    <a:lnTo>
                      <a:pt x="60" y="696"/>
                    </a:lnTo>
                    <a:lnTo>
                      <a:pt x="48" y="627"/>
                    </a:lnTo>
                    <a:lnTo>
                      <a:pt x="37" y="562"/>
                    </a:lnTo>
                    <a:lnTo>
                      <a:pt x="27" y="501"/>
                    </a:lnTo>
                    <a:lnTo>
                      <a:pt x="19" y="442"/>
                    </a:lnTo>
                    <a:lnTo>
                      <a:pt x="13" y="390"/>
                    </a:lnTo>
                    <a:lnTo>
                      <a:pt x="8" y="344"/>
                    </a:lnTo>
                    <a:lnTo>
                      <a:pt x="5" y="304"/>
                    </a:lnTo>
                    <a:lnTo>
                      <a:pt x="2" y="270"/>
                    </a:lnTo>
                    <a:lnTo>
                      <a:pt x="1" y="246"/>
                    </a:lnTo>
                    <a:lnTo>
                      <a:pt x="0" y="230"/>
                    </a:lnTo>
                    <a:lnTo>
                      <a:pt x="1017" y="0"/>
                    </a:lnTo>
                    <a:lnTo>
                      <a:pt x="1018" y="11"/>
                    </a:lnTo>
                    <a:lnTo>
                      <a:pt x="1021" y="25"/>
                    </a:lnTo>
                    <a:lnTo>
                      <a:pt x="1024" y="41"/>
                    </a:lnTo>
                    <a:lnTo>
                      <a:pt x="1028" y="62"/>
                    </a:lnTo>
                    <a:lnTo>
                      <a:pt x="1033" y="85"/>
                    </a:lnTo>
                    <a:lnTo>
                      <a:pt x="1040" y="112"/>
                    </a:lnTo>
                    <a:lnTo>
                      <a:pt x="1047" y="142"/>
                    </a:lnTo>
                    <a:lnTo>
                      <a:pt x="1056" y="173"/>
                    </a:lnTo>
                    <a:lnTo>
                      <a:pt x="1066" y="208"/>
                    </a:lnTo>
                    <a:lnTo>
                      <a:pt x="1080" y="246"/>
                    </a:lnTo>
                    <a:lnTo>
                      <a:pt x="1093" y="286"/>
                    </a:lnTo>
                    <a:lnTo>
                      <a:pt x="1109" y="328"/>
                    </a:lnTo>
                    <a:lnTo>
                      <a:pt x="1128" y="373"/>
                    </a:lnTo>
                    <a:lnTo>
                      <a:pt x="1148" y="420"/>
                    </a:lnTo>
                    <a:lnTo>
                      <a:pt x="1171" y="468"/>
                    </a:lnTo>
                    <a:lnTo>
                      <a:pt x="1196" y="5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1" name="Freeform 81"/>
              <p:cNvSpPr>
                <a:spLocks/>
              </p:cNvSpPr>
              <p:nvPr/>
            </p:nvSpPr>
            <p:spPr bwMode="auto">
              <a:xfrm>
                <a:off x="1788" y="1641"/>
                <a:ext cx="341" cy="309"/>
              </a:xfrm>
              <a:custGeom>
                <a:avLst/>
                <a:gdLst/>
                <a:ahLst/>
                <a:cxnLst>
                  <a:cxn ang="0">
                    <a:pos x="554" y="1536"/>
                  </a:cxn>
                  <a:cxn ang="0">
                    <a:pos x="537" y="1513"/>
                  </a:cxn>
                  <a:cxn ang="0">
                    <a:pos x="507" y="1473"/>
                  </a:cxn>
                  <a:cxn ang="0">
                    <a:pos x="467" y="1418"/>
                  </a:cxn>
                  <a:cxn ang="0">
                    <a:pos x="420" y="1345"/>
                  </a:cxn>
                  <a:cxn ang="0">
                    <a:pos x="366" y="1257"/>
                  </a:cxn>
                  <a:cxn ang="0">
                    <a:pos x="309" y="1154"/>
                  </a:cxn>
                  <a:cxn ang="0">
                    <a:pos x="249" y="1036"/>
                  </a:cxn>
                  <a:cxn ang="0">
                    <a:pos x="190" y="905"/>
                  </a:cxn>
                  <a:cxn ang="0">
                    <a:pos x="137" y="759"/>
                  </a:cxn>
                  <a:cxn ang="0">
                    <a:pos x="94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5"/>
                  </a:cxn>
                  <a:cxn ang="0">
                    <a:pos x="9" y="116"/>
                  </a:cxn>
                  <a:cxn ang="0">
                    <a:pos x="2" y="43"/>
                  </a:cxn>
                  <a:cxn ang="0">
                    <a:pos x="0" y="3"/>
                  </a:cxn>
                  <a:cxn ang="0">
                    <a:pos x="9" y="32"/>
                  </a:cxn>
                  <a:cxn ang="0">
                    <a:pos x="17" y="110"/>
                  </a:cxn>
                  <a:cxn ang="0">
                    <a:pos x="28" y="202"/>
                  </a:cxn>
                  <a:cxn ang="0">
                    <a:pos x="44" y="306"/>
                  </a:cxn>
                  <a:cxn ang="0">
                    <a:pos x="67" y="419"/>
                  </a:cxn>
                  <a:cxn ang="0">
                    <a:pos x="94" y="536"/>
                  </a:cxn>
                  <a:cxn ang="0">
                    <a:pos x="128" y="658"/>
                  </a:cxn>
                  <a:cxn ang="0">
                    <a:pos x="169" y="778"/>
                  </a:cxn>
                  <a:cxn ang="0">
                    <a:pos x="226" y="912"/>
                  </a:cxn>
                  <a:cxn ang="0">
                    <a:pos x="291" y="1048"/>
                  </a:cxn>
                  <a:cxn ang="0">
                    <a:pos x="357" y="1167"/>
                  </a:cxn>
                  <a:cxn ang="0">
                    <a:pos x="417" y="1270"/>
                  </a:cxn>
                  <a:cxn ang="0">
                    <a:pos x="472" y="1352"/>
                  </a:cxn>
                  <a:cxn ang="0">
                    <a:pos x="516" y="1416"/>
                  </a:cxn>
                  <a:cxn ang="0">
                    <a:pos x="549" y="1459"/>
                  </a:cxn>
                  <a:cxn ang="0">
                    <a:pos x="568" y="1480"/>
                  </a:cxn>
                  <a:cxn ang="0">
                    <a:pos x="1676" y="884"/>
                  </a:cxn>
                  <a:cxn ang="0">
                    <a:pos x="1686" y="892"/>
                  </a:cxn>
                  <a:cxn ang="0">
                    <a:pos x="1695" y="899"/>
                  </a:cxn>
                  <a:cxn ang="0">
                    <a:pos x="1702" y="907"/>
                  </a:cxn>
                  <a:cxn ang="0">
                    <a:pos x="1708" y="912"/>
                  </a:cxn>
                </a:cxnLst>
                <a:rect l="0" t="0" r="r" b="b"/>
                <a:pathLst>
                  <a:path w="1708" h="1536">
                    <a:moveTo>
                      <a:pt x="1708" y="912"/>
                    </a:moveTo>
                    <a:lnTo>
                      <a:pt x="554" y="1536"/>
                    </a:lnTo>
                    <a:lnTo>
                      <a:pt x="547" y="1526"/>
                    </a:lnTo>
                    <a:lnTo>
                      <a:pt x="537" y="1513"/>
                    </a:lnTo>
                    <a:lnTo>
                      <a:pt x="523" y="1496"/>
                    </a:lnTo>
                    <a:lnTo>
                      <a:pt x="507" y="1473"/>
                    </a:lnTo>
                    <a:lnTo>
                      <a:pt x="488" y="1448"/>
                    </a:lnTo>
                    <a:lnTo>
                      <a:pt x="467" y="1418"/>
                    </a:lnTo>
                    <a:lnTo>
                      <a:pt x="445" y="1383"/>
                    </a:lnTo>
                    <a:lnTo>
                      <a:pt x="420" y="1345"/>
                    </a:lnTo>
                    <a:lnTo>
                      <a:pt x="394" y="1303"/>
                    </a:lnTo>
                    <a:lnTo>
                      <a:pt x="366" y="1257"/>
                    </a:lnTo>
                    <a:lnTo>
                      <a:pt x="338" y="1208"/>
                    </a:lnTo>
                    <a:lnTo>
                      <a:pt x="309" y="1154"/>
                    </a:lnTo>
                    <a:lnTo>
                      <a:pt x="279" y="1098"/>
                    </a:lnTo>
                    <a:lnTo>
                      <a:pt x="249" y="1036"/>
                    </a:lnTo>
                    <a:lnTo>
                      <a:pt x="220" y="972"/>
                    </a:lnTo>
                    <a:lnTo>
                      <a:pt x="190" y="905"/>
                    </a:lnTo>
                    <a:lnTo>
                      <a:pt x="161" y="833"/>
                    </a:lnTo>
                    <a:lnTo>
                      <a:pt x="137" y="759"/>
                    </a:lnTo>
                    <a:lnTo>
                      <a:pt x="114" y="686"/>
                    </a:lnTo>
                    <a:lnTo>
                      <a:pt x="94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7" y="273"/>
                    </a:lnTo>
                    <a:lnTo>
                      <a:pt x="20" y="215"/>
                    </a:lnTo>
                    <a:lnTo>
                      <a:pt x="14" y="163"/>
                    </a:lnTo>
                    <a:lnTo>
                      <a:pt x="9" y="116"/>
                    </a:lnTo>
                    <a:lnTo>
                      <a:pt x="6" y="76"/>
                    </a:lnTo>
                    <a:lnTo>
                      <a:pt x="2" y="43"/>
                    </a:lnTo>
                    <a:lnTo>
                      <a:pt x="1" y="19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9"/>
                    </a:lnTo>
                    <a:lnTo>
                      <a:pt x="17" y="110"/>
                    </a:lnTo>
                    <a:lnTo>
                      <a:pt x="22" y="154"/>
                    </a:lnTo>
                    <a:lnTo>
                      <a:pt x="28" y="202"/>
                    </a:lnTo>
                    <a:lnTo>
                      <a:pt x="36" y="253"/>
                    </a:lnTo>
                    <a:lnTo>
                      <a:pt x="44" y="306"/>
                    </a:lnTo>
                    <a:lnTo>
                      <a:pt x="55" y="361"/>
                    </a:lnTo>
                    <a:lnTo>
                      <a:pt x="67" y="419"/>
                    </a:lnTo>
                    <a:lnTo>
                      <a:pt x="79" y="477"/>
                    </a:lnTo>
                    <a:lnTo>
                      <a:pt x="94" y="536"/>
                    </a:lnTo>
                    <a:lnTo>
                      <a:pt x="110" y="597"/>
                    </a:lnTo>
                    <a:lnTo>
                      <a:pt x="128" y="658"/>
                    </a:lnTo>
                    <a:lnTo>
                      <a:pt x="148" y="718"/>
                    </a:lnTo>
                    <a:lnTo>
                      <a:pt x="169" y="778"/>
                    </a:lnTo>
                    <a:lnTo>
                      <a:pt x="193" y="837"/>
                    </a:lnTo>
                    <a:lnTo>
                      <a:pt x="226" y="912"/>
                    </a:lnTo>
                    <a:lnTo>
                      <a:pt x="258" y="982"/>
                    </a:lnTo>
                    <a:lnTo>
                      <a:pt x="291" y="1048"/>
                    </a:lnTo>
                    <a:lnTo>
                      <a:pt x="324" y="1110"/>
                    </a:lnTo>
                    <a:lnTo>
                      <a:pt x="357" y="1167"/>
                    </a:lnTo>
                    <a:lnTo>
                      <a:pt x="387" y="1221"/>
                    </a:lnTo>
                    <a:lnTo>
                      <a:pt x="417" y="1270"/>
                    </a:lnTo>
                    <a:lnTo>
                      <a:pt x="446" y="1314"/>
                    </a:lnTo>
                    <a:lnTo>
                      <a:pt x="472" y="1352"/>
                    </a:lnTo>
                    <a:lnTo>
                      <a:pt x="496" y="1386"/>
                    </a:lnTo>
                    <a:lnTo>
                      <a:pt x="516" y="1416"/>
                    </a:lnTo>
                    <a:lnTo>
                      <a:pt x="535" y="1439"/>
                    </a:lnTo>
                    <a:lnTo>
                      <a:pt x="549" y="1459"/>
                    </a:lnTo>
                    <a:lnTo>
                      <a:pt x="560" y="1472"/>
                    </a:lnTo>
                    <a:lnTo>
                      <a:pt x="568" y="1480"/>
                    </a:lnTo>
                    <a:lnTo>
                      <a:pt x="570" y="1483"/>
                    </a:lnTo>
                    <a:lnTo>
                      <a:pt x="1676" y="884"/>
                    </a:lnTo>
                    <a:lnTo>
                      <a:pt x="1681" y="888"/>
                    </a:lnTo>
                    <a:lnTo>
                      <a:pt x="1686" y="892"/>
                    </a:lnTo>
                    <a:lnTo>
                      <a:pt x="1691" y="896"/>
                    </a:lnTo>
                    <a:lnTo>
                      <a:pt x="1695" y="899"/>
                    </a:lnTo>
                    <a:lnTo>
                      <a:pt x="1699" y="903"/>
                    </a:lnTo>
                    <a:lnTo>
                      <a:pt x="1702" y="907"/>
                    </a:lnTo>
                    <a:lnTo>
                      <a:pt x="1705" y="910"/>
                    </a:lnTo>
                    <a:lnTo>
                      <a:pt x="1708" y="9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2" name="Freeform 82"/>
              <p:cNvSpPr>
                <a:spLocks/>
              </p:cNvSpPr>
              <p:nvPr/>
            </p:nvSpPr>
            <p:spPr bwMode="auto">
              <a:xfrm>
                <a:off x="1792" y="1627"/>
                <a:ext cx="341" cy="307"/>
              </a:xfrm>
              <a:custGeom>
                <a:avLst/>
                <a:gdLst/>
                <a:ahLst/>
                <a:cxnLst>
                  <a:cxn ang="0">
                    <a:pos x="555" y="1534"/>
                  </a:cxn>
                  <a:cxn ang="0">
                    <a:pos x="536" y="1511"/>
                  </a:cxn>
                  <a:cxn ang="0">
                    <a:pos x="507" y="1471"/>
                  </a:cxn>
                  <a:cxn ang="0">
                    <a:pos x="468" y="1416"/>
                  </a:cxn>
                  <a:cxn ang="0">
                    <a:pos x="420" y="1344"/>
                  </a:cxn>
                  <a:cxn ang="0">
                    <a:pos x="366" y="1256"/>
                  </a:cxn>
                  <a:cxn ang="0">
                    <a:pos x="309" y="1152"/>
                  </a:cxn>
                  <a:cxn ang="0">
                    <a:pos x="250" y="1035"/>
                  </a:cxn>
                  <a:cxn ang="0">
                    <a:pos x="190" y="903"/>
                  </a:cxn>
                  <a:cxn ang="0">
                    <a:pos x="136" y="758"/>
                  </a:cxn>
                  <a:cxn ang="0">
                    <a:pos x="94" y="610"/>
                  </a:cxn>
                  <a:cxn ang="0">
                    <a:pos x="60" y="467"/>
                  </a:cxn>
                  <a:cxn ang="0">
                    <a:pos x="37" y="333"/>
                  </a:cxn>
                  <a:cxn ang="0">
                    <a:pos x="19" y="214"/>
                  </a:cxn>
                  <a:cxn ang="0">
                    <a:pos x="8" y="115"/>
                  </a:cxn>
                  <a:cxn ang="0">
                    <a:pos x="2" y="42"/>
                  </a:cxn>
                  <a:cxn ang="0">
                    <a:pos x="0" y="1"/>
                  </a:cxn>
                  <a:cxn ang="0">
                    <a:pos x="9" y="32"/>
                  </a:cxn>
                  <a:cxn ang="0">
                    <a:pos x="17" y="109"/>
                  </a:cxn>
                  <a:cxn ang="0">
                    <a:pos x="29" y="201"/>
                  </a:cxn>
                  <a:cxn ang="0">
                    <a:pos x="45" y="305"/>
                  </a:cxn>
                  <a:cxn ang="0">
                    <a:pos x="66" y="417"/>
                  </a:cxn>
                  <a:cxn ang="0">
                    <a:pos x="94" y="536"/>
                  </a:cxn>
                  <a:cxn ang="0">
                    <a:pos x="128" y="656"/>
                  </a:cxn>
                  <a:cxn ang="0">
                    <a:pos x="169" y="776"/>
                  </a:cxn>
                  <a:cxn ang="0">
                    <a:pos x="225" y="910"/>
                  </a:cxn>
                  <a:cxn ang="0">
                    <a:pos x="291" y="1046"/>
                  </a:cxn>
                  <a:cxn ang="0">
                    <a:pos x="356" y="1166"/>
                  </a:cxn>
                  <a:cxn ang="0">
                    <a:pos x="417" y="1268"/>
                  </a:cxn>
                  <a:cxn ang="0">
                    <a:pos x="472" y="1351"/>
                  </a:cxn>
                  <a:cxn ang="0">
                    <a:pos x="516" y="1414"/>
                  </a:cxn>
                  <a:cxn ang="0">
                    <a:pos x="549" y="1457"/>
                  </a:cxn>
                  <a:cxn ang="0">
                    <a:pos x="567" y="1479"/>
                  </a:cxn>
                  <a:cxn ang="0">
                    <a:pos x="1676" y="883"/>
                  </a:cxn>
                  <a:cxn ang="0">
                    <a:pos x="1687" y="892"/>
                  </a:cxn>
                  <a:cxn ang="0">
                    <a:pos x="1697" y="899"/>
                  </a:cxn>
                  <a:cxn ang="0">
                    <a:pos x="1703" y="905"/>
                  </a:cxn>
                  <a:cxn ang="0">
                    <a:pos x="1708" y="910"/>
                  </a:cxn>
                </a:cxnLst>
                <a:rect l="0" t="0" r="r" b="b"/>
                <a:pathLst>
                  <a:path w="1708" h="1534">
                    <a:moveTo>
                      <a:pt x="1708" y="910"/>
                    </a:moveTo>
                    <a:lnTo>
                      <a:pt x="555" y="1534"/>
                    </a:lnTo>
                    <a:lnTo>
                      <a:pt x="548" y="1525"/>
                    </a:lnTo>
                    <a:lnTo>
                      <a:pt x="536" y="1511"/>
                    </a:lnTo>
                    <a:lnTo>
                      <a:pt x="523" y="1494"/>
                    </a:lnTo>
                    <a:lnTo>
                      <a:pt x="507" y="1471"/>
                    </a:lnTo>
                    <a:lnTo>
                      <a:pt x="488" y="1446"/>
                    </a:lnTo>
                    <a:lnTo>
                      <a:pt x="468" y="1416"/>
                    </a:lnTo>
                    <a:lnTo>
                      <a:pt x="444" y="1381"/>
                    </a:lnTo>
                    <a:lnTo>
                      <a:pt x="420" y="1344"/>
                    </a:lnTo>
                    <a:lnTo>
                      <a:pt x="394" y="1302"/>
                    </a:lnTo>
                    <a:lnTo>
                      <a:pt x="366" y="1256"/>
                    </a:lnTo>
                    <a:lnTo>
                      <a:pt x="338" y="1207"/>
                    </a:lnTo>
                    <a:lnTo>
                      <a:pt x="309" y="1152"/>
                    </a:lnTo>
                    <a:lnTo>
                      <a:pt x="279" y="1096"/>
                    </a:lnTo>
                    <a:lnTo>
                      <a:pt x="250" y="1035"/>
                    </a:lnTo>
                    <a:lnTo>
                      <a:pt x="220" y="970"/>
                    </a:lnTo>
                    <a:lnTo>
                      <a:pt x="190" y="903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4" y="610"/>
                    </a:lnTo>
                    <a:lnTo>
                      <a:pt x="76" y="539"/>
                    </a:lnTo>
                    <a:lnTo>
                      <a:pt x="60" y="467"/>
                    </a:lnTo>
                    <a:lnTo>
                      <a:pt x="48" y="399"/>
                    </a:lnTo>
                    <a:lnTo>
                      <a:pt x="37" y="333"/>
                    </a:lnTo>
                    <a:lnTo>
                      <a:pt x="28" y="272"/>
                    </a:lnTo>
                    <a:lnTo>
                      <a:pt x="19" y="214"/>
                    </a:lnTo>
                    <a:lnTo>
                      <a:pt x="13" y="161"/>
                    </a:lnTo>
                    <a:lnTo>
                      <a:pt x="8" y="115"/>
                    </a:lnTo>
                    <a:lnTo>
                      <a:pt x="5" y="76"/>
                    </a:lnTo>
                    <a:lnTo>
                      <a:pt x="2" y="42"/>
                    </a:lnTo>
                    <a:lnTo>
                      <a:pt x="1" y="17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8"/>
                    </a:lnTo>
                    <a:lnTo>
                      <a:pt x="17" y="109"/>
                    </a:lnTo>
                    <a:lnTo>
                      <a:pt x="22" y="153"/>
                    </a:lnTo>
                    <a:lnTo>
                      <a:pt x="29" y="201"/>
                    </a:lnTo>
                    <a:lnTo>
                      <a:pt x="37" y="251"/>
                    </a:lnTo>
                    <a:lnTo>
                      <a:pt x="45" y="305"/>
                    </a:lnTo>
                    <a:lnTo>
                      <a:pt x="55" y="360"/>
                    </a:lnTo>
                    <a:lnTo>
                      <a:pt x="66" y="417"/>
                    </a:lnTo>
                    <a:lnTo>
                      <a:pt x="80" y="475"/>
                    </a:lnTo>
                    <a:lnTo>
                      <a:pt x="94" y="536"/>
                    </a:lnTo>
                    <a:lnTo>
                      <a:pt x="109" y="595"/>
                    </a:lnTo>
                    <a:lnTo>
                      <a:pt x="128" y="656"/>
                    </a:lnTo>
                    <a:lnTo>
                      <a:pt x="147" y="717"/>
                    </a:lnTo>
                    <a:lnTo>
                      <a:pt x="169" y="776"/>
                    </a:lnTo>
                    <a:lnTo>
                      <a:pt x="192" y="835"/>
                    </a:lnTo>
                    <a:lnTo>
                      <a:pt x="225" y="910"/>
                    </a:lnTo>
                    <a:lnTo>
                      <a:pt x="258" y="981"/>
                    </a:lnTo>
                    <a:lnTo>
                      <a:pt x="291" y="1046"/>
                    </a:lnTo>
                    <a:lnTo>
                      <a:pt x="323" y="1108"/>
                    </a:lnTo>
                    <a:lnTo>
                      <a:pt x="356" y="1166"/>
                    </a:lnTo>
                    <a:lnTo>
                      <a:pt x="387" y="1219"/>
                    </a:lnTo>
                    <a:lnTo>
                      <a:pt x="417" y="1268"/>
                    </a:lnTo>
                    <a:lnTo>
                      <a:pt x="445" y="1312"/>
                    </a:lnTo>
                    <a:lnTo>
                      <a:pt x="472" y="1351"/>
                    </a:lnTo>
                    <a:lnTo>
                      <a:pt x="495" y="1385"/>
                    </a:lnTo>
                    <a:lnTo>
                      <a:pt x="516" y="1414"/>
                    </a:lnTo>
                    <a:lnTo>
                      <a:pt x="534" y="1438"/>
                    </a:lnTo>
                    <a:lnTo>
                      <a:pt x="549" y="1457"/>
                    </a:lnTo>
                    <a:lnTo>
                      <a:pt x="560" y="1470"/>
                    </a:lnTo>
                    <a:lnTo>
                      <a:pt x="567" y="1479"/>
                    </a:lnTo>
                    <a:lnTo>
                      <a:pt x="569" y="1482"/>
                    </a:lnTo>
                    <a:lnTo>
                      <a:pt x="1676" y="883"/>
                    </a:lnTo>
                    <a:lnTo>
                      <a:pt x="1682" y="888"/>
                    </a:lnTo>
                    <a:lnTo>
                      <a:pt x="1687" y="892"/>
                    </a:lnTo>
                    <a:lnTo>
                      <a:pt x="1692" y="895"/>
                    </a:lnTo>
                    <a:lnTo>
                      <a:pt x="1697" y="899"/>
                    </a:lnTo>
                    <a:lnTo>
                      <a:pt x="1700" y="902"/>
                    </a:lnTo>
                    <a:lnTo>
                      <a:pt x="1703" y="905"/>
                    </a:lnTo>
                    <a:lnTo>
                      <a:pt x="1706" y="908"/>
                    </a:lnTo>
                    <a:lnTo>
                      <a:pt x="1708" y="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3" name="Freeform 83"/>
              <p:cNvSpPr>
                <a:spLocks/>
              </p:cNvSpPr>
              <p:nvPr/>
            </p:nvSpPr>
            <p:spPr bwMode="auto">
              <a:xfrm>
                <a:off x="1795" y="1612"/>
                <a:ext cx="342" cy="307"/>
              </a:xfrm>
              <a:custGeom>
                <a:avLst/>
                <a:gdLst/>
                <a:ahLst/>
                <a:cxnLst>
                  <a:cxn ang="0">
                    <a:pos x="555" y="1533"/>
                  </a:cxn>
                  <a:cxn ang="0">
                    <a:pos x="537" y="1511"/>
                  </a:cxn>
                  <a:cxn ang="0">
                    <a:pos x="507" y="1471"/>
                  </a:cxn>
                  <a:cxn ang="0">
                    <a:pos x="467" y="1416"/>
                  </a:cxn>
                  <a:cxn ang="0">
                    <a:pos x="420" y="1343"/>
                  </a:cxn>
                  <a:cxn ang="0">
                    <a:pos x="367" y="1255"/>
                  </a:cxn>
                  <a:cxn ang="0">
                    <a:pos x="309" y="1152"/>
                  </a:cxn>
                  <a:cxn ang="0">
                    <a:pos x="250" y="1034"/>
                  </a:cxn>
                  <a:cxn ang="0">
                    <a:pos x="191" y="902"/>
                  </a:cxn>
                  <a:cxn ang="0">
                    <a:pos x="136" y="758"/>
                  </a:cxn>
                  <a:cxn ang="0">
                    <a:pos x="95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6"/>
                  </a:cxn>
                  <a:cxn ang="0">
                    <a:pos x="9" y="117"/>
                  </a:cxn>
                  <a:cxn ang="0">
                    <a:pos x="2" y="43"/>
                  </a:cxn>
                  <a:cxn ang="0">
                    <a:pos x="0" y="1"/>
                  </a:cxn>
                  <a:cxn ang="0">
                    <a:pos x="10" y="33"/>
                  </a:cxn>
                  <a:cxn ang="0">
                    <a:pos x="18" y="110"/>
                  </a:cxn>
                  <a:cxn ang="0">
                    <a:pos x="29" y="202"/>
                  </a:cxn>
                  <a:cxn ang="0">
                    <a:pos x="45" y="305"/>
                  </a:cxn>
                  <a:cxn ang="0">
                    <a:pos x="67" y="417"/>
                  </a:cxn>
                  <a:cxn ang="0">
                    <a:pos x="95" y="535"/>
                  </a:cxn>
                  <a:cxn ang="0">
                    <a:pos x="128" y="656"/>
                  </a:cxn>
                  <a:cxn ang="0">
                    <a:pos x="169" y="775"/>
                  </a:cxn>
                  <a:cxn ang="0">
                    <a:pos x="226" y="909"/>
                  </a:cxn>
                  <a:cxn ang="0">
                    <a:pos x="291" y="1045"/>
                  </a:cxn>
                  <a:cxn ang="0">
                    <a:pos x="357" y="1165"/>
                  </a:cxn>
                  <a:cxn ang="0">
                    <a:pos x="417" y="1267"/>
                  </a:cxn>
                  <a:cxn ang="0">
                    <a:pos x="472" y="1350"/>
                  </a:cxn>
                  <a:cxn ang="0">
                    <a:pos x="516" y="1414"/>
                  </a:cxn>
                  <a:cxn ang="0">
                    <a:pos x="549" y="1456"/>
                  </a:cxn>
                  <a:cxn ang="0">
                    <a:pos x="567" y="1478"/>
                  </a:cxn>
                  <a:cxn ang="0">
                    <a:pos x="1677" y="882"/>
                  </a:cxn>
                  <a:cxn ang="0">
                    <a:pos x="1686" y="889"/>
                  </a:cxn>
                  <a:cxn ang="0">
                    <a:pos x="1695" y="897"/>
                  </a:cxn>
                  <a:cxn ang="0">
                    <a:pos x="1702" y="903"/>
                  </a:cxn>
                  <a:cxn ang="0">
                    <a:pos x="1708" y="909"/>
                  </a:cxn>
                </a:cxnLst>
                <a:rect l="0" t="0" r="r" b="b"/>
                <a:pathLst>
                  <a:path w="1708" h="1533">
                    <a:moveTo>
                      <a:pt x="1708" y="909"/>
                    </a:moveTo>
                    <a:lnTo>
                      <a:pt x="555" y="1533"/>
                    </a:lnTo>
                    <a:lnTo>
                      <a:pt x="548" y="1524"/>
                    </a:lnTo>
                    <a:lnTo>
                      <a:pt x="537" y="1511"/>
                    </a:lnTo>
                    <a:lnTo>
                      <a:pt x="523" y="1493"/>
                    </a:lnTo>
                    <a:lnTo>
                      <a:pt x="507" y="1471"/>
                    </a:lnTo>
                    <a:lnTo>
                      <a:pt x="489" y="1445"/>
                    </a:lnTo>
                    <a:lnTo>
                      <a:pt x="467" y="1416"/>
                    </a:lnTo>
                    <a:lnTo>
                      <a:pt x="445" y="1381"/>
                    </a:lnTo>
                    <a:lnTo>
                      <a:pt x="420" y="1343"/>
                    </a:lnTo>
                    <a:lnTo>
                      <a:pt x="393" y="1301"/>
                    </a:lnTo>
                    <a:lnTo>
                      <a:pt x="367" y="1255"/>
                    </a:lnTo>
                    <a:lnTo>
                      <a:pt x="338" y="1206"/>
                    </a:lnTo>
                    <a:lnTo>
                      <a:pt x="309" y="1152"/>
                    </a:lnTo>
                    <a:lnTo>
                      <a:pt x="280" y="1095"/>
                    </a:lnTo>
                    <a:lnTo>
                      <a:pt x="250" y="1034"/>
                    </a:lnTo>
                    <a:lnTo>
                      <a:pt x="220" y="970"/>
                    </a:lnTo>
                    <a:lnTo>
                      <a:pt x="191" y="902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5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8" y="273"/>
                    </a:lnTo>
                    <a:lnTo>
                      <a:pt x="20" y="216"/>
                    </a:lnTo>
                    <a:lnTo>
                      <a:pt x="14" y="163"/>
                    </a:lnTo>
                    <a:lnTo>
                      <a:pt x="9" y="117"/>
                    </a:lnTo>
                    <a:lnTo>
                      <a:pt x="5" y="76"/>
                    </a:lnTo>
                    <a:lnTo>
                      <a:pt x="2" y="43"/>
                    </a:lnTo>
                    <a:lnTo>
                      <a:pt x="1" y="18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0" y="33"/>
                    </a:lnTo>
                    <a:lnTo>
                      <a:pt x="13" y="69"/>
                    </a:lnTo>
                    <a:lnTo>
                      <a:pt x="18" y="110"/>
                    </a:lnTo>
                    <a:lnTo>
                      <a:pt x="23" y="155"/>
                    </a:lnTo>
                    <a:lnTo>
                      <a:pt x="29" y="202"/>
                    </a:lnTo>
                    <a:lnTo>
                      <a:pt x="37" y="253"/>
                    </a:lnTo>
                    <a:lnTo>
                      <a:pt x="45" y="305"/>
                    </a:lnTo>
                    <a:lnTo>
                      <a:pt x="56" y="360"/>
                    </a:lnTo>
                    <a:lnTo>
                      <a:pt x="67" y="417"/>
                    </a:lnTo>
                    <a:lnTo>
                      <a:pt x="80" y="476"/>
                    </a:lnTo>
                    <a:lnTo>
                      <a:pt x="95" y="535"/>
                    </a:lnTo>
                    <a:lnTo>
                      <a:pt x="110" y="595"/>
                    </a:lnTo>
                    <a:lnTo>
                      <a:pt x="128" y="656"/>
                    </a:lnTo>
                    <a:lnTo>
                      <a:pt x="148" y="716"/>
                    </a:lnTo>
                    <a:lnTo>
                      <a:pt x="169" y="775"/>
                    </a:lnTo>
                    <a:lnTo>
                      <a:pt x="193" y="835"/>
                    </a:lnTo>
                    <a:lnTo>
                      <a:pt x="226" y="909"/>
                    </a:lnTo>
                    <a:lnTo>
                      <a:pt x="258" y="980"/>
                    </a:lnTo>
                    <a:lnTo>
                      <a:pt x="291" y="1045"/>
                    </a:lnTo>
                    <a:lnTo>
                      <a:pt x="324" y="1108"/>
                    </a:lnTo>
                    <a:lnTo>
                      <a:pt x="357" y="1165"/>
                    </a:lnTo>
                    <a:lnTo>
                      <a:pt x="387" y="1218"/>
                    </a:lnTo>
                    <a:lnTo>
                      <a:pt x="417" y="1267"/>
                    </a:lnTo>
                    <a:lnTo>
                      <a:pt x="446" y="1311"/>
                    </a:lnTo>
                    <a:lnTo>
                      <a:pt x="472" y="1350"/>
                    </a:lnTo>
                    <a:lnTo>
                      <a:pt x="496" y="1384"/>
                    </a:lnTo>
                    <a:lnTo>
                      <a:pt x="516" y="1414"/>
                    </a:lnTo>
                    <a:lnTo>
                      <a:pt x="535" y="1437"/>
                    </a:lnTo>
                    <a:lnTo>
                      <a:pt x="549" y="1456"/>
                    </a:lnTo>
                    <a:lnTo>
                      <a:pt x="560" y="1470"/>
                    </a:lnTo>
                    <a:lnTo>
                      <a:pt x="567" y="1478"/>
                    </a:lnTo>
                    <a:lnTo>
                      <a:pt x="569" y="1481"/>
                    </a:lnTo>
                    <a:lnTo>
                      <a:pt x="1677" y="882"/>
                    </a:lnTo>
                    <a:lnTo>
                      <a:pt x="1681" y="886"/>
                    </a:lnTo>
                    <a:lnTo>
                      <a:pt x="1686" y="889"/>
                    </a:lnTo>
                    <a:lnTo>
                      <a:pt x="1690" y="893"/>
                    </a:lnTo>
                    <a:lnTo>
                      <a:pt x="1695" y="897"/>
                    </a:lnTo>
                    <a:lnTo>
                      <a:pt x="1699" y="900"/>
                    </a:lnTo>
                    <a:lnTo>
                      <a:pt x="1702" y="903"/>
                    </a:lnTo>
                    <a:lnTo>
                      <a:pt x="1705" y="906"/>
                    </a:lnTo>
                    <a:lnTo>
                      <a:pt x="1708" y="9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4" name="Freeform 84"/>
              <p:cNvSpPr>
                <a:spLocks/>
              </p:cNvSpPr>
              <p:nvPr/>
            </p:nvSpPr>
            <p:spPr bwMode="auto">
              <a:xfrm>
                <a:off x="2001" y="1712"/>
                <a:ext cx="75" cy="72"/>
              </a:xfrm>
              <a:custGeom>
                <a:avLst/>
                <a:gdLst/>
                <a:ahLst/>
                <a:cxnLst>
                  <a:cxn ang="0">
                    <a:pos x="142" y="15"/>
                  </a:cxn>
                  <a:cxn ang="0">
                    <a:pos x="164" y="0"/>
                  </a:cxn>
                  <a:cxn ang="0">
                    <a:pos x="191" y="21"/>
                  </a:cxn>
                  <a:cxn ang="0">
                    <a:pos x="217" y="15"/>
                  </a:cxn>
                  <a:cxn ang="0">
                    <a:pos x="237" y="40"/>
                  </a:cxn>
                  <a:cxn ang="0">
                    <a:pos x="267" y="42"/>
                  </a:cxn>
                  <a:cxn ang="0">
                    <a:pos x="281" y="71"/>
                  </a:cxn>
                  <a:cxn ang="0">
                    <a:pos x="311" y="81"/>
                  </a:cxn>
                  <a:cxn ang="0">
                    <a:pos x="316" y="111"/>
                  </a:cxn>
                  <a:cxn ang="0">
                    <a:pos x="345" y="127"/>
                  </a:cxn>
                  <a:cxn ang="0">
                    <a:pos x="342" y="155"/>
                  </a:cxn>
                  <a:cxn ang="0">
                    <a:pos x="367" y="178"/>
                  </a:cxn>
                  <a:cxn ang="0">
                    <a:pos x="355" y="202"/>
                  </a:cxn>
                  <a:cxn ang="0">
                    <a:pos x="374" y="229"/>
                  </a:cxn>
                  <a:cxn ang="0">
                    <a:pos x="354" y="247"/>
                  </a:cxn>
                  <a:cxn ang="0">
                    <a:pos x="365" y="275"/>
                  </a:cxn>
                  <a:cxn ang="0">
                    <a:pos x="340" y="286"/>
                  </a:cxn>
                  <a:cxn ang="0">
                    <a:pos x="342" y="314"/>
                  </a:cxn>
                  <a:cxn ang="0">
                    <a:pos x="312" y="316"/>
                  </a:cxn>
                  <a:cxn ang="0">
                    <a:pos x="306" y="343"/>
                  </a:cxn>
                  <a:cxn ang="0">
                    <a:pos x="276" y="336"/>
                  </a:cxn>
                  <a:cxn ang="0">
                    <a:pos x="261" y="357"/>
                  </a:cxn>
                  <a:cxn ang="0">
                    <a:pos x="233" y="342"/>
                  </a:cxn>
                  <a:cxn ang="0">
                    <a:pos x="211" y="357"/>
                  </a:cxn>
                  <a:cxn ang="0">
                    <a:pos x="184" y="336"/>
                  </a:cxn>
                  <a:cxn ang="0">
                    <a:pos x="158" y="343"/>
                  </a:cxn>
                  <a:cxn ang="0">
                    <a:pos x="136" y="316"/>
                  </a:cxn>
                  <a:cxn ang="0">
                    <a:pos x="107" y="314"/>
                  </a:cxn>
                  <a:cxn ang="0">
                    <a:pos x="92" y="286"/>
                  </a:cxn>
                  <a:cxn ang="0">
                    <a:pos x="63" y="276"/>
                  </a:cxn>
                  <a:cxn ang="0">
                    <a:pos x="56" y="247"/>
                  </a:cxn>
                  <a:cxn ang="0">
                    <a:pos x="28" y="229"/>
                  </a:cxn>
                  <a:cxn ang="0">
                    <a:pos x="31" y="202"/>
                  </a:cxn>
                  <a:cxn ang="0">
                    <a:pos x="6" y="178"/>
                  </a:cxn>
                  <a:cxn ang="0">
                    <a:pos x="19" y="155"/>
                  </a:cxn>
                  <a:cxn ang="0">
                    <a:pos x="0" y="128"/>
                  </a:cxn>
                  <a:cxn ang="0">
                    <a:pos x="20" y="111"/>
                  </a:cxn>
                  <a:cxn ang="0">
                    <a:pos x="8" y="81"/>
                  </a:cxn>
                  <a:cxn ang="0">
                    <a:pos x="34" y="71"/>
                  </a:cxn>
                  <a:cxn ang="0">
                    <a:pos x="32" y="42"/>
                  </a:cxn>
                  <a:cxn ang="0">
                    <a:pos x="61" y="40"/>
                  </a:cxn>
                  <a:cxn ang="0">
                    <a:pos x="67" y="15"/>
                  </a:cxn>
                  <a:cxn ang="0">
                    <a:pos x="97" y="21"/>
                  </a:cxn>
                  <a:cxn ang="0">
                    <a:pos x="113" y="0"/>
                  </a:cxn>
                  <a:cxn ang="0">
                    <a:pos x="142" y="15"/>
                  </a:cxn>
                </a:cxnLst>
                <a:rect l="0" t="0" r="r" b="b"/>
                <a:pathLst>
                  <a:path w="374" h="357">
                    <a:moveTo>
                      <a:pt x="142" y="15"/>
                    </a:moveTo>
                    <a:lnTo>
                      <a:pt x="164" y="0"/>
                    </a:lnTo>
                    <a:lnTo>
                      <a:pt x="191" y="21"/>
                    </a:lnTo>
                    <a:lnTo>
                      <a:pt x="217" y="15"/>
                    </a:lnTo>
                    <a:lnTo>
                      <a:pt x="237" y="40"/>
                    </a:lnTo>
                    <a:lnTo>
                      <a:pt x="267" y="42"/>
                    </a:lnTo>
                    <a:lnTo>
                      <a:pt x="281" y="71"/>
                    </a:lnTo>
                    <a:lnTo>
                      <a:pt x="311" y="81"/>
                    </a:lnTo>
                    <a:lnTo>
                      <a:pt x="316" y="111"/>
                    </a:lnTo>
                    <a:lnTo>
                      <a:pt x="345" y="127"/>
                    </a:lnTo>
                    <a:lnTo>
                      <a:pt x="342" y="155"/>
                    </a:lnTo>
                    <a:lnTo>
                      <a:pt x="367" y="178"/>
                    </a:lnTo>
                    <a:lnTo>
                      <a:pt x="355" y="202"/>
                    </a:lnTo>
                    <a:lnTo>
                      <a:pt x="374" y="229"/>
                    </a:lnTo>
                    <a:lnTo>
                      <a:pt x="354" y="247"/>
                    </a:lnTo>
                    <a:lnTo>
                      <a:pt x="365" y="275"/>
                    </a:lnTo>
                    <a:lnTo>
                      <a:pt x="340" y="286"/>
                    </a:lnTo>
                    <a:lnTo>
                      <a:pt x="342" y="314"/>
                    </a:lnTo>
                    <a:lnTo>
                      <a:pt x="312" y="316"/>
                    </a:lnTo>
                    <a:lnTo>
                      <a:pt x="306" y="343"/>
                    </a:lnTo>
                    <a:lnTo>
                      <a:pt x="276" y="336"/>
                    </a:lnTo>
                    <a:lnTo>
                      <a:pt x="261" y="357"/>
                    </a:lnTo>
                    <a:lnTo>
                      <a:pt x="233" y="342"/>
                    </a:lnTo>
                    <a:lnTo>
                      <a:pt x="211" y="357"/>
                    </a:lnTo>
                    <a:lnTo>
                      <a:pt x="184" y="336"/>
                    </a:lnTo>
                    <a:lnTo>
                      <a:pt x="158" y="343"/>
                    </a:lnTo>
                    <a:lnTo>
                      <a:pt x="136" y="316"/>
                    </a:lnTo>
                    <a:lnTo>
                      <a:pt x="107" y="314"/>
                    </a:lnTo>
                    <a:lnTo>
                      <a:pt x="92" y="286"/>
                    </a:lnTo>
                    <a:lnTo>
                      <a:pt x="63" y="276"/>
                    </a:lnTo>
                    <a:lnTo>
                      <a:pt x="56" y="247"/>
                    </a:lnTo>
                    <a:lnTo>
                      <a:pt x="28" y="229"/>
                    </a:lnTo>
                    <a:lnTo>
                      <a:pt x="31" y="202"/>
                    </a:lnTo>
                    <a:lnTo>
                      <a:pt x="6" y="178"/>
                    </a:lnTo>
                    <a:lnTo>
                      <a:pt x="19" y="155"/>
                    </a:lnTo>
                    <a:lnTo>
                      <a:pt x="0" y="128"/>
                    </a:lnTo>
                    <a:lnTo>
                      <a:pt x="20" y="111"/>
                    </a:lnTo>
                    <a:lnTo>
                      <a:pt x="8" y="81"/>
                    </a:lnTo>
                    <a:lnTo>
                      <a:pt x="34" y="71"/>
                    </a:lnTo>
                    <a:lnTo>
                      <a:pt x="32" y="42"/>
                    </a:lnTo>
                    <a:lnTo>
                      <a:pt x="61" y="40"/>
                    </a:lnTo>
                    <a:lnTo>
                      <a:pt x="67" y="15"/>
                    </a:lnTo>
                    <a:lnTo>
                      <a:pt x="97" y="21"/>
                    </a:lnTo>
                    <a:lnTo>
                      <a:pt x="113" y="0"/>
                    </a:lnTo>
                    <a:lnTo>
                      <a:pt x="142" y="1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5" name="Freeform 85"/>
              <p:cNvSpPr>
                <a:spLocks/>
              </p:cNvSpPr>
              <p:nvPr/>
            </p:nvSpPr>
            <p:spPr bwMode="auto">
              <a:xfrm>
                <a:off x="1821" y="1572"/>
                <a:ext cx="168" cy="49"/>
              </a:xfrm>
              <a:custGeom>
                <a:avLst/>
                <a:gdLst/>
                <a:ahLst/>
                <a:cxnLst>
                  <a:cxn ang="0">
                    <a:pos x="841" y="12"/>
                  </a:cxn>
                  <a:cxn ang="0">
                    <a:pos x="840" y="9"/>
                  </a:cxn>
                  <a:cxn ang="0">
                    <a:pos x="839" y="6"/>
                  </a:cxn>
                  <a:cxn ang="0">
                    <a:pos x="838" y="3"/>
                  </a:cxn>
                  <a:cxn ang="0">
                    <a:pos x="837" y="0"/>
                  </a:cxn>
                  <a:cxn ang="0">
                    <a:pos x="0" y="222"/>
                  </a:cxn>
                  <a:cxn ang="0">
                    <a:pos x="1" y="227"/>
                  </a:cxn>
                  <a:cxn ang="0">
                    <a:pos x="1" y="232"/>
                  </a:cxn>
                  <a:cxn ang="0">
                    <a:pos x="2" y="237"/>
                  </a:cxn>
                  <a:cxn ang="0">
                    <a:pos x="2" y="242"/>
                  </a:cxn>
                  <a:cxn ang="0">
                    <a:pos x="841" y="12"/>
                  </a:cxn>
                </a:cxnLst>
                <a:rect l="0" t="0" r="r" b="b"/>
                <a:pathLst>
                  <a:path w="841" h="242">
                    <a:moveTo>
                      <a:pt x="841" y="12"/>
                    </a:moveTo>
                    <a:lnTo>
                      <a:pt x="840" y="9"/>
                    </a:lnTo>
                    <a:lnTo>
                      <a:pt x="839" y="6"/>
                    </a:lnTo>
                    <a:lnTo>
                      <a:pt x="838" y="3"/>
                    </a:lnTo>
                    <a:lnTo>
                      <a:pt x="837" y="0"/>
                    </a:lnTo>
                    <a:lnTo>
                      <a:pt x="0" y="222"/>
                    </a:lnTo>
                    <a:lnTo>
                      <a:pt x="1" y="227"/>
                    </a:lnTo>
                    <a:lnTo>
                      <a:pt x="1" y="232"/>
                    </a:lnTo>
                    <a:lnTo>
                      <a:pt x="2" y="237"/>
                    </a:lnTo>
                    <a:lnTo>
                      <a:pt x="2" y="242"/>
                    </a:lnTo>
                    <a:lnTo>
                      <a:pt x="84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6" name="Freeform 86"/>
              <p:cNvSpPr>
                <a:spLocks/>
              </p:cNvSpPr>
              <p:nvPr/>
            </p:nvSpPr>
            <p:spPr bwMode="auto">
              <a:xfrm>
                <a:off x="1823" y="1583"/>
                <a:ext cx="170" cy="51"/>
              </a:xfrm>
              <a:custGeom>
                <a:avLst/>
                <a:gdLst/>
                <a:ahLst/>
                <a:cxnLst>
                  <a:cxn ang="0">
                    <a:pos x="847" y="0"/>
                  </a:cxn>
                  <a:cxn ang="0">
                    <a:pos x="0" y="235"/>
                  </a:cxn>
                  <a:cxn ang="0">
                    <a:pos x="2" y="240"/>
                  </a:cxn>
                  <a:cxn ang="0">
                    <a:pos x="3" y="244"/>
                  </a:cxn>
                  <a:cxn ang="0">
                    <a:pos x="3" y="250"/>
                  </a:cxn>
                  <a:cxn ang="0">
                    <a:pos x="4" y="255"/>
                  </a:cxn>
                  <a:cxn ang="0">
                    <a:pos x="851" y="13"/>
                  </a:cxn>
                  <a:cxn ang="0">
                    <a:pos x="850" y="9"/>
                  </a:cxn>
                  <a:cxn ang="0">
                    <a:pos x="849" y="6"/>
                  </a:cxn>
                  <a:cxn ang="0">
                    <a:pos x="848" y="3"/>
                  </a:cxn>
                  <a:cxn ang="0">
                    <a:pos x="847" y="0"/>
                  </a:cxn>
                </a:cxnLst>
                <a:rect l="0" t="0" r="r" b="b"/>
                <a:pathLst>
                  <a:path w="851" h="255">
                    <a:moveTo>
                      <a:pt x="847" y="0"/>
                    </a:moveTo>
                    <a:lnTo>
                      <a:pt x="0" y="235"/>
                    </a:lnTo>
                    <a:lnTo>
                      <a:pt x="2" y="240"/>
                    </a:lnTo>
                    <a:lnTo>
                      <a:pt x="3" y="244"/>
                    </a:lnTo>
                    <a:lnTo>
                      <a:pt x="3" y="250"/>
                    </a:lnTo>
                    <a:lnTo>
                      <a:pt x="4" y="255"/>
                    </a:lnTo>
                    <a:lnTo>
                      <a:pt x="851" y="13"/>
                    </a:lnTo>
                    <a:lnTo>
                      <a:pt x="850" y="9"/>
                    </a:lnTo>
                    <a:lnTo>
                      <a:pt x="849" y="6"/>
                    </a:lnTo>
                    <a:lnTo>
                      <a:pt x="848" y="3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7" name="Freeform 87"/>
              <p:cNvSpPr>
                <a:spLocks/>
              </p:cNvSpPr>
              <p:nvPr/>
            </p:nvSpPr>
            <p:spPr bwMode="auto">
              <a:xfrm>
                <a:off x="1825" y="1594"/>
                <a:ext cx="172" cy="54"/>
              </a:xfrm>
              <a:custGeom>
                <a:avLst/>
                <a:gdLst/>
                <a:ahLst/>
                <a:cxnLst>
                  <a:cxn ang="0">
                    <a:pos x="855" y="0"/>
                  </a:cxn>
                  <a:cxn ang="0">
                    <a:pos x="0" y="248"/>
                  </a:cxn>
                  <a:cxn ang="0">
                    <a:pos x="1" y="253"/>
                  </a:cxn>
                  <a:cxn ang="0">
                    <a:pos x="2" y="258"/>
                  </a:cxn>
                  <a:cxn ang="0">
                    <a:pos x="2" y="263"/>
                  </a:cxn>
                  <a:cxn ang="0">
                    <a:pos x="3" y="268"/>
                  </a:cxn>
                  <a:cxn ang="0">
                    <a:pos x="860" y="14"/>
                  </a:cxn>
                  <a:cxn ang="0">
                    <a:pos x="859" y="9"/>
                  </a:cxn>
                  <a:cxn ang="0">
                    <a:pos x="858" y="6"/>
                  </a:cxn>
                  <a:cxn ang="0">
                    <a:pos x="857" y="3"/>
                  </a:cxn>
                  <a:cxn ang="0">
                    <a:pos x="855" y="0"/>
                  </a:cxn>
                </a:cxnLst>
                <a:rect l="0" t="0" r="r" b="b"/>
                <a:pathLst>
                  <a:path w="860" h="268">
                    <a:moveTo>
                      <a:pt x="855" y="0"/>
                    </a:moveTo>
                    <a:lnTo>
                      <a:pt x="0" y="248"/>
                    </a:lnTo>
                    <a:lnTo>
                      <a:pt x="1" y="253"/>
                    </a:lnTo>
                    <a:lnTo>
                      <a:pt x="2" y="258"/>
                    </a:lnTo>
                    <a:lnTo>
                      <a:pt x="2" y="263"/>
                    </a:lnTo>
                    <a:lnTo>
                      <a:pt x="3" y="268"/>
                    </a:lnTo>
                    <a:lnTo>
                      <a:pt x="860" y="14"/>
                    </a:lnTo>
                    <a:lnTo>
                      <a:pt x="859" y="9"/>
                    </a:lnTo>
                    <a:lnTo>
                      <a:pt x="858" y="6"/>
                    </a:lnTo>
                    <a:lnTo>
                      <a:pt x="857" y="3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8" name="Freeform 88"/>
              <p:cNvSpPr>
                <a:spLocks/>
              </p:cNvSpPr>
              <p:nvPr/>
            </p:nvSpPr>
            <p:spPr bwMode="auto">
              <a:xfrm>
                <a:off x="1826" y="1605"/>
                <a:ext cx="174" cy="56"/>
              </a:xfrm>
              <a:custGeom>
                <a:avLst/>
                <a:gdLst/>
                <a:ahLst/>
                <a:cxnLst>
                  <a:cxn ang="0">
                    <a:pos x="865" y="0"/>
                  </a:cxn>
                  <a:cxn ang="0">
                    <a:pos x="0" y="260"/>
                  </a:cxn>
                  <a:cxn ang="0">
                    <a:pos x="1" y="265"/>
                  </a:cxn>
                  <a:cxn ang="0">
                    <a:pos x="2" y="270"/>
                  </a:cxn>
                  <a:cxn ang="0">
                    <a:pos x="3" y="276"/>
                  </a:cxn>
                  <a:cxn ang="0">
                    <a:pos x="4" y="281"/>
                  </a:cxn>
                  <a:cxn ang="0">
                    <a:pos x="870" y="13"/>
                  </a:cxn>
                  <a:cxn ang="0">
                    <a:pos x="869" y="10"/>
                  </a:cxn>
                  <a:cxn ang="0">
                    <a:pos x="868" y="7"/>
                  </a:cxn>
                  <a:cxn ang="0">
                    <a:pos x="866" y="3"/>
                  </a:cxn>
                  <a:cxn ang="0">
                    <a:pos x="865" y="0"/>
                  </a:cxn>
                </a:cxnLst>
                <a:rect l="0" t="0" r="r" b="b"/>
                <a:pathLst>
                  <a:path w="870" h="281">
                    <a:moveTo>
                      <a:pt x="865" y="0"/>
                    </a:moveTo>
                    <a:lnTo>
                      <a:pt x="0" y="260"/>
                    </a:lnTo>
                    <a:lnTo>
                      <a:pt x="1" y="265"/>
                    </a:lnTo>
                    <a:lnTo>
                      <a:pt x="2" y="270"/>
                    </a:lnTo>
                    <a:lnTo>
                      <a:pt x="3" y="276"/>
                    </a:lnTo>
                    <a:lnTo>
                      <a:pt x="4" y="281"/>
                    </a:lnTo>
                    <a:lnTo>
                      <a:pt x="870" y="13"/>
                    </a:lnTo>
                    <a:lnTo>
                      <a:pt x="869" y="10"/>
                    </a:lnTo>
                    <a:lnTo>
                      <a:pt x="868" y="7"/>
                    </a:lnTo>
                    <a:lnTo>
                      <a:pt x="866" y="3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9" name="Freeform 89"/>
              <p:cNvSpPr>
                <a:spLocks/>
              </p:cNvSpPr>
              <p:nvPr/>
            </p:nvSpPr>
            <p:spPr bwMode="auto">
              <a:xfrm>
                <a:off x="1829" y="1616"/>
                <a:ext cx="175" cy="59"/>
              </a:xfrm>
              <a:custGeom>
                <a:avLst/>
                <a:gdLst/>
                <a:ahLst/>
                <a:cxnLst>
                  <a:cxn ang="0">
                    <a:pos x="874" y="0"/>
                  </a:cxn>
                  <a:cxn ang="0">
                    <a:pos x="0" y="273"/>
                  </a:cxn>
                  <a:cxn ang="0">
                    <a:pos x="1" y="278"/>
                  </a:cxn>
                  <a:cxn ang="0">
                    <a:pos x="2" y="283"/>
                  </a:cxn>
                  <a:cxn ang="0">
                    <a:pos x="3" y="288"/>
                  </a:cxn>
                  <a:cxn ang="0">
                    <a:pos x="4" y="293"/>
                  </a:cxn>
                  <a:cxn ang="0">
                    <a:pos x="878" y="13"/>
                  </a:cxn>
                  <a:cxn ang="0">
                    <a:pos x="877" y="10"/>
                  </a:cxn>
                  <a:cxn ang="0">
                    <a:pos x="876" y="7"/>
                  </a:cxn>
                  <a:cxn ang="0">
                    <a:pos x="875" y="4"/>
                  </a:cxn>
                  <a:cxn ang="0">
                    <a:pos x="874" y="0"/>
                  </a:cxn>
                </a:cxnLst>
                <a:rect l="0" t="0" r="r" b="b"/>
                <a:pathLst>
                  <a:path w="878" h="293">
                    <a:moveTo>
                      <a:pt x="874" y="0"/>
                    </a:moveTo>
                    <a:lnTo>
                      <a:pt x="0" y="273"/>
                    </a:lnTo>
                    <a:lnTo>
                      <a:pt x="1" y="278"/>
                    </a:lnTo>
                    <a:lnTo>
                      <a:pt x="2" y="283"/>
                    </a:lnTo>
                    <a:lnTo>
                      <a:pt x="3" y="288"/>
                    </a:lnTo>
                    <a:lnTo>
                      <a:pt x="4" y="293"/>
                    </a:lnTo>
                    <a:lnTo>
                      <a:pt x="878" y="13"/>
                    </a:lnTo>
                    <a:lnTo>
                      <a:pt x="877" y="10"/>
                    </a:lnTo>
                    <a:lnTo>
                      <a:pt x="876" y="7"/>
                    </a:lnTo>
                    <a:lnTo>
                      <a:pt x="875" y="4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0" name="Freeform 90"/>
              <p:cNvSpPr>
                <a:spLocks/>
              </p:cNvSpPr>
              <p:nvPr/>
            </p:nvSpPr>
            <p:spPr bwMode="auto">
              <a:xfrm>
                <a:off x="1831" y="1626"/>
                <a:ext cx="178" cy="62"/>
              </a:xfrm>
              <a:custGeom>
                <a:avLst/>
                <a:gdLst/>
                <a:ahLst/>
                <a:cxnLst>
                  <a:cxn ang="0">
                    <a:pos x="882" y="0"/>
                  </a:cxn>
                  <a:cxn ang="0">
                    <a:pos x="0" y="285"/>
                  </a:cxn>
                  <a:cxn ang="0">
                    <a:pos x="1" y="290"/>
                  </a:cxn>
                  <a:cxn ang="0">
                    <a:pos x="3" y="295"/>
                  </a:cxn>
                  <a:cxn ang="0">
                    <a:pos x="3" y="300"/>
                  </a:cxn>
                  <a:cxn ang="0">
                    <a:pos x="4" y="306"/>
                  </a:cxn>
                  <a:cxn ang="0">
                    <a:pos x="887" y="12"/>
                  </a:cxn>
                  <a:cxn ang="0">
                    <a:pos x="886" y="9"/>
                  </a:cxn>
                  <a:cxn ang="0">
                    <a:pos x="885" y="6"/>
                  </a:cxn>
                  <a:cxn ang="0">
                    <a:pos x="883" y="3"/>
                  </a:cxn>
                  <a:cxn ang="0">
                    <a:pos x="882" y="0"/>
                  </a:cxn>
                </a:cxnLst>
                <a:rect l="0" t="0" r="r" b="b"/>
                <a:pathLst>
                  <a:path w="887" h="306">
                    <a:moveTo>
                      <a:pt x="882" y="0"/>
                    </a:moveTo>
                    <a:lnTo>
                      <a:pt x="0" y="285"/>
                    </a:lnTo>
                    <a:lnTo>
                      <a:pt x="1" y="290"/>
                    </a:lnTo>
                    <a:lnTo>
                      <a:pt x="3" y="295"/>
                    </a:lnTo>
                    <a:lnTo>
                      <a:pt x="3" y="300"/>
                    </a:lnTo>
                    <a:lnTo>
                      <a:pt x="4" y="306"/>
                    </a:lnTo>
                    <a:lnTo>
                      <a:pt x="887" y="12"/>
                    </a:lnTo>
                    <a:lnTo>
                      <a:pt x="886" y="9"/>
                    </a:lnTo>
                    <a:lnTo>
                      <a:pt x="885" y="6"/>
                    </a:lnTo>
                    <a:lnTo>
                      <a:pt x="883" y="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1" name="Freeform 91"/>
              <p:cNvSpPr>
                <a:spLocks/>
              </p:cNvSpPr>
              <p:nvPr/>
            </p:nvSpPr>
            <p:spPr bwMode="auto">
              <a:xfrm>
                <a:off x="1834" y="1637"/>
                <a:ext cx="179" cy="63"/>
              </a:xfrm>
              <a:custGeom>
                <a:avLst/>
                <a:gdLst/>
                <a:ahLst/>
                <a:cxnLst>
                  <a:cxn ang="0">
                    <a:pos x="890" y="0"/>
                  </a:cxn>
                  <a:cxn ang="0">
                    <a:pos x="0" y="299"/>
                  </a:cxn>
                  <a:cxn ang="0">
                    <a:pos x="1" y="304"/>
                  </a:cxn>
                  <a:cxn ang="0">
                    <a:pos x="2" y="308"/>
                  </a:cxn>
                  <a:cxn ang="0">
                    <a:pos x="3" y="313"/>
                  </a:cxn>
                  <a:cxn ang="0">
                    <a:pos x="4" y="318"/>
                  </a:cxn>
                  <a:cxn ang="0">
                    <a:pos x="896" y="12"/>
                  </a:cxn>
                  <a:cxn ang="0">
                    <a:pos x="894" y="9"/>
                  </a:cxn>
                  <a:cxn ang="0">
                    <a:pos x="893" y="6"/>
                  </a:cxn>
                  <a:cxn ang="0">
                    <a:pos x="891" y="3"/>
                  </a:cxn>
                  <a:cxn ang="0">
                    <a:pos x="890" y="0"/>
                  </a:cxn>
                </a:cxnLst>
                <a:rect l="0" t="0" r="r" b="b"/>
                <a:pathLst>
                  <a:path w="896" h="318">
                    <a:moveTo>
                      <a:pt x="890" y="0"/>
                    </a:moveTo>
                    <a:lnTo>
                      <a:pt x="0" y="299"/>
                    </a:lnTo>
                    <a:lnTo>
                      <a:pt x="1" y="304"/>
                    </a:lnTo>
                    <a:lnTo>
                      <a:pt x="2" y="308"/>
                    </a:lnTo>
                    <a:lnTo>
                      <a:pt x="3" y="313"/>
                    </a:lnTo>
                    <a:lnTo>
                      <a:pt x="4" y="318"/>
                    </a:lnTo>
                    <a:lnTo>
                      <a:pt x="896" y="12"/>
                    </a:lnTo>
                    <a:lnTo>
                      <a:pt x="894" y="9"/>
                    </a:lnTo>
                    <a:lnTo>
                      <a:pt x="893" y="6"/>
                    </a:lnTo>
                    <a:lnTo>
                      <a:pt x="891" y="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2" name="Freeform 92"/>
              <p:cNvSpPr>
                <a:spLocks/>
              </p:cNvSpPr>
              <p:nvPr/>
            </p:nvSpPr>
            <p:spPr bwMode="auto">
              <a:xfrm>
                <a:off x="1837" y="1647"/>
                <a:ext cx="181" cy="66"/>
              </a:xfrm>
              <a:custGeom>
                <a:avLst/>
                <a:gdLst/>
                <a:ahLst/>
                <a:cxnLst>
                  <a:cxn ang="0">
                    <a:pos x="899" y="0"/>
                  </a:cxn>
                  <a:cxn ang="0">
                    <a:pos x="0" y="312"/>
                  </a:cxn>
                  <a:cxn ang="0">
                    <a:pos x="1" y="317"/>
                  </a:cxn>
                  <a:cxn ang="0">
                    <a:pos x="3" y="321"/>
                  </a:cxn>
                  <a:cxn ang="0">
                    <a:pos x="4" y="326"/>
                  </a:cxn>
                  <a:cxn ang="0">
                    <a:pos x="5" y="331"/>
                  </a:cxn>
                  <a:cxn ang="0">
                    <a:pos x="904" y="12"/>
                  </a:cxn>
                  <a:cxn ang="0">
                    <a:pos x="903" y="9"/>
                  </a:cxn>
                  <a:cxn ang="0">
                    <a:pos x="901" y="6"/>
                  </a:cxn>
                  <a:cxn ang="0">
                    <a:pos x="900" y="3"/>
                  </a:cxn>
                  <a:cxn ang="0">
                    <a:pos x="899" y="0"/>
                  </a:cxn>
                </a:cxnLst>
                <a:rect l="0" t="0" r="r" b="b"/>
                <a:pathLst>
                  <a:path w="904" h="331">
                    <a:moveTo>
                      <a:pt x="899" y="0"/>
                    </a:moveTo>
                    <a:lnTo>
                      <a:pt x="0" y="312"/>
                    </a:lnTo>
                    <a:lnTo>
                      <a:pt x="1" y="317"/>
                    </a:lnTo>
                    <a:lnTo>
                      <a:pt x="3" y="321"/>
                    </a:lnTo>
                    <a:lnTo>
                      <a:pt x="4" y="326"/>
                    </a:lnTo>
                    <a:lnTo>
                      <a:pt x="5" y="331"/>
                    </a:lnTo>
                    <a:lnTo>
                      <a:pt x="904" y="12"/>
                    </a:lnTo>
                    <a:lnTo>
                      <a:pt x="903" y="9"/>
                    </a:lnTo>
                    <a:lnTo>
                      <a:pt x="901" y="6"/>
                    </a:lnTo>
                    <a:lnTo>
                      <a:pt x="900" y="3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3" name="Freeform 93"/>
              <p:cNvSpPr>
                <a:spLocks/>
              </p:cNvSpPr>
              <p:nvPr/>
            </p:nvSpPr>
            <p:spPr bwMode="auto">
              <a:xfrm>
                <a:off x="1841" y="1658"/>
                <a:ext cx="182" cy="69"/>
              </a:xfrm>
              <a:custGeom>
                <a:avLst/>
                <a:gdLst/>
                <a:ahLst/>
                <a:cxnLst>
                  <a:cxn ang="0">
                    <a:pos x="904" y="0"/>
                  </a:cxn>
                  <a:cxn ang="0">
                    <a:pos x="0" y="325"/>
                  </a:cxn>
                  <a:cxn ang="0">
                    <a:pos x="1" y="331"/>
                  </a:cxn>
                  <a:cxn ang="0">
                    <a:pos x="3" y="335"/>
                  </a:cxn>
                  <a:cxn ang="0">
                    <a:pos x="4" y="340"/>
                  </a:cxn>
                  <a:cxn ang="0">
                    <a:pos x="5" y="345"/>
                  </a:cxn>
                  <a:cxn ang="0">
                    <a:pos x="911" y="13"/>
                  </a:cxn>
                  <a:cxn ang="0">
                    <a:pos x="910" y="9"/>
                  </a:cxn>
                  <a:cxn ang="0">
                    <a:pos x="908" y="6"/>
                  </a:cxn>
                  <a:cxn ang="0">
                    <a:pos x="907" y="3"/>
                  </a:cxn>
                  <a:cxn ang="0">
                    <a:pos x="904" y="0"/>
                  </a:cxn>
                </a:cxnLst>
                <a:rect l="0" t="0" r="r" b="b"/>
                <a:pathLst>
                  <a:path w="911" h="345">
                    <a:moveTo>
                      <a:pt x="904" y="0"/>
                    </a:moveTo>
                    <a:lnTo>
                      <a:pt x="0" y="325"/>
                    </a:lnTo>
                    <a:lnTo>
                      <a:pt x="1" y="331"/>
                    </a:lnTo>
                    <a:lnTo>
                      <a:pt x="3" y="335"/>
                    </a:lnTo>
                    <a:lnTo>
                      <a:pt x="4" y="340"/>
                    </a:lnTo>
                    <a:lnTo>
                      <a:pt x="5" y="345"/>
                    </a:lnTo>
                    <a:lnTo>
                      <a:pt x="911" y="13"/>
                    </a:lnTo>
                    <a:lnTo>
                      <a:pt x="910" y="9"/>
                    </a:lnTo>
                    <a:lnTo>
                      <a:pt x="908" y="6"/>
                    </a:lnTo>
                    <a:lnTo>
                      <a:pt x="907" y="3"/>
                    </a:lnTo>
                    <a:lnTo>
                      <a:pt x="9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4" name="Freeform 94"/>
              <p:cNvSpPr>
                <a:spLocks/>
              </p:cNvSpPr>
              <p:nvPr/>
            </p:nvSpPr>
            <p:spPr bwMode="auto">
              <a:xfrm>
                <a:off x="1844" y="1668"/>
                <a:ext cx="184" cy="71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0" y="339"/>
                  </a:cxn>
                  <a:cxn ang="0">
                    <a:pos x="2" y="344"/>
                  </a:cxn>
                  <a:cxn ang="0">
                    <a:pos x="3" y="348"/>
                  </a:cxn>
                  <a:cxn ang="0">
                    <a:pos x="5" y="353"/>
                  </a:cxn>
                  <a:cxn ang="0">
                    <a:pos x="6" y="358"/>
                  </a:cxn>
                  <a:cxn ang="0">
                    <a:pos x="918" y="13"/>
                  </a:cxn>
                  <a:cxn ang="0">
                    <a:pos x="917" y="10"/>
                  </a:cxn>
                  <a:cxn ang="0">
                    <a:pos x="915" y="7"/>
                  </a:cxn>
                  <a:cxn ang="0">
                    <a:pos x="914" y="3"/>
                  </a:cxn>
                  <a:cxn ang="0">
                    <a:pos x="912" y="0"/>
                  </a:cxn>
                </a:cxnLst>
                <a:rect l="0" t="0" r="r" b="b"/>
                <a:pathLst>
                  <a:path w="918" h="358">
                    <a:moveTo>
                      <a:pt x="912" y="0"/>
                    </a:moveTo>
                    <a:lnTo>
                      <a:pt x="0" y="339"/>
                    </a:lnTo>
                    <a:lnTo>
                      <a:pt x="2" y="344"/>
                    </a:lnTo>
                    <a:lnTo>
                      <a:pt x="3" y="348"/>
                    </a:lnTo>
                    <a:lnTo>
                      <a:pt x="5" y="353"/>
                    </a:lnTo>
                    <a:lnTo>
                      <a:pt x="6" y="358"/>
                    </a:lnTo>
                    <a:lnTo>
                      <a:pt x="918" y="13"/>
                    </a:lnTo>
                    <a:lnTo>
                      <a:pt x="917" y="10"/>
                    </a:lnTo>
                    <a:lnTo>
                      <a:pt x="915" y="7"/>
                    </a:lnTo>
                    <a:lnTo>
                      <a:pt x="914" y="3"/>
                    </a:ln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5" name="Freeform 95"/>
              <p:cNvSpPr>
                <a:spLocks/>
              </p:cNvSpPr>
              <p:nvPr/>
            </p:nvSpPr>
            <p:spPr bwMode="auto">
              <a:xfrm>
                <a:off x="1848" y="1678"/>
                <a:ext cx="185" cy="74"/>
              </a:xfrm>
              <a:custGeom>
                <a:avLst/>
                <a:gdLst/>
                <a:ahLst/>
                <a:cxnLst>
                  <a:cxn ang="0">
                    <a:pos x="920" y="0"/>
                  </a:cxn>
                  <a:cxn ang="0">
                    <a:pos x="0" y="352"/>
                  </a:cxn>
                  <a:cxn ang="0">
                    <a:pos x="2" y="356"/>
                  </a:cxn>
                  <a:cxn ang="0">
                    <a:pos x="5" y="362"/>
                  </a:cxn>
                  <a:cxn ang="0">
                    <a:pos x="6" y="366"/>
                  </a:cxn>
                  <a:cxn ang="0">
                    <a:pos x="8" y="371"/>
                  </a:cxn>
                  <a:cxn ang="0">
                    <a:pos x="926" y="12"/>
                  </a:cxn>
                  <a:cxn ang="0">
                    <a:pos x="925" y="9"/>
                  </a:cxn>
                  <a:cxn ang="0">
                    <a:pos x="923" y="6"/>
                  </a:cxn>
                  <a:cxn ang="0">
                    <a:pos x="922" y="3"/>
                  </a:cxn>
                  <a:cxn ang="0">
                    <a:pos x="920" y="0"/>
                  </a:cxn>
                </a:cxnLst>
                <a:rect l="0" t="0" r="r" b="b"/>
                <a:pathLst>
                  <a:path w="926" h="371">
                    <a:moveTo>
                      <a:pt x="920" y="0"/>
                    </a:moveTo>
                    <a:lnTo>
                      <a:pt x="0" y="352"/>
                    </a:lnTo>
                    <a:lnTo>
                      <a:pt x="2" y="356"/>
                    </a:lnTo>
                    <a:lnTo>
                      <a:pt x="5" y="362"/>
                    </a:lnTo>
                    <a:lnTo>
                      <a:pt x="6" y="366"/>
                    </a:lnTo>
                    <a:lnTo>
                      <a:pt x="8" y="371"/>
                    </a:lnTo>
                    <a:lnTo>
                      <a:pt x="926" y="12"/>
                    </a:lnTo>
                    <a:lnTo>
                      <a:pt x="925" y="9"/>
                    </a:lnTo>
                    <a:lnTo>
                      <a:pt x="923" y="6"/>
                    </a:lnTo>
                    <a:lnTo>
                      <a:pt x="922" y="3"/>
                    </a:lnTo>
                    <a:lnTo>
                      <a:pt x="9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6" name="Freeform 96"/>
              <p:cNvSpPr>
                <a:spLocks/>
              </p:cNvSpPr>
              <p:nvPr/>
            </p:nvSpPr>
            <p:spPr bwMode="auto">
              <a:xfrm>
                <a:off x="1853" y="1688"/>
                <a:ext cx="186" cy="77"/>
              </a:xfrm>
              <a:custGeom>
                <a:avLst/>
                <a:gdLst/>
                <a:ahLst/>
                <a:cxnLst>
                  <a:cxn ang="0">
                    <a:pos x="924" y="0"/>
                  </a:cxn>
                  <a:cxn ang="0">
                    <a:pos x="0" y="365"/>
                  </a:cxn>
                  <a:cxn ang="0">
                    <a:pos x="2" y="370"/>
                  </a:cxn>
                  <a:cxn ang="0">
                    <a:pos x="4" y="375"/>
                  </a:cxn>
                  <a:cxn ang="0">
                    <a:pos x="6" y="379"/>
                  </a:cxn>
                  <a:cxn ang="0">
                    <a:pos x="8" y="384"/>
                  </a:cxn>
                  <a:cxn ang="0">
                    <a:pos x="932" y="11"/>
                  </a:cxn>
                  <a:cxn ang="0">
                    <a:pos x="929" y="9"/>
                  </a:cxn>
                  <a:cxn ang="0">
                    <a:pos x="928" y="6"/>
                  </a:cxn>
                  <a:cxn ang="0">
                    <a:pos x="926" y="3"/>
                  </a:cxn>
                  <a:cxn ang="0">
                    <a:pos x="924" y="0"/>
                  </a:cxn>
                </a:cxnLst>
                <a:rect l="0" t="0" r="r" b="b"/>
                <a:pathLst>
                  <a:path w="932" h="384">
                    <a:moveTo>
                      <a:pt x="924" y="0"/>
                    </a:moveTo>
                    <a:lnTo>
                      <a:pt x="0" y="365"/>
                    </a:lnTo>
                    <a:lnTo>
                      <a:pt x="2" y="370"/>
                    </a:lnTo>
                    <a:lnTo>
                      <a:pt x="4" y="375"/>
                    </a:lnTo>
                    <a:lnTo>
                      <a:pt x="6" y="379"/>
                    </a:lnTo>
                    <a:lnTo>
                      <a:pt x="8" y="384"/>
                    </a:lnTo>
                    <a:lnTo>
                      <a:pt x="932" y="11"/>
                    </a:lnTo>
                    <a:lnTo>
                      <a:pt x="929" y="9"/>
                    </a:lnTo>
                    <a:lnTo>
                      <a:pt x="928" y="6"/>
                    </a:lnTo>
                    <a:lnTo>
                      <a:pt x="926" y="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7" name="Freeform 97"/>
              <p:cNvSpPr>
                <a:spLocks/>
              </p:cNvSpPr>
              <p:nvPr/>
            </p:nvSpPr>
            <p:spPr bwMode="auto">
              <a:xfrm>
                <a:off x="1858" y="1729"/>
                <a:ext cx="109" cy="48"/>
              </a:xfrm>
              <a:custGeom>
                <a:avLst/>
                <a:gdLst/>
                <a:ahLst/>
                <a:cxnLst>
                  <a:cxn ang="0">
                    <a:pos x="538" y="0"/>
                  </a:cxn>
                  <a:cxn ang="0">
                    <a:pos x="0" y="221"/>
                  </a:cxn>
                  <a:cxn ang="0">
                    <a:pos x="2" y="225"/>
                  </a:cxn>
                  <a:cxn ang="0">
                    <a:pos x="4" y="230"/>
                  </a:cxn>
                  <a:cxn ang="0">
                    <a:pos x="6" y="234"/>
                  </a:cxn>
                  <a:cxn ang="0">
                    <a:pos x="8" y="240"/>
                  </a:cxn>
                  <a:cxn ang="0">
                    <a:pos x="547" y="15"/>
                  </a:cxn>
                  <a:cxn ang="0">
                    <a:pos x="544" y="9"/>
                  </a:cxn>
                  <a:cxn ang="0">
                    <a:pos x="541" y="5"/>
                  </a:cxn>
                  <a:cxn ang="0">
                    <a:pos x="539" y="2"/>
                  </a:cxn>
                  <a:cxn ang="0">
                    <a:pos x="538" y="0"/>
                  </a:cxn>
                </a:cxnLst>
                <a:rect l="0" t="0" r="r" b="b"/>
                <a:pathLst>
                  <a:path w="547" h="240">
                    <a:moveTo>
                      <a:pt x="538" y="0"/>
                    </a:moveTo>
                    <a:lnTo>
                      <a:pt x="0" y="221"/>
                    </a:lnTo>
                    <a:lnTo>
                      <a:pt x="2" y="225"/>
                    </a:lnTo>
                    <a:lnTo>
                      <a:pt x="4" y="230"/>
                    </a:lnTo>
                    <a:lnTo>
                      <a:pt x="6" y="234"/>
                    </a:lnTo>
                    <a:lnTo>
                      <a:pt x="8" y="240"/>
                    </a:lnTo>
                    <a:lnTo>
                      <a:pt x="547" y="15"/>
                    </a:lnTo>
                    <a:lnTo>
                      <a:pt x="544" y="9"/>
                    </a:lnTo>
                    <a:lnTo>
                      <a:pt x="541" y="5"/>
                    </a:lnTo>
                    <a:lnTo>
                      <a:pt x="539" y="2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8" name="Freeform 98"/>
              <p:cNvSpPr>
                <a:spLocks/>
              </p:cNvSpPr>
              <p:nvPr/>
            </p:nvSpPr>
            <p:spPr bwMode="auto">
              <a:xfrm>
                <a:off x="1863" y="1740"/>
                <a:ext cx="111" cy="50"/>
              </a:xfrm>
              <a:custGeom>
                <a:avLst/>
                <a:gdLst/>
                <a:ahLst/>
                <a:cxnLst>
                  <a:cxn ang="0">
                    <a:pos x="546" y="0"/>
                  </a:cxn>
                  <a:cxn ang="0">
                    <a:pos x="0" y="230"/>
                  </a:cxn>
                  <a:cxn ang="0">
                    <a:pos x="2" y="235"/>
                  </a:cxn>
                  <a:cxn ang="0">
                    <a:pos x="4" y="240"/>
                  </a:cxn>
                  <a:cxn ang="0">
                    <a:pos x="6" y="244"/>
                  </a:cxn>
                  <a:cxn ang="0">
                    <a:pos x="8" y="249"/>
                  </a:cxn>
                  <a:cxn ang="0">
                    <a:pos x="554" y="15"/>
                  </a:cxn>
                  <a:cxn ang="0">
                    <a:pos x="552" y="11"/>
                  </a:cxn>
                  <a:cxn ang="0">
                    <a:pos x="550" y="8"/>
                  </a:cxn>
                  <a:cxn ang="0">
                    <a:pos x="548" y="4"/>
                  </a:cxn>
                  <a:cxn ang="0">
                    <a:pos x="546" y="0"/>
                  </a:cxn>
                </a:cxnLst>
                <a:rect l="0" t="0" r="r" b="b"/>
                <a:pathLst>
                  <a:path w="554" h="249">
                    <a:moveTo>
                      <a:pt x="546" y="0"/>
                    </a:moveTo>
                    <a:lnTo>
                      <a:pt x="0" y="230"/>
                    </a:lnTo>
                    <a:lnTo>
                      <a:pt x="2" y="235"/>
                    </a:lnTo>
                    <a:lnTo>
                      <a:pt x="4" y="240"/>
                    </a:lnTo>
                    <a:lnTo>
                      <a:pt x="6" y="244"/>
                    </a:lnTo>
                    <a:lnTo>
                      <a:pt x="8" y="249"/>
                    </a:lnTo>
                    <a:lnTo>
                      <a:pt x="554" y="15"/>
                    </a:lnTo>
                    <a:lnTo>
                      <a:pt x="552" y="11"/>
                    </a:lnTo>
                    <a:lnTo>
                      <a:pt x="550" y="8"/>
                    </a:lnTo>
                    <a:lnTo>
                      <a:pt x="548" y="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9" name="Freeform 99"/>
              <p:cNvSpPr>
                <a:spLocks/>
              </p:cNvSpPr>
              <p:nvPr/>
            </p:nvSpPr>
            <p:spPr bwMode="auto">
              <a:xfrm>
                <a:off x="1869" y="1750"/>
                <a:ext cx="112" cy="52"/>
              </a:xfrm>
              <a:custGeom>
                <a:avLst/>
                <a:gdLst/>
                <a:ahLst/>
                <a:cxnLst>
                  <a:cxn ang="0">
                    <a:pos x="551" y="0"/>
                  </a:cxn>
                  <a:cxn ang="0">
                    <a:pos x="0" y="239"/>
                  </a:cxn>
                  <a:cxn ang="0">
                    <a:pos x="2" y="243"/>
                  </a:cxn>
                  <a:cxn ang="0">
                    <a:pos x="4" y="248"/>
                  </a:cxn>
                  <a:cxn ang="0">
                    <a:pos x="6" y="252"/>
                  </a:cxn>
                  <a:cxn ang="0">
                    <a:pos x="8" y="257"/>
                  </a:cxn>
                  <a:cxn ang="0">
                    <a:pos x="560" y="13"/>
                  </a:cxn>
                  <a:cxn ang="0">
                    <a:pos x="558" y="10"/>
                  </a:cxn>
                  <a:cxn ang="0">
                    <a:pos x="556" y="6"/>
                  </a:cxn>
                  <a:cxn ang="0">
                    <a:pos x="553" y="3"/>
                  </a:cxn>
                  <a:cxn ang="0">
                    <a:pos x="551" y="0"/>
                  </a:cxn>
                </a:cxnLst>
                <a:rect l="0" t="0" r="r" b="b"/>
                <a:pathLst>
                  <a:path w="560" h="257">
                    <a:moveTo>
                      <a:pt x="551" y="0"/>
                    </a:moveTo>
                    <a:lnTo>
                      <a:pt x="0" y="239"/>
                    </a:lnTo>
                    <a:lnTo>
                      <a:pt x="2" y="243"/>
                    </a:lnTo>
                    <a:lnTo>
                      <a:pt x="4" y="248"/>
                    </a:lnTo>
                    <a:lnTo>
                      <a:pt x="6" y="252"/>
                    </a:lnTo>
                    <a:lnTo>
                      <a:pt x="8" y="257"/>
                    </a:lnTo>
                    <a:lnTo>
                      <a:pt x="560" y="13"/>
                    </a:lnTo>
                    <a:lnTo>
                      <a:pt x="558" y="10"/>
                    </a:lnTo>
                    <a:lnTo>
                      <a:pt x="556" y="6"/>
                    </a:lnTo>
                    <a:lnTo>
                      <a:pt x="553" y="3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0" name="Freeform 100"/>
              <p:cNvSpPr>
                <a:spLocks/>
              </p:cNvSpPr>
              <p:nvPr/>
            </p:nvSpPr>
            <p:spPr bwMode="auto">
              <a:xfrm>
                <a:off x="1875" y="1760"/>
                <a:ext cx="113" cy="54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0" y="249"/>
                  </a:cxn>
                  <a:cxn ang="0">
                    <a:pos x="3" y="253"/>
                  </a:cxn>
                  <a:cxn ang="0">
                    <a:pos x="6" y="258"/>
                  </a:cxn>
                  <a:cxn ang="0">
                    <a:pos x="8" y="262"/>
                  </a:cxn>
                  <a:cxn ang="0">
                    <a:pos x="10" y="268"/>
                  </a:cxn>
                  <a:cxn ang="0">
                    <a:pos x="568" y="13"/>
                  </a:cxn>
                  <a:cxn ang="0">
                    <a:pos x="566" y="10"/>
                  </a:cxn>
                  <a:cxn ang="0">
                    <a:pos x="564" y="7"/>
                  </a:cxn>
                  <a:cxn ang="0">
                    <a:pos x="560" y="4"/>
                  </a:cxn>
                  <a:cxn ang="0">
                    <a:pos x="558" y="0"/>
                  </a:cxn>
                </a:cxnLst>
                <a:rect l="0" t="0" r="r" b="b"/>
                <a:pathLst>
                  <a:path w="568" h="268">
                    <a:moveTo>
                      <a:pt x="558" y="0"/>
                    </a:moveTo>
                    <a:lnTo>
                      <a:pt x="0" y="249"/>
                    </a:lnTo>
                    <a:lnTo>
                      <a:pt x="3" y="253"/>
                    </a:lnTo>
                    <a:lnTo>
                      <a:pt x="6" y="258"/>
                    </a:lnTo>
                    <a:lnTo>
                      <a:pt x="8" y="262"/>
                    </a:lnTo>
                    <a:lnTo>
                      <a:pt x="10" y="268"/>
                    </a:lnTo>
                    <a:lnTo>
                      <a:pt x="568" y="13"/>
                    </a:lnTo>
                    <a:lnTo>
                      <a:pt x="566" y="10"/>
                    </a:lnTo>
                    <a:lnTo>
                      <a:pt x="564" y="7"/>
                    </a:lnTo>
                    <a:lnTo>
                      <a:pt x="560" y="4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1" name="Freeform 101"/>
              <p:cNvSpPr>
                <a:spLocks/>
              </p:cNvSpPr>
              <p:nvPr/>
            </p:nvSpPr>
            <p:spPr bwMode="auto">
              <a:xfrm>
                <a:off x="1881" y="1770"/>
                <a:ext cx="114" cy="56"/>
              </a:xfrm>
              <a:custGeom>
                <a:avLst/>
                <a:gdLst/>
                <a:ahLst/>
                <a:cxnLst>
                  <a:cxn ang="0">
                    <a:pos x="563" y="0"/>
                  </a:cxn>
                  <a:cxn ang="0">
                    <a:pos x="0" y="258"/>
                  </a:cxn>
                  <a:cxn ang="0">
                    <a:pos x="3" y="263"/>
                  </a:cxn>
                  <a:cxn ang="0">
                    <a:pos x="5" y="268"/>
                  </a:cxn>
                  <a:cxn ang="0">
                    <a:pos x="8" y="272"/>
                  </a:cxn>
                  <a:cxn ang="0">
                    <a:pos x="10" y="277"/>
                  </a:cxn>
                  <a:cxn ang="0">
                    <a:pos x="572" y="13"/>
                  </a:cxn>
                  <a:cxn ang="0">
                    <a:pos x="570" y="10"/>
                  </a:cxn>
                  <a:cxn ang="0">
                    <a:pos x="568" y="7"/>
                  </a:cxn>
                  <a:cxn ang="0">
                    <a:pos x="565" y="4"/>
                  </a:cxn>
                  <a:cxn ang="0">
                    <a:pos x="563" y="0"/>
                  </a:cxn>
                </a:cxnLst>
                <a:rect l="0" t="0" r="r" b="b"/>
                <a:pathLst>
                  <a:path w="572" h="277">
                    <a:moveTo>
                      <a:pt x="563" y="0"/>
                    </a:moveTo>
                    <a:lnTo>
                      <a:pt x="0" y="258"/>
                    </a:lnTo>
                    <a:lnTo>
                      <a:pt x="3" y="263"/>
                    </a:lnTo>
                    <a:lnTo>
                      <a:pt x="5" y="268"/>
                    </a:lnTo>
                    <a:lnTo>
                      <a:pt x="8" y="272"/>
                    </a:lnTo>
                    <a:lnTo>
                      <a:pt x="10" y="277"/>
                    </a:lnTo>
                    <a:lnTo>
                      <a:pt x="572" y="13"/>
                    </a:lnTo>
                    <a:lnTo>
                      <a:pt x="570" y="10"/>
                    </a:lnTo>
                    <a:lnTo>
                      <a:pt x="568" y="7"/>
                    </a:lnTo>
                    <a:lnTo>
                      <a:pt x="565" y="4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2" name="Freeform 102"/>
              <p:cNvSpPr>
                <a:spLocks/>
              </p:cNvSpPr>
              <p:nvPr/>
            </p:nvSpPr>
            <p:spPr bwMode="auto">
              <a:xfrm>
                <a:off x="1968" y="1809"/>
                <a:ext cx="59" cy="32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3" y="145"/>
                  </a:cxn>
                  <a:cxn ang="0">
                    <a:pos x="6" y="149"/>
                  </a:cxn>
                  <a:cxn ang="0">
                    <a:pos x="10" y="153"/>
                  </a:cxn>
                  <a:cxn ang="0">
                    <a:pos x="12" y="158"/>
                  </a:cxn>
                  <a:cxn ang="0">
                    <a:pos x="294" y="11"/>
                  </a:cxn>
                  <a:cxn ang="0">
                    <a:pos x="291" y="8"/>
                  </a:cxn>
                  <a:cxn ang="0">
                    <a:pos x="289" y="5"/>
                  </a:cxn>
                  <a:cxn ang="0">
                    <a:pos x="286" y="3"/>
                  </a:cxn>
                  <a:cxn ang="0">
                    <a:pos x="283" y="0"/>
                  </a:cxn>
                  <a:cxn ang="0">
                    <a:pos x="0" y="141"/>
                  </a:cxn>
                </a:cxnLst>
                <a:rect l="0" t="0" r="r" b="b"/>
                <a:pathLst>
                  <a:path w="294" h="158">
                    <a:moveTo>
                      <a:pt x="0" y="141"/>
                    </a:moveTo>
                    <a:lnTo>
                      <a:pt x="3" y="145"/>
                    </a:lnTo>
                    <a:lnTo>
                      <a:pt x="6" y="149"/>
                    </a:lnTo>
                    <a:lnTo>
                      <a:pt x="10" y="153"/>
                    </a:lnTo>
                    <a:lnTo>
                      <a:pt x="12" y="158"/>
                    </a:lnTo>
                    <a:lnTo>
                      <a:pt x="294" y="11"/>
                    </a:lnTo>
                    <a:lnTo>
                      <a:pt x="291" y="8"/>
                    </a:lnTo>
                    <a:lnTo>
                      <a:pt x="289" y="5"/>
                    </a:lnTo>
                    <a:lnTo>
                      <a:pt x="286" y="3"/>
                    </a:lnTo>
                    <a:lnTo>
                      <a:pt x="283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3" name="Freeform 103"/>
              <p:cNvSpPr>
                <a:spLocks/>
              </p:cNvSpPr>
              <p:nvPr/>
            </p:nvSpPr>
            <p:spPr bwMode="auto">
              <a:xfrm>
                <a:off x="1951" y="1804"/>
                <a:ext cx="34" cy="27"/>
              </a:xfrm>
              <a:custGeom>
                <a:avLst/>
                <a:gdLst/>
                <a:ahLst/>
                <a:cxnLst>
                  <a:cxn ang="0">
                    <a:pos x="148" y="7"/>
                  </a:cxn>
                  <a:cxn ang="0">
                    <a:pos x="146" y="19"/>
                  </a:cxn>
                  <a:cxn ang="0">
                    <a:pos x="138" y="20"/>
                  </a:cxn>
                  <a:cxn ang="0">
                    <a:pos x="133" y="16"/>
                  </a:cxn>
                  <a:cxn ang="0">
                    <a:pos x="130" y="11"/>
                  </a:cxn>
                  <a:cxn ang="0">
                    <a:pos x="129" y="12"/>
                  </a:cxn>
                  <a:cxn ang="0">
                    <a:pos x="129" y="12"/>
                  </a:cxn>
                  <a:cxn ang="0">
                    <a:pos x="120" y="13"/>
                  </a:cxn>
                  <a:cxn ang="0">
                    <a:pos x="110" y="15"/>
                  </a:cxn>
                  <a:cxn ang="0">
                    <a:pos x="111" y="16"/>
                  </a:cxn>
                  <a:cxn ang="0">
                    <a:pos x="108" y="17"/>
                  </a:cxn>
                  <a:cxn ang="0">
                    <a:pos x="99" y="27"/>
                  </a:cxn>
                  <a:cxn ang="0">
                    <a:pos x="93" y="37"/>
                  </a:cxn>
                  <a:cxn ang="0">
                    <a:pos x="88" y="29"/>
                  </a:cxn>
                  <a:cxn ang="0">
                    <a:pos x="86" y="30"/>
                  </a:cxn>
                  <a:cxn ang="0">
                    <a:pos x="86" y="30"/>
                  </a:cxn>
                  <a:cxn ang="0">
                    <a:pos x="81" y="31"/>
                  </a:cxn>
                  <a:cxn ang="0">
                    <a:pos x="67" y="33"/>
                  </a:cxn>
                  <a:cxn ang="0">
                    <a:pos x="68" y="35"/>
                  </a:cxn>
                  <a:cxn ang="0">
                    <a:pos x="66" y="36"/>
                  </a:cxn>
                  <a:cxn ang="0">
                    <a:pos x="61" y="46"/>
                  </a:cxn>
                  <a:cxn ang="0">
                    <a:pos x="55" y="69"/>
                  </a:cxn>
                  <a:cxn ang="0">
                    <a:pos x="54" y="69"/>
                  </a:cxn>
                  <a:cxn ang="0">
                    <a:pos x="48" y="54"/>
                  </a:cxn>
                  <a:cxn ang="0">
                    <a:pos x="31" y="41"/>
                  </a:cxn>
                  <a:cxn ang="0">
                    <a:pos x="11" y="48"/>
                  </a:cxn>
                  <a:cxn ang="0">
                    <a:pos x="0" y="62"/>
                  </a:cxn>
                  <a:cxn ang="0">
                    <a:pos x="13" y="76"/>
                  </a:cxn>
                  <a:cxn ang="0">
                    <a:pos x="32" y="79"/>
                  </a:cxn>
                  <a:cxn ang="0">
                    <a:pos x="32" y="86"/>
                  </a:cxn>
                  <a:cxn ang="0">
                    <a:pos x="41" y="87"/>
                  </a:cxn>
                  <a:cxn ang="0">
                    <a:pos x="51" y="97"/>
                  </a:cxn>
                  <a:cxn ang="0">
                    <a:pos x="51" y="132"/>
                  </a:cxn>
                  <a:cxn ang="0">
                    <a:pos x="66" y="127"/>
                  </a:cxn>
                  <a:cxn ang="0">
                    <a:pos x="71" y="124"/>
                  </a:cxn>
                  <a:cxn ang="0">
                    <a:pos x="72" y="124"/>
                  </a:cxn>
                  <a:cxn ang="0">
                    <a:pos x="73" y="124"/>
                  </a:cxn>
                  <a:cxn ang="0">
                    <a:pos x="78" y="85"/>
                  </a:cxn>
                  <a:cxn ang="0">
                    <a:pos x="77" y="65"/>
                  </a:cxn>
                  <a:cxn ang="0">
                    <a:pos x="80" y="64"/>
                  </a:cxn>
                  <a:cxn ang="0">
                    <a:pos x="84" y="83"/>
                  </a:cxn>
                  <a:cxn ang="0">
                    <a:pos x="83" y="86"/>
                  </a:cxn>
                  <a:cxn ang="0">
                    <a:pos x="84" y="91"/>
                  </a:cxn>
                  <a:cxn ang="0">
                    <a:pos x="84" y="93"/>
                  </a:cxn>
                  <a:cxn ang="0">
                    <a:pos x="84" y="94"/>
                  </a:cxn>
                  <a:cxn ang="0">
                    <a:pos x="85" y="93"/>
                  </a:cxn>
                  <a:cxn ang="0">
                    <a:pos x="97" y="91"/>
                  </a:cxn>
                  <a:cxn ang="0">
                    <a:pos x="106" y="85"/>
                  </a:cxn>
                  <a:cxn ang="0">
                    <a:pos x="105" y="79"/>
                  </a:cxn>
                  <a:cxn ang="0">
                    <a:pos x="113" y="39"/>
                  </a:cxn>
                  <a:cxn ang="0">
                    <a:pos x="121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8" y="27"/>
                  </a:cxn>
                  <a:cxn ang="0">
                    <a:pos x="131" y="29"/>
                  </a:cxn>
                  <a:cxn ang="0">
                    <a:pos x="134" y="38"/>
                  </a:cxn>
                  <a:cxn ang="0">
                    <a:pos x="149" y="34"/>
                  </a:cxn>
                  <a:cxn ang="0">
                    <a:pos x="154" y="33"/>
                  </a:cxn>
                  <a:cxn ang="0">
                    <a:pos x="156" y="32"/>
                  </a:cxn>
                  <a:cxn ang="0">
                    <a:pos x="160" y="31"/>
                  </a:cxn>
                  <a:cxn ang="0">
                    <a:pos x="168" y="8"/>
                  </a:cxn>
                </a:cxnLst>
                <a:rect l="0" t="0" r="r" b="b"/>
                <a:pathLst>
                  <a:path w="170" h="132">
                    <a:moveTo>
                      <a:pt x="170" y="0"/>
                    </a:moveTo>
                    <a:lnTo>
                      <a:pt x="149" y="4"/>
                    </a:lnTo>
                    <a:lnTo>
                      <a:pt x="148" y="7"/>
                    </a:lnTo>
                    <a:lnTo>
                      <a:pt x="148" y="11"/>
                    </a:lnTo>
                    <a:lnTo>
                      <a:pt x="147" y="15"/>
                    </a:lnTo>
                    <a:lnTo>
                      <a:pt x="146" y="19"/>
                    </a:lnTo>
                    <a:lnTo>
                      <a:pt x="143" y="19"/>
                    </a:lnTo>
                    <a:lnTo>
                      <a:pt x="141" y="20"/>
                    </a:lnTo>
                    <a:lnTo>
                      <a:pt x="138" y="20"/>
                    </a:lnTo>
                    <a:lnTo>
                      <a:pt x="134" y="21"/>
                    </a:lnTo>
                    <a:lnTo>
                      <a:pt x="133" y="19"/>
                    </a:lnTo>
                    <a:lnTo>
                      <a:pt x="133" y="16"/>
                    </a:lnTo>
                    <a:lnTo>
                      <a:pt x="132" y="14"/>
                    </a:lnTo>
                    <a:lnTo>
                      <a:pt x="131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5" y="14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0" y="16"/>
                    </a:lnTo>
                    <a:lnTo>
                      <a:pt x="109" y="16"/>
                    </a:lnTo>
                    <a:lnTo>
                      <a:pt x="108" y="17"/>
                    </a:lnTo>
                    <a:lnTo>
                      <a:pt x="107" y="17"/>
                    </a:lnTo>
                    <a:lnTo>
                      <a:pt x="103" y="22"/>
                    </a:lnTo>
                    <a:lnTo>
                      <a:pt x="99" y="27"/>
                    </a:lnTo>
                    <a:lnTo>
                      <a:pt x="96" y="33"/>
                    </a:lnTo>
                    <a:lnTo>
                      <a:pt x="94" y="39"/>
                    </a:lnTo>
                    <a:lnTo>
                      <a:pt x="93" y="37"/>
                    </a:lnTo>
                    <a:lnTo>
                      <a:pt x="90" y="34"/>
                    </a:lnTo>
                    <a:lnTo>
                      <a:pt x="89" y="31"/>
                    </a:lnTo>
                    <a:lnTo>
                      <a:pt x="88" y="29"/>
                    </a:lnTo>
                    <a:lnTo>
                      <a:pt x="87" y="29"/>
                    </a:lnTo>
                    <a:lnTo>
                      <a:pt x="87" y="29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1" y="31"/>
                    </a:lnTo>
                    <a:lnTo>
                      <a:pt x="76" y="31"/>
                    </a:lnTo>
                    <a:lnTo>
                      <a:pt x="72" y="32"/>
                    </a:lnTo>
                    <a:lnTo>
                      <a:pt x="67" y="33"/>
                    </a:lnTo>
                    <a:lnTo>
                      <a:pt x="67" y="34"/>
                    </a:lnTo>
                    <a:lnTo>
                      <a:pt x="68" y="34"/>
                    </a:lnTo>
                    <a:lnTo>
                      <a:pt x="68" y="35"/>
                    </a:lnTo>
                    <a:lnTo>
                      <a:pt x="68" y="35"/>
                    </a:lnTo>
                    <a:lnTo>
                      <a:pt x="67" y="36"/>
                    </a:lnTo>
                    <a:lnTo>
                      <a:pt x="66" y="36"/>
                    </a:lnTo>
                    <a:lnTo>
                      <a:pt x="64" y="37"/>
                    </a:lnTo>
                    <a:lnTo>
                      <a:pt x="63" y="37"/>
                    </a:lnTo>
                    <a:lnTo>
                      <a:pt x="61" y="46"/>
                    </a:lnTo>
                    <a:lnTo>
                      <a:pt x="59" y="53"/>
                    </a:lnTo>
                    <a:lnTo>
                      <a:pt x="57" y="61"/>
                    </a:lnTo>
                    <a:lnTo>
                      <a:pt x="55" y="69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9"/>
                    </a:lnTo>
                    <a:lnTo>
                      <a:pt x="53" y="69"/>
                    </a:lnTo>
                    <a:lnTo>
                      <a:pt x="52" y="62"/>
                    </a:lnTo>
                    <a:lnTo>
                      <a:pt x="48" y="54"/>
                    </a:lnTo>
                    <a:lnTo>
                      <a:pt x="44" y="48"/>
                    </a:lnTo>
                    <a:lnTo>
                      <a:pt x="38" y="41"/>
                    </a:lnTo>
                    <a:lnTo>
                      <a:pt x="31" y="41"/>
                    </a:lnTo>
                    <a:lnTo>
                      <a:pt x="24" y="42"/>
                    </a:lnTo>
                    <a:lnTo>
                      <a:pt x="18" y="45"/>
                    </a:lnTo>
                    <a:lnTo>
                      <a:pt x="11" y="48"/>
                    </a:lnTo>
                    <a:lnTo>
                      <a:pt x="5" y="51"/>
                    </a:lnTo>
                    <a:lnTo>
                      <a:pt x="2" y="56"/>
                    </a:lnTo>
                    <a:lnTo>
                      <a:pt x="0" y="62"/>
                    </a:lnTo>
                    <a:lnTo>
                      <a:pt x="1" y="69"/>
                    </a:lnTo>
                    <a:lnTo>
                      <a:pt x="7" y="73"/>
                    </a:lnTo>
                    <a:lnTo>
                      <a:pt x="13" y="76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2" y="79"/>
                    </a:lnTo>
                    <a:lnTo>
                      <a:pt x="32" y="81"/>
                    </a:lnTo>
                    <a:lnTo>
                      <a:pt x="32" y="84"/>
                    </a:lnTo>
                    <a:lnTo>
                      <a:pt x="32" y="86"/>
                    </a:lnTo>
                    <a:lnTo>
                      <a:pt x="31" y="90"/>
                    </a:lnTo>
                    <a:lnTo>
                      <a:pt x="36" y="88"/>
                    </a:lnTo>
                    <a:lnTo>
                      <a:pt x="41" y="87"/>
                    </a:lnTo>
                    <a:lnTo>
                      <a:pt x="46" y="86"/>
                    </a:lnTo>
                    <a:lnTo>
                      <a:pt x="52" y="85"/>
                    </a:lnTo>
                    <a:lnTo>
                      <a:pt x="51" y="97"/>
                    </a:lnTo>
                    <a:lnTo>
                      <a:pt x="50" y="109"/>
                    </a:lnTo>
                    <a:lnTo>
                      <a:pt x="50" y="120"/>
                    </a:lnTo>
                    <a:lnTo>
                      <a:pt x="51" y="132"/>
                    </a:lnTo>
                    <a:lnTo>
                      <a:pt x="56" y="130"/>
                    </a:lnTo>
                    <a:lnTo>
                      <a:pt x="61" y="128"/>
                    </a:lnTo>
                    <a:lnTo>
                      <a:pt x="66" y="127"/>
                    </a:lnTo>
                    <a:lnTo>
                      <a:pt x="71" y="125"/>
                    </a:lnTo>
                    <a:lnTo>
                      <a:pt x="71" y="125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2" y="124"/>
                    </a:lnTo>
                    <a:lnTo>
                      <a:pt x="72" y="124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5" y="111"/>
                    </a:lnTo>
                    <a:lnTo>
                      <a:pt x="77" y="98"/>
                    </a:lnTo>
                    <a:lnTo>
                      <a:pt x="78" y="85"/>
                    </a:lnTo>
                    <a:lnTo>
                      <a:pt x="75" y="72"/>
                    </a:lnTo>
                    <a:lnTo>
                      <a:pt x="76" y="69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8" y="58"/>
                    </a:lnTo>
                    <a:lnTo>
                      <a:pt x="80" y="64"/>
                    </a:lnTo>
                    <a:lnTo>
                      <a:pt x="81" y="70"/>
                    </a:lnTo>
                    <a:lnTo>
                      <a:pt x="83" y="77"/>
                    </a:lnTo>
                    <a:lnTo>
                      <a:pt x="84" y="83"/>
                    </a:lnTo>
                    <a:lnTo>
                      <a:pt x="83" y="84"/>
                    </a:lnTo>
                    <a:lnTo>
                      <a:pt x="83" y="85"/>
                    </a:lnTo>
                    <a:lnTo>
                      <a:pt x="83" y="86"/>
                    </a:lnTo>
                    <a:lnTo>
                      <a:pt x="83" y="87"/>
                    </a:lnTo>
                    <a:lnTo>
                      <a:pt x="83" y="90"/>
                    </a:lnTo>
                    <a:lnTo>
                      <a:pt x="84" y="91"/>
                    </a:lnTo>
                    <a:lnTo>
                      <a:pt x="84" y="92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4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6" y="93"/>
                    </a:lnTo>
                    <a:lnTo>
                      <a:pt x="91" y="92"/>
                    </a:lnTo>
                    <a:lnTo>
                      <a:pt x="97" y="91"/>
                    </a:lnTo>
                    <a:lnTo>
                      <a:pt x="102" y="88"/>
                    </a:lnTo>
                    <a:lnTo>
                      <a:pt x="107" y="87"/>
                    </a:lnTo>
                    <a:lnTo>
                      <a:pt x="106" y="85"/>
                    </a:lnTo>
                    <a:lnTo>
                      <a:pt x="106" y="83"/>
                    </a:lnTo>
                    <a:lnTo>
                      <a:pt x="106" y="81"/>
                    </a:lnTo>
                    <a:lnTo>
                      <a:pt x="105" y="79"/>
                    </a:lnTo>
                    <a:lnTo>
                      <a:pt x="107" y="66"/>
                    </a:lnTo>
                    <a:lnTo>
                      <a:pt x="110" y="53"/>
                    </a:lnTo>
                    <a:lnTo>
                      <a:pt x="113" y="39"/>
                    </a:lnTo>
                    <a:lnTo>
                      <a:pt x="118" y="27"/>
                    </a:lnTo>
                    <a:lnTo>
                      <a:pt x="120" y="27"/>
                    </a:lnTo>
                    <a:lnTo>
                      <a:pt x="121" y="27"/>
                    </a:lnTo>
                    <a:lnTo>
                      <a:pt x="123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6" y="27"/>
                    </a:lnTo>
                    <a:lnTo>
                      <a:pt x="128" y="27"/>
                    </a:lnTo>
                    <a:lnTo>
                      <a:pt x="130" y="27"/>
                    </a:lnTo>
                    <a:lnTo>
                      <a:pt x="132" y="27"/>
                    </a:lnTo>
                    <a:lnTo>
                      <a:pt x="131" y="29"/>
                    </a:lnTo>
                    <a:lnTo>
                      <a:pt x="131" y="32"/>
                    </a:lnTo>
                    <a:lnTo>
                      <a:pt x="132" y="35"/>
                    </a:lnTo>
                    <a:lnTo>
                      <a:pt x="134" y="38"/>
                    </a:lnTo>
                    <a:lnTo>
                      <a:pt x="140" y="37"/>
                    </a:lnTo>
                    <a:lnTo>
                      <a:pt x="145" y="35"/>
                    </a:lnTo>
                    <a:lnTo>
                      <a:pt x="149" y="34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6" y="32"/>
                    </a:lnTo>
                    <a:lnTo>
                      <a:pt x="157" y="32"/>
                    </a:lnTo>
                    <a:lnTo>
                      <a:pt x="159" y="31"/>
                    </a:lnTo>
                    <a:lnTo>
                      <a:pt x="160" y="31"/>
                    </a:lnTo>
                    <a:lnTo>
                      <a:pt x="163" y="23"/>
                    </a:lnTo>
                    <a:lnTo>
                      <a:pt x="166" y="15"/>
                    </a:lnTo>
                    <a:lnTo>
                      <a:pt x="168" y="8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3079" name="Text Box 104"/>
            <p:cNvSpPr txBox="1">
              <a:spLocks noChangeArrowheads="1"/>
            </p:cNvSpPr>
            <p:nvPr/>
          </p:nvSpPr>
          <p:spPr bwMode="auto">
            <a:xfrm>
              <a:off x="588" y="-73"/>
              <a:ext cx="407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 b="1">
                  <a:solidFill>
                    <a:schemeClr val="tx1"/>
                  </a:solidFill>
                  <a:effectLst/>
                  <a:latin typeface="Wingdings" pitchFamily="2" charset="2"/>
                </a:rPr>
                <a:t>?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4625" y="1074738"/>
          <a:ext cx="8709025" cy="1325562"/>
        </p:xfrm>
        <a:graphic>
          <a:graphicData uri="http://schemas.openxmlformats.org/presentationml/2006/ole">
            <p:oleObj spid="_x0000_s3074" name="Picture" r:id="rId3" imgW="4860360" imgH="7390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3838" y="228600"/>
            <a:ext cx="74644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z="2600" smtClean="0"/>
              <a:t>The requirements inspection process: Individual reviewing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2563813"/>
            <a:ext cx="8597900" cy="3773487"/>
          </a:xfrm>
        </p:spPr>
        <p:txBody>
          <a:bodyPr anchor="t" anchorCtr="0"/>
          <a:lstStyle/>
          <a:p>
            <a:r>
              <a:rPr kumimoji="0" lang="en-US" sz="2000" b="1" i="1" u="sng" dirty="0" smtClean="0"/>
              <a:t>Process based</a:t>
            </a:r>
            <a:r>
              <a:rPr kumimoji="0" lang="en-US" sz="2000" i="1" dirty="0" smtClean="0"/>
              <a:t>: The inspectors is given a specific process to follow for defect search.</a:t>
            </a:r>
          </a:p>
          <a:p>
            <a:pPr lvl="1"/>
            <a:r>
              <a:rPr kumimoji="0" lang="en-US" sz="2000" i="1" dirty="0" smtClean="0"/>
              <a:t>RD distributed among inspectors (different roles, different perfectives)</a:t>
            </a:r>
          </a:p>
          <a:p>
            <a:pPr lvl="1"/>
            <a:r>
              <a:rPr kumimoji="0" lang="en-US" sz="2000" i="1" dirty="0" smtClean="0"/>
              <a:t>Each inspector is assigned </a:t>
            </a:r>
            <a:r>
              <a:rPr kumimoji="0" lang="en-US" sz="2000" i="1" dirty="0" smtClean="0">
                <a:solidFill>
                  <a:schemeClr val="tx2">
                    <a:lumMod val="75000"/>
                  </a:schemeClr>
                </a:solidFill>
              </a:rPr>
              <a:t>specific </a:t>
            </a:r>
            <a:r>
              <a:rPr kumimoji="0" lang="en-US" sz="2000" i="1" dirty="0" smtClean="0">
                <a:solidFill>
                  <a:schemeClr val="tx2">
                    <a:lumMod val="75000"/>
                  </a:schemeClr>
                </a:solidFill>
              </a:rPr>
              <a:t>targets, checklists and procedures or techniques</a:t>
            </a:r>
            <a:r>
              <a:rPr kumimoji="0" lang="en-US" sz="2000" i="1" dirty="0" smtClean="0"/>
              <a:t> for checking a specific class of defects</a:t>
            </a:r>
          </a:p>
        </p:txBody>
      </p:sp>
      <p:grpSp>
        <p:nvGrpSpPr>
          <p:cNvPr id="4101" name="Group 106"/>
          <p:cNvGrpSpPr>
            <a:grpSpLocks/>
          </p:cNvGrpSpPr>
          <p:nvPr/>
        </p:nvGrpSpPr>
        <p:grpSpPr bwMode="auto">
          <a:xfrm>
            <a:off x="138113" y="-144463"/>
            <a:ext cx="1184275" cy="1154113"/>
            <a:chOff x="249" y="-73"/>
            <a:chExt cx="746" cy="727"/>
          </a:xfrm>
        </p:grpSpPr>
        <p:grpSp>
          <p:nvGrpSpPr>
            <p:cNvPr id="4102" name="Group 78"/>
            <p:cNvGrpSpPr>
              <a:grpSpLocks/>
            </p:cNvGrpSpPr>
            <p:nvPr/>
          </p:nvGrpSpPr>
          <p:grpSpPr bwMode="auto">
            <a:xfrm>
              <a:off x="249" y="99"/>
              <a:ext cx="737" cy="555"/>
              <a:chOff x="1784" y="1547"/>
              <a:chExt cx="363" cy="406"/>
            </a:xfrm>
          </p:grpSpPr>
          <p:sp>
            <p:nvSpPr>
              <p:cNvPr id="1397839" name="Freeform 79"/>
              <p:cNvSpPr>
                <a:spLocks/>
              </p:cNvSpPr>
              <p:nvPr/>
            </p:nvSpPr>
            <p:spPr bwMode="auto">
              <a:xfrm>
                <a:off x="1784" y="1547"/>
                <a:ext cx="363" cy="406"/>
              </a:xfrm>
              <a:custGeom>
                <a:avLst/>
                <a:gdLst/>
                <a:ahLst/>
                <a:cxnLst>
                  <a:cxn ang="0">
                    <a:pos x="1799" y="1149"/>
                  </a:cxn>
                  <a:cxn ang="0">
                    <a:pos x="1725" y="1080"/>
                  </a:cxn>
                  <a:cxn ang="0">
                    <a:pos x="1610" y="964"/>
                  </a:cxn>
                  <a:cxn ang="0">
                    <a:pos x="1480" y="816"/>
                  </a:cxn>
                  <a:cxn ang="0">
                    <a:pos x="1355" y="648"/>
                  </a:cxn>
                  <a:cxn ang="0">
                    <a:pos x="1259" y="475"/>
                  </a:cxn>
                  <a:cxn ang="0">
                    <a:pos x="1193" y="317"/>
                  </a:cxn>
                  <a:cxn ang="0">
                    <a:pos x="1149" y="186"/>
                  </a:cxn>
                  <a:cxn ang="0">
                    <a:pos x="1124" y="86"/>
                  </a:cxn>
                  <a:cxn ang="0">
                    <a:pos x="1112" y="22"/>
                  </a:cxn>
                  <a:cxn ang="0">
                    <a:pos x="1109" y="0"/>
                  </a:cxn>
                  <a:cxn ang="0">
                    <a:pos x="1083" y="6"/>
                  </a:cxn>
                  <a:cxn ang="0">
                    <a:pos x="1011" y="21"/>
                  </a:cxn>
                  <a:cxn ang="0">
                    <a:pos x="906" y="46"/>
                  </a:cxn>
                  <a:cxn ang="0">
                    <a:pos x="776" y="75"/>
                  </a:cxn>
                  <a:cxn ang="0">
                    <a:pos x="633" y="107"/>
                  </a:cxn>
                  <a:cxn ang="0">
                    <a:pos x="485" y="140"/>
                  </a:cxn>
                  <a:cxn ang="0">
                    <a:pos x="345" y="172"/>
                  </a:cxn>
                  <a:cxn ang="0">
                    <a:pos x="221" y="199"/>
                  </a:cxn>
                  <a:cxn ang="0">
                    <a:pos x="126" y="221"/>
                  </a:cxn>
                  <a:cxn ang="0">
                    <a:pos x="70" y="233"/>
                  </a:cxn>
                  <a:cxn ang="0">
                    <a:pos x="57" y="241"/>
                  </a:cxn>
                  <a:cxn ang="0">
                    <a:pos x="61" y="308"/>
                  </a:cxn>
                  <a:cxn ang="0">
                    <a:pos x="40" y="330"/>
                  </a:cxn>
                  <a:cxn ang="0">
                    <a:pos x="19" y="386"/>
                  </a:cxn>
                  <a:cxn ang="0">
                    <a:pos x="21" y="427"/>
                  </a:cxn>
                  <a:cxn ang="0">
                    <a:pos x="0" y="466"/>
                  </a:cxn>
                  <a:cxn ang="0">
                    <a:pos x="6" y="547"/>
                  </a:cxn>
                  <a:cxn ang="0">
                    <a:pos x="23" y="704"/>
                  </a:cxn>
                  <a:cxn ang="0">
                    <a:pos x="56" y="912"/>
                  </a:cxn>
                  <a:cxn ang="0">
                    <a:pos x="111" y="1146"/>
                  </a:cxn>
                  <a:cxn ang="0">
                    <a:pos x="192" y="1384"/>
                  </a:cxn>
                  <a:cxn ang="0">
                    <a:pos x="291" y="1594"/>
                  </a:cxn>
                  <a:cxn ang="0">
                    <a:pos x="387" y="1767"/>
                  </a:cxn>
                  <a:cxn ang="0">
                    <a:pos x="472" y="1899"/>
                  </a:cxn>
                  <a:cxn ang="0">
                    <a:pos x="534" y="1986"/>
                  </a:cxn>
                  <a:cxn ang="0">
                    <a:pos x="567" y="2027"/>
                  </a:cxn>
                  <a:cxn ang="0">
                    <a:pos x="1756" y="1387"/>
                  </a:cxn>
                  <a:cxn ang="0">
                    <a:pos x="1743" y="1374"/>
                  </a:cxn>
                  <a:cxn ang="0">
                    <a:pos x="1721" y="1354"/>
                  </a:cxn>
                  <a:cxn ang="0">
                    <a:pos x="1773" y="1313"/>
                  </a:cxn>
                  <a:cxn ang="0">
                    <a:pos x="1763" y="1301"/>
                  </a:cxn>
                  <a:cxn ang="0">
                    <a:pos x="1741" y="1280"/>
                  </a:cxn>
                  <a:cxn ang="0">
                    <a:pos x="1794" y="1237"/>
                  </a:cxn>
                  <a:cxn ang="0">
                    <a:pos x="1780" y="1224"/>
                  </a:cxn>
                  <a:cxn ang="0">
                    <a:pos x="1759" y="1204"/>
                  </a:cxn>
                </a:cxnLst>
                <a:rect l="0" t="0" r="r" b="b"/>
                <a:pathLst>
                  <a:path w="1815" h="2030">
                    <a:moveTo>
                      <a:pt x="1815" y="1164"/>
                    </a:moveTo>
                    <a:lnTo>
                      <a:pt x="1811" y="1160"/>
                    </a:lnTo>
                    <a:lnTo>
                      <a:pt x="1799" y="1149"/>
                    </a:lnTo>
                    <a:lnTo>
                      <a:pt x="1780" y="1132"/>
                    </a:lnTo>
                    <a:lnTo>
                      <a:pt x="1755" y="1109"/>
                    </a:lnTo>
                    <a:lnTo>
                      <a:pt x="1725" y="1080"/>
                    </a:lnTo>
                    <a:lnTo>
                      <a:pt x="1690" y="1045"/>
                    </a:lnTo>
                    <a:lnTo>
                      <a:pt x="1651" y="1007"/>
                    </a:lnTo>
                    <a:lnTo>
                      <a:pt x="1610" y="964"/>
                    </a:lnTo>
                    <a:lnTo>
                      <a:pt x="1567" y="917"/>
                    </a:lnTo>
                    <a:lnTo>
                      <a:pt x="1524" y="868"/>
                    </a:lnTo>
                    <a:lnTo>
                      <a:pt x="1480" y="816"/>
                    </a:lnTo>
                    <a:lnTo>
                      <a:pt x="1436" y="761"/>
                    </a:lnTo>
                    <a:lnTo>
                      <a:pt x="1395" y="706"/>
                    </a:lnTo>
                    <a:lnTo>
                      <a:pt x="1355" y="648"/>
                    </a:lnTo>
                    <a:lnTo>
                      <a:pt x="1320" y="590"/>
                    </a:lnTo>
                    <a:lnTo>
                      <a:pt x="1288" y="532"/>
                    </a:lnTo>
                    <a:lnTo>
                      <a:pt x="1259" y="475"/>
                    </a:lnTo>
                    <a:lnTo>
                      <a:pt x="1235" y="419"/>
                    </a:lnTo>
                    <a:lnTo>
                      <a:pt x="1212" y="367"/>
                    </a:lnTo>
                    <a:lnTo>
                      <a:pt x="1193" y="317"/>
                    </a:lnTo>
                    <a:lnTo>
                      <a:pt x="1176" y="271"/>
                    </a:lnTo>
                    <a:lnTo>
                      <a:pt x="1162" y="227"/>
                    </a:lnTo>
                    <a:lnTo>
                      <a:pt x="1149" y="186"/>
                    </a:lnTo>
                    <a:lnTo>
                      <a:pt x="1138" y="149"/>
                    </a:lnTo>
                    <a:lnTo>
                      <a:pt x="1130" y="116"/>
                    </a:lnTo>
                    <a:lnTo>
                      <a:pt x="1124" y="86"/>
                    </a:lnTo>
                    <a:lnTo>
                      <a:pt x="1118" y="60"/>
                    </a:lnTo>
                    <a:lnTo>
                      <a:pt x="1115" y="39"/>
                    </a:lnTo>
                    <a:lnTo>
                      <a:pt x="1112" y="22"/>
                    </a:lnTo>
                    <a:lnTo>
                      <a:pt x="1110" y="10"/>
                    </a:lnTo>
                    <a:lnTo>
                      <a:pt x="1109" y="2"/>
                    </a:lnTo>
                    <a:lnTo>
                      <a:pt x="1109" y="0"/>
                    </a:lnTo>
                    <a:lnTo>
                      <a:pt x="1106" y="1"/>
                    </a:lnTo>
                    <a:lnTo>
                      <a:pt x="1096" y="3"/>
                    </a:lnTo>
                    <a:lnTo>
                      <a:pt x="1083" y="6"/>
                    </a:lnTo>
                    <a:lnTo>
                      <a:pt x="1064" y="10"/>
                    </a:lnTo>
                    <a:lnTo>
                      <a:pt x="1040" y="15"/>
                    </a:lnTo>
                    <a:lnTo>
                      <a:pt x="1011" y="21"/>
                    </a:lnTo>
                    <a:lnTo>
                      <a:pt x="980" y="29"/>
                    </a:lnTo>
                    <a:lnTo>
                      <a:pt x="945" y="37"/>
                    </a:lnTo>
                    <a:lnTo>
                      <a:pt x="906" y="46"/>
                    </a:lnTo>
                    <a:lnTo>
                      <a:pt x="865" y="55"/>
                    </a:lnTo>
                    <a:lnTo>
                      <a:pt x="821" y="64"/>
                    </a:lnTo>
                    <a:lnTo>
                      <a:pt x="776" y="75"/>
                    </a:lnTo>
                    <a:lnTo>
                      <a:pt x="729" y="85"/>
                    </a:lnTo>
                    <a:lnTo>
                      <a:pt x="681" y="96"/>
                    </a:lnTo>
                    <a:lnTo>
                      <a:pt x="633" y="107"/>
                    </a:lnTo>
                    <a:lnTo>
                      <a:pt x="584" y="118"/>
                    </a:lnTo>
                    <a:lnTo>
                      <a:pt x="533" y="129"/>
                    </a:lnTo>
                    <a:lnTo>
                      <a:pt x="485" y="140"/>
                    </a:lnTo>
                    <a:lnTo>
                      <a:pt x="437" y="151"/>
                    </a:lnTo>
                    <a:lnTo>
                      <a:pt x="390" y="162"/>
                    </a:lnTo>
                    <a:lnTo>
                      <a:pt x="345" y="172"/>
                    </a:lnTo>
                    <a:lnTo>
                      <a:pt x="301" y="181"/>
                    </a:lnTo>
                    <a:lnTo>
                      <a:pt x="260" y="190"/>
                    </a:lnTo>
                    <a:lnTo>
                      <a:pt x="221" y="199"/>
                    </a:lnTo>
                    <a:lnTo>
                      <a:pt x="186" y="208"/>
                    </a:lnTo>
                    <a:lnTo>
                      <a:pt x="155" y="215"/>
                    </a:lnTo>
                    <a:lnTo>
                      <a:pt x="126" y="221"/>
                    </a:lnTo>
                    <a:lnTo>
                      <a:pt x="102" y="226"/>
                    </a:lnTo>
                    <a:lnTo>
                      <a:pt x="83" y="230"/>
                    </a:lnTo>
                    <a:lnTo>
                      <a:pt x="70" y="233"/>
                    </a:lnTo>
                    <a:lnTo>
                      <a:pt x="60" y="235"/>
                    </a:lnTo>
                    <a:lnTo>
                      <a:pt x="57" y="236"/>
                    </a:lnTo>
                    <a:lnTo>
                      <a:pt x="57" y="241"/>
                    </a:lnTo>
                    <a:lnTo>
                      <a:pt x="58" y="257"/>
                    </a:lnTo>
                    <a:lnTo>
                      <a:pt x="59" y="280"/>
                    </a:lnTo>
                    <a:lnTo>
                      <a:pt x="61" y="308"/>
                    </a:lnTo>
                    <a:lnTo>
                      <a:pt x="39" y="310"/>
                    </a:lnTo>
                    <a:lnTo>
                      <a:pt x="39" y="315"/>
                    </a:lnTo>
                    <a:lnTo>
                      <a:pt x="40" y="330"/>
                    </a:lnTo>
                    <a:lnTo>
                      <a:pt x="41" y="353"/>
                    </a:lnTo>
                    <a:lnTo>
                      <a:pt x="43" y="380"/>
                    </a:lnTo>
                    <a:lnTo>
                      <a:pt x="19" y="386"/>
                    </a:lnTo>
                    <a:lnTo>
                      <a:pt x="19" y="391"/>
                    </a:lnTo>
                    <a:lnTo>
                      <a:pt x="20" y="406"/>
                    </a:lnTo>
                    <a:lnTo>
                      <a:pt x="21" y="427"/>
                    </a:lnTo>
                    <a:lnTo>
                      <a:pt x="24" y="455"/>
                    </a:lnTo>
                    <a:lnTo>
                      <a:pt x="0" y="460"/>
                    </a:lnTo>
                    <a:lnTo>
                      <a:pt x="0" y="466"/>
                    </a:lnTo>
                    <a:lnTo>
                      <a:pt x="1" y="483"/>
                    </a:lnTo>
                    <a:lnTo>
                      <a:pt x="3" y="510"/>
                    </a:lnTo>
                    <a:lnTo>
                      <a:pt x="6" y="547"/>
                    </a:lnTo>
                    <a:lnTo>
                      <a:pt x="10" y="592"/>
                    </a:lnTo>
                    <a:lnTo>
                      <a:pt x="15" y="644"/>
                    </a:lnTo>
                    <a:lnTo>
                      <a:pt x="23" y="704"/>
                    </a:lnTo>
                    <a:lnTo>
                      <a:pt x="32" y="768"/>
                    </a:lnTo>
                    <a:lnTo>
                      <a:pt x="43" y="839"/>
                    </a:lnTo>
                    <a:lnTo>
                      <a:pt x="56" y="912"/>
                    </a:lnTo>
                    <a:lnTo>
                      <a:pt x="72" y="988"/>
                    </a:lnTo>
                    <a:lnTo>
                      <a:pt x="90" y="1067"/>
                    </a:lnTo>
                    <a:lnTo>
                      <a:pt x="111" y="1146"/>
                    </a:lnTo>
                    <a:lnTo>
                      <a:pt x="135" y="1226"/>
                    </a:lnTo>
                    <a:lnTo>
                      <a:pt x="162" y="1306"/>
                    </a:lnTo>
                    <a:lnTo>
                      <a:pt x="192" y="1384"/>
                    </a:lnTo>
                    <a:lnTo>
                      <a:pt x="225" y="1458"/>
                    </a:lnTo>
                    <a:lnTo>
                      <a:pt x="258" y="1529"/>
                    </a:lnTo>
                    <a:lnTo>
                      <a:pt x="291" y="1594"/>
                    </a:lnTo>
                    <a:lnTo>
                      <a:pt x="323" y="1657"/>
                    </a:lnTo>
                    <a:lnTo>
                      <a:pt x="356" y="1714"/>
                    </a:lnTo>
                    <a:lnTo>
                      <a:pt x="387" y="1767"/>
                    </a:lnTo>
                    <a:lnTo>
                      <a:pt x="417" y="1816"/>
                    </a:lnTo>
                    <a:lnTo>
                      <a:pt x="445" y="1860"/>
                    </a:lnTo>
                    <a:lnTo>
                      <a:pt x="472" y="1899"/>
                    </a:lnTo>
                    <a:lnTo>
                      <a:pt x="495" y="1933"/>
                    </a:lnTo>
                    <a:lnTo>
                      <a:pt x="516" y="1963"/>
                    </a:lnTo>
                    <a:lnTo>
                      <a:pt x="534" y="1986"/>
                    </a:lnTo>
                    <a:lnTo>
                      <a:pt x="549" y="2005"/>
                    </a:lnTo>
                    <a:lnTo>
                      <a:pt x="560" y="2019"/>
                    </a:lnTo>
                    <a:lnTo>
                      <a:pt x="567" y="2027"/>
                    </a:lnTo>
                    <a:lnTo>
                      <a:pt x="569" y="2030"/>
                    </a:lnTo>
                    <a:lnTo>
                      <a:pt x="1757" y="1388"/>
                    </a:lnTo>
                    <a:lnTo>
                      <a:pt x="1756" y="1387"/>
                    </a:lnTo>
                    <a:lnTo>
                      <a:pt x="1753" y="1384"/>
                    </a:lnTo>
                    <a:lnTo>
                      <a:pt x="1748" y="1380"/>
                    </a:lnTo>
                    <a:lnTo>
                      <a:pt x="1743" y="1374"/>
                    </a:lnTo>
                    <a:lnTo>
                      <a:pt x="1736" y="1368"/>
                    </a:lnTo>
                    <a:lnTo>
                      <a:pt x="1729" y="1361"/>
                    </a:lnTo>
                    <a:lnTo>
                      <a:pt x="1721" y="1354"/>
                    </a:lnTo>
                    <a:lnTo>
                      <a:pt x="1713" y="1347"/>
                    </a:lnTo>
                    <a:lnTo>
                      <a:pt x="1774" y="1314"/>
                    </a:lnTo>
                    <a:lnTo>
                      <a:pt x="1773" y="1313"/>
                    </a:lnTo>
                    <a:lnTo>
                      <a:pt x="1771" y="1310"/>
                    </a:lnTo>
                    <a:lnTo>
                      <a:pt x="1768" y="1306"/>
                    </a:lnTo>
                    <a:lnTo>
                      <a:pt x="1763" y="1301"/>
                    </a:lnTo>
                    <a:lnTo>
                      <a:pt x="1757" y="1295"/>
                    </a:lnTo>
                    <a:lnTo>
                      <a:pt x="1749" y="1288"/>
                    </a:lnTo>
                    <a:lnTo>
                      <a:pt x="1741" y="1280"/>
                    </a:lnTo>
                    <a:lnTo>
                      <a:pt x="1732" y="1273"/>
                    </a:lnTo>
                    <a:lnTo>
                      <a:pt x="1795" y="1238"/>
                    </a:lnTo>
                    <a:lnTo>
                      <a:pt x="1794" y="1237"/>
                    </a:lnTo>
                    <a:lnTo>
                      <a:pt x="1790" y="1234"/>
                    </a:lnTo>
                    <a:lnTo>
                      <a:pt x="1785" y="1230"/>
                    </a:lnTo>
                    <a:lnTo>
                      <a:pt x="1780" y="1224"/>
                    </a:lnTo>
                    <a:lnTo>
                      <a:pt x="1773" y="1218"/>
                    </a:lnTo>
                    <a:lnTo>
                      <a:pt x="1766" y="1211"/>
                    </a:lnTo>
                    <a:lnTo>
                      <a:pt x="1759" y="1204"/>
                    </a:lnTo>
                    <a:lnTo>
                      <a:pt x="1752" y="1198"/>
                    </a:lnTo>
                    <a:lnTo>
                      <a:pt x="1815" y="1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0" name="Freeform 80"/>
              <p:cNvSpPr>
                <a:spLocks/>
              </p:cNvSpPr>
              <p:nvPr/>
            </p:nvSpPr>
            <p:spPr bwMode="auto">
              <a:xfrm>
                <a:off x="1799" y="1551"/>
                <a:ext cx="342" cy="353"/>
              </a:xfrm>
              <a:custGeom>
                <a:avLst/>
                <a:gdLst/>
                <a:ahLst/>
                <a:cxnLst>
                  <a:cxn ang="0">
                    <a:pos x="1225" y="572"/>
                  </a:cxn>
                  <a:cxn ang="0">
                    <a:pos x="1293" y="677"/>
                  </a:cxn>
                  <a:cxn ang="0">
                    <a:pos x="1367" y="778"/>
                  </a:cxn>
                  <a:cxn ang="0">
                    <a:pos x="1445" y="872"/>
                  </a:cxn>
                  <a:cxn ang="0">
                    <a:pos x="1522" y="957"/>
                  </a:cxn>
                  <a:cxn ang="0">
                    <a:pos x="1592" y="1029"/>
                  </a:cxn>
                  <a:cxn ang="0">
                    <a:pos x="1651" y="1087"/>
                  </a:cxn>
                  <a:cxn ang="0">
                    <a:pos x="1694" y="1126"/>
                  </a:cxn>
                  <a:cxn ang="0">
                    <a:pos x="555" y="1763"/>
                  </a:cxn>
                  <a:cxn ang="0">
                    <a:pos x="537" y="1740"/>
                  </a:cxn>
                  <a:cxn ang="0">
                    <a:pos x="508" y="1700"/>
                  </a:cxn>
                  <a:cxn ang="0">
                    <a:pos x="468" y="1645"/>
                  </a:cxn>
                  <a:cxn ang="0">
                    <a:pos x="420" y="1572"/>
                  </a:cxn>
                  <a:cxn ang="0">
                    <a:pos x="366" y="1484"/>
                  </a:cxn>
                  <a:cxn ang="0">
                    <a:pos x="309" y="1381"/>
                  </a:cxn>
                  <a:cxn ang="0">
                    <a:pos x="250" y="1263"/>
                  </a:cxn>
                  <a:cxn ang="0">
                    <a:pos x="190" y="1132"/>
                  </a:cxn>
                  <a:cxn ang="0">
                    <a:pos x="136" y="986"/>
                  </a:cxn>
                  <a:cxn ang="0">
                    <a:pos x="94" y="839"/>
                  </a:cxn>
                  <a:cxn ang="0">
                    <a:pos x="60" y="696"/>
                  </a:cxn>
                  <a:cxn ang="0">
                    <a:pos x="37" y="562"/>
                  </a:cxn>
                  <a:cxn ang="0">
                    <a:pos x="19" y="442"/>
                  </a:cxn>
                  <a:cxn ang="0">
                    <a:pos x="8" y="344"/>
                  </a:cxn>
                  <a:cxn ang="0">
                    <a:pos x="2" y="270"/>
                  </a:cxn>
                  <a:cxn ang="0">
                    <a:pos x="0" y="230"/>
                  </a:cxn>
                  <a:cxn ang="0">
                    <a:pos x="1018" y="11"/>
                  </a:cxn>
                  <a:cxn ang="0">
                    <a:pos x="1024" y="41"/>
                  </a:cxn>
                  <a:cxn ang="0">
                    <a:pos x="1033" y="85"/>
                  </a:cxn>
                  <a:cxn ang="0">
                    <a:pos x="1047" y="142"/>
                  </a:cxn>
                  <a:cxn ang="0">
                    <a:pos x="1066" y="208"/>
                  </a:cxn>
                  <a:cxn ang="0">
                    <a:pos x="1093" y="286"/>
                  </a:cxn>
                  <a:cxn ang="0">
                    <a:pos x="1128" y="373"/>
                  </a:cxn>
                  <a:cxn ang="0">
                    <a:pos x="1171" y="468"/>
                  </a:cxn>
                </a:cxnLst>
                <a:rect l="0" t="0" r="r" b="b"/>
                <a:pathLst>
                  <a:path w="1707" h="1763">
                    <a:moveTo>
                      <a:pt x="1196" y="519"/>
                    </a:moveTo>
                    <a:lnTo>
                      <a:pt x="1225" y="572"/>
                    </a:lnTo>
                    <a:lnTo>
                      <a:pt x="1258" y="625"/>
                    </a:lnTo>
                    <a:lnTo>
                      <a:pt x="1293" y="677"/>
                    </a:lnTo>
                    <a:lnTo>
                      <a:pt x="1329" y="729"/>
                    </a:lnTo>
                    <a:lnTo>
                      <a:pt x="1367" y="778"/>
                    </a:lnTo>
                    <a:lnTo>
                      <a:pt x="1406" y="826"/>
                    </a:lnTo>
                    <a:lnTo>
                      <a:pt x="1445" y="872"/>
                    </a:lnTo>
                    <a:lnTo>
                      <a:pt x="1484" y="916"/>
                    </a:lnTo>
                    <a:lnTo>
                      <a:pt x="1522" y="957"/>
                    </a:lnTo>
                    <a:lnTo>
                      <a:pt x="1558" y="995"/>
                    </a:lnTo>
                    <a:lnTo>
                      <a:pt x="1592" y="1029"/>
                    </a:lnTo>
                    <a:lnTo>
                      <a:pt x="1623" y="1060"/>
                    </a:lnTo>
                    <a:lnTo>
                      <a:pt x="1651" y="1087"/>
                    </a:lnTo>
                    <a:lnTo>
                      <a:pt x="1675" y="1109"/>
                    </a:lnTo>
                    <a:lnTo>
                      <a:pt x="1694" y="1126"/>
                    </a:lnTo>
                    <a:lnTo>
                      <a:pt x="1707" y="1139"/>
                    </a:lnTo>
                    <a:lnTo>
                      <a:pt x="555" y="1763"/>
                    </a:lnTo>
                    <a:lnTo>
                      <a:pt x="547" y="1753"/>
                    </a:lnTo>
                    <a:lnTo>
                      <a:pt x="537" y="1740"/>
                    </a:lnTo>
                    <a:lnTo>
                      <a:pt x="523" y="1723"/>
                    </a:lnTo>
                    <a:lnTo>
                      <a:pt x="508" y="1700"/>
                    </a:lnTo>
                    <a:lnTo>
                      <a:pt x="488" y="1675"/>
                    </a:lnTo>
                    <a:lnTo>
                      <a:pt x="468" y="1645"/>
                    </a:lnTo>
                    <a:lnTo>
                      <a:pt x="445" y="1610"/>
                    </a:lnTo>
                    <a:lnTo>
                      <a:pt x="420" y="1572"/>
                    </a:lnTo>
                    <a:lnTo>
                      <a:pt x="394" y="1530"/>
                    </a:lnTo>
                    <a:lnTo>
                      <a:pt x="366" y="1484"/>
                    </a:lnTo>
                    <a:lnTo>
                      <a:pt x="339" y="1435"/>
                    </a:lnTo>
                    <a:lnTo>
                      <a:pt x="309" y="1381"/>
                    </a:lnTo>
                    <a:lnTo>
                      <a:pt x="279" y="1325"/>
                    </a:lnTo>
                    <a:lnTo>
                      <a:pt x="250" y="1263"/>
                    </a:lnTo>
                    <a:lnTo>
                      <a:pt x="220" y="1199"/>
                    </a:lnTo>
                    <a:lnTo>
                      <a:pt x="190" y="1132"/>
                    </a:lnTo>
                    <a:lnTo>
                      <a:pt x="161" y="1060"/>
                    </a:lnTo>
                    <a:lnTo>
                      <a:pt x="136" y="986"/>
                    </a:lnTo>
                    <a:lnTo>
                      <a:pt x="113" y="913"/>
                    </a:lnTo>
                    <a:lnTo>
                      <a:pt x="94" y="839"/>
                    </a:lnTo>
                    <a:lnTo>
                      <a:pt x="76" y="767"/>
                    </a:lnTo>
                    <a:lnTo>
                      <a:pt x="60" y="696"/>
                    </a:lnTo>
                    <a:lnTo>
                      <a:pt x="48" y="627"/>
                    </a:lnTo>
                    <a:lnTo>
                      <a:pt x="37" y="562"/>
                    </a:lnTo>
                    <a:lnTo>
                      <a:pt x="27" y="501"/>
                    </a:lnTo>
                    <a:lnTo>
                      <a:pt x="19" y="442"/>
                    </a:lnTo>
                    <a:lnTo>
                      <a:pt x="13" y="390"/>
                    </a:lnTo>
                    <a:lnTo>
                      <a:pt x="8" y="344"/>
                    </a:lnTo>
                    <a:lnTo>
                      <a:pt x="5" y="304"/>
                    </a:lnTo>
                    <a:lnTo>
                      <a:pt x="2" y="270"/>
                    </a:lnTo>
                    <a:lnTo>
                      <a:pt x="1" y="246"/>
                    </a:lnTo>
                    <a:lnTo>
                      <a:pt x="0" y="230"/>
                    </a:lnTo>
                    <a:lnTo>
                      <a:pt x="1017" y="0"/>
                    </a:lnTo>
                    <a:lnTo>
                      <a:pt x="1018" y="11"/>
                    </a:lnTo>
                    <a:lnTo>
                      <a:pt x="1021" y="25"/>
                    </a:lnTo>
                    <a:lnTo>
                      <a:pt x="1024" y="41"/>
                    </a:lnTo>
                    <a:lnTo>
                      <a:pt x="1028" y="62"/>
                    </a:lnTo>
                    <a:lnTo>
                      <a:pt x="1033" y="85"/>
                    </a:lnTo>
                    <a:lnTo>
                      <a:pt x="1040" y="112"/>
                    </a:lnTo>
                    <a:lnTo>
                      <a:pt x="1047" y="142"/>
                    </a:lnTo>
                    <a:lnTo>
                      <a:pt x="1056" y="173"/>
                    </a:lnTo>
                    <a:lnTo>
                      <a:pt x="1066" y="208"/>
                    </a:lnTo>
                    <a:lnTo>
                      <a:pt x="1080" y="246"/>
                    </a:lnTo>
                    <a:lnTo>
                      <a:pt x="1093" y="286"/>
                    </a:lnTo>
                    <a:lnTo>
                      <a:pt x="1109" y="328"/>
                    </a:lnTo>
                    <a:lnTo>
                      <a:pt x="1128" y="373"/>
                    </a:lnTo>
                    <a:lnTo>
                      <a:pt x="1148" y="420"/>
                    </a:lnTo>
                    <a:lnTo>
                      <a:pt x="1171" y="468"/>
                    </a:lnTo>
                    <a:lnTo>
                      <a:pt x="1196" y="5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1" name="Freeform 81"/>
              <p:cNvSpPr>
                <a:spLocks/>
              </p:cNvSpPr>
              <p:nvPr/>
            </p:nvSpPr>
            <p:spPr bwMode="auto">
              <a:xfrm>
                <a:off x="1788" y="1641"/>
                <a:ext cx="341" cy="309"/>
              </a:xfrm>
              <a:custGeom>
                <a:avLst/>
                <a:gdLst/>
                <a:ahLst/>
                <a:cxnLst>
                  <a:cxn ang="0">
                    <a:pos x="554" y="1536"/>
                  </a:cxn>
                  <a:cxn ang="0">
                    <a:pos x="537" y="1513"/>
                  </a:cxn>
                  <a:cxn ang="0">
                    <a:pos x="507" y="1473"/>
                  </a:cxn>
                  <a:cxn ang="0">
                    <a:pos x="467" y="1418"/>
                  </a:cxn>
                  <a:cxn ang="0">
                    <a:pos x="420" y="1345"/>
                  </a:cxn>
                  <a:cxn ang="0">
                    <a:pos x="366" y="1257"/>
                  </a:cxn>
                  <a:cxn ang="0">
                    <a:pos x="309" y="1154"/>
                  </a:cxn>
                  <a:cxn ang="0">
                    <a:pos x="249" y="1036"/>
                  </a:cxn>
                  <a:cxn ang="0">
                    <a:pos x="190" y="905"/>
                  </a:cxn>
                  <a:cxn ang="0">
                    <a:pos x="137" y="759"/>
                  </a:cxn>
                  <a:cxn ang="0">
                    <a:pos x="94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5"/>
                  </a:cxn>
                  <a:cxn ang="0">
                    <a:pos x="9" y="116"/>
                  </a:cxn>
                  <a:cxn ang="0">
                    <a:pos x="2" y="43"/>
                  </a:cxn>
                  <a:cxn ang="0">
                    <a:pos x="0" y="3"/>
                  </a:cxn>
                  <a:cxn ang="0">
                    <a:pos x="9" y="32"/>
                  </a:cxn>
                  <a:cxn ang="0">
                    <a:pos x="17" y="110"/>
                  </a:cxn>
                  <a:cxn ang="0">
                    <a:pos x="28" y="202"/>
                  </a:cxn>
                  <a:cxn ang="0">
                    <a:pos x="44" y="306"/>
                  </a:cxn>
                  <a:cxn ang="0">
                    <a:pos x="67" y="419"/>
                  </a:cxn>
                  <a:cxn ang="0">
                    <a:pos x="94" y="536"/>
                  </a:cxn>
                  <a:cxn ang="0">
                    <a:pos x="128" y="658"/>
                  </a:cxn>
                  <a:cxn ang="0">
                    <a:pos x="169" y="778"/>
                  </a:cxn>
                  <a:cxn ang="0">
                    <a:pos x="226" y="912"/>
                  </a:cxn>
                  <a:cxn ang="0">
                    <a:pos x="291" y="1048"/>
                  </a:cxn>
                  <a:cxn ang="0">
                    <a:pos x="357" y="1167"/>
                  </a:cxn>
                  <a:cxn ang="0">
                    <a:pos x="417" y="1270"/>
                  </a:cxn>
                  <a:cxn ang="0">
                    <a:pos x="472" y="1352"/>
                  </a:cxn>
                  <a:cxn ang="0">
                    <a:pos x="516" y="1416"/>
                  </a:cxn>
                  <a:cxn ang="0">
                    <a:pos x="549" y="1459"/>
                  </a:cxn>
                  <a:cxn ang="0">
                    <a:pos x="568" y="1480"/>
                  </a:cxn>
                  <a:cxn ang="0">
                    <a:pos x="1676" y="884"/>
                  </a:cxn>
                  <a:cxn ang="0">
                    <a:pos x="1686" y="892"/>
                  </a:cxn>
                  <a:cxn ang="0">
                    <a:pos x="1695" y="899"/>
                  </a:cxn>
                  <a:cxn ang="0">
                    <a:pos x="1702" y="907"/>
                  </a:cxn>
                  <a:cxn ang="0">
                    <a:pos x="1708" y="912"/>
                  </a:cxn>
                </a:cxnLst>
                <a:rect l="0" t="0" r="r" b="b"/>
                <a:pathLst>
                  <a:path w="1708" h="1536">
                    <a:moveTo>
                      <a:pt x="1708" y="912"/>
                    </a:moveTo>
                    <a:lnTo>
                      <a:pt x="554" y="1536"/>
                    </a:lnTo>
                    <a:lnTo>
                      <a:pt x="547" y="1526"/>
                    </a:lnTo>
                    <a:lnTo>
                      <a:pt x="537" y="1513"/>
                    </a:lnTo>
                    <a:lnTo>
                      <a:pt x="523" y="1496"/>
                    </a:lnTo>
                    <a:lnTo>
                      <a:pt x="507" y="1473"/>
                    </a:lnTo>
                    <a:lnTo>
                      <a:pt x="488" y="1448"/>
                    </a:lnTo>
                    <a:lnTo>
                      <a:pt x="467" y="1418"/>
                    </a:lnTo>
                    <a:lnTo>
                      <a:pt x="445" y="1383"/>
                    </a:lnTo>
                    <a:lnTo>
                      <a:pt x="420" y="1345"/>
                    </a:lnTo>
                    <a:lnTo>
                      <a:pt x="394" y="1303"/>
                    </a:lnTo>
                    <a:lnTo>
                      <a:pt x="366" y="1257"/>
                    </a:lnTo>
                    <a:lnTo>
                      <a:pt x="338" y="1208"/>
                    </a:lnTo>
                    <a:lnTo>
                      <a:pt x="309" y="1154"/>
                    </a:lnTo>
                    <a:lnTo>
                      <a:pt x="279" y="1098"/>
                    </a:lnTo>
                    <a:lnTo>
                      <a:pt x="249" y="1036"/>
                    </a:lnTo>
                    <a:lnTo>
                      <a:pt x="220" y="972"/>
                    </a:lnTo>
                    <a:lnTo>
                      <a:pt x="190" y="905"/>
                    </a:lnTo>
                    <a:lnTo>
                      <a:pt x="161" y="833"/>
                    </a:lnTo>
                    <a:lnTo>
                      <a:pt x="137" y="759"/>
                    </a:lnTo>
                    <a:lnTo>
                      <a:pt x="114" y="686"/>
                    </a:lnTo>
                    <a:lnTo>
                      <a:pt x="94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7" y="273"/>
                    </a:lnTo>
                    <a:lnTo>
                      <a:pt x="20" y="215"/>
                    </a:lnTo>
                    <a:lnTo>
                      <a:pt x="14" y="163"/>
                    </a:lnTo>
                    <a:lnTo>
                      <a:pt x="9" y="116"/>
                    </a:lnTo>
                    <a:lnTo>
                      <a:pt x="6" y="76"/>
                    </a:lnTo>
                    <a:lnTo>
                      <a:pt x="2" y="43"/>
                    </a:lnTo>
                    <a:lnTo>
                      <a:pt x="1" y="19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9"/>
                    </a:lnTo>
                    <a:lnTo>
                      <a:pt x="17" y="110"/>
                    </a:lnTo>
                    <a:lnTo>
                      <a:pt x="22" y="154"/>
                    </a:lnTo>
                    <a:lnTo>
                      <a:pt x="28" y="202"/>
                    </a:lnTo>
                    <a:lnTo>
                      <a:pt x="36" y="253"/>
                    </a:lnTo>
                    <a:lnTo>
                      <a:pt x="44" y="306"/>
                    </a:lnTo>
                    <a:lnTo>
                      <a:pt x="55" y="361"/>
                    </a:lnTo>
                    <a:lnTo>
                      <a:pt x="67" y="419"/>
                    </a:lnTo>
                    <a:lnTo>
                      <a:pt x="79" y="477"/>
                    </a:lnTo>
                    <a:lnTo>
                      <a:pt x="94" y="536"/>
                    </a:lnTo>
                    <a:lnTo>
                      <a:pt x="110" y="597"/>
                    </a:lnTo>
                    <a:lnTo>
                      <a:pt x="128" y="658"/>
                    </a:lnTo>
                    <a:lnTo>
                      <a:pt x="148" y="718"/>
                    </a:lnTo>
                    <a:lnTo>
                      <a:pt x="169" y="778"/>
                    </a:lnTo>
                    <a:lnTo>
                      <a:pt x="193" y="837"/>
                    </a:lnTo>
                    <a:lnTo>
                      <a:pt x="226" y="912"/>
                    </a:lnTo>
                    <a:lnTo>
                      <a:pt x="258" y="982"/>
                    </a:lnTo>
                    <a:lnTo>
                      <a:pt x="291" y="1048"/>
                    </a:lnTo>
                    <a:lnTo>
                      <a:pt x="324" y="1110"/>
                    </a:lnTo>
                    <a:lnTo>
                      <a:pt x="357" y="1167"/>
                    </a:lnTo>
                    <a:lnTo>
                      <a:pt x="387" y="1221"/>
                    </a:lnTo>
                    <a:lnTo>
                      <a:pt x="417" y="1270"/>
                    </a:lnTo>
                    <a:lnTo>
                      <a:pt x="446" y="1314"/>
                    </a:lnTo>
                    <a:lnTo>
                      <a:pt x="472" y="1352"/>
                    </a:lnTo>
                    <a:lnTo>
                      <a:pt x="496" y="1386"/>
                    </a:lnTo>
                    <a:lnTo>
                      <a:pt x="516" y="1416"/>
                    </a:lnTo>
                    <a:lnTo>
                      <a:pt x="535" y="1439"/>
                    </a:lnTo>
                    <a:lnTo>
                      <a:pt x="549" y="1459"/>
                    </a:lnTo>
                    <a:lnTo>
                      <a:pt x="560" y="1472"/>
                    </a:lnTo>
                    <a:lnTo>
                      <a:pt x="568" y="1480"/>
                    </a:lnTo>
                    <a:lnTo>
                      <a:pt x="570" y="1483"/>
                    </a:lnTo>
                    <a:lnTo>
                      <a:pt x="1676" y="884"/>
                    </a:lnTo>
                    <a:lnTo>
                      <a:pt x="1681" y="888"/>
                    </a:lnTo>
                    <a:lnTo>
                      <a:pt x="1686" y="892"/>
                    </a:lnTo>
                    <a:lnTo>
                      <a:pt x="1691" y="896"/>
                    </a:lnTo>
                    <a:lnTo>
                      <a:pt x="1695" y="899"/>
                    </a:lnTo>
                    <a:lnTo>
                      <a:pt x="1699" y="903"/>
                    </a:lnTo>
                    <a:lnTo>
                      <a:pt x="1702" y="907"/>
                    </a:lnTo>
                    <a:lnTo>
                      <a:pt x="1705" y="910"/>
                    </a:lnTo>
                    <a:lnTo>
                      <a:pt x="1708" y="9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2" name="Freeform 82"/>
              <p:cNvSpPr>
                <a:spLocks/>
              </p:cNvSpPr>
              <p:nvPr/>
            </p:nvSpPr>
            <p:spPr bwMode="auto">
              <a:xfrm>
                <a:off x="1792" y="1627"/>
                <a:ext cx="341" cy="307"/>
              </a:xfrm>
              <a:custGeom>
                <a:avLst/>
                <a:gdLst/>
                <a:ahLst/>
                <a:cxnLst>
                  <a:cxn ang="0">
                    <a:pos x="555" y="1534"/>
                  </a:cxn>
                  <a:cxn ang="0">
                    <a:pos x="536" y="1511"/>
                  </a:cxn>
                  <a:cxn ang="0">
                    <a:pos x="507" y="1471"/>
                  </a:cxn>
                  <a:cxn ang="0">
                    <a:pos x="468" y="1416"/>
                  </a:cxn>
                  <a:cxn ang="0">
                    <a:pos x="420" y="1344"/>
                  </a:cxn>
                  <a:cxn ang="0">
                    <a:pos x="366" y="1256"/>
                  </a:cxn>
                  <a:cxn ang="0">
                    <a:pos x="309" y="1152"/>
                  </a:cxn>
                  <a:cxn ang="0">
                    <a:pos x="250" y="1035"/>
                  </a:cxn>
                  <a:cxn ang="0">
                    <a:pos x="190" y="903"/>
                  </a:cxn>
                  <a:cxn ang="0">
                    <a:pos x="136" y="758"/>
                  </a:cxn>
                  <a:cxn ang="0">
                    <a:pos x="94" y="610"/>
                  </a:cxn>
                  <a:cxn ang="0">
                    <a:pos x="60" y="467"/>
                  </a:cxn>
                  <a:cxn ang="0">
                    <a:pos x="37" y="333"/>
                  </a:cxn>
                  <a:cxn ang="0">
                    <a:pos x="19" y="214"/>
                  </a:cxn>
                  <a:cxn ang="0">
                    <a:pos x="8" y="115"/>
                  </a:cxn>
                  <a:cxn ang="0">
                    <a:pos x="2" y="42"/>
                  </a:cxn>
                  <a:cxn ang="0">
                    <a:pos x="0" y="1"/>
                  </a:cxn>
                  <a:cxn ang="0">
                    <a:pos x="9" y="32"/>
                  </a:cxn>
                  <a:cxn ang="0">
                    <a:pos x="17" y="109"/>
                  </a:cxn>
                  <a:cxn ang="0">
                    <a:pos x="29" y="201"/>
                  </a:cxn>
                  <a:cxn ang="0">
                    <a:pos x="45" y="305"/>
                  </a:cxn>
                  <a:cxn ang="0">
                    <a:pos x="66" y="417"/>
                  </a:cxn>
                  <a:cxn ang="0">
                    <a:pos x="94" y="536"/>
                  </a:cxn>
                  <a:cxn ang="0">
                    <a:pos x="128" y="656"/>
                  </a:cxn>
                  <a:cxn ang="0">
                    <a:pos x="169" y="776"/>
                  </a:cxn>
                  <a:cxn ang="0">
                    <a:pos x="225" y="910"/>
                  </a:cxn>
                  <a:cxn ang="0">
                    <a:pos x="291" y="1046"/>
                  </a:cxn>
                  <a:cxn ang="0">
                    <a:pos x="356" y="1166"/>
                  </a:cxn>
                  <a:cxn ang="0">
                    <a:pos x="417" y="1268"/>
                  </a:cxn>
                  <a:cxn ang="0">
                    <a:pos x="472" y="1351"/>
                  </a:cxn>
                  <a:cxn ang="0">
                    <a:pos x="516" y="1414"/>
                  </a:cxn>
                  <a:cxn ang="0">
                    <a:pos x="549" y="1457"/>
                  </a:cxn>
                  <a:cxn ang="0">
                    <a:pos x="567" y="1479"/>
                  </a:cxn>
                  <a:cxn ang="0">
                    <a:pos x="1676" y="883"/>
                  </a:cxn>
                  <a:cxn ang="0">
                    <a:pos x="1687" y="892"/>
                  </a:cxn>
                  <a:cxn ang="0">
                    <a:pos x="1697" y="899"/>
                  </a:cxn>
                  <a:cxn ang="0">
                    <a:pos x="1703" y="905"/>
                  </a:cxn>
                  <a:cxn ang="0">
                    <a:pos x="1708" y="910"/>
                  </a:cxn>
                </a:cxnLst>
                <a:rect l="0" t="0" r="r" b="b"/>
                <a:pathLst>
                  <a:path w="1708" h="1534">
                    <a:moveTo>
                      <a:pt x="1708" y="910"/>
                    </a:moveTo>
                    <a:lnTo>
                      <a:pt x="555" y="1534"/>
                    </a:lnTo>
                    <a:lnTo>
                      <a:pt x="548" y="1525"/>
                    </a:lnTo>
                    <a:lnTo>
                      <a:pt x="536" y="1511"/>
                    </a:lnTo>
                    <a:lnTo>
                      <a:pt x="523" y="1494"/>
                    </a:lnTo>
                    <a:lnTo>
                      <a:pt x="507" y="1471"/>
                    </a:lnTo>
                    <a:lnTo>
                      <a:pt x="488" y="1446"/>
                    </a:lnTo>
                    <a:lnTo>
                      <a:pt x="468" y="1416"/>
                    </a:lnTo>
                    <a:lnTo>
                      <a:pt x="444" y="1381"/>
                    </a:lnTo>
                    <a:lnTo>
                      <a:pt x="420" y="1344"/>
                    </a:lnTo>
                    <a:lnTo>
                      <a:pt x="394" y="1302"/>
                    </a:lnTo>
                    <a:lnTo>
                      <a:pt x="366" y="1256"/>
                    </a:lnTo>
                    <a:lnTo>
                      <a:pt x="338" y="1207"/>
                    </a:lnTo>
                    <a:lnTo>
                      <a:pt x="309" y="1152"/>
                    </a:lnTo>
                    <a:lnTo>
                      <a:pt x="279" y="1096"/>
                    </a:lnTo>
                    <a:lnTo>
                      <a:pt x="250" y="1035"/>
                    </a:lnTo>
                    <a:lnTo>
                      <a:pt x="220" y="970"/>
                    </a:lnTo>
                    <a:lnTo>
                      <a:pt x="190" y="903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4" y="610"/>
                    </a:lnTo>
                    <a:lnTo>
                      <a:pt x="76" y="539"/>
                    </a:lnTo>
                    <a:lnTo>
                      <a:pt x="60" y="467"/>
                    </a:lnTo>
                    <a:lnTo>
                      <a:pt x="48" y="399"/>
                    </a:lnTo>
                    <a:lnTo>
                      <a:pt x="37" y="333"/>
                    </a:lnTo>
                    <a:lnTo>
                      <a:pt x="28" y="272"/>
                    </a:lnTo>
                    <a:lnTo>
                      <a:pt x="19" y="214"/>
                    </a:lnTo>
                    <a:lnTo>
                      <a:pt x="13" y="161"/>
                    </a:lnTo>
                    <a:lnTo>
                      <a:pt x="8" y="115"/>
                    </a:lnTo>
                    <a:lnTo>
                      <a:pt x="5" y="76"/>
                    </a:lnTo>
                    <a:lnTo>
                      <a:pt x="2" y="42"/>
                    </a:lnTo>
                    <a:lnTo>
                      <a:pt x="1" y="17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8"/>
                    </a:lnTo>
                    <a:lnTo>
                      <a:pt x="17" y="109"/>
                    </a:lnTo>
                    <a:lnTo>
                      <a:pt x="22" y="153"/>
                    </a:lnTo>
                    <a:lnTo>
                      <a:pt x="29" y="201"/>
                    </a:lnTo>
                    <a:lnTo>
                      <a:pt x="37" y="251"/>
                    </a:lnTo>
                    <a:lnTo>
                      <a:pt x="45" y="305"/>
                    </a:lnTo>
                    <a:lnTo>
                      <a:pt x="55" y="360"/>
                    </a:lnTo>
                    <a:lnTo>
                      <a:pt x="66" y="417"/>
                    </a:lnTo>
                    <a:lnTo>
                      <a:pt x="80" y="475"/>
                    </a:lnTo>
                    <a:lnTo>
                      <a:pt x="94" y="536"/>
                    </a:lnTo>
                    <a:lnTo>
                      <a:pt x="109" y="595"/>
                    </a:lnTo>
                    <a:lnTo>
                      <a:pt x="128" y="656"/>
                    </a:lnTo>
                    <a:lnTo>
                      <a:pt x="147" y="717"/>
                    </a:lnTo>
                    <a:lnTo>
                      <a:pt x="169" y="776"/>
                    </a:lnTo>
                    <a:lnTo>
                      <a:pt x="192" y="835"/>
                    </a:lnTo>
                    <a:lnTo>
                      <a:pt x="225" y="910"/>
                    </a:lnTo>
                    <a:lnTo>
                      <a:pt x="258" y="981"/>
                    </a:lnTo>
                    <a:lnTo>
                      <a:pt x="291" y="1046"/>
                    </a:lnTo>
                    <a:lnTo>
                      <a:pt x="323" y="1108"/>
                    </a:lnTo>
                    <a:lnTo>
                      <a:pt x="356" y="1166"/>
                    </a:lnTo>
                    <a:lnTo>
                      <a:pt x="387" y="1219"/>
                    </a:lnTo>
                    <a:lnTo>
                      <a:pt x="417" y="1268"/>
                    </a:lnTo>
                    <a:lnTo>
                      <a:pt x="445" y="1312"/>
                    </a:lnTo>
                    <a:lnTo>
                      <a:pt x="472" y="1351"/>
                    </a:lnTo>
                    <a:lnTo>
                      <a:pt x="495" y="1385"/>
                    </a:lnTo>
                    <a:lnTo>
                      <a:pt x="516" y="1414"/>
                    </a:lnTo>
                    <a:lnTo>
                      <a:pt x="534" y="1438"/>
                    </a:lnTo>
                    <a:lnTo>
                      <a:pt x="549" y="1457"/>
                    </a:lnTo>
                    <a:lnTo>
                      <a:pt x="560" y="1470"/>
                    </a:lnTo>
                    <a:lnTo>
                      <a:pt x="567" y="1479"/>
                    </a:lnTo>
                    <a:lnTo>
                      <a:pt x="569" y="1482"/>
                    </a:lnTo>
                    <a:lnTo>
                      <a:pt x="1676" y="883"/>
                    </a:lnTo>
                    <a:lnTo>
                      <a:pt x="1682" y="888"/>
                    </a:lnTo>
                    <a:lnTo>
                      <a:pt x="1687" y="892"/>
                    </a:lnTo>
                    <a:lnTo>
                      <a:pt x="1692" y="895"/>
                    </a:lnTo>
                    <a:lnTo>
                      <a:pt x="1697" y="899"/>
                    </a:lnTo>
                    <a:lnTo>
                      <a:pt x="1700" y="902"/>
                    </a:lnTo>
                    <a:lnTo>
                      <a:pt x="1703" y="905"/>
                    </a:lnTo>
                    <a:lnTo>
                      <a:pt x="1706" y="908"/>
                    </a:lnTo>
                    <a:lnTo>
                      <a:pt x="1708" y="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3" name="Freeform 83"/>
              <p:cNvSpPr>
                <a:spLocks/>
              </p:cNvSpPr>
              <p:nvPr/>
            </p:nvSpPr>
            <p:spPr bwMode="auto">
              <a:xfrm>
                <a:off x="1795" y="1612"/>
                <a:ext cx="342" cy="307"/>
              </a:xfrm>
              <a:custGeom>
                <a:avLst/>
                <a:gdLst/>
                <a:ahLst/>
                <a:cxnLst>
                  <a:cxn ang="0">
                    <a:pos x="555" y="1533"/>
                  </a:cxn>
                  <a:cxn ang="0">
                    <a:pos x="537" y="1511"/>
                  </a:cxn>
                  <a:cxn ang="0">
                    <a:pos x="507" y="1471"/>
                  </a:cxn>
                  <a:cxn ang="0">
                    <a:pos x="467" y="1416"/>
                  </a:cxn>
                  <a:cxn ang="0">
                    <a:pos x="420" y="1343"/>
                  </a:cxn>
                  <a:cxn ang="0">
                    <a:pos x="367" y="1255"/>
                  </a:cxn>
                  <a:cxn ang="0">
                    <a:pos x="309" y="1152"/>
                  </a:cxn>
                  <a:cxn ang="0">
                    <a:pos x="250" y="1034"/>
                  </a:cxn>
                  <a:cxn ang="0">
                    <a:pos x="191" y="902"/>
                  </a:cxn>
                  <a:cxn ang="0">
                    <a:pos x="136" y="758"/>
                  </a:cxn>
                  <a:cxn ang="0">
                    <a:pos x="95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6"/>
                  </a:cxn>
                  <a:cxn ang="0">
                    <a:pos x="9" y="117"/>
                  </a:cxn>
                  <a:cxn ang="0">
                    <a:pos x="2" y="43"/>
                  </a:cxn>
                  <a:cxn ang="0">
                    <a:pos x="0" y="1"/>
                  </a:cxn>
                  <a:cxn ang="0">
                    <a:pos x="10" y="33"/>
                  </a:cxn>
                  <a:cxn ang="0">
                    <a:pos x="18" y="110"/>
                  </a:cxn>
                  <a:cxn ang="0">
                    <a:pos x="29" y="202"/>
                  </a:cxn>
                  <a:cxn ang="0">
                    <a:pos x="45" y="305"/>
                  </a:cxn>
                  <a:cxn ang="0">
                    <a:pos x="67" y="417"/>
                  </a:cxn>
                  <a:cxn ang="0">
                    <a:pos x="95" y="535"/>
                  </a:cxn>
                  <a:cxn ang="0">
                    <a:pos x="128" y="656"/>
                  </a:cxn>
                  <a:cxn ang="0">
                    <a:pos x="169" y="775"/>
                  </a:cxn>
                  <a:cxn ang="0">
                    <a:pos x="226" y="909"/>
                  </a:cxn>
                  <a:cxn ang="0">
                    <a:pos x="291" y="1045"/>
                  </a:cxn>
                  <a:cxn ang="0">
                    <a:pos x="357" y="1165"/>
                  </a:cxn>
                  <a:cxn ang="0">
                    <a:pos x="417" y="1267"/>
                  </a:cxn>
                  <a:cxn ang="0">
                    <a:pos x="472" y="1350"/>
                  </a:cxn>
                  <a:cxn ang="0">
                    <a:pos x="516" y="1414"/>
                  </a:cxn>
                  <a:cxn ang="0">
                    <a:pos x="549" y="1456"/>
                  </a:cxn>
                  <a:cxn ang="0">
                    <a:pos x="567" y="1478"/>
                  </a:cxn>
                  <a:cxn ang="0">
                    <a:pos x="1677" y="882"/>
                  </a:cxn>
                  <a:cxn ang="0">
                    <a:pos x="1686" y="889"/>
                  </a:cxn>
                  <a:cxn ang="0">
                    <a:pos x="1695" y="897"/>
                  </a:cxn>
                  <a:cxn ang="0">
                    <a:pos x="1702" y="903"/>
                  </a:cxn>
                  <a:cxn ang="0">
                    <a:pos x="1708" y="909"/>
                  </a:cxn>
                </a:cxnLst>
                <a:rect l="0" t="0" r="r" b="b"/>
                <a:pathLst>
                  <a:path w="1708" h="1533">
                    <a:moveTo>
                      <a:pt x="1708" y="909"/>
                    </a:moveTo>
                    <a:lnTo>
                      <a:pt x="555" y="1533"/>
                    </a:lnTo>
                    <a:lnTo>
                      <a:pt x="548" y="1524"/>
                    </a:lnTo>
                    <a:lnTo>
                      <a:pt x="537" y="1511"/>
                    </a:lnTo>
                    <a:lnTo>
                      <a:pt x="523" y="1493"/>
                    </a:lnTo>
                    <a:lnTo>
                      <a:pt x="507" y="1471"/>
                    </a:lnTo>
                    <a:lnTo>
                      <a:pt x="489" y="1445"/>
                    </a:lnTo>
                    <a:lnTo>
                      <a:pt x="467" y="1416"/>
                    </a:lnTo>
                    <a:lnTo>
                      <a:pt x="445" y="1381"/>
                    </a:lnTo>
                    <a:lnTo>
                      <a:pt x="420" y="1343"/>
                    </a:lnTo>
                    <a:lnTo>
                      <a:pt x="393" y="1301"/>
                    </a:lnTo>
                    <a:lnTo>
                      <a:pt x="367" y="1255"/>
                    </a:lnTo>
                    <a:lnTo>
                      <a:pt x="338" y="1206"/>
                    </a:lnTo>
                    <a:lnTo>
                      <a:pt x="309" y="1152"/>
                    </a:lnTo>
                    <a:lnTo>
                      <a:pt x="280" y="1095"/>
                    </a:lnTo>
                    <a:lnTo>
                      <a:pt x="250" y="1034"/>
                    </a:lnTo>
                    <a:lnTo>
                      <a:pt x="220" y="970"/>
                    </a:lnTo>
                    <a:lnTo>
                      <a:pt x="191" y="902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5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8" y="273"/>
                    </a:lnTo>
                    <a:lnTo>
                      <a:pt x="20" y="216"/>
                    </a:lnTo>
                    <a:lnTo>
                      <a:pt x="14" y="163"/>
                    </a:lnTo>
                    <a:lnTo>
                      <a:pt x="9" y="117"/>
                    </a:lnTo>
                    <a:lnTo>
                      <a:pt x="5" y="76"/>
                    </a:lnTo>
                    <a:lnTo>
                      <a:pt x="2" y="43"/>
                    </a:lnTo>
                    <a:lnTo>
                      <a:pt x="1" y="18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0" y="33"/>
                    </a:lnTo>
                    <a:lnTo>
                      <a:pt x="13" y="69"/>
                    </a:lnTo>
                    <a:lnTo>
                      <a:pt x="18" y="110"/>
                    </a:lnTo>
                    <a:lnTo>
                      <a:pt x="23" y="155"/>
                    </a:lnTo>
                    <a:lnTo>
                      <a:pt x="29" y="202"/>
                    </a:lnTo>
                    <a:lnTo>
                      <a:pt x="37" y="253"/>
                    </a:lnTo>
                    <a:lnTo>
                      <a:pt x="45" y="305"/>
                    </a:lnTo>
                    <a:lnTo>
                      <a:pt x="56" y="360"/>
                    </a:lnTo>
                    <a:lnTo>
                      <a:pt x="67" y="417"/>
                    </a:lnTo>
                    <a:lnTo>
                      <a:pt x="80" y="476"/>
                    </a:lnTo>
                    <a:lnTo>
                      <a:pt x="95" y="535"/>
                    </a:lnTo>
                    <a:lnTo>
                      <a:pt x="110" y="595"/>
                    </a:lnTo>
                    <a:lnTo>
                      <a:pt x="128" y="656"/>
                    </a:lnTo>
                    <a:lnTo>
                      <a:pt x="148" y="716"/>
                    </a:lnTo>
                    <a:lnTo>
                      <a:pt x="169" y="775"/>
                    </a:lnTo>
                    <a:lnTo>
                      <a:pt x="193" y="835"/>
                    </a:lnTo>
                    <a:lnTo>
                      <a:pt x="226" y="909"/>
                    </a:lnTo>
                    <a:lnTo>
                      <a:pt x="258" y="980"/>
                    </a:lnTo>
                    <a:lnTo>
                      <a:pt x="291" y="1045"/>
                    </a:lnTo>
                    <a:lnTo>
                      <a:pt x="324" y="1108"/>
                    </a:lnTo>
                    <a:lnTo>
                      <a:pt x="357" y="1165"/>
                    </a:lnTo>
                    <a:lnTo>
                      <a:pt x="387" y="1218"/>
                    </a:lnTo>
                    <a:lnTo>
                      <a:pt x="417" y="1267"/>
                    </a:lnTo>
                    <a:lnTo>
                      <a:pt x="446" y="1311"/>
                    </a:lnTo>
                    <a:lnTo>
                      <a:pt x="472" y="1350"/>
                    </a:lnTo>
                    <a:lnTo>
                      <a:pt x="496" y="1384"/>
                    </a:lnTo>
                    <a:lnTo>
                      <a:pt x="516" y="1414"/>
                    </a:lnTo>
                    <a:lnTo>
                      <a:pt x="535" y="1437"/>
                    </a:lnTo>
                    <a:lnTo>
                      <a:pt x="549" y="1456"/>
                    </a:lnTo>
                    <a:lnTo>
                      <a:pt x="560" y="1470"/>
                    </a:lnTo>
                    <a:lnTo>
                      <a:pt x="567" y="1478"/>
                    </a:lnTo>
                    <a:lnTo>
                      <a:pt x="569" y="1481"/>
                    </a:lnTo>
                    <a:lnTo>
                      <a:pt x="1677" y="882"/>
                    </a:lnTo>
                    <a:lnTo>
                      <a:pt x="1681" y="886"/>
                    </a:lnTo>
                    <a:lnTo>
                      <a:pt x="1686" y="889"/>
                    </a:lnTo>
                    <a:lnTo>
                      <a:pt x="1690" y="893"/>
                    </a:lnTo>
                    <a:lnTo>
                      <a:pt x="1695" y="897"/>
                    </a:lnTo>
                    <a:lnTo>
                      <a:pt x="1699" y="900"/>
                    </a:lnTo>
                    <a:lnTo>
                      <a:pt x="1702" y="903"/>
                    </a:lnTo>
                    <a:lnTo>
                      <a:pt x="1705" y="906"/>
                    </a:lnTo>
                    <a:lnTo>
                      <a:pt x="1708" y="9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4" name="Freeform 84"/>
              <p:cNvSpPr>
                <a:spLocks/>
              </p:cNvSpPr>
              <p:nvPr/>
            </p:nvSpPr>
            <p:spPr bwMode="auto">
              <a:xfrm>
                <a:off x="2001" y="1712"/>
                <a:ext cx="75" cy="72"/>
              </a:xfrm>
              <a:custGeom>
                <a:avLst/>
                <a:gdLst/>
                <a:ahLst/>
                <a:cxnLst>
                  <a:cxn ang="0">
                    <a:pos x="142" y="15"/>
                  </a:cxn>
                  <a:cxn ang="0">
                    <a:pos x="164" y="0"/>
                  </a:cxn>
                  <a:cxn ang="0">
                    <a:pos x="191" y="21"/>
                  </a:cxn>
                  <a:cxn ang="0">
                    <a:pos x="217" y="15"/>
                  </a:cxn>
                  <a:cxn ang="0">
                    <a:pos x="237" y="40"/>
                  </a:cxn>
                  <a:cxn ang="0">
                    <a:pos x="267" y="42"/>
                  </a:cxn>
                  <a:cxn ang="0">
                    <a:pos x="281" y="71"/>
                  </a:cxn>
                  <a:cxn ang="0">
                    <a:pos x="311" y="81"/>
                  </a:cxn>
                  <a:cxn ang="0">
                    <a:pos x="316" y="111"/>
                  </a:cxn>
                  <a:cxn ang="0">
                    <a:pos x="345" y="127"/>
                  </a:cxn>
                  <a:cxn ang="0">
                    <a:pos x="342" y="155"/>
                  </a:cxn>
                  <a:cxn ang="0">
                    <a:pos x="367" y="178"/>
                  </a:cxn>
                  <a:cxn ang="0">
                    <a:pos x="355" y="202"/>
                  </a:cxn>
                  <a:cxn ang="0">
                    <a:pos x="374" y="229"/>
                  </a:cxn>
                  <a:cxn ang="0">
                    <a:pos x="354" y="247"/>
                  </a:cxn>
                  <a:cxn ang="0">
                    <a:pos x="365" y="275"/>
                  </a:cxn>
                  <a:cxn ang="0">
                    <a:pos x="340" y="286"/>
                  </a:cxn>
                  <a:cxn ang="0">
                    <a:pos x="342" y="314"/>
                  </a:cxn>
                  <a:cxn ang="0">
                    <a:pos x="312" y="316"/>
                  </a:cxn>
                  <a:cxn ang="0">
                    <a:pos x="306" y="343"/>
                  </a:cxn>
                  <a:cxn ang="0">
                    <a:pos x="276" y="336"/>
                  </a:cxn>
                  <a:cxn ang="0">
                    <a:pos x="261" y="357"/>
                  </a:cxn>
                  <a:cxn ang="0">
                    <a:pos x="233" y="342"/>
                  </a:cxn>
                  <a:cxn ang="0">
                    <a:pos x="211" y="357"/>
                  </a:cxn>
                  <a:cxn ang="0">
                    <a:pos x="184" y="336"/>
                  </a:cxn>
                  <a:cxn ang="0">
                    <a:pos x="158" y="343"/>
                  </a:cxn>
                  <a:cxn ang="0">
                    <a:pos x="136" y="316"/>
                  </a:cxn>
                  <a:cxn ang="0">
                    <a:pos x="107" y="314"/>
                  </a:cxn>
                  <a:cxn ang="0">
                    <a:pos x="92" y="286"/>
                  </a:cxn>
                  <a:cxn ang="0">
                    <a:pos x="63" y="276"/>
                  </a:cxn>
                  <a:cxn ang="0">
                    <a:pos x="56" y="247"/>
                  </a:cxn>
                  <a:cxn ang="0">
                    <a:pos x="28" y="229"/>
                  </a:cxn>
                  <a:cxn ang="0">
                    <a:pos x="31" y="202"/>
                  </a:cxn>
                  <a:cxn ang="0">
                    <a:pos x="6" y="178"/>
                  </a:cxn>
                  <a:cxn ang="0">
                    <a:pos x="19" y="155"/>
                  </a:cxn>
                  <a:cxn ang="0">
                    <a:pos x="0" y="128"/>
                  </a:cxn>
                  <a:cxn ang="0">
                    <a:pos x="20" y="111"/>
                  </a:cxn>
                  <a:cxn ang="0">
                    <a:pos x="8" y="81"/>
                  </a:cxn>
                  <a:cxn ang="0">
                    <a:pos x="34" y="71"/>
                  </a:cxn>
                  <a:cxn ang="0">
                    <a:pos x="32" y="42"/>
                  </a:cxn>
                  <a:cxn ang="0">
                    <a:pos x="61" y="40"/>
                  </a:cxn>
                  <a:cxn ang="0">
                    <a:pos x="67" y="15"/>
                  </a:cxn>
                  <a:cxn ang="0">
                    <a:pos x="97" y="21"/>
                  </a:cxn>
                  <a:cxn ang="0">
                    <a:pos x="113" y="0"/>
                  </a:cxn>
                  <a:cxn ang="0">
                    <a:pos x="142" y="15"/>
                  </a:cxn>
                </a:cxnLst>
                <a:rect l="0" t="0" r="r" b="b"/>
                <a:pathLst>
                  <a:path w="374" h="357">
                    <a:moveTo>
                      <a:pt x="142" y="15"/>
                    </a:moveTo>
                    <a:lnTo>
                      <a:pt x="164" y="0"/>
                    </a:lnTo>
                    <a:lnTo>
                      <a:pt x="191" y="21"/>
                    </a:lnTo>
                    <a:lnTo>
                      <a:pt x="217" y="15"/>
                    </a:lnTo>
                    <a:lnTo>
                      <a:pt x="237" y="40"/>
                    </a:lnTo>
                    <a:lnTo>
                      <a:pt x="267" y="42"/>
                    </a:lnTo>
                    <a:lnTo>
                      <a:pt x="281" y="71"/>
                    </a:lnTo>
                    <a:lnTo>
                      <a:pt x="311" y="81"/>
                    </a:lnTo>
                    <a:lnTo>
                      <a:pt x="316" y="111"/>
                    </a:lnTo>
                    <a:lnTo>
                      <a:pt x="345" y="127"/>
                    </a:lnTo>
                    <a:lnTo>
                      <a:pt x="342" y="155"/>
                    </a:lnTo>
                    <a:lnTo>
                      <a:pt x="367" y="178"/>
                    </a:lnTo>
                    <a:lnTo>
                      <a:pt x="355" y="202"/>
                    </a:lnTo>
                    <a:lnTo>
                      <a:pt x="374" y="229"/>
                    </a:lnTo>
                    <a:lnTo>
                      <a:pt x="354" y="247"/>
                    </a:lnTo>
                    <a:lnTo>
                      <a:pt x="365" y="275"/>
                    </a:lnTo>
                    <a:lnTo>
                      <a:pt x="340" y="286"/>
                    </a:lnTo>
                    <a:lnTo>
                      <a:pt x="342" y="314"/>
                    </a:lnTo>
                    <a:lnTo>
                      <a:pt x="312" y="316"/>
                    </a:lnTo>
                    <a:lnTo>
                      <a:pt x="306" y="343"/>
                    </a:lnTo>
                    <a:lnTo>
                      <a:pt x="276" y="336"/>
                    </a:lnTo>
                    <a:lnTo>
                      <a:pt x="261" y="357"/>
                    </a:lnTo>
                    <a:lnTo>
                      <a:pt x="233" y="342"/>
                    </a:lnTo>
                    <a:lnTo>
                      <a:pt x="211" y="357"/>
                    </a:lnTo>
                    <a:lnTo>
                      <a:pt x="184" y="336"/>
                    </a:lnTo>
                    <a:lnTo>
                      <a:pt x="158" y="343"/>
                    </a:lnTo>
                    <a:lnTo>
                      <a:pt x="136" y="316"/>
                    </a:lnTo>
                    <a:lnTo>
                      <a:pt x="107" y="314"/>
                    </a:lnTo>
                    <a:lnTo>
                      <a:pt x="92" y="286"/>
                    </a:lnTo>
                    <a:lnTo>
                      <a:pt x="63" y="276"/>
                    </a:lnTo>
                    <a:lnTo>
                      <a:pt x="56" y="247"/>
                    </a:lnTo>
                    <a:lnTo>
                      <a:pt x="28" y="229"/>
                    </a:lnTo>
                    <a:lnTo>
                      <a:pt x="31" y="202"/>
                    </a:lnTo>
                    <a:lnTo>
                      <a:pt x="6" y="178"/>
                    </a:lnTo>
                    <a:lnTo>
                      <a:pt x="19" y="155"/>
                    </a:lnTo>
                    <a:lnTo>
                      <a:pt x="0" y="128"/>
                    </a:lnTo>
                    <a:lnTo>
                      <a:pt x="20" y="111"/>
                    </a:lnTo>
                    <a:lnTo>
                      <a:pt x="8" y="81"/>
                    </a:lnTo>
                    <a:lnTo>
                      <a:pt x="34" y="71"/>
                    </a:lnTo>
                    <a:lnTo>
                      <a:pt x="32" y="42"/>
                    </a:lnTo>
                    <a:lnTo>
                      <a:pt x="61" y="40"/>
                    </a:lnTo>
                    <a:lnTo>
                      <a:pt x="67" y="15"/>
                    </a:lnTo>
                    <a:lnTo>
                      <a:pt x="97" y="21"/>
                    </a:lnTo>
                    <a:lnTo>
                      <a:pt x="113" y="0"/>
                    </a:lnTo>
                    <a:lnTo>
                      <a:pt x="142" y="1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5" name="Freeform 85"/>
              <p:cNvSpPr>
                <a:spLocks/>
              </p:cNvSpPr>
              <p:nvPr/>
            </p:nvSpPr>
            <p:spPr bwMode="auto">
              <a:xfrm>
                <a:off x="1821" y="1572"/>
                <a:ext cx="168" cy="49"/>
              </a:xfrm>
              <a:custGeom>
                <a:avLst/>
                <a:gdLst/>
                <a:ahLst/>
                <a:cxnLst>
                  <a:cxn ang="0">
                    <a:pos x="841" y="12"/>
                  </a:cxn>
                  <a:cxn ang="0">
                    <a:pos x="840" y="9"/>
                  </a:cxn>
                  <a:cxn ang="0">
                    <a:pos x="839" y="6"/>
                  </a:cxn>
                  <a:cxn ang="0">
                    <a:pos x="838" y="3"/>
                  </a:cxn>
                  <a:cxn ang="0">
                    <a:pos x="837" y="0"/>
                  </a:cxn>
                  <a:cxn ang="0">
                    <a:pos x="0" y="222"/>
                  </a:cxn>
                  <a:cxn ang="0">
                    <a:pos x="1" y="227"/>
                  </a:cxn>
                  <a:cxn ang="0">
                    <a:pos x="1" y="232"/>
                  </a:cxn>
                  <a:cxn ang="0">
                    <a:pos x="2" y="237"/>
                  </a:cxn>
                  <a:cxn ang="0">
                    <a:pos x="2" y="242"/>
                  </a:cxn>
                  <a:cxn ang="0">
                    <a:pos x="841" y="12"/>
                  </a:cxn>
                </a:cxnLst>
                <a:rect l="0" t="0" r="r" b="b"/>
                <a:pathLst>
                  <a:path w="841" h="242">
                    <a:moveTo>
                      <a:pt x="841" y="12"/>
                    </a:moveTo>
                    <a:lnTo>
                      <a:pt x="840" y="9"/>
                    </a:lnTo>
                    <a:lnTo>
                      <a:pt x="839" y="6"/>
                    </a:lnTo>
                    <a:lnTo>
                      <a:pt x="838" y="3"/>
                    </a:lnTo>
                    <a:lnTo>
                      <a:pt x="837" y="0"/>
                    </a:lnTo>
                    <a:lnTo>
                      <a:pt x="0" y="222"/>
                    </a:lnTo>
                    <a:lnTo>
                      <a:pt x="1" y="227"/>
                    </a:lnTo>
                    <a:lnTo>
                      <a:pt x="1" y="232"/>
                    </a:lnTo>
                    <a:lnTo>
                      <a:pt x="2" y="237"/>
                    </a:lnTo>
                    <a:lnTo>
                      <a:pt x="2" y="242"/>
                    </a:lnTo>
                    <a:lnTo>
                      <a:pt x="84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6" name="Freeform 86"/>
              <p:cNvSpPr>
                <a:spLocks/>
              </p:cNvSpPr>
              <p:nvPr/>
            </p:nvSpPr>
            <p:spPr bwMode="auto">
              <a:xfrm>
                <a:off x="1823" y="1583"/>
                <a:ext cx="170" cy="51"/>
              </a:xfrm>
              <a:custGeom>
                <a:avLst/>
                <a:gdLst/>
                <a:ahLst/>
                <a:cxnLst>
                  <a:cxn ang="0">
                    <a:pos x="847" y="0"/>
                  </a:cxn>
                  <a:cxn ang="0">
                    <a:pos x="0" y="235"/>
                  </a:cxn>
                  <a:cxn ang="0">
                    <a:pos x="2" y="240"/>
                  </a:cxn>
                  <a:cxn ang="0">
                    <a:pos x="3" y="244"/>
                  </a:cxn>
                  <a:cxn ang="0">
                    <a:pos x="3" y="250"/>
                  </a:cxn>
                  <a:cxn ang="0">
                    <a:pos x="4" y="255"/>
                  </a:cxn>
                  <a:cxn ang="0">
                    <a:pos x="851" y="13"/>
                  </a:cxn>
                  <a:cxn ang="0">
                    <a:pos x="850" y="9"/>
                  </a:cxn>
                  <a:cxn ang="0">
                    <a:pos x="849" y="6"/>
                  </a:cxn>
                  <a:cxn ang="0">
                    <a:pos x="848" y="3"/>
                  </a:cxn>
                  <a:cxn ang="0">
                    <a:pos x="847" y="0"/>
                  </a:cxn>
                </a:cxnLst>
                <a:rect l="0" t="0" r="r" b="b"/>
                <a:pathLst>
                  <a:path w="851" h="255">
                    <a:moveTo>
                      <a:pt x="847" y="0"/>
                    </a:moveTo>
                    <a:lnTo>
                      <a:pt x="0" y="235"/>
                    </a:lnTo>
                    <a:lnTo>
                      <a:pt x="2" y="240"/>
                    </a:lnTo>
                    <a:lnTo>
                      <a:pt x="3" y="244"/>
                    </a:lnTo>
                    <a:lnTo>
                      <a:pt x="3" y="250"/>
                    </a:lnTo>
                    <a:lnTo>
                      <a:pt x="4" y="255"/>
                    </a:lnTo>
                    <a:lnTo>
                      <a:pt x="851" y="13"/>
                    </a:lnTo>
                    <a:lnTo>
                      <a:pt x="850" y="9"/>
                    </a:lnTo>
                    <a:lnTo>
                      <a:pt x="849" y="6"/>
                    </a:lnTo>
                    <a:lnTo>
                      <a:pt x="848" y="3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7" name="Freeform 87"/>
              <p:cNvSpPr>
                <a:spLocks/>
              </p:cNvSpPr>
              <p:nvPr/>
            </p:nvSpPr>
            <p:spPr bwMode="auto">
              <a:xfrm>
                <a:off x="1825" y="1594"/>
                <a:ext cx="172" cy="54"/>
              </a:xfrm>
              <a:custGeom>
                <a:avLst/>
                <a:gdLst/>
                <a:ahLst/>
                <a:cxnLst>
                  <a:cxn ang="0">
                    <a:pos x="855" y="0"/>
                  </a:cxn>
                  <a:cxn ang="0">
                    <a:pos x="0" y="248"/>
                  </a:cxn>
                  <a:cxn ang="0">
                    <a:pos x="1" y="253"/>
                  </a:cxn>
                  <a:cxn ang="0">
                    <a:pos x="2" y="258"/>
                  </a:cxn>
                  <a:cxn ang="0">
                    <a:pos x="2" y="263"/>
                  </a:cxn>
                  <a:cxn ang="0">
                    <a:pos x="3" y="268"/>
                  </a:cxn>
                  <a:cxn ang="0">
                    <a:pos x="860" y="14"/>
                  </a:cxn>
                  <a:cxn ang="0">
                    <a:pos x="859" y="9"/>
                  </a:cxn>
                  <a:cxn ang="0">
                    <a:pos x="858" y="6"/>
                  </a:cxn>
                  <a:cxn ang="0">
                    <a:pos x="857" y="3"/>
                  </a:cxn>
                  <a:cxn ang="0">
                    <a:pos x="855" y="0"/>
                  </a:cxn>
                </a:cxnLst>
                <a:rect l="0" t="0" r="r" b="b"/>
                <a:pathLst>
                  <a:path w="860" h="268">
                    <a:moveTo>
                      <a:pt x="855" y="0"/>
                    </a:moveTo>
                    <a:lnTo>
                      <a:pt x="0" y="248"/>
                    </a:lnTo>
                    <a:lnTo>
                      <a:pt x="1" y="253"/>
                    </a:lnTo>
                    <a:lnTo>
                      <a:pt x="2" y="258"/>
                    </a:lnTo>
                    <a:lnTo>
                      <a:pt x="2" y="263"/>
                    </a:lnTo>
                    <a:lnTo>
                      <a:pt x="3" y="268"/>
                    </a:lnTo>
                    <a:lnTo>
                      <a:pt x="860" y="14"/>
                    </a:lnTo>
                    <a:lnTo>
                      <a:pt x="859" y="9"/>
                    </a:lnTo>
                    <a:lnTo>
                      <a:pt x="858" y="6"/>
                    </a:lnTo>
                    <a:lnTo>
                      <a:pt x="857" y="3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8" name="Freeform 88"/>
              <p:cNvSpPr>
                <a:spLocks/>
              </p:cNvSpPr>
              <p:nvPr/>
            </p:nvSpPr>
            <p:spPr bwMode="auto">
              <a:xfrm>
                <a:off x="1826" y="1605"/>
                <a:ext cx="174" cy="56"/>
              </a:xfrm>
              <a:custGeom>
                <a:avLst/>
                <a:gdLst/>
                <a:ahLst/>
                <a:cxnLst>
                  <a:cxn ang="0">
                    <a:pos x="865" y="0"/>
                  </a:cxn>
                  <a:cxn ang="0">
                    <a:pos x="0" y="260"/>
                  </a:cxn>
                  <a:cxn ang="0">
                    <a:pos x="1" y="265"/>
                  </a:cxn>
                  <a:cxn ang="0">
                    <a:pos x="2" y="270"/>
                  </a:cxn>
                  <a:cxn ang="0">
                    <a:pos x="3" y="276"/>
                  </a:cxn>
                  <a:cxn ang="0">
                    <a:pos x="4" y="281"/>
                  </a:cxn>
                  <a:cxn ang="0">
                    <a:pos x="870" y="13"/>
                  </a:cxn>
                  <a:cxn ang="0">
                    <a:pos x="869" y="10"/>
                  </a:cxn>
                  <a:cxn ang="0">
                    <a:pos x="868" y="7"/>
                  </a:cxn>
                  <a:cxn ang="0">
                    <a:pos x="866" y="3"/>
                  </a:cxn>
                  <a:cxn ang="0">
                    <a:pos x="865" y="0"/>
                  </a:cxn>
                </a:cxnLst>
                <a:rect l="0" t="0" r="r" b="b"/>
                <a:pathLst>
                  <a:path w="870" h="281">
                    <a:moveTo>
                      <a:pt x="865" y="0"/>
                    </a:moveTo>
                    <a:lnTo>
                      <a:pt x="0" y="260"/>
                    </a:lnTo>
                    <a:lnTo>
                      <a:pt x="1" y="265"/>
                    </a:lnTo>
                    <a:lnTo>
                      <a:pt x="2" y="270"/>
                    </a:lnTo>
                    <a:lnTo>
                      <a:pt x="3" y="276"/>
                    </a:lnTo>
                    <a:lnTo>
                      <a:pt x="4" y="281"/>
                    </a:lnTo>
                    <a:lnTo>
                      <a:pt x="870" y="13"/>
                    </a:lnTo>
                    <a:lnTo>
                      <a:pt x="869" y="10"/>
                    </a:lnTo>
                    <a:lnTo>
                      <a:pt x="868" y="7"/>
                    </a:lnTo>
                    <a:lnTo>
                      <a:pt x="866" y="3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9" name="Freeform 89"/>
              <p:cNvSpPr>
                <a:spLocks/>
              </p:cNvSpPr>
              <p:nvPr/>
            </p:nvSpPr>
            <p:spPr bwMode="auto">
              <a:xfrm>
                <a:off x="1829" y="1616"/>
                <a:ext cx="175" cy="59"/>
              </a:xfrm>
              <a:custGeom>
                <a:avLst/>
                <a:gdLst/>
                <a:ahLst/>
                <a:cxnLst>
                  <a:cxn ang="0">
                    <a:pos x="874" y="0"/>
                  </a:cxn>
                  <a:cxn ang="0">
                    <a:pos x="0" y="273"/>
                  </a:cxn>
                  <a:cxn ang="0">
                    <a:pos x="1" y="278"/>
                  </a:cxn>
                  <a:cxn ang="0">
                    <a:pos x="2" y="283"/>
                  </a:cxn>
                  <a:cxn ang="0">
                    <a:pos x="3" y="288"/>
                  </a:cxn>
                  <a:cxn ang="0">
                    <a:pos x="4" y="293"/>
                  </a:cxn>
                  <a:cxn ang="0">
                    <a:pos x="878" y="13"/>
                  </a:cxn>
                  <a:cxn ang="0">
                    <a:pos x="877" y="10"/>
                  </a:cxn>
                  <a:cxn ang="0">
                    <a:pos x="876" y="7"/>
                  </a:cxn>
                  <a:cxn ang="0">
                    <a:pos x="875" y="4"/>
                  </a:cxn>
                  <a:cxn ang="0">
                    <a:pos x="874" y="0"/>
                  </a:cxn>
                </a:cxnLst>
                <a:rect l="0" t="0" r="r" b="b"/>
                <a:pathLst>
                  <a:path w="878" h="293">
                    <a:moveTo>
                      <a:pt x="874" y="0"/>
                    </a:moveTo>
                    <a:lnTo>
                      <a:pt x="0" y="273"/>
                    </a:lnTo>
                    <a:lnTo>
                      <a:pt x="1" y="278"/>
                    </a:lnTo>
                    <a:lnTo>
                      <a:pt x="2" y="283"/>
                    </a:lnTo>
                    <a:lnTo>
                      <a:pt x="3" y="288"/>
                    </a:lnTo>
                    <a:lnTo>
                      <a:pt x="4" y="293"/>
                    </a:lnTo>
                    <a:lnTo>
                      <a:pt x="878" y="13"/>
                    </a:lnTo>
                    <a:lnTo>
                      <a:pt x="877" y="10"/>
                    </a:lnTo>
                    <a:lnTo>
                      <a:pt x="876" y="7"/>
                    </a:lnTo>
                    <a:lnTo>
                      <a:pt x="875" y="4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0" name="Freeform 90"/>
              <p:cNvSpPr>
                <a:spLocks/>
              </p:cNvSpPr>
              <p:nvPr/>
            </p:nvSpPr>
            <p:spPr bwMode="auto">
              <a:xfrm>
                <a:off x="1831" y="1626"/>
                <a:ext cx="178" cy="62"/>
              </a:xfrm>
              <a:custGeom>
                <a:avLst/>
                <a:gdLst/>
                <a:ahLst/>
                <a:cxnLst>
                  <a:cxn ang="0">
                    <a:pos x="882" y="0"/>
                  </a:cxn>
                  <a:cxn ang="0">
                    <a:pos x="0" y="285"/>
                  </a:cxn>
                  <a:cxn ang="0">
                    <a:pos x="1" y="290"/>
                  </a:cxn>
                  <a:cxn ang="0">
                    <a:pos x="3" y="295"/>
                  </a:cxn>
                  <a:cxn ang="0">
                    <a:pos x="3" y="300"/>
                  </a:cxn>
                  <a:cxn ang="0">
                    <a:pos x="4" y="306"/>
                  </a:cxn>
                  <a:cxn ang="0">
                    <a:pos x="887" y="12"/>
                  </a:cxn>
                  <a:cxn ang="0">
                    <a:pos x="886" y="9"/>
                  </a:cxn>
                  <a:cxn ang="0">
                    <a:pos x="885" y="6"/>
                  </a:cxn>
                  <a:cxn ang="0">
                    <a:pos x="883" y="3"/>
                  </a:cxn>
                  <a:cxn ang="0">
                    <a:pos x="882" y="0"/>
                  </a:cxn>
                </a:cxnLst>
                <a:rect l="0" t="0" r="r" b="b"/>
                <a:pathLst>
                  <a:path w="887" h="306">
                    <a:moveTo>
                      <a:pt x="882" y="0"/>
                    </a:moveTo>
                    <a:lnTo>
                      <a:pt x="0" y="285"/>
                    </a:lnTo>
                    <a:lnTo>
                      <a:pt x="1" y="290"/>
                    </a:lnTo>
                    <a:lnTo>
                      <a:pt x="3" y="295"/>
                    </a:lnTo>
                    <a:lnTo>
                      <a:pt x="3" y="300"/>
                    </a:lnTo>
                    <a:lnTo>
                      <a:pt x="4" y="306"/>
                    </a:lnTo>
                    <a:lnTo>
                      <a:pt x="887" y="12"/>
                    </a:lnTo>
                    <a:lnTo>
                      <a:pt x="886" y="9"/>
                    </a:lnTo>
                    <a:lnTo>
                      <a:pt x="885" y="6"/>
                    </a:lnTo>
                    <a:lnTo>
                      <a:pt x="883" y="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1" name="Freeform 91"/>
              <p:cNvSpPr>
                <a:spLocks/>
              </p:cNvSpPr>
              <p:nvPr/>
            </p:nvSpPr>
            <p:spPr bwMode="auto">
              <a:xfrm>
                <a:off x="1834" y="1637"/>
                <a:ext cx="179" cy="63"/>
              </a:xfrm>
              <a:custGeom>
                <a:avLst/>
                <a:gdLst/>
                <a:ahLst/>
                <a:cxnLst>
                  <a:cxn ang="0">
                    <a:pos x="890" y="0"/>
                  </a:cxn>
                  <a:cxn ang="0">
                    <a:pos x="0" y="299"/>
                  </a:cxn>
                  <a:cxn ang="0">
                    <a:pos x="1" y="304"/>
                  </a:cxn>
                  <a:cxn ang="0">
                    <a:pos x="2" y="308"/>
                  </a:cxn>
                  <a:cxn ang="0">
                    <a:pos x="3" y="313"/>
                  </a:cxn>
                  <a:cxn ang="0">
                    <a:pos x="4" y="318"/>
                  </a:cxn>
                  <a:cxn ang="0">
                    <a:pos x="896" y="12"/>
                  </a:cxn>
                  <a:cxn ang="0">
                    <a:pos x="894" y="9"/>
                  </a:cxn>
                  <a:cxn ang="0">
                    <a:pos x="893" y="6"/>
                  </a:cxn>
                  <a:cxn ang="0">
                    <a:pos x="891" y="3"/>
                  </a:cxn>
                  <a:cxn ang="0">
                    <a:pos x="890" y="0"/>
                  </a:cxn>
                </a:cxnLst>
                <a:rect l="0" t="0" r="r" b="b"/>
                <a:pathLst>
                  <a:path w="896" h="318">
                    <a:moveTo>
                      <a:pt x="890" y="0"/>
                    </a:moveTo>
                    <a:lnTo>
                      <a:pt x="0" y="299"/>
                    </a:lnTo>
                    <a:lnTo>
                      <a:pt x="1" y="304"/>
                    </a:lnTo>
                    <a:lnTo>
                      <a:pt x="2" y="308"/>
                    </a:lnTo>
                    <a:lnTo>
                      <a:pt x="3" y="313"/>
                    </a:lnTo>
                    <a:lnTo>
                      <a:pt x="4" y="318"/>
                    </a:lnTo>
                    <a:lnTo>
                      <a:pt x="896" y="12"/>
                    </a:lnTo>
                    <a:lnTo>
                      <a:pt x="894" y="9"/>
                    </a:lnTo>
                    <a:lnTo>
                      <a:pt x="893" y="6"/>
                    </a:lnTo>
                    <a:lnTo>
                      <a:pt x="891" y="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2" name="Freeform 92"/>
              <p:cNvSpPr>
                <a:spLocks/>
              </p:cNvSpPr>
              <p:nvPr/>
            </p:nvSpPr>
            <p:spPr bwMode="auto">
              <a:xfrm>
                <a:off x="1837" y="1647"/>
                <a:ext cx="181" cy="66"/>
              </a:xfrm>
              <a:custGeom>
                <a:avLst/>
                <a:gdLst/>
                <a:ahLst/>
                <a:cxnLst>
                  <a:cxn ang="0">
                    <a:pos x="899" y="0"/>
                  </a:cxn>
                  <a:cxn ang="0">
                    <a:pos x="0" y="312"/>
                  </a:cxn>
                  <a:cxn ang="0">
                    <a:pos x="1" y="317"/>
                  </a:cxn>
                  <a:cxn ang="0">
                    <a:pos x="3" y="321"/>
                  </a:cxn>
                  <a:cxn ang="0">
                    <a:pos x="4" y="326"/>
                  </a:cxn>
                  <a:cxn ang="0">
                    <a:pos x="5" y="331"/>
                  </a:cxn>
                  <a:cxn ang="0">
                    <a:pos x="904" y="12"/>
                  </a:cxn>
                  <a:cxn ang="0">
                    <a:pos x="903" y="9"/>
                  </a:cxn>
                  <a:cxn ang="0">
                    <a:pos x="901" y="6"/>
                  </a:cxn>
                  <a:cxn ang="0">
                    <a:pos x="900" y="3"/>
                  </a:cxn>
                  <a:cxn ang="0">
                    <a:pos x="899" y="0"/>
                  </a:cxn>
                </a:cxnLst>
                <a:rect l="0" t="0" r="r" b="b"/>
                <a:pathLst>
                  <a:path w="904" h="331">
                    <a:moveTo>
                      <a:pt x="899" y="0"/>
                    </a:moveTo>
                    <a:lnTo>
                      <a:pt x="0" y="312"/>
                    </a:lnTo>
                    <a:lnTo>
                      <a:pt x="1" y="317"/>
                    </a:lnTo>
                    <a:lnTo>
                      <a:pt x="3" y="321"/>
                    </a:lnTo>
                    <a:lnTo>
                      <a:pt x="4" y="326"/>
                    </a:lnTo>
                    <a:lnTo>
                      <a:pt x="5" y="331"/>
                    </a:lnTo>
                    <a:lnTo>
                      <a:pt x="904" y="12"/>
                    </a:lnTo>
                    <a:lnTo>
                      <a:pt x="903" y="9"/>
                    </a:lnTo>
                    <a:lnTo>
                      <a:pt x="901" y="6"/>
                    </a:lnTo>
                    <a:lnTo>
                      <a:pt x="900" y="3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3" name="Freeform 93"/>
              <p:cNvSpPr>
                <a:spLocks/>
              </p:cNvSpPr>
              <p:nvPr/>
            </p:nvSpPr>
            <p:spPr bwMode="auto">
              <a:xfrm>
                <a:off x="1841" y="1658"/>
                <a:ext cx="182" cy="69"/>
              </a:xfrm>
              <a:custGeom>
                <a:avLst/>
                <a:gdLst/>
                <a:ahLst/>
                <a:cxnLst>
                  <a:cxn ang="0">
                    <a:pos x="904" y="0"/>
                  </a:cxn>
                  <a:cxn ang="0">
                    <a:pos x="0" y="325"/>
                  </a:cxn>
                  <a:cxn ang="0">
                    <a:pos x="1" y="331"/>
                  </a:cxn>
                  <a:cxn ang="0">
                    <a:pos x="3" y="335"/>
                  </a:cxn>
                  <a:cxn ang="0">
                    <a:pos x="4" y="340"/>
                  </a:cxn>
                  <a:cxn ang="0">
                    <a:pos x="5" y="345"/>
                  </a:cxn>
                  <a:cxn ang="0">
                    <a:pos x="911" y="13"/>
                  </a:cxn>
                  <a:cxn ang="0">
                    <a:pos x="910" y="9"/>
                  </a:cxn>
                  <a:cxn ang="0">
                    <a:pos x="908" y="6"/>
                  </a:cxn>
                  <a:cxn ang="0">
                    <a:pos x="907" y="3"/>
                  </a:cxn>
                  <a:cxn ang="0">
                    <a:pos x="904" y="0"/>
                  </a:cxn>
                </a:cxnLst>
                <a:rect l="0" t="0" r="r" b="b"/>
                <a:pathLst>
                  <a:path w="911" h="345">
                    <a:moveTo>
                      <a:pt x="904" y="0"/>
                    </a:moveTo>
                    <a:lnTo>
                      <a:pt x="0" y="325"/>
                    </a:lnTo>
                    <a:lnTo>
                      <a:pt x="1" y="331"/>
                    </a:lnTo>
                    <a:lnTo>
                      <a:pt x="3" y="335"/>
                    </a:lnTo>
                    <a:lnTo>
                      <a:pt x="4" y="340"/>
                    </a:lnTo>
                    <a:lnTo>
                      <a:pt x="5" y="345"/>
                    </a:lnTo>
                    <a:lnTo>
                      <a:pt x="911" y="13"/>
                    </a:lnTo>
                    <a:lnTo>
                      <a:pt x="910" y="9"/>
                    </a:lnTo>
                    <a:lnTo>
                      <a:pt x="908" y="6"/>
                    </a:lnTo>
                    <a:lnTo>
                      <a:pt x="907" y="3"/>
                    </a:lnTo>
                    <a:lnTo>
                      <a:pt x="9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4" name="Freeform 94"/>
              <p:cNvSpPr>
                <a:spLocks/>
              </p:cNvSpPr>
              <p:nvPr/>
            </p:nvSpPr>
            <p:spPr bwMode="auto">
              <a:xfrm>
                <a:off x="1844" y="1668"/>
                <a:ext cx="184" cy="71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0" y="339"/>
                  </a:cxn>
                  <a:cxn ang="0">
                    <a:pos x="2" y="344"/>
                  </a:cxn>
                  <a:cxn ang="0">
                    <a:pos x="3" y="348"/>
                  </a:cxn>
                  <a:cxn ang="0">
                    <a:pos x="5" y="353"/>
                  </a:cxn>
                  <a:cxn ang="0">
                    <a:pos x="6" y="358"/>
                  </a:cxn>
                  <a:cxn ang="0">
                    <a:pos x="918" y="13"/>
                  </a:cxn>
                  <a:cxn ang="0">
                    <a:pos x="917" y="10"/>
                  </a:cxn>
                  <a:cxn ang="0">
                    <a:pos x="915" y="7"/>
                  </a:cxn>
                  <a:cxn ang="0">
                    <a:pos x="914" y="3"/>
                  </a:cxn>
                  <a:cxn ang="0">
                    <a:pos x="912" y="0"/>
                  </a:cxn>
                </a:cxnLst>
                <a:rect l="0" t="0" r="r" b="b"/>
                <a:pathLst>
                  <a:path w="918" h="358">
                    <a:moveTo>
                      <a:pt x="912" y="0"/>
                    </a:moveTo>
                    <a:lnTo>
                      <a:pt x="0" y="339"/>
                    </a:lnTo>
                    <a:lnTo>
                      <a:pt x="2" y="344"/>
                    </a:lnTo>
                    <a:lnTo>
                      <a:pt x="3" y="348"/>
                    </a:lnTo>
                    <a:lnTo>
                      <a:pt x="5" y="353"/>
                    </a:lnTo>
                    <a:lnTo>
                      <a:pt x="6" y="358"/>
                    </a:lnTo>
                    <a:lnTo>
                      <a:pt x="918" y="13"/>
                    </a:lnTo>
                    <a:lnTo>
                      <a:pt x="917" y="10"/>
                    </a:lnTo>
                    <a:lnTo>
                      <a:pt x="915" y="7"/>
                    </a:lnTo>
                    <a:lnTo>
                      <a:pt x="914" y="3"/>
                    </a:ln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5" name="Freeform 95"/>
              <p:cNvSpPr>
                <a:spLocks/>
              </p:cNvSpPr>
              <p:nvPr/>
            </p:nvSpPr>
            <p:spPr bwMode="auto">
              <a:xfrm>
                <a:off x="1848" y="1678"/>
                <a:ext cx="185" cy="74"/>
              </a:xfrm>
              <a:custGeom>
                <a:avLst/>
                <a:gdLst/>
                <a:ahLst/>
                <a:cxnLst>
                  <a:cxn ang="0">
                    <a:pos x="920" y="0"/>
                  </a:cxn>
                  <a:cxn ang="0">
                    <a:pos x="0" y="352"/>
                  </a:cxn>
                  <a:cxn ang="0">
                    <a:pos x="2" y="356"/>
                  </a:cxn>
                  <a:cxn ang="0">
                    <a:pos x="5" y="362"/>
                  </a:cxn>
                  <a:cxn ang="0">
                    <a:pos x="6" y="366"/>
                  </a:cxn>
                  <a:cxn ang="0">
                    <a:pos x="8" y="371"/>
                  </a:cxn>
                  <a:cxn ang="0">
                    <a:pos x="926" y="12"/>
                  </a:cxn>
                  <a:cxn ang="0">
                    <a:pos x="925" y="9"/>
                  </a:cxn>
                  <a:cxn ang="0">
                    <a:pos x="923" y="6"/>
                  </a:cxn>
                  <a:cxn ang="0">
                    <a:pos x="922" y="3"/>
                  </a:cxn>
                  <a:cxn ang="0">
                    <a:pos x="920" y="0"/>
                  </a:cxn>
                </a:cxnLst>
                <a:rect l="0" t="0" r="r" b="b"/>
                <a:pathLst>
                  <a:path w="926" h="371">
                    <a:moveTo>
                      <a:pt x="920" y="0"/>
                    </a:moveTo>
                    <a:lnTo>
                      <a:pt x="0" y="352"/>
                    </a:lnTo>
                    <a:lnTo>
                      <a:pt x="2" y="356"/>
                    </a:lnTo>
                    <a:lnTo>
                      <a:pt x="5" y="362"/>
                    </a:lnTo>
                    <a:lnTo>
                      <a:pt x="6" y="366"/>
                    </a:lnTo>
                    <a:lnTo>
                      <a:pt x="8" y="371"/>
                    </a:lnTo>
                    <a:lnTo>
                      <a:pt x="926" y="12"/>
                    </a:lnTo>
                    <a:lnTo>
                      <a:pt x="925" y="9"/>
                    </a:lnTo>
                    <a:lnTo>
                      <a:pt x="923" y="6"/>
                    </a:lnTo>
                    <a:lnTo>
                      <a:pt x="922" y="3"/>
                    </a:lnTo>
                    <a:lnTo>
                      <a:pt x="9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6" name="Freeform 96"/>
              <p:cNvSpPr>
                <a:spLocks/>
              </p:cNvSpPr>
              <p:nvPr/>
            </p:nvSpPr>
            <p:spPr bwMode="auto">
              <a:xfrm>
                <a:off x="1853" y="1688"/>
                <a:ext cx="186" cy="77"/>
              </a:xfrm>
              <a:custGeom>
                <a:avLst/>
                <a:gdLst/>
                <a:ahLst/>
                <a:cxnLst>
                  <a:cxn ang="0">
                    <a:pos x="924" y="0"/>
                  </a:cxn>
                  <a:cxn ang="0">
                    <a:pos x="0" y="365"/>
                  </a:cxn>
                  <a:cxn ang="0">
                    <a:pos x="2" y="370"/>
                  </a:cxn>
                  <a:cxn ang="0">
                    <a:pos x="4" y="375"/>
                  </a:cxn>
                  <a:cxn ang="0">
                    <a:pos x="6" y="379"/>
                  </a:cxn>
                  <a:cxn ang="0">
                    <a:pos x="8" y="384"/>
                  </a:cxn>
                  <a:cxn ang="0">
                    <a:pos x="932" y="11"/>
                  </a:cxn>
                  <a:cxn ang="0">
                    <a:pos x="929" y="9"/>
                  </a:cxn>
                  <a:cxn ang="0">
                    <a:pos x="928" y="6"/>
                  </a:cxn>
                  <a:cxn ang="0">
                    <a:pos x="926" y="3"/>
                  </a:cxn>
                  <a:cxn ang="0">
                    <a:pos x="924" y="0"/>
                  </a:cxn>
                </a:cxnLst>
                <a:rect l="0" t="0" r="r" b="b"/>
                <a:pathLst>
                  <a:path w="932" h="384">
                    <a:moveTo>
                      <a:pt x="924" y="0"/>
                    </a:moveTo>
                    <a:lnTo>
                      <a:pt x="0" y="365"/>
                    </a:lnTo>
                    <a:lnTo>
                      <a:pt x="2" y="370"/>
                    </a:lnTo>
                    <a:lnTo>
                      <a:pt x="4" y="375"/>
                    </a:lnTo>
                    <a:lnTo>
                      <a:pt x="6" y="379"/>
                    </a:lnTo>
                    <a:lnTo>
                      <a:pt x="8" y="384"/>
                    </a:lnTo>
                    <a:lnTo>
                      <a:pt x="932" y="11"/>
                    </a:lnTo>
                    <a:lnTo>
                      <a:pt x="929" y="9"/>
                    </a:lnTo>
                    <a:lnTo>
                      <a:pt x="928" y="6"/>
                    </a:lnTo>
                    <a:lnTo>
                      <a:pt x="926" y="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7" name="Freeform 97"/>
              <p:cNvSpPr>
                <a:spLocks/>
              </p:cNvSpPr>
              <p:nvPr/>
            </p:nvSpPr>
            <p:spPr bwMode="auto">
              <a:xfrm>
                <a:off x="1858" y="1729"/>
                <a:ext cx="109" cy="48"/>
              </a:xfrm>
              <a:custGeom>
                <a:avLst/>
                <a:gdLst/>
                <a:ahLst/>
                <a:cxnLst>
                  <a:cxn ang="0">
                    <a:pos x="538" y="0"/>
                  </a:cxn>
                  <a:cxn ang="0">
                    <a:pos x="0" y="221"/>
                  </a:cxn>
                  <a:cxn ang="0">
                    <a:pos x="2" y="225"/>
                  </a:cxn>
                  <a:cxn ang="0">
                    <a:pos x="4" y="230"/>
                  </a:cxn>
                  <a:cxn ang="0">
                    <a:pos x="6" y="234"/>
                  </a:cxn>
                  <a:cxn ang="0">
                    <a:pos x="8" y="240"/>
                  </a:cxn>
                  <a:cxn ang="0">
                    <a:pos x="547" y="15"/>
                  </a:cxn>
                  <a:cxn ang="0">
                    <a:pos x="544" y="9"/>
                  </a:cxn>
                  <a:cxn ang="0">
                    <a:pos x="541" y="5"/>
                  </a:cxn>
                  <a:cxn ang="0">
                    <a:pos x="539" y="2"/>
                  </a:cxn>
                  <a:cxn ang="0">
                    <a:pos x="538" y="0"/>
                  </a:cxn>
                </a:cxnLst>
                <a:rect l="0" t="0" r="r" b="b"/>
                <a:pathLst>
                  <a:path w="547" h="240">
                    <a:moveTo>
                      <a:pt x="538" y="0"/>
                    </a:moveTo>
                    <a:lnTo>
                      <a:pt x="0" y="221"/>
                    </a:lnTo>
                    <a:lnTo>
                      <a:pt x="2" y="225"/>
                    </a:lnTo>
                    <a:lnTo>
                      <a:pt x="4" y="230"/>
                    </a:lnTo>
                    <a:lnTo>
                      <a:pt x="6" y="234"/>
                    </a:lnTo>
                    <a:lnTo>
                      <a:pt x="8" y="240"/>
                    </a:lnTo>
                    <a:lnTo>
                      <a:pt x="547" y="15"/>
                    </a:lnTo>
                    <a:lnTo>
                      <a:pt x="544" y="9"/>
                    </a:lnTo>
                    <a:lnTo>
                      <a:pt x="541" y="5"/>
                    </a:lnTo>
                    <a:lnTo>
                      <a:pt x="539" y="2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8" name="Freeform 98"/>
              <p:cNvSpPr>
                <a:spLocks/>
              </p:cNvSpPr>
              <p:nvPr/>
            </p:nvSpPr>
            <p:spPr bwMode="auto">
              <a:xfrm>
                <a:off x="1863" y="1740"/>
                <a:ext cx="111" cy="50"/>
              </a:xfrm>
              <a:custGeom>
                <a:avLst/>
                <a:gdLst/>
                <a:ahLst/>
                <a:cxnLst>
                  <a:cxn ang="0">
                    <a:pos x="546" y="0"/>
                  </a:cxn>
                  <a:cxn ang="0">
                    <a:pos x="0" y="230"/>
                  </a:cxn>
                  <a:cxn ang="0">
                    <a:pos x="2" y="235"/>
                  </a:cxn>
                  <a:cxn ang="0">
                    <a:pos x="4" y="240"/>
                  </a:cxn>
                  <a:cxn ang="0">
                    <a:pos x="6" y="244"/>
                  </a:cxn>
                  <a:cxn ang="0">
                    <a:pos x="8" y="249"/>
                  </a:cxn>
                  <a:cxn ang="0">
                    <a:pos x="554" y="15"/>
                  </a:cxn>
                  <a:cxn ang="0">
                    <a:pos x="552" y="11"/>
                  </a:cxn>
                  <a:cxn ang="0">
                    <a:pos x="550" y="8"/>
                  </a:cxn>
                  <a:cxn ang="0">
                    <a:pos x="548" y="4"/>
                  </a:cxn>
                  <a:cxn ang="0">
                    <a:pos x="546" y="0"/>
                  </a:cxn>
                </a:cxnLst>
                <a:rect l="0" t="0" r="r" b="b"/>
                <a:pathLst>
                  <a:path w="554" h="249">
                    <a:moveTo>
                      <a:pt x="546" y="0"/>
                    </a:moveTo>
                    <a:lnTo>
                      <a:pt x="0" y="230"/>
                    </a:lnTo>
                    <a:lnTo>
                      <a:pt x="2" y="235"/>
                    </a:lnTo>
                    <a:lnTo>
                      <a:pt x="4" y="240"/>
                    </a:lnTo>
                    <a:lnTo>
                      <a:pt x="6" y="244"/>
                    </a:lnTo>
                    <a:lnTo>
                      <a:pt x="8" y="249"/>
                    </a:lnTo>
                    <a:lnTo>
                      <a:pt x="554" y="15"/>
                    </a:lnTo>
                    <a:lnTo>
                      <a:pt x="552" y="11"/>
                    </a:lnTo>
                    <a:lnTo>
                      <a:pt x="550" y="8"/>
                    </a:lnTo>
                    <a:lnTo>
                      <a:pt x="548" y="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9" name="Freeform 99"/>
              <p:cNvSpPr>
                <a:spLocks/>
              </p:cNvSpPr>
              <p:nvPr/>
            </p:nvSpPr>
            <p:spPr bwMode="auto">
              <a:xfrm>
                <a:off x="1869" y="1750"/>
                <a:ext cx="112" cy="52"/>
              </a:xfrm>
              <a:custGeom>
                <a:avLst/>
                <a:gdLst/>
                <a:ahLst/>
                <a:cxnLst>
                  <a:cxn ang="0">
                    <a:pos x="551" y="0"/>
                  </a:cxn>
                  <a:cxn ang="0">
                    <a:pos x="0" y="239"/>
                  </a:cxn>
                  <a:cxn ang="0">
                    <a:pos x="2" y="243"/>
                  </a:cxn>
                  <a:cxn ang="0">
                    <a:pos x="4" y="248"/>
                  </a:cxn>
                  <a:cxn ang="0">
                    <a:pos x="6" y="252"/>
                  </a:cxn>
                  <a:cxn ang="0">
                    <a:pos x="8" y="257"/>
                  </a:cxn>
                  <a:cxn ang="0">
                    <a:pos x="560" y="13"/>
                  </a:cxn>
                  <a:cxn ang="0">
                    <a:pos x="558" y="10"/>
                  </a:cxn>
                  <a:cxn ang="0">
                    <a:pos x="556" y="6"/>
                  </a:cxn>
                  <a:cxn ang="0">
                    <a:pos x="553" y="3"/>
                  </a:cxn>
                  <a:cxn ang="0">
                    <a:pos x="551" y="0"/>
                  </a:cxn>
                </a:cxnLst>
                <a:rect l="0" t="0" r="r" b="b"/>
                <a:pathLst>
                  <a:path w="560" h="257">
                    <a:moveTo>
                      <a:pt x="551" y="0"/>
                    </a:moveTo>
                    <a:lnTo>
                      <a:pt x="0" y="239"/>
                    </a:lnTo>
                    <a:lnTo>
                      <a:pt x="2" y="243"/>
                    </a:lnTo>
                    <a:lnTo>
                      <a:pt x="4" y="248"/>
                    </a:lnTo>
                    <a:lnTo>
                      <a:pt x="6" y="252"/>
                    </a:lnTo>
                    <a:lnTo>
                      <a:pt x="8" y="257"/>
                    </a:lnTo>
                    <a:lnTo>
                      <a:pt x="560" y="13"/>
                    </a:lnTo>
                    <a:lnTo>
                      <a:pt x="558" y="10"/>
                    </a:lnTo>
                    <a:lnTo>
                      <a:pt x="556" y="6"/>
                    </a:lnTo>
                    <a:lnTo>
                      <a:pt x="553" y="3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0" name="Freeform 100"/>
              <p:cNvSpPr>
                <a:spLocks/>
              </p:cNvSpPr>
              <p:nvPr/>
            </p:nvSpPr>
            <p:spPr bwMode="auto">
              <a:xfrm>
                <a:off x="1875" y="1760"/>
                <a:ext cx="113" cy="54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0" y="249"/>
                  </a:cxn>
                  <a:cxn ang="0">
                    <a:pos x="3" y="253"/>
                  </a:cxn>
                  <a:cxn ang="0">
                    <a:pos x="6" y="258"/>
                  </a:cxn>
                  <a:cxn ang="0">
                    <a:pos x="8" y="262"/>
                  </a:cxn>
                  <a:cxn ang="0">
                    <a:pos x="10" y="268"/>
                  </a:cxn>
                  <a:cxn ang="0">
                    <a:pos x="568" y="13"/>
                  </a:cxn>
                  <a:cxn ang="0">
                    <a:pos x="566" y="10"/>
                  </a:cxn>
                  <a:cxn ang="0">
                    <a:pos x="564" y="7"/>
                  </a:cxn>
                  <a:cxn ang="0">
                    <a:pos x="560" y="4"/>
                  </a:cxn>
                  <a:cxn ang="0">
                    <a:pos x="558" y="0"/>
                  </a:cxn>
                </a:cxnLst>
                <a:rect l="0" t="0" r="r" b="b"/>
                <a:pathLst>
                  <a:path w="568" h="268">
                    <a:moveTo>
                      <a:pt x="558" y="0"/>
                    </a:moveTo>
                    <a:lnTo>
                      <a:pt x="0" y="249"/>
                    </a:lnTo>
                    <a:lnTo>
                      <a:pt x="3" y="253"/>
                    </a:lnTo>
                    <a:lnTo>
                      <a:pt x="6" y="258"/>
                    </a:lnTo>
                    <a:lnTo>
                      <a:pt x="8" y="262"/>
                    </a:lnTo>
                    <a:lnTo>
                      <a:pt x="10" y="268"/>
                    </a:lnTo>
                    <a:lnTo>
                      <a:pt x="568" y="13"/>
                    </a:lnTo>
                    <a:lnTo>
                      <a:pt x="566" y="10"/>
                    </a:lnTo>
                    <a:lnTo>
                      <a:pt x="564" y="7"/>
                    </a:lnTo>
                    <a:lnTo>
                      <a:pt x="560" y="4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1" name="Freeform 101"/>
              <p:cNvSpPr>
                <a:spLocks/>
              </p:cNvSpPr>
              <p:nvPr/>
            </p:nvSpPr>
            <p:spPr bwMode="auto">
              <a:xfrm>
                <a:off x="1881" y="1770"/>
                <a:ext cx="114" cy="56"/>
              </a:xfrm>
              <a:custGeom>
                <a:avLst/>
                <a:gdLst/>
                <a:ahLst/>
                <a:cxnLst>
                  <a:cxn ang="0">
                    <a:pos x="563" y="0"/>
                  </a:cxn>
                  <a:cxn ang="0">
                    <a:pos x="0" y="258"/>
                  </a:cxn>
                  <a:cxn ang="0">
                    <a:pos x="3" y="263"/>
                  </a:cxn>
                  <a:cxn ang="0">
                    <a:pos x="5" y="268"/>
                  </a:cxn>
                  <a:cxn ang="0">
                    <a:pos x="8" y="272"/>
                  </a:cxn>
                  <a:cxn ang="0">
                    <a:pos x="10" y="277"/>
                  </a:cxn>
                  <a:cxn ang="0">
                    <a:pos x="572" y="13"/>
                  </a:cxn>
                  <a:cxn ang="0">
                    <a:pos x="570" y="10"/>
                  </a:cxn>
                  <a:cxn ang="0">
                    <a:pos x="568" y="7"/>
                  </a:cxn>
                  <a:cxn ang="0">
                    <a:pos x="565" y="4"/>
                  </a:cxn>
                  <a:cxn ang="0">
                    <a:pos x="563" y="0"/>
                  </a:cxn>
                </a:cxnLst>
                <a:rect l="0" t="0" r="r" b="b"/>
                <a:pathLst>
                  <a:path w="572" h="277">
                    <a:moveTo>
                      <a:pt x="563" y="0"/>
                    </a:moveTo>
                    <a:lnTo>
                      <a:pt x="0" y="258"/>
                    </a:lnTo>
                    <a:lnTo>
                      <a:pt x="3" y="263"/>
                    </a:lnTo>
                    <a:lnTo>
                      <a:pt x="5" y="268"/>
                    </a:lnTo>
                    <a:lnTo>
                      <a:pt x="8" y="272"/>
                    </a:lnTo>
                    <a:lnTo>
                      <a:pt x="10" y="277"/>
                    </a:lnTo>
                    <a:lnTo>
                      <a:pt x="572" y="13"/>
                    </a:lnTo>
                    <a:lnTo>
                      <a:pt x="570" y="10"/>
                    </a:lnTo>
                    <a:lnTo>
                      <a:pt x="568" y="7"/>
                    </a:lnTo>
                    <a:lnTo>
                      <a:pt x="565" y="4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2" name="Freeform 102"/>
              <p:cNvSpPr>
                <a:spLocks/>
              </p:cNvSpPr>
              <p:nvPr/>
            </p:nvSpPr>
            <p:spPr bwMode="auto">
              <a:xfrm>
                <a:off x="1968" y="1809"/>
                <a:ext cx="59" cy="32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3" y="145"/>
                  </a:cxn>
                  <a:cxn ang="0">
                    <a:pos x="6" y="149"/>
                  </a:cxn>
                  <a:cxn ang="0">
                    <a:pos x="10" y="153"/>
                  </a:cxn>
                  <a:cxn ang="0">
                    <a:pos x="12" y="158"/>
                  </a:cxn>
                  <a:cxn ang="0">
                    <a:pos x="294" y="11"/>
                  </a:cxn>
                  <a:cxn ang="0">
                    <a:pos x="291" y="8"/>
                  </a:cxn>
                  <a:cxn ang="0">
                    <a:pos x="289" y="5"/>
                  </a:cxn>
                  <a:cxn ang="0">
                    <a:pos x="286" y="3"/>
                  </a:cxn>
                  <a:cxn ang="0">
                    <a:pos x="283" y="0"/>
                  </a:cxn>
                  <a:cxn ang="0">
                    <a:pos x="0" y="141"/>
                  </a:cxn>
                </a:cxnLst>
                <a:rect l="0" t="0" r="r" b="b"/>
                <a:pathLst>
                  <a:path w="294" h="158">
                    <a:moveTo>
                      <a:pt x="0" y="141"/>
                    </a:moveTo>
                    <a:lnTo>
                      <a:pt x="3" y="145"/>
                    </a:lnTo>
                    <a:lnTo>
                      <a:pt x="6" y="149"/>
                    </a:lnTo>
                    <a:lnTo>
                      <a:pt x="10" y="153"/>
                    </a:lnTo>
                    <a:lnTo>
                      <a:pt x="12" y="158"/>
                    </a:lnTo>
                    <a:lnTo>
                      <a:pt x="294" y="11"/>
                    </a:lnTo>
                    <a:lnTo>
                      <a:pt x="291" y="8"/>
                    </a:lnTo>
                    <a:lnTo>
                      <a:pt x="289" y="5"/>
                    </a:lnTo>
                    <a:lnTo>
                      <a:pt x="286" y="3"/>
                    </a:lnTo>
                    <a:lnTo>
                      <a:pt x="283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3" name="Freeform 103"/>
              <p:cNvSpPr>
                <a:spLocks/>
              </p:cNvSpPr>
              <p:nvPr/>
            </p:nvSpPr>
            <p:spPr bwMode="auto">
              <a:xfrm>
                <a:off x="1951" y="1804"/>
                <a:ext cx="34" cy="27"/>
              </a:xfrm>
              <a:custGeom>
                <a:avLst/>
                <a:gdLst/>
                <a:ahLst/>
                <a:cxnLst>
                  <a:cxn ang="0">
                    <a:pos x="148" y="7"/>
                  </a:cxn>
                  <a:cxn ang="0">
                    <a:pos x="146" y="19"/>
                  </a:cxn>
                  <a:cxn ang="0">
                    <a:pos x="138" y="20"/>
                  </a:cxn>
                  <a:cxn ang="0">
                    <a:pos x="133" y="16"/>
                  </a:cxn>
                  <a:cxn ang="0">
                    <a:pos x="130" y="11"/>
                  </a:cxn>
                  <a:cxn ang="0">
                    <a:pos x="129" y="12"/>
                  </a:cxn>
                  <a:cxn ang="0">
                    <a:pos x="129" y="12"/>
                  </a:cxn>
                  <a:cxn ang="0">
                    <a:pos x="120" y="13"/>
                  </a:cxn>
                  <a:cxn ang="0">
                    <a:pos x="110" y="15"/>
                  </a:cxn>
                  <a:cxn ang="0">
                    <a:pos x="111" y="16"/>
                  </a:cxn>
                  <a:cxn ang="0">
                    <a:pos x="108" y="17"/>
                  </a:cxn>
                  <a:cxn ang="0">
                    <a:pos x="99" y="27"/>
                  </a:cxn>
                  <a:cxn ang="0">
                    <a:pos x="93" y="37"/>
                  </a:cxn>
                  <a:cxn ang="0">
                    <a:pos x="88" y="29"/>
                  </a:cxn>
                  <a:cxn ang="0">
                    <a:pos x="86" y="30"/>
                  </a:cxn>
                  <a:cxn ang="0">
                    <a:pos x="86" y="30"/>
                  </a:cxn>
                  <a:cxn ang="0">
                    <a:pos x="81" y="31"/>
                  </a:cxn>
                  <a:cxn ang="0">
                    <a:pos x="67" y="33"/>
                  </a:cxn>
                  <a:cxn ang="0">
                    <a:pos x="68" y="35"/>
                  </a:cxn>
                  <a:cxn ang="0">
                    <a:pos x="66" y="36"/>
                  </a:cxn>
                  <a:cxn ang="0">
                    <a:pos x="61" y="46"/>
                  </a:cxn>
                  <a:cxn ang="0">
                    <a:pos x="55" y="69"/>
                  </a:cxn>
                  <a:cxn ang="0">
                    <a:pos x="54" y="69"/>
                  </a:cxn>
                  <a:cxn ang="0">
                    <a:pos x="48" y="54"/>
                  </a:cxn>
                  <a:cxn ang="0">
                    <a:pos x="31" y="41"/>
                  </a:cxn>
                  <a:cxn ang="0">
                    <a:pos x="11" y="48"/>
                  </a:cxn>
                  <a:cxn ang="0">
                    <a:pos x="0" y="62"/>
                  </a:cxn>
                  <a:cxn ang="0">
                    <a:pos x="13" y="76"/>
                  </a:cxn>
                  <a:cxn ang="0">
                    <a:pos x="32" y="79"/>
                  </a:cxn>
                  <a:cxn ang="0">
                    <a:pos x="32" y="86"/>
                  </a:cxn>
                  <a:cxn ang="0">
                    <a:pos x="41" y="87"/>
                  </a:cxn>
                  <a:cxn ang="0">
                    <a:pos x="51" y="97"/>
                  </a:cxn>
                  <a:cxn ang="0">
                    <a:pos x="51" y="132"/>
                  </a:cxn>
                  <a:cxn ang="0">
                    <a:pos x="66" y="127"/>
                  </a:cxn>
                  <a:cxn ang="0">
                    <a:pos x="71" y="124"/>
                  </a:cxn>
                  <a:cxn ang="0">
                    <a:pos x="72" y="124"/>
                  </a:cxn>
                  <a:cxn ang="0">
                    <a:pos x="73" y="124"/>
                  </a:cxn>
                  <a:cxn ang="0">
                    <a:pos x="78" y="85"/>
                  </a:cxn>
                  <a:cxn ang="0">
                    <a:pos x="77" y="65"/>
                  </a:cxn>
                  <a:cxn ang="0">
                    <a:pos x="80" y="64"/>
                  </a:cxn>
                  <a:cxn ang="0">
                    <a:pos x="84" y="83"/>
                  </a:cxn>
                  <a:cxn ang="0">
                    <a:pos x="83" y="86"/>
                  </a:cxn>
                  <a:cxn ang="0">
                    <a:pos x="84" y="91"/>
                  </a:cxn>
                  <a:cxn ang="0">
                    <a:pos x="84" y="93"/>
                  </a:cxn>
                  <a:cxn ang="0">
                    <a:pos x="84" y="94"/>
                  </a:cxn>
                  <a:cxn ang="0">
                    <a:pos x="85" y="93"/>
                  </a:cxn>
                  <a:cxn ang="0">
                    <a:pos x="97" y="91"/>
                  </a:cxn>
                  <a:cxn ang="0">
                    <a:pos x="106" y="85"/>
                  </a:cxn>
                  <a:cxn ang="0">
                    <a:pos x="105" y="79"/>
                  </a:cxn>
                  <a:cxn ang="0">
                    <a:pos x="113" y="39"/>
                  </a:cxn>
                  <a:cxn ang="0">
                    <a:pos x="121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8" y="27"/>
                  </a:cxn>
                  <a:cxn ang="0">
                    <a:pos x="131" y="29"/>
                  </a:cxn>
                  <a:cxn ang="0">
                    <a:pos x="134" y="38"/>
                  </a:cxn>
                  <a:cxn ang="0">
                    <a:pos x="149" y="34"/>
                  </a:cxn>
                  <a:cxn ang="0">
                    <a:pos x="154" y="33"/>
                  </a:cxn>
                  <a:cxn ang="0">
                    <a:pos x="156" y="32"/>
                  </a:cxn>
                  <a:cxn ang="0">
                    <a:pos x="160" y="31"/>
                  </a:cxn>
                  <a:cxn ang="0">
                    <a:pos x="168" y="8"/>
                  </a:cxn>
                </a:cxnLst>
                <a:rect l="0" t="0" r="r" b="b"/>
                <a:pathLst>
                  <a:path w="170" h="132">
                    <a:moveTo>
                      <a:pt x="170" y="0"/>
                    </a:moveTo>
                    <a:lnTo>
                      <a:pt x="149" y="4"/>
                    </a:lnTo>
                    <a:lnTo>
                      <a:pt x="148" y="7"/>
                    </a:lnTo>
                    <a:lnTo>
                      <a:pt x="148" y="11"/>
                    </a:lnTo>
                    <a:lnTo>
                      <a:pt x="147" y="15"/>
                    </a:lnTo>
                    <a:lnTo>
                      <a:pt x="146" y="19"/>
                    </a:lnTo>
                    <a:lnTo>
                      <a:pt x="143" y="19"/>
                    </a:lnTo>
                    <a:lnTo>
                      <a:pt x="141" y="20"/>
                    </a:lnTo>
                    <a:lnTo>
                      <a:pt x="138" y="20"/>
                    </a:lnTo>
                    <a:lnTo>
                      <a:pt x="134" y="21"/>
                    </a:lnTo>
                    <a:lnTo>
                      <a:pt x="133" y="19"/>
                    </a:lnTo>
                    <a:lnTo>
                      <a:pt x="133" y="16"/>
                    </a:lnTo>
                    <a:lnTo>
                      <a:pt x="132" y="14"/>
                    </a:lnTo>
                    <a:lnTo>
                      <a:pt x="131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5" y="14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0" y="16"/>
                    </a:lnTo>
                    <a:lnTo>
                      <a:pt x="109" y="16"/>
                    </a:lnTo>
                    <a:lnTo>
                      <a:pt x="108" y="17"/>
                    </a:lnTo>
                    <a:lnTo>
                      <a:pt x="107" y="17"/>
                    </a:lnTo>
                    <a:lnTo>
                      <a:pt x="103" y="22"/>
                    </a:lnTo>
                    <a:lnTo>
                      <a:pt x="99" y="27"/>
                    </a:lnTo>
                    <a:lnTo>
                      <a:pt x="96" y="33"/>
                    </a:lnTo>
                    <a:lnTo>
                      <a:pt x="94" y="39"/>
                    </a:lnTo>
                    <a:lnTo>
                      <a:pt x="93" y="37"/>
                    </a:lnTo>
                    <a:lnTo>
                      <a:pt x="90" y="34"/>
                    </a:lnTo>
                    <a:lnTo>
                      <a:pt x="89" y="31"/>
                    </a:lnTo>
                    <a:lnTo>
                      <a:pt x="88" y="29"/>
                    </a:lnTo>
                    <a:lnTo>
                      <a:pt x="87" y="29"/>
                    </a:lnTo>
                    <a:lnTo>
                      <a:pt x="87" y="29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1" y="31"/>
                    </a:lnTo>
                    <a:lnTo>
                      <a:pt x="76" y="31"/>
                    </a:lnTo>
                    <a:lnTo>
                      <a:pt x="72" y="32"/>
                    </a:lnTo>
                    <a:lnTo>
                      <a:pt x="67" y="33"/>
                    </a:lnTo>
                    <a:lnTo>
                      <a:pt x="67" y="34"/>
                    </a:lnTo>
                    <a:lnTo>
                      <a:pt x="68" y="34"/>
                    </a:lnTo>
                    <a:lnTo>
                      <a:pt x="68" y="35"/>
                    </a:lnTo>
                    <a:lnTo>
                      <a:pt x="68" y="35"/>
                    </a:lnTo>
                    <a:lnTo>
                      <a:pt x="67" y="36"/>
                    </a:lnTo>
                    <a:lnTo>
                      <a:pt x="66" y="36"/>
                    </a:lnTo>
                    <a:lnTo>
                      <a:pt x="64" y="37"/>
                    </a:lnTo>
                    <a:lnTo>
                      <a:pt x="63" y="37"/>
                    </a:lnTo>
                    <a:lnTo>
                      <a:pt x="61" y="46"/>
                    </a:lnTo>
                    <a:lnTo>
                      <a:pt x="59" y="53"/>
                    </a:lnTo>
                    <a:lnTo>
                      <a:pt x="57" y="61"/>
                    </a:lnTo>
                    <a:lnTo>
                      <a:pt x="55" y="69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9"/>
                    </a:lnTo>
                    <a:lnTo>
                      <a:pt x="53" y="69"/>
                    </a:lnTo>
                    <a:lnTo>
                      <a:pt x="52" y="62"/>
                    </a:lnTo>
                    <a:lnTo>
                      <a:pt x="48" y="54"/>
                    </a:lnTo>
                    <a:lnTo>
                      <a:pt x="44" y="48"/>
                    </a:lnTo>
                    <a:lnTo>
                      <a:pt x="38" y="41"/>
                    </a:lnTo>
                    <a:lnTo>
                      <a:pt x="31" y="41"/>
                    </a:lnTo>
                    <a:lnTo>
                      <a:pt x="24" y="42"/>
                    </a:lnTo>
                    <a:lnTo>
                      <a:pt x="18" y="45"/>
                    </a:lnTo>
                    <a:lnTo>
                      <a:pt x="11" y="48"/>
                    </a:lnTo>
                    <a:lnTo>
                      <a:pt x="5" y="51"/>
                    </a:lnTo>
                    <a:lnTo>
                      <a:pt x="2" y="56"/>
                    </a:lnTo>
                    <a:lnTo>
                      <a:pt x="0" y="62"/>
                    </a:lnTo>
                    <a:lnTo>
                      <a:pt x="1" y="69"/>
                    </a:lnTo>
                    <a:lnTo>
                      <a:pt x="7" y="73"/>
                    </a:lnTo>
                    <a:lnTo>
                      <a:pt x="13" y="76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2" y="79"/>
                    </a:lnTo>
                    <a:lnTo>
                      <a:pt x="32" y="81"/>
                    </a:lnTo>
                    <a:lnTo>
                      <a:pt x="32" y="84"/>
                    </a:lnTo>
                    <a:lnTo>
                      <a:pt x="32" y="86"/>
                    </a:lnTo>
                    <a:lnTo>
                      <a:pt x="31" y="90"/>
                    </a:lnTo>
                    <a:lnTo>
                      <a:pt x="36" y="88"/>
                    </a:lnTo>
                    <a:lnTo>
                      <a:pt x="41" y="87"/>
                    </a:lnTo>
                    <a:lnTo>
                      <a:pt x="46" y="86"/>
                    </a:lnTo>
                    <a:lnTo>
                      <a:pt x="52" y="85"/>
                    </a:lnTo>
                    <a:lnTo>
                      <a:pt x="51" y="97"/>
                    </a:lnTo>
                    <a:lnTo>
                      <a:pt x="50" y="109"/>
                    </a:lnTo>
                    <a:lnTo>
                      <a:pt x="50" y="120"/>
                    </a:lnTo>
                    <a:lnTo>
                      <a:pt x="51" y="132"/>
                    </a:lnTo>
                    <a:lnTo>
                      <a:pt x="56" y="130"/>
                    </a:lnTo>
                    <a:lnTo>
                      <a:pt x="61" y="128"/>
                    </a:lnTo>
                    <a:lnTo>
                      <a:pt x="66" y="127"/>
                    </a:lnTo>
                    <a:lnTo>
                      <a:pt x="71" y="125"/>
                    </a:lnTo>
                    <a:lnTo>
                      <a:pt x="71" y="125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2" y="124"/>
                    </a:lnTo>
                    <a:lnTo>
                      <a:pt x="72" y="124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5" y="111"/>
                    </a:lnTo>
                    <a:lnTo>
                      <a:pt x="77" y="98"/>
                    </a:lnTo>
                    <a:lnTo>
                      <a:pt x="78" y="85"/>
                    </a:lnTo>
                    <a:lnTo>
                      <a:pt x="75" y="72"/>
                    </a:lnTo>
                    <a:lnTo>
                      <a:pt x="76" y="69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8" y="58"/>
                    </a:lnTo>
                    <a:lnTo>
                      <a:pt x="80" y="64"/>
                    </a:lnTo>
                    <a:lnTo>
                      <a:pt x="81" y="70"/>
                    </a:lnTo>
                    <a:lnTo>
                      <a:pt x="83" y="77"/>
                    </a:lnTo>
                    <a:lnTo>
                      <a:pt x="84" y="83"/>
                    </a:lnTo>
                    <a:lnTo>
                      <a:pt x="83" y="84"/>
                    </a:lnTo>
                    <a:lnTo>
                      <a:pt x="83" y="85"/>
                    </a:lnTo>
                    <a:lnTo>
                      <a:pt x="83" y="86"/>
                    </a:lnTo>
                    <a:lnTo>
                      <a:pt x="83" y="87"/>
                    </a:lnTo>
                    <a:lnTo>
                      <a:pt x="83" y="90"/>
                    </a:lnTo>
                    <a:lnTo>
                      <a:pt x="84" y="91"/>
                    </a:lnTo>
                    <a:lnTo>
                      <a:pt x="84" y="92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4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6" y="93"/>
                    </a:lnTo>
                    <a:lnTo>
                      <a:pt x="91" y="92"/>
                    </a:lnTo>
                    <a:lnTo>
                      <a:pt x="97" y="91"/>
                    </a:lnTo>
                    <a:lnTo>
                      <a:pt x="102" y="88"/>
                    </a:lnTo>
                    <a:lnTo>
                      <a:pt x="107" y="87"/>
                    </a:lnTo>
                    <a:lnTo>
                      <a:pt x="106" y="85"/>
                    </a:lnTo>
                    <a:lnTo>
                      <a:pt x="106" y="83"/>
                    </a:lnTo>
                    <a:lnTo>
                      <a:pt x="106" y="81"/>
                    </a:lnTo>
                    <a:lnTo>
                      <a:pt x="105" y="79"/>
                    </a:lnTo>
                    <a:lnTo>
                      <a:pt x="107" y="66"/>
                    </a:lnTo>
                    <a:lnTo>
                      <a:pt x="110" y="53"/>
                    </a:lnTo>
                    <a:lnTo>
                      <a:pt x="113" y="39"/>
                    </a:lnTo>
                    <a:lnTo>
                      <a:pt x="118" y="27"/>
                    </a:lnTo>
                    <a:lnTo>
                      <a:pt x="120" y="27"/>
                    </a:lnTo>
                    <a:lnTo>
                      <a:pt x="121" y="27"/>
                    </a:lnTo>
                    <a:lnTo>
                      <a:pt x="123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6" y="27"/>
                    </a:lnTo>
                    <a:lnTo>
                      <a:pt x="128" y="27"/>
                    </a:lnTo>
                    <a:lnTo>
                      <a:pt x="130" y="27"/>
                    </a:lnTo>
                    <a:lnTo>
                      <a:pt x="132" y="27"/>
                    </a:lnTo>
                    <a:lnTo>
                      <a:pt x="131" y="29"/>
                    </a:lnTo>
                    <a:lnTo>
                      <a:pt x="131" y="32"/>
                    </a:lnTo>
                    <a:lnTo>
                      <a:pt x="132" y="35"/>
                    </a:lnTo>
                    <a:lnTo>
                      <a:pt x="134" y="38"/>
                    </a:lnTo>
                    <a:lnTo>
                      <a:pt x="140" y="37"/>
                    </a:lnTo>
                    <a:lnTo>
                      <a:pt x="145" y="35"/>
                    </a:lnTo>
                    <a:lnTo>
                      <a:pt x="149" y="34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6" y="32"/>
                    </a:lnTo>
                    <a:lnTo>
                      <a:pt x="157" y="32"/>
                    </a:lnTo>
                    <a:lnTo>
                      <a:pt x="159" y="31"/>
                    </a:lnTo>
                    <a:lnTo>
                      <a:pt x="160" y="31"/>
                    </a:lnTo>
                    <a:lnTo>
                      <a:pt x="163" y="23"/>
                    </a:lnTo>
                    <a:lnTo>
                      <a:pt x="166" y="15"/>
                    </a:lnTo>
                    <a:lnTo>
                      <a:pt x="168" y="8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4103" name="Text Box 104"/>
            <p:cNvSpPr txBox="1">
              <a:spLocks noChangeArrowheads="1"/>
            </p:cNvSpPr>
            <p:nvPr/>
          </p:nvSpPr>
          <p:spPr bwMode="auto">
            <a:xfrm>
              <a:off x="588" y="-73"/>
              <a:ext cx="407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 b="1">
                  <a:solidFill>
                    <a:schemeClr val="tx1"/>
                  </a:solidFill>
                  <a:effectLst/>
                  <a:latin typeface="Wingdings" pitchFamily="2" charset="2"/>
                </a:rPr>
                <a:t>?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74625" y="1074738"/>
          <a:ext cx="8709025" cy="1325562"/>
        </p:xfrm>
        <a:graphic>
          <a:graphicData uri="http://schemas.openxmlformats.org/presentationml/2006/ole">
            <p:oleObj spid="_x0000_s4098" name="Picture" r:id="rId3" imgW="4860360" imgH="7390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3838" y="228600"/>
            <a:ext cx="7464425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sz="2600" smtClean="0"/>
              <a:t>The requirements inspection process: Defect evaluation at review meetings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2563813"/>
            <a:ext cx="8524875" cy="3251200"/>
          </a:xfrm>
        </p:spPr>
        <p:txBody>
          <a:bodyPr anchor="t" anchorCtr="0"/>
          <a:lstStyle/>
          <a:p>
            <a:r>
              <a:rPr lang="en-US" dirty="0" smtClean="0"/>
              <a:t>Defect evaluation at review meetings</a:t>
            </a:r>
          </a:p>
          <a:p>
            <a:pPr lvl="1"/>
            <a:r>
              <a:rPr lang="en-US" i="1" dirty="0" smtClean="0"/>
              <a:t>The defects found by each inspector are collected and discussed by the meeting participants</a:t>
            </a:r>
            <a:r>
              <a:rPr lang="en-US" dirty="0" smtClean="0"/>
              <a:t>.</a:t>
            </a:r>
          </a:p>
          <a:p>
            <a:pPr lvl="1"/>
            <a:r>
              <a:rPr kumimoji="0" lang="en-US" sz="2000" i="1" dirty="0" smtClean="0"/>
              <a:t>Keep only defects on which all agree.</a:t>
            </a:r>
          </a:p>
          <a:p>
            <a:pPr lvl="1"/>
            <a:r>
              <a:rPr kumimoji="0" lang="en-US" sz="2000" i="1" dirty="0" smtClean="0"/>
              <a:t>The team documents the conclusions in an inspection report.</a:t>
            </a:r>
          </a:p>
        </p:txBody>
      </p:sp>
      <p:grpSp>
        <p:nvGrpSpPr>
          <p:cNvPr id="5125" name="Group 106"/>
          <p:cNvGrpSpPr>
            <a:grpSpLocks/>
          </p:cNvGrpSpPr>
          <p:nvPr/>
        </p:nvGrpSpPr>
        <p:grpSpPr bwMode="auto">
          <a:xfrm>
            <a:off x="138113" y="-144463"/>
            <a:ext cx="1184275" cy="1154113"/>
            <a:chOff x="249" y="-73"/>
            <a:chExt cx="746" cy="727"/>
          </a:xfrm>
        </p:grpSpPr>
        <p:grpSp>
          <p:nvGrpSpPr>
            <p:cNvPr id="5126" name="Group 78"/>
            <p:cNvGrpSpPr>
              <a:grpSpLocks/>
            </p:cNvGrpSpPr>
            <p:nvPr/>
          </p:nvGrpSpPr>
          <p:grpSpPr bwMode="auto">
            <a:xfrm>
              <a:off x="249" y="99"/>
              <a:ext cx="737" cy="555"/>
              <a:chOff x="1784" y="1547"/>
              <a:chExt cx="363" cy="406"/>
            </a:xfrm>
          </p:grpSpPr>
          <p:sp>
            <p:nvSpPr>
              <p:cNvPr id="1397839" name="Freeform 79"/>
              <p:cNvSpPr>
                <a:spLocks/>
              </p:cNvSpPr>
              <p:nvPr/>
            </p:nvSpPr>
            <p:spPr bwMode="auto">
              <a:xfrm>
                <a:off x="1784" y="1547"/>
                <a:ext cx="363" cy="406"/>
              </a:xfrm>
              <a:custGeom>
                <a:avLst/>
                <a:gdLst/>
                <a:ahLst/>
                <a:cxnLst>
                  <a:cxn ang="0">
                    <a:pos x="1799" y="1149"/>
                  </a:cxn>
                  <a:cxn ang="0">
                    <a:pos x="1725" y="1080"/>
                  </a:cxn>
                  <a:cxn ang="0">
                    <a:pos x="1610" y="964"/>
                  </a:cxn>
                  <a:cxn ang="0">
                    <a:pos x="1480" y="816"/>
                  </a:cxn>
                  <a:cxn ang="0">
                    <a:pos x="1355" y="648"/>
                  </a:cxn>
                  <a:cxn ang="0">
                    <a:pos x="1259" y="475"/>
                  </a:cxn>
                  <a:cxn ang="0">
                    <a:pos x="1193" y="317"/>
                  </a:cxn>
                  <a:cxn ang="0">
                    <a:pos x="1149" y="186"/>
                  </a:cxn>
                  <a:cxn ang="0">
                    <a:pos x="1124" y="86"/>
                  </a:cxn>
                  <a:cxn ang="0">
                    <a:pos x="1112" y="22"/>
                  </a:cxn>
                  <a:cxn ang="0">
                    <a:pos x="1109" y="0"/>
                  </a:cxn>
                  <a:cxn ang="0">
                    <a:pos x="1083" y="6"/>
                  </a:cxn>
                  <a:cxn ang="0">
                    <a:pos x="1011" y="21"/>
                  </a:cxn>
                  <a:cxn ang="0">
                    <a:pos x="906" y="46"/>
                  </a:cxn>
                  <a:cxn ang="0">
                    <a:pos x="776" y="75"/>
                  </a:cxn>
                  <a:cxn ang="0">
                    <a:pos x="633" y="107"/>
                  </a:cxn>
                  <a:cxn ang="0">
                    <a:pos x="485" y="140"/>
                  </a:cxn>
                  <a:cxn ang="0">
                    <a:pos x="345" y="172"/>
                  </a:cxn>
                  <a:cxn ang="0">
                    <a:pos x="221" y="199"/>
                  </a:cxn>
                  <a:cxn ang="0">
                    <a:pos x="126" y="221"/>
                  </a:cxn>
                  <a:cxn ang="0">
                    <a:pos x="70" y="233"/>
                  </a:cxn>
                  <a:cxn ang="0">
                    <a:pos x="57" y="241"/>
                  </a:cxn>
                  <a:cxn ang="0">
                    <a:pos x="61" y="308"/>
                  </a:cxn>
                  <a:cxn ang="0">
                    <a:pos x="40" y="330"/>
                  </a:cxn>
                  <a:cxn ang="0">
                    <a:pos x="19" y="386"/>
                  </a:cxn>
                  <a:cxn ang="0">
                    <a:pos x="21" y="427"/>
                  </a:cxn>
                  <a:cxn ang="0">
                    <a:pos x="0" y="466"/>
                  </a:cxn>
                  <a:cxn ang="0">
                    <a:pos x="6" y="547"/>
                  </a:cxn>
                  <a:cxn ang="0">
                    <a:pos x="23" y="704"/>
                  </a:cxn>
                  <a:cxn ang="0">
                    <a:pos x="56" y="912"/>
                  </a:cxn>
                  <a:cxn ang="0">
                    <a:pos x="111" y="1146"/>
                  </a:cxn>
                  <a:cxn ang="0">
                    <a:pos x="192" y="1384"/>
                  </a:cxn>
                  <a:cxn ang="0">
                    <a:pos x="291" y="1594"/>
                  </a:cxn>
                  <a:cxn ang="0">
                    <a:pos x="387" y="1767"/>
                  </a:cxn>
                  <a:cxn ang="0">
                    <a:pos x="472" y="1899"/>
                  </a:cxn>
                  <a:cxn ang="0">
                    <a:pos x="534" y="1986"/>
                  </a:cxn>
                  <a:cxn ang="0">
                    <a:pos x="567" y="2027"/>
                  </a:cxn>
                  <a:cxn ang="0">
                    <a:pos x="1756" y="1387"/>
                  </a:cxn>
                  <a:cxn ang="0">
                    <a:pos x="1743" y="1374"/>
                  </a:cxn>
                  <a:cxn ang="0">
                    <a:pos x="1721" y="1354"/>
                  </a:cxn>
                  <a:cxn ang="0">
                    <a:pos x="1773" y="1313"/>
                  </a:cxn>
                  <a:cxn ang="0">
                    <a:pos x="1763" y="1301"/>
                  </a:cxn>
                  <a:cxn ang="0">
                    <a:pos x="1741" y="1280"/>
                  </a:cxn>
                  <a:cxn ang="0">
                    <a:pos x="1794" y="1237"/>
                  </a:cxn>
                  <a:cxn ang="0">
                    <a:pos x="1780" y="1224"/>
                  </a:cxn>
                  <a:cxn ang="0">
                    <a:pos x="1759" y="1204"/>
                  </a:cxn>
                </a:cxnLst>
                <a:rect l="0" t="0" r="r" b="b"/>
                <a:pathLst>
                  <a:path w="1815" h="2030">
                    <a:moveTo>
                      <a:pt x="1815" y="1164"/>
                    </a:moveTo>
                    <a:lnTo>
                      <a:pt x="1811" y="1160"/>
                    </a:lnTo>
                    <a:lnTo>
                      <a:pt x="1799" y="1149"/>
                    </a:lnTo>
                    <a:lnTo>
                      <a:pt x="1780" y="1132"/>
                    </a:lnTo>
                    <a:lnTo>
                      <a:pt x="1755" y="1109"/>
                    </a:lnTo>
                    <a:lnTo>
                      <a:pt x="1725" y="1080"/>
                    </a:lnTo>
                    <a:lnTo>
                      <a:pt x="1690" y="1045"/>
                    </a:lnTo>
                    <a:lnTo>
                      <a:pt x="1651" y="1007"/>
                    </a:lnTo>
                    <a:lnTo>
                      <a:pt x="1610" y="964"/>
                    </a:lnTo>
                    <a:lnTo>
                      <a:pt x="1567" y="917"/>
                    </a:lnTo>
                    <a:lnTo>
                      <a:pt x="1524" y="868"/>
                    </a:lnTo>
                    <a:lnTo>
                      <a:pt x="1480" y="816"/>
                    </a:lnTo>
                    <a:lnTo>
                      <a:pt x="1436" y="761"/>
                    </a:lnTo>
                    <a:lnTo>
                      <a:pt x="1395" y="706"/>
                    </a:lnTo>
                    <a:lnTo>
                      <a:pt x="1355" y="648"/>
                    </a:lnTo>
                    <a:lnTo>
                      <a:pt x="1320" y="590"/>
                    </a:lnTo>
                    <a:lnTo>
                      <a:pt x="1288" y="532"/>
                    </a:lnTo>
                    <a:lnTo>
                      <a:pt x="1259" y="475"/>
                    </a:lnTo>
                    <a:lnTo>
                      <a:pt x="1235" y="419"/>
                    </a:lnTo>
                    <a:lnTo>
                      <a:pt x="1212" y="367"/>
                    </a:lnTo>
                    <a:lnTo>
                      <a:pt x="1193" y="317"/>
                    </a:lnTo>
                    <a:lnTo>
                      <a:pt x="1176" y="271"/>
                    </a:lnTo>
                    <a:lnTo>
                      <a:pt x="1162" y="227"/>
                    </a:lnTo>
                    <a:lnTo>
                      <a:pt x="1149" y="186"/>
                    </a:lnTo>
                    <a:lnTo>
                      <a:pt x="1138" y="149"/>
                    </a:lnTo>
                    <a:lnTo>
                      <a:pt x="1130" y="116"/>
                    </a:lnTo>
                    <a:lnTo>
                      <a:pt x="1124" y="86"/>
                    </a:lnTo>
                    <a:lnTo>
                      <a:pt x="1118" y="60"/>
                    </a:lnTo>
                    <a:lnTo>
                      <a:pt x="1115" y="39"/>
                    </a:lnTo>
                    <a:lnTo>
                      <a:pt x="1112" y="22"/>
                    </a:lnTo>
                    <a:lnTo>
                      <a:pt x="1110" y="10"/>
                    </a:lnTo>
                    <a:lnTo>
                      <a:pt x="1109" y="2"/>
                    </a:lnTo>
                    <a:lnTo>
                      <a:pt x="1109" y="0"/>
                    </a:lnTo>
                    <a:lnTo>
                      <a:pt x="1106" y="1"/>
                    </a:lnTo>
                    <a:lnTo>
                      <a:pt x="1096" y="3"/>
                    </a:lnTo>
                    <a:lnTo>
                      <a:pt x="1083" y="6"/>
                    </a:lnTo>
                    <a:lnTo>
                      <a:pt x="1064" y="10"/>
                    </a:lnTo>
                    <a:lnTo>
                      <a:pt x="1040" y="15"/>
                    </a:lnTo>
                    <a:lnTo>
                      <a:pt x="1011" y="21"/>
                    </a:lnTo>
                    <a:lnTo>
                      <a:pt x="980" y="29"/>
                    </a:lnTo>
                    <a:lnTo>
                      <a:pt x="945" y="37"/>
                    </a:lnTo>
                    <a:lnTo>
                      <a:pt x="906" y="46"/>
                    </a:lnTo>
                    <a:lnTo>
                      <a:pt x="865" y="55"/>
                    </a:lnTo>
                    <a:lnTo>
                      <a:pt x="821" y="64"/>
                    </a:lnTo>
                    <a:lnTo>
                      <a:pt x="776" y="75"/>
                    </a:lnTo>
                    <a:lnTo>
                      <a:pt x="729" y="85"/>
                    </a:lnTo>
                    <a:lnTo>
                      <a:pt x="681" y="96"/>
                    </a:lnTo>
                    <a:lnTo>
                      <a:pt x="633" y="107"/>
                    </a:lnTo>
                    <a:lnTo>
                      <a:pt x="584" y="118"/>
                    </a:lnTo>
                    <a:lnTo>
                      <a:pt x="533" y="129"/>
                    </a:lnTo>
                    <a:lnTo>
                      <a:pt x="485" y="140"/>
                    </a:lnTo>
                    <a:lnTo>
                      <a:pt x="437" y="151"/>
                    </a:lnTo>
                    <a:lnTo>
                      <a:pt x="390" y="162"/>
                    </a:lnTo>
                    <a:lnTo>
                      <a:pt x="345" y="172"/>
                    </a:lnTo>
                    <a:lnTo>
                      <a:pt x="301" y="181"/>
                    </a:lnTo>
                    <a:lnTo>
                      <a:pt x="260" y="190"/>
                    </a:lnTo>
                    <a:lnTo>
                      <a:pt x="221" y="199"/>
                    </a:lnTo>
                    <a:lnTo>
                      <a:pt x="186" y="208"/>
                    </a:lnTo>
                    <a:lnTo>
                      <a:pt x="155" y="215"/>
                    </a:lnTo>
                    <a:lnTo>
                      <a:pt x="126" y="221"/>
                    </a:lnTo>
                    <a:lnTo>
                      <a:pt x="102" y="226"/>
                    </a:lnTo>
                    <a:lnTo>
                      <a:pt x="83" y="230"/>
                    </a:lnTo>
                    <a:lnTo>
                      <a:pt x="70" y="233"/>
                    </a:lnTo>
                    <a:lnTo>
                      <a:pt x="60" y="235"/>
                    </a:lnTo>
                    <a:lnTo>
                      <a:pt x="57" y="236"/>
                    </a:lnTo>
                    <a:lnTo>
                      <a:pt x="57" y="241"/>
                    </a:lnTo>
                    <a:lnTo>
                      <a:pt x="58" y="257"/>
                    </a:lnTo>
                    <a:lnTo>
                      <a:pt x="59" y="280"/>
                    </a:lnTo>
                    <a:lnTo>
                      <a:pt x="61" y="308"/>
                    </a:lnTo>
                    <a:lnTo>
                      <a:pt x="39" y="310"/>
                    </a:lnTo>
                    <a:lnTo>
                      <a:pt x="39" y="315"/>
                    </a:lnTo>
                    <a:lnTo>
                      <a:pt x="40" y="330"/>
                    </a:lnTo>
                    <a:lnTo>
                      <a:pt x="41" y="353"/>
                    </a:lnTo>
                    <a:lnTo>
                      <a:pt x="43" y="380"/>
                    </a:lnTo>
                    <a:lnTo>
                      <a:pt x="19" y="386"/>
                    </a:lnTo>
                    <a:lnTo>
                      <a:pt x="19" y="391"/>
                    </a:lnTo>
                    <a:lnTo>
                      <a:pt x="20" y="406"/>
                    </a:lnTo>
                    <a:lnTo>
                      <a:pt x="21" y="427"/>
                    </a:lnTo>
                    <a:lnTo>
                      <a:pt x="24" y="455"/>
                    </a:lnTo>
                    <a:lnTo>
                      <a:pt x="0" y="460"/>
                    </a:lnTo>
                    <a:lnTo>
                      <a:pt x="0" y="466"/>
                    </a:lnTo>
                    <a:lnTo>
                      <a:pt x="1" y="483"/>
                    </a:lnTo>
                    <a:lnTo>
                      <a:pt x="3" y="510"/>
                    </a:lnTo>
                    <a:lnTo>
                      <a:pt x="6" y="547"/>
                    </a:lnTo>
                    <a:lnTo>
                      <a:pt x="10" y="592"/>
                    </a:lnTo>
                    <a:lnTo>
                      <a:pt x="15" y="644"/>
                    </a:lnTo>
                    <a:lnTo>
                      <a:pt x="23" y="704"/>
                    </a:lnTo>
                    <a:lnTo>
                      <a:pt x="32" y="768"/>
                    </a:lnTo>
                    <a:lnTo>
                      <a:pt x="43" y="839"/>
                    </a:lnTo>
                    <a:lnTo>
                      <a:pt x="56" y="912"/>
                    </a:lnTo>
                    <a:lnTo>
                      <a:pt x="72" y="988"/>
                    </a:lnTo>
                    <a:lnTo>
                      <a:pt x="90" y="1067"/>
                    </a:lnTo>
                    <a:lnTo>
                      <a:pt x="111" y="1146"/>
                    </a:lnTo>
                    <a:lnTo>
                      <a:pt x="135" y="1226"/>
                    </a:lnTo>
                    <a:lnTo>
                      <a:pt x="162" y="1306"/>
                    </a:lnTo>
                    <a:lnTo>
                      <a:pt x="192" y="1384"/>
                    </a:lnTo>
                    <a:lnTo>
                      <a:pt x="225" y="1458"/>
                    </a:lnTo>
                    <a:lnTo>
                      <a:pt x="258" y="1529"/>
                    </a:lnTo>
                    <a:lnTo>
                      <a:pt x="291" y="1594"/>
                    </a:lnTo>
                    <a:lnTo>
                      <a:pt x="323" y="1657"/>
                    </a:lnTo>
                    <a:lnTo>
                      <a:pt x="356" y="1714"/>
                    </a:lnTo>
                    <a:lnTo>
                      <a:pt x="387" y="1767"/>
                    </a:lnTo>
                    <a:lnTo>
                      <a:pt x="417" y="1816"/>
                    </a:lnTo>
                    <a:lnTo>
                      <a:pt x="445" y="1860"/>
                    </a:lnTo>
                    <a:lnTo>
                      <a:pt x="472" y="1899"/>
                    </a:lnTo>
                    <a:lnTo>
                      <a:pt x="495" y="1933"/>
                    </a:lnTo>
                    <a:lnTo>
                      <a:pt x="516" y="1963"/>
                    </a:lnTo>
                    <a:lnTo>
                      <a:pt x="534" y="1986"/>
                    </a:lnTo>
                    <a:lnTo>
                      <a:pt x="549" y="2005"/>
                    </a:lnTo>
                    <a:lnTo>
                      <a:pt x="560" y="2019"/>
                    </a:lnTo>
                    <a:lnTo>
                      <a:pt x="567" y="2027"/>
                    </a:lnTo>
                    <a:lnTo>
                      <a:pt x="569" y="2030"/>
                    </a:lnTo>
                    <a:lnTo>
                      <a:pt x="1757" y="1388"/>
                    </a:lnTo>
                    <a:lnTo>
                      <a:pt x="1756" y="1387"/>
                    </a:lnTo>
                    <a:lnTo>
                      <a:pt x="1753" y="1384"/>
                    </a:lnTo>
                    <a:lnTo>
                      <a:pt x="1748" y="1380"/>
                    </a:lnTo>
                    <a:lnTo>
                      <a:pt x="1743" y="1374"/>
                    </a:lnTo>
                    <a:lnTo>
                      <a:pt x="1736" y="1368"/>
                    </a:lnTo>
                    <a:lnTo>
                      <a:pt x="1729" y="1361"/>
                    </a:lnTo>
                    <a:lnTo>
                      <a:pt x="1721" y="1354"/>
                    </a:lnTo>
                    <a:lnTo>
                      <a:pt x="1713" y="1347"/>
                    </a:lnTo>
                    <a:lnTo>
                      <a:pt x="1774" y="1314"/>
                    </a:lnTo>
                    <a:lnTo>
                      <a:pt x="1773" y="1313"/>
                    </a:lnTo>
                    <a:lnTo>
                      <a:pt x="1771" y="1310"/>
                    </a:lnTo>
                    <a:lnTo>
                      <a:pt x="1768" y="1306"/>
                    </a:lnTo>
                    <a:lnTo>
                      <a:pt x="1763" y="1301"/>
                    </a:lnTo>
                    <a:lnTo>
                      <a:pt x="1757" y="1295"/>
                    </a:lnTo>
                    <a:lnTo>
                      <a:pt x="1749" y="1288"/>
                    </a:lnTo>
                    <a:lnTo>
                      <a:pt x="1741" y="1280"/>
                    </a:lnTo>
                    <a:lnTo>
                      <a:pt x="1732" y="1273"/>
                    </a:lnTo>
                    <a:lnTo>
                      <a:pt x="1795" y="1238"/>
                    </a:lnTo>
                    <a:lnTo>
                      <a:pt x="1794" y="1237"/>
                    </a:lnTo>
                    <a:lnTo>
                      <a:pt x="1790" y="1234"/>
                    </a:lnTo>
                    <a:lnTo>
                      <a:pt x="1785" y="1230"/>
                    </a:lnTo>
                    <a:lnTo>
                      <a:pt x="1780" y="1224"/>
                    </a:lnTo>
                    <a:lnTo>
                      <a:pt x="1773" y="1218"/>
                    </a:lnTo>
                    <a:lnTo>
                      <a:pt x="1766" y="1211"/>
                    </a:lnTo>
                    <a:lnTo>
                      <a:pt x="1759" y="1204"/>
                    </a:lnTo>
                    <a:lnTo>
                      <a:pt x="1752" y="1198"/>
                    </a:lnTo>
                    <a:lnTo>
                      <a:pt x="1815" y="11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0" name="Freeform 80"/>
              <p:cNvSpPr>
                <a:spLocks/>
              </p:cNvSpPr>
              <p:nvPr/>
            </p:nvSpPr>
            <p:spPr bwMode="auto">
              <a:xfrm>
                <a:off x="1799" y="1551"/>
                <a:ext cx="342" cy="353"/>
              </a:xfrm>
              <a:custGeom>
                <a:avLst/>
                <a:gdLst/>
                <a:ahLst/>
                <a:cxnLst>
                  <a:cxn ang="0">
                    <a:pos x="1225" y="572"/>
                  </a:cxn>
                  <a:cxn ang="0">
                    <a:pos x="1293" y="677"/>
                  </a:cxn>
                  <a:cxn ang="0">
                    <a:pos x="1367" y="778"/>
                  </a:cxn>
                  <a:cxn ang="0">
                    <a:pos x="1445" y="872"/>
                  </a:cxn>
                  <a:cxn ang="0">
                    <a:pos x="1522" y="957"/>
                  </a:cxn>
                  <a:cxn ang="0">
                    <a:pos x="1592" y="1029"/>
                  </a:cxn>
                  <a:cxn ang="0">
                    <a:pos x="1651" y="1087"/>
                  </a:cxn>
                  <a:cxn ang="0">
                    <a:pos x="1694" y="1126"/>
                  </a:cxn>
                  <a:cxn ang="0">
                    <a:pos x="555" y="1763"/>
                  </a:cxn>
                  <a:cxn ang="0">
                    <a:pos x="537" y="1740"/>
                  </a:cxn>
                  <a:cxn ang="0">
                    <a:pos x="508" y="1700"/>
                  </a:cxn>
                  <a:cxn ang="0">
                    <a:pos x="468" y="1645"/>
                  </a:cxn>
                  <a:cxn ang="0">
                    <a:pos x="420" y="1572"/>
                  </a:cxn>
                  <a:cxn ang="0">
                    <a:pos x="366" y="1484"/>
                  </a:cxn>
                  <a:cxn ang="0">
                    <a:pos x="309" y="1381"/>
                  </a:cxn>
                  <a:cxn ang="0">
                    <a:pos x="250" y="1263"/>
                  </a:cxn>
                  <a:cxn ang="0">
                    <a:pos x="190" y="1132"/>
                  </a:cxn>
                  <a:cxn ang="0">
                    <a:pos x="136" y="986"/>
                  </a:cxn>
                  <a:cxn ang="0">
                    <a:pos x="94" y="839"/>
                  </a:cxn>
                  <a:cxn ang="0">
                    <a:pos x="60" y="696"/>
                  </a:cxn>
                  <a:cxn ang="0">
                    <a:pos x="37" y="562"/>
                  </a:cxn>
                  <a:cxn ang="0">
                    <a:pos x="19" y="442"/>
                  </a:cxn>
                  <a:cxn ang="0">
                    <a:pos x="8" y="344"/>
                  </a:cxn>
                  <a:cxn ang="0">
                    <a:pos x="2" y="270"/>
                  </a:cxn>
                  <a:cxn ang="0">
                    <a:pos x="0" y="230"/>
                  </a:cxn>
                  <a:cxn ang="0">
                    <a:pos x="1018" y="11"/>
                  </a:cxn>
                  <a:cxn ang="0">
                    <a:pos x="1024" y="41"/>
                  </a:cxn>
                  <a:cxn ang="0">
                    <a:pos x="1033" y="85"/>
                  </a:cxn>
                  <a:cxn ang="0">
                    <a:pos x="1047" y="142"/>
                  </a:cxn>
                  <a:cxn ang="0">
                    <a:pos x="1066" y="208"/>
                  </a:cxn>
                  <a:cxn ang="0">
                    <a:pos x="1093" y="286"/>
                  </a:cxn>
                  <a:cxn ang="0">
                    <a:pos x="1128" y="373"/>
                  </a:cxn>
                  <a:cxn ang="0">
                    <a:pos x="1171" y="468"/>
                  </a:cxn>
                </a:cxnLst>
                <a:rect l="0" t="0" r="r" b="b"/>
                <a:pathLst>
                  <a:path w="1707" h="1763">
                    <a:moveTo>
                      <a:pt x="1196" y="519"/>
                    </a:moveTo>
                    <a:lnTo>
                      <a:pt x="1225" y="572"/>
                    </a:lnTo>
                    <a:lnTo>
                      <a:pt x="1258" y="625"/>
                    </a:lnTo>
                    <a:lnTo>
                      <a:pt x="1293" y="677"/>
                    </a:lnTo>
                    <a:lnTo>
                      <a:pt x="1329" y="729"/>
                    </a:lnTo>
                    <a:lnTo>
                      <a:pt x="1367" y="778"/>
                    </a:lnTo>
                    <a:lnTo>
                      <a:pt x="1406" y="826"/>
                    </a:lnTo>
                    <a:lnTo>
                      <a:pt x="1445" y="872"/>
                    </a:lnTo>
                    <a:lnTo>
                      <a:pt x="1484" y="916"/>
                    </a:lnTo>
                    <a:lnTo>
                      <a:pt x="1522" y="957"/>
                    </a:lnTo>
                    <a:lnTo>
                      <a:pt x="1558" y="995"/>
                    </a:lnTo>
                    <a:lnTo>
                      <a:pt x="1592" y="1029"/>
                    </a:lnTo>
                    <a:lnTo>
                      <a:pt x="1623" y="1060"/>
                    </a:lnTo>
                    <a:lnTo>
                      <a:pt x="1651" y="1087"/>
                    </a:lnTo>
                    <a:lnTo>
                      <a:pt x="1675" y="1109"/>
                    </a:lnTo>
                    <a:lnTo>
                      <a:pt x="1694" y="1126"/>
                    </a:lnTo>
                    <a:lnTo>
                      <a:pt x="1707" y="1139"/>
                    </a:lnTo>
                    <a:lnTo>
                      <a:pt x="555" y="1763"/>
                    </a:lnTo>
                    <a:lnTo>
                      <a:pt x="547" y="1753"/>
                    </a:lnTo>
                    <a:lnTo>
                      <a:pt x="537" y="1740"/>
                    </a:lnTo>
                    <a:lnTo>
                      <a:pt x="523" y="1723"/>
                    </a:lnTo>
                    <a:lnTo>
                      <a:pt x="508" y="1700"/>
                    </a:lnTo>
                    <a:lnTo>
                      <a:pt x="488" y="1675"/>
                    </a:lnTo>
                    <a:lnTo>
                      <a:pt x="468" y="1645"/>
                    </a:lnTo>
                    <a:lnTo>
                      <a:pt x="445" y="1610"/>
                    </a:lnTo>
                    <a:lnTo>
                      <a:pt x="420" y="1572"/>
                    </a:lnTo>
                    <a:lnTo>
                      <a:pt x="394" y="1530"/>
                    </a:lnTo>
                    <a:lnTo>
                      <a:pt x="366" y="1484"/>
                    </a:lnTo>
                    <a:lnTo>
                      <a:pt x="339" y="1435"/>
                    </a:lnTo>
                    <a:lnTo>
                      <a:pt x="309" y="1381"/>
                    </a:lnTo>
                    <a:lnTo>
                      <a:pt x="279" y="1325"/>
                    </a:lnTo>
                    <a:lnTo>
                      <a:pt x="250" y="1263"/>
                    </a:lnTo>
                    <a:lnTo>
                      <a:pt x="220" y="1199"/>
                    </a:lnTo>
                    <a:lnTo>
                      <a:pt x="190" y="1132"/>
                    </a:lnTo>
                    <a:lnTo>
                      <a:pt x="161" y="1060"/>
                    </a:lnTo>
                    <a:lnTo>
                      <a:pt x="136" y="986"/>
                    </a:lnTo>
                    <a:lnTo>
                      <a:pt x="113" y="913"/>
                    </a:lnTo>
                    <a:lnTo>
                      <a:pt x="94" y="839"/>
                    </a:lnTo>
                    <a:lnTo>
                      <a:pt x="76" y="767"/>
                    </a:lnTo>
                    <a:lnTo>
                      <a:pt x="60" y="696"/>
                    </a:lnTo>
                    <a:lnTo>
                      <a:pt x="48" y="627"/>
                    </a:lnTo>
                    <a:lnTo>
                      <a:pt x="37" y="562"/>
                    </a:lnTo>
                    <a:lnTo>
                      <a:pt x="27" y="501"/>
                    </a:lnTo>
                    <a:lnTo>
                      <a:pt x="19" y="442"/>
                    </a:lnTo>
                    <a:lnTo>
                      <a:pt x="13" y="390"/>
                    </a:lnTo>
                    <a:lnTo>
                      <a:pt x="8" y="344"/>
                    </a:lnTo>
                    <a:lnTo>
                      <a:pt x="5" y="304"/>
                    </a:lnTo>
                    <a:lnTo>
                      <a:pt x="2" y="270"/>
                    </a:lnTo>
                    <a:lnTo>
                      <a:pt x="1" y="246"/>
                    </a:lnTo>
                    <a:lnTo>
                      <a:pt x="0" y="230"/>
                    </a:lnTo>
                    <a:lnTo>
                      <a:pt x="1017" y="0"/>
                    </a:lnTo>
                    <a:lnTo>
                      <a:pt x="1018" y="11"/>
                    </a:lnTo>
                    <a:lnTo>
                      <a:pt x="1021" y="25"/>
                    </a:lnTo>
                    <a:lnTo>
                      <a:pt x="1024" y="41"/>
                    </a:lnTo>
                    <a:lnTo>
                      <a:pt x="1028" y="62"/>
                    </a:lnTo>
                    <a:lnTo>
                      <a:pt x="1033" y="85"/>
                    </a:lnTo>
                    <a:lnTo>
                      <a:pt x="1040" y="112"/>
                    </a:lnTo>
                    <a:lnTo>
                      <a:pt x="1047" y="142"/>
                    </a:lnTo>
                    <a:lnTo>
                      <a:pt x="1056" y="173"/>
                    </a:lnTo>
                    <a:lnTo>
                      <a:pt x="1066" y="208"/>
                    </a:lnTo>
                    <a:lnTo>
                      <a:pt x="1080" y="246"/>
                    </a:lnTo>
                    <a:lnTo>
                      <a:pt x="1093" y="286"/>
                    </a:lnTo>
                    <a:lnTo>
                      <a:pt x="1109" y="328"/>
                    </a:lnTo>
                    <a:lnTo>
                      <a:pt x="1128" y="373"/>
                    </a:lnTo>
                    <a:lnTo>
                      <a:pt x="1148" y="420"/>
                    </a:lnTo>
                    <a:lnTo>
                      <a:pt x="1171" y="468"/>
                    </a:lnTo>
                    <a:lnTo>
                      <a:pt x="1196" y="5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1" name="Freeform 81"/>
              <p:cNvSpPr>
                <a:spLocks/>
              </p:cNvSpPr>
              <p:nvPr/>
            </p:nvSpPr>
            <p:spPr bwMode="auto">
              <a:xfrm>
                <a:off x="1788" y="1641"/>
                <a:ext cx="341" cy="309"/>
              </a:xfrm>
              <a:custGeom>
                <a:avLst/>
                <a:gdLst/>
                <a:ahLst/>
                <a:cxnLst>
                  <a:cxn ang="0">
                    <a:pos x="554" y="1536"/>
                  </a:cxn>
                  <a:cxn ang="0">
                    <a:pos x="537" y="1513"/>
                  </a:cxn>
                  <a:cxn ang="0">
                    <a:pos x="507" y="1473"/>
                  </a:cxn>
                  <a:cxn ang="0">
                    <a:pos x="467" y="1418"/>
                  </a:cxn>
                  <a:cxn ang="0">
                    <a:pos x="420" y="1345"/>
                  </a:cxn>
                  <a:cxn ang="0">
                    <a:pos x="366" y="1257"/>
                  </a:cxn>
                  <a:cxn ang="0">
                    <a:pos x="309" y="1154"/>
                  </a:cxn>
                  <a:cxn ang="0">
                    <a:pos x="249" y="1036"/>
                  </a:cxn>
                  <a:cxn ang="0">
                    <a:pos x="190" y="905"/>
                  </a:cxn>
                  <a:cxn ang="0">
                    <a:pos x="137" y="759"/>
                  </a:cxn>
                  <a:cxn ang="0">
                    <a:pos x="94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5"/>
                  </a:cxn>
                  <a:cxn ang="0">
                    <a:pos x="9" y="116"/>
                  </a:cxn>
                  <a:cxn ang="0">
                    <a:pos x="2" y="43"/>
                  </a:cxn>
                  <a:cxn ang="0">
                    <a:pos x="0" y="3"/>
                  </a:cxn>
                  <a:cxn ang="0">
                    <a:pos x="9" y="32"/>
                  </a:cxn>
                  <a:cxn ang="0">
                    <a:pos x="17" y="110"/>
                  </a:cxn>
                  <a:cxn ang="0">
                    <a:pos x="28" y="202"/>
                  </a:cxn>
                  <a:cxn ang="0">
                    <a:pos x="44" y="306"/>
                  </a:cxn>
                  <a:cxn ang="0">
                    <a:pos x="67" y="419"/>
                  </a:cxn>
                  <a:cxn ang="0">
                    <a:pos x="94" y="536"/>
                  </a:cxn>
                  <a:cxn ang="0">
                    <a:pos x="128" y="658"/>
                  </a:cxn>
                  <a:cxn ang="0">
                    <a:pos x="169" y="778"/>
                  </a:cxn>
                  <a:cxn ang="0">
                    <a:pos x="226" y="912"/>
                  </a:cxn>
                  <a:cxn ang="0">
                    <a:pos x="291" y="1048"/>
                  </a:cxn>
                  <a:cxn ang="0">
                    <a:pos x="357" y="1167"/>
                  </a:cxn>
                  <a:cxn ang="0">
                    <a:pos x="417" y="1270"/>
                  </a:cxn>
                  <a:cxn ang="0">
                    <a:pos x="472" y="1352"/>
                  </a:cxn>
                  <a:cxn ang="0">
                    <a:pos x="516" y="1416"/>
                  </a:cxn>
                  <a:cxn ang="0">
                    <a:pos x="549" y="1459"/>
                  </a:cxn>
                  <a:cxn ang="0">
                    <a:pos x="568" y="1480"/>
                  </a:cxn>
                  <a:cxn ang="0">
                    <a:pos x="1676" y="884"/>
                  </a:cxn>
                  <a:cxn ang="0">
                    <a:pos x="1686" y="892"/>
                  </a:cxn>
                  <a:cxn ang="0">
                    <a:pos x="1695" y="899"/>
                  </a:cxn>
                  <a:cxn ang="0">
                    <a:pos x="1702" y="907"/>
                  </a:cxn>
                  <a:cxn ang="0">
                    <a:pos x="1708" y="912"/>
                  </a:cxn>
                </a:cxnLst>
                <a:rect l="0" t="0" r="r" b="b"/>
                <a:pathLst>
                  <a:path w="1708" h="1536">
                    <a:moveTo>
                      <a:pt x="1708" y="912"/>
                    </a:moveTo>
                    <a:lnTo>
                      <a:pt x="554" y="1536"/>
                    </a:lnTo>
                    <a:lnTo>
                      <a:pt x="547" y="1526"/>
                    </a:lnTo>
                    <a:lnTo>
                      <a:pt x="537" y="1513"/>
                    </a:lnTo>
                    <a:lnTo>
                      <a:pt x="523" y="1496"/>
                    </a:lnTo>
                    <a:lnTo>
                      <a:pt x="507" y="1473"/>
                    </a:lnTo>
                    <a:lnTo>
                      <a:pt x="488" y="1448"/>
                    </a:lnTo>
                    <a:lnTo>
                      <a:pt x="467" y="1418"/>
                    </a:lnTo>
                    <a:lnTo>
                      <a:pt x="445" y="1383"/>
                    </a:lnTo>
                    <a:lnTo>
                      <a:pt x="420" y="1345"/>
                    </a:lnTo>
                    <a:lnTo>
                      <a:pt x="394" y="1303"/>
                    </a:lnTo>
                    <a:lnTo>
                      <a:pt x="366" y="1257"/>
                    </a:lnTo>
                    <a:lnTo>
                      <a:pt x="338" y="1208"/>
                    </a:lnTo>
                    <a:lnTo>
                      <a:pt x="309" y="1154"/>
                    </a:lnTo>
                    <a:lnTo>
                      <a:pt x="279" y="1098"/>
                    </a:lnTo>
                    <a:lnTo>
                      <a:pt x="249" y="1036"/>
                    </a:lnTo>
                    <a:lnTo>
                      <a:pt x="220" y="972"/>
                    </a:lnTo>
                    <a:lnTo>
                      <a:pt x="190" y="905"/>
                    </a:lnTo>
                    <a:lnTo>
                      <a:pt x="161" y="833"/>
                    </a:lnTo>
                    <a:lnTo>
                      <a:pt x="137" y="759"/>
                    </a:lnTo>
                    <a:lnTo>
                      <a:pt x="114" y="686"/>
                    </a:lnTo>
                    <a:lnTo>
                      <a:pt x="94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7" y="273"/>
                    </a:lnTo>
                    <a:lnTo>
                      <a:pt x="20" y="215"/>
                    </a:lnTo>
                    <a:lnTo>
                      <a:pt x="14" y="163"/>
                    </a:lnTo>
                    <a:lnTo>
                      <a:pt x="9" y="116"/>
                    </a:lnTo>
                    <a:lnTo>
                      <a:pt x="6" y="76"/>
                    </a:lnTo>
                    <a:lnTo>
                      <a:pt x="2" y="43"/>
                    </a:lnTo>
                    <a:lnTo>
                      <a:pt x="1" y="19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9"/>
                    </a:lnTo>
                    <a:lnTo>
                      <a:pt x="17" y="110"/>
                    </a:lnTo>
                    <a:lnTo>
                      <a:pt x="22" y="154"/>
                    </a:lnTo>
                    <a:lnTo>
                      <a:pt x="28" y="202"/>
                    </a:lnTo>
                    <a:lnTo>
                      <a:pt x="36" y="253"/>
                    </a:lnTo>
                    <a:lnTo>
                      <a:pt x="44" y="306"/>
                    </a:lnTo>
                    <a:lnTo>
                      <a:pt x="55" y="361"/>
                    </a:lnTo>
                    <a:lnTo>
                      <a:pt x="67" y="419"/>
                    </a:lnTo>
                    <a:lnTo>
                      <a:pt x="79" y="477"/>
                    </a:lnTo>
                    <a:lnTo>
                      <a:pt x="94" y="536"/>
                    </a:lnTo>
                    <a:lnTo>
                      <a:pt x="110" y="597"/>
                    </a:lnTo>
                    <a:lnTo>
                      <a:pt x="128" y="658"/>
                    </a:lnTo>
                    <a:lnTo>
                      <a:pt x="148" y="718"/>
                    </a:lnTo>
                    <a:lnTo>
                      <a:pt x="169" y="778"/>
                    </a:lnTo>
                    <a:lnTo>
                      <a:pt x="193" y="837"/>
                    </a:lnTo>
                    <a:lnTo>
                      <a:pt x="226" y="912"/>
                    </a:lnTo>
                    <a:lnTo>
                      <a:pt x="258" y="982"/>
                    </a:lnTo>
                    <a:lnTo>
                      <a:pt x="291" y="1048"/>
                    </a:lnTo>
                    <a:lnTo>
                      <a:pt x="324" y="1110"/>
                    </a:lnTo>
                    <a:lnTo>
                      <a:pt x="357" y="1167"/>
                    </a:lnTo>
                    <a:lnTo>
                      <a:pt x="387" y="1221"/>
                    </a:lnTo>
                    <a:lnTo>
                      <a:pt x="417" y="1270"/>
                    </a:lnTo>
                    <a:lnTo>
                      <a:pt x="446" y="1314"/>
                    </a:lnTo>
                    <a:lnTo>
                      <a:pt x="472" y="1352"/>
                    </a:lnTo>
                    <a:lnTo>
                      <a:pt x="496" y="1386"/>
                    </a:lnTo>
                    <a:lnTo>
                      <a:pt x="516" y="1416"/>
                    </a:lnTo>
                    <a:lnTo>
                      <a:pt x="535" y="1439"/>
                    </a:lnTo>
                    <a:lnTo>
                      <a:pt x="549" y="1459"/>
                    </a:lnTo>
                    <a:lnTo>
                      <a:pt x="560" y="1472"/>
                    </a:lnTo>
                    <a:lnTo>
                      <a:pt x="568" y="1480"/>
                    </a:lnTo>
                    <a:lnTo>
                      <a:pt x="570" y="1483"/>
                    </a:lnTo>
                    <a:lnTo>
                      <a:pt x="1676" y="884"/>
                    </a:lnTo>
                    <a:lnTo>
                      <a:pt x="1681" y="888"/>
                    </a:lnTo>
                    <a:lnTo>
                      <a:pt x="1686" y="892"/>
                    </a:lnTo>
                    <a:lnTo>
                      <a:pt x="1691" y="896"/>
                    </a:lnTo>
                    <a:lnTo>
                      <a:pt x="1695" y="899"/>
                    </a:lnTo>
                    <a:lnTo>
                      <a:pt x="1699" y="903"/>
                    </a:lnTo>
                    <a:lnTo>
                      <a:pt x="1702" y="907"/>
                    </a:lnTo>
                    <a:lnTo>
                      <a:pt x="1705" y="910"/>
                    </a:lnTo>
                    <a:lnTo>
                      <a:pt x="1708" y="9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2" name="Freeform 82"/>
              <p:cNvSpPr>
                <a:spLocks/>
              </p:cNvSpPr>
              <p:nvPr/>
            </p:nvSpPr>
            <p:spPr bwMode="auto">
              <a:xfrm>
                <a:off x="1792" y="1627"/>
                <a:ext cx="341" cy="307"/>
              </a:xfrm>
              <a:custGeom>
                <a:avLst/>
                <a:gdLst/>
                <a:ahLst/>
                <a:cxnLst>
                  <a:cxn ang="0">
                    <a:pos x="555" y="1534"/>
                  </a:cxn>
                  <a:cxn ang="0">
                    <a:pos x="536" y="1511"/>
                  </a:cxn>
                  <a:cxn ang="0">
                    <a:pos x="507" y="1471"/>
                  </a:cxn>
                  <a:cxn ang="0">
                    <a:pos x="468" y="1416"/>
                  </a:cxn>
                  <a:cxn ang="0">
                    <a:pos x="420" y="1344"/>
                  </a:cxn>
                  <a:cxn ang="0">
                    <a:pos x="366" y="1256"/>
                  </a:cxn>
                  <a:cxn ang="0">
                    <a:pos x="309" y="1152"/>
                  </a:cxn>
                  <a:cxn ang="0">
                    <a:pos x="250" y="1035"/>
                  </a:cxn>
                  <a:cxn ang="0">
                    <a:pos x="190" y="903"/>
                  </a:cxn>
                  <a:cxn ang="0">
                    <a:pos x="136" y="758"/>
                  </a:cxn>
                  <a:cxn ang="0">
                    <a:pos x="94" y="610"/>
                  </a:cxn>
                  <a:cxn ang="0">
                    <a:pos x="60" y="467"/>
                  </a:cxn>
                  <a:cxn ang="0">
                    <a:pos x="37" y="333"/>
                  </a:cxn>
                  <a:cxn ang="0">
                    <a:pos x="19" y="214"/>
                  </a:cxn>
                  <a:cxn ang="0">
                    <a:pos x="8" y="115"/>
                  </a:cxn>
                  <a:cxn ang="0">
                    <a:pos x="2" y="42"/>
                  </a:cxn>
                  <a:cxn ang="0">
                    <a:pos x="0" y="1"/>
                  </a:cxn>
                  <a:cxn ang="0">
                    <a:pos x="9" y="32"/>
                  </a:cxn>
                  <a:cxn ang="0">
                    <a:pos x="17" y="109"/>
                  </a:cxn>
                  <a:cxn ang="0">
                    <a:pos x="29" y="201"/>
                  </a:cxn>
                  <a:cxn ang="0">
                    <a:pos x="45" y="305"/>
                  </a:cxn>
                  <a:cxn ang="0">
                    <a:pos x="66" y="417"/>
                  </a:cxn>
                  <a:cxn ang="0">
                    <a:pos x="94" y="536"/>
                  </a:cxn>
                  <a:cxn ang="0">
                    <a:pos x="128" y="656"/>
                  </a:cxn>
                  <a:cxn ang="0">
                    <a:pos x="169" y="776"/>
                  </a:cxn>
                  <a:cxn ang="0">
                    <a:pos x="225" y="910"/>
                  </a:cxn>
                  <a:cxn ang="0">
                    <a:pos x="291" y="1046"/>
                  </a:cxn>
                  <a:cxn ang="0">
                    <a:pos x="356" y="1166"/>
                  </a:cxn>
                  <a:cxn ang="0">
                    <a:pos x="417" y="1268"/>
                  </a:cxn>
                  <a:cxn ang="0">
                    <a:pos x="472" y="1351"/>
                  </a:cxn>
                  <a:cxn ang="0">
                    <a:pos x="516" y="1414"/>
                  </a:cxn>
                  <a:cxn ang="0">
                    <a:pos x="549" y="1457"/>
                  </a:cxn>
                  <a:cxn ang="0">
                    <a:pos x="567" y="1479"/>
                  </a:cxn>
                  <a:cxn ang="0">
                    <a:pos x="1676" y="883"/>
                  </a:cxn>
                  <a:cxn ang="0">
                    <a:pos x="1687" y="892"/>
                  </a:cxn>
                  <a:cxn ang="0">
                    <a:pos x="1697" y="899"/>
                  </a:cxn>
                  <a:cxn ang="0">
                    <a:pos x="1703" y="905"/>
                  </a:cxn>
                  <a:cxn ang="0">
                    <a:pos x="1708" y="910"/>
                  </a:cxn>
                </a:cxnLst>
                <a:rect l="0" t="0" r="r" b="b"/>
                <a:pathLst>
                  <a:path w="1708" h="1534">
                    <a:moveTo>
                      <a:pt x="1708" y="910"/>
                    </a:moveTo>
                    <a:lnTo>
                      <a:pt x="555" y="1534"/>
                    </a:lnTo>
                    <a:lnTo>
                      <a:pt x="548" y="1525"/>
                    </a:lnTo>
                    <a:lnTo>
                      <a:pt x="536" y="1511"/>
                    </a:lnTo>
                    <a:lnTo>
                      <a:pt x="523" y="1494"/>
                    </a:lnTo>
                    <a:lnTo>
                      <a:pt x="507" y="1471"/>
                    </a:lnTo>
                    <a:lnTo>
                      <a:pt x="488" y="1446"/>
                    </a:lnTo>
                    <a:lnTo>
                      <a:pt x="468" y="1416"/>
                    </a:lnTo>
                    <a:lnTo>
                      <a:pt x="444" y="1381"/>
                    </a:lnTo>
                    <a:lnTo>
                      <a:pt x="420" y="1344"/>
                    </a:lnTo>
                    <a:lnTo>
                      <a:pt x="394" y="1302"/>
                    </a:lnTo>
                    <a:lnTo>
                      <a:pt x="366" y="1256"/>
                    </a:lnTo>
                    <a:lnTo>
                      <a:pt x="338" y="1207"/>
                    </a:lnTo>
                    <a:lnTo>
                      <a:pt x="309" y="1152"/>
                    </a:lnTo>
                    <a:lnTo>
                      <a:pt x="279" y="1096"/>
                    </a:lnTo>
                    <a:lnTo>
                      <a:pt x="250" y="1035"/>
                    </a:lnTo>
                    <a:lnTo>
                      <a:pt x="220" y="970"/>
                    </a:lnTo>
                    <a:lnTo>
                      <a:pt x="190" y="903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4" y="610"/>
                    </a:lnTo>
                    <a:lnTo>
                      <a:pt x="76" y="539"/>
                    </a:lnTo>
                    <a:lnTo>
                      <a:pt x="60" y="467"/>
                    </a:lnTo>
                    <a:lnTo>
                      <a:pt x="48" y="399"/>
                    </a:lnTo>
                    <a:lnTo>
                      <a:pt x="37" y="333"/>
                    </a:lnTo>
                    <a:lnTo>
                      <a:pt x="28" y="272"/>
                    </a:lnTo>
                    <a:lnTo>
                      <a:pt x="19" y="214"/>
                    </a:lnTo>
                    <a:lnTo>
                      <a:pt x="13" y="161"/>
                    </a:lnTo>
                    <a:lnTo>
                      <a:pt x="8" y="115"/>
                    </a:lnTo>
                    <a:lnTo>
                      <a:pt x="5" y="76"/>
                    </a:lnTo>
                    <a:lnTo>
                      <a:pt x="2" y="42"/>
                    </a:lnTo>
                    <a:lnTo>
                      <a:pt x="1" y="17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9" y="32"/>
                    </a:lnTo>
                    <a:lnTo>
                      <a:pt x="12" y="68"/>
                    </a:lnTo>
                    <a:lnTo>
                      <a:pt x="17" y="109"/>
                    </a:lnTo>
                    <a:lnTo>
                      <a:pt x="22" y="153"/>
                    </a:lnTo>
                    <a:lnTo>
                      <a:pt x="29" y="201"/>
                    </a:lnTo>
                    <a:lnTo>
                      <a:pt x="37" y="251"/>
                    </a:lnTo>
                    <a:lnTo>
                      <a:pt x="45" y="305"/>
                    </a:lnTo>
                    <a:lnTo>
                      <a:pt x="55" y="360"/>
                    </a:lnTo>
                    <a:lnTo>
                      <a:pt x="66" y="417"/>
                    </a:lnTo>
                    <a:lnTo>
                      <a:pt x="80" y="475"/>
                    </a:lnTo>
                    <a:lnTo>
                      <a:pt x="94" y="536"/>
                    </a:lnTo>
                    <a:lnTo>
                      <a:pt x="109" y="595"/>
                    </a:lnTo>
                    <a:lnTo>
                      <a:pt x="128" y="656"/>
                    </a:lnTo>
                    <a:lnTo>
                      <a:pt x="147" y="717"/>
                    </a:lnTo>
                    <a:lnTo>
                      <a:pt x="169" y="776"/>
                    </a:lnTo>
                    <a:lnTo>
                      <a:pt x="192" y="835"/>
                    </a:lnTo>
                    <a:lnTo>
                      <a:pt x="225" y="910"/>
                    </a:lnTo>
                    <a:lnTo>
                      <a:pt x="258" y="981"/>
                    </a:lnTo>
                    <a:lnTo>
                      <a:pt x="291" y="1046"/>
                    </a:lnTo>
                    <a:lnTo>
                      <a:pt x="323" y="1108"/>
                    </a:lnTo>
                    <a:lnTo>
                      <a:pt x="356" y="1166"/>
                    </a:lnTo>
                    <a:lnTo>
                      <a:pt x="387" y="1219"/>
                    </a:lnTo>
                    <a:lnTo>
                      <a:pt x="417" y="1268"/>
                    </a:lnTo>
                    <a:lnTo>
                      <a:pt x="445" y="1312"/>
                    </a:lnTo>
                    <a:lnTo>
                      <a:pt x="472" y="1351"/>
                    </a:lnTo>
                    <a:lnTo>
                      <a:pt x="495" y="1385"/>
                    </a:lnTo>
                    <a:lnTo>
                      <a:pt x="516" y="1414"/>
                    </a:lnTo>
                    <a:lnTo>
                      <a:pt x="534" y="1438"/>
                    </a:lnTo>
                    <a:lnTo>
                      <a:pt x="549" y="1457"/>
                    </a:lnTo>
                    <a:lnTo>
                      <a:pt x="560" y="1470"/>
                    </a:lnTo>
                    <a:lnTo>
                      <a:pt x="567" y="1479"/>
                    </a:lnTo>
                    <a:lnTo>
                      <a:pt x="569" y="1482"/>
                    </a:lnTo>
                    <a:lnTo>
                      <a:pt x="1676" y="883"/>
                    </a:lnTo>
                    <a:lnTo>
                      <a:pt x="1682" y="888"/>
                    </a:lnTo>
                    <a:lnTo>
                      <a:pt x="1687" y="892"/>
                    </a:lnTo>
                    <a:lnTo>
                      <a:pt x="1692" y="895"/>
                    </a:lnTo>
                    <a:lnTo>
                      <a:pt x="1697" y="899"/>
                    </a:lnTo>
                    <a:lnTo>
                      <a:pt x="1700" y="902"/>
                    </a:lnTo>
                    <a:lnTo>
                      <a:pt x="1703" y="905"/>
                    </a:lnTo>
                    <a:lnTo>
                      <a:pt x="1706" y="908"/>
                    </a:lnTo>
                    <a:lnTo>
                      <a:pt x="1708" y="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3" name="Freeform 83"/>
              <p:cNvSpPr>
                <a:spLocks/>
              </p:cNvSpPr>
              <p:nvPr/>
            </p:nvSpPr>
            <p:spPr bwMode="auto">
              <a:xfrm>
                <a:off x="1795" y="1612"/>
                <a:ext cx="342" cy="307"/>
              </a:xfrm>
              <a:custGeom>
                <a:avLst/>
                <a:gdLst/>
                <a:ahLst/>
                <a:cxnLst>
                  <a:cxn ang="0">
                    <a:pos x="555" y="1533"/>
                  </a:cxn>
                  <a:cxn ang="0">
                    <a:pos x="537" y="1511"/>
                  </a:cxn>
                  <a:cxn ang="0">
                    <a:pos x="507" y="1471"/>
                  </a:cxn>
                  <a:cxn ang="0">
                    <a:pos x="467" y="1416"/>
                  </a:cxn>
                  <a:cxn ang="0">
                    <a:pos x="420" y="1343"/>
                  </a:cxn>
                  <a:cxn ang="0">
                    <a:pos x="367" y="1255"/>
                  </a:cxn>
                  <a:cxn ang="0">
                    <a:pos x="309" y="1152"/>
                  </a:cxn>
                  <a:cxn ang="0">
                    <a:pos x="250" y="1034"/>
                  </a:cxn>
                  <a:cxn ang="0">
                    <a:pos x="191" y="902"/>
                  </a:cxn>
                  <a:cxn ang="0">
                    <a:pos x="136" y="758"/>
                  </a:cxn>
                  <a:cxn ang="0">
                    <a:pos x="95" y="612"/>
                  </a:cxn>
                  <a:cxn ang="0">
                    <a:pos x="61" y="469"/>
                  </a:cxn>
                  <a:cxn ang="0">
                    <a:pos x="37" y="335"/>
                  </a:cxn>
                  <a:cxn ang="0">
                    <a:pos x="20" y="216"/>
                  </a:cxn>
                  <a:cxn ang="0">
                    <a:pos x="9" y="117"/>
                  </a:cxn>
                  <a:cxn ang="0">
                    <a:pos x="2" y="43"/>
                  </a:cxn>
                  <a:cxn ang="0">
                    <a:pos x="0" y="1"/>
                  </a:cxn>
                  <a:cxn ang="0">
                    <a:pos x="10" y="33"/>
                  </a:cxn>
                  <a:cxn ang="0">
                    <a:pos x="18" y="110"/>
                  </a:cxn>
                  <a:cxn ang="0">
                    <a:pos x="29" y="202"/>
                  </a:cxn>
                  <a:cxn ang="0">
                    <a:pos x="45" y="305"/>
                  </a:cxn>
                  <a:cxn ang="0">
                    <a:pos x="67" y="417"/>
                  </a:cxn>
                  <a:cxn ang="0">
                    <a:pos x="95" y="535"/>
                  </a:cxn>
                  <a:cxn ang="0">
                    <a:pos x="128" y="656"/>
                  </a:cxn>
                  <a:cxn ang="0">
                    <a:pos x="169" y="775"/>
                  </a:cxn>
                  <a:cxn ang="0">
                    <a:pos x="226" y="909"/>
                  </a:cxn>
                  <a:cxn ang="0">
                    <a:pos x="291" y="1045"/>
                  </a:cxn>
                  <a:cxn ang="0">
                    <a:pos x="357" y="1165"/>
                  </a:cxn>
                  <a:cxn ang="0">
                    <a:pos x="417" y="1267"/>
                  </a:cxn>
                  <a:cxn ang="0">
                    <a:pos x="472" y="1350"/>
                  </a:cxn>
                  <a:cxn ang="0">
                    <a:pos x="516" y="1414"/>
                  </a:cxn>
                  <a:cxn ang="0">
                    <a:pos x="549" y="1456"/>
                  </a:cxn>
                  <a:cxn ang="0">
                    <a:pos x="567" y="1478"/>
                  </a:cxn>
                  <a:cxn ang="0">
                    <a:pos x="1677" y="882"/>
                  </a:cxn>
                  <a:cxn ang="0">
                    <a:pos x="1686" y="889"/>
                  </a:cxn>
                  <a:cxn ang="0">
                    <a:pos x="1695" y="897"/>
                  </a:cxn>
                  <a:cxn ang="0">
                    <a:pos x="1702" y="903"/>
                  </a:cxn>
                  <a:cxn ang="0">
                    <a:pos x="1708" y="909"/>
                  </a:cxn>
                </a:cxnLst>
                <a:rect l="0" t="0" r="r" b="b"/>
                <a:pathLst>
                  <a:path w="1708" h="1533">
                    <a:moveTo>
                      <a:pt x="1708" y="909"/>
                    </a:moveTo>
                    <a:lnTo>
                      <a:pt x="555" y="1533"/>
                    </a:lnTo>
                    <a:lnTo>
                      <a:pt x="548" y="1524"/>
                    </a:lnTo>
                    <a:lnTo>
                      <a:pt x="537" y="1511"/>
                    </a:lnTo>
                    <a:lnTo>
                      <a:pt x="523" y="1493"/>
                    </a:lnTo>
                    <a:lnTo>
                      <a:pt x="507" y="1471"/>
                    </a:lnTo>
                    <a:lnTo>
                      <a:pt x="489" y="1445"/>
                    </a:lnTo>
                    <a:lnTo>
                      <a:pt x="467" y="1416"/>
                    </a:lnTo>
                    <a:lnTo>
                      <a:pt x="445" y="1381"/>
                    </a:lnTo>
                    <a:lnTo>
                      <a:pt x="420" y="1343"/>
                    </a:lnTo>
                    <a:lnTo>
                      <a:pt x="393" y="1301"/>
                    </a:lnTo>
                    <a:lnTo>
                      <a:pt x="367" y="1255"/>
                    </a:lnTo>
                    <a:lnTo>
                      <a:pt x="338" y="1206"/>
                    </a:lnTo>
                    <a:lnTo>
                      <a:pt x="309" y="1152"/>
                    </a:lnTo>
                    <a:lnTo>
                      <a:pt x="280" y="1095"/>
                    </a:lnTo>
                    <a:lnTo>
                      <a:pt x="250" y="1034"/>
                    </a:lnTo>
                    <a:lnTo>
                      <a:pt x="220" y="970"/>
                    </a:lnTo>
                    <a:lnTo>
                      <a:pt x="191" y="902"/>
                    </a:lnTo>
                    <a:lnTo>
                      <a:pt x="162" y="831"/>
                    </a:lnTo>
                    <a:lnTo>
                      <a:pt x="136" y="758"/>
                    </a:lnTo>
                    <a:lnTo>
                      <a:pt x="114" y="684"/>
                    </a:lnTo>
                    <a:lnTo>
                      <a:pt x="95" y="612"/>
                    </a:lnTo>
                    <a:lnTo>
                      <a:pt x="76" y="539"/>
                    </a:lnTo>
                    <a:lnTo>
                      <a:pt x="61" y="469"/>
                    </a:lnTo>
                    <a:lnTo>
                      <a:pt x="48" y="400"/>
                    </a:lnTo>
                    <a:lnTo>
                      <a:pt x="37" y="335"/>
                    </a:lnTo>
                    <a:lnTo>
                      <a:pt x="28" y="273"/>
                    </a:lnTo>
                    <a:lnTo>
                      <a:pt x="20" y="216"/>
                    </a:lnTo>
                    <a:lnTo>
                      <a:pt x="14" y="163"/>
                    </a:lnTo>
                    <a:lnTo>
                      <a:pt x="9" y="117"/>
                    </a:lnTo>
                    <a:lnTo>
                      <a:pt x="5" y="76"/>
                    </a:lnTo>
                    <a:lnTo>
                      <a:pt x="2" y="43"/>
                    </a:lnTo>
                    <a:lnTo>
                      <a:pt x="1" y="18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0" y="33"/>
                    </a:lnTo>
                    <a:lnTo>
                      <a:pt x="13" y="69"/>
                    </a:lnTo>
                    <a:lnTo>
                      <a:pt x="18" y="110"/>
                    </a:lnTo>
                    <a:lnTo>
                      <a:pt x="23" y="155"/>
                    </a:lnTo>
                    <a:lnTo>
                      <a:pt x="29" y="202"/>
                    </a:lnTo>
                    <a:lnTo>
                      <a:pt x="37" y="253"/>
                    </a:lnTo>
                    <a:lnTo>
                      <a:pt x="45" y="305"/>
                    </a:lnTo>
                    <a:lnTo>
                      <a:pt x="56" y="360"/>
                    </a:lnTo>
                    <a:lnTo>
                      <a:pt x="67" y="417"/>
                    </a:lnTo>
                    <a:lnTo>
                      <a:pt x="80" y="476"/>
                    </a:lnTo>
                    <a:lnTo>
                      <a:pt x="95" y="535"/>
                    </a:lnTo>
                    <a:lnTo>
                      <a:pt x="110" y="595"/>
                    </a:lnTo>
                    <a:lnTo>
                      <a:pt x="128" y="656"/>
                    </a:lnTo>
                    <a:lnTo>
                      <a:pt x="148" y="716"/>
                    </a:lnTo>
                    <a:lnTo>
                      <a:pt x="169" y="775"/>
                    </a:lnTo>
                    <a:lnTo>
                      <a:pt x="193" y="835"/>
                    </a:lnTo>
                    <a:lnTo>
                      <a:pt x="226" y="909"/>
                    </a:lnTo>
                    <a:lnTo>
                      <a:pt x="258" y="980"/>
                    </a:lnTo>
                    <a:lnTo>
                      <a:pt x="291" y="1045"/>
                    </a:lnTo>
                    <a:lnTo>
                      <a:pt x="324" y="1108"/>
                    </a:lnTo>
                    <a:lnTo>
                      <a:pt x="357" y="1165"/>
                    </a:lnTo>
                    <a:lnTo>
                      <a:pt x="387" y="1218"/>
                    </a:lnTo>
                    <a:lnTo>
                      <a:pt x="417" y="1267"/>
                    </a:lnTo>
                    <a:lnTo>
                      <a:pt x="446" y="1311"/>
                    </a:lnTo>
                    <a:lnTo>
                      <a:pt x="472" y="1350"/>
                    </a:lnTo>
                    <a:lnTo>
                      <a:pt x="496" y="1384"/>
                    </a:lnTo>
                    <a:lnTo>
                      <a:pt x="516" y="1414"/>
                    </a:lnTo>
                    <a:lnTo>
                      <a:pt x="535" y="1437"/>
                    </a:lnTo>
                    <a:lnTo>
                      <a:pt x="549" y="1456"/>
                    </a:lnTo>
                    <a:lnTo>
                      <a:pt x="560" y="1470"/>
                    </a:lnTo>
                    <a:lnTo>
                      <a:pt x="567" y="1478"/>
                    </a:lnTo>
                    <a:lnTo>
                      <a:pt x="569" y="1481"/>
                    </a:lnTo>
                    <a:lnTo>
                      <a:pt x="1677" y="882"/>
                    </a:lnTo>
                    <a:lnTo>
                      <a:pt x="1681" y="886"/>
                    </a:lnTo>
                    <a:lnTo>
                      <a:pt x="1686" y="889"/>
                    </a:lnTo>
                    <a:lnTo>
                      <a:pt x="1690" y="893"/>
                    </a:lnTo>
                    <a:lnTo>
                      <a:pt x="1695" y="897"/>
                    </a:lnTo>
                    <a:lnTo>
                      <a:pt x="1699" y="900"/>
                    </a:lnTo>
                    <a:lnTo>
                      <a:pt x="1702" y="903"/>
                    </a:lnTo>
                    <a:lnTo>
                      <a:pt x="1705" y="906"/>
                    </a:lnTo>
                    <a:lnTo>
                      <a:pt x="1708" y="9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4" name="Freeform 84"/>
              <p:cNvSpPr>
                <a:spLocks/>
              </p:cNvSpPr>
              <p:nvPr/>
            </p:nvSpPr>
            <p:spPr bwMode="auto">
              <a:xfrm>
                <a:off x="2001" y="1712"/>
                <a:ext cx="75" cy="72"/>
              </a:xfrm>
              <a:custGeom>
                <a:avLst/>
                <a:gdLst/>
                <a:ahLst/>
                <a:cxnLst>
                  <a:cxn ang="0">
                    <a:pos x="142" y="15"/>
                  </a:cxn>
                  <a:cxn ang="0">
                    <a:pos x="164" y="0"/>
                  </a:cxn>
                  <a:cxn ang="0">
                    <a:pos x="191" y="21"/>
                  </a:cxn>
                  <a:cxn ang="0">
                    <a:pos x="217" y="15"/>
                  </a:cxn>
                  <a:cxn ang="0">
                    <a:pos x="237" y="40"/>
                  </a:cxn>
                  <a:cxn ang="0">
                    <a:pos x="267" y="42"/>
                  </a:cxn>
                  <a:cxn ang="0">
                    <a:pos x="281" y="71"/>
                  </a:cxn>
                  <a:cxn ang="0">
                    <a:pos x="311" y="81"/>
                  </a:cxn>
                  <a:cxn ang="0">
                    <a:pos x="316" y="111"/>
                  </a:cxn>
                  <a:cxn ang="0">
                    <a:pos x="345" y="127"/>
                  </a:cxn>
                  <a:cxn ang="0">
                    <a:pos x="342" y="155"/>
                  </a:cxn>
                  <a:cxn ang="0">
                    <a:pos x="367" y="178"/>
                  </a:cxn>
                  <a:cxn ang="0">
                    <a:pos x="355" y="202"/>
                  </a:cxn>
                  <a:cxn ang="0">
                    <a:pos x="374" y="229"/>
                  </a:cxn>
                  <a:cxn ang="0">
                    <a:pos x="354" y="247"/>
                  </a:cxn>
                  <a:cxn ang="0">
                    <a:pos x="365" y="275"/>
                  </a:cxn>
                  <a:cxn ang="0">
                    <a:pos x="340" y="286"/>
                  </a:cxn>
                  <a:cxn ang="0">
                    <a:pos x="342" y="314"/>
                  </a:cxn>
                  <a:cxn ang="0">
                    <a:pos x="312" y="316"/>
                  </a:cxn>
                  <a:cxn ang="0">
                    <a:pos x="306" y="343"/>
                  </a:cxn>
                  <a:cxn ang="0">
                    <a:pos x="276" y="336"/>
                  </a:cxn>
                  <a:cxn ang="0">
                    <a:pos x="261" y="357"/>
                  </a:cxn>
                  <a:cxn ang="0">
                    <a:pos x="233" y="342"/>
                  </a:cxn>
                  <a:cxn ang="0">
                    <a:pos x="211" y="357"/>
                  </a:cxn>
                  <a:cxn ang="0">
                    <a:pos x="184" y="336"/>
                  </a:cxn>
                  <a:cxn ang="0">
                    <a:pos x="158" y="343"/>
                  </a:cxn>
                  <a:cxn ang="0">
                    <a:pos x="136" y="316"/>
                  </a:cxn>
                  <a:cxn ang="0">
                    <a:pos x="107" y="314"/>
                  </a:cxn>
                  <a:cxn ang="0">
                    <a:pos x="92" y="286"/>
                  </a:cxn>
                  <a:cxn ang="0">
                    <a:pos x="63" y="276"/>
                  </a:cxn>
                  <a:cxn ang="0">
                    <a:pos x="56" y="247"/>
                  </a:cxn>
                  <a:cxn ang="0">
                    <a:pos x="28" y="229"/>
                  </a:cxn>
                  <a:cxn ang="0">
                    <a:pos x="31" y="202"/>
                  </a:cxn>
                  <a:cxn ang="0">
                    <a:pos x="6" y="178"/>
                  </a:cxn>
                  <a:cxn ang="0">
                    <a:pos x="19" y="155"/>
                  </a:cxn>
                  <a:cxn ang="0">
                    <a:pos x="0" y="128"/>
                  </a:cxn>
                  <a:cxn ang="0">
                    <a:pos x="20" y="111"/>
                  </a:cxn>
                  <a:cxn ang="0">
                    <a:pos x="8" y="81"/>
                  </a:cxn>
                  <a:cxn ang="0">
                    <a:pos x="34" y="71"/>
                  </a:cxn>
                  <a:cxn ang="0">
                    <a:pos x="32" y="42"/>
                  </a:cxn>
                  <a:cxn ang="0">
                    <a:pos x="61" y="40"/>
                  </a:cxn>
                  <a:cxn ang="0">
                    <a:pos x="67" y="15"/>
                  </a:cxn>
                  <a:cxn ang="0">
                    <a:pos x="97" y="21"/>
                  </a:cxn>
                  <a:cxn ang="0">
                    <a:pos x="113" y="0"/>
                  </a:cxn>
                  <a:cxn ang="0">
                    <a:pos x="142" y="15"/>
                  </a:cxn>
                </a:cxnLst>
                <a:rect l="0" t="0" r="r" b="b"/>
                <a:pathLst>
                  <a:path w="374" h="357">
                    <a:moveTo>
                      <a:pt x="142" y="15"/>
                    </a:moveTo>
                    <a:lnTo>
                      <a:pt x="164" y="0"/>
                    </a:lnTo>
                    <a:lnTo>
                      <a:pt x="191" y="21"/>
                    </a:lnTo>
                    <a:lnTo>
                      <a:pt x="217" y="15"/>
                    </a:lnTo>
                    <a:lnTo>
                      <a:pt x="237" y="40"/>
                    </a:lnTo>
                    <a:lnTo>
                      <a:pt x="267" y="42"/>
                    </a:lnTo>
                    <a:lnTo>
                      <a:pt x="281" y="71"/>
                    </a:lnTo>
                    <a:lnTo>
                      <a:pt x="311" y="81"/>
                    </a:lnTo>
                    <a:lnTo>
                      <a:pt x="316" y="111"/>
                    </a:lnTo>
                    <a:lnTo>
                      <a:pt x="345" y="127"/>
                    </a:lnTo>
                    <a:lnTo>
                      <a:pt x="342" y="155"/>
                    </a:lnTo>
                    <a:lnTo>
                      <a:pt x="367" y="178"/>
                    </a:lnTo>
                    <a:lnTo>
                      <a:pt x="355" y="202"/>
                    </a:lnTo>
                    <a:lnTo>
                      <a:pt x="374" y="229"/>
                    </a:lnTo>
                    <a:lnTo>
                      <a:pt x="354" y="247"/>
                    </a:lnTo>
                    <a:lnTo>
                      <a:pt x="365" y="275"/>
                    </a:lnTo>
                    <a:lnTo>
                      <a:pt x="340" y="286"/>
                    </a:lnTo>
                    <a:lnTo>
                      <a:pt x="342" y="314"/>
                    </a:lnTo>
                    <a:lnTo>
                      <a:pt x="312" y="316"/>
                    </a:lnTo>
                    <a:lnTo>
                      <a:pt x="306" y="343"/>
                    </a:lnTo>
                    <a:lnTo>
                      <a:pt x="276" y="336"/>
                    </a:lnTo>
                    <a:lnTo>
                      <a:pt x="261" y="357"/>
                    </a:lnTo>
                    <a:lnTo>
                      <a:pt x="233" y="342"/>
                    </a:lnTo>
                    <a:lnTo>
                      <a:pt x="211" y="357"/>
                    </a:lnTo>
                    <a:lnTo>
                      <a:pt x="184" y="336"/>
                    </a:lnTo>
                    <a:lnTo>
                      <a:pt x="158" y="343"/>
                    </a:lnTo>
                    <a:lnTo>
                      <a:pt x="136" y="316"/>
                    </a:lnTo>
                    <a:lnTo>
                      <a:pt x="107" y="314"/>
                    </a:lnTo>
                    <a:lnTo>
                      <a:pt x="92" y="286"/>
                    </a:lnTo>
                    <a:lnTo>
                      <a:pt x="63" y="276"/>
                    </a:lnTo>
                    <a:lnTo>
                      <a:pt x="56" y="247"/>
                    </a:lnTo>
                    <a:lnTo>
                      <a:pt x="28" y="229"/>
                    </a:lnTo>
                    <a:lnTo>
                      <a:pt x="31" y="202"/>
                    </a:lnTo>
                    <a:lnTo>
                      <a:pt x="6" y="178"/>
                    </a:lnTo>
                    <a:lnTo>
                      <a:pt x="19" y="155"/>
                    </a:lnTo>
                    <a:lnTo>
                      <a:pt x="0" y="128"/>
                    </a:lnTo>
                    <a:lnTo>
                      <a:pt x="20" y="111"/>
                    </a:lnTo>
                    <a:lnTo>
                      <a:pt x="8" y="81"/>
                    </a:lnTo>
                    <a:lnTo>
                      <a:pt x="34" y="71"/>
                    </a:lnTo>
                    <a:lnTo>
                      <a:pt x="32" y="42"/>
                    </a:lnTo>
                    <a:lnTo>
                      <a:pt x="61" y="40"/>
                    </a:lnTo>
                    <a:lnTo>
                      <a:pt x="67" y="15"/>
                    </a:lnTo>
                    <a:lnTo>
                      <a:pt x="97" y="21"/>
                    </a:lnTo>
                    <a:lnTo>
                      <a:pt x="113" y="0"/>
                    </a:lnTo>
                    <a:lnTo>
                      <a:pt x="142" y="1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5" name="Freeform 85"/>
              <p:cNvSpPr>
                <a:spLocks/>
              </p:cNvSpPr>
              <p:nvPr/>
            </p:nvSpPr>
            <p:spPr bwMode="auto">
              <a:xfrm>
                <a:off x="1821" y="1572"/>
                <a:ext cx="168" cy="49"/>
              </a:xfrm>
              <a:custGeom>
                <a:avLst/>
                <a:gdLst/>
                <a:ahLst/>
                <a:cxnLst>
                  <a:cxn ang="0">
                    <a:pos x="841" y="12"/>
                  </a:cxn>
                  <a:cxn ang="0">
                    <a:pos x="840" y="9"/>
                  </a:cxn>
                  <a:cxn ang="0">
                    <a:pos x="839" y="6"/>
                  </a:cxn>
                  <a:cxn ang="0">
                    <a:pos x="838" y="3"/>
                  </a:cxn>
                  <a:cxn ang="0">
                    <a:pos x="837" y="0"/>
                  </a:cxn>
                  <a:cxn ang="0">
                    <a:pos x="0" y="222"/>
                  </a:cxn>
                  <a:cxn ang="0">
                    <a:pos x="1" y="227"/>
                  </a:cxn>
                  <a:cxn ang="0">
                    <a:pos x="1" y="232"/>
                  </a:cxn>
                  <a:cxn ang="0">
                    <a:pos x="2" y="237"/>
                  </a:cxn>
                  <a:cxn ang="0">
                    <a:pos x="2" y="242"/>
                  </a:cxn>
                  <a:cxn ang="0">
                    <a:pos x="841" y="12"/>
                  </a:cxn>
                </a:cxnLst>
                <a:rect l="0" t="0" r="r" b="b"/>
                <a:pathLst>
                  <a:path w="841" h="242">
                    <a:moveTo>
                      <a:pt x="841" y="12"/>
                    </a:moveTo>
                    <a:lnTo>
                      <a:pt x="840" y="9"/>
                    </a:lnTo>
                    <a:lnTo>
                      <a:pt x="839" y="6"/>
                    </a:lnTo>
                    <a:lnTo>
                      <a:pt x="838" y="3"/>
                    </a:lnTo>
                    <a:lnTo>
                      <a:pt x="837" y="0"/>
                    </a:lnTo>
                    <a:lnTo>
                      <a:pt x="0" y="222"/>
                    </a:lnTo>
                    <a:lnTo>
                      <a:pt x="1" y="227"/>
                    </a:lnTo>
                    <a:lnTo>
                      <a:pt x="1" y="232"/>
                    </a:lnTo>
                    <a:lnTo>
                      <a:pt x="2" y="237"/>
                    </a:lnTo>
                    <a:lnTo>
                      <a:pt x="2" y="242"/>
                    </a:lnTo>
                    <a:lnTo>
                      <a:pt x="84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6" name="Freeform 86"/>
              <p:cNvSpPr>
                <a:spLocks/>
              </p:cNvSpPr>
              <p:nvPr/>
            </p:nvSpPr>
            <p:spPr bwMode="auto">
              <a:xfrm>
                <a:off x="1823" y="1583"/>
                <a:ext cx="170" cy="51"/>
              </a:xfrm>
              <a:custGeom>
                <a:avLst/>
                <a:gdLst/>
                <a:ahLst/>
                <a:cxnLst>
                  <a:cxn ang="0">
                    <a:pos x="847" y="0"/>
                  </a:cxn>
                  <a:cxn ang="0">
                    <a:pos x="0" y="235"/>
                  </a:cxn>
                  <a:cxn ang="0">
                    <a:pos x="2" y="240"/>
                  </a:cxn>
                  <a:cxn ang="0">
                    <a:pos x="3" y="244"/>
                  </a:cxn>
                  <a:cxn ang="0">
                    <a:pos x="3" y="250"/>
                  </a:cxn>
                  <a:cxn ang="0">
                    <a:pos x="4" y="255"/>
                  </a:cxn>
                  <a:cxn ang="0">
                    <a:pos x="851" y="13"/>
                  </a:cxn>
                  <a:cxn ang="0">
                    <a:pos x="850" y="9"/>
                  </a:cxn>
                  <a:cxn ang="0">
                    <a:pos x="849" y="6"/>
                  </a:cxn>
                  <a:cxn ang="0">
                    <a:pos x="848" y="3"/>
                  </a:cxn>
                  <a:cxn ang="0">
                    <a:pos x="847" y="0"/>
                  </a:cxn>
                </a:cxnLst>
                <a:rect l="0" t="0" r="r" b="b"/>
                <a:pathLst>
                  <a:path w="851" h="255">
                    <a:moveTo>
                      <a:pt x="847" y="0"/>
                    </a:moveTo>
                    <a:lnTo>
                      <a:pt x="0" y="235"/>
                    </a:lnTo>
                    <a:lnTo>
                      <a:pt x="2" y="240"/>
                    </a:lnTo>
                    <a:lnTo>
                      <a:pt x="3" y="244"/>
                    </a:lnTo>
                    <a:lnTo>
                      <a:pt x="3" y="250"/>
                    </a:lnTo>
                    <a:lnTo>
                      <a:pt x="4" y="255"/>
                    </a:lnTo>
                    <a:lnTo>
                      <a:pt x="851" y="13"/>
                    </a:lnTo>
                    <a:lnTo>
                      <a:pt x="850" y="9"/>
                    </a:lnTo>
                    <a:lnTo>
                      <a:pt x="849" y="6"/>
                    </a:lnTo>
                    <a:lnTo>
                      <a:pt x="848" y="3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7" name="Freeform 87"/>
              <p:cNvSpPr>
                <a:spLocks/>
              </p:cNvSpPr>
              <p:nvPr/>
            </p:nvSpPr>
            <p:spPr bwMode="auto">
              <a:xfrm>
                <a:off x="1825" y="1594"/>
                <a:ext cx="172" cy="54"/>
              </a:xfrm>
              <a:custGeom>
                <a:avLst/>
                <a:gdLst/>
                <a:ahLst/>
                <a:cxnLst>
                  <a:cxn ang="0">
                    <a:pos x="855" y="0"/>
                  </a:cxn>
                  <a:cxn ang="0">
                    <a:pos x="0" y="248"/>
                  </a:cxn>
                  <a:cxn ang="0">
                    <a:pos x="1" y="253"/>
                  </a:cxn>
                  <a:cxn ang="0">
                    <a:pos x="2" y="258"/>
                  </a:cxn>
                  <a:cxn ang="0">
                    <a:pos x="2" y="263"/>
                  </a:cxn>
                  <a:cxn ang="0">
                    <a:pos x="3" y="268"/>
                  </a:cxn>
                  <a:cxn ang="0">
                    <a:pos x="860" y="14"/>
                  </a:cxn>
                  <a:cxn ang="0">
                    <a:pos x="859" y="9"/>
                  </a:cxn>
                  <a:cxn ang="0">
                    <a:pos x="858" y="6"/>
                  </a:cxn>
                  <a:cxn ang="0">
                    <a:pos x="857" y="3"/>
                  </a:cxn>
                  <a:cxn ang="0">
                    <a:pos x="855" y="0"/>
                  </a:cxn>
                </a:cxnLst>
                <a:rect l="0" t="0" r="r" b="b"/>
                <a:pathLst>
                  <a:path w="860" h="268">
                    <a:moveTo>
                      <a:pt x="855" y="0"/>
                    </a:moveTo>
                    <a:lnTo>
                      <a:pt x="0" y="248"/>
                    </a:lnTo>
                    <a:lnTo>
                      <a:pt x="1" y="253"/>
                    </a:lnTo>
                    <a:lnTo>
                      <a:pt x="2" y="258"/>
                    </a:lnTo>
                    <a:lnTo>
                      <a:pt x="2" y="263"/>
                    </a:lnTo>
                    <a:lnTo>
                      <a:pt x="3" y="268"/>
                    </a:lnTo>
                    <a:lnTo>
                      <a:pt x="860" y="14"/>
                    </a:lnTo>
                    <a:lnTo>
                      <a:pt x="859" y="9"/>
                    </a:lnTo>
                    <a:lnTo>
                      <a:pt x="858" y="6"/>
                    </a:lnTo>
                    <a:lnTo>
                      <a:pt x="857" y="3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8" name="Freeform 88"/>
              <p:cNvSpPr>
                <a:spLocks/>
              </p:cNvSpPr>
              <p:nvPr/>
            </p:nvSpPr>
            <p:spPr bwMode="auto">
              <a:xfrm>
                <a:off x="1826" y="1605"/>
                <a:ext cx="174" cy="56"/>
              </a:xfrm>
              <a:custGeom>
                <a:avLst/>
                <a:gdLst/>
                <a:ahLst/>
                <a:cxnLst>
                  <a:cxn ang="0">
                    <a:pos x="865" y="0"/>
                  </a:cxn>
                  <a:cxn ang="0">
                    <a:pos x="0" y="260"/>
                  </a:cxn>
                  <a:cxn ang="0">
                    <a:pos x="1" y="265"/>
                  </a:cxn>
                  <a:cxn ang="0">
                    <a:pos x="2" y="270"/>
                  </a:cxn>
                  <a:cxn ang="0">
                    <a:pos x="3" y="276"/>
                  </a:cxn>
                  <a:cxn ang="0">
                    <a:pos x="4" y="281"/>
                  </a:cxn>
                  <a:cxn ang="0">
                    <a:pos x="870" y="13"/>
                  </a:cxn>
                  <a:cxn ang="0">
                    <a:pos x="869" y="10"/>
                  </a:cxn>
                  <a:cxn ang="0">
                    <a:pos x="868" y="7"/>
                  </a:cxn>
                  <a:cxn ang="0">
                    <a:pos x="866" y="3"/>
                  </a:cxn>
                  <a:cxn ang="0">
                    <a:pos x="865" y="0"/>
                  </a:cxn>
                </a:cxnLst>
                <a:rect l="0" t="0" r="r" b="b"/>
                <a:pathLst>
                  <a:path w="870" h="281">
                    <a:moveTo>
                      <a:pt x="865" y="0"/>
                    </a:moveTo>
                    <a:lnTo>
                      <a:pt x="0" y="260"/>
                    </a:lnTo>
                    <a:lnTo>
                      <a:pt x="1" y="265"/>
                    </a:lnTo>
                    <a:lnTo>
                      <a:pt x="2" y="270"/>
                    </a:lnTo>
                    <a:lnTo>
                      <a:pt x="3" y="276"/>
                    </a:lnTo>
                    <a:lnTo>
                      <a:pt x="4" y="281"/>
                    </a:lnTo>
                    <a:lnTo>
                      <a:pt x="870" y="13"/>
                    </a:lnTo>
                    <a:lnTo>
                      <a:pt x="869" y="10"/>
                    </a:lnTo>
                    <a:lnTo>
                      <a:pt x="868" y="7"/>
                    </a:lnTo>
                    <a:lnTo>
                      <a:pt x="866" y="3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49" name="Freeform 89"/>
              <p:cNvSpPr>
                <a:spLocks/>
              </p:cNvSpPr>
              <p:nvPr/>
            </p:nvSpPr>
            <p:spPr bwMode="auto">
              <a:xfrm>
                <a:off x="1829" y="1616"/>
                <a:ext cx="175" cy="59"/>
              </a:xfrm>
              <a:custGeom>
                <a:avLst/>
                <a:gdLst/>
                <a:ahLst/>
                <a:cxnLst>
                  <a:cxn ang="0">
                    <a:pos x="874" y="0"/>
                  </a:cxn>
                  <a:cxn ang="0">
                    <a:pos x="0" y="273"/>
                  </a:cxn>
                  <a:cxn ang="0">
                    <a:pos x="1" y="278"/>
                  </a:cxn>
                  <a:cxn ang="0">
                    <a:pos x="2" y="283"/>
                  </a:cxn>
                  <a:cxn ang="0">
                    <a:pos x="3" y="288"/>
                  </a:cxn>
                  <a:cxn ang="0">
                    <a:pos x="4" y="293"/>
                  </a:cxn>
                  <a:cxn ang="0">
                    <a:pos x="878" y="13"/>
                  </a:cxn>
                  <a:cxn ang="0">
                    <a:pos x="877" y="10"/>
                  </a:cxn>
                  <a:cxn ang="0">
                    <a:pos x="876" y="7"/>
                  </a:cxn>
                  <a:cxn ang="0">
                    <a:pos x="875" y="4"/>
                  </a:cxn>
                  <a:cxn ang="0">
                    <a:pos x="874" y="0"/>
                  </a:cxn>
                </a:cxnLst>
                <a:rect l="0" t="0" r="r" b="b"/>
                <a:pathLst>
                  <a:path w="878" h="293">
                    <a:moveTo>
                      <a:pt x="874" y="0"/>
                    </a:moveTo>
                    <a:lnTo>
                      <a:pt x="0" y="273"/>
                    </a:lnTo>
                    <a:lnTo>
                      <a:pt x="1" y="278"/>
                    </a:lnTo>
                    <a:lnTo>
                      <a:pt x="2" y="283"/>
                    </a:lnTo>
                    <a:lnTo>
                      <a:pt x="3" y="288"/>
                    </a:lnTo>
                    <a:lnTo>
                      <a:pt x="4" y="293"/>
                    </a:lnTo>
                    <a:lnTo>
                      <a:pt x="878" y="13"/>
                    </a:lnTo>
                    <a:lnTo>
                      <a:pt x="877" y="10"/>
                    </a:lnTo>
                    <a:lnTo>
                      <a:pt x="876" y="7"/>
                    </a:lnTo>
                    <a:lnTo>
                      <a:pt x="875" y="4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0" name="Freeform 90"/>
              <p:cNvSpPr>
                <a:spLocks/>
              </p:cNvSpPr>
              <p:nvPr/>
            </p:nvSpPr>
            <p:spPr bwMode="auto">
              <a:xfrm>
                <a:off x="1831" y="1626"/>
                <a:ext cx="178" cy="62"/>
              </a:xfrm>
              <a:custGeom>
                <a:avLst/>
                <a:gdLst/>
                <a:ahLst/>
                <a:cxnLst>
                  <a:cxn ang="0">
                    <a:pos x="882" y="0"/>
                  </a:cxn>
                  <a:cxn ang="0">
                    <a:pos x="0" y="285"/>
                  </a:cxn>
                  <a:cxn ang="0">
                    <a:pos x="1" y="290"/>
                  </a:cxn>
                  <a:cxn ang="0">
                    <a:pos x="3" y="295"/>
                  </a:cxn>
                  <a:cxn ang="0">
                    <a:pos x="3" y="300"/>
                  </a:cxn>
                  <a:cxn ang="0">
                    <a:pos x="4" y="306"/>
                  </a:cxn>
                  <a:cxn ang="0">
                    <a:pos x="887" y="12"/>
                  </a:cxn>
                  <a:cxn ang="0">
                    <a:pos x="886" y="9"/>
                  </a:cxn>
                  <a:cxn ang="0">
                    <a:pos x="885" y="6"/>
                  </a:cxn>
                  <a:cxn ang="0">
                    <a:pos x="883" y="3"/>
                  </a:cxn>
                  <a:cxn ang="0">
                    <a:pos x="882" y="0"/>
                  </a:cxn>
                </a:cxnLst>
                <a:rect l="0" t="0" r="r" b="b"/>
                <a:pathLst>
                  <a:path w="887" h="306">
                    <a:moveTo>
                      <a:pt x="882" y="0"/>
                    </a:moveTo>
                    <a:lnTo>
                      <a:pt x="0" y="285"/>
                    </a:lnTo>
                    <a:lnTo>
                      <a:pt x="1" y="290"/>
                    </a:lnTo>
                    <a:lnTo>
                      <a:pt x="3" y="295"/>
                    </a:lnTo>
                    <a:lnTo>
                      <a:pt x="3" y="300"/>
                    </a:lnTo>
                    <a:lnTo>
                      <a:pt x="4" y="306"/>
                    </a:lnTo>
                    <a:lnTo>
                      <a:pt x="887" y="12"/>
                    </a:lnTo>
                    <a:lnTo>
                      <a:pt x="886" y="9"/>
                    </a:lnTo>
                    <a:lnTo>
                      <a:pt x="885" y="6"/>
                    </a:lnTo>
                    <a:lnTo>
                      <a:pt x="883" y="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1" name="Freeform 91"/>
              <p:cNvSpPr>
                <a:spLocks/>
              </p:cNvSpPr>
              <p:nvPr/>
            </p:nvSpPr>
            <p:spPr bwMode="auto">
              <a:xfrm>
                <a:off x="1834" y="1637"/>
                <a:ext cx="179" cy="63"/>
              </a:xfrm>
              <a:custGeom>
                <a:avLst/>
                <a:gdLst/>
                <a:ahLst/>
                <a:cxnLst>
                  <a:cxn ang="0">
                    <a:pos x="890" y="0"/>
                  </a:cxn>
                  <a:cxn ang="0">
                    <a:pos x="0" y="299"/>
                  </a:cxn>
                  <a:cxn ang="0">
                    <a:pos x="1" y="304"/>
                  </a:cxn>
                  <a:cxn ang="0">
                    <a:pos x="2" y="308"/>
                  </a:cxn>
                  <a:cxn ang="0">
                    <a:pos x="3" y="313"/>
                  </a:cxn>
                  <a:cxn ang="0">
                    <a:pos x="4" y="318"/>
                  </a:cxn>
                  <a:cxn ang="0">
                    <a:pos x="896" y="12"/>
                  </a:cxn>
                  <a:cxn ang="0">
                    <a:pos x="894" y="9"/>
                  </a:cxn>
                  <a:cxn ang="0">
                    <a:pos x="893" y="6"/>
                  </a:cxn>
                  <a:cxn ang="0">
                    <a:pos x="891" y="3"/>
                  </a:cxn>
                  <a:cxn ang="0">
                    <a:pos x="890" y="0"/>
                  </a:cxn>
                </a:cxnLst>
                <a:rect l="0" t="0" r="r" b="b"/>
                <a:pathLst>
                  <a:path w="896" h="318">
                    <a:moveTo>
                      <a:pt x="890" y="0"/>
                    </a:moveTo>
                    <a:lnTo>
                      <a:pt x="0" y="299"/>
                    </a:lnTo>
                    <a:lnTo>
                      <a:pt x="1" y="304"/>
                    </a:lnTo>
                    <a:lnTo>
                      <a:pt x="2" y="308"/>
                    </a:lnTo>
                    <a:lnTo>
                      <a:pt x="3" y="313"/>
                    </a:lnTo>
                    <a:lnTo>
                      <a:pt x="4" y="318"/>
                    </a:lnTo>
                    <a:lnTo>
                      <a:pt x="896" y="12"/>
                    </a:lnTo>
                    <a:lnTo>
                      <a:pt x="894" y="9"/>
                    </a:lnTo>
                    <a:lnTo>
                      <a:pt x="893" y="6"/>
                    </a:lnTo>
                    <a:lnTo>
                      <a:pt x="891" y="3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2" name="Freeform 92"/>
              <p:cNvSpPr>
                <a:spLocks/>
              </p:cNvSpPr>
              <p:nvPr/>
            </p:nvSpPr>
            <p:spPr bwMode="auto">
              <a:xfrm>
                <a:off x="1837" y="1647"/>
                <a:ext cx="181" cy="66"/>
              </a:xfrm>
              <a:custGeom>
                <a:avLst/>
                <a:gdLst/>
                <a:ahLst/>
                <a:cxnLst>
                  <a:cxn ang="0">
                    <a:pos x="899" y="0"/>
                  </a:cxn>
                  <a:cxn ang="0">
                    <a:pos x="0" y="312"/>
                  </a:cxn>
                  <a:cxn ang="0">
                    <a:pos x="1" y="317"/>
                  </a:cxn>
                  <a:cxn ang="0">
                    <a:pos x="3" y="321"/>
                  </a:cxn>
                  <a:cxn ang="0">
                    <a:pos x="4" y="326"/>
                  </a:cxn>
                  <a:cxn ang="0">
                    <a:pos x="5" y="331"/>
                  </a:cxn>
                  <a:cxn ang="0">
                    <a:pos x="904" y="12"/>
                  </a:cxn>
                  <a:cxn ang="0">
                    <a:pos x="903" y="9"/>
                  </a:cxn>
                  <a:cxn ang="0">
                    <a:pos x="901" y="6"/>
                  </a:cxn>
                  <a:cxn ang="0">
                    <a:pos x="900" y="3"/>
                  </a:cxn>
                  <a:cxn ang="0">
                    <a:pos x="899" y="0"/>
                  </a:cxn>
                </a:cxnLst>
                <a:rect l="0" t="0" r="r" b="b"/>
                <a:pathLst>
                  <a:path w="904" h="331">
                    <a:moveTo>
                      <a:pt x="899" y="0"/>
                    </a:moveTo>
                    <a:lnTo>
                      <a:pt x="0" y="312"/>
                    </a:lnTo>
                    <a:lnTo>
                      <a:pt x="1" y="317"/>
                    </a:lnTo>
                    <a:lnTo>
                      <a:pt x="3" y="321"/>
                    </a:lnTo>
                    <a:lnTo>
                      <a:pt x="4" y="326"/>
                    </a:lnTo>
                    <a:lnTo>
                      <a:pt x="5" y="331"/>
                    </a:lnTo>
                    <a:lnTo>
                      <a:pt x="904" y="12"/>
                    </a:lnTo>
                    <a:lnTo>
                      <a:pt x="903" y="9"/>
                    </a:lnTo>
                    <a:lnTo>
                      <a:pt x="901" y="6"/>
                    </a:lnTo>
                    <a:lnTo>
                      <a:pt x="900" y="3"/>
                    </a:lnTo>
                    <a:lnTo>
                      <a:pt x="8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3" name="Freeform 93"/>
              <p:cNvSpPr>
                <a:spLocks/>
              </p:cNvSpPr>
              <p:nvPr/>
            </p:nvSpPr>
            <p:spPr bwMode="auto">
              <a:xfrm>
                <a:off x="1841" y="1658"/>
                <a:ext cx="182" cy="69"/>
              </a:xfrm>
              <a:custGeom>
                <a:avLst/>
                <a:gdLst/>
                <a:ahLst/>
                <a:cxnLst>
                  <a:cxn ang="0">
                    <a:pos x="904" y="0"/>
                  </a:cxn>
                  <a:cxn ang="0">
                    <a:pos x="0" y="325"/>
                  </a:cxn>
                  <a:cxn ang="0">
                    <a:pos x="1" y="331"/>
                  </a:cxn>
                  <a:cxn ang="0">
                    <a:pos x="3" y="335"/>
                  </a:cxn>
                  <a:cxn ang="0">
                    <a:pos x="4" y="340"/>
                  </a:cxn>
                  <a:cxn ang="0">
                    <a:pos x="5" y="345"/>
                  </a:cxn>
                  <a:cxn ang="0">
                    <a:pos x="911" y="13"/>
                  </a:cxn>
                  <a:cxn ang="0">
                    <a:pos x="910" y="9"/>
                  </a:cxn>
                  <a:cxn ang="0">
                    <a:pos x="908" y="6"/>
                  </a:cxn>
                  <a:cxn ang="0">
                    <a:pos x="907" y="3"/>
                  </a:cxn>
                  <a:cxn ang="0">
                    <a:pos x="904" y="0"/>
                  </a:cxn>
                </a:cxnLst>
                <a:rect l="0" t="0" r="r" b="b"/>
                <a:pathLst>
                  <a:path w="911" h="345">
                    <a:moveTo>
                      <a:pt x="904" y="0"/>
                    </a:moveTo>
                    <a:lnTo>
                      <a:pt x="0" y="325"/>
                    </a:lnTo>
                    <a:lnTo>
                      <a:pt x="1" y="331"/>
                    </a:lnTo>
                    <a:lnTo>
                      <a:pt x="3" y="335"/>
                    </a:lnTo>
                    <a:lnTo>
                      <a:pt x="4" y="340"/>
                    </a:lnTo>
                    <a:lnTo>
                      <a:pt x="5" y="345"/>
                    </a:lnTo>
                    <a:lnTo>
                      <a:pt x="911" y="13"/>
                    </a:lnTo>
                    <a:lnTo>
                      <a:pt x="910" y="9"/>
                    </a:lnTo>
                    <a:lnTo>
                      <a:pt x="908" y="6"/>
                    </a:lnTo>
                    <a:lnTo>
                      <a:pt x="907" y="3"/>
                    </a:lnTo>
                    <a:lnTo>
                      <a:pt x="9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4" name="Freeform 94"/>
              <p:cNvSpPr>
                <a:spLocks/>
              </p:cNvSpPr>
              <p:nvPr/>
            </p:nvSpPr>
            <p:spPr bwMode="auto">
              <a:xfrm>
                <a:off x="1844" y="1668"/>
                <a:ext cx="184" cy="71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0" y="339"/>
                  </a:cxn>
                  <a:cxn ang="0">
                    <a:pos x="2" y="344"/>
                  </a:cxn>
                  <a:cxn ang="0">
                    <a:pos x="3" y="348"/>
                  </a:cxn>
                  <a:cxn ang="0">
                    <a:pos x="5" y="353"/>
                  </a:cxn>
                  <a:cxn ang="0">
                    <a:pos x="6" y="358"/>
                  </a:cxn>
                  <a:cxn ang="0">
                    <a:pos x="918" y="13"/>
                  </a:cxn>
                  <a:cxn ang="0">
                    <a:pos x="917" y="10"/>
                  </a:cxn>
                  <a:cxn ang="0">
                    <a:pos x="915" y="7"/>
                  </a:cxn>
                  <a:cxn ang="0">
                    <a:pos x="914" y="3"/>
                  </a:cxn>
                  <a:cxn ang="0">
                    <a:pos x="912" y="0"/>
                  </a:cxn>
                </a:cxnLst>
                <a:rect l="0" t="0" r="r" b="b"/>
                <a:pathLst>
                  <a:path w="918" h="358">
                    <a:moveTo>
                      <a:pt x="912" y="0"/>
                    </a:moveTo>
                    <a:lnTo>
                      <a:pt x="0" y="339"/>
                    </a:lnTo>
                    <a:lnTo>
                      <a:pt x="2" y="344"/>
                    </a:lnTo>
                    <a:lnTo>
                      <a:pt x="3" y="348"/>
                    </a:lnTo>
                    <a:lnTo>
                      <a:pt x="5" y="353"/>
                    </a:lnTo>
                    <a:lnTo>
                      <a:pt x="6" y="358"/>
                    </a:lnTo>
                    <a:lnTo>
                      <a:pt x="918" y="13"/>
                    </a:lnTo>
                    <a:lnTo>
                      <a:pt x="917" y="10"/>
                    </a:lnTo>
                    <a:lnTo>
                      <a:pt x="915" y="7"/>
                    </a:lnTo>
                    <a:lnTo>
                      <a:pt x="914" y="3"/>
                    </a:ln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5" name="Freeform 95"/>
              <p:cNvSpPr>
                <a:spLocks/>
              </p:cNvSpPr>
              <p:nvPr/>
            </p:nvSpPr>
            <p:spPr bwMode="auto">
              <a:xfrm>
                <a:off x="1848" y="1678"/>
                <a:ext cx="185" cy="74"/>
              </a:xfrm>
              <a:custGeom>
                <a:avLst/>
                <a:gdLst/>
                <a:ahLst/>
                <a:cxnLst>
                  <a:cxn ang="0">
                    <a:pos x="920" y="0"/>
                  </a:cxn>
                  <a:cxn ang="0">
                    <a:pos x="0" y="352"/>
                  </a:cxn>
                  <a:cxn ang="0">
                    <a:pos x="2" y="356"/>
                  </a:cxn>
                  <a:cxn ang="0">
                    <a:pos x="5" y="362"/>
                  </a:cxn>
                  <a:cxn ang="0">
                    <a:pos x="6" y="366"/>
                  </a:cxn>
                  <a:cxn ang="0">
                    <a:pos x="8" y="371"/>
                  </a:cxn>
                  <a:cxn ang="0">
                    <a:pos x="926" y="12"/>
                  </a:cxn>
                  <a:cxn ang="0">
                    <a:pos x="925" y="9"/>
                  </a:cxn>
                  <a:cxn ang="0">
                    <a:pos x="923" y="6"/>
                  </a:cxn>
                  <a:cxn ang="0">
                    <a:pos x="922" y="3"/>
                  </a:cxn>
                  <a:cxn ang="0">
                    <a:pos x="920" y="0"/>
                  </a:cxn>
                </a:cxnLst>
                <a:rect l="0" t="0" r="r" b="b"/>
                <a:pathLst>
                  <a:path w="926" h="371">
                    <a:moveTo>
                      <a:pt x="920" y="0"/>
                    </a:moveTo>
                    <a:lnTo>
                      <a:pt x="0" y="352"/>
                    </a:lnTo>
                    <a:lnTo>
                      <a:pt x="2" y="356"/>
                    </a:lnTo>
                    <a:lnTo>
                      <a:pt x="5" y="362"/>
                    </a:lnTo>
                    <a:lnTo>
                      <a:pt x="6" y="366"/>
                    </a:lnTo>
                    <a:lnTo>
                      <a:pt x="8" y="371"/>
                    </a:lnTo>
                    <a:lnTo>
                      <a:pt x="926" y="12"/>
                    </a:lnTo>
                    <a:lnTo>
                      <a:pt x="925" y="9"/>
                    </a:lnTo>
                    <a:lnTo>
                      <a:pt x="923" y="6"/>
                    </a:lnTo>
                    <a:lnTo>
                      <a:pt x="922" y="3"/>
                    </a:lnTo>
                    <a:lnTo>
                      <a:pt x="9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6" name="Freeform 96"/>
              <p:cNvSpPr>
                <a:spLocks/>
              </p:cNvSpPr>
              <p:nvPr/>
            </p:nvSpPr>
            <p:spPr bwMode="auto">
              <a:xfrm>
                <a:off x="1853" y="1688"/>
                <a:ext cx="186" cy="77"/>
              </a:xfrm>
              <a:custGeom>
                <a:avLst/>
                <a:gdLst/>
                <a:ahLst/>
                <a:cxnLst>
                  <a:cxn ang="0">
                    <a:pos x="924" y="0"/>
                  </a:cxn>
                  <a:cxn ang="0">
                    <a:pos x="0" y="365"/>
                  </a:cxn>
                  <a:cxn ang="0">
                    <a:pos x="2" y="370"/>
                  </a:cxn>
                  <a:cxn ang="0">
                    <a:pos x="4" y="375"/>
                  </a:cxn>
                  <a:cxn ang="0">
                    <a:pos x="6" y="379"/>
                  </a:cxn>
                  <a:cxn ang="0">
                    <a:pos x="8" y="384"/>
                  </a:cxn>
                  <a:cxn ang="0">
                    <a:pos x="932" y="11"/>
                  </a:cxn>
                  <a:cxn ang="0">
                    <a:pos x="929" y="9"/>
                  </a:cxn>
                  <a:cxn ang="0">
                    <a:pos x="928" y="6"/>
                  </a:cxn>
                  <a:cxn ang="0">
                    <a:pos x="926" y="3"/>
                  </a:cxn>
                  <a:cxn ang="0">
                    <a:pos x="924" y="0"/>
                  </a:cxn>
                </a:cxnLst>
                <a:rect l="0" t="0" r="r" b="b"/>
                <a:pathLst>
                  <a:path w="932" h="384">
                    <a:moveTo>
                      <a:pt x="924" y="0"/>
                    </a:moveTo>
                    <a:lnTo>
                      <a:pt x="0" y="365"/>
                    </a:lnTo>
                    <a:lnTo>
                      <a:pt x="2" y="370"/>
                    </a:lnTo>
                    <a:lnTo>
                      <a:pt x="4" y="375"/>
                    </a:lnTo>
                    <a:lnTo>
                      <a:pt x="6" y="379"/>
                    </a:lnTo>
                    <a:lnTo>
                      <a:pt x="8" y="384"/>
                    </a:lnTo>
                    <a:lnTo>
                      <a:pt x="932" y="11"/>
                    </a:lnTo>
                    <a:lnTo>
                      <a:pt x="929" y="9"/>
                    </a:lnTo>
                    <a:lnTo>
                      <a:pt x="928" y="6"/>
                    </a:lnTo>
                    <a:lnTo>
                      <a:pt x="926" y="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7" name="Freeform 97"/>
              <p:cNvSpPr>
                <a:spLocks/>
              </p:cNvSpPr>
              <p:nvPr/>
            </p:nvSpPr>
            <p:spPr bwMode="auto">
              <a:xfrm>
                <a:off x="1858" y="1729"/>
                <a:ext cx="109" cy="48"/>
              </a:xfrm>
              <a:custGeom>
                <a:avLst/>
                <a:gdLst/>
                <a:ahLst/>
                <a:cxnLst>
                  <a:cxn ang="0">
                    <a:pos x="538" y="0"/>
                  </a:cxn>
                  <a:cxn ang="0">
                    <a:pos x="0" y="221"/>
                  </a:cxn>
                  <a:cxn ang="0">
                    <a:pos x="2" y="225"/>
                  </a:cxn>
                  <a:cxn ang="0">
                    <a:pos x="4" y="230"/>
                  </a:cxn>
                  <a:cxn ang="0">
                    <a:pos x="6" y="234"/>
                  </a:cxn>
                  <a:cxn ang="0">
                    <a:pos x="8" y="240"/>
                  </a:cxn>
                  <a:cxn ang="0">
                    <a:pos x="547" y="15"/>
                  </a:cxn>
                  <a:cxn ang="0">
                    <a:pos x="544" y="9"/>
                  </a:cxn>
                  <a:cxn ang="0">
                    <a:pos x="541" y="5"/>
                  </a:cxn>
                  <a:cxn ang="0">
                    <a:pos x="539" y="2"/>
                  </a:cxn>
                  <a:cxn ang="0">
                    <a:pos x="538" y="0"/>
                  </a:cxn>
                </a:cxnLst>
                <a:rect l="0" t="0" r="r" b="b"/>
                <a:pathLst>
                  <a:path w="547" h="240">
                    <a:moveTo>
                      <a:pt x="538" y="0"/>
                    </a:moveTo>
                    <a:lnTo>
                      <a:pt x="0" y="221"/>
                    </a:lnTo>
                    <a:lnTo>
                      <a:pt x="2" y="225"/>
                    </a:lnTo>
                    <a:lnTo>
                      <a:pt x="4" y="230"/>
                    </a:lnTo>
                    <a:lnTo>
                      <a:pt x="6" y="234"/>
                    </a:lnTo>
                    <a:lnTo>
                      <a:pt x="8" y="240"/>
                    </a:lnTo>
                    <a:lnTo>
                      <a:pt x="547" y="15"/>
                    </a:lnTo>
                    <a:lnTo>
                      <a:pt x="544" y="9"/>
                    </a:lnTo>
                    <a:lnTo>
                      <a:pt x="541" y="5"/>
                    </a:lnTo>
                    <a:lnTo>
                      <a:pt x="539" y="2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8" name="Freeform 98"/>
              <p:cNvSpPr>
                <a:spLocks/>
              </p:cNvSpPr>
              <p:nvPr/>
            </p:nvSpPr>
            <p:spPr bwMode="auto">
              <a:xfrm>
                <a:off x="1863" y="1740"/>
                <a:ext cx="111" cy="50"/>
              </a:xfrm>
              <a:custGeom>
                <a:avLst/>
                <a:gdLst/>
                <a:ahLst/>
                <a:cxnLst>
                  <a:cxn ang="0">
                    <a:pos x="546" y="0"/>
                  </a:cxn>
                  <a:cxn ang="0">
                    <a:pos x="0" y="230"/>
                  </a:cxn>
                  <a:cxn ang="0">
                    <a:pos x="2" y="235"/>
                  </a:cxn>
                  <a:cxn ang="0">
                    <a:pos x="4" y="240"/>
                  </a:cxn>
                  <a:cxn ang="0">
                    <a:pos x="6" y="244"/>
                  </a:cxn>
                  <a:cxn ang="0">
                    <a:pos x="8" y="249"/>
                  </a:cxn>
                  <a:cxn ang="0">
                    <a:pos x="554" y="15"/>
                  </a:cxn>
                  <a:cxn ang="0">
                    <a:pos x="552" y="11"/>
                  </a:cxn>
                  <a:cxn ang="0">
                    <a:pos x="550" y="8"/>
                  </a:cxn>
                  <a:cxn ang="0">
                    <a:pos x="548" y="4"/>
                  </a:cxn>
                  <a:cxn ang="0">
                    <a:pos x="546" y="0"/>
                  </a:cxn>
                </a:cxnLst>
                <a:rect l="0" t="0" r="r" b="b"/>
                <a:pathLst>
                  <a:path w="554" h="249">
                    <a:moveTo>
                      <a:pt x="546" y="0"/>
                    </a:moveTo>
                    <a:lnTo>
                      <a:pt x="0" y="230"/>
                    </a:lnTo>
                    <a:lnTo>
                      <a:pt x="2" y="235"/>
                    </a:lnTo>
                    <a:lnTo>
                      <a:pt x="4" y="240"/>
                    </a:lnTo>
                    <a:lnTo>
                      <a:pt x="6" y="244"/>
                    </a:lnTo>
                    <a:lnTo>
                      <a:pt x="8" y="249"/>
                    </a:lnTo>
                    <a:lnTo>
                      <a:pt x="554" y="15"/>
                    </a:lnTo>
                    <a:lnTo>
                      <a:pt x="552" y="11"/>
                    </a:lnTo>
                    <a:lnTo>
                      <a:pt x="550" y="8"/>
                    </a:lnTo>
                    <a:lnTo>
                      <a:pt x="548" y="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59" name="Freeform 99"/>
              <p:cNvSpPr>
                <a:spLocks/>
              </p:cNvSpPr>
              <p:nvPr/>
            </p:nvSpPr>
            <p:spPr bwMode="auto">
              <a:xfrm>
                <a:off x="1869" y="1750"/>
                <a:ext cx="112" cy="52"/>
              </a:xfrm>
              <a:custGeom>
                <a:avLst/>
                <a:gdLst/>
                <a:ahLst/>
                <a:cxnLst>
                  <a:cxn ang="0">
                    <a:pos x="551" y="0"/>
                  </a:cxn>
                  <a:cxn ang="0">
                    <a:pos x="0" y="239"/>
                  </a:cxn>
                  <a:cxn ang="0">
                    <a:pos x="2" y="243"/>
                  </a:cxn>
                  <a:cxn ang="0">
                    <a:pos x="4" y="248"/>
                  </a:cxn>
                  <a:cxn ang="0">
                    <a:pos x="6" y="252"/>
                  </a:cxn>
                  <a:cxn ang="0">
                    <a:pos x="8" y="257"/>
                  </a:cxn>
                  <a:cxn ang="0">
                    <a:pos x="560" y="13"/>
                  </a:cxn>
                  <a:cxn ang="0">
                    <a:pos x="558" y="10"/>
                  </a:cxn>
                  <a:cxn ang="0">
                    <a:pos x="556" y="6"/>
                  </a:cxn>
                  <a:cxn ang="0">
                    <a:pos x="553" y="3"/>
                  </a:cxn>
                  <a:cxn ang="0">
                    <a:pos x="551" y="0"/>
                  </a:cxn>
                </a:cxnLst>
                <a:rect l="0" t="0" r="r" b="b"/>
                <a:pathLst>
                  <a:path w="560" h="257">
                    <a:moveTo>
                      <a:pt x="551" y="0"/>
                    </a:moveTo>
                    <a:lnTo>
                      <a:pt x="0" y="239"/>
                    </a:lnTo>
                    <a:lnTo>
                      <a:pt x="2" y="243"/>
                    </a:lnTo>
                    <a:lnTo>
                      <a:pt x="4" y="248"/>
                    </a:lnTo>
                    <a:lnTo>
                      <a:pt x="6" y="252"/>
                    </a:lnTo>
                    <a:lnTo>
                      <a:pt x="8" y="257"/>
                    </a:lnTo>
                    <a:lnTo>
                      <a:pt x="560" y="13"/>
                    </a:lnTo>
                    <a:lnTo>
                      <a:pt x="558" y="10"/>
                    </a:lnTo>
                    <a:lnTo>
                      <a:pt x="556" y="6"/>
                    </a:lnTo>
                    <a:lnTo>
                      <a:pt x="553" y="3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0" name="Freeform 100"/>
              <p:cNvSpPr>
                <a:spLocks/>
              </p:cNvSpPr>
              <p:nvPr/>
            </p:nvSpPr>
            <p:spPr bwMode="auto">
              <a:xfrm>
                <a:off x="1875" y="1760"/>
                <a:ext cx="113" cy="54"/>
              </a:xfrm>
              <a:custGeom>
                <a:avLst/>
                <a:gdLst/>
                <a:ahLst/>
                <a:cxnLst>
                  <a:cxn ang="0">
                    <a:pos x="558" y="0"/>
                  </a:cxn>
                  <a:cxn ang="0">
                    <a:pos x="0" y="249"/>
                  </a:cxn>
                  <a:cxn ang="0">
                    <a:pos x="3" y="253"/>
                  </a:cxn>
                  <a:cxn ang="0">
                    <a:pos x="6" y="258"/>
                  </a:cxn>
                  <a:cxn ang="0">
                    <a:pos x="8" y="262"/>
                  </a:cxn>
                  <a:cxn ang="0">
                    <a:pos x="10" y="268"/>
                  </a:cxn>
                  <a:cxn ang="0">
                    <a:pos x="568" y="13"/>
                  </a:cxn>
                  <a:cxn ang="0">
                    <a:pos x="566" y="10"/>
                  </a:cxn>
                  <a:cxn ang="0">
                    <a:pos x="564" y="7"/>
                  </a:cxn>
                  <a:cxn ang="0">
                    <a:pos x="560" y="4"/>
                  </a:cxn>
                  <a:cxn ang="0">
                    <a:pos x="558" y="0"/>
                  </a:cxn>
                </a:cxnLst>
                <a:rect l="0" t="0" r="r" b="b"/>
                <a:pathLst>
                  <a:path w="568" h="268">
                    <a:moveTo>
                      <a:pt x="558" y="0"/>
                    </a:moveTo>
                    <a:lnTo>
                      <a:pt x="0" y="249"/>
                    </a:lnTo>
                    <a:lnTo>
                      <a:pt x="3" y="253"/>
                    </a:lnTo>
                    <a:lnTo>
                      <a:pt x="6" y="258"/>
                    </a:lnTo>
                    <a:lnTo>
                      <a:pt x="8" y="262"/>
                    </a:lnTo>
                    <a:lnTo>
                      <a:pt x="10" y="268"/>
                    </a:lnTo>
                    <a:lnTo>
                      <a:pt x="568" y="13"/>
                    </a:lnTo>
                    <a:lnTo>
                      <a:pt x="566" y="10"/>
                    </a:lnTo>
                    <a:lnTo>
                      <a:pt x="564" y="7"/>
                    </a:lnTo>
                    <a:lnTo>
                      <a:pt x="560" y="4"/>
                    </a:lnTo>
                    <a:lnTo>
                      <a:pt x="5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1" name="Freeform 101"/>
              <p:cNvSpPr>
                <a:spLocks/>
              </p:cNvSpPr>
              <p:nvPr/>
            </p:nvSpPr>
            <p:spPr bwMode="auto">
              <a:xfrm>
                <a:off x="1881" y="1770"/>
                <a:ext cx="114" cy="56"/>
              </a:xfrm>
              <a:custGeom>
                <a:avLst/>
                <a:gdLst/>
                <a:ahLst/>
                <a:cxnLst>
                  <a:cxn ang="0">
                    <a:pos x="563" y="0"/>
                  </a:cxn>
                  <a:cxn ang="0">
                    <a:pos x="0" y="258"/>
                  </a:cxn>
                  <a:cxn ang="0">
                    <a:pos x="3" y="263"/>
                  </a:cxn>
                  <a:cxn ang="0">
                    <a:pos x="5" y="268"/>
                  </a:cxn>
                  <a:cxn ang="0">
                    <a:pos x="8" y="272"/>
                  </a:cxn>
                  <a:cxn ang="0">
                    <a:pos x="10" y="277"/>
                  </a:cxn>
                  <a:cxn ang="0">
                    <a:pos x="572" y="13"/>
                  </a:cxn>
                  <a:cxn ang="0">
                    <a:pos x="570" y="10"/>
                  </a:cxn>
                  <a:cxn ang="0">
                    <a:pos x="568" y="7"/>
                  </a:cxn>
                  <a:cxn ang="0">
                    <a:pos x="565" y="4"/>
                  </a:cxn>
                  <a:cxn ang="0">
                    <a:pos x="563" y="0"/>
                  </a:cxn>
                </a:cxnLst>
                <a:rect l="0" t="0" r="r" b="b"/>
                <a:pathLst>
                  <a:path w="572" h="277">
                    <a:moveTo>
                      <a:pt x="563" y="0"/>
                    </a:moveTo>
                    <a:lnTo>
                      <a:pt x="0" y="258"/>
                    </a:lnTo>
                    <a:lnTo>
                      <a:pt x="3" y="263"/>
                    </a:lnTo>
                    <a:lnTo>
                      <a:pt x="5" y="268"/>
                    </a:lnTo>
                    <a:lnTo>
                      <a:pt x="8" y="272"/>
                    </a:lnTo>
                    <a:lnTo>
                      <a:pt x="10" y="277"/>
                    </a:lnTo>
                    <a:lnTo>
                      <a:pt x="572" y="13"/>
                    </a:lnTo>
                    <a:lnTo>
                      <a:pt x="570" y="10"/>
                    </a:lnTo>
                    <a:lnTo>
                      <a:pt x="568" y="7"/>
                    </a:lnTo>
                    <a:lnTo>
                      <a:pt x="565" y="4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2" name="Freeform 102"/>
              <p:cNvSpPr>
                <a:spLocks/>
              </p:cNvSpPr>
              <p:nvPr/>
            </p:nvSpPr>
            <p:spPr bwMode="auto">
              <a:xfrm>
                <a:off x="1968" y="1809"/>
                <a:ext cx="59" cy="32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3" y="145"/>
                  </a:cxn>
                  <a:cxn ang="0">
                    <a:pos x="6" y="149"/>
                  </a:cxn>
                  <a:cxn ang="0">
                    <a:pos x="10" y="153"/>
                  </a:cxn>
                  <a:cxn ang="0">
                    <a:pos x="12" y="158"/>
                  </a:cxn>
                  <a:cxn ang="0">
                    <a:pos x="294" y="11"/>
                  </a:cxn>
                  <a:cxn ang="0">
                    <a:pos x="291" y="8"/>
                  </a:cxn>
                  <a:cxn ang="0">
                    <a:pos x="289" y="5"/>
                  </a:cxn>
                  <a:cxn ang="0">
                    <a:pos x="286" y="3"/>
                  </a:cxn>
                  <a:cxn ang="0">
                    <a:pos x="283" y="0"/>
                  </a:cxn>
                  <a:cxn ang="0">
                    <a:pos x="0" y="141"/>
                  </a:cxn>
                </a:cxnLst>
                <a:rect l="0" t="0" r="r" b="b"/>
                <a:pathLst>
                  <a:path w="294" h="158">
                    <a:moveTo>
                      <a:pt x="0" y="141"/>
                    </a:moveTo>
                    <a:lnTo>
                      <a:pt x="3" y="145"/>
                    </a:lnTo>
                    <a:lnTo>
                      <a:pt x="6" y="149"/>
                    </a:lnTo>
                    <a:lnTo>
                      <a:pt x="10" y="153"/>
                    </a:lnTo>
                    <a:lnTo>
                      <a:pt x="12" y="158"/>
                    </a:lnTo>
                    <a:lnTo>
                      <a:pt x="294" y="11"/>
                    </a:lnTo>
                    <a:lnTo>
                      <a:pt x="291" y="8"/>
                    </a:lnTo>
                    <a:lnTo>
                      <a:pt x="289" y="5"/>
                    </a:lnTo>
                    <a:lnTo>
                      <a:pt x="286" y="3"/>
                    </a:lnTo>
                    <a:lnTo>
                      <a:pt x="283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97863" name="Freeform 103"/>
              <p:cNvSpPr>
                <a:spLocks/>
              </p:cNvSpPr>
              <p:nvPr/>
            </p:nvSpPr>
            <p:spPr bwMode="auto">
              <a:xfrm>
                <a:off x="1951" y="1804"/>
                <a:ext cx="34" cy="27"/>
              </a:xfrm>
              <a:custGeom>
                <a:avLst/>
                <a:gdLst/>
                <a:ahLst/>
                <a:cxnLst>
                  <a:cxn ang="0">
                    <a:pos x="148" y="7"/>
                  </a:cxn>
                  <a:cxn ang="0">
                    <a:pos x="146" y="19"/>
                  </a:cxn>
                  <a:cxn ang="0">
                    <a:pos x="138" y="20"/>
                  </a:cxn>
                  <a:cxn ang="0">
                    <a:pos x="133" y="16"/>
                  </a:cxn>
                  <a:cxn ang="0">
                    <a:pos x="130" y="11"/>
                  </a:cxn>
                  <a:cxn ang="0">
                    <a:pos x="129" y="12"/>
                  </a:cxn>
                  <a:cxn ang="0">
                    <a:pos x="129" y="12"/>
                  </a:cxn>
                  <a:cxn ang="0">
                    <a:pos x="120" y="13"/>
                  </a:cxn>
                  <a:cxn ang="0">
                    <a:pos x="110" y="15"/>
                  </a:cxn>
                  <a:cxn ang="0">
                    <a:pos x="111" y="16"/>
                  </a:cxn>
                  <a:cxn ang="0">
                    <a:pos x="108" y="17"/>
                  </a:cxn>
                  <a:cxn ang="0">
                    <a:pos x="99" y="27"/>
                  </a:cxn>
                  <a:cxn ang="0">
                    <a:pos x="93" y="37"/>
                  </a:cxn>
                  <a:cxn ang="0">
                    <a:pos x="88" y="29"/>
                  </a:cxn>
                  <a:cxn ang="0">
                    <a:pos x="86" y="30"/>
                  </a:cxn>
                  <a:cxn ang="0">
                    <a:pos x="86" y="30"/>
                  </a:cxn>
                  <a:cxn ang="0">
                    <a:pos x="81" y="31"/>
                  </a:cxn>
                  <a:cxn ang="0">
                    <a:pos x="67" y="33"/>
                  </a:cxn>
                  <a:cxn ang="0">
                    <a:pos x="68" y="35"/>
                  </a:cxn>
                  <a:cxn ang="0">
                    <a:pos x="66" y="36"/>
                  </a:cxn>
                  <a:cxn ang="0">
                    <a:pos x="61" y="46"/>
                  </a:cxn>
                  <a:cxn ang="0">
                    <a:pos x="55" y="69"/>
                  </a:cxn>
                  <a:cxn ang="0">
                    <a:pos x="54" y="69"/>
                  </a:cxn>
                  <a:cxn ang="0">
                    <a:pos x="48" y="54"/>
                  </a:cxn>
                  <a:cxn ang="0">
                    <a:pos x="31" y="41"/>
                  </a:cxn>
                  <a:cxn ang="0">
                    <a:pos x="11" y="48"/>
                  </a:cxn>
                  <a:cxn ang="0">
                    <a:pos x="0" y="62"/>
                  </a:cxn>
                  <a:cxn ang="0">
                    <a:pos x="13" y="76"/>
                  </a:cxn>
                  <a:cxn ang="0">
                    <a:pos x="32" y="79"/>
                  </a:cxn>
                  <a:cxn ang="0">
                    <a:pos x="32" y="86"/>
                  </a:cxn>
                  <a:cxn ang="0">
                    <a:pos x="41" y="87"/>
                  </a:cxn>
                  <a:cxn ang="0">
                    <a:pos x="51" y="97"/>
                  </a:cxn>
                  <a:cxn ang="0">
                    <a:pos x="51" y="132"/>
                  </a:cxn>
                  <a:cxn ang="0">
                    <a:pos x="66" y="127"/>
                  </a:cxn>
                  <a:cxn ang="0">
                    <a:pos x="71" y="124"/>
                  </a:cxn>
                  <a:cxn ang="0">
                    <a:pos x="72" y="124"/>
                  </a:cxn>
                  <a:cxn ang="0">
                    <a:pos x="73" y="124"/>
                  </a:cxn>
                  <a:cxn ang="0">
                    <a:pos x="78" y="85"/>
                  </a:cxn>
                  <a:cxn ang="0">
                    <a:pos x="77" y="65"/>
                  </a:cxn>
                  <a:cxn ang="0">
                    <a:pos x="80" y="64"/>
                  </a:cxn>
                  <a:cxn ang="0">
                    <a:pos x="84" y="83"/>
                  </a:cxn>
                  <a:cxn ang="0">
                    <a:pos x="83" y="86"/>
                  </a:cxn>
                  <a:cxn ang="0">
                    <a:pos x="84" y="91"/>
                  </a:cxn>
                  <a:cxn ang="0">
                    <a:pos x="84" y="93"/>
                  </a:cxn>
                  <a:cxn ang="0">
                    <a:pos x="84" y="94"/>
                  </a:cxn>
                  <a:cxn ang="0">
                    <a:pos x="85" y="93"/>
                  </a:cxn>
                  <a:cxn ang="0">
                    <a:pos x="97" y="91"/>
                  </a:cxn>
                  <a:cxn ang="0">
                    <a:pos x="106" y="85"/>
                  </a:cxn>
                  <a:cxn ang="0">
                    <a:pos x="105" y="79"/>
                  </a:cxn>
                  <a:cxn ang="0">
                    <a:pos x="113" y="39"/>
                  </a:cxn>
                  <a:cxn ang="0">
                    <a:pos x="121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4" y="27"/>
                  </a:cxn>
                  <a:cxn ang="0">
                    <a:pos x="128" y="27"/>
                  </a:cxn>
                  <a:cxn ang="0">
                    <a:pos x="131" y="29"/>
                  </a:cxn>
                  <a:cxn ang="0">
                    <a:pos x="134" y="38"/>
                  </a:cxn>
                  <a:cxn ang="0">
                    <a:pos x="149" y="34"/>
                  </a:cxn>
                  <a:cxn ang="0">
                    <a:pos x="154" y="33"/>
                  </a:cxn>
                  <a:cxn ang="0">
                    <a:pos x="156" y="32"/>
                  </a:cxn>
                  <a:cxn ang="0">
                    <a:pos x="160" y="31"/>
                  </a:cxn>
                  <a:cxn ang="0">
                    <a:pos x="168" y="8"/>
                  </a:cxn>
                </a:cxnLst>
                <a:rect l="0" t="0" r="r" b="b"/>
                <a:pathLst>
                  <a:path w="170" h="132">
                    <a:moveTo>
                      <a:pt x="170" y="0"/>
                    </a:moveTo>
                    <a:lnTo>
                      <a:pt x="149" y="4"/>
                    </a:lnTo>
                    <a:lnTo>
                      <a:pt x="148" y="7"/>
                    </a:lnTo>
                    <a:lnTo>
                      <a:pt x="148" y="11"/>
                    </a:lnTo>
                    <a:lnTo>
                      <a:pt x="147" y="15"/>
                    </a:lnTo>
                    <a:lnTo>
                      <a:pt x="146" y="19"/>
                    </a:lnTo>
                    <a:lnTo>
                      <a:pt x="143" y="19"/>
                    </a:lnTo>
                    <a:lnTo>
                      <a:pt x="141" y="20"/>
                    </a:lnTo>
                    <a:lnTo>
                      <a:pt x="138" y="20"/>
                    </a:lnTo>
                    <a:lnTo>
                      <a:pt x="134" y="21"/>
                    </a:lnTo>
                    <a:lnTo>
                      <a:pt x="133" y="19"/>
                    </a:lnTo>
                    <a:lnTo>
                      <a:pt x="133" y="16"/>
                    </a:lnTo>
                    <a:lnTo>
                      <a:pt x="132" y="14"/>
                    </a:lnTo>
                    <a:lnTo>
                      <a:pt x="131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9" y="12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5" y="14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0" y="16"/>
                    </a:lnTo>
                    <a:lnTo>
                      <a:pt x="109" y="16"/>
                    </a:lnTo>
                    <a:lnTo>
                      <a:pt x="108" y="17"/>
                    </a:lnTo>
                    <a:lnTo>
                      <a:pt x="107" y="17"/>
                    </a:lnTo>
                    <a:lnTo>
                      <a:pt x="103" y="22"/>
                    </a:lnTo>
                    <a:lnTo>
                      <a:pt x="99" y="27"/>
                    </a:lnTo>
                    <a:lnTo>
                      <a:pt x="96" y="33"/>
                    </a:lnTo>
                    <a:lnTo>
                      <a:pt x="94" y="39"/>
                    </a:lnTo>
                    <a:lnTo>
                      <a:pt x="93" y="37"/>
                    </a:lnTo>
                    <a:lnTo>
                      <a:pt x="90" y="34"/>
                    </a:lnTo>
                    <a:lnTo>
                      <a:pt x="89" y="31"/>
                    </a:lnTo>
                    <a:lnTo>
                      <a:pt x="88" y="29"/>
                    </a:lnTo>
                    <a:lnTo>
                      <a:pt x="87" y="29"/>
                    </a:lnTo>
                    <a:lnTo>
                      <a:pt x="87" y="29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1" y="31"/>
                    </a:lnTo>
                    <a:lnTo>
                      <a:pt x="76" y="31"/>
                    </a:lnTo>
                    <a:lnTo>
                      <a:pt x="72" y="32"/>
                    </a:lnTo>
                    <a:lnTo>
                      <a:pt x="67" y="33"/>
                    </a:lnTo>
                    <a:lnTo>
                      <a:pt x="67" y="34"/>
                    </a:lnTo>
                    <a:lnTo>
                      <a:pt x="68" y="34"/>
                    </a:lnTo>
                    <a:lnTo>
                      <a:pt x="68" y="35"/>
                    </a:lnTo>
                    <a:lnTo>
                      <a:pt x="68" y="35"/>
                    </a:lnTo>
                    <a:lnTo>
                      <a:pt x="67" y="36"/>
                    </a:lnTo>
                    <a:lnTo>
                      <a:pt x="66" y="36"/>
                    </a:lnTo>
                    <a:lnTo>
                      <a:pt x="64" y="37"/>
                    </a:lnTo>
                    <a:lnTo>
                      <a:pt x="63" y="37"/>
                    </a:lnTo>
                    <a:lnTo>
                      <a:pt x="61" y="46"/>
                    </a:lnTo>
                    <a:lnTo>
                      <a:pt x="59" y="53"/>
                    </a:lnTo>
                    <a:lnTo>
                      <a:pt x="57" y="61"/>
                    </a:lnTo>
                    <a:lnTo>
                      <a:pt x="55" y="69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9"/>
                    </a:lnTo>
                    <a:lnTo>
                      <a:pt x="53" y="69"/>
                    </a:lnTo>
                    <a:lnTo>
                      <a:pt x="52" y="62"/>
                    </a:lnTo>
                    <a:lnTo>
                      <a:pt x="48" y="54"/>
                    </a:lnTo>
                    <a:lnTo>
                      <a:pt x="44" y="48"/>
                    </a:lnTo>
                    <a:lnTo>
                      <a:pt x="38" y="41"/>
                    </a:lnTo>
                    <a:lnTo>
                      <a:pt x="31" y="41"/>
                    </a:lnTo>
                    <a:lnTo>
                      <a:pt x="24" y="42"/>
                    </a:lnTo>
                    <a:lnTo>
                      <a:pt x="18" y="45"/>
                    </a:lnTo>
                    <a:lnTo>
                      <a:pt x="11" y="48"/>
                    </a:lnTo>
                    <a:lnTo>
                      <a:pt x="5" y="51"/>
                    </a:lnTo>
                    <a:lnTo>
                      <a:pt x="2" y="56"/>
                    </a:lnTo>
                    <a:lnTo>
                      <a:pt x="0" y="62"/>
                    </a:lnTo>
                    <a:lnTo>
                      <a:pt x="1" y="69"/>
                    </a:lnTo>
                    <a:lnTo>
                      <a:pt x="7" y="73"/>
                    </a:lnTo>
                    <a:lnTo>
                      <a:pt x="13" y="76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2" y="79"/>
                    </a:lnTo>
                    <a:lnTo>
                      <a:pt x="32" y="81"/>
                    </a:lnTo>
                    <a:lnTo>
                      <a:pt x="32" y="84"/>
                    </a:lnTo>
                    <a:lnTo>
                      <a:pt x="32" y="86"/>
                    </a:lnTo>
                    <a:lnTo>
                      <a:pt x="31" y="90"/>
                    </a:lnTo>
                    <a:lnTo>
                      <a:pt x="36" y="88"/>
                    </a:lnTo>
                    <a:lnTo>
                      <a:pt x="41" y="87"/>
                    </a:lnTo>
                    <a:lnTo>
                      <a:pt x="46" y="86"/>
                    </a:lnTo>
                    <a:lnTo>
                      <a:pt x="52" y="85"/>
                    </a:lnTo>
                    <a:lnTo>
                      <a:pt x="51" y="97"/>
                    </a:lnTo>
                    <a:lnTo>
                      <a:pt x="50" y="109"/>
                    </a:lnTo>
                    <a:lnTo>
                      <a:pt x="50" y="120"/>
                    </a:lnTo>
                    <a:lnTo>
                      <a:pt x="51" y="132"/>
                    </a:lnTo>
                    <a:lnTo>
                      <a:pt x="56" y="130"/>
                    </a:lnTo>
                    <a:lnTo>
                      <a:pt x="61" y="128"/>
                    </a:lnTo>
                    <a:lnTo>
                      <a:pt x="66" y="127"/>
                    </a:lnTo>
                    <a:lnTo>
                      <a:pt x="71" y="125"/>
                    </a:lnTo>
                    <a:lnTo>
                      <a:pt x="71" y="125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1" y="124"/>
                    </a:lnTo>
                    <a:lnTo>
                      <a:pt x="72" y="124"/>
                    </a:lnTo>
                    <a:lnTo>
                      <a:pt x="72" y="124"/>
                    </a:lnTo>
                    <a:lnTo>
                      <a:pt x="73" y="124"/>
                    </a:lnTo>
                    <a:lnTo>
                      <a:pt x="73" y="124"/>
                    </a:lnTo>
                    <a:lnTo>
                      <a:pt x="75" y="111"/>
                    </a:lnTo>
                    <a:lnTo>
                      <a:pt x="77" y="98"/>
                    </a:lnTo>
                    <a:lnTo>
                      <a:pt x="78" y="85"/>
                    </a:lnTo>
                    <a:lnTo>
                      <a:pt x="75" y="72"/>
                    </a:lnTo>
                    <a:lnTo>
                      <a:pt x="76" y="69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8" y="58"/>
                    </a:lnTo>
                    <a:lnTo>
                      <a:pt x="80" y="64"/>
                    </a:lnTo>
                    <a:lnTo>
                      <a:pt x="81" y="70"/>
                    </a:lnTo>
                    <a:lnTo>
                      <a:pt x="83" y="77"/>
                    </a:lnTo>
                    <a:lnTo>
                      <a:pt x="84" y="83"/>
                    </a:lnTo>
                    <a:lnTo>
                      <a:pt x="83" y="84"/>
                    </a:lnTo>
                    <a:lnTo>
                      <a:pt x="83" y="85"/>
                    </a:lnTo>
                    <a:lnTo>
                      <a:pt x="83" y="86"/>
                    </a:lnTo>
                    <a:lnTo>
                      <a:pt x="83" y="87"/>
                    </a:lnTo>
                    <a:lnTo>
                      <a:pt x="83" y="90"/>
                    </a:lnTo>
                    <a:lnTo>
                      <a:pt x="84" y="91"/>
                    </a:lnTo>
                    <a:lnTo>
                      <a:pt x="84" y="92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3"/>
                    </a:lnTo>
                    <a:lnTo>
                      <a:pt x="84" y="94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5" y="93"/>
                    </a:lnTo>
                    <a:lnTo>
                      <a:pt x="86" y="93"/>
                    </a:lnTo>
                    <a:lnTo>
                      <a:pt x="91" y="92"/>
                    </a:lnTo>
                    <a:lnTo>
                      <a:pt x="97" y="91"/>
                    </a:lnTo>
                    <a:lnTo>
                      <a:pt x="102" y="88"/>
                    </a:lnTo>
                    <a:lnTo>
                      <a:pt x="107" y="87"/>
                    </a:lnTo>
                    <a:lnTo>
                      <a:pt x="106" y="85"/>
                    </a:lnTo>
                    <a:lnTo>
                      <a:pt x="106" y="83"/>
                    </a:lnTo>
                    <a:lnTo>
                      <a:pt x="106" y="81"/>
                    </a:lnTo>
                    <a:lnTo>
                      <a:pt x="105" y="79"/>
                    </a:lnTo>
                    <a:lnTo>
                      <a:pt x="107" y="66"/>
                    </a:lnTo>
                    <a:lnTo>
                      <a:pt x="110" y="53"/>
                    </a:lnTo>
                    <a:lnTo>
                      <a:pt x="113" y="39"/>
                    </a:lnTo>
                    <a:lnTo>
                      <a:pt x="118" y="27"/>
                    </a:lnTo>
                    <a:lnTo>
                      <a:pt x="120" y="27"/>
                    </a:lnTo>
                    <a:lnTo>
                      <a:pt x="121" y="27"/>
                    </a:lnTo>
                    <a:lnTo>
                      <a:pt x="123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4" y="27"/>
                    </a:lnTo>
                    <a:lnTo>
                      <a:pt x="126" y="27"/>
                    </a:lnTo>
                    <a:lnTo>
                      <a:pt x="128" y="27"/>
                    </a:lnTo>
                    <a:lnTo>
                      <a:pt x="130" y="27"/>
                    </a:lnTo>
                    <a:lnTo>
                      <a:pt x="132" y="27"/>
                    </a:lnTo>
                    <a:lnTo>
                      <a:pt x="131" y="29"/>
                    </a:lnTo>
                    <a:lnTo>
                      <a:pt x="131" y="32"/>
                    </a:lnTo>
                    <a:lnTo>
                      <a:pt x="132" y="35"/>
                    </a:lnTo>
                    <a:lnTo>
                      <a:pt x="134" y="38"/>
                    </a:lnTo>
                    <a:lnTo>
                      <a:pt x="140" y="37"/>
                    </a:lnTo>
                    <a:lnTo>
                      <a:pt x="145" y="35"/>
                    </a:lnTo>
                    <a:lnTo>
                      <a:pt x="149" y="34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4" y="33"/>
                    </a:lnTo>
                    <a:lnTo>
                      <a:pt x="156" y="32"/>
                    </a:lnTo>
                    <a:lnTo>
                      <a:pt x="157" y="32"/>
                    </a:lnTo>
                    <a:lnTo>
                      <a:pt x="159" y="31"/>
                    </a:lnTo>
                    <a:lnTo>
                      <a:pt x="160" y="31"/>
                    </a:lnTo>
                    <a:lnTo>
                      <a:pt x="163" y="23"/>
                    </a:lnTo>
                    <a:lnTo>
                      <a:pt x="166" y="15"/>
                    </a:lnTo>
                    <a:lnTo>
                      <a:pt x="168" y="8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5127" name="Text Box 104"/>
            <p:cNvSpPr txBox="1">
              <a:spLocks noChangeArrowheads="1"/>
            </p:cNvSpPr>
            <p:nvPr/>
          </p:nvSpPr>
          <p:spPr bwMode="auto">
            <a:xfrm>
              <a:off x="588" y="-73"/>
              <a:ext cx="407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4000" b="1">
                  <a:solidFill>
                    <a:schemeClr val="tx1"/>
                  </a:solidFill>
                  <a:effectLst/>
                  <a:latin typeface="Wingdings" pitchFamily="2" charset="2"/>
                </a:rPr>
                <a:t>?</a:t>
              </a:r>
              <a:endParaRPr lang="en-US" sz="320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88913" y="1073150"/>
          <a:ext cx="8709025" cy="1325563"/>
        </p:xfrm>
        <a:graphic>
          <a:graphicData uri="http://schemas.openxmlformats.org/presentationml/2006/ole">
            <p:oleObj spid="_x0000_s5122" name="Picture" r:id="rId3" imgW="4860360" imgH="7390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26417</TotalTime>
  <Words>1320</Words>
  <Application>Microsoft Office PowerPoint</Application>
  <PresentationFormat>On-screen Show (4:3)</PresentationFormat>
  <Paragraphs>175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Flyer (Standard)</vt:lpstr>
      <vt:lpstr>Picture</vt:lpstr>
      <vt:lpstr>Microsoft Word Picture</vt:lpstr>
      <vt:lpstr>Requirements Engineering  From System Goals  to UML Models  to Software Specifications</vt:lpstr>
      <vt:lpstr>Fundamentals of RE</vt:lpstr>
      <vt:lpstr>Slide 3</vt:lpstr>
      <vt:lpstr>Requirements quality assurance: outline</vt:lpstr>
      <vt:lpstr>Requirements inspections and reviews</vt:lpstr>
      <vt:lpstr>The requirements inspection process</vt:lpstr>
      <vt:lpstr>The requirements inspection process: Individual reviewing</vt:lpstr>
      <vt:lpstr>The requirements inspection process: Individual reviewing</vt:lpstr>
      <vt:lpstr>The requirements inspection process: Defect evaluation at review meetings</vt:lpstr>
      <vt:lpstr>The requirements inspection process: RD consolidation</vt:lpstr>
      <vt:lpstr>Requirement inspection guidelines</vt:lpstr>
      <vt:lpstr>Requirements inspection checklists</vt:lpstr>
      <vt:lpstr>Defect checklists</vt:lpstr>
      <vt:lpstr>Defect checklists</vt:lpstr>
      <vt:lpstr>Defect checklists</vt:lpstr>
      <vt:lpstr>Quality-specific checklists</vt:lpstr>
      <vt:lpstr>Language –based checklists</vt:lpstr>
      <vt:lpstr>Language –based checklists</vt:lpstr>
      <vt:lpstr>Queries on a requirements database</vt:lpstr>
      <vt:lpstr>Requirements validation by specification animation</vt:lpstr>
      <vt:lpstr>Requirements quality assurance: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sangnv</cp:lastModifiedBy>
  <cp:revision>1134</cp:revision>
  <cp:lastPrinted>2006-06-19T13:43:37Z</cp:lastPrinted>
  <dcterms:created xsi:type="dcterms:W3CDTF">2000-05-26T10:39:43Z</dcterms:created>
  <dcterms:modified xsi:type="dcterms:W3CDTF">2013-06-05T14:33:37Z</dcterms:modified>
</cp:coreProperties>
</file>