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237" r:id="rId2"/>
    <p:sldId id="1223" r:id="rId3"/>
    <p:sldId id="1232" r:id="rId4"/>
    <p:sldId id="1239" r:id="rId5"/>
    <p:sldId id="1240" r:id="rId6"/>
    <p:sldId id="1241" r:id="rId7"/>
    <p:sldId id="1254" r:id="rId8"/>
    <p:sldId id="1242" r:id="rId9"/>
    <p:sldId id="1255" r:id="rId10"/>
    <p:sldId id="1247" r:id="rId11"/>
    <p:sldId id="1248" r:id="rId12"/>
    <p:sldId id="1249" r:id="rId13"/>
    <p:sldId id="1250" r:id="rId14"/>
    <p:sldId id="1251" r:id="rId15"/>
    <p:sldId id="1252" r:id="rId16"/>
    <p:sldId id="1253" r:id="rId17"/>
    <p:sldId id="1244" r:id="rId18"/>
    <p:sldId id="1245" r:id="rId19"/>
    <p:sldId id="1246" r:id="rId20"/>
    <p:sldId id="1243" r:id="rId21"/>
    <p:sldId id="1230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 Nguyen" initials="SN" lastIdx="1" clrIdx="0"/>
  <p:cmAuthor id="1" name="drupalex" initials="d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BD9DC"/>
    <a:srgbClr val="33CCCC"/>
    <a:srgbClr val="009999"/>
    <a:srgbClr val="CC00FF"/>
    <a:srgbClr val="663300"/>
    <a:srgbClr val="E2E5FA"/>
    <a:srgbClr val="B8BFF2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2" y="-174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31T17:22:09.796" idx="1">
    <p:pos x="5724" y="927"/>
    <p:text>khai thác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07-02T06:21:11.799" idx="4">
    <p:pos x="5818" y="2108"/>
    <p:text>Cơ cấu bù, cái bù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5A455FBE-5A9F-4FF1-A2EE-E548205A16D1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79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F9A6B532-3610-40D2-A5D1-78EF14E41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6654" tIns="48327" rIns="96654" bIns="48327" anchor="b"/>
          <a:lstStyle/>
          <a:p>
            <a:pPr algn="r" defTabSz="966788">
              <a:spcBef>
                <a:spcPct val="0"/>
              </a:spcBef>
            </a:pPr>
            <a:fld id="{3FDCFAC6-BE04-4C30-B9C5-01EAD5BBC069}" type="slidenum">
              <a:rPr kumimoji="0" lang="en-US" altLang="en-US" sz="1300">
                <a:solidFill>
                  <a:schemeClr val="tx1"/>
                </a:solidFill>
                <a:effectLst/>
                <a:latin typeface="Times New Roman" pitchFamily="18" charset="0"/>
              </a:rPr>
              <a:pPr algn="r" defTabSz="966788">
                <a:spcBef>
                  <a:spcPct val="0"/>
                </a:spcBef>
              </a:pPr>
              <a:t>4</a:t>
            </a:fld>
            <a:endParaRPr kumimoji="0" lang="en-US" altLang="en-US" sz="13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E3FA2A-EBCA-4D2D-9F8D-A6E645175A1A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5"/>
          <p:cNvSpPr txBox="1">
            <a:spLocks noChangeArrowheads="1"/>
          </p:cNvSpPr>
          <p:nvPr userDrawn="1"/>
        </p:nvSpPr>
        <p:spPr bwMode="auto">
          <a:xfrm>
            <a:off x="0" y="6637338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lamsweerde                    Part 1: </a:t>
            </a:r>
            <a:r>
              <a:rPr lang="en-US" sz="1200">
                <a:solidFill>
                  <a:srgbClr val="070B26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                                   </a:t>
            </a:r>
            <a:r>
              <a:rPr lang="fr-BE" sz="1200">
                <a:solidFill>
                  <a:schemeClr val="bg2"/>
                </a:solidFill>
                <a:effectLst/>
                <a:latin typeface="Times New Roman" pitchFamily="18" charset="0"/>
              </a:rPr>
              <a:t>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      </a:t>
            </a:r>
            <a:r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t> </a:t>
            </a:r>
            <a:fld id="{86A33605-7510-4228-BACF-16F4239FA7FC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l" defTabSz="762000">
                <a:lnSpc>
                  <a:spcPct val="7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/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9219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7" name="Text Box 45"/>
          <p:cNvSpPr txBox="1">
            <a:spLocks noChangeArrowheads="1"/>
          </p:cNvSpPr>
          <p:nvPr userDrawn="1"/>
        </p:nvSpPr>
        <p:spPr bwMode="auto">
          <a:xfrm>
            <a:off x="0" y="6637338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lamsweerde                    Part 1: </a:t>
            </a:r>
            <a:r>
              <a:rPr lang="en-US" sz="1200">
                <a:solidFill>
                  <a:srgbClr val="070B26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                                   </a:t>
            </a:r>
            <a:r>
              <a:rPr lang="fr-BE" sz="1200">
                <a:solidFill>
                  <a:schemeClr val="bg2"/>
                </a:solidFill>
                <a:effectLst/>
                <a:latin typeface="Times New Roman" pitchFamily="18" charset="0"/>
              </a:rPr>
              <a:t>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      </a:t>
            </a:r>
            <a:r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t> </a:t>
            </a:r>
            <a:fld id="{4A99F552-7428-4BE6-9AA8-1EC349CFDF70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l" defTabSz="762000">
                <a:lnSpc>
                  <a:spcPct val="7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217488"/>
            <a:ext cx="7772400" cy="20621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smtClean="0"/>
              <a:t>Requirements Engineering</a:t>
            </a:r>
            <a:br>
              <a:rPr lang="en-US" smtClean="0"/>
            </a:br>
            <a:r>
              <a:rPr lang="en-US" sz="800" smtClean="0"/>
              <a:t/>
            </a:r>
            <a:br>
              <a:rPr lang="en-US" sz="800" smtClean="0"/>
            </a:br>
            <a:r>
              <a:rPr lang="en-US" sz="2400" smtClean="0"/>
              <a:t>From System Goals </a:t>
            </a:r>
            <a:br>
              <a:rPr lang="en-US" sz="2400" smtClean="0"/>
            </a:br>
            <a:r>
              <a:rPr lang="en-US" sz="2400" smtClean="0"/>
              <a:t>to UML Models </a:t>
            </a:r>
            <a:br>
              <a:rPr lang="en-US" sz="2400" smtClean="0"/>
            </a:br>
            <a:r>
              <a:rPr lang="en-US" sz="2400" smtClean="0"/>
              <a:t>to Software Specifications</a:t>
            </a:r>
            <a:endParaRPr lang="en-US" sz="2800" smtClean="0"/>
          </a:p>
        </p:txBody>
      </p:sp>
      <p:sp>
        <p:nvSpPr>
          <p:cNvPr id="5" name="TextBox 4"/>
          <p:cNvSpPr txBox="1"/>
          <p:nvPr/>
        </p:nvSpPr>
        <p:spPr>
          <a:xfrm>
            <a:off x="3222625" y="5819775"/>
            <a:ext cx="33035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C00000"/>
                </a:solidFill>
                <a:effectLst/>
                <a:latin typeface="+mj-lt"/>
              </a:rPr>
              <a:t>Axel Van </a:t>
            </a:r>
            <a:r>
              <a:rPr lang="en-GB" dirty="0" err="1">
                <a:solidFill>
                  <a:srgbClr val="C00000"/>
                </a:solidFill>
                <a:effectLst/>
                <a:latin typeface="+mj-lt"/>
              </a:rPr>
              <a:t>Lamsweerde</a:t>
            </a:r>
            <a:endParaRPr lang="en-GB" dirty="0">
              <a:solidFill>
                <a:srgbClr val="C00000"/>
              </a:solidFill>
              <a:effectLst/>
              <a:latin typeface="+mj-lt"/>
            </a:endParaRPr>
          </a:p>
        </p:txBody>
      </p:sp>
      <p:pic>
        <p:nvPicPr>
          <p:cNvPr id="11268" name="Picture 4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3425" y="2343150"/>
            <a:ext cx="292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Traceability management for evolution support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090613"/>
            <a:ext cx="9012237" cy="3903662"/>
          </a:xfrm>
          <a:noFill/>
        </p:spPr>
        <p:txBody>
          <a:bodyPr anchor="t" anchorCtr="0"/>
          <a:lstStyle/>
          <a:p>
            <a:r>
              <a:rPr lang="en-US" sz="2000" smtClean="0"/>
              <a:t>Traceability management refers to the process of establishing, recording, exploiting and maintaining traceability links in a traceability graph.</a:t>
            </a:r>
          </a:p>
          <a:p>
            <a:r>
              <a:rPr lang="en-US" sz="2000" smtClean="0"/>
              <a:t>Traceability management allows us to assess the impact of changes and to propagate actual changes for consistency maintenance within the RD and throughout the software lifecycle.</a:t>
            </a:r>
          </a:p>
          <a:p>
            <a:r>
              <a:rPr lang="en-US" sz="2000" smtClean="0"/>
              <a:t>We may see it as “the art of documenting for evolution”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Traceability management for evolution support: Traceability links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090613"/>
            <a:ext cx="9012237" cy="5441950"/>
          </a:xfrm>
          <a:noFill/>
        </p:spPr>
        <p:txBody>
          <a:bodyPr anchor="t" anchorCtr="0"/>
          <a:lstStyle/>
          <a:p>
            <a:r>
              <a:rPr lang="en-US" sz="2000" smtClean="0"/>
              <a:t>In a production chain, an item is traceable if we can fully figure out:</a:t>
            </a:r>
          </a:p>
          <a:p>
            <a:pPr lvl="1"/>
            <a:r>
              <a:rPr lang="en-US" sz="2000" smtClean="0"/>
              <a:t>Where the item comes from</a:t>
            </a:r>
          </a:p>
          <a:p>
            <a:pPr lvl="1"/>
            <a:r>
              <a:rPr lang="en-US" sz="2000" smtClean="0"/>
              <a:t>Why it comes from there</a:t>
            </a:r>
          </a:p>
          <a:p>
            <a:pPr lvl="1"/>
            <a:r>
              <a:rPr lang="en-US" sz="2000" smtClean="0"/>
              <a:t>Where it goes to.</a:t>
            </a:r>
          </a:p>
          <a:p>
            <a:r>
              <a:rPr lang="en-US" sz="2000" smtClean="0"/>
              <a:t>Item traceability relies on the existence of links between items that we can follow backwards (towards source items), and forwards (towards target items).</a:t>
            </a:r>
          </a:p>
          <a:p>
            <a:r>
              <a:rPr lang="en-US" sz="2000" smtClean="0"/>
              <a:t>In RE, traceability concerns a diversity items:</a:t>
            </a:r>
          </a:p>
          <a:p>
            <a:pPr lvl="1"/>
            <a:r>
              <a:rPr lang="en-US" sz="2000" smtClean="0"/>
              <a:t>RD items such as objectives, concept definitions, functional and non-functional requirements and assumptions.</a:t>
            </a:r>
          </a:p>
          <a:p>
            <a:pPr lvl="1"/>
            <a:r>
              <a:rPr lang="en-US" sz="2000" smtClean="0"/>
              <a:t>Downward software lifecycle items such as design specifications, architectural decisions, test data, user manuals, source code, software documentation, project reports.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Traceability management for evolution support: Traceability links (cont.)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233488"/>
            <a:ext cx="9012237" cy="5441950"/>
          </a:xfrm>
          <a:noFill/>
        </p:spPr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sz="2000" smtClean="0"/>
              <a:t>Forward &amp; Backward traceability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Horizontal traceability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An RD item may rely on other same level items (req relies on assumptions). Such traceability is called horizontal traceability.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Vertical traceability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An RD item may originate from upward items or give rise to lower-level RD items/downward software lifecycle items. Such traceability is called vertical traceability.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 lvl="1">
              <a:lnSpc>
                <a:spcPct val="90000"/>
              </a:lnSpc>
            </a:pPr>
            <a:endParaRPr lang="en-US" sz="200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8800" y="3943350"/>
          <a:ext cx="7853363" cy="2506663"/>
        </p:xfrm>
        <a:graphic>
          <a:graphicData uri="http://schemas.openxmlformats.org/presentationml/2006/ole">
            <p:oleObj spid="_x0000_s3074" name="Picture" r:id="rId3" imgW="5670720" imgH="200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Traceability management for evolution support: Traceability links (cont.)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3729038"/>
            <a:ext cx="9012237" cy="2344737"/>
          </a:xfrm>
          <a:noFill/>
        </p:spPr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sz="2000" b="1" i="1" u="sng" smtClean="0"/>
              <a:t>Dependency link</a:t>
            </a:r>
            <a:r>
              <a:rPr lang="en-US" sz="2000" smtClean="0"/>
              <a:t>: There is a dependency link between a target item B and a source item A if </a:t>
            </a:r>
            <a:r>
              <a:rPr lang="en-US" sz="2000" b="1" i="1" u="sng" smtClean="0"/>
              <a:t>changing A require changing B</a:t>
            </a:r>
            <a:r>
              <a:rPr lang="en-US" sz="2000" smtClean="0"/>
              <a:t>.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17513" y="1089025"/>
          <a:ext cx="8307387" cy="2492375"/>
        </p:xfrm>
        <a:graphic>
          <a:graphicData uri="http://schemas.openxmlformats.org/presentationml/2006/ole">
            <p:oleObj spid="_x0000_s4098" name="Picture" r:id="rId3" imgW="3960360" imgH="1189440" progId="Word.Picture.8">
              <p:embed/>
            </p:oleObj>
          </a:graphicData>
        </a:graphic>
      </p:graphicFrame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1382713" y="4703763"/>
          <a:ext cx="5499100" cy="1414462"/>
        </p:xfrm>
        <a:graphic>
          <a:graphicData uri="http://schemas.openxmlformats.org/presentationml/2006/ole">
            <p:oleObj spid="_x0000_s4099" name="Picture" r:id="rId4" imgW="1980720" imgH="5637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Traceability management for evolution support: Traceability links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290638"/>
            <a:ext cx="9012237" cy="5238750"/>
          </a:xfrm>
          <a:noFill/>
        </p:spPr>
        <p:txBody>
          <a:bodyPr anchor="t" anchorCtr="0"/>
          <a:lstStyle/>
          <a:p>
            <a:r>
              <a:rPr lang="en-US" sz="2000" b="1" i="1" u="sng" smtClean="0"/>
              <a:t>Variant link</a:t>
            </a:r>
            <a:r>
              <a:rPr lang="en-US" sz="2000" smtClean="0"/>
              <a:t>: There is a variant link between a target item B and a source item A if </a:t>
            </a:r>
            <a:r>
              <a:rPr lang="en-US" sz="2000" b="1" i="1" u="sng" smtClean="0"/>
              <a:t>B has all the features of A while having its own distinguishing features</a:t>
            </a:r>
            <a:r>
              <a:rPr lang="en-US" sz="2000" smtClean="0"/>
              <a:t>.</a:t>
            </a:r>
          </a:p>
          <a:p>
            <a:r>
              <a:rPr lang="en-US" sz="2000" b="1" i="1" u="sng" smtClean="0"/>
              <a:t>Revision link</a:t>
            </a:r>
            <a:r>
              <a:rPr lang="en-US" sz="2000" smtClean="0"/>
              <a:t>: There is a revision link between a target item B and a source item A if </a:t>
            </a:r>
            <a:r>
              <a:rPr lang="en-US" sz="2000" b="1" i="1" u="sng" smtClean="0"/>
              <a:t>B overrides certain features of A, adds new ones and/or removes others, while keeping all remaining features</a:t>
            </a:r>
            <a:r>
              <a:rPr lang="en-US" sz="2000" smtClean="0"/>
              <a:t>.</a:t>
            </a:r>
          </a:p>
          <a:p>
            <a:r>
              <a:rPr lang="en-US" sz="2000" b="1" i="1" u="sng" smtClean="0"/>
              <a:t>Use link</a:t>
            </a:r>
            <a:r>
              <a:rPr lang="en-US" sz="2000" smtClean="0"/>
              <a:t>: There is a use link between a target item B and a source item A if </a:t>
            </a:r>
            <a:r>
              <a:rPr lang="en-US" sz="2000" b="1" i="1" u="sng" smtClean="0"/>
              <a:t>changing A makes B become incomplete, inadequate, inconsistent or ambiguous</a:t>
            </a:r>
            <a:r>
              <a:rPr lang="en-US" sz="2000" smtClean="0"/>
              <a:t>.</a:t>
            </a:r>
          </a:p>
          <a:p>
            <a:r>
              <a:rPr lang="en-US" sz="2000" b="1" i="1" u="sng" smtClean="0"/>
              <a:t>Derivation link</a:t>
            </a:r>
            <a:r>
              <a:rPr lang="en-US" sz="2000" smtClean="0"/>
              <a:t>: There is a derivation link between a target item B and a source item A if </a:t>
            </a:r>
            <a:r>
              <a:rPr lang="en-US" sz="2000" b="1" i="1" u="sng" smtClean="0"/>
              <a:t>B is build from A under the constraint that A must be met</a:t>
            </a:r>
            <a:r>
              <a:rPr lang="en-US" sz="20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Traceability management for evolution support: Traceability management process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290638"/>
            <a:ext cx="8953500" cy="2873375"/>
          </a:xfrm>
          <a:noFill/>
        </p:spPr>
        <p:txBody>
          <a:bodyPr anchor="t" anchorCtr="0"/>
          <a:lstStyle/>
          <a:p>
            <a:r>
              <a:rPr lang="en-US" sz="2000" b="1" dirty="0" smtClean="0"/>
              <a:t>Traceability management </a:t>
            </a:r>
            <a:r>
              <a:rPr lang="en-US" sz="2000" dirty="0" smtClean="0"/>
              <a:t>refers to the process of establishing, exploiting and maintaining traceability links. This process provides multiple benefits for an extra cost to pay.</a:t>
            </a:r>
          </a:p>
          <a:p>
            <a:r>
              <a:rPr lang="en-US" sz="2000" b="1" dirty="0" smtClean="0"/>
              <a:t>Define Policy</a:t>
            </a:r>
            <a:r>
              <a:rPr lang="en-US" sz="2000" dirty="0" smtClean="0"/>
              <a:t>: Project-specific </a:t>
            </a:r>
            <a:r>
              <a:rPr lang="en-US" sz="2000" dirty="0" smtClean="0"/>
              <a:t>traceability policy should be defined as an initial step of the process towards some optimal cost-benefit trade-off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Establish links</a:t>
            </a:r>
            <a:r>
              <a:rPr lang="en-US" sz="2000" dirty="0" smtClean="0"/>
              <a:t>: </a:t>
            </a:r>
            <a:r>
              <a:rPr lang="en-US" sz="2000" dirty="0" smtClean="0"/>
              <a:t>the link granularity, link semantic richness, link accuracy </a:t>
            </a:r>
            <a:r>
              <a:rPr lang="en-US" sz="2000" dirty="0" smtClean="0"/>
              <a:t>, and </a:t>
            </a:r>
            <a:r>
              <a:rPr lang="en-US" sz="2000" dirty="0" smtClean="0"/>
              <a:t>link overhead</a:t>
            </a:r>
            <a:endParaRPr lang="en-US" sz="2000" dirty="0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17500" y="4461103"/>
          <a:ext cx="8826500" cy="1425575"/>
        </p:xfrm>
        <a:graphic>
          <a:graphicData uri="http://schemas.openxmlformats.org/presentationml/2006/ole">
            <p:oleObj spid="_x0000_s5122" name="Picture" r:id="rId3" imgW="5130000" imgH="82944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Traceability management for evolution support: Traceability management techniques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290638"/>
            <a:ext cx="8953500" cy="4992687"/>
          </a:xfrm>
          <a:noFill/>
        </p:spPr>
        <p:txBody>
          <a:bodyPr anchor="t" anchorCtr="0"/>
          <a:lstStyle/>
          <a:p>
            <a:r>
              <a:rPr lang="en-US" sz="2000" smtClean="0"/>
              <a:t>Cross referencing</a:t>
            </a:r>
          </a:p>
          <a:p>
            <a:r>
              <a:rPr lang="en-US" sz="2000" smtClean="0"/>
              <a:t>Traceability matrices</a:t>
            </a:r>
          </a:p>
          <a:p>
            <a:r>
              <a:rPr lang="en-US" sz="2000" smtClean="0"/>
              <a:t>Feature diagrams</a:t>
            </a:r>
          </a:p>
          <a:p>
            <a:r>
              <a:rPr lang="en-US" sz="2000" smtClean="0"/>
              <a:t>Traceability databases</a:t>
            </a:r>
          </a:p>
          <a:p>
            <a:r>
              <a:rPr lang="en-US" sz="2000" smtClean="0"/>
              <a:t>Traceability model databases</a:t>
            </a:r>
          </a:p>
          <a:p>
            <a:r>
              <a:rPr lang="en-US" sz="2000" smtClean="0"/>
              <a:t>Specification-based traceability management</a:t>
            </a:r>
          </a:p>
          <a:p>
            <a:r>
              <a:rPr lang="en-US" sz="2000" smtClean="0"/>
              <a:t>Traceability link generators</a:t>
            </a:r>
          </a:p>
          <a:p>
            <a:r>
              <a:rPr lang="en-US" sz="2000" smtClean="0"/>
              <a:t>Consistency checkers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Change control: Change initiation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995488"/>
            <a:ext cx="9012237" cy="4862512"/>
          </a:xfrm>
          <a:noFill/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sz="2000" smtClean="0"/>
              <a:t>The team in charge of project maintains a wishlist of possible changes (identified by insiders or collected from outsiders).</a:t>
            </a:r>
          </a:p>
          <a:p>
            <a:pPr>
              <a:lnSpc>
                <a:spcPct val="100000"/>
              </a:lnSpc>
            </a:pPr>
            <a:r>
              <a:rPr lang="en-US" sz="2000" smtClean="0"/>
              <a:t>At certain time intervals (causal factors, degree of emergency, policy), the team consolidates the wishlist into a </a:t>
            </a:r>
            <a:r>
              <a:rPr lang="en-US" sz="2000" b="1" i="1" smtClean="0"/>
              <a:t>change request</a:t>
            </a:r>
            <a:r>
              <a:rPr lang="en-US" sz="200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000" smtClean="0"/>
              <a:t>For each proposed change,  following information provided: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Its description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Its context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The rationale for this change.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The system stakeholder who asked for it.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A first estimation of the change impact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A first estimation the cost &amp; resources required.</a:t>
            </a:r>
          </a:p>
          <a:p>
            <a:pPr>
              <a:lnSpc>
                <a:spcPct val="100000"/>
              </a:lnSpc>
            </a:pPr>
            <a:r>
              <a:rPr lang="en-US" sz="2000" smtClean="0"/>
              <a:t>The change request is submitted to review-board.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01700" y="901700"/>
          <a:ext cx="7442200" cy="1220788"/>
        </p:xfrm>
        <a:graphic>
          <a:graphicData uri="http://schemas.openxmlformats.org/presentationml/2006/ole">
            <p:oleObj spid="_x0000_s6146" name="Picture" r:id="rId3" imgW="4500360" imgH="7390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Change control: Change evaluation &amp; prioritization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2266950"/>
            <a:ext cx="9012237" cy="4338638"/>
          </a:xfrm>
          <a:noFill/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sz="1800" smtClean="0"/>
              <a:t>The review board is responsible to assess the merits, feasibility and cost of the proposed changes in the change request.</a:t>
            </a:r>
          </a:p>
          <a:p>
            <a:pPr>
              <a:lnSpc>
                <a:spcPct val="100000"/>
              </a:lnSpc>
            </a:pPr>
            <a:r>
              <a:rPr lang="en-US" sz="1800" smtClean="0"/>
              <a:t>The review board needs to do the following:</a:t>
            </a:r>
          </a:p>
          <a:p>
            <a:pPr lvl="1">
              <a:lnSpc>
                <a:spcPct val="100000"/>
              </a:lnSpc>
            </a:pPr>
            <a:r>
              <a:rPr lang="en-US" sz="1800" smtClean="0"/>
              <a:t>Understand the context of the requested change.</a:t>
            </a:r>
          </a:p>
          <a:p>
            <a:pPr lvl="1">
              <a:lnSpc>
                <a:spcPct val="100000"/>
              </a:lnSpc>
            </a:pPr>
            <a:r>
              <a:rPr lang="en-US" sz="1800" smtClean="0"/>
              <a:t>Assess the benefits of proposed change.</a:t>
            </a:r>
          </a:p>
          <a:p>
            <a:pPr lvl="1">
              <a:lnSpc>
                <a:spcPct val="100000"/>
              </a:lnSpc>
            </a:pPr>
            <a:r>
              <a:rPr lang="en-US" sz="1800" smtClean="0"/>
              <a:t>Assess their impact n other items along traceability links.</a:t>
            </a:r>
          </a:p>
          <a:p>
            <a:pPr lvl="1">
              <a:lnSpc>
                <a:spcPct val="100000"/>
              </a:lnSpc>
            </a:pPr>
            <a:r>
              <a:rPr lang="en-US" sz="1800" smtClean="0"/>
              <a:t>Detect potential conflicts among the proposed changes.</a:t>
            </a:r>
          </a:p>
          <a:p>
            <a:pPr lvl="1">
              <a:lnSpc>
                <a:spcPct val="100000"/>
              </a:lnSpc>
            </a:pPr>
            <a:r>
              <a:rPr lang="en-US" sz="1800" smtClean="0"/>
              <a:t>Assess the risk of change against the risk of non-change.</a:t>
            </a:r>
          </a:p>
          <a:p>
            <a:pPr lvl="1">
              <a:lnSpc>
                <a:spcPct val="100000"/>
              </a:lnSpc>
            </a:pPr>
            <a:r>
              <a:rPr lang="en-US" sz="1800" smtClean="0"/>
              <a:t>Estimate the cost and feasibility of the changes.</a:t>
            </a:r>
          </a:p>
          <a:p>
            <a:pPr lvl="1">
              <a:lnSpc>
                <a:spcPct val="100000"/>
              </a:lnSpc>
            </a:pPr>
            <a:r>
              <a:rPr lang="en-US" sz="1800" smtClean="0"/>
              <a:t>Prioritize the accepted changes.</a:t>
            </a:r>
          </a:p>
          <a:p>
            <a:pPr>
              <a:lnSpc>
                <a:spcPct val="100000"/>
              </a:lnSpc>
            </a:pPr>
            <a:r>
              <a:rPr lang="en-US" sz="1800" smtClean="0"/>
              <a:t>In general, some proposed changes are approved, others are rejected and others are deferred.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01700" y="915988"/>
          <a:ext cx="7442200" cy="1220787"/>
        </p:xfrm>
        <a:graphic>
          <a:graphicData uri="http://schemas.openxmlformats.org/presentationml/2006/ole">
            <p:oleObj spid="_x0000_s7170" name="Picture" r:id="rId3" imgW="4500360" imgH="7390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Change control: Change initiation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2266950"/>
            <a:ext cx="9012237" cy="3903663"/>
          </a:xfrm>
          <a:noFill/>
        </p:spPr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sz="2000" smtClean="0"/>
              <a:t>Handling all approved changes to produce a new system version.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Forward propagation of all approved changes through the RD along horizontal links of traceability graph.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Baselining of the new version of the RD for sharing among project members until the next version is baselined.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Forward propagation of all RD changes downward to software lifecycle items along vertical links of traceability graph.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Updating of the traceability graph.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01700" y="901700"/>
          <a:ext cx="7442200" cy="1220788"/>
        </p:xfrm>
        <a:graphic>
          <a:graphicData uri="http://schemas.openxmlformats.org/presentationml/2006/ole">
            <p:oleObj spid="_x0000_s8194" name="Picture" r:id="rId3" imgW="4500360" imgH="7390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9144000" cy="2235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Chapter 6</a:t>
            </a:r>
            <a:br>
              <a:rPr lang="en-US" smtClean="0"/>
            </a:br>
            <a:r>
              <a:rPr lang="en-US" altLang="en-US" smtClean="0"/>
              <a:t>Requirements Evolution</a:t>
            </a:r>
            <a:endParaRPr lang="en-US" smtClean="0"/>
          </a:p>
        </p:txBody>
      </p:sp>
      <p:pic>
        <p:nvPicPr>
          <p:cNvPr id="12291" name="Picture 4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2400" smtClean="0"/>
              <a:t>Runtime monitoring of requirements and assumptions for dynamic change</a:t>
            </a:r>
            <a:endParaRPr lang="en-US" sz="24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090613"/>
            <a:ext cx="9012237" cy="4729162"/>
          </a:xfrm>
          <a:noFill/>
        </p:spPr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sz="2000" smtClean="0"/>
              <a:t>Requirements </a:t>
            </a:r>
            <a:r>
              <a:rPr lang="fr-FR" smtClean="0"/>
              <a:t>monitoring is a recent paradigm for dynamic change at system runtime.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Monitors are built for requirements/assumptions that are felt to be critical or too volatile. 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Monitor run concurrently with the system-to-be to detect event consequences that violate the monitored assertions.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At development time, for each monitored  statement, some alter course of actions are designed, if we want to shift to it at system runtime.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Monitor may report such violations to a rule-based compensator for system reconfiguration.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Assertion monitors can be automatically generated if the req/assumptions to monitor are specified formally.</a:t>
            </a: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813" y="174625"/>
            <a:ext cx="7918450" cy="619125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Requirements evolution: summary</a:t>
            </a:r>
            <a:endParaRPr kumimoji="0" lang="en-US" altLang="en-US" smtClean="0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1428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204788" y="1103313"/>
            <a:ext cx="8764587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The time-space dimensions of evolution: revisions and variants 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Change anticipation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Traceability management for evolution support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Change control: Change initiation/Change evaluation &amp; prioritization/Change consolidation.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Runtime monitoring of requirements and assumptions for dynamic change.</a:t>
            </a:r>
          </a:p>
          <a:p>
            <a:pPr marL="342900" indent="-342900">
              <a:lnSpc>
                <a:spcPct val="1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fr-FR" sz="2200" i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5" name="Rectangle 3"/>
          <p:cNvSpPr>
            <a:spLocks noChangeArrowheads="1"/>
          </p:cNvSpPr>
          <p:nvPr/>
        </p:nvSpPr>
        <p:spPr bwMode="auto">
          <a:xfrm>
            <a:off x="2738438" y="1284288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5476" name="Rectangle 4"/>
          <p:cNvSpPr>
            <a:spLocks noChangeArrowheads="1"/>
          </p:cNvSpPr>
          <p:nvPr/>
        </p:nvSpPr>
        <p:spPr bwMode="auto">
          <a:xfrm>
            <a:off x="2463800" y="60880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5477" name="Rectangle 5"/>
          <p:cNvSpPr>
            <a:spLocks noChangeArrowheads="1"/>
          </p:cNvSpPr>
          <p:nvPr/>
        </p:nvSpPr>
        <p:spPr bwMode="auto">
          <a:xfrm>
            <a:off x="5845175" y="2225675"/>
            <a:ext cx="2879725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5478" name="Rectangle 6"/>
          <p:cNvSpPr>
            <a:spLocks noChangeArrowheads="1"/>
          </p:cNvSpPr>
          <p:nvPr/>
        </p:nvSpPr>
        <p:spPr bwMode="auto">
          <a:xfrm>
            <a:off x="5757863" y="4530725"/>
            <a:ext cx="2878137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318" name="Group 7"/>
          <p:cNvGrpSpPr>
            <a:grpSpLocks/>
          </p:cNvGrpSpPr>
          <p:nvPr/>
        </p:nvGrpSpPr>
        <p:grpSpPr bwMode="auto">
          <a:xfrm>
            <a:off x="4902200" y="2179638"/>
            <a:ext cx="238125" cy="2792412"/>
            <a:chOff x="2779" y="1129"/>
            <a:chExt cx="189" cy="2609"/>
          </a:xfrm>
        </p:grpSpPr>
        <p:sp>
          <p:nvSpPr>
            <p:cNvPr id="1385480" name="Line 8"/>
            <p:cNvSpPr>
              <a:spLocks noChangeShapeType="1"/>
            </p:cNvSpPr>
            <p:nvPr/>
          </p:nvSpPr>
          <p:spPr bwMode="auto">
            <a:xfrm>
              <a:off x="2874" y="1262"/>
              <a:ext cx="1" cy="2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5481" name="Freeform 9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5482" name="Freeform 10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13319" name="Group 11"/>
          <p:cNvGrpSpPr>
            <a:grpSpLocks/>
          </p:cNvGrpSpPr>
          <p:nvPr/>
        </p:nvGrpSpPr>
        <p:grpSpPr bwMode="auto">
          <a:xfrm>
            <a:off x="2665413" y="3384550"/>
            <a:ext cx="4805362" cy="261938"/>
            <a:chOff x="1190" y="2300"/>
            <a:chExt cx="3415" cy="200"/>
          </a:xfrm>
        </p:grpSpPr>
        <p:sp>
          <p:nvSpPr>
            <p:cNvPr id="1385484" name="Line 12"/>
            <p:cNvSpPr>
              <a:spLocks noChangeShapeType="1"/>
            </p:cNvSpPr>
            <p:nvPr/>
          </p:nvSpPr>
          <p:spPr bwMode="auto">
            <a:xfrm flipH="1">
              <a:off x="1316" y="2401"/>
              <a:ext cx="31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5485" name="Freeform 13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5486" name="Freeform 14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385487" name="Rectangle 15"/>
          <p:cNvSpPr>
            <a:spLocks noChangeArrowheads="1"/>
          </p:cNvSpPr>
          <p:nvPr/>
        </p:nvSpPr>
        <p:spPr bwMode="auto">
          <a:xfrm>
            <a:off x="4127500" y="3449638"/>
            <a:ext cx="117316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5488" name="Rectangle 16"/>
          <p:cNvSpPr>
            <a:spLocks noChangeArrowheads="1"/>
          </p:cNvSpPr>
          <p:nvPr/>
        </p:nvSpPr>
        <p:spPr bwMode="auto">
          <a:xfrm>
            <a:off x="4292600" y="35607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>
                <a:solidFill>
                  <a:srgbClr val="000000"/>
                </a:solidFill>
                <a:effectLst/>
                <a:latin typeface="Arial" pitchFamily="34" charset="0"/>
              </a:rPr>
              <a:t>start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5489" name="Freeform 17"/>
          <p:cNvSpPr>
            <a:spLocks/>
          </p:cNvSpPr>
          <p:nvPr/>
        </p:nvSpPr>
        <p:spPr bwMode="auto">
          <a:xfrm>
            <a:off x="3973513" y="2636838"/>
            <a:ext cx="1039812" cy="923925"/>
          </a:xfrm>
          <a:custGeom>
            <a:avLst/>
            <a:gdLst/>
            <a:ahLst/>
            <a:cxnLst>
              <a:cxn ang="0">
                <a:pos x="0" y="686"/>
              </a:cxn>
              <a:cxn ang="0">
                <a:pos x="31" y="703"/>
              </a:cxn>
              <a:cxn ang="0">
                <a:pos x="78" y="519"/>
              </a:cxn>
              <a:cxn ang="0">
                <a:pos x="110" y="435"/>
              </a:cxn>
              <a:cxn ang="0">
                <a:pos x="94" y="435"/>
              </a:cxn>
              <a:cxn ang="0">
                <a:pos x="94" y="452"/>
              </a:cxn>
              <a:cxn ang="0">
                <a:pos x="141" y="368"/>
              </a:cxn>
              <a:cxn ang="0">
                <a:pos x="125" y="351"/>
              </a:cxn>
              <a:cxn ang="0">
                <a:pos x="141" y="368"/>
              </a:cxn>
              <a:cxn ang="0">
                <a:pos x="204" y="285"/>
              </a:cxn>
              <a:cxn ang="0">
                <a:pos x="283" y="218"/>
              </a:cxn>
              <a:cxn ang="0">
                <a:pos x="361" y="151"/>
              </a:cxn>
              <a:cxn ang="0">
                <a:pos x="440" y="101"/>
              </a:cxn>
              <a:cxn ang="0">
                <a:pos x="519" y="67"/>
              </a:cxn>
              <a:cxn ang="0">
                <a:pos x="597" y="50"/>
              </a:cxn>
              <a:cxn ang="0">
                <a:pos x="582" y="34"/>
              </a:cxn>
              <a:cxn ang="0">
                <a:pos x="582" y="50"/>
              </a:cxn>
              <a:cxn ang="0">
                <a:pos x="739" y="34"/>
              </a:cxn>
              <a:cxn ang="0">
                <a:pos x="739" y="0"/>
              </a:cxn>
              <a:cxn ang="0">
                <a:pos x="597" y="17"/>
              </a:cxn>
              <a:cxn ang="0">
                <a:pos x="582" y="17"/>
              </a:cxn>
              <a:cxn ang="0">
                <a:pos x="503" y="34"/>
              </a:cxn>
              <a:cxn ang="0">
                <a:pos x="424" y="67"/>
              </a:cxn>
              <a:cxn ang="0">
                <a:pos x="346" y="117"/>
              </a:cxn>
              <a:cxn ang="0">
                <a:pos x="267" y="184"/>
              </a:cxn>
              <a:cxn ang="0">
                <a:pos x="188" y="251"/>
              </a:cxn>
              <a:cxn ang="0">
                <a:pos x="125" y="335"/>
              </a:cxn>
              <a:cxn ang="0">
                <a:pos x="125" y="351"/>
              </a:cxn>
              <a:cxn ang="0">
                <a:pos x="78" y="418"/>
              </a:cxn>
              <a:cxn ang="0">
                <a:pos x="78" y="435"/>
              </a:cxn>
              <a:cxn ang="0">
                <a:pos x="78" y="435"/>
              </a:cxn>
              <a:cxn ang="0">
                <a:pos x="47" y="519"/>
              </a:cxn>
              <a:cxn ang="0">
                <a:pos x="0" y="686"/>
              </a:cxn>
            </a:cxnLst>
            <a:rect l="0" t="0" r="r" b="b"/>
            <a:pathLst>
              <a:path w="739" h="703">
                <a:moveTo>
                  <a:pt x="0" y="686"/>
                </a:moveTo>
                <a:lnTo>
                  <a:pt x="31" y="703"/>
                </a:lnTo>
                <a:lnTo>
                  <a:pt x="78" y="519"/>
                </a:lnTo>
                <a:lnTo>
                  <a:pt x="110" y="435"/>
                </a:lnTo>
                <a:lnTo>
                  <a:pt x="94" y="435"/>
                </a:lnTo>
                <a:lnTo>
                  <a:pt x="94" y="452"/>
                </a:lnTo>
                <a:lnTo>
                  <a:pt x="141" y="368"/>
                </a:lnTo>
                <a:lnTo>
                  <a:pt x="125" y="351"/>
                </a:lnTo>
                <a:lnTo>
                  <a:pt x="141" y="368"/>
                </a:lnTo>
                <a:lnTo>
                  <a:pt x="204" y="285"/>
                </a:lnTo>
                <a:lnTo>
                  <a:pt x="283" y="218"/>
                </a:lnTo>
                <a:lnTo>
                  <a:pt x="361" y="151"/>
                </a:lnTo>
                <a:lnTo>
                  <a:pt x="440" y="101"/>
                </a:lnTo>
                <a:lnTo>
                  <a:pt x="519" y="67"/>
                </a:lnTo>
                <a:lnTo>
                  <a:pt x="597" y="50"/>
                </a:lnTo>
                <a:lnTo>
                  <a:pt x="582" y="34"/>
                </a:lnTo>
                <a:lnTo>
                  <a:pt x="582" y="50"/>
                </a:lnTo>
                <a:lnTo>
                  <a:pt x="739" y="34"/>
                </a:lnTo>
                <a:lnTo>
                  <a:pt x="739" y="0"/>
                </a:lnTo>
                <a:lnTo>
                  <a:pt x="597" y="17"/>
                </a:lnTo>
                <a:lnTo>
                  <a:pt x="582" y="17"/>
                </a:lnTo>
                <a:lnTo>
                  <a:pt x="503" y="34"/>
                </a:lnTo>
                <a:lnTo>
                  <a:pt x="424" y="67"/>
                </a:lnTo>
                <a:lnTo>
                  <a:pt x="346" y="117"/>
                </a:lnTo>
                <a:lnTo>
                  <a:pt x="267" y="184"/>
                </a:lnTo>
                <a:lnTo>
                  <a:pt x="188" y="251"/>
                </a:lnTo>
                <a:lnTo>
                  <a:pt x="125" y="335"/>
                </a:lnTo>
                <a:lnTo>
                  <a:pt x="125" y="351"/>
                </a:lnTo>
                <a:lnTo>
                  <a:pt x="78" y="418"/>
                </a:lnTo>
                <a:lnTo>
                  <a:pt x="78" y="435"/>
                </a:lnTo>
                <a:lnTo>
                  <a:pt x="78" y="435"/>
                </a:lnTo>
                <a:lnTo>
                  <a:pt x="47" y="519"/>
                </a:lnTo>
                <a:lnTo>
                  <a:pt x="0" y="686"/>
                </a:lnTo>
                <a:close/>
              </a:path>
            </a:pathLst>
          </a:custGeom>
          <a:solidFill>
            <a:srgbClr val="CC00FF"/>
          </a:solidFill>
          <a:ln w="3175" cmpd="sng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5490" name="Freeform 18"/>
          <p:cNvSpPr>
            <a:spLocks/>
          </p:cNvSpPr>
          <p:nvPr/>
        </p:nvSpPr>
        <p:spPr bwMode="auto">
          <a:xfrm>
            <a:off x="4991100" y="2616200"/>
            <a:ext cx="1306513" cy="876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236" y="66"/>
              </a:cxn>
              <a:cxn ang="0">
                <a:pos x="346" y="100"/>
              </a:cxn>
              <a:cxn ang="0">
                <a:pos x="457" y="133"/>
              </a:cxn>
              <a:cxn ang="0">
                <a:pos x="551" y="200"/>
              </a:cxn>
              <a:cxn ang="0">
                <a:pos x="661" y="267"/>
              </a:cxn>
              <a:cxn ang="0">
                <a:pos x="756" y="334"/>
              </a:cxn>
              <a:cxn ang="0">
                <a:pos x="834" y="401"/>
              </a:cxn>
              <a:cxn ang="0">
                <a:pos x="866" y="468"/>
              </a:cxn>
              <a:cxn ang="0">
                <a:pos x="881" y="451"/>
              </a:cxn>
              <a:cxn ang="0">
                <a:pos x="866" y="451"/>
              </a:cxn>
              <a:cxn ang="0">
                <a:pos x="881" y="535"/>
              </a:cxn>
              <a:cxn ang="0">
                <a:pos x="897" y="668"/>
              </a:cxn>
              <a:cxn ang="0">
                <a:pos x="929" y="668"/>
              </a:cxn>
              <a:cxn ang="0">
                <a:pos x="913" y="535"/>
              </a:cxn>
              <a:cxn ang="0">
                <a:pos x="897" y="451"/>
              </a:cxn>
              <a:cxn ang="0">
                <a:pos x="881" y="434"/>
              </a:cxn>
              <a:cxn ang="0">
                <a:pos x="850" y="367"/>
              </a:cxn>
              <a:cxn ang="0">
                <a:pos x="771" y="301"/>
              </a:cxn>
              <a:cxn ang="0">
                <a:pos x="677" y="234"/>
              </a:cxn>
              <a:cxn ang="0">
                <a:pos x="567" y="167"/>
              </a:cxn>
              <a:cxn ang="0">
                <a:pos x="472" y="100"/>
              </a:cxn>
              <a:cxn ang="0">
                <a:pos x="362" y="66"/>
              </a:cxn>
              <a:cxn ang="0">
                <a:pos x="252" y="33"/>
              </a:cxn>
              <a:cxn ang="0">
                <a:pos x="0" y="0"/>
              </a:cxn>
            </a:cxnLst>
            <a:rect l="0" t="0" r="r" b="b"/>
            <a:pathLst>
              <a:path w="929" h="668">
                <a:moveTo>
                  <a:pt x="0" y="0"/>
                </a:moveTo>
                <a:lnTo>
                  <a:pt x="0" y="33"/>
                </a:lnTo>
                <a:lnTo>
                  <a:pt x="236" y="66"/>
                </a:lnTo>
                <a:lnTo>
                  <a:pt x="346" y="100"/>
                </a:lnTo>
                <a:lnTo>
                  <a:pt x="457" y="133"/>
                </a:lnTo>
                <a:lnTo>
                  <a:pt x="551" y="200"/>
                </a:lnTo>
                <a:lnTo>
                  <a:pt x="661" y="267"/>
                </a:lnTo>
                <a:lnTo>
                  <a:pt x="756" y="334"/>
                </a:lnTo>
                <a:lnTo>
                  <a:pt x="834" y="401"/>
                </a:lnTo>
                <a:lnTo>
                  <a:pt x="866" y="468"/>
                </a:lnTo>
                <a:lnTo>
                  <a:pt x="881" y="451"/>
                </a:lnTo>
                <a:lnTo>
                  <a:pt x="866" y="451"/>
                </a:lnTo>
                <a:lnTo>
                  <a:pt x="881" y="535"/>
                </a:lnTo>
                <a:lnTo>
                  <a:pt x="897" y="668"/>
                </a:lnTo>
                <a:lnTo>
                  <a:pt x="929" y="668"/>
                </a:lnTo>
                <a:lnTo>
                  <a:pt x="913" y="535"/>
                </a:lnTo>
                <a:lnTo>
                  <a:pt x="897" y="451"/>
                </a:lnTo>
                <a:lnTo>
                  <a:pt x="881" y="434"/>
                </a:lnTo>
                <a:lnTo>
                  <a:pt x="850" y="367"/>
                </a:lnTo>
                <a:lnTo>
                  <a:pt x="771" y="301"/>
                </a:lnTo>
                <a:lnTo>
                  <a:pt x="677" y="234"/>
                </a:lnTo>
                <a:lnTo>
                  <a:pt x="567" y="167"/>
                </a:lnTo>
                <a:lnTo>
                  <a:pt x="472" y="100"/>
                </a:lnTo>
                <a:lnTo>
                  <a:pt x="362" y="66"/>
                </a:lnTo>
                <a:lnTo>
                  <a:pt x="252" y="33"/>
                </a:lnTo>
                <a:lnTo>
                  <a:pt x="0" y="0"/>
                </a:lnTo>
                <a:close/>
              </a:path>
            </a:pathLst>
          </a:custGeom>
          <a:solidFill>
            <a:srgbClr val="CC00FF"/>
          </a:solidFill>
          <a:ln w="12700" cmpd="sng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5491" name="Freeform 19"/>
          <p:cNvSpPr>
            <a:spLocks/>
          </p:cNvSpPr>
          <p:nvPr/>
        </p:nvSpPr>
        <p:spPr bwMode="auto">
          <a:xfrm>
            <a:off x="3973513" y="3514725"/>
            <a:ext cx="1084262" cy="592138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7"/>
              </a:cxn>
              <a:cxn ang="0">
                <a:pos x="47" y="117"/>
              </a:cxn>
              <a:cxn ang="0">
                <a:pos x="47" y="134"/>
              </a:cxn>
              <a:cxn ang="0">
                <a:pos x="78" y="184"/>
              </a:cxn>
              <a:cxn ang="0">
                <a:pos x="141" y="234"/>
              </a:cxn>
              <a:cxn ang="0">
                <a:pos x="188" y="284"/>
              </a:cxn>
              <a:cxn ang="0">
                <a:pos x="267" y="334"/>
              </a:cxn>
              <a:cxn ang="0">
                <a:pos x="456" y="418"/>
              </a:cxn>
              <a:cxn ang="0">
                <a:pos x="597" y="451"/>
              </a:cxn>
              <a:cxn ang="0">
                <a:pos x="771" y="451"/>
              </a:cxn>
              <a:cxn ang="0">
                <a:pos x="771" y="418"/>
              </a:cxn>
              <a:cxn ang="0">
                <a:pos x="613" y="418"/>
              </a:cxn>
              <a:cxn ang="0">
                <a:pos x="472" y="385"/>
              </a:cxn>
              <a:cxn ang="0">
                <a:pos x="283" y="301"/>
              </a:cxn>
              <a:cxn ang="0">
                <a:pos x="204" y="251"/>
              </a:cxn>
              <a:cxn ang="0">
                <a:pos x="157" y="201"/>
              </a:cxn>
              <a:cxn ang="0">
                <a:pos x="94" y="151"/>
              </a:cxn>
              <a:cxn ang="0">
                <a:pos x="62" y="100"/>
              </a:cxn>
              <a:cxn ang="0">
                <a:pos x="62" y="117"/>
              </a:cxn>
              <a:cxn ang="0">
                <a:pos x="78" y="117"/>
              </a:cxn>
              <a:cxn ang="0">
                <a:pos x="31" y="0"/>
              </a:cxn>
            </a:cxnLst>
            <a:rect l="0" t="0" r="r" b="b"/>
            <a:pathLst>
              <a:path w="771" h="451">
                <a:moveTo>
                  <a:pt x="31" y="0"/>
                </a:moveTo>
                <a:lnTo>
                  <a:pt x="0" y="17"/>
                </a:lnTo>
                <a:lnTo>
                  <a:pt x="47" y="117"/>
                </a:lnTo>
                <a:lnTo>
                  <a:pt x="47" y="134"/>
                </a:lnTo>
                <a:lnTo>
                  <a:pt x="78" y="184"/>
                </a:lnTo>
                <a:lnTo>
                  <a:pt x="141" y="234"/>
                </a:lnTo>
                <a:lnTo>
                  <a:pt x="188" y="284"/>
                </a:lnTo>
                <a:lnTo>
                  <a:pt x="267" y="334"/>
                </a:lnTo>
                <a:lnTo>
                  <a:pt x="456" y="418"/>
                </a:lnTo>
                <a:lnTo>
                  <a:pt x="597" y="451"/>
                </a:lnTo>
                <a:lnTo>
                  <a:pt x="771" y="451"/>
                </a:lnTo>
                <a:lnTo>
                  <a:pt x="771" y="418"/>
                </a:lnTo>
                <a:lnTo>
                  <a:pt x="613" y="418"/>
                </a:lnTo>
                <a:lnTo>
                  <a:pt x="472" y="385"/>
                </a:lnTo>
                <a:lnTo>
                  <a:pt x="283" y="301"/>
                </a:lnTo>
                <a:lnTo>
                  <a:pt x="204" y="251"/>
                </a:lnTo>
                <a:lnTo>
                  <a:pt x="157" y="201"/>
                </a:lnTo>
                <a:lnTo>
                  <a:pt x="94" y="151"/>
                </a:lnTo>
                <a:lnTo>
                  <a:pt x="62" y="100"/>
                </a:lnTo>
                <a:lnTo>
                  <a:pt x="62" y="117"/>
                </a:lnTo>
                <a:lnTo>
                  <a:pt x="78" y="117"/>
                </a:lnTo>
                <a:lnTo>
                  <a:pt x="31" y="0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5492" name="Freeform 20"/>
          <p:cNvSpPr>
            <a:spLocks/>
          </p:cNvSpPr>
          <p:nvPr/>
        </p:nvSpPr>
        <p:spPr bwMode="auto">
          <a:xfrm>
            <a:off x="4481513" y="3097213"/>
            <a:ext cx="554037" cy="417512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5493" name="Freeform 21"/>
          <p:cNvSpPr>
            <a:spLocks/>
          </p:cNvSpPr>
          <p:nvPr/>
        </p:nvSpPr>
        <p:spPr bwMode="auto">
          <a:xfrm>
            <a:off x="5035550" y="3076575"/>
            <a:ext cx="708025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5494" name="Freeform 22"/>
          <p:cNvSpPr>
            <a:spLocks/>
          </p:cNvSpPr>
          <p:nvPr/>
        </p:nvSpPr>
        <p:spPr bwMode="auto">
          <a:xfrm>
            <a:off x="5057775" y="3492500"/>
            <a:ext cx="708025" cy="593725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5495" name="Freeform 23"/>
          <p:cNvSpPr>
            <a:spLocks/>
          </p:cNvSpPr>
          <p:nvPr/>
        </p:nvSpPr>
        <p:spPr bwMode="auto">
          <a:xfrm>
            <a:off x="5057775" y="3492500"/>
            <a:ext cx="1239838" cy="1054100"/>
          </a:xfrm>
          <a:custGeom>
            <a:avLst/>
            <a:gdLst/>
            <a:ahLst/>
            <a:cxnLst>
              <a:cxn ang="0">
                <a:pos x="0" y="769"/>
              </a:cxn>
              <a:cxn ang="0">
                <a:pos x="0" y="803"/>
              </a:cxn>
              <a:cxn ang="0">
                <a:pos x="236" y="769"/>
              </a:cxn>
              <a:cxn ang="0">
                <a:pos x="456" y="686"/>
              </a:cxn>
              <a:cxn ang="0">
                <a:pos x="550" y="619"/>
              </a:cxn>
              <a:cxn ang="0">
                <a:pos x="645" y="535"/>
              </a:cxn>
              <a:cxn ang="0">
                <a:pos x="739" y="452"/>
              </a:cxn>
              <a:cxn ang="0">
                <a:pos x="802" y="368"/>
              </a:cxn>
              <a:cxn ang="0">
                <a:pos x="833" y="285"/>
              </a:cxn>
              <a:cxn ang="0">
                <a:pos x="849" y="268"/>
              </a:cxn>
              <a:cxn ang="0">
                <a:pos x="865" y="184"/>
              </a:cxn>
              <a:cxn ang="0">
                <a:pos x="881" y="0"/>
              </a:cxn>
              <a:cxn ang="0">
                <a:pos x="849" y="0"/>
              </a:cxn>
              <a:cxn ang="0">
                <a:pos x="833" y="184"/>
              </a:cxn>
              <a:cxn ang="0">
                <a:pos x="818" y="268"/>
              </a:cxn>
              <a:cxn ang="0">
                <a:pos x="833" y="268"/>
              </a:cxn>
              <a:cxn ang="0">
                <a:pos x="818" y="251"/>
              </a:cxn>
              <a:cxn ang="0">
                <a:pos x="786" y="351"/>
              </a:cxn>
              <a:cxn ang="0">
                <a:pos x="723" y="418"/>
              </a:cxn>
              <a:cxn ang="0">
                <a:pos x="629" y="502"/>
              </a:cxn>
              <a:cxn ang="0">
                <a:pos x="534" y="586"/>
              </a:cxn>
              <a:cxn ang="0">
                <a:pos x="440" y="652"/>
              </a:cxn>
              <a:cxn ang="0">
                <a:pos x="220" y="736"/>
              </a:cxn>
              <a:cxn ang="0">
                <a:pos x="0" y="769"/>
              </a:cxn>
            </a:cxnLst>
            <a:rect l="0" t="0" r="r" b="b"/>
            <a:pathLst>
              <a:path w="881" h="803">
                <a:moveTo>
                  <a:pt x="0" y="769"/>
                </a:moveTo>
                <a:lnTo>
                  <a:pt x="0" y="803"/>
                </a:lnTo>
                <a:lnTo>
                  <a:pt x="236" y="769"/>
                </a:lnTo>
                <a:lnTo>
                  <a:pt x="456" y="686"/>
                </a:lnTo>
                <a:lnTo>
                  <a:pt x="550" y="619"/>
                </a:lnTo>
                <a:lnTo>
                  <a:pt x="645" y="535"/>
                </a:lnTo>
                <a:lnTo>
                  <a:pt x="739" y="452"/>
                </a:lnTo>
                <a:lnTo>
                  <a:pt x="802" y="368"/>
                </a:lnTo>
                <a:lnTo>
                  <a:pt x="833" y="285"/>
                </a:lnTo>
                <a:lnTo>
                  <a:pt x="849" y="268"/>
                </a:lnTo>
                <a:lnTo>
                  <a:pt x="865" y="184"/>
                </a:lnTo>
                <a:lnTo>
                  <a:pt x="881" y="0"/>
                </a:lnTo>
                <a:lnTo>
                  <a:pt x="849" y="0"/>
                </a:lnTo>
                <a:lnTo>
                  <a:pt x="833" y="184"/>
                </a:lnTo>
                <a:lnTo>
                  <a:pt x="818" y="268"/>
                </a:lnTo>
                <a:lnTo>
                  <a:pt x="833" y="268"/>
                </a:lnTo>
                <a:lnTo>
                  <a:pt x="818" y="251"/>
                </a:lnTo>
                <a:lnTo>
                  <a:pt x="786" y="351"/>
                </a:lnTo>
                <a:lnTo>
                  <a:pt x="723" y="418"/>
                </a:lnTo>
                <a:lnTo>
                  <a:pt x="629" y="502"/>
                </a:lnTo>
                <a:lnTo>
                  <a:pt x="534" y="586"/>
                </a:lnTo>
                <a:lnTo>
                  <a:pt x="440" y="652"/>
                </a:lnTo>
                <a:lnTo>
                  <a:pt x="220" y="736"/>
                </a:lnTo>
                <a:lnTo>
                  <a:pt x="0" y="769"/>
                </a:lnTo>
                <a:close/>
              </a:path>
            </a:pathLst>
          </a:custGeom>
          <a:solidFill>
            <a:srgbClr val="CC00FF"/>
          </a:solidFill>
          <a:ln w="12700" cmpd="sng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5496" name="Freeform 24"/>
          <p:cNvSpPr>
            <a:spLocks/>
          </p:cNvSpPr>
          <p:nvPr/>
        </p:nvSpPr>
        <p:spPr bwMode="auto">
          <a:xfrm>
            <a:off x="3463925" y="3560763"/>
            <a:ext cx="1549400" cy="1008062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6"/>
              </a:cxn>
              <a:cxn ang="0">
                <a:pos x="63" y="183"/>
              </a:cxn>
              <a:cxn ang="0">
                <a:pos x="94" y="284"/>
              </a:cxn>
              <a:cxn ang="0">
                <a:pos x="110" y="300"/>
              </a:cxn>
              <a:cxn ang="0">
                <a:pos x="173" y="384"/>
              </a:cxn>
              <a:cxn ang="0">
                <a:pos x="267" y="468"/>
              </a:cxn>
              <a:cxn ang="0">
                <a:pos x="377" y="568"/>
              </a:cxn>
              <a:cxn ang="0">
                <a:pos x="503" y="635"/>
              </a:cxn>
              <a:cxn ang="0">
                <a:pos x="629" y="685"/>
              </a:cxn>
              <a:cxn ang="0">
                <a:pos x="629" y="668"/>
              </a:cxn>
              <a:cxn ang="0">
                <a:pos x="629" y="685"/>
              </a:cxn>
              <a:cxn ang="0">
                <a:pos x="739" y="718"/>
              </a:cxn>
              <a:cxn ang="0">
                <a:pos x="865" y="752"/>
              </a:cxn>
              <a:cxn ang="0">
                <a:pos x="1101" y="769"/>
              </a:cxn>
              <a:cxn ang="0">
                <a:pos x="1101" y="735"/>
              </a:cxn>
              <a:cxn ang="0">
                <a:pos x="881" y="718"/>
              </a:cxn>
              <a:cxn ang="0">
                <a:pos x="755" y="685"/>
              </a:cxn>
              <a:cxn ang="0">
                <a:pos x="645" y="652"/>
              </a:cxn>
              <a:cxn ang="0">
                <a:pos x="629" y="652"/>
              </a:cxn>
              <a:cxn ang="0">
                <a:pos x="519" y="601"/>
              </a:cxn>
              <a:cxn ang="0">
                <a:pos x="393" y="535"/>
              </a:cxn>
              <a:cxn ang="0">
                <a:pos x="283" y="434"/>
              </a:cxn>
              <a:cxn ang="0">
                <a:pos x="188" y="351"/>
              </a:cxn>
              <a:cxn ang="0">
                <a:pos x="126" y="267"/>
              </a:cxn>
              <a:cxn ang="0">
                <a:pos x="110" y="284"/>
              </a:cxn>
              <a:cxn ang="0">
                <a:pos x="126" y="284"/>
              </a:cxn>
              <a:cxn ang="0">
                <a:pos x="94" y="183"/>
              </a:cxn>
              <a:cxn ang="0">
                <a:pos x="31" y="0"/>
              </a:cxn>
            </a:cxnLst>
            <a:rect l="0" t="0" r="r" b="b"/>
            <a:pathLst>
              <a:path w="1101" h="769">
                <a:moveTo>
                  <a:pt x="31" y="0"/>
                </a:moveTo>
                <a:lnTo>
                  <a:pt x="0" y="16"/>
                </a:lnTo>
                <a:lnTo>
                  <a:pt x="63" y="183"/>
                </a:lnTo>
                <a:lnTo>
                  <a:pt x="94" y="284"/>
                </a:lnTo>
                <a:lnTo>
                  <a:pt x="110" y="300"/>
                </a:lnTo>
                <a:lnTo>
                  <a:pt x="173" y="384"/>
                </a:lnTo>
                <a:lnTo>
                  <a:pt x="267" y="468"/>
                </a:lnTo>
                <a:lnTo>
                  <a:pt x="377" y="568"/>
                </a:lnTo>
                <a:lnTo>
                  <a:pt x="503" y="635"/>
                </a:lnTo>
                <a:lnTo>
                  <a:pt x="629" y="685"/>
                </a:lnTo>
                <a:lnTo>
                  <a:pt x="629" y="668"/>
                </a:lnTo>
                <a:lnTo>
                  <a:pt x="629" y="685"/>
                </a:lnTo>
                <a:lnTo>
                  <a:pt x="739" y="718"/>
                </a:lnTo>
                <a:lnTo>
                  <a:pt x="865" y="752"/>
                </a:lnTo>
                <a:lnTo>
                  <a:pt x="1101" y="769"/>
                </a:lnTo>
                <a:lnTo>
                  <a:pt x="1101" y="735"/>
                </a:lnTo>
                <a:lnTo>
                  <a:pt x="881" y="718"/>
                </a:lnTo>
                <a:lnTo>
                  <a:pt x="755" y="685"/>
                </a:lnTo>
                <a:lnTo>
                  <a:pt x="645" y="652"/>
                </a:lnTo>
                <a:lnTo>
                  <a:pt x="629" y="652"/>
                </a:lnTo>
                <a:lnTo>
                  <a:pt x="519" y="601"/>
                </a:lnTo>
                <a:lnTo>
                  <a:pt x="393" y="535"/>
                </a:lnTo>
                <a:lnTo>
                  <a:pt x="283" y="434"/>
                </a:lnTo>
                <a:lnTo>
                  <a:pt x="188" y="351"/>
                </a:lnTo>
                <a:lnTo>
                  <a:pt x="126" y="267"/>
                </a:lnTo>
                <a:lnTo>
                  <a:pt x="110" y="284"/>
                </a:lnTo>
                <a:lnTo>
                  <a:pt x="126" y="284"/>
                </a:lnTo>
                <a:lnTo>
                  <a:pt x="94" y="183"/>
                </a:lnTo>
                <a:lnTo>
                  <a:pt x="31" y="0"/>
                </a:lnTo>
                <a:close/>
              </a:path>
            </a:pathLst>
          </a:custGeom>
          <a:solidFill>
            <a:srgbClr val="CC00FF"/>
          </a:solidFill>
          <a:ln w="12700" cmpd="sng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5497" name="Rectangle 25"/>
          <p:cNvSpPr>
            <a:spLocks noChangeArrowheads="1"/>
          </p:cNvSpPr>
          <p:nvPr/>
        </p:nvSpPr>
        <p:spPr bwMode="auto">
          <a:xfrm>
            <a:off x="1293813" y="2133600"/>
            <a:ext cx="3498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5498" name="Rectangle 26"/>
          <p:cNvSpPr>
            <a:spLocks noChangeArrowheads="1"/>
          </p:cNvSpPr>
          <p:nvPr/>
        </p:nvSpPr>
        <p:spPr bwMode="auto">
          <a:xfrm>
            <a:off x="2490788" y="2400300"/>
            <a:ext cx="1122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969696"/>
                </a:solidFill>
                <a:effectLst/>
                <a:latin typeface="Comic Sans MS" pitchFamily="66" charset="0"/>
              </a:rPr>
              <a:t>Chap. 2:</a:t>
            </a:r>
            <a:endParaRPr lang="en-US"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85499" name="Rectangle 27"/>
          <p:cNvSpPr>
            <a:spLocks noChangeArrowheads="1"/>
          </p:cNvSpPr>
          <p:nvPr/>
        </p:nvSpPr>
        <p:spPr bwMode="auto">
          <a:xfrm>
            <a:off x="2420938" y="2714625"/>
            <a:ext cx="1539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500" b="1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>
                <a:solidFill>
                  <a:srgbClr val="969696"/>
                </a:solidFill>
                <a:effectLst/>
                <a:latin typeface="Comic Sans MS" pitchFamily="66" charset="0"/>
              </a:rPr>
              <a:t>Elicitation</a:t>
            </a:r>
            <a:endParaRPr lang="en-US"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85500" name="Rectangle 28"/>
          <p:cNvSpPr>
            <a:spLocks noChangeArrowheads="1"/>
          </p:cNvSpPr>
          <p:nvPr/>
        </p:nvSpPr>
        <p:spPr bwMode="auto">
          <a:xfrm>
            <a:off x="6372225" y="2352675"/>
            <a:ext cx="1122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969696"/>
                </a:solidFill>
                <a:effectLst/>
                <a:latin typeface="Comic Sans MS" pitchFamily="66" charset="0"/>
              </a:rPr>
              <a:t>Chap. 3:</a:t>
            </a:r>
            <a:endParaRPr lang="en-US"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334" name="Rectangle 29"/>
          <p:cNvSpPr>
            <a:spLocks noChangeArrowheads="1"/>
          </p:cNvSpPr>
          <p:nvPr/>
        </p:nvSpPr>
        <p:spPr bwMode="auto">
          <a:xfrm>
            <a:off x="6411913" y="2697163"/>
            <a:ext cx="14414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969696"/>
                </a:solidFill>
                <a:effectLst/>
                <a:latin typeface="Comic Sans MS" pitchFamily="66" charset="0"/>
              </a:rPr>
              <a:t>Evaluation</a:t>
            </a:r>
            <a:endParaRPr kumimoji="0" lang="en-US" sz="2500" b="1">
              <a:solidFill>
                <a:srgbClr val="969696"/>
              </a:solidFill>
              <a:effectLst/>
              <a:latin typeface="Arial" pitchFamily="34" charset="0"/>
            </a:endParaRPr>
          </a:p>
        </p:txBody>
      </p:sp>
      <p:sp>
        <p:nvSpPr>
          <p:cNvPr id="1385502" name="Rectangle 30"/>
          <p:cNvSpPr>
            <a:spLocks noChangeArrowheads="1"/>
          </p:cNvSpPr>
          <p:nvPr/>
        </p:nvSpPr>
        <p:spPr bwMode="auto">
          <a:xfrm>
            <a:off x="4060825" y="1693863"/>
            <a:ext cx="2159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3100" i="1">
                <a:solidFill>
                  <a:srgbClr val="0000FF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alternative options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5503" name="Rectangle 31"/>
          <p:cNvSpPr>
            <a:spLocks noChangeArrowheads="1"/>
          </p:cNvSpPr>
          <p:nvPr/>
        </p:nvSpPr>
        <p:spPr bwMode="auto">
          <a:xfrm>
            <a:off x="6229350" y="3560763"/>
            <a:ext cx="2392363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37" name="Rectangle 32"/>
          <p:cNvSpPr>
            <a:spLocks noChangeArrowheads="1"/>
          </p:cNvSpPr>
          <p:nvPr/>
        </p:nvSpPr>
        <p:spPr bwMode="auto">
          <a:xfrm>
            <a:off x="7119938" y="3625850"/>
            <a:ext cx="790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agreed</a:t>
            </a:r>
            <a:endParaRPr lang="en-US" sz="2000">
              <a:solidFill>
                <a:schemeClr val="accent2"/>
              </a:solidFill>
              <a:effectLst/>
              <a:latin typeface="Arial" pitchFamily="34" charset="0"/>
            </a:endParaRPr>
          </a:p>
        </p:txBody>
      </p:sp>
      <p:sp>
        <p:nvSpPr>
          <p:cNvPr id="13338" name="Rectangle 33"/>
          <p:cNvSpPr>
            <a:spLocks noChangeArrowheads="1"/>
          </p:cNvSpPr>
          <p:nvPr/>
        </p:nvSpPr>
        <p:spPr bwMode="auto">
          <a:xfrm>
            <a:off x="6783388" y="3922713"/>
            <a:ext cx="1481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requirements</a:t>
            </a:r>
            <a:endParaRPr lang="en-US" sz="2000">
              <a:solidFill>
                <a:schemeClr val="accent2"/>
              </a:solidFill>
              <a:effectLst/>
              <a:latin typeface="Arial" pitchFamily="34" charset="0"/>
            </a:endParaRPr>
          </a:p>
        </p:txBody>
      </p:sp>
      <p:sp>
        <p:nvSpPr>
          <p:cNvPr id="1385506" name="Rectangle 34"/>
          <p:cNvSpPr>
            <a:spLocks noChangeArrowheads="1"/>
          </p:cNvSpPr>
          <p:nvPr/>
        </p:nvSpPr>
        <p:spPr bwMode="auto">
          <a:xfrm>
            <a:off x="3608388" y="5091113"/>
            <a:ext cx="2947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documented requirements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340" name="Rectangle 35"/>
          <p:cNvSpPr>
            <a:spLocks noChangeArrowheads="1"/>
          </p:cNvSpPr>
          <p:nvPr/>
        </p:nvSpPr>
        <p:spPr bwMode="auto">
          <a:xfrm>
            <a:off x="1481138" y="3636963"/>
            <a:ext cx="2020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0" 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consolidated</a:t>
            </a:r>
            <a:endParaRPr lang="en-US" sz="2000">
              <a:solidFill>
                <a:schemeClr val="accent2"/>
              </a:solidFill>
              <a:effectLst/>
              <a:latin typeface="Arial" pitchFamily="34" charset="0"/>
            </a:endParaRPr>
          </a:p>
        </p:txBody>
      </p:sp>
      <p:sp>
        <p:nvSpPr>
          <p:cNvPr id="13341" name="Rectangle 36"/>
          <p:cNvSpPr>
            <a:spLocks noChangeArrowheads="1"/>
          </p:cNvSpPr>
          <p:nvPr/>
        </p:nvSpPr>
        <p:spPr bwMode="auto">
          <a:xfrm>
            <a:off x="1779588" y="3930650"/>
            <a:ext cx="1481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requirements</a:t>
            </a:r>
            <a:endParaRPr lang="en-US" sz="2000">
              <a:solidFill>
                <a:schemeClr val="accent2"/>
              </a:solidFill>
              <a:effectLst/>
              <a:latin typeface="Arial" pitchFamily="34" charset="0"/>
            </a:endParaRPr>
          </a:p>
        </p:txBody>
      </p:sp>
      <p:sp>
        <p:nvSpPr>
          <p:cNvPr id="1385509" name="Rectangle 37"/>
          <p:cNvSpPr>
            <a:spLocks noChangeArrowheads="1"/>
          </p:cNvSpPr>
          <p:nvPr/>
        </p:nvSpPr>
        <p:spPr bwMode="auto">
          <a:xfrm>
            <a:off x="6338888" y="4314825"/>
            <a:ext cx="1212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969696"/>
                </a:solidFill>
                <a:effectLst/>
                <a:latin typeface="Comic Sans MS" pitchFamily="66" charset="0"/>
              </a:rPr>
              <a:t>Chap. 4: </a:t>
            </a:r>
            <a:endParaRPr lang="en-US"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85510" name="Rectangle 38"/>
          <p:cNvSpPr>
            <a:spLocks noChangeArrowheads="1"/>
          </p:cNvSpPr>
          <p:nvPr/>
        </p:nvSpPr>
        <p:spPr bwMode="auto">
          <a:xfrm>
            <a:off x="6318250" y="4660900"/>
            <a:ext cx="18875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969696"/>
                </a:solidFill>
                <a:effectLst/>
                <a:latin typeface="Comic Sans MS" pitchFamily="66" charset="0"/>
              </a:rPr>
              <a:t>Specification</a:t>
            </a:r>
            <a:endParaRPr lang="en-US"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85511" name="Rectangle 39"/>
          <p:cNvSpPr>
            <a:spLocks noChangeArrowheads="1"/>
          </p:cNvSpPr>
          <p:nvPr/>
        </p:nvSpPr>
        <p:spPr bwMode="auto">
          <a:xfrm>
            <a:off x="1536700" y="4416425"/>
            <a:ext cx="287813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45" name="Rectangle 40"/>
          <p:cNvSpPr>
            <a:spLocks noChangeArrowheads="1"/>
          </p:cNvSpPr>
          <p:nvPr/>
        </p:nvSpPr>
        <p:spPr bwMode="auto">
          <a:xfrm>
            <a:off x="2082800" y="4335463"/>
            <a:ext cx="1122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969696"/>
                </a:solidFill>
                <a:effectLst/>
                <a:latin typeface="Comic Sans MS" pitchFamily="66" charset="0"/>
              </a:rPr>
              <a:t>Chap. 5:</a:t>
            </a:r>
            <a:endParaRPr kumimoji="0" lang="en-US" b="1">
              <a:solidFill>
                <a:srgbClr val="969696"/>
              </a:solidFill>
              <a:effectLst/>
              <a:latin typeface="Arial" pitchFamily="34" charset="0"/>
            </a:endParaRPr>
          </a:p>
        </p:txBody>
      </p:sp>
      <p:sp>
        <p:nvSpPr>
          <p:cNvPr id="1385513" name="Rectangle 41"/>
          <p:cNvSpPr>
            <a:spLocks noChangeArrowheads="1"/>
          </p:cNvSpPr>
          <p:nvPr/>
        </p:nvSpPr>
        <p:spPr bwMode="auto">
          <a:xfrm>
            <a:off x="2098675" y="4665663"/>
            <a:ext cx="2538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969696"/>
                </a:solidFill>
                <a:effectLst/>
                <a:latin typeface="Comic Sans MS" pitchFamily="66" charset="0"/>
              </a:rPr>
              <a:t>Quality assurance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5514" name="Oval 42"/>
          <p:cNvSpPr>
            <a:spLocks noChangeArrowheads="1"/>
          </p:cNvSpPr>
          <p:nvPr/>
        </p:nvSpPr>
        <p:spPr bwMode="auto">
          <a:xfrm>
            <a:off x="4429125" y="3427413"/>
            <a:ext cx="185738" cy="161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48" name="Rectangle 43"/>
          <p:cNvSpPr>
            <a:spLocks noChangeArrowheads="1"/>
          </p:cNvSpPr>
          <p:nvPr/>
        </p:nvSpPr>
        <p:spPr bwMode="auto">
          <a:xfrm>
            <a:off x="-284163" y="1177925"/>
            <a:ext cx="8750301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0" lang="en-US">
                <a:solidFill>
                  <a:srgbClr val="969696"/>
                </a:solidFill>
                <a:effectLst/>
                <a:latin typeface="Comic Sans MS" pitchFamily="66" charset="0"/>
              </a:rPr>
              <a:t>Chap.1:  RE products and processes</a:t>
            </a:r>
            <a:endParaRPr kumimoji="0" lang="en-US" sz="2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85516" name="Rectangle 44"/>
          <p:cNvSpPr>
            <a:spLocks noChangeArrowheads="1"/>
          </p:cNvSpPr>
          <p:nvPr/>
        </p:nvSpPr>
        <p:spPr bwMode="auto">
          <a:xfrm>
            <a:off x="717550" y="5637213"/>
            <a:ext cx="5991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 6:  Evolution management</a:t>
            </a:r>
            <a:endParaRPr kumimoji="0" lang="en-US" sz="22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9463" y="31750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Requirements evolution: outline</a:t>
            </a:r>
            <a:endParaRPr kumimoji="0" lang="en-US" altLang="en-US" smtClean="0"/>
          </a:p>
        </p:txBody>
      </p:sp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204788" y="1103313"/>
            <a:ext cx="8764587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The time-space dimensions of evolution: revisions and variants 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Change anticipation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Traceability management for evolution support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Change control: Change initiation/Change evaluation &amp; prioritization/Change consolidation.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Runtime monitoring of requirements and assumptions for dynamic change.</a:t>
            </a:r>
          </a:p>
          <a:p>
            <a:pPr marL="342900" indent="-342900">
              <a:lnSpc>
                <a:spcPct val="1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fr-FR" sz="2200" i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The time-space dimensions of evolution: revisions &amp; variants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092200"/>
            <a:ext cx="9012237" cy="3032125"/>
          </a:xfrm>
          <a:noFill/>
        </p:spPr>
        <p:txBody>
          <a:bodyPr anchor="t" anchorCtr="0"/>
          <a:lstStyle/>
          <a:p>
            <a:r>
              <a:rPr lang="en-US" sz="2000" smtClean="0"/>
              <a:t>Version: Every evolution cycle produces a new version of the RD. A new version may be a revision or a variant.</a:t>
            </a:r>
          </a:p>
          <a:p>
            <a:r>
              <a:rPr lang="en-US" sz="2000" smtClean="0"/>
              <a:t>Revision: results from changes made to correct or improve the current version of a single product.</a:t>
            </a:r>
          </a:p>
          <a:p>
            <a:r>
              <a:rPr lang="en-US" sz="2000" smtClean="0"/>
              <a:t>Variant: result from changes made to adapt, restrict or extend a master version.</a:t>
            </a:r>
          </a:p>
          <a:p>
            <a:r>
              <a:rPr lang="en-US" sz="2000" smtClean="0"/>
              <a:t>Revisions result from evolution over time &lt;=&gt; Variants result from evolution across product lines.</a:t>
            </a:r>
          </a:p>
          <a:p>
            <a:endParaRPr lang="en-US" sz="200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0688" y="4184650"/>
          <a:ext cx="7467600" cy="2430463"/>
        </p:xfrm>
        <a:graphic>
          <a:graphicData uri="http://schemas.openxmlformats.org/presentationml/2006/ole">
            <p:oleObj spid="_x0000_s1026" name="Picture" r:id="rId3" imgW="3870360" imgH="164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The time-space dimensions of evolution: Evolution types and causes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395413"/>
            <a:ext cx="9012237" cy="3032125"/>
          </a:xfrm>
          <a:noFill/>
        </p:spPr>
        <p:txBody>
          <a:bodyPr anchor="t" anchorCtr="0"/>
          <a:lstStyle/>
          <a:p>
            <a:r>
              <a:rPr lang="en-US" sz="2000" smtClean="0"/>
              <a:t>Changes in RD may be of different types, caused by different factors, resulting in different types of versions and operated at different phases of software lifecycle.</a:t>
            </a:r>
          </a:p>
          <a:p>
            <a:r>
              <a:rPr lang="en-US" sz="2000" smtClean="0"/>
              <a:t>The linking of change causes, types, results and timing there is indicative of the complexity of the evolution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kumimoji="0" lang="en-US" sz="2600" kern="0">
                <a:solidFill>
                  <a:schemeClr val="folHlink"/>
                </a:solidFill>
                <a:effectLst/>
                <a:latin typeface="+mj-lt"/>
                <a:ea typeface="+mj-ea"/>
                <a:cs typeface="+mj-cs"/>
              </a:rPr>
              <a:t>The time-space dimensions of evolution: Evolution types and causes</a:t>
            </a:r>
            <a:endParaRPr kumimoji="0" lang="en-US" sz="2600" kern="0" dirty="0">
              <a:solidFill>
                <a:schemeClr val="folHlink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0688" y="1349375"/>
          <a:ext cx="8331200" cy="5009099"/>
        </p:xfrm>
        <a:graphic>
          <a:graphicData uri="http://schemas.openxmlformats.org/drawingml/2006/table">
            <a:tbl>
              <a:tblPr/>
              <a:tblGrid>
                <a:gridCol w="2657127"/>
                <a:gridCol w="1370081"/>
                <a:gridCol w="1370081"/>
                <a:gridCol w="2933911"/>
              </a:tblGrid>
              <a:tr h="372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Cause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Change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Change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</a:tr>
              <a:tr h="745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Errors and flaws in the 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RE, design, implementation, after deployment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5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Better customer understanding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Correction, extension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RE, (design), (implementation), after deployment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899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functional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Extension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Revision, Variant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(RE), (design), (implementation), after deployment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86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Environmental change: Alternative way of doing things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Adaptation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Variant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RE, (design), (implementation), after deployment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Environmental change: Organisational changes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Adaptation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(RE), (design), (implementation), after deployment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Change anticipation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090613"/>
            <a:ext cx="9012237" cy="3903662"/>
          </a:xfrm>
          <a:noFill/>
        </p:spPr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sz="2000" smtClean="0"/>
              <a:t>Anticipation: effective support of changes in system objective, conceptual structures, requirements, assumptions,… from the very beginning of the project.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Change anticipation: classifying a requirement/assumption as:</a:t>
            </a:r>
          </a:p>
          <a:p>
            <a:pPr lvl="1">
              <a:lnSpc>
                <a:spcPct val="90000"/>
              </a:lnSpc>
            </a:pPr>
            <a:r>
              <a:rPr lang="en-US" sz="2000" b="1" i="1" smtClean="0"/>
              <a:t>Stable</a:t>
            </a:r>
            <a:r>
              <a:rPr lang="en-US" sz="2000" smtClean="0"/>
              <a:t> or </a:t>
            </a:r>
            <a:r>
              <a:rPr lang="en-US" sz="2000" b="1" i="1" smtClean="0"/>
              <a:t>Volatile</a:t>
            </a:r>
            <a:r>
              <a:rPr lang="en-US" sz="2000" smtClean="0"/>
              <a:t> from one system revision to the other.</a:t>
            </a:r>
          </a:p>
          <a:p>
            <a:pPr lvl="1">
              <a:lnSpc>
                <a:spcPct val="90000"/>
              </a:lnSpc>
            </a:pPr>
            <a:r>
              <a:rPr lang="en-US" sz="2000" b="1" i="1" smtClean="0"/>
              <a:t>Common</a:t>
            </a:r>
            <a:r>
              <a:rPr lang="en-US" sz="2000" smtClean="0"/>
              <a:t> or </a:t>
            </a:r>
            <a:r>
              <a:rPr lang="en-US" sz="2000" b="1" i="1" smtClean="0"/>
              <a:t>distinct</a:t>
            </a:r>
            <a:r>
              <a:rPr lang="en-US" sz="2000" smtClean="0"/>
              <a:t> from one system variant to the other.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Associates levels of </a:t>
            </a:r>
            <a:r>
              <a:rPr lang="en-US" sz="2000" i="1" smtClean="0"/>
              <a:t>stability</a:t>
            </a:r>
            <a:r>
              <a:rPr lang="en-US" sz="2000" smtClean="0"/>
              <a:t> or </a:t>
            </a:r>
            <a:r>
              <a:rPr lang="en-US" sz="2000" i="1" smtClean="0"/>
              <a:t>commonality</a:t>
            </a:r>
            <a:r>
              <a:rPr lang="en-US" sz="2000" smtClean="0"/>
              <a:t> with statements.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Ex. Figure 6.2 suggests a feature ranking for the Meeting Scheduling System.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00075" y="4214813"/>
          <a:ext cx="8118475" cy="2271712"/>
        </p:xfrm>
        <a:graphic>
          <a:graphicData uri="http://schemas.openxmlformats.org/presentationml/2006/ole">
            <p:oleObj spid="_x0000_s2050" name="Picture" r:id="rId3" imgW="5310360" imgH="164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kumimoji="0" lang="en-US" sz="2600" kern="0" dirty="0">
                <a:solidFill>
                  <a:schemeClr val="folHlink"/>
                </a:solidFill>
                <a:effectLst/>
                <a:latin typeface="+mj-lt"/>
                <a:ea typeface="+mj-ea"/>
                <a:cs typeface="+mj-cs"/>
              </a:rPr>
              <a:t>Change anticipation- heuristic rules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1763" y="1090613"/>
            <a:ext cx="9012237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000" kern="0" dirty="0">
                <a:solidFill>
                  <a:schemeClr val="tx1"/>
                </a:solidFill>
                <a:effectLst/>
                <a:latin typeface="+mn-lt"/>
              </a:rPr>
              <a:t>Regroup within features cohesive sets of statements that </a:t>
            </a:r>
            <a:r>
              <a:rPr lang="en-US" sz="2000" b="1" kern="0" dirty="0">
                <a:solidFill>
                  <a:schemeClr val="tx1"/>
                </a:solidFill>
                <a:effectLst/>
                <a:latin typeface="+mn-lt"/>
              </a:rPr>
              <a:t>share</a:t>
            </a:r>
            <a:r>
              <a:rPr lang="en-US" sz="2000" kern="0" dirty="0">
                <a:solidFill>
                  <a:schemeClr val="tx1"/>
                </a:solidFill>
                <a:effectLst/>
                <a:latin typeface="+mn-lt"/>
              </a:rPr>
              <a:t> the </a:t>
            </a:r>
            <a:r>
              <a:rPr lang="en-US" sz="2000" b="1" kern="0" dirty="0">
                <a:solidFill>
                  <a:schemeClr val="tx1"/>
                </a:solidFill>
                <a:effectLst/>
                <a:latin typeface="+mn-lt"/>
              </a:rPr>
              <a:t>same stability </a:t>
            </a:r>
            <a:r>
              <a:rPr lang="en-US" sz="2000" kern="0" dirty="0">
                <a:solidFill>
                  <a:schemeClr val="tx1"/>
                </a:solidFill>
                <a:effectLst/>
                <a:latin typeface="+mn-lt"/>
              </a:rPr>
              <a:t>or </a:t>
            </a:r>
            <a:r>
              <a:rPr lang="en-US" sz="2000" b="1" kern="0" dirty="0">
                <a:solidFill>
                  <a:schemeClr val="tx1"/>
                </a:solidFill>
                <a:effectLst/>
                <a:latin typeface="+mn-lt"/>
              </a:rPr>
              <a:t>commonality level </a:t>
            </a:r>
            <a:r>
              <a:rPr lang="en-US" sz="2000" kern="0" dirty="0">
                <a:solidFill>
                  <a:schemeClr val="tx1"/>
                </a:solidFill>
                <a:effectLst/>
                <a:latin typeface="+mn-lt"/>
              </a:rPr>
              <a:t>and address the </a:t>
            </a:r>
            <a:r>
              <a:rPr lang="en-US" sz="2000" b="1" kern="0" dirty="0">
                <a:solidFill>
                  <a:schemeClr val="tx1"/>
                </a:solidFill>
                <a:effectLst/>
                <a:latin typeface="+mn-lt"/>
              </a:rPr>
              <a:t>same system objectives.</a:t>
            </a:r>
          </a:p>
          <a:p>
            <a:pPr marL="342900" indent="-342900" algn="l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000" kern="0" dirty="0">
                <a:solidFill>
                  <a:schemeClr val="tx1"/>
                </a:solidFill>
                <a:effectLst/>
                <a:latin typeface="+mn-lt"/>
              </a:rPr>
              <a:t>To help identify the most stable features, ask yourself what useful subset of features should be found in any contraction, extension or variant of the system</a:t>
            </a:r>
          </a:p>
          <a:p>
            <a:pPr marL="342900" indent="-342900" algn="l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000" kern="0" dirty="0">
                <a:solidFill>
                  <a:schemeClr val="tx1"/>
                </a:solidFill>
                <a:effectLst/>
                <a:latin typeface="+mn-lt"/>
              </a:rPr>
              <a:t>Intentional and conceptual aspects are more stable than operational and factual ones</a:t>
            </a:r>
          </a:p>
          <a:p>
            <a:pPr marL="342900" indent="-342900" algn="l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000" kern="0" dirty="0">
                <a:solidFill>
                  <a:schemeClr val="tx1"/>
                </a:solidFill>
                <a:effectLst/>
                <a:latin typeface="+mn-lt"/>
              </a:rPr>
              <a:t>Functional aspects related to the core objectives of the system are more stable than non-functional constraints for improvement of technology adaptation</a:t>
            </a:r>
          </a:p>
          <a:p>
            <a:pPr marL="342900" indent="-342900" algn="l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000" kern="0" dirty="0">
                <a:solidFill>
                  <a:schemeClr val="tx1"/>
                </a:solidFill>
                <a:effectLst/>
                <a:latin typeface="+mn-lt"/>
              </a:rPr>
              <a:t>Decision among multiple options deserve special scrutiny</a:t>
            </a:r>
          </a:p>
          <a:p>
            <a:pPr marL="342900" indent="-342900" algn="l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endParaRPr lang="en-US" sz="2000" kern="0" dirty="0">
              <a:solidFill>
                <a:srgbClr val="009999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23292</TotalTime>
  <Words>1495</Words>
  <Application>Microsoft PowerPoint</Application>
  <PresentationFormat>On-screen Show (4:3)</PresentationFormat>
  <Paragraphs>154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Flyer (Standard)</vt:lpstr>
      <vt:lpstr>Picture</vt:lpstr>
      <vt:lpstr>Requirements Engineering  From System Goals  to UML Models  to Software Specifications</vt:lpstr>
      <vt:lpstr>Chapter 6 Requirements Evolution</vt:lpstr>
      <vt:lpstr>Slide 3</vt:lpstr>
      <vt:lpstr>Requirements evolution: outline</vt:lpstr>
      <vt:lpstr>The time-space dimensions of evolution: revisions &amp; variants</vt:lpstr>
      <vt:lpstr>The time-space dimensions of evolution: Evolution types and causes</vt:lpstr>
      <vt:lpstr>Slide 7</vt:lpstr>
      <vt:lpstr>Change anticipation</vt:lpstr>
      <vt:lpstr>Slide 9</vt:lpstr>
      <vt:lpstr>Traceability management for evolution support</vt:lpstr>
      <vt:lpstr>Traceability management for evolution support: Traceability links</vt:lpstr>
      <vt:lpstr>Traceability management for evolution support: Traceability links (cont.)</vt:lpstr>
      <vt:lpstr>Traceability management for evolution support: Traceability links (cont.)</vt:lpstr>
      <vt:lpstr>Traceability management for evolution support: Traceability links (cont.)</vt:lpstr>
      <vt:lpstr>Traceability management for evolution support: Traceability management process</vt:lpstr>
      <vt:lpstr>Traceability management for evolution support: Traceability management techniques</vt:lpstr>
      <vt:lpstr>Change control: Change initiation</vt:lpstr>
      <vt:lpstr>Change control: Change evaluation &amp; prioritization</vt:lpstr>
      <vt:lpstr>Change control: Change initiation</vt:lpstr>
      <vt:lpstr>Runtime monitoring of requirements and assumptions for dynamic change</vt:lpstr>
      <vt:lpstr>Requirements evolution: summary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 Nguyen</cp:lastModifiedBy>
  <cp:revision>1017</cp:revision>
  <cp:lastPrinted>2006-06-19T13:43:37Z</cp:lastPrinted>
  <dcterms:created xsi:type="dcterms:W3CDTF">2000-05-26T10:39:43Z</dcterms:created>
  <dcterms:modified xsi:type="dcterms:W3CDTF">2012-08-18T07:15:40Z</dcterms:modified>
</cp:coreProperties>
</file>