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10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omments/comment3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23" r:id="rId2"/>
    <p:sldId id="1224" r:id="rId3"/>
    <p:sldId id="1222" r:id="rId4"/>
    <p:sldId id="1225" r:id="rId5"/>
    <p:sldId id="1241" r:id="rId6"/>
    <p:sldId id="1226" r:id="rId7"/>
    <p:sldId id="1227" r:id="rId8"/>
    <p:sldId id="1242" r:id="rId9"/>
    <p:sldId id="1231" r:id="rId10"/>
    <p:sldId id="1246" r:id="rId11"/>
    <p:sldId id="1232" r:id="rId12"/>
    <p:sldId id="1233" r:id="rId13"/>
    <p:sldId id="1234" r:id="rId14"/>
    <p:sldId id="1235" r:id="rId15"/>
    <p:sldId id="1236" r:id="rId16"/>
    <p:sldId id="1237" r:id="rId17"/>
    <p:sldId id="1243" r:id="rId18"/>
    <p:sldId id="1244" r:id="rId19"/>
    <p:sldId id="1245" r:id="rId20"/>
    <p:sldId id="1248" r:id="rId21"/>
    <p:sldId id="1256" r:id="rId22"/>
    <p:sldId id="1247" r:id="rId23"/>
    <p:sldId id="1240" r:id="rId24"/>
    <p:sldId id="1249" r:id="rId25"/>
    <p:sldId id="1251" r:id="rId26"/>
    <p:sldId id="1255" r:id="rId27"/>
    <p:sldId id="1253" r:id="rId28"/>
    <p:sldId id="1257" r:id="rId29"/>
    <p:sldId id="1258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5F5F5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578" y="-96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34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34:43.758" idx="9">
    <p:pos x="5455" y="1310"/>
    <p:text>đề ra quy tắc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46:51.726" idx="7">
    <p:pos x="5446" y="2173"/>
    <p:text>xác đáng</p:text>
  </p:cm>
  <p:cm authorId="0" dt="2010-07-03T16:47:19.761" idx="8">
    <p:pos x="5446" y="2673"/>
    <p:text>đúng chỗ, thích đáng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6:16:55.738" idx="16">
    <p:pos x="2186" y="3129"/>
    <p:text>Bao phủ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38:26.532" idx="10">
    <p:pos x="5557" y="2114"/>
    <p:text>giả thuyết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16:20.298" idx="1">
    <p:pos x="5729" y="955"/>
    <p:text>Có tính cách tuyên nhận, tuyên bố, mang tính tuyên bố.</p:text>
  </p:cm>
  <p:cm authorId="0" dt="2010-07-03T16:16:50.892" idx="2">
    <p:pos x="5865" y="1091"/>
    <p:text>Hành vi của hệ thống hướng tới</p:text>
  </p:cm>
  <p:cm authorId="0" dt="2010-07-03T16:26:57.762" idx="3">
    <p:pos x="5729" y="1592"/>
    <p:text>rạch ròi</p:text>
  </p:cm>
  <p:cm authorId="0" dt="2010-07-05T05:41:51.221" idx="11">
    <p:pos x="5729" y="1245"/>
    <p:text>Có thể chấp nhận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8:54:28.993" idx="17">
    <p:pos x="5648" y="1514"/>
    <p:text>Hoàn thành, hoàn tất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35:10.848" idx="4">
    <p:pos x="5571" y="802"/>
    <p:text>Xác nhận, duy trì.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35:45.598" idx="5">
    <p:pos x="5656" y="2198"/>
    <p:text>Tránh né, ngăn ngừa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3T16:40:15.155" idx="6">
    <p:pos x="5655" y="775"/>
    <p:text>Sự thích hơn, sự thiên vị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52:19.044" idx="12">
    <p:pos x="5598" y="2399"/>
    <p:text>Cẩn mật, bí mật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5T05:54:25.361" idx="13">
    <p:pos x="5731" y="1588"/>
    <p:text>Căn bản, nguyên nhân, cơ sở hợp lý</p:text>
  </p:cm>
  <p:cm authorId="0" dt="2010-07-05T05:55:17.185" idx="14">
    <p:pos x="5731" y="1303"/>
    <p:text>Chiều hướng tỉ mỉ, kỹ lưỡng</p:text>
  </p:cm>
  <p:cm authorId="0" dt="2010-07-05T05:57:05.806" idx="15">
    <p:pos x="5731" y="1018"/>
    <p:text>Liên kết đóng góp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6B0D9442-9895-413C-8D61-4326B5AE2E5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21788B2-B068-41F4-8DD2-093D4D46F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7E82F-B92D-4380-ADB8-4B668535AC5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867ED-7A06-4645-8C7E-EDA9B9179085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4D986-4E45-406B-937F-5DD75B1C0E94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A9E8851F-E2E8-4D96-A9B1-846572E1A44F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6E2ACFBC-E368-48F9-88DB-AE0E57FCA800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comments" Target="../comments/comment3.x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omments" Target="../comments/comment4.xml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comments" Target="../comments/comment5.xml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comments" Target="../comments/commen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comments" Target="../comments/commen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comments" Target="../comments/commen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omments" Target="../comments/comment2.xml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smtClean="0"/>
              <a:t>Chapter 7</a:t>
            </a:r>
          </a:p>
          <a:p>
            <a:r>
              <a:rPr lang="en-US" smtClean="0"/>
              <a:t>Goal Orientation in RE</a:t>
            </a:r>
            <a:endParaRPr lang="en-US" sz="4400" smtClean="0"/>
          </a:p>
        </p:txBody>
      </p:sp>
      <p:pic>
        <p:nvPicPr>
          <p:cNvPr id="24580" name="Picture 5" descr="Wiley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69875"/>
            <a:ext cx="6792912" cy="762000"/>
          </a:xfrm>
        </p:spPr>
        <p:txBody>
          <a:bodyPr/>
          <a:lstStyle/>
          <a:p>
            <a:r>
              <a:rPr lang="en-US" smtClean="0"/>
              <a:t>Goal types</a:t>
            </a:r>
            <a:endParaRPr lang="en-US" altLang="en-US" sz="2000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8194" name="Clip" r:id="rId3" imgW="845640" imgH="938520" progId="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33363" y="3460750"/>
          <a:ext cx="8910637" cy="2490788"/>
        </p:xfrm>
        <a:graphic>
          <a:graphicData uri="http://schemas.openxmlformats.org/presentationml/2006/ole">
            <p:oleObj spid="_x0000_s8195" name="Picture" r:id="rId4" imgW="3960360" imgH="1099080" progId="Word.Picture.8">
              <p:embed/>
            </p:oleObj>
          </a:graphicData>
        </a:graphic>
      </p:graphicFrame>
      <p:sp>
        <p:nvSpPr>
          <p:cNvPr id="140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528763"/>
            <a:ext cx="8985250" cy="99695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Behavioral</a:t>
            </a:r>
            <a:r>
              <a:rPr lang="fr-BE" altLang="en-US" smtClean="0"/>
              <a:t> goals:  prescribe behaviors</a:t>
            </a:r>
          </a:p>
          <a:p>
            <a:pPr algn="ctr">
              <a:lnSpc>
                <a:spcPct val="4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solidFill>
                  <a:srgbClr val="CC00FF"/>
                </a:solidFill>
              </a:rPr>
              <a:t>vs.  </a:t>
            </a:r>
          </a:p>
          <a:p>
            <a:pPr algn="ctr"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</a:t>
            </a:r>
            <a:r>
              <a:rPr lang="fr-BE" altLang="en-US" smtClean="0"/>
              <a:t> goals:  </a:t>
            </a:r>
            <a:r>
              <a:rPr lang="en-US" altLang="en-US" smtClean="0"/>
              <a:t>s</a:t>
            </a:r>
            <a:r>
              <a:rPr lang="fr-BE" altLang="en-US" smtClean="0"/>
              <a:t>tate preferences among a</a:t>
            </a:r>
            <a:r>
              <a:rPr lang="en-US" altLang="en-US" smtClean="0"/>
              <a:t>l</a:t>
            </a:r>
            <a:r>
              <a:rPr lang="fr-BE" altLang="en-US" smtClean="0"/>
              <a:t>ternative behaviors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Goal types:  behavioral goals</a:t>
            </a:r>
            <a:endParaRPr lang="en-US" altLang="en-US" sz="2000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62025"/>
            <a:ext cx="8877300" cy="5243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Prescribe intended system behaviors declaratively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dirty="0" err="1" smtClean="0"/>
              <a:t>implici</a:t>
            </a:r>
            <a:r>
              <a:rPr lang="fr-BE" altLang="en-US" dirty="0" err="1" smtClean="0"/>
              <a:t>tly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define</a:t>
            </a:r>
            <a:r>
              <a:rPr lang="fr-BE" altLang="en-US" dirty="0" smtClean="0"/>
              <a:t> maximal sets of admissible agent </a:t>
            </a:r>
            <a:r>
              <a:rPr lang="fr-BE" altLang="en-US" dirty="0" err="1" smtClean="0"/>
              <a:t>behaviors</a:t>
            </a:r>
            <a:endParaRPr lang="en-US" altLang="en-US" sz="2000" dirty="0" smtClean="0"/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Can be satisfied in a clear-cut sense:  YES </a:t>
            </a:r>
            <a:r>
              <a:rPr lang="en-US" altLang="en-US" i="1" dirty="0" smtClean="0"/>
              <a:t>or</a:t>
            </a:r>
            <a:r>
              <a:rPr lang="en-US" altLang="en-US" dirty="0" smtClean="0"/>
              <a:t> NO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en-US" sz="2000" dirty="0" smtClean="0"/>
              <a:t> </a:t>
            </a:r>
            <a:r>
              <a:rPr lang="en-US" altLang="en-US" dirty="0" smtClean="0"/>
              <a:t>goal satisf</a:t>
            </a:r>
            <a:r>
              <a:rPr lang="en-US" altLang="en-US" dirty="0" smtClean="0">
                <a:solidFill>
                  <a:schemeClr val="tx2"/>
                </a:solidFill>
              </a:rPr>
              <a:t>action</a:t>
            </a:r>
            <a:r>
              <a:rPr lang="en-US" altLang="en-US" dirty="0" smtClean="0"/>
              <a:t>,  formal analysis</a:t>
            </a:r>
            <a:endParaRPr lang="en-US" altLang="en-US" sz="2000" dirty="0" smtClean="0"/>
          </a:p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en-US" dirty="0" smtClean="0"/>
              <a:t>Used for building operation models to meet them</a:t>
            </a:r>
            <a:endParaRPr lang="en-US" altLang="en-US" sz="2200" dirty="0" smtClean="0"/>
          </a:p>
          <a:p>
            <a:pPr lvl="1">
              <a:lnSpc>
                <a:spcPct val="21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”Worst-case stopping distance maintained”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altLang="en-US" i="1" dirty="0" smtClean="0"/>
              <a:t>	</a:t>
            </a:r>
            <a:r>
              <a:rPr kumimoji="0" lang="en-GB" sz="2000" dirty="0" smtClean="0">
                <a:solidFill>
                  <a:srgbClr val="5F5F5F"/>
                </a:solidFill>
                <a:latin typeface="Arial" pitchFamily="34" charset="0"/>
              </a:rPr>
              <a:t>“Reminder sent if book not returned on time”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9218" name="Clip" r:id="rId3" imgW="845640" imgH="938520" progId="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 flipH="1">
          <a:off x="6286500" y="4667250"/>
          <a:ext cx="730250" cy="454025"/>
        </p:xfrm>
        <a:graphic>
          <a:graphicData uri="http://schemas.openxmlformats.org/presentationml/2006/ole">
            <p:oleObj spid="_x0000_s9219" name="Clip" r:id="rId4" imgW="5096880" imgH="2642760" progId="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6435725" y="5256213"/>
          <a:ext cx="538163" cy="498475"/>
        </p:xfrm>
        <a:graphic>
          <a:graphicData uri="http://schemas.openxmlformats.org/presentationml/2006/ole">
            <p:oleObj spid="_x0000_s9220" name="Clip" r:id="rId5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900"/>
            <a:ext cx="85137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Behavior goals prescribe </a:t>
            </a:r>
            <a:br>
              <a:rPr lang="en-US" smtClean="0"/>
            </a:br>
            <a:r>
              <a:rPr lang="en-US" smtClean="0"/>
              <a:t>sets of desired behaviors</a:t>
            </a:r>
            <a:endParaRPr lang="en-US" sz="3200" smtClean="0"/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3452813" y="1717675"/>
            <a:ext cx="2298700" cy="690563"/>
            <a:chOff x="2216" y="1052"/>
            <a:chExt cx="1448" cy="435"/>
          </a:xfrm>
        </p:grpSpPr>
        <p:sp>
          <p:nvSpPr>
            <p:cNvPr id="10265" name="AutoShape 4"/>
            <p:cNvSpPr>
              <a:spLocks noChangeArrowheads="1"/>
            </p:cNvSpPr>
            <p:nvPr/>
          </p:nvSpPr>
          <p:spPr bwMode="auto">
            <a:xfrm>
              <a:off x="2216" y="1052"/>
              <a:ext cx="1448" cy="435"/>
            </a:xfrm>
            <a:prstGeom prst="parallelogram">
              <a:avLst>
                <a:gd name="adj" fmla="val 20697"/>
              </a:avLst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6" name="Text Box 5"/>
            <p:cNvSpPr txBox="1">
              <a:spLocks noChangeArrowheads="1"/>
            </p:cNvSpPr>
            <p:nvPr/>
          </p:nvSpPr>
          <p:spPr bwMode="auto">
            <a:xfrm>
              <a:off x="2318" y="1082"/>
              <a:ext cx="1319" cy="38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DoorsClosed</a:t>
              </a:r>
            </a:p>
            <a:p>
              <a:pPr>
                <a:lnSpc>
                  <a:spcPct val="3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WhileMoving</a:t>
              </a:r>
            </a:p>
          </p:txBody>
        </p: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01613" y="4184650"/>
            <a:ext cx="1371600" cy="736600"/>
            <a:chOff x="772" y="3036"/>
            <a:chExt cx="864" cy="464"/>
          </a:xfrm>
        </p:grpSpPr>
        <p:sp>
          <p:nvSpPr>
            <p:cNvPr id="10263" name="Oval 7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4" name="Text Box 8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2063750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078038" y="4289425"/>
            <a:ext cx="1343025" cy="646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closed</a:t>
            </a:r>
          </a:p>
        </p:txBody>
      </p:sp>
      <p:grpSp>
        <p:nvGrpSpPr>
          <p:cNvPr id="10249" name="Group 11"/>
          <p:cNvGrpSpPr>
            <a:grpSpLocks/>
          </p:cNvGrpSpPr>
          <p:nvPr/>
        </p:nvGrpSpPr>
        <p:grpSpPr bwMode="auto">
          <a:xfrm>
            <a:off x="7583488" y="4184650"/>
            <a:ext cx="1371600" cy="736600"/>
            <a:chOff x="772" y="3036"/>
            <a:chExt cx="864" cy="464"/>
          </a:xfrm>
        </p:grpSpPr>
        <p:sp>
          <p:nvSpPr>
            <p:cNvPr id="10261" name="Oval 12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2" name="Text Box 13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grpSp>
        <p:nvGrpSpPr>
          <p:cNvPr id="10250" name="Group 14"/>
          <p:cNvGrpSpPr>
            <a:grpSpLocks/>
          </p:cNvGrpSpPr>
          <p:nvPr/>
        </p:nvGrpSpPr>
        <p:grpSpPr bwMode="auto">
          <a:xfrm>
            <a:off x="5722938" y="4203700"/>
            <a:ext cx="1371600" cy="736600"/>
            <a:chOff x="772" y="3036"/>
            <a:chExt cx="864" cy="464"/>
          </a:xfrm>
        </p:grpSpPr>
        <p:sp>
          <p:nvSpPr>
            <p:cNvPr id="10259" name="Oval 15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stopped</a:t>
              </a:r>
            </a:p>
            <a:p>
              <a:pPr>
                <a:lnSpc>
                  <a:spcPct val="40000"/>
                </a:lnSpc>
              </a:pPr>
              <a:r>
                <a:rPr lang="fr-FR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51" name="Oval 17"/>
          <p:cNvSpPr>
            <a:spLocks noChangeArrowheads="1"/>
          </p:cNvSpPr>
          <p:nvPr/>
        </p:nvSpPr>
        <p:spPr bwMode="auto">
          <a:xfrm>
            <a:off x="3925888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3940175" y="4289425"/>
            <a:ext cx="1343025" cy="646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>
                <a:solidFill>
                  <a:schemeClr val="bg2"/>
                </a:solidFill>
                <a:latin typeface="Arial" pitchFamily="34" charset="0"/>
              </a:rPr>
              <a:t>open</a:t>
            </a:r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>
            <a:off x="1573213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3435350" y="4573588"/>
            <a:ext cx="490538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>
            <a:off x="529748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22"/>
          <p:cNvSpPr>
            <a:spLocks noChangeShapeType="1"/>
          </p:cNvSpPr>
          <p:nvPr/>
        </p:nvSpPr>
        <p:spPr bwMode="auto">
          <a:xfrm>
            <a:off x="709453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Line 23"/>
          <p:cNvSpPr>
            <a:spLocks noChangeShapeType="1"/>
          </p:cNvSpPr>
          <p:nvPr/>
        </p:nvSpPr>
        <p:spPr bwMode="auto">
          <a:xfrm flipV="1">
            <a:off x="317500" y="2497138"/>
            <a:ext cx="3074988" cy="1443037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8" name="Line 24"/>
          <p:cNvSpPr>
            <a:spLocks noChangeShapeType="1"/>
          </p:cNvSpPr>
          <p:nvPr/>
        </p:nvSpPr>
        <p:spPr bwMode="auto">
          <a:xfrm flipH="1" flipV="1">
            <a:off x="5584825" y="2497138"/>
            <a:ext cx="3341688" cy="14144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 flipH="1">
          <a:off x="3887788" y="5386388"/>
          <a:ext cx="1573212" cy="976312"/>
        </p:xfrm>
        <a:graphic>
          <a:graphicData uri="http://schemas.openxmlformats.org/presentationml/2006/ole">
            <p:oleObj spid="_x0000_s10242" name="Clip" r:id="rId3" imgW="5096880" imgH="2642760" progId="">
              <p:embed/>
            </p:oleObj>
          </a:graphicData>
        </a:graphic>
      </p:graphicFrame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10243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33375"/>
            <a:ext cx="8243888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50938"/>
            <a:ext cx="8953500" cy="3573462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mtClean="0">
                <a:latin typeface="Arial" pitchFamily="34" charset="0"/>
              </a:rPr>
              <a:t> [TargetCondition]:</a:t>
            </a:r>
            <a:endParaRPr lang="en-US" smtClean="0"/>
          </a:p>
          <a:p>
            <a:pPr marL="1085850" lvl="2">
              <a:lnSpc>
                <a:spcPct val="100000"/>
              </a:lnSpc>
              <a:buFontTx/>
              <a:buNone/>
              <a:defRPr/>
            </a:pPr>
            <a:r>
              <a:rPr kumimoji="0" lang="en-GB" sz="2200" b="1" smtClean="0">
                <a:latin typeface="Arial" pitchFamily="34" charset="0"/>
              </a:rPr>
              <a:t>[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200" smtClean="0">
                <a:latin typeface="Arial" pitchFamily="34" charset="0"/>
              </a:rPr>
              <a:t> CurrentCondition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z="2200" b="1" smtClean="0">
                <a:latin typeface="Arial" pitchFamily="34" charset="0"/>
              </a:rPr>
              <a:t>]</a:t>
            </a:r>
            <a:r>
              <a:rPr kumimoji="0" lang="en-GB" sz="2200" smtClean="0">
                <a:latin typeface="Arial" pitchFamily="34" charset="0"/>
              </a:rPr>
              <a:t> 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kumimoji="0" lang="en-GB" sz="2200" smtClean="0">
                <a:latin typeface="Arial" pitchFamily="34" charset="0"/>
              </a:rPr>
              <a:t>  TargetCondition</a:t>
            </a:r>
            <a:r>
              <a:rPr lang="fr-FR" altLang="fr-FR" sz="1800" smtClean="0">
                <a:solidFill>
                  <a:schemeClr val="bg2"/>
                </a:solidFill>
                <a:latin typeface="Helvetica" charset="0"/>
              </a:rPr>
              <a:t> </a:t>
            </a:r>
            <a:endParaRPr lang="fr-FR" altLang="fr-FR" sz="18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[BookRequestSatisfied]: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a book is requested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sooner-or-later </a:t>
            </a:r>
            <a:endParaRPr kumimoji="0" lang="en-GB" sz="20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         a copy of the book is borrowed by the requesting patron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lang="fr-FR" altLang="fr-FR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FastJourney]: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altLang="fr-FR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train is at some platform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within 5 minutes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it is at next platform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19150" y="4759325"/>
          <a:ext cx="7785100" cy="1720850"/>
        </p:xfrm>
        <a:graphic>
          <a:graphicData uri="http://schemas.openxmlformats.org/presentationml/2006/ole">
            <p:oleObj spid="_x0000_s11266" name="Picture" r:id="rId3" imgW="4320360" imgH="919440" progId="Word.Picture.8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1267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04800"/>
            <a:ext cx="85852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8088"/>
            <a:ext cx="8775700" cy="370522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[GoodCondition]:</a:t>
            </a:r>
            <a:endParaRPr lang="en-US" smtClean="0"/>
          </a:p>
          <a:p>
            <a:pPr marL="1085850" lvl="2">
              <a:buFontTx/>
              <a:buNone/>
              <a:defRPr/>
            </a:pPr>
            <a:r>
              <a:rPr kumimoji="0" lang="en-GB" b="1" smtClean="0">
                <a:latin typeface="Arial" pitchFamily="34" charset="0"/>
              </a:rPr>
              <a:t> 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latin typeface="Arial" pitchFamily="34" charset="0"/>
              </a:rPr>
              <a:t>  GoodCondition</a:t>
            </a:r>
            <a:r>
              <a:rPr lang="fr-FR" altLang="fr-FR" smtClean="0">
                <a:solidFill>
                  <a:schemeClr val="bg2"/>
                </a:solidFill>
                <a:latin typeface="Helvetica" charset="0"/>
              </a:rPr>
              <a:t> </a:t>
            </a:r>
          </a:p>
          <a:p>
            <a:pPr marL="1085850" lvl="2">
              <a:buFontTx/>
              <a:buNone/>
              <a:defRPr/>
            </a:pPr>
            <a:r>
              <a:rPr kumimoji="0" lang="en-GB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always</a:t>
            </a:r>
            <a:r>
              <a:rPr kumimoji="0" lang="en-GB" smtClean="0">
                <a:latin typeface="Arial" pitchFamily="34" charset="0"/>
              </a:rPr>
              <a:t>  (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latin typeface="Arial" pitchFamily="34" charset="0"/>
              </a:rPr>
              <a:t> GoodCondition)</a:t>
            </a:r>
          </a:p>
          <a:p>
            <a:pPr lvl="1">
              <a:lnSpc>
                <a:spcPct val="18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[DoorsClosedWhileMoving]:</a:t>
            </a:r>
          </a:p>
          <a:p>
            <a:pPr marL="1085850" lvl="2">
              <a:lnSpc>
                <a:spcPct val="80000"/>
              </a:lnSpc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is moving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doors are closed)</a:t>
            </a:r>
          </a:p>
          <a:p>
            <a:pPr lvl="1">
              <a:lnSpc>
                <a:spcPct val="17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[WorstCaseStoppingDistance]:</a:t>
            </a:r>
          </a:p>
          <a:p>
            <a:pPr marL="1085850" lvl="2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follows another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        its distance is sufficient to allow the other to stop suddenly)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11163" y="5067300"/>
          <a:ext cx="8732837" cy="1371600"/>
        </p:xfrm>
        <a:graphic>
          <a:graphicData uri="http://schemas.openxmlformats.org/presentationml/2006/ole">
            <p:oleObj spid="_x0000_s12290" name="Picture" r:id="rId3" imgW="5311080" imgH="739080" progId="Word.Picture.8">
              <p:embed/>
            </p:oleObj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2291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76238"/>
            <a:ext cx="86296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Behavioral goals:  </a:t>
            </a:r>
            <a:br>
              <a:rPr lang="en-US" smtClean="0"/>
            </a:br>
            <a:r>
              <a:rPr lang="en-US" smtClean="0"/>
              <a:t>subtypes </a:t>
            </a:r>
            <a:r>
              <a:rPr lang="en-US" sz="2400" smtClean="0"/>
              <a:t>and</a:t>
            </a:r>
            <a:r>
              <a:rPr lang="en-US" smtClean="0"/>
              <a:t> specification patterns  </a:t>
            </a:r>
            <a:r>
              <a:rPr lang="en-US" sz="2000" smtClean="0"/>
              <a:t>(3)</a:t>
            </a:r>
            <a:endParaRPr 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97038"/>
            <a:ext cx="8912225" cy="452755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kumimoji="0" lang="en-GB" smtClean="0">
                <a:latin typeface="Arial" pitchFamily="34" charset="0"/>
              </a:rPr>
              <a:t>Accuracy goals are usually of type </a:t>
            </a:r>
            <a:r>
              <a:rPr kumimoji="0" lang="en-GB" i="1" smtClean="0">
                <a:latin typeface="Arial" pitchFamily="34" charset="0"/>
              </a:rPr>
              <a:t>Maintain</a:t>
            </a:r>
            <a:endParaRPr kumimoji="0" lang="en-GB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kumimoji="0" lang="en-GB" sz="2000" b="1" i="1" smtClean="0">
                <a:solidFill>
                  <a:srgbClr val="5F5F5F"/>
                </a:solidFill>
                <a:latin typeface="Arial" pitchFamily="34" charset="0"/>
              </a:rPr>
              <a:t>Accurate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BookClassification]: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book is registered in the library directory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keyword-based classification reflects its covered topics</a:t>
            </a:r>
            <a:endParaRPr kumimoji="0" lang="en-GB" i="1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19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[BadCondition]:   dual of </a:t>
            </a:r>
            <a:r>
              <a:rPr kumimoji="0" lang="en-GB" i="1" smtClean="0">
                <a:latin typeface="Arial" pitchFamily="34" charset="0"/>
              </a:rPr>
              <a:t>Maintain</a:t>
            </a:r>
            <a:r>
              <a:rPr kumimoji="0" lang="en-GB" smtClean="0">
                <a:latin typeface="Arial" pitchFamily="34" charset="0"/>
              </a:rPr>
              <a:t> ...</a:t>
            </a:r>
            <a:endParaRPr lang="en-US" smtClean="0"/>
          </a:p>
          <a:p>
            <a:pPr marL="1085850" lvl="2">
              <a:spcBef>
                <a:spcPct val="15000"/>
              </a:spcBef>
              <a:buFontTx/>
              <a:buNone/>
              <a:defRPr/>
            </a:pPr>
            <a:r>
              <a:rPr kumimoji="0" lang="en-GB" b="1" smtClean="0">
                <a:latin typeface="Arial" pitchFamily="34" charset="0"/>
              </a:rPr>
              <a:t>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never</a:t>
            </a:r>
            <a:r>
              <a:rPr kumimoji="0" lang="en-GB" smtClean="0">
                <a:latin typeface="Arial" pitchFamily="34" charset="0"/>
              </a:rPr>
              <a:t>  BadCondition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 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[BorrowerLoansDisclosed]:</a:t>
            </a:r>
            <a:r>
              <a:rPr lang="fr-FR" altLang="fr-FR" sz="2000" smtClean="0">
                <a:solidFill>
                  <a:srgbClr val="5F5F5F"/>
                </a:solidFill>
                <a:latin typeface="Helvetica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never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patron loans disclosed to other patrons</a:t>
            </a:r>
          </a:p>
          <a:p>
            <a:pPr lvl="1">
              <a:lnSpc>
                <a:spcPct val="210000"/>
              </a:lnSpc>
              <a:buFontTx/>
              <a:buNone/>
              <a:defRPr/>
            </a:pPr>
            <a:r>
              <a:rPr kumimoji="0" lang="en-GB" sz="2400" i="1" smtClean="0">
                <a:solidFill>
                  <a:schemeClr val="tx2"/>
                </a:solidFill>
              </a:rPr>
              <a:t>Many security goals are Avoid goals</a:t>
            </a:r>
            <a:endParaRPr kumimoji="0" lang="fr-FR" sz="200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3314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Goal types:  soft goals</a:t>
            </a:r>
            <a:endParaRPr lang="en-US" altLang="en-US" sz="2000" smtClean="0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19175"/>
            <a:ext cx="8877300" cy="5475288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dirty="0" smtClean="0"/>
              <a:t>Capture preferences among alternative behaviors</a:t>
            </a:r>
            <a:endParaRPr lang="en-US" altLang="en-US" sz="22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Can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 be satisfied in clear-cut sense: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z="2400" dirty="0" smtClean="0"/>
              <a:t>    </a:t>
            </a:r>
            <a:r>
              <a:rPr lang="en-US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</a:t>
            </a:r>
            <a:r>
              <a:rPr lang="en-US" altLang="en-US" sz="2400" dirty="0" smtClean="0">
                <a:solidFill>
                  <a:schemeClr val="tx1"/>
                </a:solidFill>
              </a:rPr>
              <a:t> satisfied in one option, </a:t>
            </a:r>
            <a:r>
              <a:rPr lang="en-US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</a:t>
            </a:r>
            <a:r>
              <a:rPr lang="en-US" altLang="en-US" sz="2400" dirty="0" smtClean="0">
                <a:solidFill>
                  <a:schemeClr val="tx1"/>
                </a:solidFill>
              </a:rPr>
              <a:t> satisfied in another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 smtClean="0"/>
              <a:t>goal </a:t>
            </a:r>
            <a:r>
              <a:rPr lang="en-US" altLang="en-US" dirty="0" err="1" smtClean="0"/>
              <a:t>satisf</a:t>
            </a:r>
            <a:r>
              <a:rPr lang="en-US" altLang="en-US" dirty="0" err="1" smtClean="0">
                <a:solidFill>
                  <a:schemeClr val="tx2"/>
                </a:solidFill>
              </a:rPr>
              <a:t>icing</a:t>
            </a:r>
            <a:r>
              <a:rPr lang="en-US" altLang="en-US" dirty="0" smtClean="0"/>
              <a:t>,  qualitative analysis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b="1" i="1" u="sng" dirty="0" smtClean="0"/>
              <a:t>Used for comparing options to select preferred</a:t>
            </a:r>
            <a:endParaRPr lang="en-US" altLang="en-US" sz="2200" b="1" i="1" u="sng" dirty="0" smtClean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Often take the form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  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Maximize</a:t>
            </a:r>
            <a:r>
              <a:rPr lang="en-US" altLang="en-US" dirty="0" smtClean="0">
                <a:solidFill>
                  <a:schemeClr val="tx1"/>
                </a:solidFill>
              </a:rPr>
              <a:t> /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Minimize</a:t>
            </a:r>
            <a:r>
              <a:rPr lang="en-US" altLang="en-US" dirty="0" smtClean="0">
                <a:solidFill>
                  <a:schemeClr val="tx1"/>
                </a:solidFill>
              </a:rPr>
              <a:t>,  </a:t>
            </a:r>
            <a:r>
              <a:rPr lang="en-US" altLang="en-US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Incresase</a:t>
            </a:r>
            <a:r>
              <a:rPr lang="en-US" altLang="en-US" dirty="0" smtClean="0">
                <a:solidFill>
                  <a:schemeClr val="tx1"/>
                </a:solidFill>
              </a:rPr>
              <a:t> /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</a:t>
            </a:r>
            <a:r>
              <a:rPr lang="en-US" altLang="en-US" dirty="0" smtClean="0">
                <a:solidFill>
                  <a:schemeClr val="tx1"/>
                </a:solidFill>
              </a:rPr>
              <a:t>, 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Improve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</a:rPr>
              <a:t>...</a:t>
            </a:r>
            <a:endParaRPr lang="en-US" altLang="en-US" sz="2000" dirty="0" smtClean="0"/>
          </a:p>
          <a:p>
            <a:pPr lvl="1">
              <a:lnSpc>
                <a:spcPct val="1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 “Stress conditions of air traffic controllers shall be reduced”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  <a:latin typeface="Arial" pitchFamily="34" charset="0"/>
              </a:rPr>
              <a:t> “The workload of library staff shall be reduced”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kumimoji="0" lang="en-GB" sz="2000" dirty="0" smtClean="0">
                <a:solidFill>
                  <a:srgbClr val="5F5F5F"/>
                </a:solidFill>
                <a:latin typeface="Arial" pitchFamily="34" charset="0"/>
              </a:rPr>
              <a:t>“The bibliographical search engine shall be usable by non-CS students”</a:t>
            </a:r>
            <a:endParaRPr kumimoji="0" lang="en-US" altLang="en-US" sz="2000" dirty="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4338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28613"/>
            <a:ext cx="6027737" cy="762000"/>
          </a:xfrm>
        </p:spPr>
        <p:txBody>
          <a:bodyPr/>
          <a:lstStyle/>
          <a:p>
            <a:r>
              <a:rPr lang="en-US" smtClean="0"/>
              <a:t>Goal categories</a:t>
            </a:r>
            <a:endParaRPr lang="en-US" altLang="en-US" sz="2000" smtClean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92263"/>
            <a:ext cx="8669338" cy="42243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dirty="0" smtClean="0"/>
              <a:t>Classification into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altLang="en-US" dirty="0" smtClean="0"/>
              <a:t>,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dirty="0" smtClean="0"/>
              <a:t>,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dirty="0" smtClean="0"/>
              <a:t> goals</a:t>
            </a:r>
          </a:p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dirty="0" smtClean="0"/>
              <a:t>Categories may overlap;  boundary not always clear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 smtClean="0"/>
              <a:t>unlike goal types</a:t>
            </a:r>
          </a:p>
          <a:p>
            <a:pPr>
              <a:lnSpc>
                <a:spcPct val="140000"/>
              </a:lnSpc>
              <a:spcBef>
                <a:spcPct val="25000"/>
              </a:spcBef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goals</a:t>
            </a:r>
            <a:endParaRPr lang="en-US" altLang="en-US" sz="2000" dirty="0" smtClean="0"/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prescribe intended services to be provided by the system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dirty="0" smtClean="0"/>
              <a:t>used for building operational models of such services</a:t>
            </a:r>
          </a:p>
          <a:p>
            <a:pPr marL="911225" lvl="2" indent="3175">
              <a:spcBef>
                <a:spcPct val="40000"/>
              </a:spcBef>
              <a:buFontTx/>
              <a:buNone/>
              <a:defRPr/>
            </a:pPr>
            <a:r>
              <a:rPr lang="en-US" altLang="en-US" sz="1800" dirty="0" smtClean="0"/>
              <a:t>     </a:t>
            </a:r>
            <a:r>
              <a:rPr lang="en-US" altLang="en-US" dirty="0" smtClean="0"/>
              <a:t>use cases, state machines  (see later)</a:t>
            </a:r>
          </a:p>
          <a:p>
            <a:pPr marL="911225" lvl="2" indent="3175">
              <a:lnSpc>
                <a:spcPct val="19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/>
              <a:t>e.g.</a:t>
            </a:r>
            <a:r>
              <a:rPr lang="en-US" altLang="en-US" dirty="0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“Passengers transported to their destination”</a:t>
            </a:r>
          </a:p>
          <a:p>
            <a:pPr marL="911225" lvl="2" indent="3175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        “Train acceleration computed”</a:t>
            </a:r>
          </a:p>
          <a:p>
            <a:pPr marL="911225" lvl="2" indent="3175">
              <a:lnSpc>
                <a:spcPct val="12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          ”Book request </a:t>
            </a:r>
            <a:r>
              <a:rPr lang="en-US" altLang="en-US" dirty="0" smtClean="0">
                <a:solidFill>
                  <a:srgbClr val="5F5F5F"/>
                </a:solidFill>
                <a:latin typeface="Arial" pitchFamily="34" charset="0"/>
              </a:rPr>
              <a:t>satisfied“ </a:t>
            </a:r>
            <a:endParaRPr lang="en-US" altLang="en-US" dirty="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5362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00038"/>
            <a:ext cx="7537450" cy="762000"/>
          </a:xfrm>
        </p:spPr>
        <p:txBody>
          <a:bodyPr/>
          <a:lstStyle/>
          <a:p>
            <a:r>
              <a:rPr lang="en-US" smtClean="0"/>
              <a:t>Goal categories:  non-functional goals</a:t>
            </a:r>
            <a:endParaRPr lang="en-US" altLang="en-US" sz="2000" smtClean="0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95413"/>
            <a:ext cx="8923337" cy="47529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0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smtClean="0"/>
              <a:t> goals   </a:t>
            </a:r>
            <a:r>
              <a:rPr lang="en-US" altLang="en-US" sz="2000" smtClean="0"/>
              <a:t>(not to be confused with soft goals, cf. book p. 271)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en-US" smtClean="0"/>
              <a:t>about quality of service ...</a:t>
            </a:r>
          </a:p>
          <a:p>
            <a:pPr marL="911225" lvl="2" indent="3175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smtClean="0"/>
              <a:t> security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"info about other patrons kept confidential"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safety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"worst-case stopping distance maintained"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accuracy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”measured speed = physical speed”</a:t>
            </a:r>
            <a:endParaRPr lang="en-US" altLang="en-US" sz="1800" smtClean="0">
              <a:solidFill>
                <a:srgbClr val="5F5F5F"/>
              </a:solidFill>
              <a:latin typeface="Arial" pitchFamily="34" charset="0"/>
            </a:endParaRPr>
          </a:p>
          <a:p>
            <a:pPr marL="911225" lvl="2" indent="3175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1800" smtClean="0">
                <a:solidFill>
                  <a:srgbClr val="5F5F5F"/>
                </a:solidFill>
                <a:latin typeface="Arial" pitchFamily="34" charset="0"/>
              </a:rPr>
              <a:t>               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”book displayed as available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there is a copy in shelves"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/>
              <a:t> performance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seconds”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/>
              <a:t> usability</a:t>
            </a:r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mtClean="0"/>
              <a:t> interoperability, ... </a:t>
            </a:r>
            <a:endParaRPr lang="en-US" altLang="en-US" sz="160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smtClean="0"/>
              <a:t> goals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about quality of development ...</a:t>
            </a:r>
          </a:p>
          <a:p>
            <a:pPr marL="911225" lvl="2" indent="3175">
              <a:lnSpc>
                <a:spcPct val="120000"/>
              </a:lnSpc>
              <a:buFontTx/>
              <a:buNone/>
              <a:defRPr/>
            </a:pPr>
            <a:r>
              <a:rPr lang="en-US" altLang="en-US" smtClean="0"/>
              <a:t>cost, deadline, variability, maintainability, reusability,</a:t>
            </a:r>
            <a:r>
              <a:rPr lang="en-US" altLang="en-US" sz="1800" smtClean="0"/>
              <a:t> etc.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16386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Goal categories</a:t>
            </a:r>
            <a:r>
              <a:rPr lang="en-US" altLang="en-US" smtClean="0"/>
              <a:t>   </a:t>
            </a:r>
            <a:r>
              <a:rPr lang="en-US" altLang="en-US" sz="2000" smtClean="0"/>
              <a:t>(2)</a:t>
            </a:r>
            <a:endParaRPr lang="en-US" sz="2000" smtClean="0"/>
          </a:p>
        </p:txBody>
      </p:sp>
      <p:graphicFrame>
        <p:nvGraphicFramePr>
          <p:cNvPr id="17410" name="Object 48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17410" name="Clip" r:id="rId3" imgW="845640" imgH="938520" progId="">
              <p:embed/>
            </p:oleObj>
          </a:graphicData>
        </a:graphic>
      </p:graphicFrame>
      <p:sp>
        <p:nvSpPr>
          <p:cNvPr id="1401905" name="Text Box 49"/>
          <p:cNvSpPr txBox="1">
            <a:spLocks noChangeArrowheads="1"/>
          </p:cNvSpPr>
          <p:nvPr/>
        </p:nvSpPr>
        <p:spPr bwMode="auto">
          <a:xfrm>
            <a:off x="447675" y="5465763"/>
            <a:ext cx="8431213" cy="1098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FontTx/>
              <a:buChar char="•"/>
              <a:defRPr/>
            </a:pPr>
            <a:r>
              <a:rPr lang="fr-FR" sz="220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See book, Fig. 7.5 p. 269</a:t>
            </a:r>
          </a:p>
          <a:p>
            <a:pPr algn="l">
              <a:lnSpc>
                <a:spcPct val="80000"/>
              </a:lnSpc>
              <a:buFontTx/>
              <a:buChar char="•"/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Helpful for </a:t>
            </a:r>
            <a:r>
              <a:rPr lang="fr-F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eliciting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overlooked application-specific instances </a:t>
            </a:r>
          </a:p>
          <a:p>
            <a:pPr algn="l">
              <a:lnSpc>
                <a:spcPct val="40000"/>
              </a:lnSpc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                                                            through taxonomy browsing</a:t>
            </a:r>
            <a:endParaRPr lang="en-US">
              <a:solidFill>
                <a:srgbClr val="663300"/>
              </a:solidFill>
              <a:latin typeface="Comic Sans MS" pitchFamily="66" charset="0"/>
            </a:endParaRPr>
          </a:p>
        </p:txBody>
      </p:sp>
      <p:graphicFrame>
        <p:nvGraphicFramePr>
          <p:cNvPr id="17411" name="Object 62"/>
          <p:cNvGraphicFramePr>
            <a:graphicFrameLocks noChangeAspect="1"/>
          </p:cNvGraphicFramePr>
          <p:nvPr/>
        </p:nvGraphicFramePr>
        <p:xfrm>
          <a:off x="0" y="1011238"/>
          <a:ext cx="9144000" cy="4572000"/>
        </p:xfrm>
        <a:graphic>
          <a:graphicData uri="http://schemas.openxmlformats.org/presentationml/2006/ole">
            <p:oleObj spid="_x0000_s17411" name="Picture" r:id="rId4" imgW="6480720" imgH="262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200025"/>
            <a:ext cx="7173912" cy="762000"/>
          </a:xfrm>
        </p:spPr>
        <p:txBody>
          <a:bodyPr/>
          <a:lstStyle/>
          <a:p>
            <a:r>
              <a:rPr lang="fr-BE" smtClean="0"/>
              <a:t>System objectives are pervasive in RE</a:t>
            </a:r>
            <a:endParaRPr lang="en-US" smtClean="0"/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309688"/>
            <a:ext cx="8751888" cy="49784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fr-BE" smtClean="0"/>
              <a:t>As seen before ...</a:t>
            </a:r>
          </a:p>
          <a:p>
            <a:pPr lvl="1">
              <a:lnSpc>
                <a:spcPct val="100000"/>
              </a:lnSpc>
              <a:defRPr/>
            </a:pPr>
            <a:r>
              <a:rPr lang="fr-BE" smtClean="0"/>
              <a:t>the WHY dimension of RE (Chap. 1)</a:t>
            </a:r>
          </a:p>
          <a:p>
            <a:pPr lvl="1">
              <a:defRPr/>
            </a:pPr>
            <a:r>
              <a:rPr lang="fr-BE" smtClean="0"/>
              <a:t>understanding objectives in system-as-is, eliciting objectives of system-to-be (Chap. 2)</a:t>
            </a:r>
          </a:p>
          <a:p>
            <a:pPr lvl="1">
              <a:defRPr/>
            </a:pPr>
            <a:r>
              <a:rPr lang="fr-BE" smtClean="0"/>
              <a:t>analyzing conflicting objectives, analyzing risks of not meeting critical objectives, evaluating options against objectives (Chap. 3)</a:t>
            </a:r>
          </a:p>
          <a:p>
            <a:pPr lvl="1">
              <a:lnSpc>
                <a:spcPct val="120000"/>
              </a:lnSpc>
              <a:defRPr/>
            </a:pPr>
            <a:r>
              <a:rPr lang="fr-BE" smtClean="0"/>
              <a:t>specifying the rationale for specific requirements (Chap. 4)</a:t>
            </a:r>
          </a:p>
          <a:p>
            <a:pPr lvl="1">
              <a:defRPr/>
            </a:pPr>
            <a:r>
              <a:rPr lang="fr-BE" smtClean="0"/>
              <a:t>checking that system objectives are satisfied by operational requirements (Chap. 5)</a:t>
            </a:r>
          </a:p>
          <a:p>
            <a:pPr lvl="1">
              <a:defRPr/>
            </a:pPr>
            <a:r>
              <a:rPr lang="fr-BE" smtClean="0"/>
              <a:t>documenting satisfaction arguments &amp; backward traceability to system objectives (Chap. 6)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BE" sz="2000" smtClean="0">
                <a:latin typeface="Symbol" pitchFamily="18" charset="2"/>
              </a:rPr>
              <a:t> </a:t>
            </a:r>
            <a:r>
              <a:rPr lang="fr-BE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smtClean="0">
                <a:latin typeface="Symbol" pitchFamily="18" charset="2"/>
              </a:rPr>
              <a:t>  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BE" smtClean="0"/>
              <a:t> as key abstraction for driving the RE process</a:t>
            </a:r>
            <a:endParaRPr lang="en-US" sz="200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57163" y="87313"/>
          <a:ext cx="723900" cy="804862"/>
        </p:xfrm>
        <a:graphic>
          <a:graphicData uri="http://schemas.openxmlformats.org/presentationml/2006/ole">
            <p:oleObj spid="_x0000_s1026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228600"/>
            <a:ext cx="9177338" cy="762000"/>
          </a:xfrm>
        </p:spPr>
        <p:txBody>
          <a:bodyPr/>
          <a:lstStyle/>
          <a:p>
            <a:r>
              <a:rPr lang="en-US" smtClean="0"/>
              <a:t>Using goal types </a:t>
            </a:r>
            <a:r>
              <a:rPr lang="en-US" sz="2400" smtClean="0"/>
              <a:t>&amp;</a:t>
            </a:r>
            <a:r>
              <a:rPr lang="en-US" smtClean="0"/>
              <a:t> categories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8575"/>
            <a:ext cx="8675687" cy="53435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mtClean="0"/>
              <a:t>Lightweight specification patterns</a:t>
            </a:r>
          </a:p>
          <a:p>
            <a:pPr>
              <a:spcBef>
                <a:spcPct val="80000"/>
              </a:spcBef>
            </a:pPr>
            <a:r>
              <a:rPr lang="en-US" b="1" i="1" smtClean="0"/>
              <a:t>Heuristic rules</a:t>
            </a:r>
            <a:r>
              <a:rPr lang="en-US" smtClean="0"/>
              <a:t> for elicitation, validation, reuse, conflict management, </a:t>
            </a:r>
            <a:r>
              <a:rPr lang="en-US" sz="2000" smtClean="0"/>
              <a:t>... </a:t>
            </a:r>
          </a:p>
          <a:p>
            <a:pPr lvl="2"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lang="en-US" sz="2200" smtClean="0"/>
              <a:t>"Is there any conflict between </a:t>
            </a:r>
            <a:r>
              <a:rPr lang="en-US" sz="2200" b="1" i="1" smtClean="0"/>
              <a:t>Information</a:t>
            </a:r>
            <a:r>
              <a:rPr lang="en-US" sz="2200" smtClean="0"/>
              <a:t> goals and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 </a:t>
            </a:r>
            <a:r>
              <a:rPr 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sz="2200" smtClean="0">
                <a:solidFill>
                  <a:srgbClr val="009999"/>
                </a:solidFill>
              </a:rPr>
              <a:t> goals?"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"</a:t>
            </a:r>
            <a:r>
              <a:rPr 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sz="2200" smtClean="0">
                <a:solidFill>
                  <a:srgbClr val="009999"/>
                </a:solidFill>
              </a:rPr>
              <a:t> goals are </a:t>
            </a:r>
            <a:r>
              <a:rPr lang="en-US" sz="2200" b="1" i="1" smtClean="0">
                <a:solidFill>
                  <a:srgbClr val="009999"/>
                </a:solidFill>
              </a:rPr>
              <a:t>Avoid</a:t>
            </a:r>
            <a:r>
              <a:rPr lang="en-US" sz="2200" smtClean="0">
                <a:solidFill>
                  <a:srgbClr val="009999"/>
                </a:solidFill>
              </a:rPr>
              <a:t> goals on sensitive info"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sz="2200" smtClean="0">
                <a:solidFill>
                  <a:srgbClr val="009999"/>
                </a:solidFill>
              </a:rPr>
              <a:t>		"</a:t>
            </a:r>
            <a:r>
              <a:rPr lang="en-US" sz="2200" b="1" i="1" smtClean="0">
                <a:solidFill>
                  <a:srgbClr val="009999"/>
                </a:solidFill>
              </a:rPr>
              <a:t>Safety</a:t>
            </a:r>
            <a:r>
              <a:rPr lang="en-US" sz="2200" smtClean="0">
                <a:solidFill>
                  <a:srgbClr val="009999"/>
                </a:solidFill>
              </a:rPr>
              <a:t> goals have </a:t>
            </a:r>
            <a:r>
              <a:rPr lang="en-US" sz="2200" b="1" smtClean="0">
                <a:solidFill>
                  <a:srgbClr val="009999"/>
                </a:solidFill>
              </a:rPr>
              <a:t>highest priority</a:t>
            </a:r>
            <a:r>
              <a:rPr lang="en-US" sz="2200" smtClean="0">
                <a:solidFill>
                  <a:srgbClr val="009999"/>
                </a:solidFill>
              </a:rPr>
              <a:t> in conflict resolution"</a:t>
            </a:r>
          </a:p>
          <a:p>
            <a:pPr>
              <a:lnSpc>
                <a:spcPct val="4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000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accent2"/>
                </a:solidFill>
              </a:rPr>
              <a:t>	  </a:t>
            </a:r>
            <a:r>
              <a:rPr lang="en-US" i="1" smtClean="0"/>
              <a:t>More specific types &amp; categories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i="1" smtClean="0"/>
              <a:t>				     </a:t>
            </a:r>
            <a:r>
              <a:rPr lang="fr-FR" altLang="fr-FR" b="1" i="1" smtClean="0">
                <a:latin typeface="Symbol" pitchFamily="18" charset="2"/>
              </a:rPr>
              <a:t>Þ</a:t>
            </a:r>
            <a:r>
              <a:rPr lang="en-US" i="1" smtClean="0"/>
              <a:t>  more specific heuristics</a:t>
            </a:r>
            <a:endParaRPr lang="en-US" sz="1800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18434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goal types </a:t>
            </a:r>
            <a:r>
              <a:rPr lang="en-US" sz="2400" smtClean="0"/>
              <a:t>&amp;</a:t>
            </a:r>
            <a:r>
              <a:rPr lang="en-US" smtClean="0"/>
              <a:t> categories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7013" y="1169988"/>
            <a:ext cx="8751887" cy="4978400"/>
          </a:xfrm>
        </p:spPr>
        <p:txBody>
          <a:bodyPr anchor="t" anchorCtr="0"/>
          <a:lstStyle/>
          <a:p>
            <a:r>
              <a:rPr lang="en-US" smtClean="0"/>
              <a:t>For eliciting or finding missing goals</a:t>
            </a:r>
          </a:p>
          <a:p>
            <a:pPr lvl="1"/>
            <a:r>
              <a:rPr lang="en-US" smtClean="0"/>
              <a:t>Is there any accuracy goal for this critical system information?</a:t>
            </a:r>
          </a:p>
          <a:p>
            <a:r>
              <a:rPr lang="en-US" smtClean="0"/>
              <a:t>For detecting conflict among goals</a:t>
            </a:r>
          </a:p>
          <a:p>
            <a:pPr lvl="1"/>
            <a:r>
              <a:rPr lang="en-US" smtClean="0"/>
              <a:t>Is there any conflict to be resolved between information and confidentiality goals about related information?</a:t>
            </a:r>
          </a:p>
          <a:p>
            <a:r>
              <a:rPr lang="en-US" smtClean="0"/>
              <a:t>For conflict resolution</a:t>
            </a:r>
          </a:p>
          <a:p>
            <a:pPr lvl="1"/>
            <a:r>
              <a:rPr lang="en-US" smtClean="0"/>
              <a:t>Safety goals have the highest priority in conflict resolution.</a:t>
            </a:r>
          </a:p>
          <a:p>
            <a:r>
              <a:rPr lang="en-US" smtClean="0"/>
              <a:t>For specifying goals</a:t>
            </a:r>
          </a:p>
          <a:p>
            <a:pPr lvl="1"/>
            <a:r>
              <a:rPr lang="en-US" smtClean="0"/>
              <a:t>Confidentiality goals are avoid goals about knowledge that agents may have about each other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228600"/>
            <a:ext cx="76295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</a:t>
            </a:r>
            <a:endParaRPr kumimoji="0" lang="en-US" b="1" smtClean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09650"/>
            <a:ext cx="8945562" cy="28717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Goal refinement provides a natural mechanism for structuring complex specification at different levels </a:t>
            </a:r>
            <a:endParaRPr lang="en-US" sz="2200" dirty="0" smtClean="0"/>
          </a:p>
          <a:p>
            <a:pPr lvl="1">
              <a:defRPr/>
            </a:pPr>
            <a:r>
              <a:rPr lang="en-US" dirty="0" smtClean="0"/>
              <a:t>shows contribution links among goals</a:t>
            </a:r>
          </a:p>
          <a:p>
            <a:pPr lvl="1">
              <a:defRPr/>
            </a:pPr>
            <a:r>
              <a:rPr lang="en-US" dirty="0" smtClean="0"/>
              <a:t>drives elaboration of requirements  </a:t>
            </a:r>
            <a:r>
              <a:rPr lang="en-US" sz="2000" dirty="0" smtClean="0"/>
              <a:t>(</a:t>
            </a:r>
            <a:r>
              <a:rPr lang="en-US" sz="2000" dirty="0" err="1" smtClean="0"/>
              <a:t>goals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subgoals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provides rationale for requirements  </a:t>
            </a:r>
            <a:r>
              <a:rPr lang="en-US" sz="2000" dirty="0" smtClean="0"/>
              <a:t>(parent goals)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rich traceability:  </a:t>
            </a:r>
            <a:r>
              <a:rPr lang="en-US" sz="2000" dirty="0" smtClean="0"/>
              <a:t>strategic objectives </a:t>
            </a:r>
            <a:r>
              <a:rPr lang="fr-FR" altLang="fr-FR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z="2000" dirty="0" smtClean="0"/>
              <a:t> technical requirements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used to structure </a:t>
            </a:r>
            <a:r>
              <a:rPr lang="en-US" dirty="0" err="1" smtClean="0"/>
              <a:t>reqs</a:t>
            </a:r>
            <a:r>
              <a:rPr lang="en-US" dirty="0" smtClean="0"/>
              <a:t> document  </a:t>
            </a:r>
            <a:r>
              <a:rPr lang="en-US" sz="2000" dirty="0" smtClean="0"/>
              <a:t>(cf. chap. 16)</a:t>
            </a:r>
            <a:endParaRPr lang="en-US" dirty="0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241300" y="196850"/>
            <a:ext cx="677863" cy="676275"/>
            <a:chOff x="2064" y="1728"/>
            <a:chExt cx="816" cy="816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19458" name="Object 13"/>
          <p:cNvGraphicFramePr>
            <a:graphicFrameLocks noChangeAspect="1"/>
          </p:cNvGraphicFramePr>
          <p:nvPr/>
        </p:nvGraphicFramePr>
        <p:xfrm>
          <a:off x="0" y="4000500"/>
          <a:ext cx="9144000" cy="2460625"/>
        </p:xfrm>
        <a:graphic>
          <a:graphicData uri="http://schemas.openxmlformats.org/presentationml/2006/ole">
            <p:oleObj spid="_x0000_s19458" name="Picture" r:id="rId3" imgW="5760720" imgH="12794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0350"/>
            <a:ext cx="8001000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</a:t>
            </a:r>
            <a:r>
              <a:rPr kumimoji="0" lang="en-US" smtClean="0"/>
              <a:t>   </a:t>
            </a:r>
            <a:r>
              <a:rPr kumimoji="0" lang="en-US" sz="2000" smtClean="0"/>
              <a:t>(2)</a:t>
            </a:r>
            <a:endParaRPr kumimoji="0" lang="en-US" altLang="en-US" sz="2000" smtClean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249363"/>
            <a:ext cx="9032875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altLang="fr-FR" smtClean="0"/>
              <a:t>Goals support chains of satisfaction arguments </a:t>
            </a:r>
            <a:r>
              <a:rPr lang="fr-FR" altLang="fr-FR" sz="1800" smtClean="0"/>
              <a:t> (cf. Chap. 1)</a:t>
            </a:r>
          </a:p>
          <a:p>
            <a:pPr>
              <a:buFont typeface="Wingdings" pitchFamily="2" charset="2"/>
              <a:buNone/>
              <a:defRPr/>
            </a:pP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Req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fr-FR" altLang="fr-FR" smtClean="0"/>
              <a:t>,</a:t>
            </a: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SubG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endParaRPr lang="fr-FR" altLang="fr-FR" b="1" i="1" smtClean="0">
              <a:latin typeface="Arial" pitchFamily="34" charset="0"/>
            </a:endParaRPr>
          </a:p>
          <a:p>
            <a:pPr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   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“</a:t>
            </a:r>
            <a:r>
              <a:rPr lang="en-US" altLang="en-US" sz="2200" smtClean="0">
                <a:solidFill>
                  <a:srgbClr val="009999"/>
                </a:solidFill>
              </a:rPr>
              <a:t>in view of domain properties in </a:t>
            </a:r>
            <a:r>
              <a:rPr lang="fr-FR" altLang="fr-FR" sz="2200" i="1" smtClean="0">
                <a:latin typeface="Arial" pitchFamily="34" charset="0"/>
              </a:rPr>
              <a:t>Dom</a:t>
            </a:r>
            <a:r>
              <a:rPr lang="en-US" altLang="en-US" sz="2200" smtClean="0">
                <a:solidFill>
                  <a:srgbClr val="009999"/>
                </a:solidFill>
              </a:rPr>
              <a:t>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the reqs/subgoals in </a:t>
            </a:r>
            <a:r>
              <a:rPr lang="fr-FR" altLang="fr-FR" sz="2200" i="1" smtClean="0">
                <a:latin typeface="Arial" pitchFamily="34" charset="0"/>
              </a:rPr>
              <a:t>Req</a:t>
            </a:r>
            <a:r>
              <a:rPr lang="en-US" altLang="en-US" sz="2200" smtClean="0">
                <a:solidFill>
                  <a:srgbClr val="009999"/>
                </a:solidFill>
              </a:rPr>
              <a:t>/</a:t>
            </a:r>
            <a:r>
              <a:rPr lang="fr-FR" altLang="fr-FR" sz="2200" smtClean="0"/>
              <a:t>SubG</a:t>
            </a:r>
            <a:r>
              <a:rPr lang="en-US" altLang="en-US" sz="2200" i="1" smtClean="0">
                <a:solidFill>
                  <a:srgbClr val="009999"/>
                </a:solidFill>
              </a:rPr>
              <a:t> </a:t>
            </a:r>
            <a:r>
              <a:rPr lang="en-US" altLang="en-US" sz="2200" smtClean="0">
                <a:solidFill>
                  <a:srgbClr val="009999"/>
                </a:solidFill>
              </a:rPr>
              <a:t>ensure that goal </a:t>
            </a:r>
            <a:r>
              <a:rPr lang="fr-FR" altLang="fr-FR" sz="2200" b="1" i="1" smtClean="0">
                <a:solidFill>
                  <a:schemeClr val="tx2"/>
                </a:solidFill>
                <a:latin typeface="Arial" pitchFamily="34" charset="0"/>
              </a:rPr>
              <a:t>G</a:t>
            </a:r>
            <a:r>
              <a:rPr lang="fr-FR" altLang="fr-FR" sz="2200" b="1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z="2200" smtClean="0">
                <a:solidFill>
                  <a:srgbClr val="009999"/>
                </a:solidFill>
              </a:rPr>
              <a:t>is satisfied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                                                        under expectations in </a:t>
            </a:r>
            <a:r>
              <a:rPr lang="fr-FR" altLang="fr-FR" sz="2200" i="1" smtClean="0">
                <a:latin typeface="Arial" pitchFamily="34" charset="0"/>
              </a:rPr>
              <a:t>Exp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”</a:t>
            </a:r>
            <a:endParaRPr lang="en-US" altLang="fr-FR" sz="2200" b="1" smtClean="0">
              <a:solidFill>
                <a:srgbClr val="009999"/>
              </a:solidFill>
            </a:endParaRPr>
          </a:p>
          <a:p>
            <a:pPr>
              <a:lnSpc>
                <a:spcPct val="1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R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measuredSpeed </a:t>
            </a:r>
            <a:r>
              <a:rPr lang="en-US" b="1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sz="2200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E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 are closed 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door actuators)</a:t>
            </a:r>
            <a:endParaRPr lang="fr-FR" altLang="fr-FR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             measuredSpeed = physicalSpeed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           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speedometer)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    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D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Train is moving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iff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physicalSpeed </a:t>
            </a:r>
            <a:r>
              <a:rPr lang="en-US" b="1" smtClean="0"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chemeClr val="tx2"/>
                </a:solidFill>
                <a:latin typeface="Arial" pitchFamily="34" charset="0"/>
              </a:rPr>
              <a:t>       G: 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Doors are closed </a:t>
            </a:r>
            <a:r>
              <a:rPr lang="fr-FR" altLang="fr-FR" sz="2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train is moving</a:t>
            </a:r>
            <a:endParaRPr lang="en-US" altLang="en-US" sz="2200" smtClean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7653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4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7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8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00038"/>
            <a:ext cx="7875588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kumimoji="0" lang="en-US" smtClean="0"/>
              <a:t> </a:t>
            </a:r>
            <a:r>
              <a:rPr kumimoji="0" lang="en-US" sz="2000" smtClean="0"/>
              <a:t>(3)</a:t>
            </a:r>
            <a:endParaRPr kumimoji="0" lang="en-US" altLang="en-US" sz="2000" smtClean="0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00138"/>
            <a:ext cx="8372475" cy="4727575"/>
          </a:xfrm>
        </p:spPr>
        <p:txBody>
          <a:bodyPr/>
          <a:lstStyle/>
          <a:p>
            <a:pPr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set REQ of requirements is complete </a:t>
            </a:r>
            <a:r>
              <a:rPr lang="en-US" altLang="en-US" smtClean="0">
                <a:solidFill>
                  <a:schemeClr val="tx2"/>
                </a:solidFill>
              </a:rPr>
              <a:t>if</a:t>
            </a:r>
            <a:r>
              <a:rPr lang="en-US" altLang="en-US" smtClean="0"/>
              <a:t> for all goals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en-US" altLang="en-US" smtClean="0"/>
              <a:t> </a:t>
            </a:r>
            <a:r>
              <a:rPr lang="en-US" altLang="en-US" i="1" smtClean="0"/>
              <a:t>G</a:t>
            </a:r>
            <a:endParaRPr lang="en-US" altLang="en-US" smtClean="0"/>
          </a:p>
          <a:p>
            <a:pPr>
              <a:lnSpc>
                <a:spcPct val="190000"/>
              </a:lnSpc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relevance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r in REQ is pertinent </a:t>
            </a:r>
            <a:r>
              <a:rPr lang="en-US" altLang="en-US" smtClean="0">
                <a:solidFill>
                  <a:srgbClr val="CC00FF"/>
                </a:solidFill>
              </a:rPr>
              <a:t>if</a:t>
            </a:r>
            <a:r>
              <a:rPr lang="en-US" altLang="en-US" smtClean="0"/>
              <a:t> for some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r is used in argument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fr-FR" altLang="fr-FR" b="1" smtClean="0"/>
              <a:t> </a:t>
            </a:r>
            <a:r>
              <a:rPr lang="en-US" altLang="en-US" i="1" smtClean="0"/>
              <a:t>G</a:t>
            </a:r>
          </a:p>
        </p:txBody>
      </p:sp>
      <p:grpSp>
        <p:nvGrpSpPr>
          <p:cNvPr id="28676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8677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9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0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3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lang="en-US" smtClean="0"/>
              <a:t> </a:t>
            </a:r>
            <a:r>
              <a:rPr lang="en-US" sz="2000" smtClean="0"/>
              <a:t>(4)</a:t>
            </a:r>
            <a:endParaRPr lang="en-US" altLang="en-US" sz="2000" smtClean="0"/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143000"/>
            <a:ext cx="8680450" cy="946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Goal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-refinement  </a:t>
            </a:r>
            <a:r>
              <a:rPr lang="fr-FR" altLang="fr-FR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99"/>
                </a:solidFill>
              </a:rPr>
              <a:t>  </a:t>
            </a:r>
            <a:r>
              <a:rPr lang="en-US" smtClean="0"/>
              <a:t>capture of alternative options</a:t>
            </a:r>
            <a:endParaRPr lang="en-US" smtClean="0">
              <a:solidFill>
                <a:srgbClr val="009999"/>
              </a:solidFill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20482" name="Object 14"/>
          <p:cNvGraphicFramePr>
            <a:graphicFrameLocks noChangeAspect="1"/>
          </p:cNvGraphicFramePr>
          <p:nvPr/>
        </p:nvGraphicFramePr>
        <p:xfrm>
          <a:off x="144463" y="2563813"/>
          <a:ext cx="9142412" cy="2827337"/>
        </p:xfrm>
        <a:graphic>
          <a:graphicData uri="http://schemas.openxmlformats.org/presentationml/2006/ole">
            <p:oleObj spid="_x0000_s20482" name="Picture" r:id="rId3" imgW="4770000" imgH="13698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sz="2600" smtClean="0"/>
              <a:t>The central role of goals in the </a:t>
            </a:r>
            <a:r>
              <a:rPr kumimoji="0" lang="fr-BE" sz="2600" smtClean="0"/>
              <a:t>RE</a:t>
            </a:r>
            <a:r>
              <a:rPr kumimoji="0" lang="en-US" sz="2600" smtClean="0"/>
              <a:t> process </a:t>
            </a:r>
            <a:r>
              <a:rPr lang="en-US" smtClean="0"/>
              <a:t> </a:t>
            </a:r>
            <a:r>
              <a:rPr lang="en-US" sz="2000" smtClean="0"/>
              <a:t>(5)</a:t>
            </a:r>
            <a:endParaRPr lang="en-US" altLang="en-US" sz="2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" y="1143000"/>
            <a:ext cx="8964613" cy="44831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mtClean="0"/>
              <a:t>Support for evolution management</a:t>
            </a:r>
            <a:endParaRPr lang="en-US" sz="2200" smtClean="0"/>
          </a:p>
          <a:p>
            <a:pPr lvl="1">
              <a:buFontTx/>
              <a:buNone/>
            </a:pPr>
            <a:r>
              <a:rPr lang="en-US" sz="2000" smtClean="0"/>
              <a:t>  </a:t>
            </a:r>
            <a:r>
              <a:rPr lang="en-US" smtClean="0"/>
              <a:t>higher-level goals  </a:t>
            </a:r>
            <a:r>
              <a:rPr lang="fr-FR" altLang="fr-FR" b="1" smtClean="0">
                <a:solidFill>
                  <a:schemeClr val="tx2"/>
                </a:solidFill>
                <a:latin typeface="Helvetica" charset="0"/>
                <a:sym typeface="Symbol" pitchFamily="18" charset="2"/>
              </a:rPr>
              <a:t></a:t>
            </a:r>
            <a:r>
              <a:rPr lang="en-US" smtClean="0"/>
              <a:t>  more stable concerns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fr-FR" altLang="fr-FR" b="1" smtClean="0">
                <a:solidFill>
                  <a:schemeClr val="tx2"/>
                </a:solidFill>
                <a:latin typeface="Symbol" pitchFamily="18" charset="2"/>
              </a:rPr>
              <a:t>   Þ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multiple system versions within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single</a:t>
            </a:r>
            <a:r>
              <a:rPr lang="en-US" smtClean="0">
                <a:sym typeface="Symbol" pitchFamily="18" charset="2"/>
              </a:rPr>
              <a:t> model ...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sz="2200" smtClean="0">
                <a:sym typeface="Symbol" pitchFamily="18" charset="2"/>
              </a:rPr>
              <a:t>common parent goals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sz="2200" smtClean="0">
                <a:sym typeface="Symbol" pitchFamily="18" charset="2"/>
              </a:rPr>
              <a:t>different OR-branches</a:t>
            </a:r>
            <a:r>
              <a:rPr lang="en-US" sz="180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smtClean="0"/>
              <a:t>Roots for conflict detection &amp; resolution</a:t>
            </a:r>
            <a:r>
              <a:rPr lang="en-US" sz="2200" smtClean="0"/>
              <a:t>  </a:t>
            </a:r>
            <a:r>
              <a:rPr lang="en-US" sz="1800" smtClean="0"/>
              <a:t>(cf. Chap. 16)</a:t>
            </a:r>
          </a:p>
          <a:p>
            <a:pPr>
              <a:lnSpc>
                <a:spcPct val="160000"/>
              </a:lnSpc>
            </a:pPr>
            <a:r>
              <a:rPr lang="en-US" smtClean="0"/>
              <a:t>Anchors for risk management</a:t>
            </a:r>
            <a:r>
              <a:rPr lang="en-US" sz="2200" smtClean="0"/>
              <a:t>  </a:t>
            </a:r>
            <a:r>
              <a:rPr lang="en-US" sz="1800" smtClean="0"/>
              <a:t>(cf. Chap. 9)</a:t>
            </a:r>
            <a:endParaRPr lang="en-US" altLang="en-US" sz="180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smtClean="0"/>
              <a:t>Avoid frequent misconceptions</a:t>
            </a:r>
            <a:endParaRPr lang="en-US" altLang="en-US" sz="2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08075"/>
            <a:ext cx="8183562" cy="3197225"/>
          </a:xfrm>
        </p:spPr>
        <p:txBody>
          <a:bodyPr/>
          <a:lstStyle/>
          <a:p>
            <a:r>
              <a:rPr lang="en-US" altLang="en-US" smtClean="0"/>
              <a:t>Goal-oriented  </a:t>
            </a:r>
            <a:r>
              <a:rPr lang="en-US" sz="2900" b="1" smtClean="0">
                <a:solidFill>
                  <a:schemeClr val="hlink"/>
                </a:solidFill>
                <a:latin typeface="Symbol" pitchFamily="18" charset="2"/>
              </a:rPr>
              <a:t>¹</a:t>
            </a:r>
            <a:r>
              <a:rPr lang="en-US" smtClean="0">
                <a:latin typeface="Symbol" pitchFamily="18" charset="2"/>
              </a:rPr>
              <a:t>  </a:t>
            </a:r>
            <a:r>
              <a:rPr lang="en-US" altLang="en-US" smtClean="0"/>
              <a:t>top-down</a:t>
            </a:r>
          </a:p>
          <a:p>
            <a:pPr lvl="1"/>
            <a:r>
              <a:rPr lang="en-US" altLang="en-US" smtClean="0"/>
              <a:t>bottom-up elaboration as well   </a:t>
            </a:r>
            <a:r>
              <a:rPr lang="en-US" altLang="en-US" sz="2000" smtClean="0"/>
              <a:t>(goal abstraction)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Goal-oriented  </a:t>
            </a:r>
            <a:r>
              <a:rPr lang="en-US" sz="2000" b="1" smtClean="0">
                <a:solidFill>
                  <a:schemeClr val="hlink"/>
                </a:solidFill>
                <a:latin typeface="Symbol" pitchFamily="18" charset="2"/>
              </a:rPr>
              <a:t>Þ</a:t>
            </a:r>
            <a:r>
              <a:rPr lang="en-US" smtClean="0">
                <a:latin typeface="Symbol" pitchFamily="18" charset="2"/>
              </a:rPr>
              <a:t>   </a:t>
            </a:r>
            <a:r>
              <a:rPr lang="en-US" altLang="en-US" smtClean="0"/>
              <a:t>agent-oriented, </a:t>
            </a:r>
          </a:p>
          <a:p>
            <a:pPr>
              <a:lnSpc>
                <a:spcPct val="2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mtClean="0"/>
              <a:t>                                        scenario-oriented</a:t>
            </a:r>
          </a:p>
          <a:p>
            <a:pPr>
              <a:lnSpc>
                <a:spcPct val="13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800" smtClean="0"/>
              <a:t>  </a:t>
            </a:r>
            <a:r>
              <a:rPr lang="en-US" altLang="en-US" smtClean="0"/>
              <a:t> </a:t>
            </a:r>
            <a:r>
              <a:rPr lang="en-US" altLang="en-US" i="1" smtClean="0"/>
              <a:t>the magic RE triangle: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039938" y="4378325"/>
            <a:ext cx="5516562" cy="2116138"/>
            <a:chOff x="1285" y="2814"/>
            <a:chExt cx="3475" cy="1333"/>
          </a:xfrm>
        </p:grpSpPr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H="1" flipV="1">
              <a:off x="2520" y="3798"/>
              <a:ext cx="746" cy="4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78" name="Oval 6"/>
            <p:cNvSpPr>
              <a:spLocks noChangeArrowheads="1"/>
            </p:cNvSpPr>
            <p:nvPr/>
          </p:nvSpPr>
          <p:spPr bwMode="auto">
            <a:xfrm>
              <a:off x="2380" y="2814"/>
              <a:ext cx="74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goals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79" name="Oval 7"/>
            <p:cNvSpPr>
              <a:spLocks noChangeArrowheads="1"/>
            </p:cNvSpPr>
            <p:nvPr/>
          </p:nvSpPr>
          <p:spPr bwMode="auto">
            <a:xfrm>
              <a:off x="1285" y="3598"/>
              <a:ext cx="1300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scenarios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0" name="Oval 8"/>
            <p:cNvSpPr>
              <a:spLocks noChangeArrowheads="1"/>
            </p:cNvSpPr>
            <p:nvPr/>
          </p:nvSpPr>
          <p:spPr bwMode="auto">
            <a:xfrm>
              <a:off x="3257" y="3605"/>
              <a:ext cx="116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agents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1993" y="3176"/>
              <a:ext cx="531" cy="388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2990" y="3145"/>
              <a:ext cx="776" cy="456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83" name="Text Box 11"/>
            <p:cNvSpPr txBox="1">
              <a:spLocks noChangeArrowheads="1"/>
            </p:cNvSpPr>
            <p:nvPr/>
          </p:nvSpPr>
          <p:spPr bwMode="auto">
            <a:xfrm>
              <a:off x="2332" y="3859"/>
              <a:ext cx="110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interaction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4" name="Text Box 12"/>
            <p:cNvSpPr txBox="1">
              <a:spLocks noChangeArrowheads="1"/>
            </p:cNvSpPr>
            <p:nvPr/>
          </p:nvSpPr>
          <p:spPr bwMode="auto">
            <a:xfrm>
              <a:off x="3437" y="3179"/>
              <a:ext cx="1323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responsibility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5" name="Text Box 13"/>
            <p:cNvSpPr txBox="1">
              <a:spLocks noChangeArrowheads="1"/>
            </p:cNvSpPr>
            <p:nvPr/>
          </p:nvSpPr>
          <p:spPr bwMode="auto">
            <a:xfrm>
              <a:off x="1333" y="3156"/>
              <a:ext cx="91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coverage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105275" y="1884363"/>
            <a:ext cx="4652963" cy="4445000"/>
          </a:xfrm>
          <a:prstGeom prst="rect">
            <a:avLst/>
          </a:prstGeom>
          <a:solidFill>
            <a:srgbClr val="C5C6EF"/>
          </a:solidFill>
          <a:ln w="38100" cap="sq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218363" y="2016125"/>
            <a:ext cx="1468437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:Passenger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43613" y="2017713"/>
            <a:ext cx="833437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:Train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194175" y="1989138"/>
            <a:ext cx="135572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:Controller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9053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64928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8012113" y="2506663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6505575" y="3968750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702425" y="3605213"/>
            <a:ext cx="117157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entrance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4918075" y="282416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4892675" y="3540125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140325" y="2927350"/>
            <a:ext cx="10890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4919663" y="43688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5156200" y="3771900"/>
            <a:ext cx="976313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closing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4933950" y="481171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26050" y="4464050"/>
            <a:ext cx="80486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move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22935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772160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4657725" y="6135688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6232525" y="6137275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7764463" y="6138863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4643438" y="2466975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4932363" y="52705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259388" y="4905375"/>
            <a:ext cx="8763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 flipH="1">
            <a:off x="4906963" y="59436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5154613" y="5345113"/>
            <a:ext cx="10890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272088" y="2476500"/>
            <a:ext cx="8763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Scenarios as concrete vehicles </a:t>
            </a:r>
            <a:br>
              <a:rPr lang="en-US" smtClean="0"/>
            </a:br>
            <a:r>
              <a:rPr lang="en-US" smtClean="0"/>
              <a:t>for goal elicitation/validation</a:t>
            </a:r>
            <a:endParaRPr lang="en-US" sz="2000" smtClean="0"/>
          </a:p>
        </p:txBody>
      </p:sp>
      <p:sp>
        <p:nvSpPr>
          <p:cNvPr id="141212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4300" y="4497388"/>
            <a:ext cx="3687763" cy="1428750"/>
          </a:xfrm>
          <a:ln cap="flat">
            <a:solidFill>
              <a:srgbClr val="009999"/>
            </a:solidFill>
            <a:prstDash val="dash"/>
          </a:ln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G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covers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 is subhistory in set of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smtClean="0">
                <a:solidFill>
                  <a:srgbClr val="009999"/>
                </a:solidFill>
              </a:rPr>
              <a:t>behaviors prescribed by</a:t>
            </a:r>
            <a:r>
              <a:rPr lang="fr-FR" sz="2200" i="1" smtClean="0">
                <a:solidFill>
                  <a:srgbClr val="009999"/>
                </a:solidFill>
              </a:rPr>
              <a:t> G</a:t>
            </a:r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1727200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2147483647 w 1731"/>
              <a:gd name="T3" fmla="*/ 2147483647 h 796"/>
              <a:gd name="T4" fmla="*/ 2147483647 w 1731"/>
              <a:gd name="T5" fmla="*/ 2147483647 h 796"/>
              <a:gd name="T6" fmla="*/ 0 60000 65536"/>
              <a:gd name="T7" fmla="*/ 0 60000 65536"/>
              <a:gd name="T8" fmla="*/ 0 60000 65536"/>
              <a:gd name="T9" fmla="*/ 0 w 1731"/>
              <a:gd name="T10" fmla="*/ 0 h 796"/>
              <a:gd name="T11" fmla="*/ 1731 w 1731"/>
              <a:gd name="T12" fmla="*/ 796 h 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575" cap="sq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538163" y="1568450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39763" y="1549400"/>
            <a:ext cx="183197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spcBef>
                <a:spcPct val="0"/>
              </a:spcBef>
            </a:pP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WhileMoving</a:t>
            </a:r>
            <a:endParaRPr lang="fr-BE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 flipH="1">
            <a:off x="1168400" y="3208338"/>
            <a:ext cx="1241425" cy="1255712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3870325" y="1363663"/>
            <a:ext cx="5273675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 i="1">
                <a:solidFill>
                  <a:schemeClr val="tx1"/>
                </a:solidFill>
                <a:latin typeface="Arial" pitchFamily="34" charset="0"/>
              </a:rPr>
              <a:t>easy to get from or validate with stakeholders</a:t>
            </a:r>
            <a:endParaRPr lang="fr-FR" sz="2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1506" name="Object 39"/>
          <p:cNvGraphicFramePr>
            <a:graphicFrameLocks noChangeAspect="1"/>
          </p:cNvGraphicFramePr>
          <p:nvPr/>
        </p:nvGraphicFramePr>
        <p:xfrm>
          <a:off x="73025" y="65088"/>
          <a:ext cx="976313" cy="855662"/>
        </p:xfrm>
        <a:graphic>
          <a:graphicData uri="http://schemas.openxmlformats.org/presentationml/2006/ole">
            <p:oleObj spid="_x0000_s21506" name="Clip" r:id="rId3" imgW="875520" imgH="76716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322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orientation in RE: </a:t>
            </a:r>
            <a:r>
              <a:rPr lang="fr-BE" altLang="en-US" smtClean="0"/>
              <a:t> </a:t>
            </a:r>
            <a:r>
              <a:rPr lang="en-US" altLang="en-US" smtClean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44600"/>
            <a:ext cx="8529637" cy="4498975"/>
          </a:xfrm>
          <a:noFill/>
        </p:spPr>
        <p:txBody>
          <a:bodyPr/>
          <a:lstStyle/>
          <a:p>
            <a:r>
              <a:rPr kumimoji="0" lang="en-US" smtClean="0"/>
              <a:t>What are goals?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The granularity of goals and their relationship to requirements and assumptions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Goal types and categories</a:t>
            </a:r>
            <a:endParaRPr lang="en-US" altLang="en-US" smtClean="0"/>
          </a:p>
          <a:p>
            <a:pPr lvl="1">
              <a:lnSpc>
                <a:spcPct val="140000"/>
              </a:lnSpc>
            </a:pPr>
            <a:r>
              <a:rPr kumimoji="0" lang="en-US" smtClean="0"/>
              <a:t>Types of goals: </a:t>
            </a:r>
            <a:r>
              <a:rPr kumimoji="0" lang="fr-BE" smtClean="0"/>
              <a:t> </a:t>
            </a:r>
            <a:r>
              <a:rPr kumimoji="0" lang="en-US" smtClean="0"/>
              <a:t>behavioral goals vs. soft goals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kumimoji="0" lang="en-US" smtClean="0"/>
              <a:t>Goal categories: functional goals vs. non-functional goals</a:t>
            </a:r>
          </a:p>
          <a:p>
            <a:pPr>
              <a:spcBef>
                <a:spcPct val="80000"/>
              </a:spcBef>
            </a:pPr>
            <a:r>
              <a:rPr kumimoji="0" lang="en-US" smtClean="0"/>
              <a:t>The central role of goals in the </a:t>
            </a:r>
            <a:r>
              <a:rPr kumimoji="0" lang="fr-BE" smtClean="0"/>
              <a:t>RE</a:t>
            </a:r>
            <a:r>
              <a:rPr kumimoji="0" lang="en-US" smtClean="0"/>
              <a:t> process</a:t>
            </a:r>
            <a:endParaRPr kumimoji="0" lang="en-US" altLang="en-US" b="1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1073150" cy="11604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322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orientation in RE: </a:t>
            </a:r>
            <a:r>
              <a:rPr lang="fr-BE" altLang="en-US" smtClean="0"/>
              <a:t> </a:t>
            </a:r>
            <a:r>
              <a:rPr lang="en-US" altLang="en-US" smtClean="0"/>
              <a:t>outline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44600"/>
            <a:ext cx="8529637" cy="4498975"/>
          </a:xfrm>
          <a:noFill/>
        </p:spPr>
        <p:txBody>
          <a:bodyPr/>
          <a:lstStyle/>
          <a:p>
            <a:r>
              <a:rPr kumimoji="0" lang="en-US" smtClean="0"/>
              <a:t>What are goals?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The granularity of goals and their relationship to requirements and assumptions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smtClean="0"/>
              <a:t>Goal types and categories</a:t>
            </a:r>
            <a:endParaRPr lang="en-US" altLang="en-US" smtClean="0"/>
          </a:p>
          <a:p>
            <a:pPr lvl="1">
              <a:lnSpc>
                <a:spcPct val="140000"/>
              </a:lnSpc>
            </a:pPr>
            <a:r>
              <a:rPr kumimoji="0" lang="en-US" smtClean="0"/>
              <a:t>Types of goals: </a:t>
            </a:r>
            <a:r>
              <a:rPr kumimoji="0" lang="fr-BE" smtClean="0"/>
              <a:t> </a:t>
            </a:r>
            <a:r>
              <a:rPr kumimoji="0" lang="en-US" smtClean="0"/>
              <a:t>behavioral goals vs. soft goals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kumimoji="0" lang="en-US" smtClean="0"/>
              <a:t>Goal categories: functional goals vs. non-functional goals</a:t>
            </a:r>
          </a:p>
          <a:p>
            <a:pPr>
              <a:spcBef>
                <a:spcPct val="80000"/>
              </a:spcBef>
            </a:pPr>
            <a:r>
              <a:rPr kumimoji="0" lang="en-US" smtClean="0"/>
              <a:t>The central role of goals in the </a:t>
            </a:r>
            <a:r>
              <a:rPr kumimoji="0" lang="fr-BE" smtClean="0"/>
              <a:t>RE</a:t>
            </a:r>
            <a:r>
              <a:rPr kumimoji="0" lang="en-US" smtClean="0"/>
              <a:t> process</a:t>
            </a:r>
            <a:endParaRPr kumimoji="0" lang="en-US" altLang="en-US" b="1" smtClean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1073150" cy="11604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6375"/>
            <a:ext cx="6430963" cy="762000"/>
          </a:xfrm>
        </p:spPr>
        <p:txBody>
          <a:bodyPr/>
          <a:lstStyle/>
          <a:p>
            <a:r>
              <a:rPr lang="en-US" smtClean="0"/>
              <a:t>What are goals?</a:t>
            </a:r>
            <a:endParaRPr lang="en-US" altLang="en-US" sz="2000" smtClean="0"/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25513"/>
            <a:ext cx="8904287" cy="573563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prescriptive statement of intent</a:t>
            </a:r>
            <a:r>
              <a:rPr lang="fr-BE" altLang="en-US" smtClean="0"/>
              <a:t> the</a:t>
            </a:r>
            <a:r>
              <a:rPr lang="en-US" altLang="en-US" smtClean="0"/>
              <a:t> system</a:t>
            </a:r>
            <a:r>
              <a:rPr lang="fr-BE" altLang="en-US" smtClean="0"/>
              <a:t> should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BE" altLang="en-US" smtClean="0"/>
              <a:t>               satisfy through cooperation of its </a:t>
            </a:r>
            <a:r>
              <a:rPr lang="fr-BE" altLang="en-US" b="1" i="1" smtClean="0"/>
              <a:t>agents</a:t>
            </a:r>
            <a:endParaRPr lang="en-US" altLang="en-US" b="1" i="1" smtClean="0"/>
          </a:p>
          <a:p>
            <a:pPr lvl="1">
              <a:lnSpc>
                <a:spcPct val="150000"/>
              </a:lnSpc>
              <a:defRPr/>
            </a:pPr>
            <a:r>
              <a:rPr lang="en-US" altLang="en-US" smtClean="0"/>
              <a:t>"prescriptive</a:t>
            </a:r>
            <a:r>
              <a:rPr lang="fr-BE" altLang="en-US" smtClean="0"/>
              <a:t> statement</a:t>
            </a:r>
            <a:r>
              <a:rPr lang="en-US" altLang="en-US" smtClean="0"/>
              <a:t>"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in </a:t>
            </a:r>
            <a:r>
              <a:rPr lang="en-US" altLang="en-US" smtClean="0"/>
              <a:t>optative mood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fr-BE" altLang="en-US" sz="2200" smtClean="0"/>
              <a:t>		                                 </a:t>
            </a:r>
            <a:r>
              <a:rPr lang="en-US" altLang="en-US" sz="2200" smtClean="0"/>
              <a:t>“shall”, “should”, “must”, ...</a:t>
            </a:r>
          </a:p>
          <a:p>
            <a:pPr lvl="2">
              <a:lnSpc>
                <a:spcPct val="170000"/>
              </a:lnSpc>
              <a:buFontTx/>
              <a:buNone/>
              <a:defRPr/>
            </a:pPr>
            <a:r>
              <a:rPr lang="en-US" altLang="en-US" smtClean="0"/>
              <a:t>e.g.</a:t>
            </a:r>
            <a:r>
              <a:rPr lang="en-US" altLang="en-US" smtClean="0">
                <a:solidFill>
                  <a:srgbClr val="663300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“Train doors shall be closed while the train is moving”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	     “Loan periods shall be limited to 2 weeks”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formulated in terms of problem world phenomena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/>
              <a:t>"system":</a:t>
            </a:r>
            <a:r>
              <a:rPr lang="fr-BE" altLang="en-US" smtClean="0"/>
              <a:t>   </a:t>
            </a:r>
            <a:r>
              <a:rPr lang="en-US" altLang="en-US" smtClean="0"/>
              <a:t>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altLang="en-US" smtClean="0">
                <a:solidFill>
                  <a:schemeClr val="tx2"/>
                </a:solidFill>
              </a:rPr>
              <a:t>,</a:t>
            </a:r>
            <a:r>
              <a:rPr lang="en-US" altLang="en-US" smtClean="0"/>
              <a:t> 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to-be</a:t>
            </a:r>
            <a:endParaRPr lang="en-US" altLang="en-US" smtClean="0"/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en-US" sz="2200" smtClean="0"/>
              <a:t>	 </a:t>
            </a:r>
            <a:r>
              <a:rPr lang="fr-BE" altLang="en-US" sz="2200" smtClean="0"/>
              <a:t>                                 </a:t>
            </a:r>
            <a:r>
              <a:rPr lang="en-US" altLang="en-US" sz="2200" smtClean="0"/>
              <a:t>software </a:t>
            </a:r>
            <a:r>
              <a:rPr lang="en-US" altLang="en-US" sz="2200" smtClean="0">
                <a:solidFill>
                  <a:schemeClr val="tx2"/>
                </a:solidFill>
              </a:rPr>
              <a:t>+</a:t>
            </a:r>
            <a:r>
              <a:rPr lang="en-US" altLang="en-US" sz="2200" smtClean="0"/>
              <a:t> environment</a:t>
            </a:r>
            <a:endParaRPr lang="en-US" altLang="en-US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40000"/>
              </a:lnSpc>
              <a:defRPr/>
            </a:pPr>
            <a:r>
              <a:rPr lang="fr-BE" altLang="en-US" smtClean="0"/>
              <a:t>"a</a:t>
            </a:r>
            <a:r>
              <a:rPr lang="en-US" altLang="en-US" smtClean="0"/>
              <a:t>gent</a:t>
            </a:r>
            <a:r>
              <a:rPr lang="fr-BE" altLang="en-US" smtClean="0"/>
              <a:t>":</a:t>
            </a: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mtClean="0"/>
              <a:t>active system component</a:t>
            </a:r>
            <a:endParaRPr lang="fr-BE" altLang="en-US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fr-BE" altLang="en-US" smtClean="0"/>
              <a:t>                  </a:t>
            </a:r>
            <a:r>
              <a:rPr lang="en-US" altLang="en-US" smtClean="0"/>
              <a:t>responsible for goal satisfaction</a:t>
            </a:r>
            <a:endParaRPr lang="fr-BE" alt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2050" name="Clip" r:id="rId3" imgW="845640" imgH="938520" progId="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 flipH="1">
          <a:off x="7969250" y="3057525"/>
          <a:ext cx="712788" cy="442913"/>
        </p:xfrm>
        <a:graphic>
          <a:graphicData uri="http://schemas.openxmlformats.org/presentationml/2006/ole">
            <p:oleObj spid="_x0000_s2051" name="Clip" r:id="rId4" imgW="5096880" imgH="2642760" progId="">
              <p:embed/>
            </p:oleObj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6784975" y="3519488"/>
          <a:ext cx="538163" cy="512762"/>
        </p:xfrm>
        <a:graphic>
          <a:graphicData uri="http://schemas.openxmlformats.org/presentationml/2006/ole">
            <p:oleObj spid="_x0000_s2052" name="Clip" r:id="rId5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157163"/>
            <a:ext cx="76676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satisfaction requires agent cooperation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58225" cy="4799013"/>
          </a:xfrm>
        </p:spPr>
        <p:txBody>
          <a:bodyPr/>
          <a:lstStyle/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fr-FR" sz="1800" smtClean="0">
                <a:solidFill>
                  <a:srgbClr val="5F5F5F"/>
                </a:solidFill>
                <a:latin typeface="Arial" pitchFamily="34" charset="0"/>
              </a:rPr>
              <a:t> 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Maintain [SafeTransportation]</a:t>
            </a:r>
            <a:r>
              <a:rPr lang="en-US" altLang="en-US" sz="2000" smtClean="0">
                <a:solidFill>
                  <a:srgbClr val="5F5F5F"/>
                </a:solidFill>
              </a:rPr>
              <a:t>  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endParaRPr lang="en-US" altLang="en-US" sz="2000" smtClean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spcBef>
                <a:spcPct val="1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on-board train controller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tracking system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station computer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train driver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...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Achieve [BookCopyReturnedToShelves]</a:t>
            </a:r>
            <a:r>
              <a:rPr lang="en-US" altLang="en-US" sz="2000" smtClean="0">
                <a:solidFill>
                  <a:srgbClr val="5F5F5F"/>
                </a:solidFill>
              </a:rPr>
              <a:t> </a:t>
            </a:r>
            <a:r>
              <a:rPr lang="fr-BE" altLang="en-US" sz="2000" smtClean="0">
                <a:solidFill>
                  <a:srgbClr val="5F5F5F"/>
                </a:solidFill>
              </a:rPr>
              <a:t>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  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staff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library software</a:t>
            </a:r>
            <a:endParaRPr lang="en-US" altLang="en-US" sz="200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mtClean="0"/>
              <a:t>Agent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role, rather than individual</a:t>
            </a:r>
            <a:endParaRPr lang="fr-BE" altLang="en-US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must restrict its behavior to meet its assigned goals</a:t>
            </a:r>
          </a:p>
          <a:p>
            <a:pPr lvl="1">
              <a:lnSpc>
                <a:spcPct val="100000"/>
              </a:lnSpc>
              <a:defRPr/>
            </a:pPr>
            <a:r>
              <a:rPr lang="fr-BE" altLang="en-US" smtClean="0"/>
              <a:t>must be able to monitor/control phenomena involved</a:t>
            </a:r>
            <a:r>
              <a:rPr lang="en-US" altLang="en-US" smtClean="0"/>
              <a:t> </a:t>
            </a:r>
            <a:r>
              <a:rPr lang="fr-BE" altLang="en-US" smtClean="0"/>
              <a:t>in assigned goals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Agent types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mtClean="0"/>
              <a:t>software</a:t>
            </a:r>
            <a:r>
              <a:rPr lang="en-US" altLang="en-US" sz="2000" smtClean="0"/>
              <a:t>  (software-to-be, legacy software, foreign software)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device</a:t>
            </a:r>
            <a:r>
              <a:rPr lang="en-US" altLang="en-US" sz="2000" smtClean="0"/>
              <a:t>  (sensor, actuator, ...)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human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128588"/>
          <a:ext cx="812800" cy="876300"/>
        </p:xfrm>
        <a:graphic>
          <a:graphicData uri="http://schemas.openxmlformats.org/presentationml/2006/ole">
            <p:oleObj spid="_x0000_s3074" name="Clip" r:id="rId4" imgW="1088640" imgH="1174680" progId="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 flipH="1">
          <a:off x="8083550" y="1074738"/>
          <a:ext cx="631825" cy="392112"/>
        </p:xfrm>
        <a:graphic>
          <a:graphicData uri="http://schemas.openxmlformats.org/presentationml/2006/ole">
            <p:oleObj spid="_x0000_s3075" name="Clip" r:id="rId5" imgW="5096880" imgH="2642760" progId="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8104188" y="2328863"/>
          <a:ext cx="536575" cy="600075"/>
        </p:xfrm>
        <a:graphic>
          <a:graphicData uri="http://schemas.openxmlformats.org/presentationml/2006/ole">
            <p:oleObj spid="_x0000_s3076" name="Clip" r:id="rId6" imgW="707040" imgH="75996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231775"/>
            <a:ext cx="6430962" cy="762000"/>
          </a:xfrm>
        </p:spPr>
        <p:txBody>
          <a:bodyPr/>
          <a:lstStyle/>
          <a:p>
            <a:pPr>
              <a:defRPr/>
            </a:pPr>
            <a:r>
              <a:rPr lang="fr-FR" smtClean="0"/>
              <a:t>Goals  </a:t>
            </a:r>
            <a:r>
              <a:rPr lang="fr-FR" sz="2400" smtClean="0"/>
              <a:t>vs.</a:t>
            </a:r>
            <a:r>
              <a:rPr lang="fr-FR" smtClean="0"/>
              <a:t>  domain properties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8901113" cy="501173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 </a:t>
            </a:r>
            <a:r>
              <a:rPr lang="fr-FR" smtClean="0">
                <a:solidFill>
                  <a:schemeClr val="tx2"/>
                </a:solidFill>
              </a:rPr>
              <a:t>=</a:t>
            </a:r>
            <a:r>
              <a:rPr lang="fr-FR" smtClean="0"/>
              <a:t>   descriptive statement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  <a:defRPr/>
            </a:pPr>
            <a:r>
              <a:rPr lang="fr-FR" smtClean="0"/>
              <a:t>                                                       about environment</a:t>
            </a:r>
            <a:r>
              <a:rPr lang="fr-FR" sz="2200" smtClean="0"/>
              <a:t>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indicative mood:  “is</a:t>
            </a:r>
            <a:r>
              <a:rPr lang="fr-BE" altLang="en-US" smtClean="0"/>
              <a:t>"</a:t>
            </a:r>
            <a:r>
              <a:rPr lang="en-US" altLang="en-US" smtClean="0"/>
              <a:t>, “are</a:t>
            </a:r>
            <a:r>
              <a:rPr lang="fr-BE" altLang="en-US" smtClean="0"/>
              <a:t>"</a:t>
            </a:r>
            <a:r>
              <a:rPr lang="en-US" altLang="en-US" smtClean="0"/>
              <a:t>, </a:t>
            </a:r>
            <a:r>
              <a:rPr lang="fr-BE" altLang="en-US" sz="2000" smtClean="0"/>
              <a:t>etc</a:t>
            </a:r>
            <a:r>
              <a:rPr lang="fr-BE" altLang="en-US" smtClean="0"/>
              <a:t>   --not prescriptive</a:t>
            </a:r>
            <a:endParaRPr lang="fr-FR" smtClean="0"/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/>
              <a:t>e.g.  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“If train doors are open, they are not closed”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		         “A borrowed book is not available for other patrons”</a:t>
            </a:r>
          </a:p>
          <a:p>
            <a:pPr>
              <a:spcBef>
                <a:spcPct val="80000"/>
              </a:spcBef>
              <a:defRPr/>
            </a:pPr>
            <a:r>
              <a:rPr lang="en-US" altLang="en-US" smtClean="0"/>
              <a:t>The distinction between goals &amp; domain properties is essential for RE</a:t>
            </a:r>
            <a:r>
              <a:rPr lang="fr-BE" altLang="en-US" smtClean="0"/>
              <a:t> ...</a:t>
            </a:r>
            <a:endParaRPr lang="en-US" altLang="en-US" smtClean="0"/>
          </a:p>
          <a:p>
            <a:pPr lvl="1">
              <a:lnSpc>
                <a:spcPct val="70000"/>
              </a:lnSpc>
              <a:spcBef>
                <a:spcPct val="60000"/>
              </a:spcBef>
              <a:defRPr/>
            </a:pPr>
            <a:r>
              <a:rPr lang="en-US" altLang="en-US" smtClean="0"/>
              <a:t>goals can be negotiated, weakened,</a:t>
            </a:r>
            <a:r>
              <a:rPr lang="fr-BE" altLang="en-US" smtClean="0"/>
              <a:t> prioritized</a:t>
            </a:r>
            <a:endParaRPr lang="en-US" altLang="en-US" smtClean="0"/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altLang="en-US" smtClean="0"/>
              <a:t>domain properties cannot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both </a:t>
            </a:r>
            <a:r>
              <a:rPr lang="fr-BE" altLang="en-US" smtClean="0"/>
              <a:t>required</a:t>
            </a:r>
            <a:r>
              <a:rPr lang="en-US" altLang="en-US" smtClean="0"/>
              <a:t> in requirements documentation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4098" name="Clip" r:id="rId3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7150"/>
            <a:ext cx="6999288" cy="9350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smtClean="0"/>
              <a:t>The granularity of goals</a:t>
            </a:r>
            <a:endParaRPr lang="en-US" altLang="en-US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22425"/>
            <a:ext cx="8902700" cy="413067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fr-BE" altLang="en-US" smtClean="0"/>
              <a:t>Goals can be stated at different levels of abstraction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Higher-level</a:t>
            </a:r>
            <a:r>
              <a:rPr lang="en-US" altLang="en-US" smtClean="0"/>
              <a:t> goals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strategic, coarse-grained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"50% increase of transportation capacity"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”Effective access to state of the art"</a:t>
            </a:r>
            <a:endParaRPr lang="en-US" altLang="en-US" smtClean="0">
              <a:solidFill>
                <a:srgbClr val="663300"/>
              </a:solidFill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Lower-level</a:t>
            </a:r>
            <a:r>
              <a:rPr lang="en-US" altLang="en-US" smtClean="0"/>
              <a:t> goals</a:t>
            </a:r>
            <a:r>
              <a:rPr lang="fr-BE" altLang="en-US" smtClean="0"/>
              <a:t>:  </a:t>
            </a:r>
            <a:r>
              <a:rPr lang="en-US" altLang="en-US" smtClean="0"/>
              <a:t>technical, fine-grained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secs"</a:t>
            </a:r>
            <a:endParaRPr lang="en-US" altLang="en-US" smtClean="0">
              <a:solidFill>
                <a:srgbClr val="5F5F5F"/>
              </a:solidFill>
            </a:endParaRPr>
          </a:p>
          <a:p>
            <a:pPr lvl="2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”Reminder issued by end of loan period if no return"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finer</a:t>
            </a:r>
            <a:r>
              <a:rPr lang="en-US" altLang="en-US" smtClean="0"/>
              <a:t>-grained  a goal</a:t>
            </a:r>
            <a:r>
              <a:rPr lang="fr-BE" altLang="en-US" smtClean="0"/>
              <a:t>,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fr-BE" altLang="en-US" smtClean="0"/>
              <a:t>          </a:t>
            </a: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fewer</a:t>
            </a:r>
            <a:r>
              <a:rPr lang="en-US" altLang="en-US" smtClean="0"/>
              <a:t> agents required for its satisfaction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p:oleObj spid="_x0000_s5122" name="Clip" r:id="rId3" imgW="845640" imgH="93852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 flipH="1">
          <a:off x="6488113" y="2474913"/>
          <a:ext cx="715962" cy="444500"/>
        </p:xfrm>
        <a:graphic>
          <a:graphicData uri="http://schemas.openxmlformats.org/presentationml/2006/ole">
            <p:oleObj spid="_x0000_s5123" name="Clip" r:id="rId4" imgW="5096880" imgH="2642760" progId="">
              <p:embed/>
            </p:oleObj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5824538" y="2952750"/>
          <a:ext cx="538162" cy="498475"/>
        </p:xfrm>
        <a:graphic>
          <a:graphicData uri="http://schemas.openxmlformats.org/presentationml/2006/ole">
            <p:oleObj spid="_x0000_s5124" name="Clip" r:id="rId5" imgW="707040" imgH="759960" progId="">
              <p:embed/>
            </p:oleObj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7675563" y="4584700"/>
          <a:ext cx="538162" cy="498475"/>
        </p:xfrm>
        <a:graphic>
          <a:graphicData uri="http://schemas.openxmlformats.org/presentationml/2006/ole">
            <p:oleObj spid="_x0000_s5125" name="Clip" r:id="rId6" imgW="707040" imgH="759960" progId="">
              <p:embed/>
            </p:oleObj>
          </a:graphicData>
        </a:graphic>
      </p:graphicFrame>
      <p:graphicFrame>
        <p:nvGraphicFramePr>
          <p:cNvPr id="5126" name="Object 13"/>
          <p:cNvGraphicFramePr>
            <a:graphicFrameLocks noChangeAspect="1"/>
          </p:cNvGraphicFramePr>
          <p:nvPr/>
        </p:nvGraphicFramePr>
        <p:xfrm flipH="1">
          <a:off x="6711950" y="4041775"/>
          <a:ext cx="715963" cy="444500"/>
        </p:xfrm>
        <a:graphic>
          <a:graphicData uri="http://schemas.openxmlformats.org/presentationml/2006/ole">
            <p:oleObj spid="_x0000_s5126" name="Clip" r:id="rId7" imgW="5096880" imgH="264276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9875"/>
            <a:ext cx="6869112" cy="817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Goals, requirements &amp; expectations</a:t>
            </a:r>
            <a:endParaRPr lang="en-US" altLang="en-US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662113"/>
            <a:ext cx="8985250" cy="4016375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software-to-be</a:t>
            </a:r>
            <a:endParaRPr lang="en-US" altLang="en-US" smtClean="0"/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doorState = ‘closed’ while measuredSpeed</a:t>
            </a:r>
            <a:r>
              <a:rPr lang="en-US" sz="2000" smtClean="0">
                <a:latin typeface="Symbol" pitchFamily="18" charset="2"/>
              </a:rPr>
              <a:t>¹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TrainController</a:t>
            </a:r>
            <a:endParaRPr lang="fr-FR" sz="2000" i="1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”Acceleration command sent every 3 secs”  </a:t>
            </a:r>
            <a:r>
              <a:rPr lang="en-US" altLang="en-US" sz="2000" smtClean="0">
                <a:solidFill>
                  <a:srgbClr val="5F5F5F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StationComputer</a:t>
            </a:r>
            <a:endParaRPr lang="en-US" altLang="en-US" sz="2000" i="1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180000"/>
              </a:lnSpc>
              <a:spcBef>
                <a:spcPct val="6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Expectation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environment</a:t>
            </a:r>
            <a:endParaRPr lang="en-US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prescriptive assumption on environment</a:t>
            </a:r>
            <a:endParaRPr lang="fr-BE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fr-BE" altLang="en-US" smtClean="0"/>
              <a:t>cannot be enforced by software-to-be  (unlike requirements)</a:t>
            </a:r>
            <a:endParaRPr lang="en-US" altLang="en-US" smtClean="0"/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fr-FR" sz="2000" smtClean="0">
                <a:solidFill>
                  <a:schemeClr val="accent1"/>
                </a:solidFill>
              </a:rPr>
              <a:t>      </a:t>
            </a:r>
            <a:r>
              <a:rPr lang="fr-FR" sz="1600" smtClean="0">
                <a:solidFill>
                  <a:schemeClr val="accent1"/>
                </a:solidFill>
              </a:rPr>
              <a:t>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 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Train left when doors open at destination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 </a:t>
            </a:r>
            <a:r>
              <a:rPr lang="fr-BE" altLang="en-US" sz="2000" b="1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endParaRPr lang="en-US" altLang="en-US" sz="2000" i="1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166100" y="187325"/>
          <a:ext cx="820738" cy="885825"/>
        </p:xfrm>
        <a:graphic>
          <a:graphicData uri="http://schemas.openxmlformats.org/presentationml/2006/ole">
            <p:oleObj spid="_x0000_s6146" name="Clip" r:id="rId3" imgW="1088640" imgH="1174680" progId="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6147" name="Clip" r:id="rId4" imgW="845640" imgH="93852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27013"/>
            <a:ext cx="6792912" cy="762000"/>
          </a:xfrm>
        </p:spPr>
        <p:txBody>
          <a:bodyPr/>
          <a:lstStyle/>
          <a:p>
            <a:r>
              <a:rPr lang="fr-BE" sz="2600" smtClean="0"/>
              <a:t>Statement typology revisited </a:t>
            </a:r>
            <a:br>
              <a:rPr lang="fr-BE" sz="2600" smtClean="0"/>
            </a:br>
            <a:r>
              <a:rPr lang="fr-BE" sz="2600" smtClean="0"/>
              <a:t>in the presence of goals</a:t>
            </a:r>
            <a:endParaRPr lang="en-US" altLang="en-US" sz="200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p:oleObj spid="_x0000_s7170" name="Clip" r:id="rId3" imgW="845640" imgH="938520" progId="">
              <p:embed/>
            </p:oleObj>
          </a:graphicData>
        </a:graphic>
      </p:graphicFrame>
      <p:sp>
        <p:nvSpPr>
          <p:cNvPr id="138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185863"/>
            <a:ext cx="8985250" cy="2679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z="2200" smtClean="0"/>
              <a:t>Cf. general terminology introduced in Chap. 1 ...</a:t>
            </a:r>
          </a:p>
          <a:p>
            <a:pPr lvl="1">
              <a:defRPr/>
            </a:pPr>
            <a:r>
              <a:rPr lang="fr-BE" altLang="en-US" smtClean="0"/>
              <a:t>software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requirement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</a:p>
          <a:p>
            <a:pPr lvl="1">
              <a:defRPr/>
            </a:pPr>
            <a:r>
              <a:rPr lang="fr-BE" altLang="en-US" smtClean="0"/>
              <a:t>system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goal involving multiple agents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fr-BE" altLang="en-US" smtClean="0">
                <a:solidFill>
                  <a:schemeClr val="tx1"/>
                </a:solidFill>
              </a:rPr>
              <a:t>                                                            incl. s</a:t>
            </a:r>
            <a:r>
              <a:rPr lang="en-US" altLang="en-US" smtClean="0">
                <a:solidFill>
                  <a:schemeClr val="tx1"/>
                </a:solidFill>
              </a:rPr>
              <a:t>o</a:t>
            </a:r>
            <a:r>
              <a:rPr lang="fr-BE" altLang="en-US" smtClean="0">
                <a:solidFill>
                  <a:schemeClr val="tx1"/>
                </a:solidFill>
              </a:rPr>
              <a:t>ftware-to-be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prescriptive) assumption</a:t>
            </a:r>
            <a:r>
              <a:rPr lang="fr-BE" altLang="en-US" smtClean="0">
                <a:solidFill>
                  <a:schemeClr val="tx2"/>
                </a:solidFill>
              </a:rPr>
              <a:t> 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expectation 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descriptive) assumption 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hypothesis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01625" y="3963988"/>
          <a:ext cx="8456613" cy="2616200"/>
        </p:xfrm>
        <a:graphic>
          <a:graphicData uri="http://schemas.openxmlformats.org/presentationml/2006/ole">
            <p:oleObj spid="_x0000_s7171" name="Picture" r:id="rId4" imgW="4500360" imgH="1279440" progId="Word.Picture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23185</TotalTime>
  <Words>1463</Words>
  <Application>Microsoft Office PowerPoint</Application>
  <PresentationFormat>On-screen Show (4:3)</PresentationFormat>
  <Paragraphs>265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Flyer (Standard)</vt:lpstr>
      <vt:lpstr>Clip</vt:lpstr>
      <vt:lpstr>Picture</vt:lpstr>
      <vt:lpstr>Fundamentals of RE</vt:lpstr>
      <vt:lpstr>System objectives are pervasive in RE</vt:lpstr>
      <vt:lpstr>Goal orientation in RE:  outline</vt:lpstr>
      <vt:lpstr>What are goals?</vt:lpstr>
      <vt:lpstr>Goal satisfaction requires agent cooperation</vt:lpstr>
      <vt:lpstr>Goals  vs.  domain properties</vt:lpstr>
      <vt:lpstr>The granularity of goals</vt:lpstr>
      <vt:lpstr>Goals, requirements &amp; expectations</vt:lpstr>
      <vt:lpstr>Statement typology revisited  in the presence of goals</vt:lpstr>
      <vt:lpstr>Goal types</vt:lpstr>
      <vt:lpstr>Goal types:  behavioral goals</vt:lpstr>
      <vt:lpstr>Behavior goals prescribe  sets of desired behaviors</vt:lpstr>
      <vt:lpstr>Behavioral goals:   subtypes and specification patterns</vt:lpstr>
      <vt:lpstr>Behavioral goals:   subtypes and specification patterns  (2)</vt:lpstr>
      <vt:lpstr>Behavioral goals:   subtypes and specification patterns  (3)</vt:lpstr>
      <vt:lpstr>Goal types:  soft goals</vt:lpstr>
      <vt:lpstr>Goal categories</vt:lpstr>
      <vt:lpstr>Goal categories:  non-functional goals</vt:lpstr>
      <vt:lpstr>Goal categories   (2)</vt:lpstr>
      <vt:lpstr>Using goal types &amp; categories</vt:lpstr>
      <vt:lpstr>Using goal types &amp; categories</vt:lpstr>
      <vt:lpstr>The central role of goals in the RE process</vt:lpstr>
      <vt:lpstr>The central role of goals in the RE process   (2)</vt:lpstr>
      <vt:lpstr>The central role of goals in the RE process  (3)</vt:lpstr>
      <vt:lpstr>The central role of goals in the RE process  (4)</vt:lpstr>
      <vt:lpstr>The central role of goals in the RE process  (5)</vt:lpstr>
      <vt:lpstr>Avoid frequent misconceptions</vt:lpstr>
      <vt:lpstr>Scenarios as concrete vehicles  for goal elicitation/validation</vt:lpstr>
      <vt:lpstr>Goal orientation in RE: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966</cp:revision>
  <cp:lastPrinted>2006-06-19T13:43:37Z</cp:lastPrinted>
  <dcterms:created xsi:type="dcterms:W3CDTF">2000-05-26T10:39:43Z</dcterms:created>
  <dcterms:modified xsi:type="dcterms:W3CDTF">2013-02-19T13:53:38Z</dcterms:modified>
</cp:coreProperties>
</file>