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s/comment6.xml" ContentType="application/vnd.openxmlformats-officedocument.presentationml.comment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omments/comment3.xml" ContentType="application/vnd.openxmlformats-officedocument.presentationml.comment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1329" r:id="rId2"/>
    <p:sldId id="1331" r:id="rId3"/>
    <p:sldId id="1330" r:id="rId4"/>
    <p:sldId id="1332" r:id="rId5"/>
    <p:sldId id="1336" r:id="rId6"/>
    <p:sldId id="1321" r:id="rId7"/>
    <p:sldId id="1334" r:id="rId8"/>
    <p:sldId id="1333" r:id="rId9"/>
    <p:sldId id="1337" r:id="rId10"/>
    <p:sldId id="1335" r:id="rId11"/>
    <p:sldId id="1341" r:id="rId12"/>
    <p:sldId id="1339" r:id="rId13"/>
    <p:sldId id="1340" r:id="rId14"/>
    <p:sldId id="1342" r:id="rId15"/>
    <p:sldId id="1338" r:id="rId16"/>
    <p:sldId id="1322" r:id="rId17"/>
    <p:sldId id="1343" r:id="rId18"/>
    <p:sldId id="1316" r:id="rId19"/>
    <p:sldId id="1344" r:id="rId20"/>
    <p:sldId id="1317" r:id="rId21"/>
    <p:sldId id="1318" r:id="rId22"/>
    <p:sldId id="1319" r:id="rId23"/>
    <p:sldId id="1320" r:id="rId24"/>
    <p:sldId id="1345" r:id="rId25"/>
    <p:sldId id="1346" r:id="rId26"/>
    <p:sldId id="1347" r:id="rId27"/>
    <p:sldId id="1349" r:id="rId28"/>
    <p:sldId id="1348" r:id="rId29"/>
    <p:sldId id="1323" r:id="rId30"/>
    <p:sldId id="1324" r:id="rId31"/>
    <p:sldId id="1312" r:id="rId32"/>
    <p:sldId id="1350" r:id="rId33"/>
    <p:sldId id="1313" r:id="rId34"/>
    <p:sldId id="1327" r:id="rId35"/>
    <p:sldId id="1352" r:id="rId36"/>
    <p:sldId id="1314" r:id="rId37"/>
    <p:sldId id="1328" r:id="rId38"/>
    <p:sldId id="1353" r:id="rId39"/>
    <p:sldId id="1351" r:id="rId40"/>
    <p:sldId id="1354" r:id="rId41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1pPr>
    <a:lvl2pPr marL="4572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2pPr>
    <a:lvl3pPr marL="9144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3pPr>
    <a:lvl4pPr marL="13716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4pPr>
    <a:lvl5pPr marL="18288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rupalex" initials="d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BD9DC"/>
    <a:srgbClr val="33CCCC"/>
    <a:srgbClr val="009999"/>
    <a:srgbClr val="CC00FF"/>
    <a:srgbClr val="5F5F5F"/>
    <a:srgbClr val="333333"/>
    <a:srgbClr val="CC3399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552" y="-108"/>
      </p:cViewPr>
      <p:guideLst>
        <p:guide orient="horz" pos="624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458"/>
    </p:cViewPr>
  </p:sorterViewPr>
  <p:notesViewPr>
    <p:cSldViewPr snapToGrid="0">
      <p:cViewPr varScale="1">
        <p:scale>
          <a:sx n="51" d="100"/>
          <a:sy n="51" d="100"/>
        </p:scale>
        <p:origin x="-1068" y="-90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7T05:32:29.603" idx="2">
    <p:pos x="5724" y="1756"/>
    <p:text>(phát biểu) khẳng định</p:text>
  </p:cm>
  <p:cm authorId="0" dt="2010-07-07T05:35:41.106" idx="3">
    <p:pos x="5724" y="3874"/>
    <p:text>Không thể chấp nhận được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7T05:42:27.515" idx="4">
    <p:pos x="5670" y="2285"/>
    <p:text>đáng thèm muốn, đáng khát khao</p:text>
  </p:cm>
  <p:cm authorId="0" dt="2010-07-07T05:42:52.404" idx="5">
    <p:pos x="5670" y="3107"/>
    <p:text>Thích đáng, có liên quan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7T05:49:22.911" idx="6">
    <p:pos x="5657" y="3105"/>
    <p:text>Tính rời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7T06:06:28.916" idx="7">
    <p:pos x="5553" y="1722"/>
    <p:text>có tính thực tế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6T14:53:21.472" idx="1">
    <p:pos x="5702" y="2681"/>
    <p:text>Tha thứ, khoan dung, chịu đựng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7T06:10:34.554" idx="8">
    <p:pos x="4670" y="468"/>
    <p:text>  the unnecessary repetition within a statement of the same thing in different words. 
    Logic a statement that is true by necessity or by virtue of its logical form. 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1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1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F9CA3D6E-9B31-4350-89EB-0EEAA9D646F9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863" y="9091613"/>
            <a:ext cx="36020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2500" b="0">
                <a:solidFill>
                  <a:schemeClr val="tx1"/>
                </a:solidFill>
                <a:latin typeface="MS Shell Dlg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GB"/>
              <a:t>www.wileyeurope .com/college/van lamsweerde </a:t>
            </a:r>
          </a:p>
          <a:p>
            <a:pPr>
              <a:defRPr/>
            </a:pPr>
            <a:r>
              <a:rPr lang="en-GB"/>
              <a:t>©  2009 John Wiley and Sons</a:t>
            </a:r>
            <a:endParaRPr lang="fr-FR" altLang="fr-FR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152400"/>
            <a:ext cx="716280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altLang="fr-FR"/>
              <a:t>Axel van Lamsweerde</a:t>
            </a:r>
          </a:p>
          <a:p>
            <a:pPr>
              <a:defRPr/>
            </a:pPr>
            <a:r>
              <a:rPr lang="fr-FR" altLang="fr-FR"/>
              <a:t>Requirements Engineering: From System Goals to UML Models to Software Specifications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035" name="Rectangle 3"/>
          <p:cNvSpPr>
            <a:spLocks noChangeArrowheads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FEE4F6D-8AE2-4548-A192-7B25D0943D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1"/>
          <p:cNvSpPr txBox="1">
            <a:spLocks noChangeArrowheads="1"/>
          </p:cNvSpPr>
          <p:nvPr userDrawn="1"/>
        </p:nvSpPr>
        <p:spPr bwMode="auto">
          <a:xfrm>
            <a:off x="0" y="6637338"/>
            <a:ext cx="9115425" cy="220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 dirty="0">
                <a:solidFill>
                  <a:schemeClr val="bg2"/>
                </a:solidFill>
                <a:latin typeface="Times New Roman" pitchFamily="18" charset="0"/>
              </a:rPr>
              <a:t>www.wileyeurope .com/college/van </a:t>
            </a:r>
            <a:r>
              <a:rPr lang="en-GB" sz="1200" dirty="0" err="1">
                <a:solidFill>
                  <a:schemeClr val="bg2"/>
                </a:solidFill>
                <a:latin typeface="Times New Roman" pitchFamily="18" charset="0"/>
              </a:rPr>
              <a:t>lamsweerde</a:t>
            </a:r>
            <a:r>
              <a:rPr lang="en-GB" sz="1200" dirty="0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en-GB" sz="1200" b="0" dirty="0">
                <a:solidFill>
                  <a:schemeClr val="bg2"/>
                </a:solidFill>
                <a:latin typeface="Times New Roman" pitchFamily="18" charset="0"/>
              </a:rPr>
              <a:t>Chap.9:  </a:t>
            </a:r>
            <a:r>
              <a:rPr lang="en-US" sz="1200" b="0" dirty="0">
                <a:solidFill>
                  <a:schemeClr val="bg2"/>
                </a:solidFill>
                <a:latin typeface="Times New Roman" pitchFamily="18" charset="0"/>
              </a:rPr>
              <a:t>Risk Analysis on Goal Models</a:t>
            </a:r>
            <a:r>
              <a:rPr lang="fr-BE" sz="1200" b="0" dirty="0">
                <a:solidFill>
                  <a:schemeClr val="bg2"/>
                </a:solidFill>
                <a:latin typeface="Times New Roman" pitchFamily="18" charset="0"/>
              </a:rPr>
              <a:t>                            </a:t>
            </a:r>
            <a:r>
              <a:rPr lang="en-GB" sz="1200" b="0" dirty="0">
                <a:solidFill>
                  <a:schemeClr val="bg2"/>
                </a:solidFill>
                <a:latin typeface="Times New Roman" pitchFamily="18" charset="0"/>
              </a:rPr>
              <a:t>©  2009 John Wiley and Sons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>
                <a:solidFill>
                  <a:srgbClr val="009999"/>
                </a:solidFill>
              </a:defRPr>
            </a:lvl1pPr>
          </a:lstStyle>
          <a:p>
            <a:r>
              <a:rPr lang="en-US" altLang="en-US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3500">
                <a:solidFill>
                  <a:schemeClr val="folHlink"/>
                </a:solidFill>
              </a:defRPr>
            </a:lvl1pPr>
          </a:lstStyle>
          <a:p>
            <a:r>
              <a:rPr lang="en-US" altLang="en-US"/>
              <a:t>blah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26627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0" y="6637338"/>
            <a:ext cx="9115425" cy="220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>
                <a:solidFill>
                  <a:schemeClr val="bg2"/>
                </a:solidFill>
                <a:latin typeface="Times New Roman" pitchFamily="18" charset="0"/>
              </a:rPr>
              <a:t>www.wileyeurope .com/college/van lamsweerde        </a:t>
            </a:r>
            <a:r>
              <a:rPr lang="en-GB" sz="1200" b="0">
                <a:solidFill>
                  <a:schemeClr val="bg2"/>
                </a:solidFill>
                <a:latin typeface="Times New Roman" pitchFamily="18" charset="0"/>
              </a:rPr>
              <a:t>Chap.9:  </a:t>
            </a:r>
            <a:r>
              <a:rPr lang="en-US" sz="1200" b="0">
                <a:solidFill>
                  <a:schemeClr val="bg2"/>
                </a:solidFill>
                <a:latin typeface="Times New Roman" pitchFamily="18" charset="0"/>
              </a:rPr>
              <a:t>Risk Analysis on Goal Models</a:t>
            </a:r>
            <a:r>
              <a:rPr lang="fr-BE" sz="1200" b="0">
                <a:solidFill>
                  <a:schemeClr val="bg2"/>
                </a:solidFill>
                <a:latin typeface="Times New Roman" pitchFamily="18" charset="0"/>
              </a:rPr>
              <a:t>                    </a:t>
            </a:r>
            <a:r>
              <a:rPr lang="en-GB" sz="1200" b="0">
                <a:solidFill>
                  <a:schemeClr val="bg2"/>
                </a:solidFill>
                <a:latin typeface="Times New Roman" pitchFamily="18" charset="0"/>
              </a:rPr>
              <a:t>©  2009 John Wiley and Sons      </a:t>
            </a:r>
            <a:r>
              <a:rPr lang="en-GB" sz="1200" b="0">
                <a:solidFill>
                  <a:schemeClr val="tx2"/>
                </a:solidFill>
                <a:latin typeface="Times New Roman" pitchFamily="18" charset="0"/>
              </a:rPr>
              <a:t> </a:t>
            </a:r>
            <a:fld id="{1514E75C-38D9-42D1-9B58-2BC68D48453C}" type="slidenum">
              <a:rPr lang="en-GB" sz="1200" b="0">
                <a:solidFill>
                  <a:schemeClr val="tx2"/>
                </a:solidFill>
                <a:latin typeface="Times New Roman" pitchFamily="18" charset="0"/>
              </a:rPr>
              <a:pPr algn="l" defTabSz="762000">
                <a:lnSpc>
                  <a:spcPct val="7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 b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har char="•"/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comments" Target="../comments/commen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comments" Target="../comments/comment5.xml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754313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Building System Models for RE</a:t>
            </a: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9300" y="4003675"/>
            <a:ext cx="7947025" cy="2228850"/>
          </a:xfrm>
        </p:spPr>
        <p:txBody>
          <a:bodyPr/>
          <a:lstStyle/>
          <a:p>
            <a:r>
              <a:rPr lang="en-US" sz="3600" smtClean="0"/>
              <a:t>Chapter 9</a:t>
            </a:r>
          </a:p>
          <a:p>
            <a:pPr>
              <a:lnSpc>
                <a:spcPct val="90000"/>
              </a:lnSpc>
            </a:pPr>
            <a:r>
              <a:rPr lang="en-US" sz="3600" smtClean="0"/>
              <a:t>Modeling What Could Go Wrong:</a:t>
            </a:r>
          </a:p>
          <a:p>
            <a:pPr>
              <a:lnSpc>
                <a:spcPct val="90000"/>
              </a:lnSpc>
            </a:pPr>
            <a:r>
              <a:rPr lang="en-US" sz="3600" smtClean="0"/>
              <a:t>Risk Analysis on Goal Models</a:t>
            </a:r>
          </a:p>
        </p:txBody>
      </p:sp>
      <p:pic>
        <p:nvPicPr>
          <p:cNvPr id="28676" name="Picture 4" descr="Wiley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4263" y="519113"/>
            <a:ext cx="1816100" cy="213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1763"/>
            <a:ext cx="8370888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600" smtClean="0"/>
              <a:t>Obstacle diagrams as </a:t>
            </a:r>
            <a:r>
              <a:rPr lang="fr-FR" altLang="fr-FR" sz="2600" smtClean="0"/>
              <a:t>AND/OR refinement trees</a:t>
            </a:r>
            <a:endParaRPr lang="en-US" altLang="en-US" smtClean="0"/>
          </a:p>
        </p:txBody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738188"/>
            <a:ext cx="9043988" cy="2135187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fr-FR" altLang="fr-FR" smtClean="0"/>
              <a:t>Anchored on leafgoals in goal model  </a:t>
            </a:r>
            <a:r>
              <a:rPr lang="fr-FR" altLang="fr-FR" sz="2000" smtClean="0"/>
              <a:t>(unlike risk trees)</a:t>
            </a:r>
            <a:endParaRPr lang="fr-FR" altLang="fr-FR" smtClean="0"/>
          </a:p>
          <a:p>
            <a:pPr lvl="1">
              <a:lnSpc>
                <a:spcPct val="100000"/>
              </a:lnSpc>
              <a:defRPr/>
            </a:pPr>
            <a:r>
              <a:rPr lang="fr-FR" altLang="fr-FR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root</a:t>
            </a:r>
            <a:r>
              <a:rPr lang="fr-FR" altLang="fr-FR" sz="2000" smtClean="0"/>
              <a:t> </a:t>
            </a:r>
            <a:r>
              <a:rPr lang="fr-FR" altLang="fr-FR" sz="2000" smtClean="0">
                <a:solidFill>
                  <a:schemeClr val="tx2"/>
                </a:solidFill>
              </a:rPr>
              <a:t>=</a:t>
            </a:r>
            <a:r>
              <a:rPr lang="fr-FR" altLang="fr-FR" sz="2000" smtClean="0"/>
              <a:t>  </a:t>
            </a:r>
            <a:r>
              <a:rPr lang="fr-FR" altLang="fr-FR" sz="2000" smtClean="0">
                <a:solidFill>
                  <a:schemeClr val="tx2"/>
                </a:solidFill>
                <a:latin typeface="Helvetica" pitchFamily="34" charset="0"/>
              </a:rPr>
              <a:t>not</a:t>
            </a:r>
            <a:r>
              <a:rPr lang="fr-FR" altLang="fr-FR" sz="2000" b="1" smtClean="0">
                <a:latin typeface="Arial" pitchFamily="34" charset="0"/>
              </a:rPr>
              <a:t> </a:t>
            </a:r>
            <a:r>
              <a:rPr lang="fr-FR" sz="2000" i="1" smtClean="0"/>
              <a:t>G</a:t>
            </a:r>
          </a:p>
          <a:p>
            <a:pPr lvl="1">
              <a:defRPr/>
            </a:pPr>
            <a:r>
              <a:rPr lang="fr-FR" altLang="fr-FR" smtClean="0"/>
              <a:t>obstacle</a:t>
            </a:r>
            <a:r>
              <a:rPr lang="fr-FR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FR" sz="1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fr-FR" sz="2000" smtClean="0"/>
              <a:t>-refinement, </a:t>
            </a:r>
            <a:r>
              <a:rPr lang="fr-FR" sz="1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fr-FR" sz="2000" smtClean="0"/>
              <a:t>-refinement: same semantics as goals</a:t>
            </a:r>
          </a:p>
          <a:p>
            <a:pPr lvl="1">
              <a:lnSpc>
                <a:spcPct val="120000"/>
              </a:lnSpc>
              <a:defRPr/>
            </a:pPr>
            <a:r>
              <a:rPr lang="fr-FR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leaf</a:t>
            </a:r>
            <a:r>
              <a:rPr lang="fr-FR" sz="2000" smtClean="0"/>
              <a:t> obstacles: feasibility, likelihood, resolution easier to determine</a:t>
            </a:r>
            <a:endParaRPr lang="fr-FR" altLang="fr-FR" sz="2000" smtClean="0"/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693738" y="2790825"/>
          <a:ext cx="7391400" cy="3851275"/>
        </p:xfrm>
        <a:graphic>
          <a:graphicData uri="http://schemas.openxmlformats.org/presentationml/2006/ole">
            <p:oleObj spid="_x0000_s3074" name="Picture" r:id="rId3" imgW="3870360" imgH="2094120" progId="Word.Picture.8">
              <p:embed/>
            </p:oleObj>
          </a:graphicData>
        </a:graphic>
      </p:graphicFrame>
      <p:pic>
        <p:nvPicPr>
          <p:cNvPr id="3077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8" y="57150"/>
            <a:ext cx="638175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95275" y="274638"/>
            <a:ext cx="8745538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600" smtClean="0"/>
              <a:t>Obstacle diagrams as </a:t>
            </a:r>
            <a:r>
              <a:rPr lang="fr-FR" altLang="fr-FR" sz="2600" smtClean="0"/>
              <a:t>AND/OR refinement trees  </a:t>
            </a:r>
            <a:r>
              <a:rPr lang="fr-FR" altLang="fr-FR" sz="2000" smtClean="0"/>
              <a:t>(2)</a:t>
            </a:r>
            <a:endParaRPr lang="en-US" altLang="en-US" smtClean="0"/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179388" y="1206500"/>
          <a:ext cx="8753475" cy="4719638"/>
        </p:xfrm>
        <a:graphic>
          <a:graphicData uri="http://schemas.openxmlformats.org/presentationml/2006/ole">
            <p:oleObj spid="_x0000_s4098" name="Picture" r:id="rId3" imgW="4050000" imgH="2184480" progId="Word.Picture.8">
              <p:embed/>
            </p:oleObj>
          </a:graphicData>
        </a:graphic>
      </p:graphicFrame>
      <p:pic>
        <p:nvPicPr>
          <p:cNvPr id="410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32700" y="4921250"/>
            <a:ext cx="928688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Obstacle refinement</a:t>
            </a:r>
            <a:endParaRPr kumimoji="0" lang="en-US" sz="2500" smtClean="0"/>
          </a:p>
        </p:txBody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23963"/>
            <a:ext cx="8751887" cy="4978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en-US" dirty="0" smtClean="0"/>
              <a:t>-refinement of obstacle </a:t>
            </a:r>
            <a:r>
              <a:rPr lang="en-US" i="1" dirty="0" smtClean="0"/>
              <a:t>O</a:t>
            </a:r>
            <a:r>
              <a:rPr lang="en-US" dirty="0" smtClean="0"/>
              <a:t> should be ...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complete:</a:t>
            </a:r>
            <a:r>
              <a:rPr lang="en-US" dirty="0" smtClean="0"/>
              <a:t>     </a:t>
            </a:r>
            <a:r>
              <a:rPr lang="fr-FR" dirty="0" smtClean="0">
                <a:latin typeface="Arial" pitchFamily="34" charset="0"/>
              </a:rPr>
              <a:t>{</a:t>
            </a:r>
            <a:r>
              <a:rPr lang="fr-FR" i="1" dirty="0" smtClean="0">
                <a:latin typeface="Arial" pitchFamily="34" charset="0"/>
              </a:rPr>
              <a:t>subO</a:t>
            </a:r>
            <a:r>
              <a:rPr lang="fr-FR" i="1" baseline="-25000" dirty="0" smtClean="0">
                <a:latin typeface="Arial" pitchFamily="34" charset="0"/>
              </a:rPr>
              <a:t>1</a:t>
            </a:r>
            <a:r>
              <a:rPr lang="fr-FR" dirty="0" smtClean="0">
                <a:latin typeface="Arial" pitchFamily="34" charset="0"/>
              </a:rPr>
              <a:t>,</a:t>
            </a:r>
            <a:r>
              <a:rPr lang="fr-FR" sz="1800" dirty="0" smtClean="0">
                <a:latin typeface="Arial" pitchFamily="34" charset="0"/>
              </a:rPr>
              <a:t>...</a:t>
            </a:r>
            <a:r>
              <a:rPr lang="fr-FR" dirty="0" smtClean="0">
                <a:latin typeface="Arial" pitchFamily="34" charset="0"/>
              </a:rPr>
              <a:t>, 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n</a:t>
            </a:r>
            <a:r>
              <a:rPr lang="fr-FR" i="1" dirty="0" smtClean="0">
                <a:latin typeface="Arial" pitchFamily="34" charset="0"/>
              </a:rPr>
              <a:t>, Dom</a:t>
            </a:r>
            <a:r>
              <a:rPr lang="fr-FR" dirty="0" smtClean="0">
                <a:latin typeface="Arial" pitchFamily="34" charset="0"/>
              </a:rPr>
              <a:t> } </a:t>
            </a:r>
            <a:r>
              <a:rPr lang="fr-FR" altLang="fr-FR" dirty="0" smtClean="0">
                <a:solidFill>
                  <a:schemeClr val="tx2"/>
                </a:solidFill>
                <a:latin typeface="Arial" pitchFamily="34" charset="0"/>
              </a:rPr>
              <a:t>|=</a:t>
            </a:r>
            <a:r>
              <a:rPr lang="fr-FR" altLang="fr-FR" b="1" dirty="0" smtClean="0">
                <a:latin typeface="Arial" pitchFamily="34" charset="0"/>
              </a:rPr>
              <a:t> </a:t>
            </a:r>
            <a:r>
              <a:rPr lang="fr-FR" i="1" dirty="0" smtClean="0"/>
              <a:t>O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consistent:</a:t>
            </a:r>
            <a:r>
              <a:rPr lang="en-US" dirty="0" smtClean="0"/>
              <a:t>   </a:t>
            </a:r>
            <a:r>
              <a:rPr lang="fr-FR" dirty="0" smtClean="0">
                <a:latin typeface="Arial" pitchFamily="34" charset="0"/>
              </a:rPr>
              <a:t>{</a:t>
            </a:r>
            <a:r>
              <a:rPr lang="fr-FR" i="1" dirty="0" smtClean="0">
                <a:latin typeface="Arial" pitchFamily="34" charset="0"/>
              </a:rPr>
              <a:t>subO</a:t>
            </a:r>
            <a:r>
              <a:rPr lang="fr-FR" i="1" baseline="-25000" dirty="0" smtClean="0">
                <a:latin typeface="Arial" pitchFamily="34" charset="0"/>
              </a:rPr>
              <a:t>1</a:t>
            </a:r>
            <a:r>
              <a:rPr lang="fr-FR" dirty="0" smtClean="0">
                <a:latin typeface="Arial" pitchFamily="34" charset="0"/>
              </a:rPr>
              <a:t>,</a:t>
            </a:r>
            <a:r>
              <a:rPr lang="fr-FR" sz="1800" dirty="0" smtClean="0">
                <a:latin typeface="Arial" pitchFamily="34" charset="0"/>
              </a:rPr>
              <a:t>...</a:t>
            </a:r>
            <a:r>
              <a:rPr lang="fr-FR" dirty="0" smtClean="0">
                <a:latin typeface="Arial" pitchFamily="34" charset="0"/>
              </a:rPr>
              <a:t>, 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n</a:t>
            </a:r>
            <a:r>
              <a:rPr lang="fr-FR" i="1" dirty="0" smtClean="0">
                <a:latin typeface="Arial" pitchFamily="34" charset="0"/>
              </a:rPr>
              <a:t>, Dom</a:t>
            </a:r>
            <a:r>
              <a:rPr lang="fr-FR" dirty="0" smtClean="0">
                <a:latin typeface="Arial" pitchFamily="34" charset="0"/>
              </a:rPr>
              <a:t> } </a:t>
            </a:r>
            <a:r>
              <a:rPr lang="fr-FR" altLang="fr-FR" b="1" dirty="0" smtClean="0">
                <a:solidFill>
                  <a:schemeClr val="tx2"/>
                </a:solidFill>
                <a:latin typeface="Arial" pitchFamily="34" charset="0"/>
              </a:rPr>
              <a:t>|</a:t>
            </a:r>
            <a:r>
              <a:rPr lang="fr-FR" altLang="fr-FR" b="1" dirty="0" smtClean="0">
                <a:solidFill>
                  <a:schemeClr val="tx2"/>
                </a:solidFill>
                <a:latin typeface="Arial" pitchFamily="34" charset="0"/>
                <a:sym typeface="Symbol" pitchFamily="18" charset="2"/>
              </a:rPr>
              <a:t></a:t>
            </a:r>
            <a:r>
              <a:rPr lang="fr-FR" altLang="fr-FR" b="1" dirty="0" smtClean="0">
                <a:latin typeface="Arial" pitchFamily="34" charset="0"/>
              </a:rPr>
              <a:t>  </a:t>
            </a:r>
            <a:r>
              <a:rPr lang="fr-FR" altLang="fr-FR" sz="2000" b="1" dirty="0" smtClean="0">
                <a:latin typeface="Helvetica" pitchFamily="34" charset="0"/>
              </a:rPr>
              <a:t>false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minimal:        </a:t>
            </a:r>
            <a:r>
              <a:rPr lang="fr-FR" dirty="0" smtClean="0">
                <a:latin typeface="Arial" pitchFamily="34" charset="0"/>
              </a:rPr>
              <a:t>{</a:t>
            </a:r>
            <a:r>
              <a:rPr lang="fr-FR" i="1" dirty="0" smtClean="0">
                <a:latin typeface="Arial" pitchFamily="34" charset="0"/>
              </a:rPr>
              <a:t>subO</a:t>
            </a:r>
            <a:r>
              <a:rPr lang="fr-FR" i="1" baseline="-25000" dirty="0" smtClean="0">
                <a:latin typeface="Arial" pitchFamily="34" charset="0"/>
              </a:rPr>
              <a:t>1</a:t>
            </a:r>
            <a:r>
              <a:rPr lang="fr-FR" dirty="0" smtClean="0">
                <a:latin typeface="Arial" pitchFamily="34" charset="0"/>
              </a:rPr>
              <a:t>,</a:t>
            </a:r>
            <a:r>
              <a:rPr lang="fr-FR" sz="1600" dirty="0" smtClean="0">
                <a:latin typeface="Arial" pitchFamily="34" charset="0"/>
              </a:rPr>
              <a:t>...</a:t>
            </a:r>
            <a:r>
              <a:rPr lang="fr-FR" dirty="0" smtClean="0">
                <a:latin typeface="Arial" pitchFamily="34" charset="0"/>
              </a:rPr>
              <a:t>, 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j</a:t>
            </a:r>
            <a:r>
              <a:rPr lang="fr-FR" i="1" baseline="-25000" dirty="0" smtClean="0">
                <a:latin typeface="Arial" pitchFamily="34" charset="0"/>
              </a:rPr>
              <a:t>-1</a:t>
            </a:r>
            <a:r>
              <a:rPr lang="fr-FR" dirty="0" smtClean="0">
                <a:latin typeface="Arial" pitchFamily="34" charset="0"/>
              </a:rPr>
              <a:t>,</a:t>
            </a:r>
            <a:r>
              <a:rPr lang="fr-FR" sz="1800" dirty="0" smtClean="0">
                <a:latin typeface="Arial" pitchFamily="34" charset="0"/>
              </a:rPr>
              <a:t> 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j</a:t>
            </a:r>
            <a:r>
              <a:rPr lang="fr-FR" i="1" baseline="-25000" dirty="0" smtClean="0">
                <a:latin typeface="Arial" pitchFamily="34" charset="0"/>
              </a:rPr>
              <a:t>+1 </a:t>
            </a:r>
            <a:r>
              <a:rPr lang="fr-FR" dirty="0" smtClean="0">
                <a:latin typeface="Arial" pitchFamily="34" charset="0"/>
              </a:rPr>
              <a:t>, </a:t>
            </a:r>
            <a:r>
              <a:rPr lang="fr-FR" sz="1600" dirty="0" smtClean="0">
                <a:latin typeface="Arial" pitchFamily="34" charset="0"/>
              </a:rPr>
              <a:t>...</a:t>
            </a:r>
            <a:r>
              <a:rPr lang="fr-FR" dirty="0" smtClean="0">
                <a:latin typeface="Arial" pitchFamily="34" charset="0"/>
              </a:rPr>
              <a:t>, 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n</a:t>
            </a:r>
            <a:r>
              <a:rPr lang="fr-FR" i="1" dirty="0" smtClean="0">
                <a:latin typeface="Arial" pitchFamily="34" charset="0"/>
              </a:rPr>
              <a:t>, Dom</a:t>
            </a:r>
            <a:r>
              <a:rPr lang="fr-FR" dirty="0" smtClean="0">
                <a:latin typeface="Arial" pitchFamily="34" charset="0"/>
              </a:rPr>
              <a:t> } </a:t>
            </a:r>
            <a:r>
              <a:rPr lang="fr-FR" altLang="fr-FR" dirty="0" smtClean="0">
                <a:solidFill>
                  <a:schemeClr val="tx2"/>
                </a:solidFill>
                <a:latin typeface="Arial" pitchFamily="34" charset="0"/>
              </a:rPr>
              <a:t>|</a:t>
            </a:r>
            <a:r>
              <a:rPr lang="fr-FR" altLang="fr-FR" b="1" dirty="0" smtClean="0">
                <a:solidFill>
                  <a:schemeClr val="tx2"/>
                </a:solidFill>
                <a:latin typeface="Arial" pitchFamily="34" charset="0"/>
                <a:sym typeface="Symbol" pitchFamily="18" charset="2"/>
              </a:rPr>
              <a:t></a:t>
            </a:r>
            <a:r>
              <a:rPr lang="fr-FR" i="1" dirty="0" smtClean="0"/>
              <a:t>O</a:t>
            </a:r>
          </a:p>
          <a:p>
            <a:pPr>
              <a:lnSpc>
                <a:spcPct val="14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dirty="0" smtClean="0"/>
              <a:t>-refinement of obstacle </a:t>
            </a:r>
            <a:r>
              <a:rPr lang="en-US" i="1" dirty="0" smtClean="0"/>
              <a:t>O</a:t>
            </a:r>
            <a:r>
              <a:rPr lang="en-US" dirty="0" smtClean="0"/>
              <a:t> should be ...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entailments:  </a:t>
            </a:r>
            <a:r>
              <a:rPr lang="en-US" dirty="0" smtClean="0"/>
              <a:t>          </a:t>
            </a:r>
            <a:r>
              <a:rPr lang="fr-FR" dirty="0" smtClean="0">
                <a:latin typeface="Arial" pitchFamily="34" charset="0"/>
              </a:rPr>
              <a:t>{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i</a:t>
            </a:r>
            <a:r>
              <a:rPr lang="fr-FR" i="1" dirty="0" smtClean="0">
                <a:latin typeface="Arial" pitchFamily="34" charset="0"/>
              </a:rPr>
              <a:t>, Dom</a:t>
            </a:r>
            <a:r>
              <a:rPr lang="fr-FR" dirty="0" smtClean="0">
                <a:latin typeface="Arial" pitchFamily="34" charset="0"/>
              </a:rPr>
              <a:t> } </a:t>
            </a:r>
            <a:r>
              <a:rPr lang="fr-FR" altLang="fr-FR" dirty="0" smtClean="0">
                <a:solidFill>
                  <a:schemeClr val="tx2"/>
                </a:solidFill>
                <a:latin typeface="Arial" pitchFamily="34" charset="0"/>
              </a:rPr>
              <a:t>|=</a:t>
            </a:r>
            <a:r>
              <a:rPr lang="fr-FR" altLang="fr-FR" b="1" dirty="0" smtClean="0">
                <a:latin typeface="Arial" pitchFamily="34" charset="0"/>
              </a:rPr>
              <a:t> </a:t>
            </a:r>
            <a:r>
              <a:rPr lang="fr-FR" i="1" dirty="0" smtClean="0"/>
              <a:t>O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domain-consistent:</a:t>
            </a:r>
            <a:r>
              <a:rPr lang="en-US" dirty="0" smtClean="0"/>
              <a:t>  </a:t>
            </a:r>
            <a:r>
              <a:rPr lang="fr-FR" dirty="0" smtClean="0">
                <a:latin typeface="Arial" pitchFamily="34" charset="0"/>
              </a:rPr>
              <a:t>{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i</a:t>
            </a:r>
            <a:r>
              <a:rPr lang="fr-FR" i="1" dirty="0" smtClean="0">
                <a:latin typeface="Arial" pitchFamily="34" charset="0"/>
              </a:rPr>
              <a:t>, Dom</a:t>
            </a:r>
            <a:r>
              <a:rPr lang="fr-FR" dirty="0" smtClean="0">
                <a:latin typeface="Arial" pitchFamily="34" charset="0"/>
              </a:rPr>
              <a:t> } </a:t>
            </a:r>
            <a:r>
              <a:rPr lang="fr-FR" altLang="fr-FR" b="1" dirty="0" smtClean="0">
                <a:solidFill>
                  <a:schemeClr val="tx2"/>
                </a:solidFill>
                <a:latin typeface="Arial" pitchFamily="34" charset="0"/>
              </a:rPr>
              <a:t>|</a:t>
            </a:r>
            <a:r>
              <a:rPr lang="fr-FR" altLang="fr-FR" b="1" dirty="0" smtClean="0">
                <a:solidFill>
                  <a:schemeClr val="tx2"/>
                </a:solidFill>
                <a:latin typeface="Arial" pitchFamily="34" charset="0"/>
                <a:sym typeface="Symbol" pitchFamily="18" charset="2"/>
              </a:rPr>
              <a:t></a:t>
            </a:r>
            <a:r>
              <a:rPr lang="fr-FR" altLang="fr-FR" b="1" dirty="0" smtClean="0">
                <a:latin typeface="Arial" pitchFamily="34" charset="0"/>
              </a:rPr>
              <a:t>  </a:t>
            </a:r>
            <a:r>
              <a:rPr lang="fr-FR" altLang="fr-FR" sz="2000" b="1" dirty="0" smtClean="0">
                <a:latin typeface="Helvetica" pitchFamily="34" charset="0"/>
              </a:rPr>
              <a:t>false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domain-complete:</a:t>
            </a:r>
            <a:r>
              <a:rPr lang="en-US" dirty="0" smtClean="0"/>
              <a:t>    </a:t>
            </a:r>
            <a:r>
              <a:rPr lang="fr-FR" dirty="0" smtClean="0">
                <a:latin typeface="Arial" pitchFamily="34" charset="0"/>
              </a:rPr>
              <a:t>{</a:t>
            </a:r>
            <a:r>
              <a:rPr lang="fr-FR" altLang="fr-FR" sz="2000" dirty="0" smtClean="0">
                <a:solidFill>
                  <a:schemeClr val="tx2"/>
                </a:solidFill>
                <a:latin typeface="Helvetica" pitchFamily="34" charset="0"/>
              </a:rPr>
              <a:t>not</a:t>
            </a:r>
            <a:r>
              <a:rPr lang="fr-FR" dirty="0" smtClean="0">
                <a:latin typeface="Arial" pitchFamily="34" charset="0"/>
              </a:rPr>
              <a:t> </a:t>
            </a:r>
            <a:r>
              <a:rPr lang="fr-FR" i="1" dirty="0" smtClean="0">
                <a:latin typeface="Arial" pitchFamily="34" charset="0"/>
              </a:rPr>
              <a:t>subO</a:t>
            </a:r>
            <a:r>
              <a:rPr lang="fr-FR" i="1" baseline="-25000" dirty="0" smtClean="0">
                <a:latin typeface="Arial" pitchFamily="34" charset="0"/>
              </a:rPr>
              <a:t>1</a:t>
            </a:r>
            <a:r>
              <a:rPr lang="fr-FR" dirty="0" smtClean="0">
                <a:latin typeface="Arial" pitchFamily="34" charset="0"/>
              </a:rPr>
              <a:t>,</a:t>
            </a:r>
            <a:r>
              <a:rPr lang="fr-FR" sz="1800" dirty="0" smtClean="0">
                <a:latin typeface="Arial" pitchFamily="34" charset="0"/>
              </a:rPr>
              <a:t>...</a:t>
            </a:r>
            <a:r>
              <a:rPr lang="fr-FR" dirty="0" smtClean="0">
                <a:latin typeface="Arial" pitchFamily="34" charset="0"/>
              </a:rPr>
              <a:t>, </a:t>
            </a:r>
            <a:r>
              <a:rPr lang="fr-FR" altLang="fr-FR" sz="2000" dirty="0" smtClean="0">
                <a:solidFill>
                  <a:schemeClr val="tx2"/>
                </a:solidFill>
                <a:latin typeface="Helvetica" pitchFamily="34" charset="0"/>
              </a:rPr>
              <a:t>not</a:t>
            </a:r>
            <a:r>
              <a:rPr lang="fr-FR" dirty="0" smtClean="0">
                <a:latin typeface="Arial" pitchFamily="34" charset="0"/>
              </a:rPr>
              <a:t> 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n</a:t>
            </a:r>
            <a:r>
              <a:rPr lang="fr-FR" i="1" dirty="0" smtClean="0">
                <a:latin typeface="Arial" pitchFamily="34" charset="0"/>
              </a:rPr>
              <a:t>, Dom</a:t>
            </a:r>
            <a:r>
              <a:rPr lang="fr-FR" dirty="0" smtClean="0">
                <a:latin typeface="Arial" pitchFamily="34" charset="0"/>
              </a:rPr>
              <a:t> } </a:t>
            </a:r>
            <a:r>
              <a:rPr lang="fr-FR" altLang="fr-FR" dirty="0" smtClean="0">
                <a:solidFill>
                  <a:schemeClr val="tx2"/>
                </a:solidFill>
                <a:latin typeface="Arial" pitchFamily="34" charset="0"/>
              </a:rPr>
              <a:t>|=</a:t>
            </a:r>
            <a:r>
              <a:rPr lang="fr-FR" altLang="fr-FR" b="1" dirty="0" smtClean="0">
                <a:latin typeface="Arial" pitchFamily="34" charset="0"/>
              </a:rPr>
              <a:t> </a:t>
            </a:r>
            <a:r>
              <a:rPr lang="fr-FR" altLang="fr-FR" sz="2000" dirty="0" smtClean="0">
                <a:solidFill>
                  <a:schemeClr val="tx2"/>
                </a:solidFill>
                <a:latin typeface="Helvetica" pitchFamily="34" charset="0"/>
              </a:rPr>
              <a:t>not</a:t>
            </a:r>
            <a:r>
              <a:rPr lang="fr-FR" altLang="fr-FR" b="1" dirty="0" smtClean="0">
                <a:latin typeface="Arial" pitchFamily="34" charset="0"/>
              </a:rPr>
              <a:t> </a:t>
            </a:r>
            <a:r>
              <a:rPr lang="fr-FR" i="1" dirty="0" smtClean="0"/>
              <a:t>O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disjoint:                  </a:t>
            </a:r>
            <a:r>
              <a:rPr lang="fr-FR" dirty="0" smtClean="0">
                <a:latin typeface="Arial" pitchFamily="34" charset="0"/>
              </a:rPr>
              <a:t>{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i</a:t>
            </a:r>
            <a:r>
              <a:rPr lang="fr-FR" dirty="0" smtClean="0">
                <a:latin typeface="Arial" pitchFamily="34" charset="0"/>
              </a:rPr>
              <a:t>,</a:t>
            </a:r>
            <a:r>
              <a:rPr lang="fr-FR" sz="1600" dirty="0" smtClean="0">
                <a:latin typeface="Arial" pitchFamily="34" charset="0"/>
              </a:rPr>
              <a:t> 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j</a:t>
            </a:r>
            <a:r>
              <a:rPr lang="fr-FR" i="1" dirty="0" smtClean="0">
                <a:latin typeface="Arial" pitchFamily="34" charset="0"/>
              </a:rPr>
              <a:t>, Dom</a:t>
            </a:r>
            <a:r>
              <a:rPr lang="fr-FR" dirty="0" smtClean="0">
                <a:latin typeface="Arial" pitchFamily="34" charset="0"/>
              </a:rPr>
              <a:t> } </a:t>
            </a:r>
            <a:r>
              <a:rPr lang="fr-FR" altLang="fr-FR" dirty="0" smtClean="0">
                <a:solidFill>
                  <a:schemeClr val="tx2"/>
                </a:solidFill>
                <a:latin typeface="Arial" pitchFamily="34" charset="0"/>
              </a:rPr>
              <a:t>|=</a:t>
            </a:r>
            <a:r>
              <a:rPr lang="fr-FR" altLang="fr-FR" b="1" dirty="0" smtClean="0">
                <a:latin typeface="Arial" pitchFamily="34" charset="0"/>
              </a:rPr>
              <a:t> </a:t>
            </a:r>
            <a:r>
              <a:rPr lang="fr-FR" altLang="fr-FR" sz="2000" b="1" dirty="0" smtClean="0">
                <a:latin typeface="Helvetica" pitchFamily="34" charset="0"/>
              </a:rPr>
              <a:t>false</a:t>
            </a:r>
          </a:p>
          <a:p>
            <a:pPr>
              <a:lnSpc>
                <a:spcPct val="140000"/>
              </a:lnSpc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fr-FR" altLang="fr-FR" dirty="0" smtClean="0"/>
              <a:t> 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i</a:t>
            </a:r>
            <a:r>
              <a:rPr lang="fr-FR" altLang="fr-FR" dirty="0" smtClean="0"/>
              <a:t> OR-</a:t>
            </a:r>
            <a:r>
              <a:rPr lang="fr-FR" altLang="fr-FR" dirty="0" err="1" smtClean="0"/>
              <a:t>refines</a:t>
            </a:r>
            <a:r>
              <a:rPr lang="fr-FR" altLang="fr-FR" dirty="0" smtClean="0"/>
              <a:t> </a:t>
            </a:r>
            <a:r>
              <a:rPr lang="fr-FR" altLang="fr-FR" i="1" dirty="0" smtClean="0"/>
              <a:t>O</a:t>
            </a:r>
            <a:r>
              <a:rPr lang="fr-FR" altLang="fr-FR" dirty="0" smtClean="0"/>
              <a:t>  </a:t>
            </a:r>
            <a:r>
              <a:rPr lang="fr-FR" alt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fr-FR" altLang="fr-FR" dirty="0" smtClean="0"/>
              <a:t>  </a:t>
            </a:r>
            <a:r>
              <a:rPr lang="fr-FR" altLang="fr-FR" i="1" dirty="0" smtClean="0"/>
              <a:t>O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obstructs</a:t>
            </a:r>
            <a:r>
              <a:rPr lang="fr-FR" altLang="fr-FR" dirty="0" smtClean="0"/>
              <a:t> </a:t>
            </a:r>
            <a:r>
              <a:rPr lang="fr-FR" altLang="fr-FR" i="1" dirty="0" smtClean="0"/>
              <a:t>G</a:t>
            </a:r>
            <a:r>
              <a:rPr lang="fr-FR" altLang="fr-FR" dirty="0" smtClean="0"/>
              <a:t>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</a:t>
            </a:r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then</a:t>
            </a:r>
            <a:r>
              <a:rPr lang="fr-FR" altLang="fr-FR" dirty="0" smtClean="0"/>
              <a:t> 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i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obstructs</a:t>
            </a:r>
            <a:r>
              <a:rPr lang="fr-FR" altLang="fr-FR" dirty="0" smtClean="0"/>
              <a:t> </a:t>
            </a:r>
            <a:r>
              <a:rPr lang="fr-FR" altLang="fr-FR" i="1" dirty="0" smtClean="0"/>
              <a:t>G</a:t>
            </a:r>
            <a:r>
              <a:rPr lang="fr-FR" altLang="fr-FR" dirty="0" smtClean="0"/>
              <a:t>  </a:t>
            </a:r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136525"/>
            <a:ext cx="638175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85750"/>
            <a:ext cx="8653463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Obstructions propagate bottom-up </a:t>
            </a:r>
            <a:br>
              <a:rPr lang="en-US" smtClean="0"/>
            </a:br>
            <a:r>
              <a:rPr lang="en-US" smtClean="0"/>
              <a:t>in goal </a:t>
            </a:r>
            <a:r>
              <a:rPr lang="en-US" sz="2400" smtClean="0"/>
              <a:t>AND</a:t>
            </a:r>
            <a:r>
              <a:rPr lang="en-US" smtClean="0"/>
              <a:t>-refinement trees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295400"/>
            <a:ext cx="8916988" cy="836613"/>
          </a:xfrm>
        </p:spPr>
        <p:txBody>
          <a:bodyPr/>
          <a:lstStyle/>
          <a:p>
            <a:r>
              <a:rPr lang="en-US" smtClean="0"/>
              <a:t>Cf. De Morgan’s law:  </a:t>
            </a:r>
            <a:r>
              <a:rPr kumimoji="0" lang="en-US" sz="1800" b="1" smtClean="0">
                <a:solidFill>
                  <a:srgbClr val="009999"/>
                </a:solidFill>
                <a:latin typeface="Arial" pitchFamily="34" charset="0"/>
              </a:rPr>
              <a:t>not</a:t>
            </a:r>
            <a:r>
              <a:rPr kumimoji="0" lang="en-US" sz="2000" smtClean="0">
                <a:solidFill>
                  <a:srgbClr val="009999"/>
                </a:solidFill>
              </a:rPr>
              <a:t> (G1 </a:t>
            </a:r>
            <a:r>
              <a:rPr kumimoji="0" lang="en-US" sz="1800" b="1" smtClean="0">
                <a:solidFill>
                  <a:srgbClr val="009999"/>
                </a:solidFill>
                <a:latin typeface="Arial" pitchFamily="34" charset="0"/>
              </a:rPr>
              <a:t>and</a:t>
            </a:r>
            <a:r>
              <a:rPr kumimoji="0" lang="en-US" sz="2000" smtClean="0">
                <a:solidFill>
                  <a:srgbClr val="009999"/>
                </a:solidFill>
              </a:rPr>
              <a:t> G2)</a:t>
            </a:r>
            <a:r>
              <a:rPr kumimoji="0" lang="en-US" sz="2000" smtClean="0"/>
              <a:t>  equivalent to  </a:t>
            </a:r>
            <a:r>
              <a:rPr kumimoji="0" lang="en-US" sz="1800" b="1" smtClean="0">
                <a:solidFill>
                  <a:srgbClr val="009999"/>
                </a:solidFill>
                <a:latin typeface="Arial" pitchFamily="34" charset="0"/>
              </a:rPr>
              <a:t>not</a:t>
            </a:r>
            <a:r>
              <a:rPr kumimoji="0" lang="en-US" sz="2000" smtClean="0">
                <a:solidFill>
                  <a:srgbClr val="009999"/>
                </a:solidFill>
              </a:rPr>
              <a:t> G1 </a:t>
            </a:r>
            <a:r>
              <a:rPr kumimoji="0" lang="en-US" sz="1800" b="1" smtClean="0">
                <a:solidFill>
                  <a:srgbClr val="009999"/>
                </a:solidFill>
                <a:latin typeface="Arial" pitchFamily="34" charset="0"/>
              </a:rPr>
              <a:t>or not</a:t>
            </a:r>
            <a:r>
              <a:rPr kumimoji="0" lang="en-US" sz="2000" smtClean="0">
                <a:solidFill>
                  <a:srgbClr val="009999"/>
                </a:solidFill>
              </a:rPr>
              <a:t> G2</a:t>
            </a:r>
            <a:endParaRPr lang="en-US" sz="2000" smtClean="0"/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175" y="107950"/>
            <a:ext cx="6699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7813" name="Rectangle 5"/>
          <p:cNvSpPr>
            <a:spLocks noChangeArrowheads="1"/>
          </p:cNvSpPr>
          <p:nvPr/>
        </p:nvSpPr>
        <p:spPr bwMode="auto">
          <a:xfrm>
            <a:off x="201613" y="5518150"/>
            <a:ext cx="8715375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200" b="0">
                <a:solidFill>
                  <a:schemeClr val="tx2"/>
                </a:solidFill>
                <a:latin typeface="Comic Sans MS" pitchFamily="66" charset="0"/>
              </a:rPr>
              <a:t>=&gt;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sz="2200" b="0" i="1">
                <a:solidFill>
                  <a:schemeClr val="tx2"/>
                </a:solidFill>
                <a:latin typeface="Comic Sans MS" pitchFamily="66" charset="0"/>
              </a:rPr>
              <a:t>Severity of </a:t>
            </a:r>
            <a:r>
              <a:rPr lang="en-US" sz="2200" b="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consequences</a:t>
            </a:r>
            <a:r>
              <a:rPr lang="en-US" sz="2200" b="0" i="1">
                <a:solidFill>
                  <a:schemeClr val="tx2"/>
                </a:solidFill>
                <a:latin typeface="Comic Sans MS" pitchFamily="66" charset="0"/>
              </a:rPr>
              <a:t> of an obstacle can be assessed </a:t>
            </a:r>
          </a:p>
          <a:p>
            <a:pPr marL="342900" indent="-342900" algn="l">
              <a:lnSpc>
                <a:spcPct val="6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200" b="0" i="1">
                <a:solidFill>
                  <a:schemeClr val="tx2"/>
                </a:solidFill>
                <a:latin typeface="Comic Sans MS" pitchFamily="66" charset="0"/>
              </a:rPr>
              <a:t>                in terms of higher-level goals obstructed</a:t>
            </a:r>
            <a:endParaRPr lang="en-US" sz="2000" b="0" i="1">
              <a:solidFill>
                <a:schemeClr val="tx2"/>
              </a:solidFill>
              <a:latin typeface="Comic Sans MS" pitchFamily="66" charset="0"/>
            </a:endParaRP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331788" y="2359025"/>
          <a:ext cx="8458200" cy="2590800"/>
        </p:xfrm>
        <a:graphic>
          <a:graphicData uri="http://schemas.openxmlformats.org/presentationml/2006/ole">
            <p:oleObj spid="_x0000_s5122" name="Picture" r:id="rId4" imgW="3600360" imgH="110412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872" name="AutoShape 16"/>
          <p:cNvSpPr>
            <a:spLocks noChangeArrowheads="1"/>
          </p:cNvSpPr>
          <p:nvPr/>
        </p:nvSpPr>
        <p:spPr bwMode="auto">
          <a:xfrm flipH="1">
            <a:off x="820738" y="1528763"/>
            <a:ext cx="3008312" cy="508000"/>
          </a:xfrm>
          <a:prstGeom prst="parallelogram">
            <a:avLst>
              <a:gd name="adj" fmla="val 43427"/>
            </a:avLst>
          </a:prstGeom>
          <a:solidFill>
            <a:srgbClr val="CC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67" name="Rectangle 2"/>
          <p:cNvSpPr>
            <a:spLocks noChangeArrowheads="1"/>
          </p:cNvSpPr>
          <p:nvPr>
            <p:ph type="title"/>
          </p:nvPr>
        </p:nvSpPr>
        <p:spPr>
          <a:xfrm>
            <a:off x="400050" y="234950"/>
            <a:ext cx="8483600" cy="762000"/>
          </a:xfrm>
          <a:noFill/>
        </p:spPr>
        <p:txBody>
          <a:bodyPr/>
          <a:lstStyle/>
          <a:p>
            <a:r>
              <a:rPr kumimoji="0" lang="en-US" smtClean="0"/>
              <a:t>Annotating obstacle diagrams</a:t>
            </a:r>
            <a:endParaRPr kumimoji="0" lang="en-US" altLang="en-US" sz="2500" smtClean="0">
              <a:solidFill>
                <a:srgbClr val="808080"/>
              </a:solidFill>
            </a:endParaRPr>
          </a:p>
        </p:txBody>
      </p:sp>
      <p:grpSp>
        <p:nvGrpSpPr>
          <p:cNvPr id="36868" name="Group 3"/>
          <p:cNvGrpSpPr>
            <a:grpSpLocks/>
          </p:cNvGrpSpPr>
          <p:nvPr/>
        </p:nvGrpSpPr>
        <p:grpSpPr bwMode="auto">
          <a:xfrm>
            <a:off x="166688" y="1847850"/>
            <a:ext cx="8977312" cy="4845050"/>
            <a:chOff x="69" y="729"/>
            <a:chExt cx="5655" cy="3052"/>
          </a:xfrm>
        </p:grpSpPr>
        <p:sp>
          <p:nvSpPr>
            <p:cNvPr id="1529860" name="AutoShape 4"/>
            <p:cNvSpPr>
              <a:spLocks noChangeArrowheads="1"/>
            </p:cNvSpPr>
            <p:nvPr/>
          </p:nvSpPr>
          <p:spPr bwMode="auto">
            <a:xfrm>
              <a:off x="346" y="1119"/>
              <a:ext cx="5245" cy="2264"/>
            </a:xfrm>
            <a:prstGeom prst="roundRect">
              <a:avLst>
                <a:gd name="adj" fmla="val 16667"/>
              </a:avLst>
            </a:prstGeom>
            <a:solidFill>
              <a:srgbClr val="E2E5FA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29861" name="Rectangle 5"/>
            <p:cNvSpPr>
              <a:spLocks noChangeArrowheads="1"/>
            </p:cNvSpPr>
            <p:nvPr/>
          </p:nvSpPr>
          <p:spPr bwMode="auto">
            <a:xfrm>
              <a:off x="69" y="729"/>
              <a:ext cx="5655" cy="30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2075" tIns="46038" rIns="92075" bIns="46038" anchor="ctr" anchorCtr="1"/>
            <a:lstStyle/>
            <a:p>
              <a:pPr marL="342900" indent="-342900" algn="l">
                <a:lnSpc>
                  <a:spcPct val="90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en-US" sz="2200" b="0">
                  <a:solidFill>
                    <a:schemeClr val="tx1"/>
                  </a:solidFill>
                  <a:latin typeface="Comic Sans MS" pitchFamily="66" charset="0"/>
                </a:rPr>
                <a:t>	</a:t>
              </a:r>
              <a:r>
                <a:rPr lang="en-US" altLang="en-US" sz="2000">
                  <a:solidFill>
                    <a:schemeClr val="accent2"/>
                  </a:solidFill>
                  <a:latin typeface="Arial" pitchFamily="34" charset="0"/>
                </a:rPr>
                <a:t>Obstacle</a:t>
              </a:r>
              <a:r>
                <a:rPr lang="en-US" altLang="en-US" sz="2000" b="0">
                  <a:solidFill>
                    <a:schemeClr val="accent2"/>
                  </a:solidFill>
                  <a:latin typeface="Arial" pitchFamily="34" charset="0"/>
                </a:rPr>
                <a:t>  </a:t>
              </a:r>
              <a:r>
                <a:rPr kumimoji="0" lang="en-AU" sz="2000" b="0">
                  <a:solidFill>
                    <a:srgbClr val="5F5F5F"/>
                  </a:solidFill>
                  <a:latin typeface="Arial" pitchFamily="34" charset="0"/>
                </a:rPr>
                <a:t>DriverUnresponsive</a:t>
              </a:r>
              <a:endParaRPr lang="en-US" altLang="en-US" sz="2000" b="0">
                <a:solidFill>
                  <a:schemeClr val="hlink"/>
                </a:solidFill>
                <a:latin typeface="Arial" pitchFamily="34" charset="0"/>
              </a:endParaRPr>
            </a:p>
            <a:p>
              <a:pPr marL="342900" indent="-342900" algn="l">
                <a:lnSpc>
                  <a:spcPct val="150000"/>
                </a:lnSpc>
                <a:spcBef>
                  <a:spcPct val="25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en-US" sz="2000" b="0">
                  <a:solidFill>
                    <a:schemeClr val="hlink"/>
                  </a:solidFill>
                  <a:latin typeface="Arial" pitchFamily="34" charset="0"/>
                </a:rPr>
                <a:t>	   </a:t>
              </a:r>
              <a:r>
                <a:rPr lang="en-US" altLang="en-US" sz="2000">
                  <a:solidFill>
                    <a:schemeClr val="accent2"/>
                  </a:solidFill>
                  <a:latin typeface="Arial" pitchFamily="34" charset="0"/>
                </a:rPr>
                <a:t>Def</a:t>
              </a:r>
              <a:r>
                <a:rPr lang="en-US" altLang="en-US" sz="2000">
                  <a:solidFill>
                    <a:schemeClr val="hlink"/>
                  </a:solidFill>
                  <a:latin typeface="Arial" pitchFamily="34" charset="0"/>
                </a:rPr>
                <a:t>  </a:t>
              </a:r>
              <a:r>
                <a:rPr lang="en-US" sz="2200" b="0" i="1">
                  <a:solidFill>
                    <a:srgbClr val="5F5F5F"/>
                  </a:solidFill>
                  <a:latin typeface="Arial" pitchFamily="34" charset="0"/>
                </a:rPr>
                <a:t>Situation of a train driver failing to react to a command </a:t>
              </a:r>
            </a:p>
            <a:p>
              <a:pPr marL="342900" indent="-342900" algn="l">
                <a:lnSpc>
                  <a:spcPct val="60000"/>
                </a:lnSpc>
                <a:spcBef>
                  <a:spcPct val="25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2200" b="0" i="1">
                  <a:solidFill>
                    <a:srgbClr val="5F5F5F"/>
                  </a:solidFill>
                  <a:latin typeface="Arial" pitchFamily="34" charset="0"/>
                </a:rPr>
                <a:t>              and </a:t>
              </a:r>
              <a:r>
                <a:rPr kumimoji="0" lang="en-AU" sz="2200" b="0" i="1">
                  <a:solidFill>
                    <a:srgbClr val="5F5F5F"/>
                  </a:solidFill>
                  <a:latin typeface="Arial" pitchFamily="34" charset="0"/>
                </a:rPr>
                <a:t>take appropriate action according to that command</a:t>
              </a:r>
              <a:endParaRPr lang="en-US" altLang="en-US" sz="2000" b="0">
                <a:solidFill>
                  <a:srgbClr val="5F5F5F"/>
                </a:solidFill>
                <a:latin typeface="Arial" pitchFamily="34" charset="0"/>
              </a:endParaRPr>
            </a:p>
            <a:p>
              <a:pPr marL="342900" indent="-342900" algn="l">
                <a:lnSpc>
                  <a:spcPct val="150000"/>
                </a:lnSpc>
                <a:spcBef>
                  <a:spcPct val="25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en-US" sz="2000" b="0">
                  <a:solidFill>
                    <a:schemeClr val="hlink"/>
                  </a:solidFill>
                  <a:latin typeface="Arial" pitchFamily="34" charset="0"/>
                </a:rPr>
                <a:t>	 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[</a:t>
              </a:r>
              <a:r>
                <a:rPr lang="en-US" altLang="en-US" sz="2000" b="0">
                  <a:solidFill>
                    <a:schemeClr val="accent2"/>
                  </a:solidFill>
                  <a:latin typeface="Arial" pitchFamily="34" charset="0"/>
                </a:rPr>
                <a:t> </a:t>
              </a:r>
              <a:r>
                <a:rPr lang="en-US" altLang="en-US" sz="2000">
                  <a:solidFill>
                    <a:schemeClr val="accent2"/>
                  </a:solidFill>
                  <a:latin typeface="Arial" pitchFamily="34" charset="0"/>
                </a:rPr>
                <a:t>FormalSpec</a:t>
              </a:r>
              <a:r>
                <a:rPr lang="en-US" altLang="en-US" sz="2000" b="0">
                  <a:solidFill>
                    <a:schemeClr val="tx2"/>
                  </a:solidFill>
                  <a:latin typeface="Arial" pitchFamily="34" charset="0"/>
                </a:rPr>
                <a:t>  </a:t>
              </a:r>
              <a:r>
                <a:rPr lang="fr-FR" altLang="fr-FR" sz="2000" b="0">
                  <a:solidFill>
                    <a:srgbClr val="5F5F5F"/>
                  </a:solidFill>
                </a:rPr>
                <a:t>...</a:t>
              </a:r>
              <a:r>
                <a:rPr lang="fr-FR" altLang="fr-FR" sz="2000" b="0">
                  <a:solidFill>
                    <a:srgbClr val="663300"/>
                  </a:solidFill>
                </a:rPr>
                <a:t> </a:t>
              </a:r>
              <a:r>
                <a:rPr lang="fr-FR" altLang="fr-FR" sz="2000" b="0">
                  <a:solidFill>
                    <a:srgbClr val="5F5F5F"/>
                  </a:solidFill>
                  <a:latin typeface="Arial" pitchFamily="34" charset="0"/>
                </a:rPr>
                <a:t>in temporal logic for analysis, </a:t>
              </a:r>
              <a:r>
                <a:rPr lang="fr-FR" altLang="fr-FR" sz="2000" b="0">
                  <a:solidFill>
                    <a:srgbClr val="5F5F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not</a:t>
              </a:r>
              <a:r>
                <a:rPr lang="fr-FR" altLang="fr-FR" sz="2000" b="0">
                  <a:solidFill>
                    <a:srgbClr val="5F5F5F"/>
                  </a:solidFill>
                  <a:latin typeface="Arial" pitchFamily="34" charset="0"/>
                </a:rPr>
                <a:t> in this chapter</a:t>
              </a:r>
              <a:r>
                <a:rPr lang="fr-FR" altLang="fr-FR" sz="2000" b="0">
                  <a:solidFill>
                    <a:srgbClr val="663300"/>
                  </a:solidFill>
                  <a:latin typeface="Arial" pitchFamily="34" charset="0"/>
                </a:rPr>
                <a:t> </a:t>
              </a:r>
              <a:r>
                <a:rPr lang="fr-FR" altLang="fr-FR" sz="2000" b="0">
                  <a:solidFill>
                    <a:srgbClr val="5F5F5F"/>
                  </a:solidFill>
                </a:rPr>
                <a:t>...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]</a:t>
              </a:r>
              <a:r>
                <a:rPr lang="fr-FR" altLang="fr-FR" sz="2000" b="0">
                  <a:solidFill>
                    <a:srgbClr val="663300"/>
                  </a:solidFill>
                  <a:latin typeface="Arial" pitchFamily="34" charset="0"/>
                </a:rPr>
                <a:t> </a:t>
              </a:r>
              <a:endParaRPr lang="en-US" altLang="en-US" sz="2000" b="0">
                <a:solidFill>
                  <a:schemeClr val="tx2"/>
                </a:solidFill>
                <a:latin typeface="Comic Sans MS" pitchFamily="66" charset="0"/>
              </a:endParaRPr>
            </a:p>
            <a:p>
              <a:pPr marL="342900" indent="-342900" algn="l">
                <a:lnSpc>
                  <a:spcPct val="125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en-US" sz="2000" b="0">
                  <a:solidFill>
                    <a:schemeClr val="tx2"/>
                  </a:solidFill>
                  <a:latin typeface="Comic Sans MS" pitchFamily="66" charset="0"/>
                </a:rPr>
                <a:t>     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[</a:t>
              </a:r>
              <a:r>
                <a:rPr lang="en-US" altLang="en-US" sz="2000" b="0">
                  <a:solidFill>
                    <a:schemeClr val="accent2"/>
                  </a:solidFill>
                  <a:latin typeface="Arial" pitchFamily="34" charset="0"/>
                </a:rPr>
                <a:t> Category</a:t>
              </a:r>
              <a:r>
                <a:rPr lang="en-US" altLang="en-US" sz="2000" b="0">
                  <a:solidFill>
                    <a:schemeClr val="tx2"/>
                  </a:solidFill>
                  <a:latin typeface="Arial" pitchFamily="34" charset="0"/>
                </a:rPr>
                <a:t>  </a:t>
              </a:r>
              <a:r>
                <a:rPr lang="en-US" altLang="en-US" sz="2000" b="0">
                  <a:solidFill>
                    <a:srgbClr val="5F5F5F"/>
                  </a:solidFill>
                  <a:latin typeface="Arial" pitchFamily="34" charset="0"/>
                </a:rPr>
                <a:t>Hazard</a:t>
              </a:r>
              <a:r>
                <a:rPr lang="en-US" altLang="en-US" sz="2000" b="0">
                  <a:solidFill>
                    <a:srgbClr val="663300"/>
                  </a:solidFill>
                  <a:latin typeface="Arial" pitchFamily="34" charset="0"/>
                </a:rPr>
                <a:t>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]</a:t>
              </a:r>
              <a:r>
                <a:rPr lang="en-US" altLang="en-US" sz="2000" b="0">
                  <a:solidFill>
                    <a:schemeClr val="hlink"/>
                  </a:solidFill>
                  <a:latin typeface="Arial" pitchFamily="34" charset="0"/>
                </a:rPr>
                <a:t> </a:t>
              </a:r>
              <a:endParaRPr lang="en-US" altLang="en-US" sz="2000" b="0">
                <a:solidFill>
                  <a:schemeClr val="tx2"/>
                </a:solidFill>
                <a:latin typeface="Comic Sans MS" pitchFamily="66" charset="0"/>
              </a:endParaRPr>
            </a:p>
            <a:p>
              <a:pPr marL="342900" indent="-342900" algn="l">
                <a:lnSpc>
                  <a:spcPct val="125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en-US" sz="2000" b="0">
                  <a:solidFill>
                    <a:schemeClr val="tx2"/>
                  </a:solidFill>
                  <a:latin typeface="Comic Sans MS" pitchFamily="66" charset="0"/>
                </a:rPr>
                <a:t>	 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[</a:t>
              </a:r>
              <a:r>
                <a:rPr lang="en-US" altLang="en-US" sz="2000" b="0">
                  <a:solidFill>
                    <a:schemeClr val="accent2"/>
                  </a:solidFill>
                  <a:latin typeface="Arial" pitchFamily="34" charset="0"/>
                </a:rPr>
                <a:t> Likelihood</a:t>
              </a:r>
              <a:r>
                <a:rPr lang="en-US" altLang="en-US" sz="2000" b="0">
                  <a:solidFill>
                    <a:schemeClr val="tx2"/>
                  </a:solidFill>
                  <a:latin typeface="Arial" pitchFamily="34" charset="0"/>
                </a:rPr>
                <a:t>  </a:t>
              </a:r>
              <a:r>
                <a:rPr lang="en-US" altLang="en-US" sz="2000" b="0">
                  <a:solidFill>
                    <a:srgbClr val="5F5F5F"/>
                  </a:solidFill>
                  <a:latin typeface="Arial" pitchFamily="34" charset="0"/>
                </a:rPr>
                <a:t>likely</a:t>
              </a:r>
              <a:r>
                <a:rPr lang="en-US" altLang="en-US" sz="2000" b="0">
                  <a:solidFill>
                    <a:srgbClr val="663300"/>
                  </a:solidFill>
                  <a:latin typeface="Arial" pitchFamily="34" charset="0"/>
                </a:rPr>
                <a:t>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]</a:t>
              </a:r>
              <a:endParaRPr lang="en-US" altLang="en-US" sz="2000" b="0">
                <a:solidFill>
                  <a:schemeClr val="tx2"/>
                </a:solidFill>
                <a:latin typeface="Comic Sans MS" pitchFamily="66" charset="0"/>
              </a:endParaRPr>
            </a:p>
            <a:p>
              <a:pPr marL="342900" indent="-342900" algn="l">
                <a:lnSpc>
                  <a:spcPct val="125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en-US" sz="2000" b="0">
                  <a:solidFill>
                    <a:schemeClr val="tx2"/>
                  </a:solidFill>
                  <a:latin typeface="Comic Sans MS" pitchFamily="66" charset="0"/>
                </a:rPr>
                <a:t>	 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[</a:t>
              </a:r>
              <a:r>
                <a:rPr lang="en-US" altLang="en-US" sz="2000" b="0">
                  <a:solidFill>
                    <a:schemeClr val="accent2"/>
                  </a:solidFill>
                  <a:latin typeface="Arial" pitchFamily="34" charset="0"/>
                </a:rPr>
                <a:t> Criticality</a:t>
              </a:r>
              <a:r>
                <a:rPr lang="en-US" altLang="en-US" sz="2000" b="0">
                  <a:solidFill>
                    <a:schemeClr val="tx2"/>
                  </a:solidFill>
                  <a:latin typeface="Arial" pitchFamily="34" charset="0"/>
                </a:rPr>
                <a:t>   </a:t>
              </a:r>
              <a:r>
                <a:rPr lang="en-US" altLang="en-US" sz="2000" b="0">
                  <a:solidFill>
                    <a:srgbClr val="5F5F5F"/>
                  </a:solidFill>
                  <a:latin typeface="Arial" pitchFamily="34" charset="0"/>
                </a:rPr>
                <a:t>catastrophic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]</a:t>
              </a:r>
            </a:p>
          </p:txBody>
        </p:sp>
      </p:grp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1119188" y="1562100"/>
            <a:ext cx="2416175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 b="0">
                <a:solidFill>
                  <a:schemeClr val="tx1"/>
                </a:solidFill>
                <a:latin typeface="Arial" pitchFamily="34" charset="0"/>
              </a:rPr>
              <a:t>DriverUnresponsive</a:t>
            </a:r>
            <a:endParaRPr lang="en-US" sz="2200" b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529864" name="Line 8"/>
          <p:cNvSpPr>
            <a:spLocks noChangeShapeType="1"/>
          </p:cNvSpPr>
          <p:nvPr/>
        </p:nvSpPr>
        <p:spPr bwMode="auto">
          <a:xfrm>
            <a:off x="1774825" y="2062163"/>
            <a:ext cx="433388" cy="4048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71" name="Text Box 10"/>
          <p:cNvSpPr txBox="1">
            <a:spLocks noChangeArrowheads="1"/>
          </p:cNvSpPr>
          <p:nvPr/>
        </p:nvSpPr>
        <p:spPr bwMode="auto">
          <a:xfrm>
            <a:off x="6438900" y="2813050"/>
            <a:ext cx="2274888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 b="0" i="1">
                <a:solidFill>
                  <a:schemeClr val="tx2"/>
                </a:solidFill>
                <a:latin typeface="Comic Sans MS" pitchFamily="66" charset="0"/>
              </a:rPr>
              <a:t>precise definition</a:t>
            </a:r>
            <a:endParaRPr lang="en-US" sz="2200" b="0" i="1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6872" name="Text Box 12"/>
          <p:cNvSpPr txBox="1">
            <a:spLocks noChangeArrowheads="1"/>
          </p:cNvSpPr>
          <p:nvPr/>
        </p:nvSpPr>
        <p:spPr bwMode="auto">
          <a:xfrm>
            <a:off x="909638" y="5937250"/>
            <a:ext cx="1219200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 b="0" i="1">
                <a:solidFill>
                  <a:schemeClr val="tx2"/>
                </a:solidFill>
                <a:latin typeface="Comic Sans MS" pitchFamily="66" charset="0"/>
              </a:rPr>
              <a:t>features</a:t>
            </a:r>
            <a:endParaRPr lang="en-US" sz="2200" b="0" i="1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529869" name="Oval 13"/>
          <p:cNvSpPr>
            <a:spLocks noChangeArrowheads="1"/>
          </p:cNvSpPr>
          <p:nvPr/>
        </p:nvSpPr>
        <p:spPr bwMode="auto">
          <a:xfrm>
            <a:off x="895350" y="4892675"/>
            <a:ext cx="1516063" cy="1038225"/>
          </a:xfrm>
          <a:prstGeom prst="ellips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74" name="Text Box 14"/>
          <p:cNvSpPr txBox="1">
            <a:spLocks noChangeArrowheads="1"/>
          </p:cNvSpPr>
          <p:nvPr/>
        </p:nvSpPr>
        <p:spPr bwMode="auto">
          <a:xfrm>
            <a:off x="7327900" y="2100263"/>
            <a:ext cx="1420813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 b="0" i="1">
                <a:solidFill>
                  <a:schemeClr val="tx2"/>
                </a:solidFill>
                <a:latin typeface="Comic Sans MS" pitchFamily="66" charset="0"/>
              </a:rPr>
              <a:t>annotation</a:t>
            </a:r>
            <a:endParaRPr lang="en-US" sz="2200" b="0" i="1">
              <a:solidFill>
                <a:schemeClr val="tx2"/>
              </a:solidFill>
              <a:latin typeface="Arial" pitchFamily="34" charset="0"/>
            </a:endParaRPr>
          </a:p>
        </p:txBody>
      </p:sp>
      <p:pic>
        <p:nvPicPr>
          <p:cNvPr id="36875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175" y="107950"/>
            <a:ext cx="6699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300038"/>
            <a:ext cx="7300912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Risk analysis on goal models:  outline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138238"/>
            <a:ext cx="8664575" cy="5340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ct val="25000"/>
              </a:spcBef>
            </a:pPr>
            <a:r>
              <a:rPr kumimoji="0" lang="en-US" smtClean="0">
                <a:solidFill>
                  <a:srgbClr val="808080"/>
                </a:solidFill>
              </a:rPr>
              <a:t>Goal obstruction by obstacles</a:t>
            </a:r>
            <a:endParaRPr lang="en-US" smtClean="0">
              <a:solidFill>
                <a:srgbClr val="808080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0" lang="en-US" sz="2000" smtClean="0">
                <a:solidFill>
                  <a:srgbClr val="808080"/>
                </a:solidFill>
              </a:rPr>
              <a:t>What are obstacles?</a:t>
            </a:r>
          </a:p>
          <a:p>
            <a:pPr lvl="1">
              <a:lnSpc>
                <a:spcPct val="90000"/>
              </a:lnSpc>
            </a:pPr>
            <a:r>
              <a:rPr kumimoji="0" lang="en-US" sz="2000" smtClean="0">
                <a:solidFill>
                  <a:srgbClr val="808080"/>
                </a:solidFill>
              </a:rPr>
              <a:t>Completeness of a set of obstacles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>
                <a:solidFill>
                  <a:srgbClr val="808080"/>
                </a:solidFill>
              </a:rPr>
              <a:t>Obstacle categories</a:t>
            </a:r>
            <a:endParaRPr lang="en-US" sz="2000" smtClean="0">
              <a:solidFill>
                <a:srgbClr val="808080"/>
              </a:solidFill>
            </a:endParaRPr>
          </a:p>
          <a:p>
            <a:pPr>
              <a:lnSpc>
                <a:spcPct val="130000"/>
              </a:lnSpc>
              <a:spcBef>
                <a:spcPct val="25000"/>
              </a:spcBef>
            </a:pPr>
            <a:r>
              <a:rPr kumimoji="0" lang="en-US" smtClean="0">
                <a:solidFill>
                  <a:srgbClr val="808080"/>
                </a:solidFill>
              </a:rPr>
              <a:t>Modeling obstacles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>
                <a:solidFill>
                  <a:srgbClr val="808080"/>
                </a:solidFill>
              </a:rPr>
              <a:t>Obstacle diagrams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>
                <a:solidFill>
                  <a:srgbClr val="808080"/>
                </a:solidFill>
              </a:rPr>
              <a:t>Obstacle refinement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>
                <a:solidFill>
                  <a:srgbClr val="808080"/>
                </a:solidFill>
              </a:rPr>
              <a:t>Bottom-up propagation of obstructions in goal AND-refinements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>
                <a:solidFill>
                  <a:srgbClr val="808080"/>
                </a:solidFill>
              </a:rPr>
              <a:t>Annotating obstacle diagrams</a:t>
            </a:r>
            <a:endParaRPr lang="en-US" sz="2000" smtClean="0">
              <a:solidFill>
                <a:srgbClr val="808080"/>
              </a:solidFill>
            </a:endParaRPr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kumimoji="0" lang="en-US" smtClean="0"/>
              <a:t>Obstacle analysis for a more robust goal model</a:t>
            </a:r>
          </a:p>
          <a:p>
            <a:pPr lvl="1">
              <a:lnSpc>
                <a:spcPct val="90000"/>
              </a:lnSpc>
            </a:pPr>
            <a:r>
              <a:rPr kumimoji="0" lang="en-US" sz="2000" smtClean="0"/>
              <a:t>Identifying obstacles</a:t>
            </a:r>
          </a:p>
          <a:p>
            <a:pPr lvl="1">
              <a:lnSpc>
                <a:spcPct val="90000"/>
              </a:lnSpc>
            </a:pPr>
            <a:r>
              <a:rPr kumimoji="0" lang="en-US" sz="2000" smtClean="0"/>
              <a:t>Evaluating obstacles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/>
              <a:t>Resolving obstacles in a modified goal model</a:t>
            </a:r>
            <a:endParaRPr kumimoji="0" lang="en-US" smtClean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" y="5095875"/>
            <a:ext cx="857250" cy="927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3" y="261938"/>
            <a:ext cx="7356475" cy="8921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Obstacle analysis for </a:t>
            </a:r>
            <a:br>
              <a:rPr lang="en-US" smtClean="0"/>
            </a:br>
            <a:r>
              <a:rPr lang="en-US" smtClean="0"/>
              <a:t>increased system robustness</a:t>
            </a:r>
            <a:endParaRPr lang="en-US" altLang="en-US" sz="2000" smtClean="0"/>
          </a:p>
        </p:txBody>
      </p:sp>
      <p:sp>
        <p:nvSpPr>
          <p:cNvPr id="149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92238"/>
            <a:ext cx="9144000" cy="4725987"/>
          </a:xfrm>
        </p:spPr>
        <p:txBody>
          <a:bodyPr/>
          <a:lstStyle/>
          <a:p>
            <a:pPr>
              <a:lnSpc>
                <a:spcPct val="190000"/>
              </a:lnSpc>
              <a:defRPr/>
            </a:pPr>
            <a:r>
              <a:rPr lang="fr-FR" smtClean="0"/>
              <a:t>Anticipate obstacles ...</a:t>
            </a:r>
          </a:p>
          <a:p>
            <a:pPr lvl="1">
              <a:lnSpc>
                <a:spcPct val="100000"/>
              </a:lnSpc>
              <a:spcBef>
                <a:spcPct val="5000"/>
              </a:spcBef>
              <a:buFontTx/>
              <a:buNone/>
              <a:defRPr/>
            </a:pPr>
            <a:r>
              <a:rPr lang="fr-FR" altLang="fr-FR" b="1" smtClean="0">
                <a:solidFill>
                  <a:schemeClr val="tx2"/>
                </a:solidFill>
                <a:latin typeface="Symbol" pitchFamily="18" charset="2"/>
              </a:rPr>
              <a:t>Þ</a:t>
            </a:r>
            <a:r>
              <a:rPr lang="fr-FR" altLang="fr-FR" sz="2600" b="1" smtClean="0">
                <a:latin typeface="Symbol" pitchFamily="18" charset="2"/>
              </a:rPr>
              <a:t>	 </a:t>
            </a:r>
            <a:r>
              <a:rPr lang="fr-FR" altLang="fr-FR" smtClean="0"/>
              <a:t>more realistic goals, </a:t>
            </a:r>
          </a:p>
          <a:p>
            <a:pPr lvl="1">
              <a:lnSpc>
                <a:spcPct val="100000"/>
              </a:lnSpc>
              <a:spcBef>
                <a:spcPct val="5000"/>
              </a:spcBef>
              <a:buFontTx/>
              <a:buNone/>
              <a:defRPr/>
            </a:pPr>
            <a:r>
              <a:rPr lang="fr-FR" altLang="fr-FR" smtClean="0"/>
              <a:t>        new goals as countermeasures </a:t>
            </a:r>
            <a:r>
              <a:rPr lang="fr-FR" smtClean="0"/>
              <a:t>to abnormal conditions</a:t>
            </a:r>
            <a:endParaRPr lang="fr-FR" altLang="fr-FR" smtClean="0"/>
          </a:p>
          <a:p>
            <a:pPr lvl="1">
              <a:lnSpc>
                <a:spcPct val="120000"/>
              </a:lnSpc>
              <a:spcBef>
                <a:spcPct val="20000"/>
              </a:spcBef>
              <a:buFontTx/>
              <a:buNone/>
              <a:defRPr/>
            </a:pPr>
            <a:r>
              <a:rPr lang="fr-FR" altLang="fr-FR" b="1" smtClean="0">
                <a:solidFill>
                  <a:schemeClr val="tx2"/>
                </a:solidFill>
                <a:latin typeface="Symbol" pitchFamily="18" charset="2"/>
              </a:rPr>
              <a:t>Þ</a:t>
            </a:r>
            <a:r>
              <a:rPr lang="fr-FR" altLang="fr-FR" sz="2000" smtClean="0"/>
              <a:t> </a:t>
            </a:r>
            <a:r>
              <a:rPr lang="fr-FR" altLang="fr-FR" smtClean="0"/>
              <a:t> more complete, realistic goal model</a:t>
            </a:r>
          </a:p>
          <a:p>
            <a:pPr>
              <a:lnSpc>
                <a:spcPct val="130000"/>
              </a:lnSpc>
              <a:spcBef>
                <a:spcPct val="6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Obstacle analysis:</a:t>
            </a:r>
            <a:endParaRPr lang="fr-FR" smtClean="0"/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fr-FR" smtClean="0"/>
              <a:t>      For selected goals in the goal model ...</a:t>
            </a:r>
          </a:p>
          <a:p>
            <a:pPr lvl="1">
              <a:lnSpc>
                <a:spcPct val="120000"/>
              </a:lnSpc>
              <a:defRPr/>
            </a:pPr>
            <a:r>
              <a:rPr lang="fr-FR" altLang="fr-FR" smtClean="0">
                <a:solidFill>
                  <a:schemeClr val="tx2"/>
                </a:solidFill>
              </a:rPr>
              <a:t>identify</a:t>
            </a:r>
            <a:r>
              <a:rPr lang="fr-FR" altLang="fr-FR" smtClean="0"/>
              <a:t> as many obstacles to it as possible;</a:t>
            </a:r>
          </a:p>
          <a:p>
            <a:pPr lvl="1">
              <a:lnSpc>
                <a:spcPct val="120000"/>
              </a:lnSpc>
              <a:defRPr/>
            </a:pPr>
            <a:r>
              <a:rPr lang="fr-FR" altLang="fr-FR" smtClean="0">
                <a:solidFill>
                  <a:schemeClr val="tx2"/>
                </a:solidFill>
              </a:rPr>
              <a:t>assess</a:t>
            </a:r>
            <a:r>
              <a:rPr lang="fr-FR" altLang="fr-FR" smtClean="0"/>
              <a:t> their likelihood &amp; severity; </a:t>
            </a:r>
          </a:p>
          <a:p>
            <a:pPr lvl="1">
              <a:lnSpc>
                <a:spcPct val="120000"/>
              </a:lnSpc>
              <a:defRPr/>
            </a:pPr>
            <a:r>
              <a:rPr lang="fr-FR" altLang="fr-FR" smtClean="0">
                <a:solidFill>
                  <a:schemeClr val="tx2"/>
                </a:solidFill>
              </a:rPr>
              <a:t>resolve</a:t>
            </a:r>
            <a:r>
              <a:rPr lang="fr-FR" altLang="fr-FR" smtClean="0"/>
              <a:t> them according to likelihood &amp; severity</a:t>
            </a:r>
          </a:p>
          <a:p>
            <a:pPr lvl="1">
              <a:lnSpc>
                <a:spcPct val="140000"/>
              </a:lnSpc>
              <a:buFontTx/>
              <a:buNone/>
              <a:defRPr/>
            </a:pPr>
            <a:r>
              <a:rPr lang="fr-FR" altLang="fr-FR" sz="2000" smtClean="0"/>
              <a:t>                 </a:t>
            </a:r>
            <a:r>
              <a:rPr lang="fr-FR" altLang="fr-FR" smtClean="0">
                <a:solidFill>
                  <a:schemeClr val="tx2"/>
                </a:solidFill>
              </a:rPr>
              <a:t>=&gt;</a:t>
            </a:r>
            <a:r>
              <a:rPr lang="fr-FR" altLang="fr-FR" smtClean="0"/>
              <a:t> </a:t>
            </a:r>
            <a:r>
              <a:rPr lang="fr-FR" altLang="fr-FR" i="1" smtClean="0">
                <a:solidFill>
                  <a:schemeClr val="tx1"/>
                </a:solidFill>
              </a:rPr>
              <a:t>new goals as countermeasures in the goal model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23825" y="111125"/>
          <a:ext cx="901700" cy="911225"/>
        </p:xfrm>
        <a:graphic>
          <a:graphicData uri="http://schemas.openxmlformats.org/presentationml/2006/ole">
            <p:oleObj spid="_x0000_s6146" name="Clip" r:id="rId3" imgW="3368160" imgH="403056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3" y="247650"/>
            <a:ext cx="7688262" cy="8921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Obstacle analysis </a:t>
            </a:r>
            <a:r>
              <a:rPr lang="en-US" sz="2400" smtClean="0"/>
              <a:t>and</a:t>
            </a:r>
            <a:r>
              <a:rPr lang="en-US" smtClean="0"/>
              <a:t> goal model elaboration are intertwined</a:t>
            </a:r>
            <a:endParaRPr lang="en-US" altLang="en-US" sz="2000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23825" y="111125"/>
          <a:ext cx="901700" cy="911225"/>
        </p:xfrm>
        <a:graphic>
          <a:graphicData uri="http://schemas.openxmlformats.org/presentationml/2006/ole">
            <p:oleObj spid="_x0000_s7170" name="Clip" r:id="rId3" imgW="3368160" imgH="4030560" progId="MS_ClipArt_Gallery.2">
              <p:embed/>
            </p:oleObj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649288" y="1441450"/>
          <a:ext cx="7827962" cy="2151063"/>
        </p:xfrm>
        <a:graphic>
          <a:graphicData uri="http://schemas.openxmlformats.org/presentationml/2006/ole">
            <p:oleObj spid="_x0000_s7171" name="Picture" r:id="rId4" imgW="3690000" imgH="1014120" progId="Word.Picture.8">
              <p:embed/>
            </p:oleObj>
          </a:graphicData>
        </a:graphic>
      </p:graphicFrame>
      <p:sp>
        <p:nvSpPr>
          <p:cNvPr id="15308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0013" y="4114800"/>
            <a:ext cx="9043987" cy="213518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fr-FR" altLang="fr-FR" smtClean="0"/>
              <a:t>Goal-obstacle analysis loop terminates when remaining obstacles can be tolerated</a:t>
            </a:r>
          </a:p>
          <a:p>
            <a:pPr lvl="1">
              <a:lnSpc>
                <a:spcPct val="90000"/>
              </a:lnSpc>
              <a:defRPr/>
            </a:pPr>
            <a:r>
              <a:rPr lang="fr-FR" altLang="fr-FR" sz="2000" smtClean="0"/>
              <a:t>unlikely or acceptable consequences</a:t>
            </a:r>
          </a:p>
          <a:p>
            <a:pPr>
              <a:lnSpc>
                <a:spcPct val="90000"/>
              </a:lnSpc>
              <a:defRPr/>
            </a:pPr>
            <a:r>
              <a:rPr lang="fr-FR" altLang="fr-FR" smtClean="0"/>
              <a:t>Which goals to consider in the goal model?</a:t>
            </a:r>
          </a:p>
          <a:p>
            <a:pPr lvl="1">
              <a:lnSpc>
                <a:spcPct val="100000"/>
              </a:lnSpc>
              <a:defRPr/>
            </a:pPr>
            <a:r>
              <a:rPr lang="fr-FR" altLang="fr-FR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leafgoals</a:t>
            </a:r>
            <a:r>
              <a:rPr lang="fr-FR" altLang="fr-FR" sz="2000" smtClean="0"/>
              <a:t> </a:t>
            </a:r>
            <a:r>
              <a:rPr lang="fr-FR" sz="2000" smtClean="0"/>
              <a:t>(requirements or expectations):  easier to refine what is wanted than what is </a:t>
            </a:r>
            <a:r>
              <a:rPr lang="fr-FR" sz="2000" i="1" smtClean="0"/>
              <a:t>not</a:t>
            </a:r>
            <a:r>
              <a:rPr lang="fr-FR" sz="2000" smtClean="0"/>
              <a:t> wanted  (+ up-propagation in goal model)</a:t>
            </a:r>
          </a:p>
          <a:p>
            <a:pPr lvl="1">
              <a:lnSpc>
                <a:spcPct val="100000"/>
              </a:lnSpc>
              <a:defRPr/>
            </a:pPr>
            <a:r>
              <a:rPr lang="fr-FR" sz="2000" smtClean="0"/>
              <a:t>based on annotated Priority &amp; Category (Hazard, Security, ...)</a:t>
            </a:r>
            <a:endParaRPr lang="fr-FR" altLang="fr-FR" sz="20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2588" y="261938"/>
            <a:ext cx="6383337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Identifying obstacles</a:t>
            </a:r>
            <a:endParaRPr lang="en-US" altLang="en-US" sz="2000" smtClean="0"/>
          </a:p>
        </p:txBody>
      </p:sp>
      <p:sp>
        <p:nvSpPr>
          <p:cNvPr id="149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4525" y="1068388"/>
            <a:ext cx="8226425" cy="432911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fr-FR" smtClean="0"/>
              <a:t>For obstacle to selected assertion </a:t>
            </a:r>
            <a:r>
              <a:rPr lang="fr-FR" i="1" smtClean="0"/>
              <a:t>G 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  <a:defRPr/>
            </a:pPr>
            <a:r>
              <a:rPr lang="fr-FR" sz="2000" smtClean="0"/>
              <a:t>                            (goal, hypothesis, suspect dom prop) </a:t>
            </a:r>
            <a:r>
              <a:rPr lang="fr-FR" smtClean="0"/>
              <a:t>...</a:t>
            </a:r>
            <a:r>
              <a:rPr lang="fr-FR" sz="2000" smtClean="0"/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fr-FR" altLang="fr-FR" smtClean="0"/>
              <a:t>negate </a:t>
            </a:r>
            <a:r>
              <a:rPr lang="fr-FR" altLang="fr-FR" i="1" smtClean="0"/>
              <a:t>G</a:t>
            </a:r>
            <a:r>
              <a:rPr lang="fr-FR" altLang="fr-FR" smtClean="0"/>
              <a:t>;        </a:t>
            </a:r>
            <a:r>
              <a:rPr lang="fr-FR" altLang="fr-FR" sz="2000" smtClean="0">
                <a:solidFill>
                  <a:srgbClr val="009999"/>
                </a:solidFill>
              </a:rPr>
              <a:t>{=&gt; root obstacle}</a:t>
            </a:r>
            <a:endParaRPr lang="fr-FR" altLang="fr-FR" smtClean="0"/>
          </a:p>
          <a:p>
            <a:pPr>
              <a:spcBef>
                <a:spcPct val="60000"/>
              </a:spcBef>
              <a:defRPr/>
            </a:pPr>
            <a:r>
              <a:rPr lang="fr-FR" altLang="fr-FR" smtClean="0"/>
              <a:t>find AND/OR refinements of </a:t>
            </a:r>
            <a:r>
              <a:rPr lang="fr-FR" altLang="fr-FR" sz="2000" b="1" i="1" smtClean="0">
                <a:solidFill>
                  <a:schemeClr val="tx2"/>
                </a:solidFill>
                <a:latin typeface="Helvetica" pitchFamily="34" charset="0"/>
              </a:rPr>
              <a:t>not</a:t>
            </a:r>
            <a:r>
              <a:rPr lang="fr-FR" altLang="fr-FR" b="1" i="1" smtClean="0">
                <a:latin typeface="Arial" pitchFamily="34" charset="0"/>
              </a:rPr>
              <a:t> </a:t>
            </a:r>
            <a:r>
              <a:rPr lang="fr-FR" i="1" smtClean="0"/>
              <a:t>G</a:t>
            </a:r>
            <a:r>
              <a:rPr lang="fr-FR" altLang="fr-FR" smtClean="0"/>
              <a:t> in view of valid domain properties ...   </a:t>
            </a:r>
            <a:r>
              <a:rPr lang="fr-FR" altLang="fr-FR" sz="2000" smtClean="0">
                <a:solidFill>
                  <a:srgbClr val="009999"/>
                </a:solidFill>
              </a:rPr>
              <a:t>{according to desired extensiveness}</a:t>
            </a:r>
            <a:endParaRPr lang="fr-FR" altLang="fr-FR" smtClean="0"/>
          </a:p>
          <a:p>
            <a:pPr>
              <a:spcBef>
                <a:spcPct val="60000"/>
              </a:spcBef>
              <a:defRPr/>
            </a:pPr>
            <a:r>
              <a:rPr lang="fr-FR" altLang="fr-FR" smtClean="0"/>
              <a:t>... until reaching obstruction preconditions whose feasibility, likelihood, severity, resolvability is easy to assess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fr-FR" altLang="fr-FR" smtClean="0">
                <a:solidFill>
                  <a:schemeClr val="tx2"/>
                </a:solidFill>
              </a:rPr>
              <a:t>=</a:t>
            </a:r>
            <a:r>
              <a:rPr lang="fr-FR" altLang="fr-FR" smtClean="0">
                <a:solidFill>
                  <a:srgbClr val="009999"/>
                </a:solidFill>
              </a:rPr>
              <a:t>  </a:t>
            </a:r>
            <a:r>
              <a:rPr lang="fr-FR" altLang="fr-FR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goal-anchored</a:t>
            </a:r>
            <a:r>
              <a:rPr lang="fr-FR" altLang="fr-FR" smtClean="0">
                <a:solidFill>
                  <a:srgbClr val="009999"/>
                </a:solidFill>
              </a:rPr>
              <a:t> construction of </a:t>
            </a:r>
            <a:r>
              <a:rPr lang="fr-FR" altLang="fr-FR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risk-tree</a:t>
            </a:r>
            <a:endParaRPr lang="fr-FR" altLang="fr-FR" smtClean="0">
              <a:solidFill>
                <a:srgbClr val="009999"/>
              </a:solidFill>
            </a:endParaRPr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194" name="Object 8"/>
          <p:cNvGraphicFramePr>
            <a:graphicFrameLocks noChangeAspect="1"/>
          </p:cNvGraphicFramePr>
          <p:nvPr/>
        </p:nvGraphicFramePr>
        <p:xfrm>
          <a:off x="1406525" y="5664200"/>
          <a:ext cx="6107113" cy="1003300"/>
        </p:xfrm>
        <a:graphic>
          <a:graphicData uri="http://schemas.openxmlformats.org/presentationml/2006/ole">
            <p:oleObj spid="_x0000_s8194" name="Picture" r:id="rId4" imgW="2880360" imgH="47448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361950"/>
            <a:ext cx="7694613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Identifying obstacles: </a:t>
            </a:r>
            <a:br>
              <a:rPr lang="en-US" smtClean="0"/>
            </a:br>
            <a:r>
              <a:rPr lang="en-US" smtClean="0"/>
              <a:t>tautology-based refinement</a:t>
            </a:r>
            <a:endParaRPr lang="en-US" altLang="en-US" smtClean="0"/>
          </a:p>
        </p:txBody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85888"/>
            <a:ext cx="9144000" cy="454501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fr-FR" smtClean="0"/>
              <a:t>Goal negation as root </a:t>
            </a:r>
            <a:r>
              <a:rPr lang="fr-FR" altLang="fr-FR" smtClean="0">
                <a:solidFill>
                  <a:schemeClr val="tx2"/>
                </a:solidFill>
              </a:rPr>
              <a:t>=&gt;</a:t>
            </a:r>
            <a:r>
              <a:rPr lang="fr-FR" smtClean="0"/>
              <a:t>  use tautologies to drive refinements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000" smtClean="0">
                <a:solidFill>
                  <a:srgbClr val="009999"/>
                </a:solidFill>
              </a:rPr>
              <a:t>e.g.</a:t>
            </a:r>
            <a:r>
              <a:rPr lang="fr-FR" sz="2000" smtClean="0"/>
              <a:t> </a:t>
            </a:r>
          </a:p>
          <a:p>
            <a:pPr>
              <a:lnSpc>
                <a:spcPct val="130000"/>
              </a:lnSpc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kumimoji="0" lang="en-US" smtClean="0">
                <a:latin typeface="Arial" pitchFamily="34" charset="0"/>
              </a:rPr>
              <a:t> (A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kumimoji="0" lang="en-US" smtClean="0">
                <a:latin typeface="Arial" pitchFamily="34" charset="0"/>
              </a:rPr>
              <a:t> B)</a:t>
            </a:r>
            <a:r>
              <a:rPr kumimoji="0" lang="en-US" smtClean="0"/>
              <a:t>  </a:t>
            </a:r>
            <a:r>
              <a:rPr kumimoji="0" lang="en-US" smtClean="0">
                <a:solidFill>
                  <a:srgbClr val="009999"/>
                </a:solidFill>
              </a:rPr>
              <a:t>amounts  to</a:t>
            </a:r>
            <a:r>
              <a:rPr kumimoji="0" lang="en-US" smtClean="0"/>
              <a:t> 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kumimoji="0" lang="en-US" smtClean="0">
                <a:latin typeface="Arial" pitchFamily="34" charset="0"/>
              </a:rPr>
              <a:t> A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or</a:t>
            </a:r>
            <a:r>
              <a:rPr kumimoji="0" lang="en-US" smtClean="0">
                <a:latin typeface="Arial" pitchFamily="34" charset="0"/>
              </a:rPr>
              <a:t>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kumimoji="0" lang="en-US" smtClean="0">
                <a:latin typeface="Arial" pitchFamily="34" charset="0"/>
              </a:rPr>
              <a:t> B</a:t>
            </a:r>
          </a:p>
          <a:p>
            <a:pPr>
              <a:lnSpc>
                <a:spcPct val="140000"/>
              </a:lnSpc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kumimoji="0" lang="en-US" smtClean="0">
                <a:latin typeface="Arial" pitchFamily="34" charset="0"/>
              </a:rPr>
              <a:t> (A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or</a:t>
            </a:r>
            <a:r>
              <a:rPr kumimoji="0" lang="en-US" smtClean="0">
                <a:latin typeface="Arial" pitchFamily="34" charset="0"/>
              </a:rPr>
              <a:t> B)</a:t>
            </a:r>
            <a:r>
              <a:rPr kumimoji="0" lang="en-US" smtClean="0"/>
              <a:t>  </a:t>
            </a:r>
            <a:r>
              <a:rPr kumimoji="0" lang="en-US" smtClean="0">
                <a:solidFill>
                  <a:srgbClr val="009999"/>
                </a:solidFill>
              </a:rPr>
              <a:t>amounts  to 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kumimoji="0" lang="en-US" smtClean="0">
                <a:latin typeface="Arial" pitchFamily="34" charset="0"/>
              </a:rPr>
              <a:t> A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kumimoji="0" lang="en-US" smtClean="0">
                <a:latin typeface="Arial" pitchFamily="34" charset="0"/>
              </a:rPr>
              <a:t>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kumimoji="0" lang="en-US" smtClean="0">
                <a:latin typeface="Arial" pitchFamily="34" charset="0"/>
              </a:rPr>
              <a:t> B</a:t>
            </a:r>
          </a:p>
          <a:p>
            <a:pPr>
              <a:lnSpc>
                <a:spcPct val="140000"/>
              </a:lnSpc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kumimoji="0" lang="en-US" smtClean="0">
                <a:latin typeface="Arial" pitchFamily="34" charset="0"/>
              </a:rPr>
              <a:t> (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US" smtClean="0">
                <a:latin typeface="Arial" pitchFamily="34" charset="0"/>
              </a:rPr>
              <a:t> A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US" smtClean="0">
                <a:latin typeface="Arial" pitchFamily="34" charset="0"/>
              </a:rPr>
              <a:t> B)</a:t>
            </a:r>
            <a:r>
              <a:rPr kumimoji="0" lang="en-US" smtClean="0"/>
              <a:t>  </a:t>
            </a:r>
            <a:r>
              <a:rPr kumimoji="0" lang="en-US" smtClean="0">
                <a:solidFill>
                  <a:srgbClr val="009999"/>
                </a:solidFill>
              </a:rPr>
              <a:t>amounts  to </a:t>
            </a:r>
            <a:r>
              <a:rPr kumimoji="0" lang="en-US" smtClean="0"/>
              <a:t> </a:t>
            </a:r>
            <a:r>
              <a:rPr kumimoji="0" lang="en-US" smtClean="0">
                <a:latin typeface="Arial" pitchFamily="34" charset="0"/>
              </a:rPr>
              <a:t>A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kumimoji="0" lang="en-US" smtClean="0">
                <a:latin typeface="Arial" pitchFamily="34" charset="0"/>
              </a:rPr>
              <a:t>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kumimoji="0" lang="en-US" smtClean="0">
                <a:latin typeface="Arial" pitchFamily="34" charset="0"/>
              </a:rPr>
              <a:t> B</a:t>
            </a:r>
          </a:p>
          <a:p>
            <a:pPr>
              <a:lnSpc>
                <a:spcPct val="140000"/>
              </a:lnSpc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kumimoji="0" lang="en-US" smtClean="0">
                <a:latin typeface="Arial" pitchFamily="34" charset="0"/>
              </a:rPr>
              <a:t> (A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kumimoji="0" lang="en-US" smtClean="0">
                <a:latin typeface="Arial" pitchFamily="34" charset="0"/>
              </a:rPr>
              <a:t> B)</a:t>
            </a:r>
            <a:r>
              <a:rPr kumimoji="0" lang="en-US" smtClean="0"/>
              <a:t>  </a:t>
            </a:r>
            <a:r>
              <a:rPr kumimoji="0" lang="en-US" smtClean="0">
                <a:solidFill>
                  <a:srgbClr val="009999"/>
                </a:solidFill>
              </a:rPr>
              <a:t>amounts  to</a:t>
            </a:r>
            <a:r>
              <a:rPr kumimoji="0" lang="en-US" i="1" smtClean="0"/>
              <a:t>  </a:t>
            </a:r>
            <a:r>
              <a:rPr kumimoji="0" lang="en-US" smtClean="0">
                <a:latin typeface="Arial" pitchFamily="34" charset="0"/>
              </a:rPr>
              <a:t>(A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kumimoji="0" lang="en-US" smtClean="0">
                <a:latin typeface="Arial" pitchFamily="34" charset="0"/>
              </a:rPr>
              <a:t>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kumimoji="0" lang="en-US" smtClean="0">
                <a:latin typeface="Arial" pitchFamily="34" charset="0"/>
              </a:rPr>
              <a:t> B)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or</a:t>
            </a:r>
            <a:r>
              <a:rPr kumimoji="0" lang="en-US" b="1" smtClean="0">
                <a:latin typeface="Arial" pitchFamily="34" charset="0"/>
              </a:rPr>
              <a:t> </a:t>
            </a:r>
            <a:r>
              <a:rPr kumimoji="0" lang="en-US" smtClean="0">
                <a:latin typeface="Arial" pitchFamily="34" charset="0"/>
              </a:rPr>
              <a:t>(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kumimoji="0" lang="en-US" smtClean="0">
                <a:latin typeface="Arial" pitchFamily="34" charset="0"/>
              </a:rPr>
              <a:t> A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kumimoji="0" lang="en-US" b="1" smtClean="0">
                <a:latin typeface="Arial" pitchFamily="34" charset="0"/>
              </a:rPr>
              <a:t> </a:t>
            </a:r>
            <a:r>
              <a:rPr kumimoji="0" lang="en-US" smtClean="0">
                <a:latin typeface="Arial" pitchFamily="34" charset="0"/>
              </a:rPr>
              <a:t>B)</a:t>
            </a:r>
            <a:endParaRPr lang="fr-FR" altLang="fr-FR" smtClean="0"/>
          </a:p>
          <a:p>
            <a:pPr>
              <a:lnSpc>
                <a:spcPct val="180000"/>
              </a:lnSpc>
              <a:buFont typeface="Wingdings" pitchFamily="2" charset="2"/>
              <a:buNone/>
              <a:defRPr/>
            </a:pPr>
            <a:r>
              <a:rPr lang="fr-FR" altLang="fr-FR" smtClean="0">
                <a:solidFill>
                  <a:schemeClr val="tx2"/>
                </a:solidFill>
              </a:rPr>
              <a:t>=&gt;</a:t>
            </a:r>
            <a:r>
              <a:rPr lang="fr-FR" altLang="fr-FR" smtClean="0">
                <a:solidFill>
                  <a:srgbClr val="009999"/>
                </a:solidFill>
              </a:rPr>
              <a:t>  complete OR-refinements when </a:t>
            </a:r>
            <a:r>
              <a:rPr lang="fr-FR" alt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fr-FR" altLang="fr-FR" smtClean="0">
                <a:solidFill>
                  <a:srgbClr val="009999"/>
                </a:solidFill>
              </a:rPr>
              <a:t>-connective gets in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315200" cy="609600"/>
          </a:xfrm>
        </p:spPr>
        <p:txBody>
          <a:bodyPr/>
          <a:lstStyle/>
          <a:p>
            <a:r>
              <a:rPr lang="en-US" altLang="en-US" smtClean="0"/>
              <a:t>Building models for RE</a:t>
            </a:r>
            <a:endParaRPr lang="en-AU" smtClean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590675" y="1050925"/>
            <a:ext cx="2152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 b="0">
                <a:solidFill>
                  <a:srgbClr val="5F5F5F"/>
                </a:solidFill>
                <a:latin typeface="Comic Sans MS" pitchFamily="66" charset="0"/>
              </a:rPr>
              <a:t>Chap.8:  Goals</a:t>
            </a:r>
            <a:endParaRPr lang="fr-FR" sz="2000" b="0">
              <a:solidFill>
                <a:srgbClr val="5F5F5F"/>
              </a:solidFill>
              <a:latin typeface="Arial" pitchFamily="34" charset="0"/>
            </a:endParaRPr>
          </a:p>
        </p:txBody>
      </p:sp>
      <p:sp>
        <p:nvSpPr>
          <p:cNvPr id="1518596" name="Text Box 4"/>
          <p:cNvSpPr txBox="1">
            <a:spLocks noChangeArrowheads="1"/>
          </p:cNvSpPr>
          <p:nvPr/>
        </p:nvSpPr>
        <p:spPr bwMode="auto">
          <a:xfrm>
            <a:off x="5684838" y="1065213"/>
            <a:ext cx="2135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 b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Chap.9:  Risks</a:t>
            </a:r>
            <a:endParaRPr lang="fr-FR" b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31813" y="3709988"/>
            <a:ext cx="4144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 b="0">
                <a:solidFill>
                  <a:srgbClr val="5F5F5F"/>
                </a:solidFill>
                <a:latin typeface="Comic Sans MS" pitchFamily="66" charset="0"/>
              </a:rPr>
              <a:t>Chap.10: Conceptual objects</a:t>
            </a:r>
            <a:endParaRPr lang="fr-FR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581650" y="3752850"/>
            <a:ext cx="2395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 b="0">
                <a:solidFill>
                  <a:srgbClr val="5F5F5F"/>
                </a:solidFill>
                <a:latin typeface="Comic Sans MS" pitchFamily="66" charset="0"/>
              </a:rPr>
              <a:t>Chap.11: Agents</a:t>
            </a:r>
            <a:endParaRPr lang="fr-FR">
              <a:solidFill>
                <a:srgbClr val="5F5F5F"/>
              </a:solidFill>
              <a:latin typeface="Arial" pitchFamily="34" charset="0"/>
            </a:endParaRPr>
          </a:p>
        </p:txBody>
      </p:sp>
      <p:sp>
        <p:nvSpPr>
          <p:cNvPr id="1518599" name="Line 7"/>
          <p:cNvSpPr>
            <a:spLocks noChangeShapeType="1"/>
          </p:cNvSpPr>
          <p:nvPr/>
        </p:nvSpPr>
        <p:spPr bwMode="auto">
          <a:xfrm flipH="1">
            <a:off x="4730750" y="1014413"/>
            <a:ext cx="28575" cy="5541962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8600" name="Line 8"/>
          <p:cNvSpPr>
            <a:spLocks noChangeShapeType="1"/>
          </p:cNvSpPr>
          <p:nvPr/>
        </p:nvSpPr>
        <p:spPr bwMode="auto">
          <a:xfrm>
            <a:off x="533400" y="3702050"/>
            <a:ext cx="8258175" cy="1588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8601" name="Rectangle 9"/>
          <p:cNvSpPr>
            <a:spLocks noChangeArrowheads="1"/>
          </p:cNvSpPr>
          <p:nvPr/>
        </p:nvSpPr>
        <p:spPr bwMode="auto">
          <a:xfrm>
            <a:off x="490538" y="1014413"/>
            <a:ext cx="8301037" cy="5592762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8" y="4151313"/>
            <a:ext cx="4024312" cy="24161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sp>
        <p:nvSpPr>
          <p:cNvPr id="1518603" name="Text Box 11"/>
          <p:cNvSpPr txBox="1">
            <a:spLocks noChangeArrowheads="1"/>
          </p:cNvSpPr>
          <p:nvPr/>
        </p:nvSpPr>
        <p:spPr bwMode="auto">
          <a:xfrm>
            <a:off x="1992313" y="5889625"/>
            <a:ext cx="209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BE" b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on what?</a:t>
            </a:r>
            <a:endParaRPr lang="fr-BE" i="1">
              <a:solidFill>
                <a:schemeClr val="folHlink"/>
              </a:solidFill>
              <a:latin typeface="Verdana" pitchFamily="34" charset="0"/>
            </a:endParaRPr>
          </a:p>
        </p:txBody>
      </p:sp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300" y="1498600"/>
            <a:ext cx="4064000" cy="21224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sp>
        <p:nvSpPr>
          <p:cNvPr id="1518605" name="Text Box 13"/>
          <p:cNvSpPr txBox="1">
            <a:spLocks noChangeArrowheads="1"/>
          </p:cNvSpPr>
          <p:nvPr/>
        </p:nvSpPr>
        <p:spPr bwMode="auto">
          <a:xfrm>
            <a:off x="1916113" y="2706688"/>
            <a:ext cx="16494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BE" b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why</a:t>
            </a:r>
            <a:r>
              <a:rPr lang="fr-BE" sz="1600" b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 b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</a:p>
          <a:p>
            <a:pPr>
              <a:spcBef>
                <a:spcPct val="0"/>
              </a:spcBef>
              <a:defRPr/>
            </a:pPr>
            <a:r>
              <a:rPr lang="fr-BE" b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how</a:t>
            </a:r>
            <a:r>
              <a:rPr lang="fr-BE" sz="1600" b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 b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  <a:endParaRPr lang="fr-FR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4413" y="1536700"/>
            <a:ext cx="3905250" cy="211296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pic>
        <p:nvPicPr>
          <p:cNvPr id="29711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60925" y="4211638"/>
            <a:ext cx="3779838" cy="23510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sp>
        <p:nvSpPr>
          <p:cNvPr id="1518608" name="Text Box 16"/>
          <p:cNvSpPr txBox="1">
            <a:spLocks noChangeArrowheads="1"/>
          </p:cNvSpPr>
          <p:nvPr/>
        </p:nvSpPr>
        <p:spPr bwMode="auto">
          <a:xfrm>
            <a:off x="6021388" y="5888038"/>
            <a:ext cx="147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BE" b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who</a:t>
            </a:r>
            <a:r>
              <a:rPr lang="fr-BE" sz="1600" b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 b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  <a:endParaRPr lang="fr-BE" sz="2000" b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pic>
        <p:nvPicPr>
          <p:cNvPr id="29713" name="Picture 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7163" y="42863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47638"/>
            <a:ext cx="8458200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600" smtClean="0"/>
              <a:t>Identifying obstacles by tautology-based refinement</a:t>
            </a:r>
            <a:endParaRPr lang="en-US" altLang="en-US" sz="2000" smtClean="0"/>
          </a:p>
        </p:txBody>
      </p:sp>
      <p:grpSp>
        <p:nvGrpSpPr>
          <p:cNvPr id="9220" name="Group 23"/>
          <p:cNvGrpSpPr>
            <a:grpSpLocks/>
          </p:cNvGrpSpPr>
          <p:nvPr/>
        </p:nvGrpSpPr>
        <p:grpSpPr bwMode="auto">
          <a:xfrm>
            <a:off x="973138" y="1160463"/>
            <a:ext cx="5087937" cy="1454150"/>
            <a:chOff x="613" y="731"/>
            <a:chExt cx="3205" cy="916"/>
          </a:xfrm>
        </p:grpSpPr>
        <p:sp>
          <p:nvSpPr>
            <p:cNvPr id="1493001" name="Line 9"/>
            <p:cNvSpPr>
              <a:spLocks noChangeShapeType="1"/>
            </p:cNvSpPr>
            <p:nvPr/>
          </p:nvSpPr>
          <p:spPr bwMode="auto">
            <a:xfrm>
              <a:off x="2275" y="1184"/>
              <a:ext cx="56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3013" name="AutoShape 21"/>
            <p:cNvSpPr>
              <a:spLocks noChangeArrowheads="1"/>
            </p:cNvSpPr>
            <p:nvPr/>
          </p:nvSpPr>
          <p:spPr bwMode="auto">
            <a:xfrm rot="10800000">
              <a:off x="2393" y="1295"/>
              <a:ext cx="1423" cy="344"/>
            </a:xfrm>
            <a:custGeom>
              <a:avLst/>
              <a:gdLst>
                <a:gd name="G0" fmla="+- 2261 0 0"/>
                <a:gd name="G1" fmla="+- 21600 0 2261"/>
                <a:gd name="G2" fmla="*/ 2261 1 2"/>
                <a:gd name="G3" fmla="+- 21600 0 G2"/>
                <a:gd name="G4" fmla="+/ 2261 21600 2"/>
                <a:gd name="G5" fmla="+/ G1 0 2"/>
                <a:gd name="G6" fmla="*/ 21600 21600 2261"/>
                <a:gd name="G7" fmla="*/ G6 1 2"/>
                <a:gd name="G8" fmla="+- 21600 0 G7"/>
                <a:gd name="G9" fmla="*/ 21600 1 2"/>
                <a:gd name="G10" fmla="+- 2261 0 G9"/>
                <a:gd name="G11" fmla="?: G10 G8 0"/>
                <a:gd name="G12" fmla="?: G10 G7 21600"/>
                <a:gd name="T0" fmla="*/ 20469 w 21600"/>
                <a:gd name="T1" fmla="*/ 10800 h 21600"/>
                <a:gd name="T2" fmla="*/ 10800 w 21600"/>
                <a:gd name="T3" fmla="*/ 21600 h 21600"/>
                <a:gd name="T4" fmla="*/ 1131 w 21600"/>
                <a:gd name="T5" fmla="*/ 10800 h 21600"/>
                <a:gd name="T6" fmla="*/ 10800 w 21600"/>
                <a:gd name="T7" fmla="*/ 0 h 21600"/>
                <a:gd name="T8" fmla="*/ 2931 w 21600"/>
                <a:gd name="T9" fmla="*/ 2931 h 21600"/>
                <a:gd name="T10" fmla="*/ 18669 w 21600"/>
                <a:gd name="T11" fmla="*/ 1866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261" y="21600"/>
                  </a:lnTo>
                  <a:lnTo>
                    <a:pt x="193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23" name="AutoShape 4"/>
            <p:cNvSpPr>
              <a:spLocks noChangeArrowheads="1"/>
            </p:cNvSpPr>
            <p:nvPr/>
          </p:nvSpPr>
          <p:spPr bwMode="auto">
            <a:xfrm>
              <a:off x="1048" y="731"/>
              <a:ext cx="2617" cy="255"/>
            </a:xfrm>
            <a:prstGeom prst="parallelogram">
              <a:avLst>
                <a:gd name="adj" fmla="val 47228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224" name="Text Box 5"/>
            <p:cNvSpPr txBox="1">
              <a:spLocks noChangeArrowheads="1"/>
            </p:cNvSpPr>
            <p:nvPr/>
          </p:nvSpPr>
          <p:spPr bwMode="auto">
            <a:xfrm>
              <a:off x="1120" y="739"/>
              <a:ext cx="2541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MotorReversed </a:t>
              </a: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Iff 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MovingOnRunway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92998" name="Line 6"/>
            <p:cNvSpPr>
              <a:spLocks noChangeShapeType="1"/>
            </p:cNvSpPr>
            <p:nvPr/>
          </p:nvSpPr>
          <p:spPr bwMode="auto">
            <a:xfrm flipH="1">
              <a:off x="2235" y="992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2999" name="Line 7"/>
            <p:cNvSpPr>
              <a:spLocks noChangeShapeType="1"/>
            </p:cNvSpPr>
            <p:nvPr/>
          </p:nvSpPr>
          <p:spPr bwMode="auto">
            <a:xfrm flipH="1">
              <a:off x="1723" y="1192"/>
              <a:ext cx="496" cy="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3000" name="Oval 8"/>
            <p:cNvSpPr>
              <a:spLocks noChangeArrowheads="1"/>
            </p:cNvSpPr>
            <p:nvPr/>
          </p:nvSpPr>
          <p:spPr bwMode="auto">
            <a:xfrm>
              <a:off x="2181" y="1096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9228" name="Text Box 11"/>
            <p:cNvSpPr txBox="1">
              <a:spLocks noChangeArrowheads="1"/>
            </p:cNvSpPr>
            <p:nvPr/>
          </p:nvSpPr>
          <p:spPr bwMode="auto">
            <a:xfrm>
              <a:off x="2386" y="1316"/>
              <a:ext cx="1432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MotorReversed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Iff 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WheelsTurning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229" name="AutoShape 12"/>
            <p:cNvSpPr>
              <a:spLocks noChangeArrowheads="1"/>
            </p:cNvSpPr>
            <p:nvPr/>
          </p:nvSpPr>
          <p:spPr bwMode="auto">
            <a:xfrm>
              <a:off x="613" y="1287"/>
              <a:ext cx="1671" cy="352"/>
            </a:xfrm>
            <a:prstGeom prst="parallelogram">
              <a:avLst>
                <a:gd name="adj" fmla="val 38790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230" name="Text Box 13"/>
            <p:cNvSpPr txBox="1">
              <a:spLocks noChangeArrowheads="1"/>
            </p:cNvSpPr>
            <p:nvPr/>
          </p:nvSpPr>
          <p:spPr bwMode="auto">
            <a:xfrm>
              <a:off x="786" y="1300"/>
              <a:ext cx="1376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MovingOnRunway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 Iff 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WheelsTurning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pSp>
          <p:nvGrpSpPr>
            <p:cNvPr id="9231" name="Group 14"/>
            <p:cNvGrpSpPr>
              <a:grpSpLocks/>
            </p:cNvGrpSpPr>
            <p:nvPr/>
          </p:nvGrpSpPr>
          <p:grpSpPr bwMode="auto">
            <a:xfrm>
              <a:off x="737" y="1369"/>
              <a:ext cx="116" cy="188"/>
              <a:chOff x="2320" y="3600"/>
              <a:chExt cx="680" cy="1220"/>
            </a:xfrm>
          </p:grpSpPr>
          <p:sp>
            <p:nvSpPr>
              <p:cNvPr id="1493007" name="Oval 15"/>
              <p:cNvSpPr>
                <a:spLocks noChangeArrowheads="1"/>
              </p:cNvSpPr>
              <p:nvPr/>
            </p:nvSpPr>
            <p:spPr bwMode="auto">
              <a:xfrm>
                <a:off x="2478" y="3600"/>
                <a:ext cx="340" cy="2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93008" name="Line 16"/>
              <p:cNvSpPr>
                <a:spLocks noChangeShapeType="1"/>
              </p:cNvSpPr>
              <p:nvPr/>
            </p:nvSpPr>
            <p:spPr bwMode="auto">
              <a:xfrm>
                <a:off x="2660" y="3937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93009" name="Line 17"/>
              <p:cNvSpPr>
                <a:spLocks noChangeShapeType="1"/>
              </p:cNvSpPr>
              <p:nvPr/>
            </p:nvSpPr>
            <p:spPr bwMode="auto">
              <a:xfrm flipH="1">
                <a:off x="2361" y="4359"/>
                <a:ext cx="299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93010" name="Line 18"/>
              <p:cNvSpPr>
                <a:spLocks noChangeShapeType="1"/>
              </p:cNvSpPr>
              <p:nvPr/>
            </p:nvSpPr>
            <p:spPr bwMode="auto">
              <a:xfrm>
                <a:off x="2678" y="4398"/>
                <a:ext cx="305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93011" name="Line 19"/>
              <p:cNvSpPr>
                <a:spLocks noChangeShapeType="1"/>
              </p:cNvSpPr>
              <p:nvPr/>
            </p:nvSpPr>
            <p:spPr bwMode="auto">
              <a:xfrm>
                <a:off x="2320" y="4119"/>
                <a:ext cx="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aphicFrame>
        <p:nvGraphicFramePr>
          <p:cNvPr id="9218" name="Object 20"/>
          <p:cNvGraphicFramePr>
            <a:graphicFrameLocks noChangeAspect="1"/>
          </p:cNvGraphicFramePr>
          <p:nvPr/>
        </p:nvGraphicFramePr>
        <p:xfrm>
          <a:off x="331788" y="1254125"/>
          <a:ext cx="723900" cy="804863"/>
        </p:xfrm>
        <a:graphic>
          <a:graphicData uri="http://schemas.openxmlformats.org/presentationml/2006/ole">
            <p:oleObj spid="_x0000_s9218" name="Clip" r:id="rId3" imgW="845640" imgH="93852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Group 2"/>
          <p:cNvGrpSpPr>
            <a:grpSpLocks/>
          </p:cNvGrpSpPr>
          <p:nvPr/>
        </p:nvGrpSpPr>
        <p:grpSpPr bwMode="auto">
          <a:xfrm>
            <a:off x="4872038" y="2651125"/>
            <a:ext cx="330200" cy="571500"/>
            <a:chOff x="4240" y="8260"/>
            <a:chExt cx="520" cy="900"/>
          </a:xfrm>
        </p:grpSpPr>
        <p:sp>
          <p:nvSpPr>
            <p:cNvPr id="1494019" name="Line 3"/>
            <p:cNvSpPr>
              <a:spLocks noChangeShapeType="1"/>
            </p:cNvSpPr>
            <p:nvPr/>
          </p:nvSpPr>
          <p:spPr bwMode="auto">
            <a:xfrm>
              <a:off x="4480" y="8260"/>
              <a:ext cx="0" cy="9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4020" name="Line 4"/>
            <p:cNvSpPr>
              <a:spLocks noChangeShapeType="1"/>
            </p:cNvSpPr>
            <p:nvPr/>
          </p:nvSpPr>
          <p:spPr bwMode="auto">
            <a:xfrm>
              <a:off x="4240" y="8760"/>
              <a:ext cx="5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>
          <a:xfrm>
            <a:off x="166688" y="146050"/>
            <a:ext cx="8755062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600" smtClean="0"/>
              <a:t>Identifying obstacles by tautology-based refinement</a:t>
            </a:r>
            <a:endParaRPr lang="en-US" altLang="en-US" sz="2600" smtClean="0"/>
          </a:p>
        </p:txBody>
      </p:sp>
      <p:sp>
        <p:nvSpPr>
          <p:cNvPr id="10245" name="AutoShape 6"/>
          <p:cNvSpPr>
            <a:spLocks noChangeArrowheads="1"/>
          </p:cNvSpPr>
          <p:nvPr/>
        </p:nvSpPr>
        <p:spPr bwMode="auto">
          <a:xfrm flipH="1">
            <a:off x="1089025" y="3200400"/>
            <a:ext cx="2271713" cy="725488"/>
          </a:xfrm>
          <a:prstGeom prst="parallelogram">
            <a:avLst>
              <a:gd name="adj" fmla="val 25804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1222375" y="3211513"/>
            <a:ext cx="2208213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Comic Sans MS" pitchFamily="66" charset="0"/>
              </a:rPr>
              <a:t>          </a:t>
            </a:r>
            <a:r>
              <a:rPr lang="fr-BE" sz="1800">
                <a:solidFill>
                  <a:schemeClr val="hlink"/>
                </a:solidFill>
                <a:latin typeface="Arial" pitchFamily="34" charset="0"/>
              </a:rPr>
              <a:t>NOT</a:t>
            </a:r>
            <a:endParaRPr lang="fr-BE" sz="180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MovingOnRunway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 Iff </a:t>
            </a: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WheelsTurning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7" name="AutoShape 8"/>
          <p:cNvSpPr>
            <a:spLocks noChangeArrowheads="1"/>
          </p:cNvSpPr>
          <p:nvPr/>
        </p:nvSpPr>
        <p:spPr bwMode="auto">
          <a:xfrm flipH="1">
            <a:off x="3971925" y="3175000"/>
            <a:ext cx="2143125" cy="750888"/>
          </a:xfrm>
          <a:prstGeom prst="parallelogram">
            <a:avLst>
              <a:gd name="adj" fmla="val 23520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8" name="Text Box 9"/>
          <p:cNvSpPr txBox="1">
            <a:spLocks noChangeArrowheads="1"/>
          </p:cNvSpPr>
          <p:nvPr/>
        </p:nvSpPr>
        <p:spPr bwMode="auto">
          <a:xfrm>
            <a:off x="4110038" y="3173413"/>
            <a:ext cx="213995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Comic Sans MS" pitchFamily="66" charset="0"/>
              </a:rPr>
              <a:t>         </a:t>
            </a:r>
            <a:r>
              <a:rPr lang="fr-BE" sz="1800">
                <a:solidFill>
                  <a:schemeClr val="hlink"/>
                </a:solidFill>
                <a:latin typeface="Arial" pitchFamily="34" charset="0"/>
              </a:rPr>
              <a:t>NOT</a:t>
            </a:r>
            <a:endParaRPr lang="fr-BE" sz="180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MotorReversed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Iff </a:t>
            </a: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WheelsTurning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10249" name="Group 10"/>
          <p:cNvGrpSpPr>
            <a:grpSpLocks/>
          </p:cNvGrpSpPr>
          <p:nvPr/>
        </p:nvGrpSpPr>
        <p:grpSpPr bwMode="auto">
          <a:xfrm>
            <a:off x="2090738" y="2651125"/>
            <a:ext cx="330200" cy="571500"/>
            <a:chOff x="4240" y="8260"/>
            <a:chExt cx="520" cy="900"/>
          </a:xfrm>
        </p:grpSpPr>
        <p:sp>
          <p:nvSpPr>
            <p:cNvPr id="1494027" name="Line 11"/>
            <p:cNvSpPr>
              <a:spLocks noChangeShapeType="1"/>
            </p:cNvSpPr>
            <p:nvPr/>
          </p:nvSpPr>
          <p:spPr bwMode="auto">
            <a:xfrm>
              <a:off x="4480" y="8260"/>
              <a:ext cx="0" cy="9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4028" name="Line 12"/>
            <p:cNvSpPr>
              <a:spLocks noChangeShapeType="1"/>
            </p:cNvSpPr>
            <p:nvPr/>
          </p:nvSpPr>
          <p:spPr bwMode="auto">
            <a:xfrm>
              <a:off x="4240" y="8760"/>
              <a:ext cx="5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94040" name="Text Box 24"/>
          <p:cNvSpPr txBox="1">
            <a:spLocks noChangeArrowheads="1"/>
          </p:cNvSpPr>
          <p:nvPr/>
        </p:nvSpPr>
        <p:spPr bwMode="auto">
          <a:xfrm>
            <a:off x="2760663" y="2714625"/>
            <a:ext cx="186690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fr-BE" sz="2000" b="0" i="1">
                <a:solidFill>
                  <a:schemeClr val="hlink"/>
                </a:solidFill>
                <a:latin typeface="Comic Sans MS" pitchFamily="66" charset="0"/>
              </a:rPr>
              <a:t>obstruction</a:t>
            </a:r>
            <a:endParaRPr lang="fr-BE" b="0" i="1">
              <a:solidFill>
                <a:srgbClr val="0066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algn="l">
              <a:spcBef>
                <a:spcPct val="0"/>
              </a:spcBef>
              <a:defRPr/>
            </a:pPr>
            <a:endParaRPr lang="en-AU" sz="1800" b="0">
              <a:solidFill>
                <a:srgbClr val="006666"/>
              </a:solidFill>
              <a:latin typeface="Times New Roman" pitchFamily="18" charset="0"/>
            </a:endParaRPr>
          </a:p>
        </p:txBody>
      </p:sp>
      <p:grpSp>
        <p:nvGrpSpPr>
          <p:cNvPr id="10251" name="Group 32"/>
          <p:cNvGrpSpPr>
            <a:grpSpLocks/>
          </p:cNvGrpSpPr>
          <p:nvPr/>
        </p:nvGrpSpPr>
        <p:grpSpPr bwMode="auto">
          <a:xfrm>
            <a:off x="973138" y="1160463"/>
            <a:ext cx="5087937" cy="1454150"/>
            <a:chOff x="613" y="731"/>
            <a:chExt cx="3205" cy="916"/>
          </a:xfrm>
        </p:grpSpPr>
        <p:sp>
          <p:nvSpPr>
            <p:cNvPr id="1494049" name="Line 33"/>
            <p:cNvSpPr>
              <a:spLocks noChangeShapeType="1"/>
            </p:cNvSpPr>
            <p:nvPr/>
          </p:nvSpPr>
          <p:spPr bwMode="auto">
            <a:xfrm>
              <a:off x="2275" y="1184"/>
              <a:ext cx="56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4050" name="AutoShape 34"/>
            <p:cNvSpPr>
              <a:spLocks noChangeArrowheads="1"/>
            </p:cNvSpPr>
            <p:nvPr/>
          </p:nvSpPr>
          <p:spPr bwMode="auto">
            <a:xfrm rot="10800000">
              <a:off x="2393" y="1295"/>
              <a:ext cx="1423" cy="344"/>
            </a:xfrm>
            <a:custGeom>
              <a:avLst/>
              <a:gdLst>
                <a:gd name="G0" fmla="+- 2261 0 0"/>
                <a:gd name="G1" fmla="+- 21600 0 2261"/>
                <a:gd name="G2" fmla="*/ 2261 1 2"/>
                <a:gd name="G3" fmla="+- 21600 0 G2"/>
                <a:gd name="G4" fmla="+/ 2261 21600 2"/>
                <a:gd name="G5" fmla="+/ G1 0 2"/>
                <a:gd name="G6" fmla="*/ 21600 21600 2261"/>
                <a:gd name="G7" fmla="*/ G6 1 2"/>
                <a:gd name="G8" fmla="+- 21600 0 G7"/>
                <a:gd name="G9" fmla="*/ 21600 1 2"/>
                <a:gd name="G10" fmla="+- 2261 0 G9"/>
                <a:gd name="G11" fmla="?: G10 G8 0"/>
                <a:gd name="G12" fmla="?: G10 G7 21600"/>
                <a:gd name="T0" fmla="*/ 20469 w 21600"/>
                <a:gd name="T1" fmla="*/ 10800 h 21600"/>
                <a:gd name="T2" fmla="*/ 10800 w 21600"/>
                <a:gd name="T3" fmla="*/ 21600 h 21600"/>
                <a:gd name="T4" fmla="*/ 1131 w 21600"/>
                <a:gd name="T5" fmla="*/ 10800 h 21600"/>
                <a:gd name="T6" fmla="*/ 10800 w 21600"/>
                <a:gd name="T7" fmla="*/ 0 h 21600"/>
                <a:gd name="T8" fmla="*/ 2931 w 21600"/>
                <a:gd name="T9" fmla="*/ 2931 h 21600"/>
                <a:gd name="T10" fmla="*/ 18669 w 21600"/>
                <a:gd name="T11" fmla="*/ 1866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261" y="21600"/>
                  </a:lnTo>
                  <a:lnTo>
                    <a:pt x="193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55" name="AutoShape 35"/>
            <p:cNvSpPr>
              <a:spLocks noChangeArrowheads="1"/>
            </p:cNvSpPr>
            <p:nvPr/>
          </p:nvSpPr>
          <p:spPr bwMode="auto">
            <a:xfrm>
              <a:off x="1048" y="731"/>
              <a:ext cx="2617" cy="255"/>
            </a:xfrm>
            <a:prstGeom prst="parallelogram">
              <a:avLst>
                <a:gd name="adj" fmla="val 47228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256" name="Text Box 36"/>
            <p:cNvSpPr txBox="1">
              <a:spLocks noChangeArrowheads="1"/>
            </p:cNvSpPr>
            <p:nvPr/>
          </p:nvSpPr>
          <p:spPr bwMode="auto">
            <a:xfrm>
              <a:off x="1120" y="739"/>
              <a:ext cx="2541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MotorReversed </a:t>
              </a: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Iff 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MovingOnRunway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94053" name="Line 37"/>
            <p:cNvSpPr>
              <a:spLocks noChangeShapeType="1"/>
            </p:cNvSpPr>
            <p:nvPr/>
          </p:nvSpPr>
          <p:spPr bwMode="auto">
            <a:xfrm flipH="1">
              <a:off x="2235" y="992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4054" name="Line 38"/>
            <p:cNvSpPr>
              <a:spLocks noChangeShapeType="1"/>
            </p:cNvSpPr>
            <p:nvPr/>
          </p:nvSpPr>
          <p:spPr bwMode="auto">
            <a:xfrm flipH="1">
              <a:off x="1723" y="1192"/>
              <a:ext cx="496" cy="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4055" name="Oval 39"/>
            <p:cNvSpPr>
              <a:spLocks noChangeArrowheads="1"/>
            </p:cNvSpPr>
            <p:nvPr/>
          </p:nvSpPr>
          <p:spPr bwMode="auto">
            <a:xfrm>
              <a:off x="2181" y="1096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0260" name="Text Box 40"/>
            <p:cNvSpPr txBox="1">
              <a:spLocks noChangeArrowheads="1"/>
            </p:cNvSpPr>
            <p:nvPr/>
          </p:nvSpPr>
          <p:spPr bwMode="auto">
            <a:xfrm>
              <a:off x="2386" y="1316"/>
              <a:ext cx="1432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MotorReversed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Iff 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WheelsTurning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261" name="AutoShape 41"/>
            <p:cNvSpPr>
              <a:spLocks noChangeArrowheads="1"/>
            </p:cNvSpPr>
            <p:nvPr/>
          </p:nvSpPr>
          <p:spPr bwMode="auto">
            <a:xfrm>
              <a:off x="613" y="1287"/>
              <a:ext cx="1671" cy="352"/>
            </a:xfrm>
            <a:prstGeom prst="parallelogram">
              <a:avLst>
                <a:gd name="adj" fmla="val 38790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262" name="Text Box 42"/>
            <p:cNvSpPr txBox="1">
              <a:spLocks noChangeArrowheads="1"/>
            </p:cNvSpPr>
            <p:nvPr/>
          </p:nvSpPr>
          <p:spPr bwMode="auto">
            <a:xfrm>
              <a:off x="786" y="1300"/>
              <a:ext cx="1376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MovingOnRunway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 Iff 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WheelsTurning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pSp>
          <p:nvGrpSpPr>
            <p:cNvPr id="10263" name="Group 43"/>
            <p:cNvGrpSpPr>
              <a:grpSpLocks/>
            </p:cNvGrpSpPr>
            <p:nvPr/>
          </p:nvGrpSpPr>
          <p:grpSpPr bwMode="auto">
            <a:xfrm>
              <a:off x="737" y="1369"/>
              <a:ext cx="116" cy="188"/>
              <a:chOff x="2320" y="3600"/>
              <a:chExt cx="680" cy="1220"/>
            </a:xfrm>
          </p:grpSpPr>
          <p:sp>
            <p:nvSpPr>
              <p:cNvPr id="1494060" name="Oval 44"/>
              <p:cNvSpPr>
                <a:spLocks noChangeArrowheads="1"/>
              </p:cNvSpPr>
              <p:nvPr/>
            </p:nvSpPr>
            <p:spPr bwMode="auto">
              <a:xfrm>
                <a:off x="2478" y="3600"/>
                <a:ext cx="340" cy="2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94061" name="Line 45"/>
              <p:cNvSpPr>
                <a:spLocks noChangeShapeType="1"/>
              </p:cNvSpPr>
              <p:nvPr/>
            </p:nvSpPr>
            <p:spPr bwMode="auto">
              <a:xfrm>
                <a:off x="2660" y="3937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94062" name="Line 46"/>
              <p:cNvSpPr>
                <a:spLocks noChangeShapeType="1"/>
              </p:cNvSpPr>
              <p:nvPr/>
            </p:nvSpPr>
            <p:spPr bwMode="auto">
              <a:xfrm flipH="1">
                <a:off x="2361" y="4359"/>
                <a:ext cx="299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94063" name="Line 47"/>
              <p:cNvSpPr>
                <a:spLocks noChangeShapeType="1"/>
              </p:cNvSpPr>
              <p:nvPr/>
            </p:nvSpPr>
            <p:spPr bwMode="auto">
              <a:xfrm>
                <a:off x="2678" y="4398"/>
                <a:ext cx="305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94064" name="Line 48"/>
              <p:cNvSpPr>
                <a:spLocks noChangeShapeType="1"/>
              </p:cNvSpPr>
              <p:nvPr/>
            </p:nvSpPr>
            <p:spPr bwMode="auto">
              <a:xfrm>
                <a:off x="2320" y="4119"/>
                <a:ext cx="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aphicFrame>
        <p:nvGraphicFramePr>
          <p:cNvPr id="10242" name="Object 49"/>
          <p:cNvGraphicFramePr>
            <a:graphicFrameLocks noChangeAspect="1"/>
          </p:cNvGraphicFramePr>
          <p:nvPr/>
        </p:nvGraphicFramePr>
        <p:xfrm>
          <a:off x="331788" y="1254125"/>
          <a:ext cx="723900" cy="804863"/>
        </p:xfrm>
        <a:graphic>
          <a:graphicData uri="http://schemas.openxmlformats.org/presentationml/2006/ole">
            <p:oleObj spid="_x0000_s10242" name="Clip" r:id="rId3" imgW="845640" imgH="938520" progId="MS_ClipArt_Gallery.2">
              <p:embed/>
            </p:oleObj>
          </a:graphicData>
        </a:graphic>
      </p:graphicFrame>
      <p:pic>
        <p:nvPicPr>
          <p:cNvPr id="10252" name="Picture 5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" y="3163888"/>
            <a:ext cx="785813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Group 2"/>
          <p:cNvGrpSpPr>
            <a:grpSpLocks/>
          </p:cNvGrpSpPr>
          <p:nvPr/>
        </p:nvGrpSpPr>
        <p:grpSpPr bwMode="auto">
          <a:xfrm>
            <a:off x="4872038" y="2651125"/>
            <a:ext cx="330200" cy="571500"/>
            <a:chOff x="4240" y="8260"/>
            <a:chExt cx="520" cy="900"/>
          </a:xfrm>
        </p:grpSpPr>
        <p:sp>
          <p:nvSpPr>
            <p:cNvPr id="1495043" name="Line 3"/>
            <p:cNvSpPr>
              <a:spLocks noChangeShapeType="1"/>
            </p:cNvSpPr>
            <p:nvPr/>
          </p:nvSpPr>
          <p:spPr bwMode="auto">
            <a:xfrm>
              <a:off x="4480" y="8260"/>
              <a:ext cx="0" cy="9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5044" name="Line 4"/>
            <p:cNvSpPr>
              <a:spLocks noChangeShapeType="1"/>
            </p:cNvSpPr>
            <p:nvPr/>
          </p:nvSpPr>
          <p:spPr bwMode="auto">
            <a:xfrm>
              <a:off x="4240" y="8760"/>
              <a:ext cx="5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>
          <a:xfrm>
            <a:off x="166688" y="146050"/>
            <a:ext cx="8755062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600" smtClean="0"/>
              <a:t>Identifying obstacles by tautology-based refinement</a:t>
            </a:r>
            <a:endParaRPr lang="en-US" altLang="en-US" sz="2600" smtClean="0"/>
          </a:p>
        </p:txBody>
      </p:sp>
      <p:sp>
        <p:nvSpPr>
          <p:cNvPr id="1495046" name="Line 6"/>
          <p:cNvSpPr>
            <a:spLocks noChangeShapeType="1"/>
          </p:cNvSpPr>
          <p:nvPr/>
        </p:nvSpPr>
        <p:spPr bwMode="auto">
          <a:xfrm>
            <a:off x="2689225" y="4376738"/>
            <a:ext cx="9779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70" name="AutoShape 7"/>
          <p:cNvSpPr>
            <a:spLocks noChangeArrowheads="1"/>
          </p:cNvSpPr>
          <p:nvPr/>
        </p:nvSpPr>
        <p:spPr bwMode="auto">
          <a:xfrm flipH="1">
            <a:off x="1089025" y="3200400"/>
            <a:ext cx="2271713" cy="725488"/>
          </a:xfrm>
          <a:prstGeom prst="parallelogram">
            <a:avLst>
              <a:gd name="adj" fmla="val 25804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1222375" y="3211513"/>
            <a:ext cx="2208213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Comic Sans MS" pitchFamily="66" charset="0"/>
              </a:rPr>
              <a:t>          </a:t>
            </a:r>
            <a:r>
              <a:rPr lang="fr-BE" sz="1800">
                <a:solidFill>
                  <a:schemeClr val="hlink"/>
                </a:solidFill>
                <a:latin typeface="Arial" pitchFamily="34" charset="0"/>
              </a:rPr>
              <a:t>NOT</a:t>
            </a:r>
            <a:endParaRPr lang="fr-BE" sz="180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MovingOnRunway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 Iff </a:t>
            </a: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WheelsTurning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72" name="AutoShape 9"/>
          <p:cNvSpPr>
            <a:spLocks noChangeArrowheads="1"/>
          </p:cNvSpPr>
          <p:nvPr/>
        </p:nvSpPr>
        <p:spPr bwMode="auto">
          <a:xfrm flipH="1">
            <a:off x="3971925" y="3175000"/>
            <a:ext cx="2143125" cy="750888"/>
          </a:xfrm>
          <a:prstGeom prst="parallelogram">
            <a:avLst>
              <a:gd name="adj" fmla="val 23520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4110038" y="3173413"/>
            <a:ext cx="213995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Comic Sans MS" pitchFamily="66" charset="0"/>
              </a:rPr>
              <a:t>         </a:t>
            </a:r>
            <a:r>
              <a:rPr lang="fr-BE" sz="1800">
                <a:solidFill>
                  <a:schemeClr val="hlink"/>
                </a:solidFill>
                <a:latin typeface="Arial" pitchFamily="34" charset="0"/>
              </a:rPr>
              <a:t>NOT</a:t>
            </a:r>
            <a:endParaRPr lang="fr-BE" sz="180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MotorReversed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Iff </a:t>
            </a: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WheelsTurning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11274" name="Group 11"/>
          <p:cNvGrpSpPr>
            <a:grpSpLocks/>
          </p:cNvGrpSpPr>
          <p:nvPr/>
        </p:nvGrpSpPr>
        <p:grpSpPr bwMode="auto">
          <a:xfrm>
            <a:off x="2090738" y="2651125"/>
            <a:ext cx="330200" cy="571500"/>
            <a:chOff x="4240" y="8260"/>
            <a:chExt cx="520" cy="900"/>
          </a:xfrm>
        </p:grpSpPr>
        <p:sp>
          <p:nvSpPr>
            <p:cNvPr id="1495052" name="Line 12"/>
            <p:cNvSpPr>
              <a:spLocks noChangeShapeType="1"/>
            </p:cNvSpPr>
            <p:nvPr/>
          </p:nvSpPr>
          <p:spPr bwMode="auto">
            <a:xfrm>
              <a:off x="4480" y="8260"/>
              <a:ext cx="0" cy="9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5053" name="Line 13"/>
            <p:cNvSpPr>
              <a:spLocks noChangeShapeType="1"/>
            </p:cNvSpPr>
            <p:nvPr/>
          </p:nvSpPr>
          <p:spPr bwMode="auto">
            <a:xfrm>
              <a:off x="4240" y="8760"/>
              <a:ext cx="5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275" name="AutoShape 15"/>
          <p:cNvSpPr>
            <a:spLocks noChangeArrowheads="1"/>
          </p:cNvSpPr>
          <p:nvPr/>
        </p:nvSpPr>
        <p:spPr bwMode="auto">
          <a:xfrm flipH="1">
            <a:off x="5051425" y="4716463"/>
            <a:ext cx="1903413" cy="750887"/>
          </a:xfrm>
          <a:prstGeom prst="parallelogram">
            <a:avLst>
              <a:gd name="adj" fmla="val 20889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76" name="Text Box 16"/>
          <p:cNvSpPr txBox="1">
            <a:spLocks noChangeArrowheads="1"/>
          </p:cNvSpPr>
          <p:nvPr/>
        </p:nvSpPr>
        <p:spPr bwMode="auto">
          <a:xfrm>
            <a:off x="5116513" y="4718050"/>
            <a:ext cx="1768475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MotorReversed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latin typeface="Arial" pitchFamily="34" charset="0"/>
              </a:rPr>
              <a:t>    </a:t>
            </a: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AndNot</a:t>
            </a:r>
            <a:endParaRPr lang="fr-BE" sz="180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WheelsTurning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5057" name="Line 17"/>
          <p:cNvSpPr>
            <a:spLocks noChangeShapeType="1"/>
          </p:cNvSpPr>
          <p:nvPr/>
        </p:nvSpPr>
        <p:spPr bwMode="auto">
          <a:xfrm flipH="1">
            <a:off x="1457325" y="4418013"/>
            <a:ext cx="27940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78" name="Text Box 29"/>
          <p:cNvSpPr txBox="1">
            <a:spLocks noChangeArrowheads="1"/>
          </p:cNvSpPr>
          <p:nvPr/>
        </p:nvSpPr>
        <p:spPr bwMode="auto">
          <a:xfrm>
            <a:off x="2860675" y="2714625"/>
            <a:ext cx="1535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0" i="1">
                <a:solidFill>
                  <a:schemeClr val="hlink"/>
                </a:solidFill>
                <a:latin typeface="Comic Sans MS" pitchFamily="66" charset="0"/>
              </a:rPr>
              <a:t>obstruction</a:t>
            </a:r>
            <a:endParaRPr lang="fr-BE" sz="1800" b="0" i="1">
              <a:solidFill>
                <a:schemeClr val="hlink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sz="1800" b="0">
              <a:solidFill>
                <a:srgbClr val="006666"/>
              </a:solidFill>
              <a:latin typeface="Times New Roman" pitchFamily="18" charset="0"/>
            </a:endParaRPr>
          </a:p>
        </p:txBody>
      </p:sp>
      <p:sp>
        <p:nvSpPr>
          <p:cNvPr id="11279" name="Text Box 30"/>
          <p:cNvSpPr txBox="1">
            <a:spLocks noChangeArrowheads="1"/>
          </p:cNvSpPr>
          <p:nvPr/>
        </p:nvSpPr>
        <p:spPr bwMode="auto">
          <a:xfrm>
            <a:off x="3144838" y="4137025"/>
            <a:ext cx="21780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 i="1">
                <a:solidFill>
                  <a:schemeClr val="tx2"/>
                </a:solidFill>
                <a:latin typeface="Comic Sans MS" pitchFamily="66" charset="0"/>
              </a:rPr>
              <a:t>OR</a:t>
            </a:r>
            <a:r>
              <a:rPr lang="fr-BE" sz="2000" b="0" i="1">
                <a:solidFill>
                  <a:schemeClr val="tx2"/>
                </a:solidFill>
                <a:latin typeface="Comic Sans MS" pitchFamily="66" charset="0"/>
              </a:rPr>
              <a:t>-refinement</a:t>
            </a:r>
            <a:endParaRPr lang="fr-BE" sz="1800" b="0" i="1">
              <a:solidFill>
                <a:schemeClr val="tx2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 i="1">
                <a:solidFill>
                  <a:schemeClr val="tx2"/>
                </a:solidFill>
                <a:latin typeface="Comic Sans MS" pitchFamily="66" charset="0"/>
              </a:rPr>
              <a:t>   </a:t>
            </a:r>
            <a:r>
              <a:rPr lang="fr-BE" sz="1600" b="0" i="1">
                <a:solidFill>
                  <a:schemeClr val="tx2"/>
                </a:solidFill>
                <a:latin typeface="Comic Sans MS" pitchFamily="66" charset="0"/>
              </a:rPr>
              <a:t>(complete)</a:t>
            </a:r>
            <a:endParaRPr lang="en-AU" sz="1800" b="0" i="1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280" name="AutoShape 38"/>
          <p:cNvSpPr>
            <a:spLocks noChangeArrowheads="1"/>
          </p:cNvSpPr>
          <p:nvPr/>
        </p:nvSpPr>
        <p:spPr bwMode="auto">
          <a:xfrm flipH="1">
            <a:off x="6943725" y="4729163"/>
            <a:ext cx="1903413" cy="750887"/>
          </a:xfrm>
          <a:prstGeom prst="parallelogram">
            <a:avLst>
              <a:gd name="adj" fmla="val 20889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81" name="Text Box 39"/>
          <p:cNvSpPr txBox="1">
            <a:spLocks noChangeArrowheads="1"/>
          </p:cNvSpPr>
          <p:nvPr/>
        </p:nvSpPr>
        <p:spPr bwMode="auto">
          <a:xfrm>
            <a:off x="7008813" y="4730750"/>
            <a:ext cx="1768475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WheelsTurning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latin typeface="Arial" pitchFamily="34" charset="0"/>
              </a:rPr>
              <a:t>    </a:t>
            </a: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AndNot</a:t>
            </a:r>
            <a:endParaRPr lang="fr-BE" sz="180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MotorReversed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82" name="AutoShape 41"/>
          <p:cNvSpPr>
            <a:spLocks noChangeArrowheads="1"/>
          </p:cNvSpPr>
          <p:nvPr/>
        </p:nvSpPr>
        <p:spPr bwMode="auto">
          <a:xfrm flipH="1">
            <a:off x="314325" y="4741863"/>
            <a:ext cx="2271713" cy="750887"/>
          </a:xfrm>
          <a:prstGeom prst="parallelogram">
            <a:avLst>
              <a:gd name="adj" fmla="val 24931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83" name="Text Box 42"/>
          <p:cNvSpPr txBox="1">
            <a:spLocks noChangeArrowheads="1"/>
          </p:cNvSpPr>
          <p:nvPr/>
        </p:nvSpPr>
        <p:spPr bwMode="auto">
          <a:xfrm>
            <a:off x="392113" y="4743450"/>
            <a:ext cx="2109787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MovingOnRunway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latin typeface="Arial" pitchFamily="34" charset="0"/>
              </a:rPr>
              <a:t>       </a:t>
            </a: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AndNot</a:t>
            </a:r>
            <a:endParaRPr lang="fr-BE" sz="180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  WheelsTurning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84" name="AutoShape 44"/>
          <p:cNvSpPr>
            <a:spLocks noChangeArrowheads="1"/>
          </p:cNvSpPr>
          <p:nvPr/>
        </p:nvSpPr>
        <p:spPr bwMode="auto">
          <a:xfrm flipH="1">
            <a:off x="2574925" y="4752975"/>
            <a:ext cx="2271713" cy="727075"/>
          </a:xfrm>
          <a:prstGeom prst="parallelogram">
            <a:avLst>
              <a:gd name="adj" fmla="val 25748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85" name="Text Box 45"/>
          <p:cNvSpPr txBox="1">
            <a:spLocks noChangeArrowheads="1"/>
          </p:cNvSpPr>
          <p:nvPr/>
        </p:nvSpPr>
        <p:spPr bwMode="auto">
          <a:xfrm>
            <a:off x="2652713" y="4741863"/>
            <a:ext cx="2109787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 WheelsTurning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latin typeface="Arial" pitchFamily="34" charset="0"/>
              </a:rPr>
              <a:t>       </a:t>
            </a: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AndNot</a:t>
            </a: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MovingOnRunway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5086" name="Line 46"/>
          <p:cNvSpPr>
            <a:spLocks noChangeShapeType="1"/>
          </p:cNvSpPr>
          <p:nvPr/>
        </p:nvSpPr>
        <p:spPr bwMode="auto">
          <a:xfrm>
            <a:off x="5297488" y="4386263"/>
            <a:ext cx="401637" cy="309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5087" name="Oval 47"/>
          <p:cNvSpPr>
            <a:spLocks noChangeArrowheads="1"/>
          </p:cNvSpPr>
          <p:nvPr/>
        </p:nvSpPr>
        <p:spPr bwMode="auto">
          <a:xfrm>
            <a:off x="1739900" y="42799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5088" name="Line 48"/>
          <p:cNvSpPr>
            <a:spLocks noChangeShapeType="1"/>
          </p:cNvSpPr>
          <p:nvPr/>
        </p:nvSpPr>
        <p:spPr bwMode="auto">
          <a:xfrm flipH="1">
            <a:off x="1876425" y="3962400"/>
            <a:ext cx="266700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5089" name="Line 49"/>
          <p:cNvSpPr>
            <a:spLocks noChangeShapeType="1"/>
          </p:cNvSpPr>
          <p:nvPr/>
        </p:nvSpPr>
        <p:spPr bwMode="auto">
          <a:xfrm>
            <a:off x="2333625" y="3962400"/>
            <a:ext cx="266700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5090" name="Oval 50"/>
          <p:cNvSpPr>
            <a:spLocks noChangeArrowheads="1"/>
          </p:cNvSpPr>
          <p:nvPr/>
        </p:nvSpPr>
        <p:spPr bwMode="auto">
          <a:xfrm>
            <a:off x="2565400" y="42545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5091" name="Line 51"/>
          <p:cNvSpPr>
            <a:spLocks noChangeShapeType="1"/>
          </p:cNvSpPr>
          <p:nvPr/>
        </p:nvSpPr>
        <p:spPr bwMode="auto">
          <a:xfrm>
            <a:off x="4911725" y="3924300"/>
            <a:ext cx="266700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5092" name="Oval 52"/>
          <p:cNvSpPr>
            <a:spLocks noChangeArrowheads="1"/>
          </p:cNvSpPr>
          <p:nvPr/>
        </p:nvSpPr>
        <p:spPr bwMode="auto">
          <a:xfrm>
            <a:off x="5156200" y="42164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5093" name="Line 53"/>
          <p:cNvSpPr>
            <a:spLocks noChangeShapeType="1"/>
          </p:cNvSpPr>
          <p:nvPr/>
        </p:nvSpPr>
        <p:spPr bwMode="auto">
          <a:xfrm>
            <a:off x="7215188" y="4437063"/>
            <a:ext cx="604837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5094" name="Oval 54"/>
          <p:cNvSpPr>
            <a:spLocks noChangeArrowheads="1"/>
          </p:cNvSpPr>
          <p:nvPr/>
        </p:nvSpPr>
        <p:spPr bwMode="auto">
          <a:xfrm>
            <a:off x="7035800" y="43053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5095" name="Line 55"/>
          <p:cNvSpPr>
            <a:spLocks noChangeShapeType="1"/>
          </p:cNvSpPr>
          <p:nvPr/>
        </p:nvSpPr>
        <p:spPr bwMode="auto">
          <a:xfrm>
            <a:off x="5749925" y="3937000"/>
            <a:ext cx="1308100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296" name="Group 58"/>
          <p:cNvGrpSpPr>
            <a:grpSpLocks/>
          </p:cNvGrpSpPr>
          <p:nvPr/>
        </p:nvGrpSpPr>
        <p:grpSpPr bwMode="auto">
          <a:xfrm>
            <a:off x="973138" y="1160463"/>
            <a:ext cx="5087937" cy="1454150"/>
            <a:chOff x="613" y="731"/>
            <a:chExt cx="3205" cy="916"/>
          </a:xfrm>
        </p:grpSpPr>
        <p:sp>
          <p:nvSpPr>
            <p:cNvPr id="1495099" name="Line 59"/>
            <p:cNvSpPr>
              <a:spLocks noChangeShapeType="1"/>
            </p:cNvSpPr>
            <p:nvPr/>
          </p:nvSpPr>
          <p:spPr bwMode="auto">
            <a:xfrm>
              <a:off x="2275" y="1184"/>
              <a:ext cx="56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5100" name="AutoShape 60"/>
            <p:cNvSpPr>
              <a:spLocks noChangeArrowheads="1"/>
            </p:cNvSpPr>
            <p:nvPr/>
          </p:nvSpPr>
          <p:spPr bwMode="auto">
            <a:xfrm rot="10800000">
              <a:off x="2393" y="1295"/>
              <a:ext cx="1423" cy="344"/>
            </a:xfrm>
            <a:custGeom>
              <a:avLst/>
              <a:gdLst>
                <a:gd name="G0" fmla="+- 2261 0 0"/>
                <a:gd name="G1" fmla="+- 21600 0 2261"/>
                <a:gd name="G2" fmla="*/ 2261 1 2"/>
                <a:gd name="G3" fmla="+- 21600 0 G2"/>
                <a:gd name="G4" fmla="+/ 2261 21600 2"/>
                <a:gd name="G5" fmla="+/ G1 0 2"/>
                <a:gd name="G6" fmla="*/ 21600 21600 2261"/>
                <a:gd name="G7" fmla="*/ G6 1 2"/>
                <a:gd name="G8" fmla="+- 21600 0 G7"/>
                <a:gd name="G9" fmla="*/ 21600 1 2"/>
                <a:gd name="G10" fmla="+- 2261 0 G9"/>
                <a:gd name="G11" fmla="?: G10 G8 0"/>
                <a:gd name="G12" fmla="?: G10 G7 21600"/>
                <a:gd name="T0" fmla="*/ 20469 w 21600"/>
                <a:gd name="T1" fmla="*/ 10800 h 21600"/>
                <a:gd name="T2" fmla="*/ 10800 w 21600"/>
                <a:gd name="T3" fmla="*/ 21600 h 21600"/>
                <a:gd name="T4" fmla="*/ 1131 w 21600"/>
                <a:gd name="T5" fmla="*/ 10800 h 21600"/>
                <a:gd name="T6" fmla="*/ 10800 w 21600"/>
                <a:gd name="T7" fmla="*/ 0 h 21600"/>
                <a:gd name="T8" fmla="*/ 2931 w 21600"/>
                <a:gd name="T9" fmla="*/ 2931 h 21600"/>
                <a:gd name="T10" fmla="*/ 18669 w 21600"/>
                <a:gd name="T11" fmla="*/ 1866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261" y="21600"/>
                  </a:lnTo>
                  <a:lnTo>
                    <a:pt x="193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00" name="AutoShape 61"/>
            <p:cNvSpPr>
              <a:spLocks noChangeArrowheads="1"/>
            </p:cNvSpPr>
            <p:nvPr/>
          </p:nvSpPr>
          <p:spPr bwMode="auto">
            <a:xfrm>
              <a:off x="1048" y="731"/>
              <a:ext cx="2617" cy="255"/>
            </a:xfrm>
            <a:prstGeom prst="parallelogram">
              <a:avLst>
                <a:gd name="adj" fmla="val 47228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301" name="Text Box 62"/>
            <p:cNvSpPr txBox="1">
              <a:spLocks noChangeArrowheads="1"/>
            </p:cNvSpPr>
            <p:nvPr/>
          </p:nvSpPr>
          <p:spPr bwMode="auto">
            <a:xfrm>
              <a:off x="1120" y="739"/>
              <a:ext cx="2541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MotorReversed </a:t>
              </a: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Iff 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MovingOnRunway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95103" name="Line 63"/>
            <p:cNvSpPr>
              <a:spLocks noChangeShapeType="1"/>
            </p:cNvSpPr>
            <p:nvPr/>
          </p:nvSpPr>
          <p:spPr bwMode="auto">
            <a:xfrm flipH="1">
              <a:off x="2235" y="992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5104" name="Line 64"/>
            <p:cNvSpPr>
              <a:spLocks noChangeShapeType="1"/>
            </p:cNvSpPr>
            <p:nvPr/>
          </p:nvSpPr>
          <p:spPr bwMode="auto">
            <a:xfrm flipH="1">
              <a:off x="1723" y="1192"/>
              <a:ext cx="496" cy="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5105" name="Oval 65"/>
            <p:cNvSpPr>
              <a:spLocks noChangeArrowheads="1"/>
            </p:cNvSpPr>
            <p:nvPr/>
          </p:nvSpPr>
          <p:spPr bwMode="auto">
            <a:xfrm>
              <a:off x="2181" y="1096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1305" name="Text Box 66"/>
            <p:cNvSpPr txBox="1">
              <a:spLocks noChangeArrowheads="1"/>
            </p:cNvSpPr>
            <p:nvPr/>
          </p:nvSpPr>
          <p:spPr bwMode="auto">
            <a:xfrm>
              <a:off x="2386" y="1316"/>
              <a:ext cx="1432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MotorReversed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Iff 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WheelsTurning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306" name="AutoShape 67"/>
            <p:cNvSpPr>
              <a:spLocks noChangeArrowheads="1"/>
            </p:cNvSpPr>
            <p:nvPr/>
          </p:nvSpPr>
          <p:spPr bwMode="auto">
            <a:xfrm>
              <a:off x="613" y="1287"/>
              <a:ext cx="1671" cy="352"/>
            </a:xfrm>
            <a:prstGeom prst="parallelogram">
              <a:avLst>
                <a:gd name="adj" fmla="val 38790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307" name="Text Box 68"/>
            <p:cNvSpPr txBox="1">
              <a:spLocks noChangeArrowheads="1"/>
            </p:cNvSpPr>
            <p:nvPr/>
          </p:nvSpPr>
          <p:spPr bwMode="auto">
            <a:xfrm>
              <a:off x="786" y="1300"/>
              <a:ext cx="1376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MovingOnRunway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 Iff 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WheelsTurning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pSp>
          <p:nvGrpSpPr>
            <p:cNvPr id="11308" name="Group 69"/>
            <p:cNvGrpSpPr>
              <a:grpSpLocks/>
            </p:cNvGrpSpPr>
            <p:nvPr/>
          </p:nvGrpSpPr>
          <p:grpSpPr bwMode="auto">
            <a:xfrm>
              <a:off x="737" y="1369"/>
              <a:ext cx="116" cy="188"/>
              <a:chOff x="2320" y="3600"/>
              <a:chExt cx="680" cy="1220"/>
            </a:xfrm>
          </p:grpSpPr>
          <p:sp>
            <p:nvSpPr>
              <p:cNvPr id="1495110" name="Oval 70"/>
              <p:cNvSpPr>
                <a:spLocks noChangeArrowheads="1"/>
              </p:cNvSpPr>
              <p:nvPr/>
            </p:nvSpPr>
            <p:spPr bwMode="auto">
              <a:xfrm>
                <a:off x="2478" y="3600"/>
                <a:ext cx="340" cy="2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95111" name="Line 71"/>
              <p:cNvSpPr>
                <a:spLocks noChangeShapeType="1"/>
              </p:cNvSpPr>
              <p:nvPr/>
            </p:nvSpPr>
            <p:spPr bwMode="auto">
              <a:xfrm>
                <a:off x="2660" y="3937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95112" name="Line 72"/>
              <p:cNvSpPr>
                <a:spLocks noChangeShapeType="1"/>
              </p:cNvSpPr>
              <p:nvPr/>
            </p:nvSpPr>
            <p:spPr bwMode="auto">
              <a:xfrm flipH="1">
                <a:off x="2361" y="4359"/>
                <a:ext cx="299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95113" name="Line 73"/>
              <p:cNvSpPr>
                <a:spLocks noChangeShapeType="1"/>
              </p:cNvSpPr>
              <p:nvPr/>
            </p:nvSpPr>
            <p:spPr bwMode="auto">
              <a:xfrm>
                <a:off x="2678" y="4398"/>
                <a:ext cx="305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95114" name="Line 74"/>
              <p:cNvSpPr>
                <a:spLocks noChangeShapeType="1"/>
              </p:cNvSpPr>
              <p:nvPr/>
            </p:nvSpPr>
            <p:spPr bwMode="auto">
              <a:xfrm>
                <a:off x="2320" y="4119"/>
                <a:ext cx="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aphicFrame>
        <p:nvGraphicFramePr>
          <p:cNvPr id="11266" name="Object 75"/>
          <p:cNvGraphicFramePr>
            <a:graphicFrameLocks noChangeAspect="1"/>
          </p:cNvGraphicFramePr>
          <p:nvPr/>
        </p:nvGraphicFramePr>
        <p:xfrm>
          <a:off x="331788" y="1254125"/>
          <a:ext cx="723900" cy="804863"/>
        </p:xfrm>
        <a:graphic>
          <a:graphicData uri="http://schemas.openxmlformats.org/presentationml/2006/ole">
            <p:oleObj spid="_x0000_s11266" name="Clip" r:id="rId3" imgW="845640" imgH="938520" progId="MS_ClipArt_Gallery.2">
              <p:embed/>
            </p:oleObj>
          </a:graphicData>
        </a:graphic>
      </p:graphicFrame>
      <p:pic>
        <p:nvPicPr>
          <p:cNvPr id="11297" name="Picture 7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" y="3163888"/>
            <a:ext cx="785813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4872038" y="2651125"/>
            <a:ext cx="330200" cy="571500"/>
            <a:chOff x="4240" y="8260"/>
            <a:chExt cx="520" cy="900"/>
          </a:xfrm>
        </p:grpSpPr>
        <p:sp>
          <p:nvSpPr>
            <p:cNvPr id="1496067" name="Line 3"/>
            <p:cNvSpPr>
              <a:spLocks noChangeShapeType="1"/>
            </p:cNvSpPr>
            <p:nvPr/>
          </p:nvSpPr>
          <p:spPr bwMode="auto">
            <a:xfrm>
              <a:off x="4480" y="8260"/>
              <a:ext cx="0" cy="9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6068" name="Line 4"/>
            <p:cNvSpPr>
              <a:spLocks noChangeShapeType="1"/>
            </p:cNvSpPr>
            <p:nvPr/>
          </p:nvSpPr>
          <p:spPr bwMode="auto">
            <a:xfrm>
              <a:off x="4240" y="8760"/>
              <a:ext cx="5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>
          <a:xfrm>
            <a:off x="166688" y="146050"/>
            <a:ext cx="8755062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600" smtClean="0"/>
              <a:t>Identifying obstacles by tautology-based refinement</a:t>
            </a:r>
            <a:endParaRPr lang="en-US" altLang="en-US" sz="2600" smtClean="0"/>
          </a:p>
        </p:txBody>
      </p:sp>
      <p:sp>
        <p:nvSpPr>
          <p:cNvPr id="1496070" name="Line 6"/>
          <p:cNvSpPr>
            <a:spLocks noChangeShapeType="1"/>
          </p:cNvSpPr>
          <p:nvPr/>
        </p:nvSpPr>
        <p:spPr bwMode="auto">
          <a:xfrm>
            <a:off x="2689225" y="4376738"/>
            <a:ext cx="9779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4" name="AutoShape 7"/>
          <p:cNvSpPr>
            <a:spLocks noChangeArrowheads="1"/>
          </p:cNvSpPr>
          <p:nvPr/>
        </p:nvSpPr>
        <p:spPr bwMode="auto">
          <a:xfrm flipH="1">
            <a:off x="1089025" y="3200400"/>
            <a:ext cx="2271713" cy="725488"/>
          </a:xfrm>
          <a:prstGeom prst="parallelogram">
            <a:avLst>
              <a:gd name="adj" fmla="val 25804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1222375" y="3211513"/>
            <a:ext cx="2208213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Comic Sans MS" pitchFamily="66" charset="0"/>
              </a:rPr>
              <a:t>          </a:t>
            </a:r>
            <a:r>
              <a:rPr lang="fr-BE" sz="1800">
                <a:solidFill>
                  <a:schemeClr val="hlink"/>
                </a:solidFill>
                <a:latin typeface="Arial" pitchFamily="34" charset="0"/>
              </a:rPr>
              <a:t>NOT</a:t>
            </a:r>
            <a:endParaRPr lang="fr-BE" sz="180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MovingOnRunway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 Iff</a:t>
            </a: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WheelsTurning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6" name="AutoShape 9"/>
          <p:cNvSpPr>
            <a:spLocks noChangeArrowheads="1"/>
          </p:cNvSpPr>
          <p:nvPr/>
        </p:nvSpPr>
        <p:spPr bwMode="auto">
          <a:xfrm flipH="1">
            <a:off x="3971925" y="3175000"/>
            <a:ext cx="2143125" cy="750888"/>
          </a:xfrm>
          <a:prstGeom prst="parallelogram">
            <a:avLst>
              <a:gd name="adj" fmla="val 23520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4110038" y="3173413"/>
            <a:ext cx="213995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Comic Sans MS" pitchFamily="66" charset="0"/>
              </a:rPr>
              <a:t>         </a:t>
            </a:r>
            <a:r>
              <a:rPr lang="fr-BE" sz="1800">
                <a:solidFill>
                  <a:schemeClr val="hlink"/>
                </a:solidFill>
                <a:latin typeface="Arial" pitchFamily="34" charset="0"/>
              </a:rPr>
              <a:t>NOT</a:t>
            </a:r>
            <a:endParaRPr lang="fr-BE" sz="180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MotorReversed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Iff</a:t>
            </a: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WheelsTurning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12298" name="Group 11"/>
          <p:cNvGrpSpPr>
            <a:grpSpLocks/>
          </p:cNvGrpSpPr>
          <p:nvPr/>
        </p:nvGrpSpPr>
        <p:grpSpPr bwMode="auto">
          <a:xfrm>
            <a:off x="2090738" y="2651125"/>
            <a:ext cx="330200" cy="571500"/>
            <a:chOff x="4240" y="8260"/>
            <a:chExt cx="520" cy="900"/>
          </a:xfrm>
        </p:grpSpPr>
        <p:sp>
          <p:nvSpPr>
            <p:cNvPr id="1496076" name="Line 12"/>
            <p:cNvSpPr>
              <a:spLocks noChangeShapeType="1"/>
            </p:cNvSpPr>
            <p:nvPr/>
          </p:nvSpPr>
          <p:spPr bwMode="auto">
            <a:xfrm>
              <a:off x="4480" y="8260"/>
              <a:ext cx="0" cy="9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6077" name="Line 13"/>
            <p:cNvSpPr>
              <a:spLocks noChangeShapeType="1"/>
            </p:cNvSpPr>
            <p:nvPr/>
          </p:nvSpPr>
          <p:spPr bwMode="auto">
            <a:xfrm>
              <a:off x="4240" y="8760"/>
              <a:ext cx="5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299" name="AutoShape 15"/>
          <p:cNvSpPr>
            <a:spLocks noChangeArrowheads="1"/>
          </p:cNvSpPr>
          <p:nvPr/>
        </p:nvSpPr>
        <p:spPr bwMode="auto">
          <a:xfrm flipH="1">
            <a:off x="5051425" y="4716463"/>
            <a:ext cx="1903413" cy="750887"/>
          </a:xfrm>
          <a:prstGeom prst="parallelogram">
            <a:avLst>
              <a:gd name="adj" fmla="val 20889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00" name="Text Box 16"/>
          <p:cNvSpPr txBox="1">
            <a:spLocks noChangeArrowheads="1"/>
          </p:cNvSpPr>
          <p:nvPr/>
        </p:nvSpPr>
        <p:spPr bwMode="auto">
          <a:xfrm>
            <a:off x="5116513" y="4718050"/>
            <a:ext cx="1768475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MotorReversed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latin typeface="Arial" pitchFamily="34" charset="0"/>
              </a:rPr>
              <a:t>    </a:t>
            </a: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AndNot</a:t>
            </a:r>
            <a:endParaRPr lang="fr-BE" sz="180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WheelsTurning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01" name="AutoShape 18"/>
          <p:cNvSpPr>
            <a:spLocks noChangeArrowheads="1"/>
          </p:cNvSpPr>
          <p:nvPr/>
        </p:nvSpPr>
        <p:spPr bwMode="auto">
          <a:xfrm flipH="1">
            <a:off x="4151313" y="6178550"/>
            <a:ext cx="1547812" cy="431800"/>
          </a:xfrm>
          <a:prstGeom prst="parallelogram">
            <a:avLst>
              <a:gd name="adj" fmla="val 16496"/>
            </a:avLst>
          </a:prstGeom>
          <a:solidFill>
            <a:srgbClr val="CC66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02" name="Text Box 19"/>
          <p:cNvSpPr txBox="1">
            <a:spLocks noChangeArrowheads="1"/>
          </p:cNvSpPr>
          <p:nvPr/>
        </p:nvSpPr>
        <p:spPr bwMode="auto">
          <a:xfrm>
            <a:off x="4113213" y="6216650"/>
            <a:ext cx="1570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Aquaplaning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03" name="AutoShape 20"/>
          <p:cNvSpPr>
            <a:spLocks noChangeArrowheads="1"/>
          </p:cNvSpPr>
          <p:nvPr/>
        </p:nvSpPr>
        <p:spPr bwMode="auto">
          <a:xfrm>
            <a:off x="4683125" y="6172200"/>
            <a:ext cx="571500" cy="508000"/>
          </a:xfrm>
          <a:prstGeom prst="parallelogram">
            <a:avLst>
              <a:gd name="adj" fmla="val 5177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04" name="Text Box 21"/>
          <p:cNvSpPr txBox="1">
            <a:spLocks noChangeArrowheads="1"/>
          </p:cNvSpPr>
          <p:nvPr/>
        </p:nvSpPr>
        <p:spPr bwMode="auto">
          <a:xfrm>
            <a:off x="6359525" y="6273800"/>
            <a:ext cx="5524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Comic Sans MS" pitchFamily="66" charset="0"/>
              </a:rPr>
              <a:t>  ...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6086" name="Line 22"/>
          <p:cNvSpPr>
            <a:spLocks noChangeShapeType="1"/>
          </p:cNvSpPr>
          <p:nvPr/>
        </p:nvSpPr>
        <p:spPr bwMode="auto">
          <a:xfrm flipH="1">
            <a:off x="1457325" y="4418013"/>
            <a:ext cx="27940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06" name="Text Box 34"/>
          <p:cNvSpPr txBox="1">
            <a:spLocks noChangeArrowheads="1"/>
          </p:cNvSpPr>
          <p:nvPr/>
        </p:nvSpPr>
        <p:spPr bwMode="auto">
          <a:xfrm>
            <a:off x="2860675" y="2714625"/>
            <a:ext cx="1535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0" i="1">
                <a:solidFill>
                  <a:schemeClr val="hlink"/>
                </a:solidFill>
                <a:latin typeface="Comic Sans MS" pitchFamily="66" charset="0"/>
              </a:rPr>
              <a:t>obstruction</a:t>
            </a:r>
            <a:endParaRPr lang="fr-BE" sz="1800" b="0" i="1">
              <a:solidFill>
                <a:srgbClr val="006666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sz="1800" b="0">
              <a:solidFill>
                <a:srgbClr val="006666"/>
              </a:solidFill>
              <a:latin typeface="Times New Roman" pitchFamily="18" charset="0"/>
            </a:endParaRPr>
          </a:p>
        </p:txBody>
      </p:sp>
      <p:sp>
        <p:nvSpPr>
          <p:cNvPr id="12307" name="Text Box 35"/>
          <p:cNvSpPr txBox="1">
            <a:spLocks noChangeArrowheads="1"/>
          </p:cNvSpPr>
          <p:nvPr/>
        </p:nvSpPr>
        <p:spPr bwMode="auto">
          <a:xfrm>
            <a:off x="3144838" y="4137025"/>
            <a:ext cx="21780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 i="1">
                <a:solidFill>
                  <a:schemeClr val="tx2"/>
                </a:solidFill>
                <a:latin typeface="Comic Sans MS" pitchFamily="66" charset="0"/>
              </a:rPr>
              <a:t>OR</a:t>
            </a:r>
            <a:r>
              <a:rPr lang="fr-BE" sz="2000" b="0" i="1">
                <a:solidFill>
                  <a:schemeClr val="tx2"/>
                </a:solidFill>
                <a:latin typeface="Comic Sans MS" pitchFamily="66" charset="0"/>
              </a:rPr>
              <a:t>-refinement</a:t>
            </a:r>
            <a:endParaRPr lang="fr-BE" sz="1800" b="0" i="1">
              <a:solidFill>
                <a:schemeClr val="tx2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 i="1">
                <a:solidFill>
                  <a:schemeClr val="tx2"/>
                </a:solidFill>
                <a:latin typeface="Comic Sans MS" pitchFamily="66" charset="0"/>
              </a:rPr>
              <a:t>   </a:t>
            </a:r>
            <a:r>
              <a:rPr lang="fr-BE" sz="1600" b="0" i="1">
                <a:solidFill>
                  <a:schemeClr val="tx2"/>
                </a:solidFill>
                <a:latin typeface="Comic Sans MS" pitchFamily="66" charset="0"/>
              </a:rPr>
              <a:t>(complete)</a:t>
            </a:r>
            <a:endParaRPr lang="en-AU" sz="1800" b="0" i="1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2308" name="AutoShape 43"/>
          <p:cNvSpPr>
            <a:spLocks noChangeArrowheads="1"/>
          </p:cNvSpPr>
          <p:nvPr/>
        </p:nvSpPr>
        <p:spPr bwMode="auto">
          <a:xfrm flipH="1">
            <a:off x="6943725" y="4729163"/>
            <a:ext cx="1903413" cy="750887"/>
          </a:xfrm>
          <a:prstGeom prst="parallelogram">
            <a:avLst>
              <a:gd name="adj" fmla="val 20889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09" name="Text Box 44"/>
          <p:cNvSpPr txBox="1">
            <a:spLocks noChangeArrowheads="1"/>
          </p:cNvSpPr>
          <p:nvPr/>
        </p:nvSpPr>
        <p:spPr bwMode="auto">
          <a:xfrm>
            <a:off x="7008813" y="4730750"/>
            <a:ext cx="1768475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WheelsTurning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latin typeface="Arial" pitchFamily="34" charset="0"/>
              </a:rPr>
              <a:t>    </a:t>
            </a: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AndNot</a:t>
            </a:r>
            <a:endParaRPr lang="fr-BE" sz="180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MotorReversed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10" name="AutoShape 45"/>
          <p:cNvSpPr>
            <a:spLocks noChangeArrowheads="1"/>
          </p:cNvSpPr>
          <p:nvPr/>
        </p:nvSpPr>
        <p:spPr bwMode="auto">
          <a:xfrm flipH="1">
            <a:off x="314325" y="4741863"/>
            <a:ext cx="2271713" cy="750887"/>
          </a:xfrm>
          <a:prstGeom prst="parallelogram">
            <a:avLst>
              <a:gd name="adj" fmla="val 24931"/>
            </a:avLst>
          </a:prstGeom>
          <a:solidFill>
            <a:srgbClr val="CC66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11" name="Text Box 46"/>
          <p:cNvSpPr txBox="1">
            <a:spLocks noChangeArrowheads="1"/>
          </p:cNvSpPr>
          <p:nvPr/>
        </p:nvSpPr>
        <p:spPr bwMode="auto">
          <a:xfrm>
            <a:off x="392113" y="4743450"/>
            <a:ext cx="2109787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MovingOnRunway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latin typeface="Arial" pitchFamily="34" charset="0"/>
              </a:rPr>
              <a:t>       </a:t>
            </a: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AndNot</a:t>
            </a:r>
            <a:endParaRPr lang="fr-BE" sz="180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  WheelsTurning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12" name="AutoShape 48"/>
          <p:cNvSpPr>
            <a:spLocks noChangeArrowheads="1"/>
          </p:cNvSpPr>
          <p:nvPr/>
        </p:nvSpPr>
        <p:spPr bwMode="auto">
          <a:xfrm flipH="1">
            <a:off x="2574925" y="4752975"/>
            <a:ext cx="2271713" cy="727075"/>
          </a:xfrm>
          <a:prstGeom prst="parallelogram">
            <a:avLst>
              <a:gd name="adj" fmla="val 25748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13" name="Text Box 49"/>
          <p:cNvSpPr txBox="1">
            <a:spLocks noChangeArrowheads="1"/>
          </p:cNvSpPr>
          <p:nvPr/>
        </p:nvSpPr>
        <p:spPr bwMode="auto">
          <a:xfrm>
            <a:off x="2652713" y="4756150"/>
            <a:ext cx="2109787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 WheelsTurning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latin typeface="Arial" pitchFamily="34" charset="0"/>
              </a:rPr>
              <a:t>       </a:t>
            </a: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AndNot</a:t>
            </a: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MovingOnRunway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6114" name="Line 50"/>
          <p:cNvSpPr>
            <a:spLocks noChangeShapeType="1"/>
          </p:cNvSpPr>
          <p:nvPr/>
        </p:nvSpPr>
        <p:spPr bwMode="auto">
          <a:xfrm>
            <a:off x="5297488" y="4386263"/>
            <a:ext cx="401637" cy="309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6115" name="Oval 51"/>
          <p:cNvSpPr>
            <a:spLocks noChangeArrowheads="1"/>
          </p:cNvSpPr>
          <p:nvPr/>
        </p:nvSpPr>
        <p:spPr bwMode="auto">
          <a:xfrm>
            <a:off x="1739900" y="42799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6116" name="Line 52"/>
          <p:cNvSpPr>
            <a:spLocks noChangeShapeType="1"/>
          </p:cNvSpPr>
          <p:nvPr/>
        </p:nvSpPr>
        <p:spPr bwMode="auto">
          <a:xfrm flipH="1">
            <a:off x="1876425" y="3962400"/>
            <a:ext cx="266700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6117" name="Line 53"/>
          <p:cNvSpPr>
            <a:spLocks noChangeShapeType="1"/>
          </p:cNvSpPr>
          <p:nvPr/>
        </p:nvSpPr>
        <p:spPr bwMode="auto">
          <a:xfrm>
            <a:off x="2333625" y="3962400"/>
            <a:ext cx="266700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6118" name="Oval 54"/>
          <p:cNvSpPr>
            <a:spLocks noChangeArrowheads="1"/>
          </p:cNvSpPr>
          <p:nvPr/>
        </p:nvSpPr>
        <p:spPr bwMode="auto">
          <a:xfrm>
            <a:off x="2565400" y="42545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6119" name="Line 55"/>
          <p:cNvSpPr>
            <a:spLocks noChangeShapeType="1"/>
          </p:cNvSpPr>
          <p:nvPr/>
        </p:nvSpPr>
        <p:spPr bwMode="auto">
          <a:xfrm>
            <a:off x="4911725" y="3924300"/>
            <a:ext cx="266700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6120" name="Oval 56"/>
          <p:cNvSpPr>
            <a:spLocks noChangeArrowheads="1"/>
          </p:cNvSpPr>
          <p:nvPr/>
        </p:nvSpPr>
        <p:spPr bwMode="auto">
          <a:xfrm>
            <a:off x="5156200" y="42164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6121" name="Line 57"/>
          <p:cNvSpPr>
            <a:spLocks noChangeShapeType="1"/>
          </p:cNvSpPr>
          <p:nvPr/>
        </p:nvSpPr>
        <p:spPr bwMode="auto">
          <a:xfrm>
            <a:off x="7215188" y="4437063"/>
            <a:ext cx="604837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6122" name="Oval 58"/>
          <p:cNvSpPr>
            <a:spLocks noChangeArrowheads="1"/>
          </p:cNvSpPr>
          <p:nvPr/>
        </p:nvSpPr>
        <p:spPr bwMode="auto">
          <a:xfrm>
            <a:off x="7035800" y="43053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6123" name="Line 59"/>
          <p:cNvSpPr>
            <a:spLocks noChangeShapeType="1"/>
          </p:cNvSpPr>
          <p:nvPr/>
        </p:nvSpPr>
        <p:spPr bwMode="auto">
          <a:xfrm>
            <a:off x="5749925" y="3937000"/>
            <a:ext cx="1308100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24" name="AutoShape 61"/>
          <p:cNvSpPr>
            <a:spLocks noChangeArrowheads="1"/>
          </p:cNvSpPr>
          <p:nvPr/>
        </p:nvSpPr>
        <p:spPr bwMode="auto">
          <a:xfrm flipH="1">
            <a:off x="320675" y="6203950"/>
            <a:ext cx="1758950" cy="431800"/>
          </a:xfrm>
          <a:prstGeom prst="parallelogram">
            <a:avLst>
              <a:gd name="adj" fmla="val 18746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25" name="Text Box 62"/>
          <p:cNvSpPr txBox="1">
            <a:spLocks noChangeArrowheads="1"/>
          </p:cNvSpPr>
          <p:nvPr/>
        </p:nvSpPr>
        <p:spPr bwMode="auto">
          <a:xfrm>
            <a:off x="277813" y="6242050"/>
            <a:ext cx="1782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WheelsNotOut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26" name="AutoShape 64"/>
          <p:cNvSpPr>
            <a:spLocks noChangeArrowheads="1"/>
          </p:cNvSpPr>
          <p:nvPr/>
        </p:nvSpPr>
        <p:spPr bwMode="auto">
          <a:xfrm flipH="1">
            <a:off x="2251075" y="6191250"/>
            <a:ext cx="1758950" cy="431800"/>
          </a:xfrm>
          <a:prstGeom prst="parallelogram">
            <a:avLst>
              <a:gd name="adj" fmla="val 18746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27" name="Text Box 65"/>
          <p:cNvSpPr txBox="1">
            <a:spLocks noChangeArrowheads="1"/>
          </p:cNvSpPr>
          <p:nvPr/>
        </p:nvSpPr>
        <p:spPr bwMode="auto">
          <a:xfrm>
            <a:off x="2208213" y="6229350"/>
            <a:ext cx="1782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WheelsBroken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6130" name="Line 66"/>
          <p:cNvSpPr>
            <a:spLocks noChangeShapeType="1"/>
          </p:cNvSpPr>
          <p:nvPr/>
        </p:nvSpPr>
        <p:spPr bwMode="auto">
          <a:xfrm flipH="1">
            <a:off x="1025525" y="5954713"/>
            <a:ext cx="27940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6131" name="Oval 67"/>
          <p:cNvSpPr>
            <a:spLocks noChangeArrowheads="1"/>
          </p:cNvSpPr>
          <p:nvPr/>
        </p:nvSpPr>
        <p:spPr bwMode="auto">
          <a:xfrm>
            <a:off x="1308100" y="58166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6132" name="Line 68"/>
          <p:cNvSpPr>
            <a:spLocks noChangeShapeType="1"/>
          </p:cNvSpPr>
          <p:nvPr/>
        </p:nvSpPr>
        <p:spPr bwMode="auto">
          <a:xfrm flipH="1">
            <a:off x="1444625" y="5499100"/>
            <a:ext cx="266700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6133" name="Line 69"/>
          <p:cNvSpPr>
            <a:spLocks noChangeShapeType="1"/>
          </p:cNvSpPr>
          <p:nvPr/>
        </p:nvSpPr>
        <p:spPr bwMode="auto">
          <a:xfrm>
            <a:off x="3463925" y="5938838"/>
            <a:ext cx="100330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6134" name="Line 70"/>
          <p:cNvSpPr>
            <a:spLocks noChangeShapeType="1"/>
          </p:cNvSpPr>
          <p:nvPr/>
        </p:nvSpPr>
        <p:spPr bwMode="auto">
          <a:xfrm>
            <a:off x="2359025" y="5511800"/>
            <a:ext cx="889000" cy="355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6135" name="Oval 71"/>
          <p:cNvSpPr>
            <a:spLocks noChangeArrowheads="1"/>
          </p:cNvSpPr>
          <p:nvPr/>
        </p:nvSpPr>
        <p:spPr bwMode="auto">
          <a:xfrm>
            <a:off x="3276600" y="58547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6136" name="Line 72"/>
          <p:cNvSpPr>
            <a:spLocks noChangeShapeType="1"/>
          </p:cNvSpPr>
          <p:nvPr/>
        </p:nvSpPr>
        <p:spPr bwMode="auto">
          <a:xfrm>
            <a:off x="1876425" y="5486400"/>
            <a:ext cx="3810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6137" name="Oval 73"/>
          <p:cNvSpPr>
            <a:spLocks noChangeArrowheads="1"/>
          </p:cNvSpPr>
          <p:nvPr/>
        </p:nvSpPr>
        <p:spPr bwMode="auto">
          <a:xfrm>
            <a:off x="2209800" y="57912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6138" name="Line 74"/>
          <p:cNvSpPr>
            <a:spLocks noChangeShapeType="1"/>
          </p:cNvSpPr>
          <p:nvPr/>
        </p:nvSpPr>
        <p:spPr bwMode="auto">
          <a:xfrm>
            <a:off x="2359025" y="5900738"/>
            <a:ext cx="698500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6140" name="Line 76"/>
          <p:cNvSpPr>
            <a:spLocks noChangeShapeType="1"/>
          </p:cNvSpPr>
          <p:nvPr/>
        </p:nvSpPr>
        <p:spPr bwMode="auto">
          <a:xfrm>
            <a:off x="5507038" y="5946775"/>
            <a:ext cx="100330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6141" name="Line 77"/>
          <p:cNvSpPr>
            <a:spLocks noChangeShapeType="1"/>
          </p:cNvSpPr>
          <p:nvPr/>
        </p:nvSpPr>
        <p:spPr bwMode="auto">
          <a:xfrm>
            <a:off x="4402138" y="5519738"/>
            <a:ext cx="889000" cy="355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6142" name="Oval 78"/>
          <p:cNvSpPr>
            <a:spLocks noChangeArrowheads="1"/>
          </p:cNvSpPr>
          <p:nvPr/>
        </p:nvSpPr>
        <p:spPr bwMode="auto">
          <a:xfrm>
            <a:off x="5319713" y="5862638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6143" name="Line 79"/>
          <p:cNvSpPr>
            <a:spLocks noChangeShapeType="1"/>
          </p:cNvSpPr>
          <p:nvPr/>
        </p:nvSpPr>
        <p:spPr bwMode="auto">
          <a:xfrm>
            <a:off x="7232650" y="5926138"/>
            <a:ext cx="614363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6144" name="Line 80"/>
          <p:cNvSpPr>
            <a:spLocks noChangeShapeType="1"/>
          </p:cNvSpPr>
          <p:nvPr/>
        </p:nvSpPr>
        <p:spPr bwMode="auto">
          <a:xfrm>
            <a:off x="6127750" y="5499100"/>
            <a:ext cx="889000" cy="355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6145" name="Oval 81"/>
          <p:cNvSpPr>
            <a:spLocks noChangeArrowheads="1"/>
          </p:cNvSpPr>
          <p:nvPr/>
        </p:nvSpPr>
        <p:spPr bwMode="auto">
          <a:xfrm>
            <a:off x="7045325" y="58420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6146" name="Line 82"/>
          <p:cNvSpPr>
            <a:spLocks noChangeShapeType="1"/>
          </p:cNvSpPr>
          <p:nvPr/>
        </p:nvSpPr>
        <p:spPr bwMode="auto">
          <a:xfrm>
            <a:off x="8670925" y="5921375"/>
            <a:ext cx="122238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6147" name="Line 83"/>
          <p:cNvSpPr>
            <a:spLocks noChangeShapeType="1"/>
          </p:cNvSpPr>
          <p:nvPr/>
        </p:nvSpPr>
        <p:spPr bwMode="auto">
          <a:xfrm>
            <a:off x="7623175" y="5464175"/>
            <a:ext cx="889000" cy="355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6148" name="Oval 84"/>
          <p:cNvSpPr>
            <a:spLocks noChangeArrowheads="1"/>
          </p:cNvSpPr>
          <p:nvPr/>
        </p:nvSpPr>
        <p:spPr bwMode="auto">
          <a:xfrm>
            <a:off x="8540750" y="5807075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346" name="Text Box 85"/>
          <p:cNvSpPr txBox="1">
            <a:spLocks noChangeArrowheads="1"/>
          </p:cNvSpPr>
          <p:nvPr/>
        </p:nvSpPr>
        <p:spPr bwMode="auto">
          <a:xfrm>
            <a:off x="7537450" y="6267450"/>
            <a:ext cx="5524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Comic Sans MS" pitchFamily="66" charset="0"/>
              </a:rPr>
              <a:t>  ...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47" name="Text Box 86"/>
          <p:cNvSpPr txBox="1">
            <a:spLocks noChangeArrowheads="1"/>
          </p:cNvSpPr>
          <p:nvPr/>
        </p:nvSpPr>
        <p:spPr bwMode="auto">
          <a:xfrm>
            <a:off x="8591550" y="6305550"/>
            <a:ext cx="5524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Comic Sans MS" pitchFamily="66" charset="0"/>
              </a:rPr>
              <a:t>  ...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6151" name="Line 87"/>
          <p:cNvSpPr>
            <a:spLocks noChangeShapeType="1"/>
          </p:cNvSpPr>
          <p:nvPr/>
        </p:nvSpPr>
        <p:spPr bwMode="auto">
          <a:xfrm flipH="1">
            <a:off x="627063" y="5545138"/>
            <a:ext cx="381000" cy="239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49" name="Text Box 88"/>
          <p:cNvSpPr txBox="1">
            <a:spLocks noChangeArrowheads="1"/>
          </p:cNvSpPr>
          <p:nvPr/>
        </p:nvSpPr>
        <p:spPr bwMode="auto">
          <a:xfrm>
            <a:off x="184150" y="5792788"/>
            <a:ext cx="5524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Comic Sans MS" pitchFamily="66" charset="0"/>
              </a:rPr>
              <a:t>  ...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2350" name="Group 91"/>
          <p:cNvGrpSpPr>
            <a:grpSpLocks/>
          </p:cNvGrpSpPr>
          <p:nvPr/>
        </p:nvGrpSpPr>
        <p:grpSpPr bwMode="auto">
          <a:xfrm>
            <a:off x="973138" y="1160463"/>
            <a:ext cx="5087937" cy="1454150"/>
            <a:chOff x="613" y="731"/>
            <a:chExt cx="3205" cy="916"/>
          </a:xfrm>
        </p:grpSpPr>
        <p:sp>
          <p:nvSpPr>
            <p:cNvPr id="1496156" name="Line 92"/>
            <p:cNvSpPr>
              <a:spLocks noChangeShapeType="1"/>
            </p:cNvSpPr>
            <p:nvPr/>
          </p:nvSpPr>
          <p:spPr bwMode="auto">
            <a:xfrm>
              <a:off x="2275" y="1184"/>
              <a:ext cx="56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6157" name="AutoShape 93"/>
            <p:cNvSpPr>
              <a:spLocks noChangeArrowheads="1"/>
            </p:cNvSpPr>
            <p:nvPr/>
          </p:nvSpPr>
          <p:spPr bwMode="auto">
            <a:xfrm rot="10800000">
              <a:off x="2393" y="1295"/>
              <a:ext cx="1423" cy="344"/>
            </a:xfrm>
            <a:custGeom>
              <a:avLst/>
              <a:gdLst>
                <a:gd name="G0" fmla="+- 2261 0 0"/>
                <a:gd name="G1" fmla="+- 21600 0 2261"/>
                <a:gd name="G2" fmla="*/ 2261 1 2"/>
                <a:gd name="G3" fmla="+- 21600 0 G2"/>
                <a:gd name="G4" fmla="+/ 2261 21600 2"/>
                <a:gd name="G5" fmla="+/ G1 0 2"/>
                <a:gd name="G6" fmla="*/ 21600 21600 2261"/>
                <a:gd name="G7" fmla="*/ G6 1 2"/>
                <a:gd name="G8" fmla="+- 21600 0 G7"/>
                <a:gd name="G9" fmla="*/ 21600 1 2"/>
                <a:gd name="G10" fmla="+- 2261 0 G9"/>
                <a:gd name="G11" fmla="?: G10 G8 0"/>
                <a:gd name="G12" fmla="?: G10 G7 21600"/>
                <a:gd name="T0" fmla="*/ 20469 w 21600"/>
                <a:gd name="T1" fmla="*/ 10800 h 21600"/>
                <a:gd name="T2" fmla="*/ 10800 w 21600"/>
                <a:gd name="T3" fmla="*/ 21600 h 21600"/>
                <a:gd name="T4" fmla="*/ 1131 w 21600"/>
                <a:gd name="T5" fmla="*/ 10800 h 21600"/>
                <a:gd name="T6" fmla="*/ 10800 w 21600"/>
                <a:gd name="T7" fmla="*/ 0 h 21600"/>
                <a:gd name="T8" fmla="*/ 2931 w 21600"/>
                <a:gd name="T9" fmla="*/ 2931 h 21600"/>
                <a:gd name="T10" fmla="*/ 18669 w 21600"/>
                <a:gd name="T11" fmla="*/ 1866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261" y="21600"/>
                  </a:lnTo>
                  <a:lnTo>
                    <a:pt x="193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354" name="AutoShape 94"/>
            <p:cNvSpPr>
              <a:spLocks noChangeArrowheads="1"/>
            </p:cNvSpPr>
            <p:nvPr/>
          </p:nvSpPr>
          <p:spPr bwMode="auto">
            <a:xfrm>
              <a:off x="1048" y="731"/>
              <a:ext cx="2617" cy="255"/>
            </a:xfrm>
            <a:prstGeom prst="parallelogram">
              <a:avLst>
                <a:gd name="adj" fmla="val 47228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355" name="Text Box 95"/>
            <p:cNvSpPr txBox="1">
              <a:spLocks noChangeArrowheads="1"/>
            </p:cNvSpPr>
            <p:nvPr/>
          </p:nvSpPr>
          <p:spPr bwMode="auto">
            <a:xfrm>
              <a:off x="1120" y="739"/>
              <a:ext cx="2541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MotorReversed </a:t>
              </a: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Iff 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MovingOnRunway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96160" name="Line 96"/>
            <p:cNvSpPr>
              <a:spLocks noChangeShapeType="1"/>
            </p:cNvSpPr>
            <p:nvPr/>
          </p:nvSpPr>
          <p:spPr bwMode="auto">
            <a:xfrm flipH="1">
              <a:off x="2235" y="992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6161" name="Line 97"/>
            <p:cNvSpPr>
              <a:spLocks noChangeShapeType="1"/>
            </p:cNvSpPr>
            <p:nvPr/>
          </p:nvSpPr>
          <p:spPr bwMode="auto">
            <a:xfrm flipH="1">
              <a:off x="1723" y="1192"/>
              <a:ext cx="496" cy="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6162" name="Oval 98"/>
            <p:cNvSpPr>
              <a:spLocks noChangeArrowheads="1"/>
            </p:cNvSpPr>
            <p:nvPr/>
          </p:nvSpPr>
          <p:spPr bwMode="auto">
            <a:xfrm>
              <a:off x="2181" y="1096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2359" name="Text Box 99"/>
            <p:cNvSpPr txBox="1">
              <a:spLocks noChangeArrowheads="1"/>
            </p:cNvSpPr>
            <p:nvPr/>
          </p:nvSpPr>
          <p:spPr bwMode="auto">
            <a:xfrm>
              <a:off x="2386" y="1316"/>
              <a:ext cx="1432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MotorReversed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Iff 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WheelsTurning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360" name="AutoShape 100"/>
            <p:cNvSpPr>
              <a:spLocks noChangeArrowheads="1"/>
            </p:cNvSpPr>
            <p:nvPr/>
          </p:nvSpPr>
          <p:spPr bwMode="auto">
            <a:xfrm>
              <a:off x="613" y="1287"/>
              <a:ext cx="1671" cy="352"/>
            </a:xfrm>
            <a:prstGeom prst="parallelogram">
              <a:avLst>
                <a:gd name="adj" fmla="val 38790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361" name="Text Box 101"/>
            <p:cNvSpPr txBox="1">
              <a:spLocks noChangeArrowheads="1"/>
            </p:cNvSpPr>
            <p:nvPr/>
          </p:nvSpPr>
          <p:spPr bwMode="auto">
            <a:xfrm>
              <a:off x="786" y="1300"/>
              <a:ext cx="1376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MovingOnRunway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 Iff 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WheelsTurning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pSp>
          <p:nvGrpSpPr>
            <p:cNvPr id="12362" name="Group 102"/>
            <p:cNvGrpSpPr>
              <a:grpSpLocks/>
            </p:cNvGrpSpPr>
            <p:nvPr/>
          </p:nvGrpSpPr>
          <p:grpSpPr bwMode="auto">
            <a:xfrm>
              <a:off x="737" y="1369"/>
              <a:ext cx="116" cy="188"/>
              <a:chOff x="2320" y="3600"/>
              <a:chExt cx="680" cy="1220"/>
            </a:xfrm>
          </p:grpSpPr>
          <p:sp>
            <p:nvSpPr>
              <p:cNvPr id="1496167" name="Oval 103"/>
              <p:cNvSpPr>
                <a:spLocks noChangeArrowheads="1"/>
              </p:cNvSpPr>
              <p:nvPr/>
            </p:nvSpPr>
            <p:spPr bwMode="auto">
              <a:xfrm>
                <a:off x="2478" y="3600"/>
                <a:ext cx="340" cy="2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96168" name="Line 104"/>
              <p:cNvSpPr>
                <a:spLocks noChangeShapeType="1"/>
              </p:cNvSpPr>
              <p:nvPr/>
            </p:nvSpPr>
            <p:spPr bwMode="auto">
              <a:xfrm>
                <a:off x="2660" y="3937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96169" name="Line 105"/>
              <p:cNvSpPr>
                <a:spLocks noChangeShapeType="1"/>
              </p:cNvSpPr>
              <p:nvPr/>
            </p:nvSpPr>
            <p:spPr bwMode="auto">
              <a:xfrm flipH="1">
                <a:off x="2361" y="4359"/>
                <a:ext cx="299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96170" name="Line 106"/>
              <p:cNvSpPr>
                <a:spLocks noChangeShapeType="1"/>
              </p:cNvSpPr>
              <p:nvPr/>
            </p:nvSpPr>
            <p:spPr bwMode="auto">
              <a:xfrm>
                <a:off x="2678" y="4398"/>
                <a:ext cx="305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96171" name="Line 107"/>
              <p:cNvSpPr>
                <a:spLocks noChangeShapeType="1"/>
              </p:cNvSpPr>
              <p:nvPr/>
            </p:nvSpPr>
            <p:spPr bwMode="auto">
              <a:xfrm>
                <a:off x="2320" y="4119"/>
                <a:ext cx="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aphicFrame>
        <p:nvGraphicFramePr>
          <p:cNvPr id="12290" name="Object 108"/>
          <p:cNvGraphicFramePr>
            <a:graphicFrameLocks noChangeAspect="1"/>
          </p:cNvGraphicFramePr>
          <p:nvPr/>
        </p:nvGraphicFramePr>
        <p:xfrm>
          <a:off x="331788" y="1254125"/>
          <a:ext cx="723900" cy="804863"/>
        </p:xfrm>
        <a:graphic>
          <a:graphicData uri="http://schemas.openxmlformats.org/presentationml/2006/ole">
            <p:oleObj spid="_x0000_s12290" name="Clip" r:id="rId3" imgW="845640" imgH="938520" progId="MS_ClipArt_Gallery.2">
              <p:embed/>
            </p:oleObj>
          </a:graphicData>
        </a:graphic>
      </p:graphicFrame>
      <p:pic>
        <p:nvPicPr>
          <p:cNvPr id="12351" name="Picture 1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" y="3163888"/>
            <a:ext cx="785813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288925"/>
            <a:ext cx="798512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Obstacle identification:  another example</a:t>
            </a:r>
            <a:endParaRPr lang="en-US" altLang="en-US" smtClean="0"/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392113" y="1479550"/>
            <a:ext cx="8124825" cy="2519363"/>
            <a:chOff x="247" y="1049"/>
            <a:chExt cx="5118" cy="1587"/>
          </a:xfrm>
        </p:grpSpPr>
        <p:sp>
          <p:nvSpPr>
            <p:cNvPr id="1532932" name="Line 4"/>
            <p:cNvSpPr>
              <a:spLocks noChangeShapeType="1"/>
            </p:cNvSpPr>
            <p:nvPr/>
          </p:nvSpPr>
          <p:spPr bwMode="auto">
            <a:xfrm>
              <a:off x="2451" y="1534"/>
              <a:ext cx="111" cy="9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3318" name="Group 5"/>
            <p:cNvGrpSpPr>
              <a:grpSpLocks/>
            </p:cNvGrpSpPr>
            <p:nvPr/>
          </p:nvGrpSpPr>
          <p:grpSpPr bwMode="auto">
            <a:xfrm>
              <a:off x="933" y="1049"/>
              <a:ext cx="3048" cy="281"/>
              <a:chOff x="843" y="1031"/>
              <a:chExt cx="3048" cy="281"/>
            </a:xfrm>
          </p:grpSpPr>
          <p:sp>
            <p:nvSpPr>
              <p:cNvPr id="13341" name="AutoShape 6"/>
              <p:cNvSpPr>
                <a:spLocks noChangeArrowheads="1"/>
              </p:cNvSpPr>
              <p:nvPr/>
            </p:nvSpPr>
            <p:spPr bwMode="auto">
              <a:xfrm>
                <a:off x="843" y="1031"/>
                <a:ext cx="3048" cy="281"/>
              </a:xfrm>
              <a:prstGeom prst="parallelogram">
                <a:avLst>
                  <a:gd name="adj" fmla="val 33646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342" name="Text Box 7"/>
              <p:cNvSpPr txBox="1">
                <a:spLocks noChangeArrowheads="1"/>
              </p:cNvSpPr>
              <p:nvPr/>
            </p:nvSpPr>
            <p:spPr bwMode="auto">
              <a:xfrm>
                <a:off x="921" y="1038"/>
                <a:ext cx="2952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r>
                  <a:rPr lang="fr-BE" sz="2000" b="0">
                    <a:solidFill>
                      <a:schemeClr val="tx1"/>
                    </a:solidFill>
                    <a:latin typeface="Arial" pitchFamily="34" charset="0"/>
                  </a:rPr>
                  <a:t>BrakeReleased </a:t>
                </a:r>
                <a:r>
                  <a:rPr lang="en-US" sz="2000" b="0">
                    <a:solidFill>
                      <a:schemeClr val="tx1"/>
                    </a:solidFill>
                  </a:rPr>
                  <a:t>«</a:t>
                </a:r>
                <a:r>
                  <a:rPr lang="fr-BE" sz="2000">
                    <a:solidFill>
                      <a:schemeClr val="tx2"/>
                    </a:solidFill>
                    <a:latin typeface="Arial" pitchFamily="34" charset="0"/>
                  </a:rPr>
                  <a:t> </a:t>
                </a:r>
                <a:r>
                  <a:rPr lang="fr-BE" sz="2000" b="0">
                    <a:solidFill>
                      <a:schemeClr val="tx1"/>
                    </a:solidFill>
                    <a:latin typeface="Arial" pitchFamily="34" charset="0"/>
                  </a:rPr>
                  <a:t>DriverWantsToStart</a:t>
                </a:r>
                <a:endParaRPr lang="en-AU" sz="2000" b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532936" name="Line 8"/>
            <p:cNvSpPr>
              <a:spLocks noChangeShapeType="1"/>
            </p:cNvSpPr>
            <p:nvPr/>
          </p:nvSpPr>
          <p:spPr bwMode="auto">
            <a:xfrm>
              <a:off x="2463" y="1327"/>
              <a:ext cx="2" cy="2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2937" name="Line 9"/>
            <p:cNvSpPr>
              <a:spLocks noChangeShapeType="1"/>
            </p:cNvSpPr>
            <p:nvPr/>
          </p:nvSpPr>
          <p:spPr bwMode="auto">
            <a:xfrm flipH="1">
              <a:off x="1538" y="1535"/>
              <a:ext cx="910" cy="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2938" name="Oval 10"/>
            <p:cNvSpPr>
              <a:spLocks noChangeArrowheads="1"/>
            </p:cNvSpPr>
            <p:nvPr/>
          </p:nvSpPr>
          <p:spPr bwMode="auto">
            <a:xfrm>
              <a:off x="2411" y="1500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532939" name="Line 11"/>
            <p:cNvSpPr>
              <a:spLocks noChangeShapeType="1"/>
            </p:cNvSpPr>
            <p:nvPr/>
          </p:nvSpPr>
          <p:spPr bwMode="auto">
            <a:xfrm>
              <a:off x="2478" y="1535"/>
              <a:ext cx="1664" cy="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23" name="AutoShape 12"/>
            <p:cNvSpPr>
              <a:spLocks noChangeArrowheads="1"/>
            </p:cNvSpPr>
            <p:nvPr/>
          </p:nvSpPr>
          <p:spPr bwMode="auto">
            <a:xfrm>
              <a:off x="275" y="1673"/>
              <a:ext cx="1473" cy="394"/>
            </a:xfrm>
            <a:prstGeom prst="parallelogram">
              <a:avLst>
                <a:gd name="adj" fmla="val 27832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324" name="Text Box 13"/>
            <p:cNvSpPr txBox="1">
              <a:spLocks noChangeArrowheads="1"/>
            </p:cNvSpPr>
            <p:nvPr/>
          </p:nvSpPr>
          <p:spPr bwMode="auto">
            <a:xfrm>
              <a:off x="247" y="1685"/>
              <a:ext cx="1509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BrakeReleased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0">
                  <a:solidFill>
                    <a:schemeClr val="tx1"/>
                  </a:solidFill>
                </a:rPr>
                <a:t>«</a:t>
              </a:r>
              <a:r>
                <a:rPr lang="fr-BE" sz="2000">
                  <a:solidFill>
                    <a:schemeClr val="tx2"/>
                  </a:solidFill>
                  <a:latin typeface="Arial" pitchFamily="34" charset="0"/>
                </a:rPr>
                <a:t> </a:t>
              </a: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MotorRaising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325" name="AutoShape 14"/>
            <p:cNvSpPr>
              <a:spLocks noChangeArrowheads="1"/>
            </p:cNvSpPr>
            <p:nvPr/>
          </p:nvSpPr>
          <p:spPr bwMode="auto">
            <a:xfrm>
              <a:off x="1364" y="2208"/>
              <a:ext cx="1950" cy="428"/>
            </a:xfrm>
            <a:prstGeom prst="parallelogram">
              <a:avLst>
                <a:gd name="adj" fmla="val 28560"/>
              </a:avLst>
            </a:prstGeom>
            <a:solidFill>
              <a:srgbClr val="CECFF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13326" name="Group 15"/>
            <p:cNvGrpSpPr>
              <a:grpSpLocks/>
            </p:cNvGrpSpPr>
            <p:nvPr/>
          </p:nvGrpSpPr>
          <p:grpSpPr bwMode="auto">
            <a:xfrm>
              <a:off x="1498" y="2274"/>
              <a:ext cx="116" cy="188"/>
              <a:chOff x="2320" y="3600"/>
              <a:chExt cx="680" cy="1220"/>
            </a:xfrm>
          </p:grpSpPr>
          <p:sp>
            <p:nvSpPr>
              <p:cNvPr id="1532944" name="Oval 16"/>
              <p:cNvSpPr>
                <a:spLocks noChangeArrowheads="1"/>
              </p:cNvSpPr>
              <p:nvPr/>
            </p:nvSpPr>
            <p:spPr bwMode="auto">
              <a:xfrm>
                <a:off x="2478" y="3600"/>
                <a:ext cx="340" cy="2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32945" name="Line 17"/>
              <p:cNvSpPr>
                <a:spLocks noChangeShapeType="1"/>
              </p:cNvSpPr>
              <p:nvPr/>
            </p:nvSpPr>
            <p:spPr bwMode="auto">
              <a:xfrm>
                <a:off x="2660" y="3937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2946" name="Line 18"/>
              <p:cNvSpPr>
                <a:spLocks noChangeShapeType="1"/>
              </p:cNvSpPr>
              <p:nvPr/>
            </p:nvSpPr>
            <p:spPr bwMode="auto">
              <a:xfrm flipH="1">
                <a:off x="2361" y="4359"/>
                <a:ext cx="299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2947" name="Line 19"/>
              <p:cNvSpPr>
                <a:spLocks noChangeShapeType="1"/>
              </p:cNvSpPr>
              <p:nvPr/>
            </p:nvSpPr>
            <p:spPr bwMode="auto">
              <a:xfrm>
                <a:off x="2678" y="4398"/>
                <a:ext cx="305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2948" name="Line 20"/>
              <p:cNvSpPr>
                <a:spLocks noChangeShapeType="1"/>
              </p:cNvSpPr>
              <p:nvPr/>
            </p:nvSpPr>
            <p:spPr bwMode="auto">
              <a:xfrm>
                <a:off x="2320" y="4119"/>
                <a:ext cx="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3327" name="Text Box 21"/>
            <p:cNvSpPr txBox="1">
              <a:spLocks noChangeArrowheads="1"/>
            </p:cNvSpPr>
            <p:nvPr/>
          </p:nvSpPr>
          <p:spPr bwMode="auto">
            <a:xfrm>
              <a:off x="1538" y="2248"/>
              <a:ext cx="1723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MotorRaising </a:t>
              </a:r>
              <a:r>
                <a:rPr lang="en-US" sz="2000" b="0">
                  <a:solidFill>
                    <a:schemeClr val="tx1"/>
                  </a:solidFill>
                </a:rPr>
                <a:t>«</a:t>
              </a:r>
              <a:endParaRPr lang="fr-BE" sz="2000" b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AccelerPedalPressed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328" name="AutoShape 22"/>
            <p:cNvSpPr>
              <a:spLocks noChangeArrowheads="1"/>
            </p:cNvSpPr>
            <p:nvPr/>
          </p:nvSpPr>
          <p:spPr bwMode="auto">
            <a:xfrm>
              <a:off x="3260" y="1662"/>
              <a:ext cx="2075" cy="446"/>
            </a:xfrm>
            <a:prstGeom prst="parallelogram">
              <a:avLst>
                <a:gd name="adj" fmla="val 23348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329" name="Text Box 23"/>
            <p:cNvSpPr txBox="1">
              <a:spLocks noChangeArrowheads="1"/>
            </p:cNvSpPr>
            <p:nvPr/>
          </p:nvSpPr>
          <p:spPr bwMode="auto">
            <a:xfrm>
              <a:off x="3416" y="1692"/>
              <a:ext cx="1949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AccelerPedalPressed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0">
                  <a:solidFill>
                    <a:schemeClr val="tx1"/>
                  </a:solidFill>
                </a:rPr>
                <a:t>«</a:t>
              </a: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 DriverWantsToStart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pSp>
          <p:nvGrpSpPr>
            <p:cNvPr id="13330" name="Group 24"/>
            <p:cNvGrpSpPr>
              <a:grpSpLocks/>
            </p:cNvGrpSpPr>
            <p:nvPr/>
          </p:nvGrpSpPr>
          <p:grpSpPr bwMode="auto">
            <a:xfrm>
              <a:off x="3376" y="1718"/>
              <a:ext cx="116" cy="188"/>
              <a:chOff x="2320" y="3600"/>
              <a:chExt cx="680" cy="1220"/>
            </a:xfrm>
          </p:grpSpPr>
          <p:sp>
            <p:nvSpPr>
              <p:cNvPr id="1532953" name="Oval 25"/>
              <p:cNvSpPr>
                <a:spLocks noChangeArrowheads="1"/>
              </p:cNvSpPr>
              <p:nvPr/>
            </p:nvSpPr>
            <p:spPr bwMode="auto">
              <a:xfrm>
                <a:off x="2478" y="3600"/>
                <a:ext cx="340" cy="2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32954" name="Line 26"/>
              <p:cNvSpPr>
                <a:spLocks noChangeShapeType="1"/>
              </p:cNvSpPr>
              <p:nvPr/>
            </p:nvSpPr>
            <p:spPr bwMode="auto">
              <a:xfrm>
                <a:off x="2660" y="3937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2955" name="Line 27"/>
              <p:cNvSpPr>
                <a:spLocks noChangeShapeType="1"/>
              </p:cNvSpPr>
              <p:nvPr/>
            </p:nvSpPr>
            <p:spPr bwMode="auto">
              <a:xfrm flipH="1">
                <a:off x="2361" y="4359"/>
                <a:ext cx="299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2956" name="Line 28"/>
              <p:cNvSpPr>
                <a:spLocks noChangeShapeType="1"/>
              </p:cNvSpPr>
              <p:nvPr/>
            </p:nvSpPr>
            <p:spPr bwMode="auto">
              <a:xfrm>
                <a:off x="2678" y="4398"/>
                <a:ext cx="305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2957" name="Line 29"/>
              <p:cNvSpPr>
                <a:spLocks noChangeShapeType="1"/>
              </p:cNvSpPr>
              <p:nvPr/>
            </p:nvSpPr>
            <p:spPr bwMode="auto">
              <a:xfrm>
                <a:off x="2320" y="4119"/>
                <a:ext cx="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aphicFrame>
        <p:nvGraphicFramePr>
          <p:cNvPr id="13314" name="Object 31"/>
          <p:cNvGraphicFramePr>
            <a:graphicFrameLocks noChangeAspect="1"/>
          </p:cNvGraphicFramePr>
          <p:nvPr/>
        </p:nvGraphicFramePr>
        <p:xfrm>
          <a:off x="274638" y="1485900"/>
          <a:ext cx="723900" cy="804863"/>
        </p:xfrm>
        <a:graphic>
          <a:graphicData uri="http://schemas.openxmlformats.org/presentationml/2006/ole">
            <p:oleObj spid="_x0000_s13314" name="Clip" r:id="rId3" imgW="845640" imgH="93852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Group 2"/>
          <p:cNvGrpSpPr>
            <a:grpSpLocks/>
          </p:cNvGrpSpPr>
          <p:nvPr/>
        </p:nvGrpSpPr>
        <p:grpSpPr bwMode="auto">
          <a:xfrm>
            <a:off x="3578225" y="4024313"/>
            <a:ext cx="330200" cy="571500"/>
            <a:chOff x="2308" y="2670"/>
            <a:chExt cx="208" cy="360"/>
          </a:xfrm>
        </p:grpSpPr>
        <p:sp>
          <p:nvSpPr>
            <p:cNvPr id="1533955" name="Line 3"/>
            <p:cNvSpPr>
              <a:spLocks noChangeShapeType="1"/>
            </p:cNvSpPr>
            <p:nvPr/>
          </p:nvSpPr>
          <p:spPr bwMode="auto">
            <a:xfrm>
              <a:off x="2404" y="2670"/>
              <a:ext cx="0" cy="3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3956" name="Line 4"/>
            <p:cNvSpPr>
              <a:spLocks noChangeShapeType="1"/>
            </p:cNvSpPr>
            <p:nvPr/>
          </p:nvSpPr>
          <p:spPr bwMode="auto">
            <a:xfrm>
              <a:off x="2308" y="2870"/>
              <a:ext cx="2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340" name="AutoShape 5"/>
          <p:cNvSpPr>
            <a:spLocks noChangeArrowheads="1"/>
          </p:cNvSpPr>
          <p:nvPr/>
        </p:nvSpPr>
        <p:spPr bwMode="auto">
          <a:xfrm flipH="1">
            <a:off x="2543175" y="4543425"/>
            <a:ext cx="3105150" cy="592138"/>
          </a:xfrm>
          <a:prstGeom prst="parallelogram">
            <a:avLst>
              <a:gd name="adj" fmla="val 32896"/>
            </a:avLst>
          </a:prstGeom>
          <a:solidFill>
            <a:srgbClr val="CC66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2706688" y="4573588"/>
            <a:ext cx="2870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MotorRaising </a:t>
            </a:r>
            <a:r>
              <a:rPr lang="fr-BE" sz="2000">
                <a:solidFill>
                  <a:schemeClr val="tx2"/>
                </a:solidFill>
                <a:latin typeface="Arial" pitchFamily="34" charset="0"/>
              </a:rPr>
              <a:t>And Not</a:t>
            </a:r>
            <a:endParaRPr lang="fr-BE" sz="200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AccelerPedalPressed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4342" name="Group 7"/>
          <p:cNvGrpSpPr>
            <a:grpSpLocks/>
          </p:cNvGrpSpPr>
          <p:nvPr/>
        </p:nvGrpSpPr>
        <p:grpSpPr bwMode="auto">
          <a:xfrm>
            <a:off x="1074738" y="3122613"/>
            <a:ext cx="330200" cy="571500"/>
            <a:chOff x="2308" y="2670"/>
            <a:chExt cx="208" cy="360"/>
          </a:xfrm>
        </p:grpSpPr>
        <p:sp>
          <p:nvSpPr>
            <p:cNvPr id="1533960" name="Line 8"/>
            <p:cNvSpPr>
              <a:spLocks noChangeShapeType="1"/>
            </p:cNvSpPr>
            <p:nvPr/>
          </p:nvSpPr>
          <p:spPr bwMode="auto">
            <a:xfrm>
              <a:off x="2404" y="2670"/>
              <a:ext cx="0" cy="3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3961" name="Line 9"/>
            <p:cNvSpPr>
              <a:spLocks noChangeShapeType="1"/>
            </p:cNvSpPr>
            <p:nvPr/>
          </p:nvSpPr>
          <p:spPr bwMode="auto">
            <a:xfrm>
              <a:off x="2308" y="2870"/>
              <a:ext cx="2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343" name="Group 10"/>
          <p:cNvGrpSpPr>
            <a:grpSpLocks/>
          </p:cNvGrpSpPr>
          <p:nvPr/>
        </p:nvGrpSpPr>
        <p:grpSpPr bwMode="auto">
          <a:xfrm>
            <a:off x="6991350" y="3194050"/>
            <a:ext cx="330200" cy="571500"/>
            <a:chOff x="2308" y="2670"/>
            <a:chExt cx="208" cy="360"/>
          </a:xfrm>
        </p:grpSpPr>
        <p:sp>
          <p:nvSpPr>
            <p:cNvPr id="1533963" name="Line 11"/>
            <p:cNvSpPr>
              <a:spLocks noChangeShapeType="1"/>
            </p:cNvSpPr>
            <p:nvPr/>
          </p:nvSpPr>
          <p:spPr bwMode="auto">
            <a:xfrm>
              <a:off x="2404" y="2670"/>
              <a:ext cx="0" cy="3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3964" name="Line 12"/>
            <p:cNvSpPr>
              <a:spLocks noChangeShapeType="1"/>
            </p:cNvSpPr>
            <p:nvPr/>
          </p:nvSpPr>
          <p:spPr bwMode="auto">
            <a:xfrm>
              <a:off x="2308" y="2870"/>
              <a:ext cx="2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344" name="Text Box 13"/>
          <p:cNvSpPr txBox="1">
            <a:spLocks noChangeArrowheads="1"/>
          </p:cNvSpPr>
          <p:nvPr/>
        </p:nvSpPr>
        <p:spPr bwMode="auto">
          <a:xfrm>
            <a:off x="941388" y="3609975"/>
            <a:ext cx="5524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Comic Sans MS" pitchFamily="66" charset="0"/>
              </a:rPr>
              <a:t>  ...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3966" name="Line 14"/>
          <p:cNvSpPr>
            <a:spLocks noChangeShapeType="1"/>
          </p:cNvSpPr>
          <p:nvPr/>
        </p:nvSpPr>
        <p:spPr bwMode="auto">
          <a:xfrm flipH="1">
            <a:off x="2014538" y="4010025"/>
            <a:ext cx="388937" cy="514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3967" name="Line 15"/>
          <p:cNvSpPr>
            <a:spLocks noChangeShapeType="1"/>
          </p:cNvSpPr>
          <p:nvPr/>
        </p:nvSpPr>
        <p:spPr bwMode="auto">
          <a:xfrm rot="1491096">
            <a:off x="1997075" y="4295775"/>
            <a:ext cx="334963" cy="46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1627188" y="4483100"/>
            <a:ext cx="5524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Comic Sans MS" pitchFamily="66" charset="0"/>
              </a:rPr>
              <a:t>  ...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48" name="Rectangle 17"/>
          <p:cNvSpPr>
            <a:spLocks noGrp="1" noChangeArrowheads="1"/>
          </p:cNvSpPr>
          <p:nvPr>
            <p:ph type="title"/>
          </p:nvPr>
        </p:nvSpPr>
        <p:spPr>
          <a:xfrm>
            <a:off x="936625" y="288925"/>
            <a:ext cx="7985125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Obstacle identification:  another example</a:t>
            </a:r>
            <a:endParaRPr lang="en-US" altLang="en-US" smtClean="0"/>
          </a:p>
        </p:txBody>
      </p:sp>
      <p:grpSp>
        <p:nvGrpSpPr>
          <p:cNvPr id="14349" name="Group 19"/>
          <p:cNvGrpSpPr>
            <a:grpSpLocks/>
          </p:cNvGrpSpPr>
          <p:nvPr/>
        </p:nvGrpSpPr>
        <p:grpSpPr bwMode="auto">
          <a:xfrm>
            <a:off x="392113" y="1479550"/>
            <a:ext cx="8124825" cy="2519363"/>
            <a:chOff x="247" y="1049"/>
            <a:chExt cx="5118" cy="1587"/>
          </a:xfrm>
        </p:grpSpPr>
        <p:sp>
          <p:nvSpPr>
            <p:cNvPr id="1533972" name="Line 20"/>
            <p:cNvSpPr>
              <a:spLocks noChangeShapeType="1"/>
            </p:cNvSpPr>
            <p:nvPr/>
          </p:nvSpPr>
          <p:spPr bwMode="auto">
            <a:xfrm>
              <a:off x="2451" y="1534"/>
              <a:ext cx="111" cy="9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4354" name="Group 21"/>
            <p:cNvGrpSpPr>
              <a:grpSpLocks/>
            </p:cNvGrpSpPr>
            <p:nvPr/>
          </p:nvGrpSpPr>
          <p:grpSpPr bwMode="auto">
            <a:xfrm>
              <a:off x="933" y="1049"/>
              <a:ext cx="3048" cy="281"/>
              <a:chOff x="843" y="1031"/>
              <a:chExt cx="3048" cy="281"/>
            </a:xfrm>
          </p:grpSpPr>
          <p:sp>
            <p:nvSpPr>
              <p:cNvPr id="14377" name="AutoShape 22"/>
              <p:cNvSpPr>
                <a:spLocks noChangeArrowheads="1"/>
              </p:cNvSpPr>
              <p:nvPr/>
            </p:nvSpPr>
            <p:spPr bwMode="auto">
              <a:xfrm>
                <a:off x="843" y="1031"/>
                <a:ext cx="3048" cy="281"/>
              </a:xfrm>
              <a:prstGeom prst="parallelogram">
                <a:avLst>
                  <a:gd name="adj" fmla="val 33646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78" name="Text Box 23"/>
              <p:cNvSpPr txBox="1">
                <a:spLocks noChangeArrowheads="1"/>
              </p:cNvSpPr>
              <p:nvPr/>
            </p:nvSpPr>
            <p:spPr bwMode="auto">
              <a:xfrm>
                <a:off x="921" y="1038"/>
                <a:ext cx="2952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r>
                  <a:rPr lang="fr-BE" sz="2000" b="0">
                    <a:solidFill>
                      <a:schemeClr val="tx1"/>
                    </a:solidFill>
                    <a:latin typeface="Arial" pitchFamily="34" charset="0"/>
                  </a:rPr>
                  <a:t>BrakeReleased </a:t>
                </a:r>
                <a:r>
                  <a:rPr lang="en-US" sz="2000" b="0">
                    <a:solidFill>
                      <a:schemeClr val="tx1"/>
                    </a:solidFill>
                  </a:rPr>
                  <a:t>«</a:t>
                </a:r>
                <a:r>
                  <a:rPr lang="fr-BE" sz="2000">
                    <a:solidFill>
                      <a:schemeClr val="tx2"/>
                    </a:solidFill>
                    <a:latin typeface="Arial" pitchFamily="34" charset="0"/>
                  </a:rPr>
                  <a:t> </a:t>
                </a:r>
                <a:r>
                  <a:rPr lang="fr-BE" sz="2000" b="0">
                    <a:solidFill>
                      <a:schemeClr val="tx1"/>
                    </a:solidFill>
                    <a:latin typeface="Arial" pitchFamily="34" charset="0"/>
                  </a:rPr>
                  <a:t>DriverWantsToStart</a:t>
                </a:r>
                <a:endParaRPr lang="en-AU" sz="2000" b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533976" name="Line 24"/>
            <p:cNvSpPr>
              <a:spLocks noChangeShapeType="1"/>
            </p:cNvSpPr>
            <p:nvPr/>
          </p:nvSpPr>
          <p:spPr bwMode="auto">
            <a:xfrm>
              <a:off x="2463" y="1327"/>
              <a:ext cx="2" cy="2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3977" name="Line 25"/>
            <p:cNvSpPr>
              <a:spLocks noChangeShapeType="1"/>
            </p:cNvSpPr>
            <p:nvPr/>
          </p:nvSpPr>
          <p:spPr bwMode="auto">
            <a:xfrm flipH="1">
              <a:off x="1538" y="1535"/>
              <a:ext cx="910" cy="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3978" name="Oval 26"/>
            <p:cNvSpPr>
              <a:spLocks noChangeArrowheads="1"/>
            </p:cNvSpPr>
            <p:nvPr/>
          </p:nvSpPr>
          <p:spPr bwMode="auto">
            <a:xfrm>
              <a:off x="2411" y="1500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533979" name="Line 27"/>
            <p:cNvSpPr>
              <a:spLocks noChangeShapeType="1"/>
            </p:cNvSpPr>
            <p:nvPr/>
          </p:nvSpPr>
          <p:spPr bwMode="auto">
            <a:xfrm>
              <a:off x="2478" y="1535"/>
              <a:ext cx="1664" cy="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9" name="AutoShape 28"/>
            <p:cNvSpPr>
              <a:spLocks noChangeArrowheads="1"/>
            </p:cNvSpPr>
            <p:nvPr/>
          </p:nvSpPr>
          <p:spPr bwMode="auto">
            <a:xfrm>
              <a:off x="275" y="1673"/>
              <a:ext cx="1473" cy="394"/>
            </a:xfrm>
            <a:prstGeom prst="parallelogram">
              <a:avLst>
                <a:gd name="adj" fmla="val 27832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360" name="Text Box 29"/>
            <p:cNvSpPr txBox="1">
              <a:spLocks noChangeArrowheads="1"/>
            </p:cNvSpPr>
            <p:nvPr/>
          </p:nvSpPr>
          <p:spPr bwMode="auto">
            <a:xfrm>
              <a:off x="247" y="1685"/>
              <a:ext cx="1509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BrakeReleased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0">
                  <a:solidFill>
                    <a:schemeClr val="tx1"/>
                  </a:solidFill>
                </a:rPr>
                <a:t>«</a:t>
              </a:r>
              <a:r>
                <a:rPr lang="fr-BE" sz="2000">
                  <a:solidFill>
                    <a:schemeClr val="tx2"/>
                  </a:solidFill>
                  <a:latin typeface="Arial" pitchFamily="34" charset="0"/>
                </a:rPr>
                <a:t> </a:t>
              </a: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MotorRaising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4361" name="AutoShape 30"/>
            <p:cNvSpPr>
              <a:spLocks noChangeArrowheads="1"/>
            </p:cNvSpPr>
            <p:nvPr/>
          </p:nvSpPr>
          <p:spPr bwMode="auto">
            <a:xfrm>
              <a:off x="1364" y="2208"/>
              <a:ext cx="1950" cy="428"/>
            </a:xfrm>
            <a:prstGeom prst="parallelogram">
              <a:avLst>
                <a:gd name="adj" fmla="val 28560"/>
              </a:avLst>
            </a:prstGeom>
            <a:solidFill>
              <a:srgbClr val="CECFF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14362" name="Group 31"/>
            <p:cNvGrpSpPr>
              <a:grpSpLocks/>
            </p:cNvGrpSpPr>
            <p:nvPr/>
          </p:nvGrpSpPr>
          <p:grpSpPr bwMode="auto">
            <a:xfrm>
              <a:off x="1498" y="2274"/>
              <a:ext cx="116" cy="188"/>
              <a:chOff x="2320" y="3600"/>
              <a:chExt cx="680" cy="1220"/>
            </a:xfrm>
          </p:grpSpPr>
          <p:sp>
            <p:nvSpPr>
              <p:cNvPr id="1533984" name="Oval 32"/>
              <p:cNvSpPr>
                <a:spLocks noChangeArrowheads="1"/>
              </p:cNvSpPr>
              <p:nvPr/>
            </p:nvSpPr>
            <p:spPr bwMode="auto">
              <a:xfrm>
                <a:off x="2478" y="3600"/>
                <a:ext cx="340" cy="2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33985" name="Line 33"/>
              <p:cNvSpPr>
                <a:spLocks noChangeShapeType="1"/>
              </p:cNvSpPr>
              <p:nvPr/>
            </p:nvSpPr>
            <p:spPr bwMode="auto">
              <a:xfrm>
                <a:off x="2660" y="3937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3986" name="Line 34"/>
              <p:cNvSpPr>
                <a:spLocks noChangeShapeType="1"/>
              </p:cNvSpPr>
              <p:nvPr/>
            </p:nvSpPr>
            <p:spPr bwMode="auto">
              <a:xfrm flipH="1">
                <a:off x="2361" y="4359"/>
                <a:ext cx="299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3987" name="Line 35"/>
              <p:cNvSpPr>
                <a:spLocks noChangeShapeType="1"/>
              </p:cNvSpPr>
              <p:nvPr/>
            </p:nvSpPr>
            <p:spPr bwMode="auto">
              <a:xfrm>
                <a:off x="2678" y="4398"/>
                <a:ext cx="305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3988" name="Line 36"/>
              <p:cNvSpPr>
                <a:spLocks noChangeShapeType="1"/>
              </p:cNvSpPr>
              <p:nvPr/>
            </p:nvSpPr>
            <p:spPr bwMode="auto">
              <a:xfrm>
                <a:off x="2320" y="4119"/>
                <a:ext cx="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4363" name="Text Box 37"/>
            <p:cNvSpPr txBox="1">
              <a:spLocks noChangeArrowheads="1"/>
            </p:cNvSpPr>
            <p:nvPr/>
          </p:nvSpPr>
          <p:spPr bwMode="auto">
            <a:xfrm>
              <a:off x="1538" y="2248"/>
              <a:ext cx="1723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MotorRaising </a:t>
              </a:r>
              <a:r>
                <a:rPr lang="en-US" sz="2000" b="0">
                  <a:solidFill>
                    <a:schemeClr val="tx1"/>
                  </a:solidFill>
                </a:rPr>
                <a:t>«</a:t>
              </a:r>
              <a:endParaRPr lang="fr-BE" sz="2000" b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AccelerPedalPressed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4364" name="AutoShape 38"/>
            <p:cNvSpPr>
              <a:spLocks noChangeArrowheads="1"/>
            </p:cNvSpPr>
            <p:nvPr/>
          </p:nvSpPr>
          <p:spPr bwMode="auto">
            <a:xfrm>
              <a:off x="3260" y="1662"/>
              <a:ext cx="2075" cy="446"/>
            </a:xfrm>
            <a:prstGeom prst="parallelogram">
              <a:avLst>
                <a:gd name="adj" fmla="val 23348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365" name="Text Box 39"/>
            <p:cNvSpPr txBox="1">
              <a:spLocks noChangeArrowheads="1"/>
            </p:cNvSpPr>
            <p:nvPr/>
          </p:nvSpPr>
          <p:spPr bwMode="auto">
            <a:xfrm>
              <a:off x="3416" y="1692"/>
              <a:ext cx="1949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AccelerPedalPressed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0">
                  <a:solidFill>
                    <a:schemeClr val="tx1"/>
                  </a:solidFill>
                </a:rPr>
                <a:t>«</a:t>
              </a: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 DriverWantsToStart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pSp>
          <p:nvGrpSpPr>
            <p:cNvPr id="14366" name="Group 40"/>
            <p:cNvGrpSpPr>
              <a:grpSpLocks/>
            </p:cNvGrpSpPr>
            <p:nvPr/>
          </p:nvGrpSpPr>
          <p:grpSpPr bwMode="auto">
            <a:xfrm>
              <a:off x="3376" y="1718"/>
              <a:ext cx="116" cy="188"/>
              <a:chOff x="2320" y="3600"/>
              <a:chExt cx="680" cy="1220"/>
            </a:xfrm>
          </p:grpSpPr>
          <p:sp>
            <p:nvSpPr>
              <p:cNvPr id="1533993" name="Oval 41"/>
              <p:cNvSpPr>
                <a:spLocks noChangeArrowheads="1"/>
              </p:cNvSpPr>
              <p:nvPr/>
            </p:nvSpPr>
            <p:spPr bwMode="auto">
              <a:xfrm>
                <a:off x="2478" y="3600"/>
                <a:ext cx="340" cy="2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33994" name="Line 42"/>
              <p:cNvSpPr>
                <a:spLocks noChangeShapeType="1"/>
              </p:cNvSpPr>
              <p:nvPr/>
            </p:nvSpPr>
            <p:spPr bwMode="auto">
              <a:xfrm>
                <a:off x="2660" y="3937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3995" name="Line 43"/>
              <p:cNvSpPr>
                <a:spLocks noChangeShapeType="1"/>
              </p:cNvSpPr>
              <p:nvPr/>
            </p:nvSpPr>
            <p:spPr bwMode="auto">
              <a:xfrm flipH="1">
                <a:off x="2361" y="4359"/>
                <a:ext cx="299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3996" name="Line 44"/>
              <p:cNvSpPr>
                <a:spLocks noChangeShapeType="1"/>
              </p:cNvSpPr>
              <p:nvPr/>
            </p:nvSpPr>
            <p:spPr bwMode="auto">
              <a:xfrm>
                <a:off x="2678" y="4398"/>
                <a:ext cx="305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3997" name="Line 45"/>
              <p:cNvSpPr>
                <a:spLocks noChangeShapeType="1"/>
              </p:cNvSpPr>
              <p:nvPr/>
            </p:nvSpPr>
            <p:spPr bwMode="auto">
              <a:xfrm>
                <a:off x="2320" y="4119"/>
                <a:ext cx="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4350" name="AutoShape 46"/>
          <p:cNvSpPr>
            <a:spLocks noChangeArrowheads="1"/>
          </p:cNvSpPr>
          <p:nvPr/>
        </p:nvSpPr>
        <p:spPr bwMode="auto">
          <a:xfrm flipH="1">
            <a:off x="5508625" y="3765550"/>
            <a:ext cx="3635375" cy="636588"/>
          </a:xfrm>
          <a:prstGeom prst="parallelogram">
            <a:avLst>
              <a:gd name="adj" fmla="val 22182"/>
            </a:avLst>
          </a:prstGeom>
          <a:solidFill>
            <a:srgbClr val="CC66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51" name="Text Box 47"/>
          <p:cNvSpPr txBox="1">
            <a:spLocks noChangeArrowheads="1"/>
          </p:cNvSpPr>
          <p:nvPr/>
        </p:nvSpPr>
        <p:spPr bwMode="auto">
          <a:xfrm>
            <a:off x="5643563" y="3795713"/>
            <a:ext cx="350043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AccelerPedalPressed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2000">
                <a:solidFill>
                  <a:schemeClr val="tx2"/>
                </a:solidFill>
                <a:latin typeface="Arial" pitchFamily="34" charset="0"/>
              </a:rPr>
              <a:t>And Not</a:t>
            </a:r>
            <a:r>
              <a:rPr lang="fr-BE" sz="200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DriverWantsToStart</a:t>
            </a: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4338" name="Object 48"/>
          <p:cNvGraphicFramePr>
            <a:graphicFrameLocks noChangeAspect="1"/>
          </p:cNvGraphicFramePr>
          <p:nvPr/>
        </p:nvGraphicFramePr>
        <p:xfrm>
          <a:off x="217488" y="1530350"/>
          <a:ext cx="723900" cy="804863"/>
        </p:xfrm>
        <a:graphic>
          <a:graphicData uri="http://schemas.openxmlformats.org/presentationml/2006/ole">
            <p:oleObj spid="_x0000_s14338" name="Clip" r:id="rId3" imgW="845640" imgH="938520" progId="MS_ClipArt_Gallery.2">
              <p:embed/>
            </p:oleObj>
          </a:graphicData>
        </a:graphic>
      </p:graphicFrame>
      <p:pic>
        <p:nvPicPr>
          <p:cNvPr id="14352" name="Picture 4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" y="3440113"/>
            <a:ext cx="785813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Group 2"/>
          <p:cNvGrpSpPr>
            <a:grpSpLocks/>
          </p:cNvGrpSpPr>
          <p:nvPr/>
        </p:nvGrpSpPr>
        <p:grpSpPr bwMode="auto">
          <a:xfrm>
            <a:off x="3578225" y="4024313"/>
            <a:ext cx="330200" cy="571500"/>
            <a:chOff x="2308" y="2670"/>
            <a:chExt cx="208" cy="360"/>
          </a:xfrm>
        </p:grpSpPr>
        <p:sp>
          <p:nvSpPr>
            <p:cNvPr id="1534979" name="Line 3"/>
            <p:cNvSpPr>
              <a:spLocks noChangeShapeType="1"/>
            </p:cNvSpPr>
            <p:nvPr/>
          </p:nvSpPr>
          <p:spPr bwMode="auto">
            <a:xfrm>
              <a:off x="2404" y="2670"/>
              <a:ext cx="0" cy="3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4980" name="Line 4"/>
            <p:cNvSpPr>
              <a:spLocks noChangeShapeType="1"/>
            </p:cNvSpPr>
            <p:nvPr/>
          </p:nvSpPr>
          <p:spPr bwMode="auto">
            <a:xfrm>
              <a:off x="2308" y="2870"/>
              <a:ext cx="2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364" name="AutoShape 5"/>
          <p:cNvSpPr>
            <a:spLocks noChangeArrowheads="1"/>
          </p:cNvSpPr>
          <p:nvPr/>
        </p:nvSpPr>
        <p:spPr bwMode="auto">
          <a:xfrm flipH="1">
            <a:off x="2543175" y="4543425"/>
            <a:ext cx="3105150" cy="592138"/>
          </a:xfrm>
          <a:prstGeom prst="parallelogram">
            <a:avLst>
              <a:gd name="adj" fmla="val 32896"/>
            </a:avLst>
          </a:prstGeom>
          <a:solidFill>
            <a:srgbClr val="CC66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2706688" y="4573588"/>
            <a:ext cx="2870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MotorRaising </a:t>
            </a:r>
            <a:r>
              <a:rPr lang="fr-BE" sz="2000">
                <a:solidFill>
                  <a:schemeClr val="tx2"/>
                </a:solidFill>
                <a:latin typeface="Arial" pitchFamily="34" charset="0"/>
              </a:rPr>
              <a:t>And Not</a:t>
            </a:r>
            <a:endParaRPr lang="fr-BE" sz="200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AccelerPedalPressed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4983" name="Line 7"/>
          <p:cNvSpPr>
            <a:spLocks noChangeShapeType="1"/>
          </p:cNvSpPr>
          <p:nvPr/>
        </p:nvSpPr>
        <p:spPr bwMode="auto">
          <a:xfrm>
            <a:off x="4806950" y="5608638"/>
            <a:ext cx="901700" cy="2174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4984" name="Line 8"/>
          <p:cNvSpPr>
            <a:spLocks noChangeShapeType="1"/>
          </p:cNvSpPr>
          <p:nvPr/>
        </p:nvSpPr>
        <p:spPr bwMode="auto">
          <a:xfrm>
            <a:off x="4311650" y="5153025"/>
            <a:ext cx="338138" cy="384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4985" name="Oval 9"/>
          <p:cNvSpPr>
            <a:spLocks noChangeArrowheads="1"/>
          </p:cNvSpPr>
          <p:nvPr/>
        </p:nvSpPr>
        <p:spPr bwMode="auto">
          <a:xfrm>
            <a:off x="4619625" y="5524500"/>
            <a:ext cx="165100" cy="152400"/>
          </a:xfrm>
          <a:prstGeom prst="ellips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69" name="AutoShape 10"/>
          <p:cNvSpPr>
            <a:spLocks noChangeArrowheads="1"/>
          </p:cNvSpPr>
          <p:nvPr/>
        </p:nvSpPr>
        <p:spPr bwMode="auto">
          <a:xfrm flipH="1">
            <a:off x="4265613" y="5805488"/>
            <a:ext cx="2986087" cy="474662"/>
          </a:xfrm>
          <a:prstGeom prst="parallelogram">
            <a:avLst>
              <a:gd name="adj" fmla="val 28950"/>
            </a:avLst>
          </a:prstGeom>
          <a:solidFill>
            <a:srgbClr val="CC66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4340225" y="5900738"/>
            <a:ext cx="2909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AirConditioningRaising</a:t>
            </a:r>
            <a:endParaRPr lang="fr-BE" sz="1800" b="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4988" name="Line 12"/>
          <p:cNvSpPr>
            <a:spLocks noChangeShapeType="1"/>
          </p:cNvSpPr>
          <p:nvPr/>
        </p:nvSpPr>
        <p:spPr bwMode="auto">
          <a:xfrm flipH="1">
            <a:off x="3192463" y="5159375"/>
            <a:ext cx="288925" cy="219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4989" name="Oval 13"/>
          <p:cNvSpPr>
            <a:spLocks noChangeArrowheads="1"/>
          </p:cNvSpPr>
          <p:nvPr/>
        </p:nvSpPr>
        <p:spPr bwMode="auto">
          <a:xfrm>
            <a:off x="3054350" y="5303838"/>
            <a:ext cx="165100" cy="152400"/>
          </a:xfrm>
          <a:prstGeom prst="ellips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4990" name="Line 14"/>
          <p:cNvSpPr>
            <a:spLocks noChangeShapeType="1"/>
          </p:cNvSpPr>
          <p:nvPr/>
        </p:nvSpPr>
        <p:spPr bwMode="auto">
          <a:xfrm flipV="1">
            <a:off x="2319338" y="5416550"/>
            <a:ext cx="742950" cy="1841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374" name="Group 15"/>
          <p:cNvGrpSpPr>
            <a:grpSpLocks/>
          </p:cNvGrpSpPr>
          <p:nvPr/>
        </p:nvGrpSpPr>
        <p:grpSpPr bwMode="auto">
          <a:xfrm>
            <a:off x="1074738" y="3122613"/>
            <a:ext cx="330200" cy="571500"/>
            <a:chOff x="2308" y="2670"/>
            <a:chExt cx="208" cy="360"/>
          </a:xfrm>
        </p:grpSpPr>
        <p:sp>
          <p:nvSpPr>
            <p:cNvPr id="1534992" name="Line 16"/>
            <p:cNvSpPr>
              <a:spLocks noChangeShapeType="1"/>
            </p:cNvSpPr>
            <p:nvPr/>
          </p:nvSpPr>
          <p:spPr bwMode="auto">
            <a:xfrm>
              <a:off x="2404" y="2670"/>
              <a:ext cx="0" cy="3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4993" name="Line 17"/>
            <p:cNvSpPr>
              <a:spLocks noChangeShapeType="1"/>
            </p:cNvSpPr>
            <p:nvPr/>
          </p:nvSpPr>
          <p:spPr bwMode="auto">
            <a:xfrm>
              <a:off x="2308" y="2870"/>
              <a:ext cx="2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375" name="Group 18"/>
          <p:cNvGrpSpPr>
            <a:grpSpLocks/>
          </p:cNvGrpSpPr>
          <p:nvPr/>
        </p:nvGrpSpPr>
        <p:grpSpPr bwMode="auto">
          <a:xfrm>
            <a:off x="6991350" y="3194050"/>
            <a:ext cx="330200" cy="571500"/>
            <a:chOff x="2308" y="2670"/>
            <a:chExt cx="208" cy="360"/>
          </a:xfrm>
        </p:grpSpPr>
        <p:sp>
          <p:nvSpPr>
            <p:cNvPr id="1534995" name="Line 19"/>
            <p:cNvSpPr>
              <a:spLocks noChangeShapeType="1"/>
            </p:cNvSpPr>
            <p:nvPr/>
          </p:nvSpPr>
          <p:spPr bwMode="auto">
            <a:xfrm>
              <a:off x="2404" y="2670"/>
              <a:ext cx="0" cy="3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4996" name="Line 20"/>
            <p:cNvSpPr>
              <a:spLocks noChangeShapeType="1"/>
            </p:cNvSpPr>
            <p:nvPr/>
          </p:nvSpPr>
          <p:spPr bwMode="auto">
            <a:xfrm>
              <a:off x="2308" y="2870"/>
              <a:ext cx="2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376" name="Text Box 21"/>
          <p:cNvSpPr txBox="1">
            <a:spLocks noChangeArrowheads="1"/>
          </p:cNvSpPr>
          <p:nvPr/>
        </p:nvSpPr>
        <p:spPr bwMode="auto">
          <a:xfrm>
            <a:off x="941388" y="3609975"/>
            <a:ext cx="5524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Comic Sans MS" pitchFamily="66" charset="0"/>
              </a:rPr>
              <a:t>  ...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4998" name="Line 22"/>
          <p:cNvSpPr>
            <a:spLocks noChangeShapeType="1"/>
          </p:cNvSpPr>
          <p:nvPr/>
        </p:nvSpPr>
        <p:spPr bwMode="auto">
          <a:xfrm flipH="1">
            <a:off x="2014538" y="4010025"/>
            <a:ext cx="388937" cy="514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4999" name="Line 23"/>
          <p:cNvSpPr>
            <a:spLocks noChangeShapeType="1"/>
          </p:cNvSpPr>
          <p:nvPr/>
        </p:nvSpPr>
        <p:spPr bwMode="auto">
          <a:xfrm rot="1491096">
            <a:off x="1997075" y="4295775"/>
            <a:ext cx="334963" cy="46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9" name="Text Box 24"/>
          <p:cNvSpPr txBox="1">
            <a:spLocks noChangeArrowheads="1"/>
          </p:cNvSpPr>
          <p:nvPr/>
        </p:nvSpPr>
        <p:spPr bwMode="auto">
          <a:xfrm>
            <a:off x="1627188" y="4483100"/>
            <a:ext cx="5524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Comic Sans MS" pitchFamily="66" charset="0"/>
              </a:rPr>
              <a:t>  ...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0" name="Text Box 25"/>
          <p:cNvSpPr txBox="1">
            <a:spLocks noChangeArrowheads="1"/>
          </p:cNvSpPr>
          <p:nvPr/>
        </p:nvSpPr>
        <p:spPr bwMode="auto">
          <a:xfrm>
            <a:off x="0" y="5989638"/>
            <a:ext cx="4684713" cy="5746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800" b="0" i="1">
                <a:solidFill>
                  <a:srgbClr val="5F5F5F"/>
                </a:solidFill>
                <a:latin typeface="Comic Sans MS" pitchFamily="66" charset="0"/>
              </a:rPr>
              <a:t>cf. driver killed by his</a:t>
            </a:r>
          </a:p>
          <a:p>
            <a:pPr>
              <a:lnSpc>
                <a:spcPct val="20000"/>
              </a:lnSpc>
            </a:pPr>
            <a:r>
              <a:rPr lang="en-US" sz="1800" b="0" i="1">
                <a:solidFill>
                  <a:srgbClr val="5F5F5F"/>
                </a:solidFill>
                <a:latin typeface="Comic Sans MS" pitchFamily="66" charset="0"/>
              </a:rPr>
              <a:t>luxurious car on a hot summerday</a:t>
            </a:r>
          </a:p>
        </p:txBody>
      </p:sp>
      <p:sp>
        <p:nvSpPr>
          <p:cNvPr id="15381" name="Rectangle 26"/>
          <p:cNvSpPr>
            <a:spLocks noGrp="1" noChangeArrowheads="1"/>
          </p:cNvSpPr>
          <p:nvPr>
            <p:ph type="title"/>
          </p:nvPr>
        </p:nvSpPr>
        <p:spPr>
          <a:xfrm>
            <a:off x="936625" y="288925"/>
            <a:ext cx="7985125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Obstacle identification:  another example</a:t>
            </a:r>
            <a:endParaRPr lang="en-US" altLang="en-US" smtClean="0"/>
          </a:p>
        </p:txBody>
      </p:sp>
      <p:grpSp>
        <p:nvGrpSpPr>
          <p:cNvPr id="15382" name="Group 28"/>
          <p:cNvGrpSpPr>
            <a:grpSpLocks/>
          </p:cNvGrpSpPr>
          <p:nvPr/>
        </p:nvGrpSpPr>
        <p:grpSpPr bwMode="auto">
          <a:xfrm>
            <a:off x="392113" y="1479550"/>
            <a:ext cx="8124825" cy="2519363"/>
            <a:chOff x="247" y="1049"/>
            <a:chExt cx="5118" cy="1587"/>
          </a:xfrm>
        </p:grpSpPr>
        <p:sp>
          <p:nvSpPr>
            <p:cNvPr id="1535005" name="Line 29"/>
            <p:cNvSpPr>
              <a:spLocks noChangeShapeType="1"/>
            </p:cNvSpPr>
            <p:nvPr/>
          </p:nvSpPr>
          <p:spPr bwMode="auto">
            <a:xfrm>
              <a:off x="2451" y="1534"/>
              <a:ext cx="111" cy="9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399" name="Group 30"/>
            <p:cNvGrpSpPr>
              <a:grpSpLocks/>
            </p:cNvGrpSpPr>
            <p:nvPr/>
          </p:nvGrpSpPr>
          <p:grpSpPr bwMode="auto">
            <a:xfrm>
              <a:off x="933" y="1049"/>
              <a:ext cx="3048" cy="281"/>
              <a:chOff x="843" y="1031"/>
              <a:chExt cx="3048" cy="281"/>
            </a:xfrm>
          </p:grpSpPr>
          <p:sp>
            <p:nvSpPr>
              <p:cNvPr id="15422" name="AutoShape 31"/>
              <p:cNvSpPr>
                <a:spLocks noChangeArrowheads="1"/>
              </p:cNvSpPr>
              <p:nvPr/>
            </p:nvSpPr>
            <p:spPr bwMode="auto">
              <a:xfrm>
                <a:off x="843" y="1031"/>
                <a:ext cx="3048" cy="281"/>
              </a:xfrm>
              <a:prstGeom prst="parallelogram">
                <a:avLst>
                  <a:gd name="adj" fmla="val 33646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423" name="Text Box 32"/>
              <p:cNvSpPr txBox="1">
                <a:spLocks noChangeArrowheads="1"/>
              </p:cNvSpPr>
              <p:nvPr/>
            </p:nvSpPr>
            <p:spPr bwMode="auto">
              <a:xfrm>
                <a:off x="921" y="1038"/>
                <a:ext cx="2952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r>
                  <a:rPr lang="fr-BE" sz="2000" b="0">
                    <a:solidFill>
                      <a:schemeClr val="tx1"/>
                    </a:solidFill>
                    <a:latin typeface="Arial" pitchFamily="34" charset="0"/>
                  </a:rPr>
                  <a:t>BrakeReleased </a:t>
                </a:r>
                <a:r>
                  <a:rPr lang="en-US" sz="2000" b="0">
                    <a:solidFill>
                      <a:schemeClr val="tx1"/>
                    </a:solidFill>
                  </a:rPr>
                  <a:t>«</a:t>
                </a:r>
                <a:r>
                  <a:rPr lang="fr-BE" sz="2000">
                    <a:solidFill>
                      <a:schemeClr val="tx2"/>
                    </a:solidFill>
                    <a:latin typeface="Arial" pitchFamily="34" charset="0"/>
                  </a:rPr>
                  <a:t> </a:t>
                </a:r>
                <a:r>
                  <a:rPr lang="fr-BE" sz="2000" b="0">
                    <a:solidFill>
                      <a:schemeClr val="tx1"/>
                    </a:solidFill>
                    <a:latin typeface="Arial" pitchFamily="34" charset="0"/>
                  </a:rPr>
                  <a:t>DriverWantsToStart</a:t>
                </a:r>
                <a:endParaRPr lang="en-AU" sz="2000" b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535009" name="Line 33"/>
            <p:cNvSpPr>
              <a:spLocks noChangeShapeType="1"/>
            </p:cNvSpPr>
            <p:nvPr/>
          </p:nvSpPr>
          <p:spPr bwMode="auto">
            <a:xfrm>
              <a:off x="2463" y="1327"/>
              <a:ext cx="2" cy="2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5010" name="Line 34"/>
            <p:cNvSpPr>
              <a:spLocks noChangeShapeType="1"/>
            </p:cNvSpPr>
            <p:nvPr/>
          </p:nvSpPr>
          <p:spPr bwMode="auto">
            <a:xfrm flipH="1">
              <a:off x="1538" y="1535"/>
              <a:ext cx="910" cy="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5011" name="Oval 35"/>
            <p:cNvSpPr>
              <a:spLocks noChangeArrowheads="1"/>
            </p:cNvSpPr>
            <p:nvPr/>
          </p:nvSpPr>
          <p:spPr bwMode="auto">
            <a:xfrm>
              <a:off x="2411" y="1500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535012" name="Line 36"/>
            <p:cNvSpPr>
              <a:spLocks noChangeShapeType="1"/>
            </p:cNvSpPr>
            <p:nvPr/>
          </p:nvSpPr>
          <p:spPr bwMode="auto">
            <a:xfrm>
              <a:off x="2478" y="1535"/>
              <a:ext cx="1664" cy="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04" name="AutoShape 37"/>
            <p:cNvSpPr>
              <a:spLocks noChangeArrowheads="1"/>
            </p:cNvSpPr>
            <p:nvPr/>
          </p:nvSpPr>
          <p:spPr bwMode="auto">
            <a:xfrm>
              <a:off x="275" y="1673"/>
              <a:ext cx="1473" cy="394"/>
            </a:xfrm>
            <a:prstGeom prst="parallelogram">
              <a:avLst>
                <a:gd name="adj" fmla="val 27832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405" name="Text Box 38"/>
            <p:cNvSpPr txBox="1">
              <a:spLocks noChangeArrowheads="1"/>
            </p:cNvSpPr>
            <p:nvPr/>
          </p:nvSpPr>
          <p:spPr bwMode="auto">
            <a:xfrm>
              <a:off x="247" y="1685"/>
              <a:ext cx="1509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BrakeReleased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0">
                  <a:solidFill>
                    <a:schemeClr val="tx1"/>
                  </a:solidFill>
                </a:rPr>
                <a:t>«</a:t>
              </a:r>
              <a:r>
                <a:rPr lang="fr-BE" sz="2000">
                  <a:solidFill>
                    <a:schemeClr val="tx2"/>
                  </a:solidFill>
                  <a:latin typeface="Arial" pitchFamily="34" charset="0"/>
                </a:rPr>
                <a:t> </a:t>
              </a: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MotorRaising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5406" name="AutoShape 39"/>
            <p:cNvSpPr>
              <a:spLocks noChangeArrowheads="1"/>
            </p:cNvSpPr>
            <p:nvPr/>
          </p:nvSpPr>
          <p:spPr bwMode="auto">
            <a:xfrm>
              <a:off x="1364" y="2208"/>
              <a:ext cx="1950" cy="428"/>
            </a:xfrm>
            <a:prstGeom prst="parallelogram">
              <a:avLst>
                <a:gd name="adj" fmla="val 28560"/>
              </a:avLst>
            </a:prstGeom>
            <a:solidFill>
              <a:srgbClr val="CECFF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15407" name="Group 40"/>
            <p:cNvGrpSpPr>
              <a:grpSpLocks/>
            </p:cNvGrpSpPr>
            <p:nvPr/>
          </p:nvGrpSpPr>
          <p:grpSpPr bwMode="auto">
            <a:xfrm>
              <a:off x="1498" y="2274"/>
              <a:ext cx="116" cy="188"/>
              <a:chOff x="2320" y="3600"/>
              <a:chExt cx="680" cy="1220"/>
            </a:xfrm>
          </p:grpSpPr>
          <p:sp>
            <p:nvSpPr>
              <p:cNvPr id="1535017" name="Oval 41"/>
              <p:cNvSpPr>
                <a:spLocks noChangeArrowheads="1"/>
              </p:cNvSpPr>
              <p:nvPr/>
            </p:nvSpPr>
            <p:spPr bwMode="auto">
              <a:xfrm>
                <a:off x="2478" y="3600"/>
                <a:ext cx="340" cy="2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35018" name="Line 42"/>
              <p:cNvSpPr>
                <a:spLocks noChangeShapeType="1"/>
              </p:cNvSpPr>
              <p:nvPr/>
            </p:nvSpPr>
            <p:spPr bwMode="auto">
              <a:xfrm>
                <a:off x="2660" y="3937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5019" name="Line 43"/>
              <p:cNvSpPr>
                <a:spLocks noChangeShapeType="1"/>
              </p:cNvSpPr>
              <p:nvPr/>
            </p:nvSpPr>
            <p:spPr bwMode="auto">
              <a:xfrm flipH="1">
                <a:off x="2361" y="4359"/>
                <a:ext cx="299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5020" name="Line 44"/>
              <p:cNvSpPr>
                <a:spLocks noChangeShapeType="1"/>
              </p:cNvSpPr>
              <p:nvPr/>
            </p:nvSpPr>
            <p:spPr bwMode="auto">
              <a:xfrm>
                <a:off x="2678" y="4398"/>
                <a:ext cx="305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5021" name="Line 45"/>
              <p:cNvSpPr>
                <a:spLocks noChangeShapeType="1"/>
              </p:cNvSpPr>
              <p:nvPr/>
            </p:nvSpPr>
            <p:spPr bwMode="auto">
              <a:xfrm>
                <a:off x="2320" y="4119"/>
                <a:ext cx="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408" name="Text Box 46"/>
            <p:cNvSpPr txBox="1">
              <a:spLocks noChangeArrowheads="1"/>
            </p:cNvSpPr>
            <p:nvPr/>
          </p:nvSpPr>
          <p:spPr bwMode="auto">
            <a:xfrm>
              <a:off x="1538" y="2248"/>
              <a:ext cx="1723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MotorRaising </a:t>
              </a:r>
              <a:r>
                <a:rPr lang="en-US" sz="2000" b="0">
                  <a:solidFill>
                    <a:schemeClr val="tx1"/>
                  </a:solidFill>
                </a:rPr>
                <a:t>«</a:t>
              </a:r>
              <a:endParaRPr lang="fr-BE" sz="2000" b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AccelerPedalPressed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5409" name="AutoShape 47"/>
            <p:cNvSpPr>
              <a:spLocks noChangeArrowheads="1"/>
            </p:cNvSpPr>
            <p:nvPr/>
          </p:nvSpPr>
          <p:spPr bwMode="auto">
            <a:xfrm>
              <a:off x="3260" y="1662"/>
              <a:ext cx="2075" cy="446"/>
            </a:xfrm>
            <a:prstGeom prst="parallelogram">
              <a:avLst>
                <a:gd name="adj" fmla="val 23348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410" name="Text Box 48"/>
            <p:cNvSpPr txBox="1">
              <a:spLocks noChangeArrowheads="1"/>
            </p:cNvSpPr>
            <p:nvPr/>
          </p:nvSpPr>
          <p:spPr bwMode="auto">
            <a:xfrm>
              <a:off x="3416" y="1692"/>
              <a:ext cx="1949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AccelerPedalPressed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0">
                  <a:solidFill>
                    <a:schemeClr val="tx1"/>
                  </a:solidFill>
                </a:rPr>
                <a:t>«</a:t>
              </a: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 DriverWantsToStart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pSp>
          <p:nvGrpSpPr>
            <p:cNvPr id="15411" name="Group 49"/>
            <p:cNvGrpSpPr>
              <a:grpSpLocks/>
            </p:cNvGrpSpPr>
            <p:nvPr/>
          </p:nvGrpSpPr>
          <p:grpSpPr bwMode="auto">
            <a:xfrm>
              <a:off x="3376" y="1718"/>
              <a:ext cx="116" cy="188"/>
              <a:chOff x="2320" y="3600"/>
              <a:chExt cx="680" cy="1220"/>
            </a:xfrm>
          </p:grpSpPr>
          <p:sp>
            <p:nvSpPr>
              <p:cNvPr id="1535026" name="Oval 50"/>
              <p:cNvSpPr>
                <a:spLocks noChangeArrowheads="1"/>
              </p:cNvSpPr>
              <p:nvPr/>
            </p:nvSpPr>
            <p:spPr bwMode="auto">
              <a:xfrm>
                <a:off x="2478" y="3600"/>
                <a:ext cx="340" cy="2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35027" name="Line 51"/>
              <p:cNvSpPr>
                <a:spLocks noChangeShapeType="1"/>
              </p:cNvSpPr>
              <p:nvPr/>
            </p:nvSpPr>
            <p:spPr bwMode="auto">
              <a:xfrm>
                <a:off x="2660" y="3937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5028" name="Line 52"/>
              <p:cNvSpPr>
                <a:spLocks noChangeShapeType="1"/>
              </p:cNvSpPr>
              <p:nvPr/>
            </p:nvSpPr>
            <p:spPr bwMode="auto">
              <a:xfrm flipH="1">
                <a:off x="2361" y="4359"/>
                <a:ext cx="299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5029" name="Line 53"/>
              <p:cNvSpPr>
                <a:spLocks noChangeShapeType="1"/>
              </p:cNvSpPr>
              <p:nvPr/>
            </p:nvSpPr>
            <p:spPr bwMode="auto">
              <a:xfrm>
                <a:off x="2678" y="4398"/>
                <a:ext cx="305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5030" name="Line 54"/>
              <p:cNvSpPr>
                <a:spLocks noChangeShapeType="1"/>
              </p:cNvSpPr>
              <p:nvPr/>
            </p:nvSpPr>
            <p:spPr bwMode="auto">
              <a:xfrm>
                <a:off x="2320" y="4119"/>
                <a:ext cx="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5383" name="AutoShape 55"/>
          <p:cNvSpPr>
            <a:spLocks noChangeArrowheads="1"/>
          </p:cNvSpPr>
          <p:nvPr/>
        </p:nvSpPr>
        <p:spPr bwMode="auto">
          <a:xfrm flipH="1">
            <a:off x="5508625" y="3765550"/>
            <a:ext cx="3635375" cy="636588"/>
          </a:xfrm>
          <a:prstGeom prst="parallelogram">
            <a:avLst>
              <a:gd name="adj" fmla="val 22182"/>
            </a:avLst>
          </a:prstGeom>
          <a:solidFill>
            <a:srgbClr val="CC66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4" name="Text Box 56"/>
          <p:cNvSpPr txBox="1">
            <a:spLocks noChangeArrowheads="1"/>
          </p:cNvSpPr>
          <p:nvPr/>
        </p:nvSpPr>
        <p:spPr bwMode="auto">
          <a:xfrm>
            <a:off x="5643563" y="3795713"/>
            <a:ext cx="350043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AccelerPedalPressed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2000">
                <a:solidFill>
                  <a:schemeClr val="tx2"/>
                </a:solidFill>
                <a:latin typeface="Arial" pitchFamily="34" charset="0"/>
              </a:rPr>
              <a:t>And Not</a:t>
            </a:r>
            <a:r>
              <a:rPr lang="fr-BE" sz="200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DriverWantsToStart</a:t>
            </a: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5033" name="Line 57"/>
          <p:cNvSpPr>
            <a:spLocks noChangeShapeType="1"/>
          </p:cNvSpPr>
          <p:nvPr/>
        </p:nvSpPr>
        <p:spPr bwMode="auto">
          <a:xfrm>
            <a:off x="7323138" y="4405313"/>
            <a:ext cx="250825" cy="384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5034" name="Oval 58"/>
          <p:cNvSpPr>
            <a:spLocks noChangeArrowheads="1"/>
          </p:cNvSpPr>
          <p:nvPr/>
        </p:nvSpPr>
        <p:spPr bwMode="auto">
          <a:xfrm>
            <a:off x="7500938" y="4791075"/>
            <a:ext cx="165100" cy="152400"/>
          </a:xfrm>
          <a:prstGeom prst="ellips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5035" name="Line 59"/>
          <p:cNvSpPr>
            <a:spLocks noChangeShapeType="1"/>
          </p:cNvSpPr>
          <p:nvPr/>
        </p:nvSpPr>
        <p:spPr bwMode="auto">
          <a:xfrm>
            <a:off x="7639050" y="4911725"/>
            <a:ext cx="466725" cy="177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8" name="AutoShape 61"/>
          <p:cNvSpPr>
            <a:spLocks noChangeArrowheads="1"/>
          </p:cNvSpPr>
          <p:nvPr/>
        </p:nvSpPr>
        <p:spPr bwMode="auto">
          <a:xfrm flipH="1">
            <a:off x="7723188" y="5086350"/>
            <a:ext cx="982662" cy="431800"/>
          </a:xfrm>
          <a:prstGeom prst="parallelogram">
            <a:avLst>
              <a:gd name="adj" fmla="val 45725"/>
            </a:avLst>
          </a:prstGeom>
          <a:solidFill>
            <a:srgbClr val="CC66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9" name="Text Box 62"/>
          <p:cNvSpPr txBox="1">
            <a:spLocks noChangeArrowheads="1"/>
          </p:cNvSpPr>
          <p:nvPr/>
        </p:nvSpPr>
        <p:spPr bwMode="auto">
          <a:xfrm>
            <a:off x="7954963" y="5138738"/>
            <a:ext cx="544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...</a:t>
            </a:r>
            <a:endParaRPr lang="fr-BE" sz="1800" b="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90" name="AutoShape 64"/>
          <p:cNvSpPr>
            <a:spLocks noChangeArrowheads="1"/>
          </p:cNvSpPr>
          <p:nvPr/>
        </p:nvSpPr>
        <p:spPr bwMode="auto">
          <a:xfrm flipH="1">
            <a:off x="1519238" y="5368925"/>
            <a:ext cx="823912" cy="431800"/>
          </a:xfrm>
          <a:prstGeom prst="parallelogram">
            <a:avLst>
              <a:gd name="adj" fmla="val 38338"/>
            </a:avLst>
          </a:prstGeom>
          <a:solidFill>
            <a:srgbClr val="CC66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91" name="Text Box 65"/>
          <p:cNvSpPr txBox="1">
            <a:spLocks noChangeArrowheads="1"/>
          </p:cNvSpPr>
          <p:nvPr/>
        </p:nvSpPr>
        <p:spPr bwMode="auto">
          <a:xfrm>
            <a:off x="1712913" y="5421313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...</a:t>
            </a:r>
            <a:endParaRPr lang="fr-BE" sz="1800" b="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5042" name="Line 66"/>
          <p:cNvSpPr>
            <a:spLocks noChangeShapeType="1"/>
          </p:cNvSpPr>
          <p:nvPr/>
        </p:nvSpPr>
        <p:spPr bwMode="auto">
          <a:xfrm>
            <a:off x="6842125" y="4397375"/>
            <a:ext cx="1588" cy="306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5043" name="Oval 67"/>
          <p:cNvSpPr>
            <a:spLocks noChangeArrowheads="1"/>
          </p:cNvSpPr>
          <p:nvPr/>
        </p:nvSpPr>
        <p:spPr bwMode="auto">
          <a:xfrm>
            <a:off x="6764338" y="4700588"/>
            <a:ext cx="165100" cy="152400"/>
          </a:xfrm>
          <a:prstGeom prst="ellips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5044" name="Line 68"/>
          <p:cNvSpPr>
            <a:spLocks noChangeShapeType="1"/>
          </p:cNvSpPr>
          <p:nvPr/>
        </p:nvSpPr>
        <p:spPr bwMode="auto">
          <a:xfrm flipV="1">
            <a:off x="6710363" y="4830763"/>
            <a:ext cx="134937" cy="3143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5" name="AutoShape 70"/>
          <p:cNvSpPr>
            <a:spLocks noChangeArrowheads="1"/>
          </p:cNvSpPr>
          <p:nvPr/>
        </p:nvSpPr>
        <p:spPr bwMode="auto">
          <a:xfrm flipH="1">
            <a:off x="6461125" y="5129213"/>
            <a:ext cx="925513" cy="431800"/>
          </a:xfrm>
          <a:prstGeom prst="parallelogram">
            <a:avLst>
              <a:gd name="adj" fmla="val 43066"/>
            </a:avLst>
          </a:prstGeom>
          <a:solidFill>
            <a:srgbClr val="CC66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96" name="Text Box 71"/>
          <p:cNvSpPr txBox="1">
            <a:spLocks noChangeArrowheads="1"/>
          </p:cNvSpPr>
          <p:nvPr/>
        </p:nvSpPr>
        <p:spPr bwMode="auto">
          <a:xfrm>
            <a:off x="6680200" y="5181600"/>
            <a:ext cx="512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...</a:t>
            </a:r>
            <a:endParaRPr lang="fr-BE" sz="1800" b="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5362" name="Object 72"/>
          <p:cNvGraphicFramePr>
            <a:graphicFrameLocks noChangeAspect="1"/>
          </p:cNvGraphicFramePr>
          <p:nvPr/>
        </p:nvGraphicFramePr>
        <p:xfrm>
          <a:off x="217488" y="1530350"/>
          <a:ext cx="723900" cy="804863"/>
        </p:xfrm>
        <a:graphic>
          <a:graphicData uri="http://schemas.openxmlformats.org/presentationml/2006/ole">
            <p:oleObj spid="_x0000_s15362" name="Clip" r:id="rId3" imgW="845640" imgH="938520" progId="MS_ClipArt_Gallery.2">
              <p:embed/>
            </p:oleObj>
          </a:graphicData>
        </a:graphic>
      </p:graphicFrame>
      <p:pic>
        <p:nvPicPr>
          <p:cNvPr id="15397" name="Picture 7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" y="3440113"/>
            <a:ext cx="785813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763" y="319088"/>
            <a:ext cx="7694612" cy="7620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mtClean="0"/>
              <a:t>Identifying obstacles from </a:t>
            </a:r>
            <a:br>
              <a:rPr lang="en-US" smtClean="0"/>
            </a:b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necessary</a:t>
            </a:r>
            <a:r>
              <a:rPr lang="en-US" smtClean="0"/>
              <a:t> conditions for obstructed target</a:t>
            </a:r>
            <a:endParaRPr lang="en-US" altLang="en-US" smtClean="0"/>
          </a:p>
        </p:txBody>
      </p:sp>
      <p:sp>
        <p:nvSpPr>
          <p:cNvPr id="154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200" y="1847850"/>
            <a:ext cx="3935413" cy="965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fr-FR" sz="2000" smtClean="0">
                <a:solidFill>
                  <a:srgbClr val="77777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always</a:t>
            </a:r>
            <a:r>
              <a:rPr lang="fr-FR" sz="2000" smtClean="0">
                <a:solidFill>
                  <a:srgbClr val="777777"/>
                </a:solidFill>
                <a:latin typeface="Arial" pitchFamily="34" charset="0"/>
              </a:rPr>
              <a:t> TrainStopped</a:t>
            </a:r>
            <a:r>
              <a:rPr lang="fr-FR" sz="2000" smtClean="0">
                <a:solidFill>
                  <a:srgbClr val="77777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lang="fr-FR" sz="2000" smtClean="0">
                <a:solidFill>
                  <a:srgbClr val="777777"/>
                </a:solidFill>
                <a:latin typeface="Arial" pitchFamily="34" charset="0"/>
              </a:rPr>
              <a:t>StopSignal</a:t>
            </a:r>
            <a:endParaRPr lang="fr-FR" sz="2000" smtClean="0">
              <a:solidFill>
                <a:srgbClr val="5F5F5F"/>
              </a:solidFill>
              <a:latin typeface="Arial" pitchFamily="34" charset="0"/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327025" y="1635125"/>
          <a:ext cx="6378575" cy="4014788"/>
        </p:xfrm>
        <a:graphic>
          <a:graphicData uri="http://schemas.openxmlformats.org/presentationml/2006/ole">
            <p:oleObj spid="_x0000_s16386" name="Picture" r:id="rId4" imgW="3150360" imgH="1824480" progId="Word.Picture.8">
              <p:embed/>
            </p:oleObj>
          </a:graphicData>
        </a:graphic>
      </p:graphicFrame>
      <p:sp>
        <p:nvSpPr>
          <p:cNvPr id="1540102" name="Rectangle 6"/>
          <p:cNvSpPr>
            <a:spLocks noChangeArrowheads="1"/>
          </p:cNvSpPr>
          <p:nvPr/>
        </p:nvSpPr>
        <p:spPr bwMode="auto">
          <a:xfrm>
            <a:off x="5486400" y="3119438"/>
            <a:ext cx="36576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fr-FR" sz="2000" b="0">
                <a:solidFill>
                  <a:srgbClr val="5F5F5F"/>
                </a:solidFill>
                <a:latin typeface="Arial" pitchFamily="34" charset="0"/>
              </a:rPr>
              <a:t>     </a:t>
            </a:r>
            <a:r>
              <a:rPr lang="fr-FR" sz="2000" b="0">
                <a:solidFill>
                  <a:srgbClr val="77777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sooner-or-later</a:t>
            </a:r>
            <a:r>
              <a:rPr lang="fr-FR" sz="2000" b="0">
                <a:solidFill>
                  <a:srgbClr val="777777"/>
                </a:solidFill>
                <a:latin typeface="Arial" pitchFamily="34" charset="0"/>
              </a:rPr>
              <a:t> </a:t>
            </a:r>
            <a:r>
              <a:rPr lang="fr-FR" sz="2000" b="0">
                <a:solidFill>
                  <a:srgbClr val="77777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not</a:t>
            </a:r>
            <a:r>
              <a:rPr lang="fr-FR" sz="2000" b="0">
                <a:solidFill>
                  <a:srgbClr val="777777"/>
                </a:solidFill>
                <a:latin typeface="Arial" pitchFamily="34" charset="0"/>
              </a:rPr>
              <a:t> TrainStopped</a:t>
            </a:r>
            <a:r>
              <a:rPr lang="fr-FR" sz="2000" b="0">
                <a:solidFill>
                  <a:srgbClr val="77777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lang="fr-FR" sz="2000" b="0">
                <a:solidFill>
                  <a:srgbClr val="777777"/>
                </a:solidFill>
                <a:latin typeface="Arial" pitchFamily="34" charset="0"/>
              </a:rPr>
              <a:t>StopSignal</a:t>
            </a:r>
            <a:endParaRPr lang="fr-FR" altLang="fr-FR" sz="2000" b="0">
              <a:solidFill>
                <a:srgbClr val="777777"/>
              </a:solidFill>
              <a:latin typeface="Arial" pitchFamily="34" charset="0"/>
            </a:endParaRPr>
          </a:p>
        </p:txBody>
      </p:sp>
      <p:sp>
        <p:nvSpPr>
          <p:cNvPr id="1540103" name="Rectangle 7"/>
          <p:cNvSpPr>
            <a:spLocks noChangeArrowheads="1"/>
          </p:cNvSpPr>
          <p:nvPr/>
        </p:nvSpPr>
        <p:spPr bwMode="auto">
          <a:xfrm>
            <a:off x="0" y="5491163"/>
            <a:ext cx="3916363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8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fr-FR" sz="2000" b="0">
                <a:solidFill>
                  <a:srgbClr val="77777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 </a:t>
            </a:r>
            <a:r>
              <a:rPr lang="fr-FR" sz="2000" b="0">
                <a:solidFill>
                  <a:srgbClr val="777777"/>
                </a:solidFill>
                <a:latin typeface="Arial" pitchFamily="34" charset="0"/>
              </a:rPr>
              <a:t>TrainStopped</a:t>
            </a:r>
            <a:r>
              <a:rPr lang="fr-FR" sz="2000" b="0">
                <a:solidFill>
                  <a:srgbClr val="77777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lang="fr-FR" sz="2000" b="0">
                <a:solidFill>
                  <a:srgbClr val="777777"/>
                </a:solidFill>
                <a:latin typeface="Arial" pitchFamily="34" charset="0"/>
              </a:rPr>
              <a:t>StopSignal</a:t>
            </a:r>
            <a:endParaRPr lang="fr-FR" sz="2000" b="0">
              <a:solidFill>
                <a:srgbClr val="77777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342900" indent="-342900" algn="l"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fr-FR" sz="2000" b="0">
                <a:solidFill>
                  <a:srgbClr val="77777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lang="fr-FR" sz="2000" b="0">
                <a:solidFill>
                  <a:srgbClr val="777777"/>
                </a:solidFill>
                <a:latin typeface="Arial" pitchFamily="34" charset="0"/>
              </a:rPr>
              <a:t> </a:t>
            </a:r>
            <a:r>
              <a:rPr lang="fr-FR" sz="2000" b="0" i="1">
                <a:solidFill>
                  <a:srgbClr val="777777"/>
                </a:solidFill>
                <a:latin typeface="Arial" pitchFamily="34" charset="0"/>
              </a:rPr>
              <a:t>DriverResponsive</a:t>
            </a:r>
            <a:endParaRPr lang="fr-FR" altLang="fr-FR" sz="2000" b="0">
              <a:solidFill>
                <a:srgbClr val="777777"/>
              </a:solidFill>
              <a:latin typeface="Arial" pitchFamily="34" charset="0"/>
            </a:endParaRPr>
          </a:p>
        </p:txBody>
      </p:sp>
      <p:sp>
        <p:nvSpPr>
          <p:cNvPr id="1540104" name="Rectangle 8"/>
          <p:cNvSpPr>
            <a:spLocks noChangeArrowheads="1"/>
          </p:cNvSpPr>
          <p:nvPr/>
        </p:nvSpPr>
        <p:spPr bwMode="auto">
          <a:xfrm>
            <a:off x="3805238" y="5337175"/>
            <a:ext cx="4383087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fr-FR" sz="2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sooner-or-later</a:t>
            </a:r>
            <a:r>
              <a:rPr lang="fr-FR" sz="2000" b="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lang="fr-FR" sz="2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fr-FR" sz="2000" b="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lang="fr-FR" sz="2000" b="0" i="1">
                <a:solidFill>
                  <a:schemeClr val="tx2"/>
                </a:solidFill>
                <a:latin typeface="Arial" pitchFamily="34" charset="0"/>
              </a:rPr>
              <a:t>DriverResponsive</a:t>
            </a:r>
            <a:endParaRPr lang="fr-FR" altLang="fr-FR" sz="2000" b="0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13" y="319088"/>
            <a:ext cx="8039100" cy="7620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mtClean="0"/>
              <a:t>Identifying obstacles from </a:t>
            </a:r>
            <a:br>
              <a:rPr lang="en-US" smtClean="0"/>
            </a:b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necessary </a:t>
            </a:r>
            <a:r>
              <a:rPr lang="en-US" smtClean="0"/>
              <a:t>conditions for obstructed target  </a:t>
            </a:r>
            <a:r>
              <a:rPr lang="en-US" sz="2000" smtClean="0"/>
              <a:t>(2)</a:t>
            </a:r>
            <a:endParaRPr lang="en-US" altLang="en-US" smtClean="0"/>
          </a:p>
        </p:txBody>
      </p:sp>
      <p:sp>
        <p:nvSpPr>
          <p:cNvPr id="153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5267325"/>
            <a:ext cx="8167688" cy="1370013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fr-FR" smtClean="0"/>
              <a:t>Can also be used for eliciting relevant domain properties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>
                <a:solidFill>
                  <a:schemeClr val="tx1"/>
                </a:solidFill>
              </a:rPr>
              <a:t>“</a:t>
            </a:r>
            <a:r>
              <a:rPr lang="en-US" smtClean="0"/>
              <a:t>w</a:t>
            </a:r>
            <a:r>
              <a:rPr lang="fr-FR" smtClean="0"/>
              <a:t>hat are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necessary</a:t>
            </a:r>
            <a:r>
              <a:rPr lang="fr-FR" smtClean="0"/>
              <a:t> conditions for </a:t>
            </a:r>
            <a:r>
              <a:rPr lang="fr-FR" smtClean="0">
                <a:latin typeface="Arial" pitchFamily="34" charset="0"/>
              </a:rPr>
              <a:t>TargetCondition</a:t>
            </a:r>
            <a:r>
              <a:rPr lang="en-US" smtClean="0"/>
              <a:t>?</a:t>
            </a:r>
            <a:r>
              <a:rPr lang="en-US" smtClean="0">
                <a:solidFill>
                  <a:schemeClr val="tx1"/>
                </a:solidFill>
              </a:rPr>
              <a:t>”</a:t>
            </a:r>
            <a:endParaRPr lang="fr-FR" altLang="fr-FR" smtClean="0"/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10" name="Object 5"/>
          <p:cNvGraphicFramePr>
            <a:graphicFrameLocks noChangeAspect="1"/>
          </p:cNvGraphicFramePr>
          <p:nvPr/>
        </p:nvGraphicFramePr>
        <p:xfrm>
          <a:off x="1357313" y="1562100"/>
          <a:ext cx="6742112" cy="3814763"/>
        </p:xfrm>
        <a:graphic>
          <a:graphicData uri="http://schemas.openxmlformats.org/presentationml/2006/ole">
            <p:oleObj spid="_x0000_s17410" name="Picture" r:id="rId4" imgW="3330000" imgH="173412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146050"/>
            <a:ext cx="8755062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Obstacle models as goal-anchored fault trees</a:t>
            </a:r>
            <a:endParaRPr lang="en-US" altLang="en-US" smtClean="0"/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376238" y="1325563"/>
            <a:ext cx="8474075" cy="1535112"/>
            <a:chOff x="325" y="3227"/>
            <a:chExt cx="5338" cy="967"/>
          </a:xfrm>
        </p:grpSpPr>
        <p:grpSp>
          <p:nvGrpSpPr>
            <p:cNvPr id="39940" name="Group 4"/>
            <p:cNvGrpSpPr>
              <a:grpSpLocks/>
            </p:cNvGrpSpPr>
            <p:nvPr/>
          </p:nvGrpSpPr>
          <p:grpSpPr bwMode="auto">
            <a:xfrm>
              <a:off x="1150" y="3227"/>
              <a:ext cx="2800" cy="255"/>
              <a:chOff x="1166" y="3227"/>
              <a:chExt cx="2712" cy="255"/>
            </a:xfrm>
          </p:grpSpPr>
          <p:sp>
            <p:nvSpPr>
              <p:cNvPr id="39959" name="AutoShape 5"/>
              <p:cNvSpPr>
                <a:spLocks noChangeArrowheads="1"/>
              </p:cNvSpPr>
              <p:nvPr/>
            </p:nvSpPr>
            <p:spPr bwMode="auto">
              <a:xfrm>
                <a:off x="1166" y="3227"/>
                <a:ext cx="2712" cy="255"/>
              </a:xfrm>
              <a:prstGeom prst="parallelogram">
                <a:avLst>
                  <a:gd name="adj" fmla="val 48942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60" name="Text Box 6"/>
              <p:cNvSpPr txBox="1">
                <a:spLocks noChangeArrowheads="1"/>
              </p:cNvSpPr>
              <p:nvPr/>
            </p:nvSpPr>
            <p:spPr bwMode="auto">
              <a:xfrm>
                <a:off x="1240" y="3243"/>
                <a:ext cx="2594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WorstCaseStoppingDistanceMaintained</a:t>
                </a: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501191" name="Line 7"/>
            <p:cNvSpPr>
              <a:spLocks noChangeShapeType="1"/>
            </p:cNvSpPr>
            <p:nvPr/>
          </p:nvSpPr>
          <p:spPr bwMode="auto">
            <a:xfrm flipH="1">
              <a:off x="2414" y="3496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1192" name="Line 8"/>
            <p:cNvSpPr>
              <a:spLocks noChangeShapeType="1"/>
            </p:cNvSpPr>
            <p:nvPr/>
          </p:nvSpPr>
          <p:spPr bwMode="auto">
            <a:xfrm flipH="1">
              <a:off x="1030" y="3632"/>
              <a:ext cx="1352" cy="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1193" name="Oval 9"/>
            <p:cNvSpPr>
              <a:spLocks noChangeArrowheads="1"/>
            </p:cNvSpPr>
            <p:nvPr/>
          </p:nvSpPr>
          <p:spPr bwMode="auto">
            <a:xfrm>
              <a:off x="2368" y="3600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501194" name="Line 10"/>
            <p:cNvSpPr>
              <a:spLocks noChangeShapeType="1"/>
            </p:cNvSpPr>
            <p:nvPr/>
          </p:nvSpPr>
          <p:spPr bwMode="auto">
            <a:xfrm>
              <a:off x="2462" y="3648"/>
              <a:ext cx="1032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9945" name="Group 11"/>
            <p:cNvGrpSpPr>
              <a:grpSpLocks/>
            </p:cNvGrpSpPr>
            <p:nvPr/>
          </p:nvGrpSpPr>
          <p:grpSpPr bwMode="auto">
            <a:xfrm>
              <a:off x="1608" y="3834"/>
              <a:ext cx="1399" cy="360"/>
              <a:chOff x="136" y="3322"/>
              <a:chExt cx="1143" cy="360"/>
            </a:xfrm>
          </p:grpSpPr>
          <p:sp>
            <p:nvSpPr>
              <p:cNvPr id="39957" name="AutoShape 12"/>
              <p:cNvSpPr>
                <a:spLocks noChangeArrowheads="1"/>
              </p:cNvSpPr>
              <p:nvPr/>
            </p:nvSpPr>
            <p:spPr bwMode="auto">
              <a:xfrm>
                <a:off x="136" y="3322"/>
                <a:ext cx="1143" cy="352"/>
              </a:xfrm>
              <a:prstGeom prst="parallelogram">
                <a:avLst>
                  <a:gd name="adj" fmla="val 26533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58" name="Text Box 13"/>
              <p:cNvSpPr txBox="1">
                <a:spLocks noChangeArrowheads="1"/>
              </p:cNvSpPr>
              <p:nvPr/>
            </p:nvSpPr>
            <p:spPr bwMode="auto">
              <a:xfrm>
                <a:off x="173" y="3351"/>
                <a:ext cx="1078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Acceleration</a:t>
                </a:r>
                <a:r>
                  <a:rPr lang="fr-BE" sz="1800">
                    <a:solidFill>
                      <a:schemeClr val="tx2"/>
                    </a:solidFill>
                    <a:latin typeface="Arial" pitchFamily="34" charset="0"/>
                  </a:rPr>
                  <a:t>Sent</a:t>
                </a:r>
                <a:endParaRPr lang="fr-BE" sz="1800" b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InTimeToTrain</a:t>
                </a:r>
                <a:endParaRPr lang="en-AU" sz="1800" b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9946" name="Group 14"/>
            <p:cNvGrpSpPr>
              <a:grpSpLocks/>
            </p:cNvGrpSpPr>
            <p:nvPr/>
          </p:nvGrpSpPr>
          <p:grpSpPr bwMode="auto">
            <a:xfrm>
              <a:off x="325" y="3834"/>
              <a:ext cx="1320" cy="360"/>
              <a:chOff x="621" y="3810"/>
              <a:chExt cx="1320" cy="360"/>
            </a:xfrm>
          </p:grpSpPr>
          <p:sp>
            <p:nvSpPr>
              <p:cNvPr id="39955" name="AutoShape 15"/>
              <p:cNvSpPr>
                <a:spLocks noChangeArrowheads="1"/>
              </p:cNvSpPr>
              <p:nvPr/>
            </p:nvSpPr>
            <p:spPr bwMode="auto">
              <a:xfrm>
                <a:off x="640" y="3810"/>
                <a:ext cx="1255" cy="352"/>
              </a:xfrm>
              <a:prstGeom prst="parallelogram">
                <a:avLst>
                  <a:gd name="adj" fmla="val 29133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56" name="Text Box 16"/>
              <p:cNvSpPr txBox="1">
                <a:spLocks noChangeArrowheads="1"/>
              </p:cNvSpPr>
              <p:nvPr/>
            </p:nvSpPr>
            <p:spPr bwMode="auto">
              <a:xfrm>
                <a:off x="621" y="3839"/>
                <a:ext cx="1320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SafeAcceleration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>
                    <a:solidFill>
                      <a:schemeClr val="tx2"/>
                    </a:solidFill>
                    <a:latin typeface="Arial" pitchFamily="34" charset="0"/>
                  </a:rPr>
                  <a:t>Computed</a:t>
                </a:r>
                <a:endParaRPr lang="en-AU" sz="1800" b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9947" name="Group 17"/>
            <p:cNvGrpSpPr>
              <a:grpSpLocks/>
            </p:cNvGrpSpPr>
            <p:nvPr/>
          </p:nvGrpSpPr>
          <p:grpSpPr bwMode="auto">
            <a:xfrm>
              <a:off x="2984" y="3826"/>
              <a:ext cx="1399" cy="360"/>
              <a:chOff x="136" y="3322"/>
              <a:chExt cx="1143" cy="360"/>
            </a:xfrm>
          </p:grpSpPr>
          <p:sp>
            <p:nvSpPr>
              <p:cNvPr id="39953" name="AutoShape 18"/>
              <p:cNvSpPr>
                <a:spLocks noChangeArrowheads="1"/>
              </p:cNvSpPr>
              <p:nvPr/>
            </p:nvSpPr>
            <p:spPr bwMode="auto">
              <a:xfrm>
                <a:off x="136" y="3322"/>
                <a:ext cx="1143" cy="352"/>
              </a:xfrm>
              <a:prstGeom prst="parallelogram">
                <a:avLst>
                  <a:gd name="adj" fmla="val 26533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54" name="Text Box 19"/>
              <p:cNvSpPr txBox="1">
                <a:spLocks noChangeArrowheads="1"/>
              </p:cNvSpPr>
              <p:nvPr/>
            </p:nvSpPr>
            <p:spPr bwMode="auto">
              <a:xfrm>
                <a:off x="173" y="3351"/>
                <a:ext cx="1078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SentCommand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>
                    <a:solidFill>
                      <a:schemeClr val="tx2"/>
                    </a:solidFill>
                    <a:latin typeface="Arial" pitchFamily="34" charset="0"/>
                  </a:rPr>
                  <a:t>Received</a:t>
                </a: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ByTrain</a:t>
                </a:r>
                <a:endParaRPr lang="en-AU" sz="1800" b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9948" name="Group 20"/>
            <p:cNvGrpSpPr>
              <a:grpSpLocks/>
            </p:cNvGrpSpPr>
            <p:nvPr/>
          </p:nvGrpSpPr>
          <p:grpSpPr bwMode="auto">
            <a:xfrm>
              <a:off x="4168" y="3426"/>
              <a:ext cx="1495" cy="360"/>
              <a:chOff x="136" y="3322"/>
              <a:chExt cx="1143" cy="360"/>
            </a:xfrm>
          </p:grpSpPr>
          <p:sp>
            <p:nvSpPr>
              <p:cNvPr id="39951" name="AutoShape 21"/>
              <p:cNvSpPr>
                <a:spLocks noChangeArrowheads="1"/>
              </p:cNvSpPr>
              <p:nvPr/>
            </p:nvSpPr>
            <p:spPr bwMode="auto">
              <a:xfrm>
                <a:off x="136" y="3322"/>
                <a:ext cx="1143" cy="352"/>
              </a:xfrm>
              <a:prstGeom prst="parallelogram">
                <a:avLst>
                  <a:gd name="adj" fmla="val 26533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52" name="Text Box 22"/>
              <p:cNvSpPr txBox="1">
                <a:spLocks noChangeArrowheads="1"/>
              </p:cNvSpPr>
              <p:nvPr/>
            </p:nvSpPr>
            <p:spPr bwMode="auto">
              <a:xfrm>
                <a:off x="173" y="3351"/>
                <a:ext cx="1078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ReceivedCommand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>
                    <a:solidFill>
                      <a:schemeClr val="tx2"/>
                    </a:solidFill>
                    <a:latin typeface="Arial" pitchFamily="34" charset="0"/>
                  </a:rPr>
                  <a:t>Executed</a:t>
                </a: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ByTrain</a:t>
                </a:r>
                <a:endParaRPr lang="en-AU" sz="1800" b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501207" name="Line 23"/>
            <p:cNvSpPr>
              <a:spLocks noChangeShapeType="1"/>
            </p:cNvSpPr>
            <p:nvPr/>
          </p:nvSpPr>
          <p:spPr bwMode="auto">
            <a:xfrm>
              <a:off x="2454" y="3680"/>
              <a:ext cx="104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1208" name="Line 24"/>
            <p:cNvSpPr>
              <a:spLocks noChangeShapeType="1"/>
            </p:cNvSpPr>
            <p:nvPr/>
          </p:nvSpPr>
          <p:spPr bwMode="auto">
            <a:xfrm>
              <a:off x="2454" y="3632"/>
              <a:ext cx="17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228600"/>
            <a:ext cx="8077200" cy="762000"/>
          </a:xfrm>
        </p:spPr>
        <p:txBody>
          <a:bodyPr/>
          <a:lstStyle/>
          <a:p>
            <a:r>
              <a:rPr lang="en-US" smtClean="0"/>
              <a:t>Risk analysis as seen in Chapter 3</a:t>
            </a:r>
          </a:p>
        </p:txBody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095375"/>
            <a:ext cx="8751887" cy="2509838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Risk</a:t>
            </a:r>
            <a:r>
              <a:rPr lang="en-US" smtClean="0"/>
              <a:t> </a:t>
            </a:r>
            <a:r>
              <a:rPr lang="en-US" smtClean="0">
                <a:solidFill>
                  <a:schemeClr val="tx2"/>
                </a:solidFill>
              </a:rPr>
              <a:t>=</a:t>
            </a:r>
            <a:r>
              <a:rPr lang="en-US" smtClean="0"/>
              <a:t>  uncertain factor whose occurrence may result in loss of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mtClean="0"/>
              <a:t>               satisfaction of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corresponding objective</a:t>
            </a:r>
            <a:endParaRPr lang="en-US" smtClean="0"/>
          </a:p>
          <a:p>
            <a:pPr lvl="1">
              <a:lnSpc>
                <a:spcPct val="130000"/>
              </a:lnSpc>
              <a:defRPr/>
            </a:pPr>
            <a:r>
              <a:rPr lang="en-US" smtClean="0"/>
              <a:t>has likelihood &amp; consequences </a:t>
            </a:r>
            <a:r>
              <a:rPr lang="en-US" sz="2000" smtClean="0"/>
              <a:t>(each having likelihood, severity)</a:t>
            </a:r>
          </a:p>
          <a:p>
            <a:pPr>
              <a:defRPr/>
            </a:pPr>
            <a:r>
              <a:rPr lang="en-US" smtClean="0"/>
              <a:t>Poor risk management is a major cause of software failure</a:t>
            </a:r>
          </a:p>
          <a:p>
            <a:pPr>
              <a:lnSpc>
                <a:spcPct val="140000"/>
              </a:lnSpc>
              <a:defRPr/>
            </a:pPr>
            <a:r>
              <a:rPr lang="en-US" smtClean="0"/>
              <a:t>Early risk analysis at RE time:</a:t>
            </a:r>
          </a:p>
        </p:txBody>
      </p:sp>
      <p:grpSp>
        <p:nvGrpSpPr>
          <p:cNvPr id="1029" name="Group 13"/>
          <p:cNvGrpSpPr>
            <a:grpSpLocks/>
          </p:cNvGrpSpPr>
          <p:nvPr/>
        </p:nvGrpSpPr>
        <p:grpSpPr bwMode="auto">
          <a:xfrm>
            <a:off x="331788" y="3684588"/>
            <a:ext cx="8567737" cy="2595562"/>
            <a:chOff x="209" y="2276"/>
            <a:chExt cx="5397" cy="1635"/>
          </a:xfrm>
        </p:grpSpPr>
        <p:graphicFrame>
          <p:nvGraphicFramePr>
            <p:cNvPr id="1026" name="Object 5"/>
            <p:cNvGraphicFramePr>
              <a:graphicFrameLocks noChangeAspect="1"/>
            </p:cNvGraphicFramePr>
            <p:nvPr/>
          </p:nvGraphicFramePr>
          <p:xfrm>
            <a:off x="509" y="2276"/>
            <a:ext cx="5045" cy="939"/>
          </p:xfrm>
          <a:graphic>
            <a:graphicData uri="http://schemas.openxmlformats.org/presentationml/2006/ole">
              <p:oleObj spid="_x0000_s1026" name="Picture" r:id="rId3" imgW="4590360" imgH="829440" progId="Word.Picture.8">
                <p:embed/>
              </p:oleObj>
            </a:graphicData>
          </a:graphic>
        </p:graphicFrame>
        <p:sp>
          <p:nvSpPr>
            <p:cNvPr id="1515526" name="Rectangle 6"/>
            <p:cNvSpPr>
              <a:spLocks noChangeArrowheads="1"/>
            </p:cNvSpPr>
            <p:nvPr/>
          </p:nvSpPr>
          <p:spPr bwMode="auto">
            <a:xfrm>
              <a:off x="209" y="3348"/>
              <a:ext cx="1764" cy="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 anchorCtr="1"/>
            <a:lstStyle/>
            <a:p>
              <a:pPr marL="342900" indent="-342900">
                <a:lnSpc>
                  <a:spcPct val="80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2000" b="0" i="1">
                  <a:solidFill>
                    <a:schemeClr val="tx2"/>
                  </a:solidFill>
                  <a:latin typeface="Comic Sans MS" pitchFamily="66" charset="0"/>
                </a:rPr>
                <a:t>checklists,</a:t>
              </a:r>
            </a:p>
            <a:p>
              <a:pPr marL="342900" indent="-342900">
                <a:lnSpc>
                  <a:spcPct val="80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2000" b="0" i="1">
                  <a:solidFill>
                    <a:schemeClr val="tx2"/>
                  </a:solidFill>
                  <a:latin typeface="Comic Sans MS" pitchFamily="66" charset="0"/>
                </a:rPr>
                <a:t>component inspection,</a:t>
              </a:r>
            </a:p>
            <a:p>
              <a:pPr marL="342900" indent="-342900">
                <a:lnSpc>
                  <a:spcPct val="80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2000" b="0" i="1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US" sz="2000" b="0" i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risk trees</a:t>
              </a:r>
              <a:endParaRPr lang="en-US" sz="2200" b="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032" name="Rectangle 7"/>
            <p:cNvSpPr>
              <a:spLocks noChangeArrowheads="1"/>
            </p:cNvSpPr>
            <p:nvPr/>
          </p:nvSpPr>
          <p:spPr bwMode="auto">
            <a:xfrm>
              <a:off x="1887" y="3353"/>
              <a:ext cx="1544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/>
            <a:p>
              <a:pPr marL="342900" indent="-342900">
                <a:lnSpc>
                  <a:spcPct val="90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sz="2000" b="0" i="1">
                  <a:solidFill>
                    <a:schemeClr val="tx2"/>
                  </a:solidFill>
                  <a:latin typeface="Comic Sans MS" pitchFamily="66" charset="0"/>
                </a:rPr>
                <a:t>qualitative, </a:t>
              </a:r>
            </a:p>
            <a:p>
              <a:pPr marL="342900" indent="-342900">
                <a:lnSpc>
                  <a:spcPct val="90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sz="2000" b="0" i="1">
                  <a:solidFill>
                    <a:schemeClr val="tx2"/>
                  </a:solidFill>
                  <a:latin typeface="Comic Sans MS" pitchFamily="66" charset="0"/>
                </a:rPr>
                <a:t>quantitative</a:t>
              </a:r>
            </a:p>
          </p:txBody>
        </p:sp>
        <p:sp>
          <p:nvSpPr>
            <p:cNvPr id="1515528" name="Rectangle 8"/>
            <p:cNvSpPr>
              <a:spLocks noChangeArrowheads="1"/>
            </p:cNvSpPr>
            <p:nvPr/>
          </p:nvSpPr>
          <p:spPr bwMode="auto">
            <a:xfrm>
              <a:off x="3587" y="3353"/>
              <a:ext cx="2019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 anchorCtr="1"/>
            <a:lstStyle/>
            <a:p>
              <a:pPr marL="342900" indent="-342900"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2000" b="0" i="1">
                  <a:solidFill>
                    <a:schemeClr val="tx2"/>
                  </a:solidFill>
                  <a:latin typeface="Comic Sans MS" pitchFamily="66" charset="0"/>
                </a:rPr>
                <a:t>explore countermeasures </a:t>
              </a:r>
            </a:p>
            <a:p>
              <a:pPr marL="342900" indent="-342900">
                <a:lnSpc>
                  <a:spcPct val="70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2000" b="0" i="1">
                  <a:solidFill>
                    <a:schemeClr val="tx2"/>
                  </a:solidFill>
                  <a:latin typeface="Comic Sans MS" pitchFamily="66" charset="0"/>
                </a:rPr>
                <a:t>(tactics),</a:t>
              </a:r>
            </a:p>
            <a:p>
              <a:pPr marL="342900" indent="-342900"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2000" b="0" i="1">
                  <a:solidFill>
                    <a:schemeClr val="tx2"/>
                  </a:solidFill>
                  <a:latin typeface="Comic Sans MS" pitchFamily="66" charset="0"/>
                </a:rPr>
                <a:t>select best as </a:t>
              </a:r>
              <a:r>
                <a:rPr lang="en-US" sz="2000" b="0" i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new reqs</a:t>
              </a:r>
              <a:endParaRPr lang="en-US" sz="2200" b="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515529" name="Line 9"/>
            <p:cNvSpPr>
              <a:spLocks noChangeShapeType="1"/>
            </p:cNvSpPr>
            <p:nvPr/>
          </p:nvSpPr>
          <p:spPr bwMode="auto">
            <a:xfrm flipH="1">
              <a:off x="1146" y="2820"/>
              <a:ext cx="309" cy="42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5530" name="Line 10"/>
            <p:cNvSpPr>
              <a:spLocks noChangeShapeType="1"/>
            </p:cNvSpPr>
            <p:nvPr/>
          </p:nvSpPr>
          <p:spPr bwMode="auto">
            <a:xfrm flipH="1">
              <a:off x="2658" y="2825"/>
              <a:ext cx="373" cy="4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5531" name="Line 11"/>
            <p:cNvSpPr>
              <a:spLocks noChangeShapeType="1"/>
            </p:cNvSpPr>
            <p:nvPr/>
          </p:nvSpPr>
          <p:spPr bwMode="auto">
            <a:xfrm>
              <a:off x="4923" y="2815"/>
              <a:ext cx="172" cy="44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30" name="Picture 12" descr="C:\Program Files\Common Files\Microsoft Shared\Clipart\cagcat50\bd04897_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8" y="85725"/>
            <a:ext cx="1057275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210" name="Line 2"/>
          <p:cNvSpPr>
            <a:spLocks noChangeShapeType="1"/>
          </p:cNvSpPr>
          <p:nvPr/>
        </p:nvSpPr>
        <p:spPr bwMode="auto">
          <a:xfrm>
            <a:off x="8116888" y="4691063"/>
            <a:ext cx="401637" cy="309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5507038" y="2867025"/>
            <a:ext cx="330200" cy="571500"/>
            <a:chOff x="4240" y="8260"/>
            <a:chExt cx="520" cy="900"/>
          </a:xfrm>
        </p:grpSpPr>
        <p:sp>
          <p:nvSpPr>
            <p:cNvPr id="1502212" name="Line 4"/>
            <p:cNvSpPr>
              <a:spLocks noChangeShapeType="1"/>
            </p:cNvSpPr>
            <p:nvPr/>
          </p:nvSpPr>
          <p:spPr bwMode="auto">
            <a:xfrm>
              <a:off x="4480" y="8260"/>
              <a:ext cx="0" cy="9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2213" name="Line 5"/>
            <p:cNvSpPr>
              <a:spLocks noChangeShapeType="1"/>
            </p:cNvSpPr>
            <p:nvPr/>
          </p:nvSpPr>
          <p:spPr bwMode="auto">
            <a:xfrm>
              <a:off x="4240" y="8760"/>
              <a:ext cx="5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0964" name="Rectangle 6"/>
          <p:cNvSpPr>
            <a:spLocks noGrp="1" noChangeArrowheads="1"/>
          </p:cNvSpPr>
          <p:nvPr>
            <p:ph type="title"/>
          </p:nvPr>
        </p:nvSpPr>
        <p:spPr>
          <a:xfrm>
            <a:off x="166688" y="146050"/>
            <a:ext cx="8755062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Obstacle models as goal-anchored fault trees</a:t>
            </a:r>
            <a:endParaRPr lang="en-US" altLang="en-US" smtClean="0"/>
          </a:p>
        </p:txBody>
      </p:sp>
      <p:sp>
        <p:nvSpPr>
          <p:cNvPr id="1502215" name="Line 7"/>
          <p:cNvSpPr>
            <a:spLocks noChangeShapeType="1"/>
          </p:cNvSpPr>
          <p:nvPr/>
        </p:nvSpPr>
        <p:spPr bwMode="auto">
          <a:xfrm>
            <a:off x="4149725" y="4618038"/>
            <a:ext cx="5334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6" name="AutoShape 9"/>
          <p:cNvSpPr>
            <a:spLocks noChangeArrowheads="1"/>
          </p:cNvSpPr>
          <p:nvPr/>
        </p:nvSpPr>
        <p:spPr bwMode="auto">
          <a:xfrm flipH="1">
            <a:off x="377825" y="3467100"/>
            <a:ext cx="1611313" cy="547688"/>
          </a:xfrm>
          <a:prstGeom prst="parallelogram">
            <a:avLst>
              <a:gd name="adj" fmla="val 24244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67" name="Text Box 10"/>
          <p:cNvSpPr txBox="1">
            <a:spLocks noChangeArrowheads="1"/>
          </p:cNvSpPr>
          <p:nvPr/>
        </p:nvSpPr>
        <p:spPr bwMode="auto">
          <a:xfrm>
            <a:off x="460375" y="3478213"/>
            <a:ext cx="1446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Acceleration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     Not</a:t>
            </a: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Safe</a:t>
            </a: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68" name="AutoShape 12"/>
          <p:cNvSpPr>
            <a:spLocks noChangeArrowheads="1"/>
          </p:cNvSpPr>
          <p:nvPr/>
        </p:nvSpPr>
        <p:spPr bwMode="auto">
          <a:xfrm flipH="1">
            <a:off x="2155825" y="3454400"/>
            <a:ext cx="2824163" cy="750888"/>
          </a:xfrm>
          <a:prstGeom prst="parallelogram">
            <a:avLst>
              <a:gd name="adj" fmla="val 30994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69" name="Text Box 13"/>
          <p:cNvSpPr txBox="1">
            <a:spLocks noChangeArrowheads="1"/>
          </p:cNvSpPr>
          <p:nvPr/>
        </p:nvSpPr>
        <p:spPr bwMode="auto">
          <a:xfrm>
            <a:off x="2338388" y="3452813"/>
            <a:ext cx="28194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AccelerationCommand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latin typeface="Arial" pitchFamily="34" charset="0"/>
              </a:rPr>
              <a:t>             </a:t>
            </a: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Not</a:t>
            </a:r>
            <a:endParaRPr lang="fr-BE" sz="1800" b="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   SentInTimeToTrain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40970" name="Group 14"/>
          <p:cNvGrpSpPr>
            <a:grpSpLocks/>
          </p:cNvGrpSpPr>
          <p:nvPr/>
        </p:nvGrpSpPr>
        <p:grpSpPr bwMode="auto">
          <a:xfrm>
            <a:off x="3309938" y="2867025"/>
            <a:ext cx="330200" cy="571500"/>
            <a:chOff x="4240" y="8260"/>
            <a:chExt cx="520" cy="900"/>
          </a:xfrm>
        </p:grpSpPr>
        <p:sp>
          <p:nvSpPr>
            <p:cNvPr id="1502223" name="Line 15"/>
            <p:cNvSpPr>
              <a:spLocks noChangeShapeType="1"/>
            </p:cNvSpPr>
            <p:nvPr/>
          </p:nvSpPr>
          <p:spPr bwMode="auto">
            <a:xfrm>
              <a:off x="4480" y="8260"/>
              <a:ext cx="0" cy="9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2224" name="Line 16"/>
            <p:cNvSpPr>
              <a:spLocks noChangeShapeType="1"/>
            </p:cNvSpPr>
            <p:nvPr/>
          </p:nvSpPr>
          <p:spPr bwMode="auto">
            <a:xfrm>
              <a:off x="4240" y="8760"/>
              <a:ext cx="5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02225" name="Line 17"/>
          <p:cNvSpPr>
            <a:spLocks noChangeShapeType="1"/>
          </p:cNvSpPr>
          <p:nvPr/>
        </p:nvSpPr>
        <p:spPr bwMode="auto">
          <a:xfrm flipH="1">
            <a:off x="1939925" y="4697413"/>
            <a:ext cx="736600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72" name="AutoShape 19"/>
          <p:cNvSpPr>
            <a:spLocks noChangeArrowheads="1"/>
          </p:cNvSpPr>
          <p:nvPr/>
        </p:nvSpPr>
        <p:spPr bwMode="auto">
          <a:xfrm flipH="1">
            <a:off x="1127125" y="4967288"/>
            <a:ext cx="1243013" cy="322262"/>
          </a:xfrm>
          <a:prstGeom prst="parallelogram">
            <a:avLst>
              <a:gd name="adj" fmla="val 31786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73" name="Text Box 20"/>
          <p:cNvSpPr txBox="1">
            <a:spLocks noChangeArrowheads="1"/>
          </p:cNvSpPr>
          <p:nvPr/>
        </p:nvSpPr>
        <p:spPr bwMode="auto">
          <a:xfrm>
            <a:off x="1169988" y="4956175"/>
            <a:ext cx="11541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 Not</a:t>
            </a: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Sent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02229" name="Line 21"/>
          <p:cNvSpPr>
            <a:spLocks noChangeShapeType="1"/>
          </p:cNvSpPr>
          <p:nvPr/>
        </p:nvSpPr>
        <p:spPr bwMode="auto">
          <a:xfrm>
            <a:off x="6237288" y="4665663"/>
            <a:ext cx="401637" cy="309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2230" name="Oval 22"/>
          <p:cNvSpPr>
            <a:spLocks noChangeArrowheads="1"/>
          </p:cNvSpPr>
          <p:nvPr/>
        </p:nvSpPr>
        <p:spPr bwMode="auto">
          <a:xfrm>
            <a:off x="2679700" y="45593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2231" name="Line 23"/>
          <p:cNvSpPr>
            <a:spLocks noChangeShapeType="1"/>
          </p:cNvSpPr>
          <p:nvPr/>
        </p:nvSpPr>
        <p:spPr bwMode="auto">
          <a:xfrm flipH="1">
            <a:off x="2816225" y="4241800"/>
            <a:ext cx="266700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2232" name="Line 24"/>
          <p:cNvSpPr>
            <a:spLocks noChangeShapeType="1"/>
          </p:cNvSpPr>
          <p:nvPr/>
        </p:nvSpPr>
        <p:spPr bwMode="auto">
          <a:xfrm>
            <a:off x="3717925" y="4216400"/>
            <a:ext cx="3429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2233" name="Oval 25"/>
          <p:cNvSpPr>
            <a:spLocks noChangeArrowheads="1"/>
          </p:cNvSpPr>
          <p:nvPr/>
        </p:nvSpPr>
        <p:spPr bwMode="auto">
          <a:xfrm>
            <a:off x="4038600" y="44831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2234" name="Line 26"/>
          <p:cNvSpPr>
            <a:spLocks noChangeShapeType="1"/>
          </p:cNvSpPr>
          <p:nvPr/>
        </p:nvSpPr>
        <p:spPr bwMode="auto">
          <a:xfrm>
            <a:off x="5851525" y="4203700"/>
            <a:ext cx="266700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2235" name="Oval 27"/>
          <p:cNvSpPr>
            <a:spLocks noChangeArrowheads="1"/>
          </p:cNvSpPr>
          <p:nvPr/>
        </p:nvSpPr>
        <p:spPr bwMode="auto">
          <a:xfrm>
            <a:off x="6096000" y="44958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2236" name="Oval 28"/>
          <p:cNvSpPr>
            <a:spLocks noChangeArrowheads="1"/>
          </p:cNvSpPr>
          <p:nvPr/>
        </p:nvSpPr>
        <p:spPr bwMode="auto">
          <a:xfrm>
            <a:off x="7975600" y="45847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2237" name="Line 29"/>
          <p:cNvSpPr>
            <a:spLocks noChangeShapeType="1"/>
          </p:cNvSpPr>
          <p:nvPr/>
        </p:nvSpPr>
        <p:spPr bwMode="auto">
          <a:xfrm>
            <a:off x="6689725" y="4216400"/>
            <a:ext cx="1308100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0983" name="Group 30"/>
          <p:cNvGrpSpPr>
            <a:grpSpLocks/>
          </p:cNvGrpSpPr>
          <p:nvPr/>
        </p:nvGrpSpPr>
        <p:grpSpPr bwMode="auto">
          <a:xfrm>
            <a:off x="376238" y="1325563"/>
            <a:ext cx="8474075" cy="1535112"/>
            <a:chOff x="325" y="3227"/>
            <a:chExt cx="5338" cy="967"/>
          </a:xfrm>
        </p:grpSpPr>
        <p:grpSp>
          <p:nvGrpSpPr>
            <p:cNvPr id="41013" name="Group 31"/>
            <p:cNvGrpSpPr>
              <a:grpSpLocks/>
            </p:cNvGrpSpPr>
            <p:nvPr/>
          </p:nvGrpSpPr>
          <p:grpSpPr bwMode="auto">
            <a:xfrm>
              <a:off x="1150" y="3227"/>
              <a:ext cx="2800" cy="255"/>
              <a:chOff x="1166" y="3227"/>
              <a:chExt cx="2712" cy="255"/>
            </a:xfrm>
          </p:grpSpPr>
          <p:sp>
            <p:nvSpPr>
              <p:cNvPr id="41032" name="AutoShape 32"/>
              <p:cNvSpPr>
                <a:spLocks noChangeArrowheads="1"/>
              </p:cNvSpPr>
              <p:nvPr/>
            </p:nvSpPr>
            <p:spPr bwMode="auto">
              <a:xfrm>
                <a:off x="1166" y="3227"/>
                <a:ext cx="2712" cy="255"/>
              </a:xfrm>
              <a:prstGeom prst="parallelogram">
                <a:avLst>
                  <a:gd name="adj" fmla="val 48942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33" name="Text Box 33"/>
              <p:cNvSpPr txBox="1">
                <a:spLocks noChangeArrowheads="1"/>
              </p:cNvSpPr>
              <p:nvPr/>
            </p:nvSpPr>
            <p:spPr bwMode="auto">
              <a:xfrm>
                <a:off x="1240" y="3243"/>
                <a:ext cx="2594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WorstCaseStoppingDistanceMaintained</a:t>
                </a: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502242" name="Line 34"/>
            <p:cNvSpPr>
              <a:spLocks noChangeShapeType="1"/>
            </p:cNvSpPr>
            <p:nvPr/>
          </p:nvSpPr>
          <p:spPr bwMode="auto">
            <a:xfrm flipH="1">
              <a:off x="2414" y="3496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2243" name="Line 35"/>
            <p:cNvSpPr>
              <a:spLocks noChangeShapeType="1"/>
            </p:cNvSpPr>
            <p:nvPr/>
          </p:nvSpPr>
          <p:spPr bwMode="auto">
            <a:xfrm flipH="1">
              <a:off x="1030" y="3632"/>
              <a:ext cx="1352" cy="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2244" name="Oval 36"/>
            <p:cNvSpPr>
              <a:spLocks noChangeArrowheads="1"/>
            </p:cNvSpPr>
            <p:nvPr/>
          </p:nvSpPr>
          <p:spPr bwMode="auto">
            <a:xfrm>
              <a:off x="2368" y="3600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502245" name="Line 37"/>
            <p:cNvSpPr>
              <a:spLocks noChangeShapeType="1"/>
            </p:cNvSpPr>
            <p:nvPr/>
          </p:nvSpPr>
          <p:spPr bwMode="auto">
            <a:xfrm>
              <a:off x="2462" y="3648"/>
              <a:ext cx="1032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1018" name="Group 38"/>
            <p:cNvGrpSpPr>
              <a:grpSpLocks/>
            </p:cNvGrpSpPr>
            <p:nvPr/>
          </p:nvGrpSpPr>
          <p:grpSpPr bwMode="auto">
            <a:xfrm>
              <a:off x="1608" y="3834"/>
              <a:ext cx="1399" cy="360"/>
              <a:chOff x="136" y="3322"/>
              <a:chExt cx="1143" cy="360"/>
            </a:xfrm>
          </p:grpSpPr>
          <p:sp>
            <p:nvSpPr>
              <p:cNvPr id="41030" name="AutoShape 39"/>
              <p:cNvSpPr>
                <a:spLocks noChangeArrowheads="1"/>
              </p:cNvSpPr>
              <p:nvPr/>
            </p:nvSpPr>
            <p:spPr bwMode="auto">
              <a:xfrm>
                <a:off x="136" y="3322"/>
                <a:ext cx="1143" cy="352"/>
              </a:xfrm>
              <a:prstGeom prst="parallelogram">
                <a:avLst>
                  <a:gd name="adj" fmla="val 26533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31" name="Text Box 40"/>
              <p:cNvSpPr txBox="1">
                <a:spLocks noChangeArrowheads="1"/>
              </p:cNvSpPr>
              <p:nvPr/>
            </p:nvSpPr>
            <p:spPr bwMode="auto">
              <a:xfrm>
                <a:off x="173" y="3351"/>
                <a:ext cx="1078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Acceleration</a:t>
                </a:r>
                <a:r>
                  <a:rPr lang="fr-BE" sz="1800">
                    <a:solidFill>
                      <a:schemeClr val="tx2"/>
                    </a:solidFill>
                    <a:latin typeface="Arial" pitchFamily="34" charset="0"/>
                  </a:rPr>
                  <a:t>Sent</a:t>
                </a:r>
                <a:endParaRPr lang="fr-BE" sz="1800" b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InTimeToTrain</a:t>
                </a:r>
                <a:endParaRPr lang="en-AU" sz="1800" b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19" name="Group 41"/>
            <p:cNvGrpSpPr>
              <a:grpSpLocks/>
            </p:cNvGrpSpPr>
            <p:nvPr/>
          </p:nvGrpSpPr>
          <p:grpSpPr bwMode="auto">
            <a:xfrm>
              <a:off x="325" y="3834"/>
              <a:ext cx="1320" cy="360"/>
              <a:chOff x="621" y="3810"/>
              <a:chExt cx="1320" cy="360"/>
            </a:xfrm>
          </p:grpSpPr>
          <p:sp>
            <p:nvSpPr>
              <p:cNvPr id="41028" name="AutoShape 42"/>
              <p:cNvSpPr>
                <a:spLocks noChangeArrowheads="1"/>
              </p:cNvSpPr>
              <p:nvPr/>
            </p:nvSpPr>
            <p:spPr bwMode="auto">
              <a:xfrm>
                <a:off x="640" y="3810"/>
                <a:ext cx="1255" cy="352"/>
              </a:xfrm>
              <a:prstGeom prst="parallelogram">
                <a:avLst>
                  <a:gd name="adj" fmla="val 29133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29" name="Text Box 43"/>
              <p:cNvSpPr txBox="1">
                <a:spLocks noChangeArrowheads="1"/>
              </p:cNvSpPr>
              <p:nvPr/>
            </p:nvSpPr>
            <p:spPr bwMode="auto">
              <a:xfrm>
                <a:off x="621" y="3839"/>
                <a:ext cx="1320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SafeAcceleration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>
                    <a:solidFill>
                      <a:schemeClr val="tx2"/>
                    </a:solidFill>
                    <a:latin typeface="Arial" pitchFamily="34" charset="0"/>
                  </a:rPr>
                  <a:t>Computed</a:t>
                </a:r>
                <a:endParaRPr lang="en-AU" sz="1800" b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20" name="Group 44"/>
            <p:cNvGrpSpPr>
              <a:grpSpLocks/>
            </p:cNvGrpSpPr>
            <p:nvPr/>
          </p:nvGrpSpPr>
          <p:grpSpPr bwMode="auto">
            <a:xfrm>
              <a:off x="2984" y="3826"/>
              <a:ext cx="1399" cy="360"/>
              <a:chOff x="136" y="3322"/>
              <a:chExt cx="1143" cy="360"/>
            </a:xfrm>
          </p:grpSpPr>
          <p:sp>
            <p:nvSpPr>
              <p:cNvPr id="41026" name="AutoShape 45"/>
              <p:cNvSpPr>
                <a:spLocks noChangeArrowheads="1"/>
              </p:cNvSpPr>
              <p:nvPr/>
            </p:nvSpPr>
            <p:spPr bwMode="auto">
              <a:xfrm>
                <a:off x="136" y="3322"/>
                <a:ext cx="1143" cy="352"/>
              </a:xfrm>
              <a:prstGeom prst="parallelogram">
                <a:avLst>
                  <a:gd name="adj" fmla="val 26533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27" name="Text Box 46"/>
              <p:cNvSpPr txBox="1">
                <a:spLocks noChangeArrowheads="1"/>
              </p:cNvSpPr>
              <p:nvPr/>
            </p:nvSpPr>
            <p:spPr bwMode="auto">
              <a:xfrm>
                <a:off x="173" y="3351"/>
                <a:ext cx="1078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SentCommand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>
                    <a:solidFill>
                      <a:schemeClr val="tx2"/>
                    </a:solidFill>
                    <a:latin typeface="Arial" pitchFamily="34" charset="0"/>
                  </a:rPr>
                  <a:t>Received</a:t>
                </a: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ByTrain</a:t>
                </a:r>
                <a:endParaRPr lang="en-AU" sz="1800" b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21" name="Group 47"/>
            <p:cNvGrpSpPr>
              <a:grpSpLocks/>
            </p:cNvGrpSpPr>
            <p:nvPr/>
          </p:nvGrpSpPr>
          <p:grpSpPr bwMode="auto">
            <a:xfrm>
              <a:off x="4168" y="3426"/>
              <a:ext cx="1495" cy="360"/>
              <a:chOff x="136" y="3322"/>
              <a:chExt cx="1143" cy="360"/>
            </a:xfrm>
          </p:grpSpPr>
          <p:sp>
            <p:nvSpPr>
              <p:cNvPr id="41024" name="AutoShape 48"/>
              <p:cNvSpPr>
                <a:spLocks noChangeArrowheads="1"/>
              </p:cNvSpPr>
              <p:nvPr/>
            </p:nvSpPr>
            <p:spPr bwMode="auto">
              <a:xfrm>
                <a:off x="136" y="3322"/>
                <a:ext cx="1143" cy="352"/>
              </a:xfrm>
              <a:prstGeom prst="parallelogram">
                <a:avLst>
                  <a:gd name="adj" fmla="val 26533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25" name="Text Box 49"/>
              <p:cNvSpPr txBox="1">
                <a:spLocks noChangeArrowheads="1"/>
              </p:cNvSpPr>
              <p:nvPr/>
            </p:nvSpPr>
            <p:spPr bwMode="auto">
              <a:xfrm>
                <a:off x="173" y="3351"/>
                <a:ext cx="1078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ReceivedCommand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>
                    <a:solidFill>
                      <a:schemeClr val="tx2"/>
                    </a:solidFill>
                    <a:latin typeface="Arial" pitchFamily="34" charset="0"/>
                  </a:rPr>
                  <a:t>Executed</a:t>
                </a: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ByTrain</a:t>
                </a:r>
                <a:endParaRPr lang="en-AU" sz="1800" b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502258" name="Line 50"/>
            <p:cNvSpPr>
              <a:spLocks noChangeShapeType="1"/>
            </p:cNvSpPr>
            <p:nvPr/>
          </p:nvSpPr>
          <p:spPr bwMode="auto">
            <a:xfrm>
              <a:off x="2454" y="3680"/>
              <a:ext cx="104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2259" name="Line 51"/>
            <p:cNvSpPr>
              <a:spLocks noChangeShapeType="1"/>
            </p:cNvSpPr>
            <p:nvPr/>
          </p:nvSpPr>
          <p:spPr bwMode="auto">
            <a:xfrm>
              <a:off x="2454" y="3632"/>
              <a:ext cx="17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984" name="Group 52"/>
          <p:cNvGrpSpPr>
            <a:grpSpLocks/>
          </p:cNvGrpSpPr>
          <p:nvPr/>
        </p:nvGrpSpPr>
        <p:grpSpPr bwMode="auto">
          <a:xfrm>
            <a:off x="1125538" y="2892425"/>
            <a:ext cx="330200" cy="571500"/>
            <a:chOff x="4240" y="8260"/>
            <a:chExt cx="520" cy="900"/>
          </a:xfrm>
        </p:grpSpPr>
        <p:sp>
          <p:nvSpPr>
            <p:cNvPr id="1502261" name="Line 53"/>
            <p:cNvSpPr>
              <a:spLocks noChangeShapeType="1"/>
            </p:cNvSpPr>
            <p:nvPr/>
          </p:nvSpPr>
          <p:spPr bwMode="auto">
            <a:xfrm>
              <a:off x="4480" y="8260"/>
              <a:ext cx="0" cy="9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2262" name="Line 54"/>
            <p:cNvSpPr>
              <a:spLocks noChangeShapeType="1"/>
            </p:cNvSpPr>
            <p:nvPr/>
          </p:nvSpPr>
          <p:spPr bwMode="auto">
            <a:xfrm>
              <a:off x="4240" y="8760"/>
              <a:ext cx="5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985" name="Group 55"/>
          <p:cNvGrpSpPr>
            <a:grpSpLocks/>
          </p:cNvGrpSpPr>
          <p:nvPr/>
        </p:nvGrpSpPr>
        <p:grpSpPr bwMode="auto">
          <a:xfrm>
            <a:off x="7653338" y="2232025"/>
            <a:ext cx="330200" cy="571500"/>
            <a:chOff x="4240" y="8260"/>
            <a:chExt cx="520" cy="900"/>
          </a:xfrm>
        </p:grpSpPr>
        <p:sp>
          <p:nvSpPr>
            <p:cNvPr id="1502264" name="Line 56"/>
            <p:cNvSpPr>
              <a:spLocks noChangeShapeType="1"/>
            </p:cNvSpPr>
            <p:nvPr/>
          </p:nvSpPr>
          <p:spPr bwMode="auto">
            <a:xfrm>
              <a:off x="4480" y="8260"/>
              <a:ext cx="0" cy="9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2265" name="Line 57"/>
            <p:cNvSpPr>
              <a:spLocks noChangeShapeType="1"/>
            </p:cNvSpPr>
            <p:nvPr/>
          </p:nvSpPr>
          <p:spPr bwMode="auto">
            <a:xfrm>
              <a:off x="4240" y="8760"/>
              <a:ext cx="5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0986" name="AutoShape 59"/>
          <p:cNvSpPr>
            <a:spLocks noChangeArrowheads="1"/>
          </p:cNvSpPr>
          <p:nvPr/>
        </p:nvSpPr>
        <p:spPr bwMode="auto">
          <a:xfrm flipH="1">
            <a:off x="4899025" y="3441700"/>
            <a:ext cx="2824163" cy="750888"/>
          </a:xfrm>
          <a:prstGeom prst="parallelogram">
            <a:avLst>
              <a:gd name="adj" fmla="val 30994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87" name="Text Box 60"/>
          <p:cNvSpPr txBox="1">
            <a:spLocks noChangeArrowheads="1"/>
          </p:cNvSpPr>
          <p:nvPr/>
        </p:nvSpPr>
        <p:spPr bwMode="auto">
          <a:xfrm>
            <a:off x="5081588" y="3440113"/>
            <a:ext cx="28194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AccelerationCommand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latin typeface="Arial" pitchFamily="34" charset="0"/>
              </a:rPr>
              <a:t>             </a:t>
            </a: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Not</a:t>
            </a:r>
            <a:endParaRPr lang="fr-BE" sz="1800" b="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ReceivedInTimeByTrain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0988" name="Text Box 61"/>
          <p:cNvSpPr txBox="1">
            <a:spLocks noChangeArrowheads="1"/>
          </p:cNvSpPr>
          <p:nvPr/>
        </p:nvSpPr>
        <p:spPr bwMode="auto">
          <a:xfrm>
            <a:off x="7494588" y="2819400"/>
            <a:ext cx="5524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Comic Sans MS" pitchFamily="66" charset="0"/>
              </a:rPr>
              <a:t>  ...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89" name="AutoShape 63"/>
          <p:cNvSpPr>
            <a:spLocks noChangeArrowheads="1"/>
          </p:cNvSpPr>
          <p:nvPr/>
        </p:nvSpPr>
        <p:spPr bwMode="auto">
          <a:xfrm flipH="1">
            <a:off x="2409825" y="4967288"/>
            <a:ext cx="1243013" cy="322262"/>
          </a:xfrm>
          <a:prstGeom prst="parallelogram">
            <a:avLst>
              <a:gd name="adj" fmla="val 31786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0" name="Text Box 64"/>
          <p:cNvSpPr txBox="1">
            <a:spLocks noChangeArrowheads="1"/>
          </p:cNvSpPr>
          <p:nvPr/>
        </p:nvSpPr>
        <p:spPr bwMode="auto">
          <a:xfrm>
            <a:off x="2452688" y="4956175"/>
            <a:ext cx="11541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Sent</a:t>
            </a:r>
            <a:r>
              <a:rPr lang="fr-BE" sz="1800" b="0">
                <a:solidFill>
                  <a:schemeClr val="tx2"/>
                </a:solidFill>
                <a:latin typeface="Arial" pitchFamily="34" charset="0"/>
              </a:rPr>
              <a:t>Late</a:t>
            </a:r>
            <a:endParaRPr lang="fr-BE" sz="1800" b="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1" name="AutoShape 66"/>
          <p:cNvSpPr>
            <a:spLocks noChangeArrowheads="1"/>
          </p:cNvSpPr>
          <p:nvPr/>
        </p:nvSpPr>
        <p:spPr bwMode="auto">
          <a:xfrm flipH="1">
            <a:off x="3603625" y="4954588"/>
            <a:ext cx="2322513" cy="322262"/>
          </a:xfrm>
          <a:prstGeom prst="parallelogram">
            <a:avLst>
              <a:gd name="adj" fmla="val 59390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2" name="Text Box 67"/>
          <p:cNvSpPr txBox="1">
            <a:spLocks noChangeArrowheads="1"/>
          </p:cNvSpPr>
          <p:nvPr/>
        </p:nvSpPr>
        <p:spPr bwMode="auto">
          <a:xfrm>
            <a:off x="3683000" y="4943475"/>
            <a:ext cx="21574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SentTo</a:t>
            </a:r>
            <a:r>
              <a:rPr lang="fr-BE" sz="1800" b="0">
                <a:solidFill>
                  <a:schemeClr val="tx2"/>
                </a:solidFill>
                <a:latin typeface="Arial" pitchFamily="34" charset="0"/>
              </a:rPr>
              <a:t>Wrong</a:t>
            </a: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Train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02276" name="Line 68"/>
          <p:cNvSpPr>
            <a:spLocks noChangeShapeType="1"/>
          </p:cNvSpPr>
          <p:nvPr/>
        </p:nvSpPr>
        <p:spPr bwMode="auto">
          <a:xfrm flipH="1">
            <a:off x="3286125" y="4216400"/>
            <a:ext cx="165100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2277" name="Oval 69"/>
          <p:cNvSpPr>
            <a:spLocks noChangeArrowheads="1"/>
          </p:cNvSpPr>
          <p:nvPr/>
        </p:nvSpPr>
        <p:spPr bwMode="auto">
          <a:xfrm>
            <a:off x="3162300" y="45847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2278" name="Line 70"/>
          <p:cNvSpPr>
            <a:spLocks noChangeShapeType="1"/>
          </p:cNvSpPr>
          <p:nvPr/>
        </p:nvSpPr>
        <p:spPr bwMode="auto">
          <a:xfrm flipH="1">
            <a:off x="2917825" y="4748213"/>
            <a:ext cx="292100" cy="190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2279" name="Line 71"/>
          <p:cNvSpPr>
            <a:spLocks noChangeShapeType="1"/>
          </p:cNvSpPr>
          <p:nvPr/>
        </p:nvSpPr>
        <p:spPr bwMode="auto">
          <a:xfrm flipH="1">
            <a:off x="682625" y="4494213"/>
            <a:ext cx="228600" cy="33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2280" name="Oval 72"/>
          <p:cNvSpPr>
            <a:spLocks noChangeArrowheads="1"/>
          </p:cNvSpPr>
          <p:nvPr/>
        </p:nvSpPr>
        <p:spPr bwMode="auto">
          <a:xfrm>
            <a:off x="889000" y="43434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2281" name="Line 73"/>
          <p:cNvSpPr>
            <a:spLocks noChangeShapeType="1"/>
          </p:cNvSpPr>
          <p:nvPr/>
        </p:nvSpPr>
        <p:spPr bwMode="auto">
          <a:xfrm flipH="1">
            <a:off x="1025525" y="4025900"/>
            <a:ext cx="266700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9" name="Text Box 74"/>
          <p:cNvSpPr txBox="1">
            <a:spLocks noChangeArrowheads="1"/>
          </p:cNvSpPr>
          <p:nvPr/>
        </p:nvSpPr>
        <p:spPr bwMode="auto">
          <a:xfrm>
            <a:off x="331788" y="4851400"/>
            <a:ext cx="5524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Comic Sans MS" pitchFamily="66" charset="0"/>
              </a:rPr>
              <a:t>  ...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000" name="AutoShape 76"/>
          <p:cNvSpPr>
            <a:spLocks noChangeArrowheads="1"/>
          </p:cNvSpPr>
          <p:nvPr/>
        </p:nvSpPr>
        <p:spPr bwMode="auto">
          <a:xfrm flipH="1">
            <a:off x="6664325" y="5475288"/>
            <a:ext cx="1712913" cy="322262"/>
          </a:xfrm>
          <a:prstGeom prst="parallelogram">
            <a:avLst>
              <a:gd name="adj" fmla="val 43802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001" name="Text Box 77"/>
          <p:cNvSpPr txBox="1">
            <a:spLocks noChangeArrowheads="1"/>
          </p:cNvSpPr>
          <p:nvPr/>
        </p:nvSpPr>
        <p:spPr bwMode="auto">
          <a:xfrm>
            <a:off x="6723063" y="5464175"/>
            <a:ext cx="15906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Received</a:t>
            </a:r>
            <a:r>
              <a:rPr lang="fr-BE" sz="1800" b="0">
                <a:solidFill>
                  <a:schemeClr val="tx2"/>
                </a:solidFill>
                <a:latin typeface="Arial" pitchFamily="34" charset="0"/>
              </a:rPr>
              <a:t>Late</a:t>
            </a:r>
            <a:endParaRPr lang="fr-BE" sz="1800" b="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002" name="AutoShape 79"/>
          <p:cNvSpPr>
            <a:spLocks noChangeArrowheads="1"/>
          </p:cNvSpPr>
          <p:nvPr/>
        </p:nvSpPr>
        <p:spPr bwMode="auto">
          <a:xfrm flipH="1">
            <a:off x="7786688" y="4954588"/>
            <a:ext cx="1357312" cy="322262"/>
          </a:xfrm>
          <a:prstGeom prst="parallelogram">
            <a:avLst>
              <a:gd name="adj" fmla="val 34709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003" name="Text Box 80"/>
          <p:cNvSpPr txBox="1">
            <a:spLocks noChangeArrowheads="1"/>
          </p:cNvSpPr>
          <p:nvPr/>
        </p:nvSpPr>
        <p:spPr bwMode="auto">
          <a:xfrm>
            <a:off x="7832725" y="4943475"/>
            <a:ext cx="12620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Corrupted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004" name="AutoShape 82"/>
          <p:cNvSpPr>
            <a:spLocks noChangeArrowheads="1"/>
          </p:cNvSpPr>
          <p:nvPr/>
        </p:nvSpPr>
        <p:spPr bwMode="auto">
          <a:xfrm flipH="1">
            <a:off x="6003925" y="4954588"/>
            <a:ext cx="1649413" cy="322262"/>
          </a:xfrm>
          <a:prstGeom prst="parallelogram">
            <a:avLst>
              <a:gd name="adj" fmla="val 42178"/>
            </a:avLst>
          </a:prstGeom>
          <a:solidFill>
            <a:srgbClr val="CC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005" name="Text Box 83"/>
          <p:cNvSpPr txBox="1">
            <a:spLocks noChangeArrowheads="1"/>
          </p:cNvSpPr>
          <p:nvPr/>
        </p:nvSpPr>
        <p:spPr bwMode="auto">
          <a:xfrm>
            <a:off x="6061075" y="4943475"/>
            <a:ext cx="15319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Not</a:t>
            </a: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Received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02292" name="Line 84"/>
          <p:cNvSpPr>
            <a:spLocks noChangeShapeType="1"/>
          </p:cNvSpPr>
          <p:nvPr/>
        </p:nvSpPr>
        <p:spPr bwMode="auto">
          <a:xfrm>
            <a:off x="6308725" y="4216400"/>
            <a:ext cx="1244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2293" name="Oval 85"/>
          <p:cNvSpPr>
            <a:spLocks noChangeArrowheads="1"/>
          </p:cNvSpPr>
          <p:nvPr/>
        </p:nvSpPr>
        <p:spPr bwMode="auto">
          <a:xfrm>
            <a:off x="7480300" y="46609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2294" name="Line 86"/>
          <p:cNvSpPr>
            <a:spLocks noChangeShapeType="1"/>
          </p:cNvSpPr>
          <p:nvPr/>
        </p:nvSpPr>
        <p:spPr bwMode="auto">
          <a:xfrm>
            <a:off x="7608888" y="4805363"/>
            <a:ext cx="287337" cy="665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</a:t>
            </a:r>
            <a:r>
              <a:rPr lang="en-US" altLang="en-US" smtClean="0"/>
              <a:t> obstacles</a:t>
            </a:r>
            <a:endParaRPr lang="en-US" altLang="en-US" sz="2000" smtClean="0"/>
          </a:p>
        </p:txBody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" y="1023938"/>
            <a:ext cx="8924925" cy="4349750"/>
          </a:xfrm>
        </p:spPr>
        <p:txBody>
          <a:bodyPr/>
          <a:lstStyle/>
          <a:p>
            <a:pPr>
              <a:defRPr/>
            </a:pPr>
            <a:r>
              <a:rPr lang="fr-FR" smtClean="0"/>
              <a:t>Check </a:t>
            </a:r>
            <a:r>
              <a:rPr lang="fr-FR" i="1" smtClean="0"/>
              <a:t>domain-consistency</a:t>
            </a:r>
            <a:r>
              <a:rPr lang="fr-FR" smtClean="0"/>
              <a:t> &amp; </a:t>
            </a:r>
            <a:r>
              <a:rPr lang="fr-FR" i="1" smtClean="0"/>
              <a:t>feasibility</a:t>
            </a:r>
            <a:r>
              <a:rPr lang="fr-FR" smtClean="0"/>
              <a:t> conditions</a:t>
            </a:r>
          </a:p>
          <a:p>
            <a:pPr lvl="1">
              <a:lnSpc>
                <a:spcPct val="100000"/>
              </a:lnSpc>
              <a:defRPr/>
            </a:pPr>
            <a:r>
              <a:rPr lang="fr-FR" sz="2000" smtClean="0"/>
              <a:t>satisfying scenario ?</a:t>
            </a:r>
          </a:p>
          <a:p>
            <a:pPr>
              <a:lnSpc>
                <a:spcPct val="120000"/>
              </a:lnSpc>
              <a:defRPr/>
            </a:pPr>
            <a:r>
              <a:rPr lang="fr-FR" smtClean="0"/>
              <a:t>Assess </a:t>
            </a:r>
            <a:r>
              <a:rPr lang="fr-FR" i="1" smtClean="0">
                <a:latin typeface="Arial" pitchFamily="34" charset="0"/>
              </a:rPr>
              <a:t>Likelihood</a:t>
            </a:r>
            <a:r>
              <a:rPr lang="fr-FR" smtClean="0"/>
              <a:t> and </a:t>
            </a:r>
            <a:r>
              <a:rPr lang="fr-FR" i="1" smtClean="0">
                <a:latin typeface="Arial" pitchFamily="34" charset="0"/>
              </a:rPr>
              <a:t>Criticality</a:t>
            </a:r>
            <a:r>
              <a:rPr lang="fr-FR" sz="2000" smtClean="0"/>
              <a:t> </a:t>
            </a:r>
          </a:p>
          <a:p>
            <a:pPr lvl="1">
              <a:lnSpc>
                <a:spcPct val="100000"/>
              </a:lnSpc>
              <a:defRPr/>
            </a:pPr>
            <a:r>
              <a:rPr lang="fr-FR" sz="2000" smtClean="0"/>
              <a:t>cf. Chap. 3</a:t>
            </a:r>
          </a:p>
          <a:p>
            <a:pPr lvl="1">
              <a:defRPr/>
            </a:pPr>
            <a:r>
              <a:rPr lang="fr-FR" sz="2000" smtClean="0"/>
              <a:t>with domain experts</a:t>
            </a:r>
          </a:p>
          <a:p>
            <a:pPr lvl="1">
              <a:defRPr/>
            </a:pPr>
            <a:r>
              <a:rPr lang="fr-FR" sz="2000" smtClean="0"/>
              <a:t>rough estimates can be obtained from propagation rules:</a:t>
            </a:r>
          </a:p>
          <a:p>
            <a:pPr lvl="2">
              <a:buFontTx/>
              <a:buNone/>
              <a:defRPr/>
            </a:pPr>
            <a:r>
              <a:rPr kumimoji="0" lang="en-US" smtClean="0">
                <a:latin typeface="Arial" pitchFamily="34" charset="0"/>
              </a:rPr>
              <a:t>Likelihood (O) = 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min</a:t>
            </a:r>
            <a:r>
              <a:rPr kumimoji="0" lang="en-US" baseline="-25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</a:t>
            </a:r>
            <a:r>
              <a:rPr kumimoji="0" lang="en-US" baseline="-25000" smtClean="0">
                <a:latin typeface="Arial" pitchFamily="34" charset="0"/>
              </a:rPr>
              <a:t> </a:t>
            </a:r>
            <a:r>
              <a:rPr kumimoji="0" lang="en-US" smtClean="0">
                <a:latin typeface="Arial" pitchFamily="34" charset="0"/>
              </a:rPr>
              <a:t>(Likelihood (sO</a:t>
            </a:r>
            <a:r>
              <a:rPr kumimoji="0" lang="en-US" baseline="-25000" smtClean="0">
                <a:latin typeface="Arial" pitchFamily="34" charset="0"/>
              </a:rPr>
              <a:t>i</a:t>
            </a:r>
            <a:r>
              <a:rPr kumimoji="0" lang="en-US" smtClean="0">
                <a:latin typeface="Arial" pitchFamily="34" charset="0"/>
              </a:rPr>
              <a:t>)</a:t>
            </a:r>
            <a:r>
              <a:rPr kumimoji="0" lang="en-US" smtClean="0"/>
              <a:t>  	if </a:t>
            </a:r>
            <a:r>
              <a:rPr kumimoji="0" lang="en-US" i="1" smtClean="0"/>
              <a:t>O</a:t>
            </a:r>
            <a:r>
              <a:rPr kumimoji="0" lang="en-US" smtClean="0"/>
              <a:t> is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kumimoji="0" lang="en-US" smtClean="0"/>
              <a:t>-refined to </a:t>
            </a:r>
            <a:r>
              <a:rPr kumimoji="0" lang="en-US" i="1" smtClean="0"/>
              <a:t>sO</a:t>
            </a:r>
            <a:r>
              <a:rPr kumimoji="0" lang="en-US" i="1" baseline="-25000" smtClean="0"/>
              <a:t>i</a:t>
            </a:r>
            <a:endParaRPr kumimoji="0" lang="en-US" smtClean="0"/>
          </a:p>
          <a:p>
            <a:pPr lvl="2">
              <a:buFontTx/>
              <a:buNone/>
              <a:defRPr/>
            </a:pPr>
            <a:r>
              <a:rPr kumimoji="0" lang="en-US" smtClean="0">
                <a:latin typeface="Arial" pitchFamily="34" charset="0"/>
              </a:rPr>
              <a:t>Likelihood (</a:t>
            </a:r>
            <a:r>
              <a:rPr kumimoji="0" lang="en-US" i="1" smtClean="0">
                <a:latin typeface="Arial" pitchFamily="34" charset="0"/>
              </a:rPr>
              <a:t>O</a:t>
            </a:r>
            <a:r>
              <a:rPr kumimoji="0" lang="en-US" smtClean="0">
                <a:latin typeface="Arial" pitchFamily="34" charset="0"/>
              </a:rPr>
              <a:t>) = 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max</a:t>
            </a:r>
            <a:r>
              <a:rPr kumimoji="0" lang="en-US" baseline="-25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</a:t>
            </a:r>
            <a:r>
              <a:rPr kumimoji="0" lang="en-US" baseline="-25000" smtClean="0">
                <a:latin typeface="Arial" pitchFamily="34" charset="0"/>
              </a:rPr>
              <a:t> </a:t>
            </a:r>
            <a:r>
              <a:rPr kumimoji="0" lang="en-US" smtClean="0">
                <a:latin typeface="Arial" pitchFamily="34" charset="0"/>
              </a:rPr>
              <a:t>(Likelihood (</a:t>
            </a:r>
            <a:r>
              <a:rPr kumimoji="0" lang="en-US" i="1" smtClean="0">
                <a:latin typeface="Arial" pitchFamily="34" charset="0"/>
              </a:rPr>
              <a:t>sO</a:t>
            </a:r>
            <a:r>
              <a:rPr kumimoji="0" lang="en-US" i="1" baseline="-25000" smtClean="0">
                <a:latin typeface="Arial" pitchFamily="34" charset="0"/>
              </a:rPr>
              <a:t>i</a:t>
            </a:r>
            <a:r>
              <a:rPr kumimoji="0" lang="en-US" smtClean="0">
                <a:latin typeface="Arial" pitchFamily="34" charset="0"/>
              </a:rPr>
              <a:t>)</a:t>
            </a:r>
            <a:r>
              <a:rPr kumimoji="0" lang="en-US" smtClean="0"/>
              <a:t>  	if </a:t>
            </a:r>
            <a:r>
              <a:rPr kumimoji="0" lang="en-US" i="1" smtClean="0"/>
              <a:t>O</a:t>
            </a:r>
            <a:r>
              <a:rPr kumimoji="0" lang="en-US" smtClean="0"/>
              <a:t> is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kumimoji="0" lang="en-US" smtClean="0"/>
              <a:t>-refined to </a:t>
            </a:r>
            <a:r>
              <a:rPr kumimoji="0" lang="en-US" i="1" smtClean="0"/>
              <a:t>sO</a:t>
            </a:r>
            <a:r>
              <a:rPr kumimoji="0" lang="en-US" i="1" baseline="-25000" smtClean="0"/>
              <a:t>i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defRPr/>
            </a:pPr>
            <a:r>
              <a:rPr lang="fr-FR" sz="2000" smtClean="0"/>
              <a:t>severity of consequences can be estimated from </a:t>
            </a:r>
            <a:r>
              <a:rPr lang="fr-FR" sz="2000" i="1" smtClean="0"/>
              <a:t>number</a:t>
            </a:r>
            <a:r>
              <a:rPr lang="fr-FR" sz="2000" smtClean="0"/>
              <a:t> &amp; </a:t>
            </a:r>
            <a:r>
              <a:rPr lang="fr-FR" sz="2000" i="1" smtClean="0">
                <a:latin typeface="Arial" pitchFamily="34" charset="0"/>
              </a:rPr>
              <a:t>Priority</a:t>
            </a:r>
            <a:r>
              <a:rPr lang="fr-FR" sz="2000" smtClean="0"/>
              <a:t> of higher-level goals obstructed by up-propagation in goal trees</a:t>
            </a:r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1322388" y="5649913"/>
          <a:ext cx="6107112" cy="1003300"/>
        </p:xfrm>
        <a:graphic>
          <a:graphicData uri="http://schemas.openxmlformats.org/presentationml/2006/ole">
            <p:oleObj spid="_x0000_s18434" name="Picture" r:id="rId3" imgW="2880360" imgH="474480" progId="Word.Picture.8">
              <p:embed/>
            </p:oleObj>
          </a:graphicData>
        </a:graphic>
      </p:graphicFrame>
      <p:pic>
        <p:nvPicPr>
          <p:cNvPr id="18437" name="Picture 6" descr="C:\Program Files\Common Files\Microsoft Shared\Clipart\cagcat50\bd04897_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3" y="85725"/>
            <a:ext cx="1096962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653463" cy="762000"/>
          </a:xfrm>
        </p:spPr>
        <p:txBody>
          <a:bodyPr/>
          <a:lstStyle/>
          <a:p>
            <a:r>
              <a:rPr lang="en-US" smtClean="0"/>
              <a:t>R</a:t>
            </a:r>
            <a:r>
              <a:rPr lang="en-US" altLang="en-US" smtClean="0"/>
              <a:t>esolving obstacles</a:t>
            </a:r>
            <a:endParaRPr lang="en-US" altLang="en-US" sz="2000" smtClean="0"/>
          </a:p>
        </p:txBody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1023938"/>
            <a:ext cx="7991475" cy="40751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fr-FR" smtClean="0"/>
              <a:t>Resolution through countermeasures</a:t>
            </a:r>
          </a:p>
          <a:p>
            <a:pPr lvl="1">
              <a:lnSpc>
                <a:spcPct val="90000"/>
              </a:lnSpc>
              <a:defRPr/>
            </a:pPr>
            <a:r>
              <a:rPr lang="fr-FR" smtClean="0"/>
              <a:t>new or modified goals in goal model</a:t>
            </a:r>
          </a:p>
          <a:p>
            <a:pPr lvl="1">
              <a:defRPr/>
            </a:pPr>
            <a:r>
              <a:rPr lang="fr-FR" smtClean="0"/>
              <a:t>often to be refined</a:t>
            </a:r>
          </a:p>
          <a:p>
            <a:pPr>
              <a:lnSpc>
                <a:spcPct val="140000"/>
              </a:lnSpc>
              <a:defRPr/>
            </a:pPr>
            <a:r>
              <a:rPr lang="fr-FR" smtClean="0"/>
              <a:t>For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FR" smtClean="0"/>
              <a:t> every identified obstacle ...  </a:t>
            </a:r>
          </a:p>
          <a:p>
            <a:pPr lvl="1">
              <a:defRPr/>
            </a:pPr>
            <a:r>
              <a:rPr lang="fr-FR" smtClean="0"/>
              <a:t>explore alternative resolutions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select “best” resolution based on ... </a:t>
            </a:r>
          </a:p>
          <a:p>
            <a:pPr lvl="2">
              <a:defRPr/>
            </a:pPr>
            <a:r>
              <a:rPr lang="en-US" smtClean="0"/>
              <a:t>likelihood/severity of obstacle</a:t>
            </a:r>
          </a:p>
          <a:p>
            <a:pPr lvl="2">
              <a:defRPr/>
            </a:pPr>
            <a:r>
              <a:rPr lang="fr-FR" smtClean="0"/>
              <a:t>non-functional/quality goals in goal model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23825" y="111125"/>
          <a:ext cx="1147763" cy="1160463"/>
        </p:xfrm>
        <a:graphic>
          <a:graphicData uri="http://schemas.openxmlformats.org/presentationml/2006/ole">
            <p:oleObj spid="_x0000_s19458" name="Clip" r:id="rId3" imgW="3368160" imgH="4030560" progId="MS_ClipArt_Gallery.2">
              <p:embed/>
            </p:oleObj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1279525" y="5418138"/>
          <a:ext cx="6107113" cy="1003300"/>
        </p:xfrm>
        <a:graphic>
          <a:graphicData uri="http://schemas.openxmlformats.org/presentationml/2006/ole">
            <p:oleObj spid="_x0000_s19459" name="Picture" r:id="rId4" imgW="2880360" imgH="47448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228600"/>
            <a:ext cx="8178800" cy="762000"/>
          </a:xfrm>
        </p:spPr>
        <p:txBody>
          <a:bodyPr/>
          <a:lstStyle/>
          <a:p>
            <a:r>
              <a:rPr lang="en-US" smtClean="0"/>
              <a:t>Exploring alternative countermeasures</a:t>
            </a:r>
            <a:endParaRPr lang="en-US" altLang="en-US" smtClean="0"/>
          </a:p>
        </p:txBody>
      </p:sp>
      <p:sp>
        <p:nvSpPr>
          <p:cNvPr id="148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127125"/>
            <a:ext cx="8732838" cy="20320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fr-FR" smtClean="0"/>
              <a:t>By use of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model transformation operators</a:t>
            </a:r>
          </a:p>
          <a:p>
            <a:pPr lvl="1">
              <a:defRPr/>
            </a:pPr>
            <a:r>
              <a:rPr lang="fr-FR" smtClean="0"/>
              <a:t>encode resolution tactics</a:t>
            </a:r>
            <a:endParaRPr lang="fr-FR" i="1" smtClean="0"/>
          </a:p>
          <a:p>
            <a:pPr>
              <a:spcBef>
                <a:spcPct val="50000"/>
              </a:spcBef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 substitution</a:t>
            </a:r>
            <a:r>
              <a:rPr lang="fr-FR" smtClean="0"/>
              <a:t>:  consider alternative refinement of parent goal to avoid obstruction of child goal </a:t>
            </a:r>
            <a:endParaRPr lang="fr-FR" sz="2000" smtClean="0">
              <a:solidFill>
                <a:srgbClr val="5F5F5F"/>
              </a:solidFill>
            </a:endParaRPr>
          </a:p>
        </p:txBody>
      </p:sp>
      <p:grpSp>
        <p:nvGrpSpPr>
          <p:cNvPr id="20485" name="Group 37"/>
          <p:cNvGrpSpPr>
            <a:grpSpLocks/>
          </p:cNvGrpSpPr>
          <p:nvPr/>
        </p:nvGrpSpPr>
        <p:grpSpPr bwMode="auto">
          <a:xfrm>
            <a:off x="1830388" y="3336925"/>
            <a:ext cx="5443537" cy="1757363"/>
            <a:chOff x="1153" y="2057"/>
            <a:chExt cx="3429" cy="1107"/>
          </a:xfrm>
        </p:grpSpPr>
        <p:sp>
          <p:nvSpPr>
            <p:cNvPr id="20488" name="AutoShape 8"/>
            <p:cNvSpPr>
              <a:spLocks noChangeArrowheads="1"/>
            </p:cNvSpPr>
            <p:nvPr/>
          </p:nvSpPr>
          <p:spPr bwMode="auto">
            <a:xfrm>
              <a:off x="1629" y="2057"/>
              <a:ext cx="438" cy="238"/>
            </a:xfrm>
            <a:prstGeom prst="parallelogram">
              <a:avLst>
                <a:gd name="adj" fmla="val 57979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1739" y="2069"/>
              <a:ext cx="23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G</a:t>
              </a:r>
              <a:endParaRPr lang="fr-BE" sz="1800" b="0">
                <a:solidFill>
                  <a:schemeClr val="tx1"/>
                </a:solidFill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88901" name="Line 5"/>
            <p:cNvSpPr>
              <a:spLocks noChangeShapeType="1"/>
            </p:cNvSpPr>
            <p:nvPr/>
          </p:nvSpPr>
          <p:spPr bwMode="auto">
            <a:xfrm>
              <a:off x="1786" y="2300"/>
              <a:ext cx="0" cy="1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8902" name="Line 6"/>
            <p:cNvSpPr>
              <a:spLocks noChangeShapeType="1"/>
            </p:cNvSpPr>
            <p:nvPr/>
          </p:nvSpPr>
          <p:spPr bwMode="auto">
            <a:xfrm flipH="1">
              <a:off x="1475" y="2526"/>
              <a:ext cx="290" cy="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8909" name="Oval 13"/>
            <p:cNvSpPr>
              <a:spLocks noChangeArrowheads="1"/>
            </p:cNvSpPr>
            <p:nvPr/>
          </p:nvSpPr>
          <p:spPr bwMode="auto">
            <a:xfrm>
              <a:off x="1732" y="2447"/>
              <a:ext cx="104" cy="96"/>
            </a:xfrm>
            <a:prstGeom prst="ellips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8910" name="Line 14"/>
            <p:cNvSpPr>
              <a:spLocks noChangeShapeType="1"/>
            </p:cNvSpPr>
            <p:nvPr/>
          </p:nvSpPr>
          <p:spPr bwMode="auto">
            <a:xfrm flipH="1" flipV="1">
              <a:off x="1843" y="2516"/>
              <a:ext cx="172" cy="1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94" name="AutoShape 16"/>
            <p:cNvSpPr>
              <a:spLocks noChangeArrowheads="1"/>
            </p:cNvSpPr>
            <p:nvPr/>
          </p:nvSpPr>
          <p:spPr bwMode="auto">
            <a:xfrm>
              <a:off x="1153" y="2617"/>
              <a:ext cx="438" cy="183"/>
            </a:xfrm>
            <a:prstGeom prst="parallelogram">
              <a:avLst>
                <a:gd name="adj" fmla="val 75405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0495" name="AutoShape 17"/>
            <p:cNvSpPr>
              <a:spLocks noChangeArrowheads="1"/>
            </p:cNvSpPr>
            <p:nvPr/>
          </p:nvSpPr>
          <p:spPr bwMode="auto">
            <a:xfrm>
              <a:off x="1734" y="2626"/>
              <a:ext cx="438" cy="157"/>
            </a:xfrm>
            <a:prstGeom prst="parallelogram">
              <a:avLst>
                <a:gd name="adj" fmla="val 87892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20496" name="Group 18"/>
            <p:cNvGrpSpPr>
              <a:grpSpLocks/>
            </p:cNvGrpSpPr>
            <p:nvPr/>
          </p:nvGrpSpPr>
          <p:grpSpPr bwMode="auto">
            <a:xfrm>
              <a:off x="1852" y="2788"/>
              <a:ext cx="180" cy="251"/>
              <a:chOff x="4240" y="8260"/>
              <a:chExt cx="520" cy="900"/>
            </a:xfrm>
          </p:grpSpPr>
          <p:sp>
            <p:nvSpPr>
              <p:cNvPr id="1488915" name="Line 19"/>
              <p:cNvSpPr>
                <a:spLocks noChangeShapeType="1"/>
              </p:cNvSpPr>
              <p:nvPr/>
            </p:nvSpPr>
            <p:spPr bwMode="auto">
              <a:xfrm>
                <a:off x="4480" y="8260"/>
                <a:ext cx="0" cy="9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88916" name="Line 20"/>
              <p:cNvSpPr>
                <a:spLocks noChangeShapeType="1"/>
              </p:cNvSpPr>
              <p:nvPr/>
            </p:nvSpPr>
            <p:spPr bwMode="auto">
              <a:xfrm>
                <a:off x="4240" y="8758"/>
                <a:ext cx="52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0497" name="AutoShape 21"/>
            <p:cNvSpPr>
              <a:spLocks noChangeArrowheads="1"/>
            </p:cNvSpPr>
            <p:nvPr/>
          </p:nvSpPr>
          <p:spPr bwMode="auto">
            <a:xfrm flipH="1">
              <a:off x="1704" y="3019"/>
              <a:ext cx="514" cy="145"/>
            </a:xfrm>
            <a:prstGeom prst="parallelogram">
              <a:avLst>
                <a:gd name="adj" fmla="val 29212"/>
              </a:avLst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88920" name="Line 24"/>
            <p:cNvSpPr>
              <a:spLocks noChangeShapeType="1"/>
            </p:cNvSpPr>
            <p:nvPr/>
          </p:nvSpPr>
          <p:spPr bwMode="auto">
            <a:xfrm>
              <a:off x="1927" y="2342"/>
              <a:ext cx="917" cy="1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8921" name="Line 25"/>
            <p:cNvSpPr>
              <a:spLocks noChangeShapeType="1"/>
            </p:cNvSpPr>
            <p:nvPr/>
          </p:nvSpPr>
          <p:spPr bwMode="auto">
            <a:xfrm flipH="1">
              <a:off x="2589" y="2576"/>
              <a:ext cx="290" cy="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8922" name="Oval 26"/>
            <p:cNvSpPr>
              <a:spLocks noChangeArrowheads="1"/>
            </p:cNvSpPr>
            <p:nvPr/>
          </p:nvSpPr>
          <p:spPr bwMode="auto">
            <a:xfrm>
              <a:off x="2846" y="2497"/>
              <a:ext cx="104" cy="96"/>
            </a:xfrm>
            <a:prstGeom prst="ellips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8923" name="Line 27"/>
            <p:cNvSpPr>
              <a:spLocks noChangeShapeType="1"/>
            </p:cNvSpPr>
            <p:nvPr/>
          </p:nvSpPr>
          <p:spPr bwMode="auto">
            <a:xfrm flipH="1" flipV="1">
              <a:off x="2957" y="2566"/>
              <a:ext cx="172" cy="1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02" name="AutoShape 28"/>
            <p:cNvSpPr>
              <a:spLocks noChangeArrowheads="1"/>
            </p:cNvSpPr>
            <p:nvPr/>
          </p:nvSpPr>
          <p:spPr bwMode="auto">
            <a:xfrm>
              <a:off x="2267" y="2667"/>
              <a:ext cx="438" cy="183"/>
            </a:xfrm>
            <a:prstGeom prst="parallelogram">
              <a:avLst>
                <a:gd name="adj" fmla="val 75405"/>
              </a:avLst>
            </a:prstGeom>
            <a:solidFill>
              <a:srgbClr val="CECFF2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0503" name="AutoShape 29"/>
            <p:cNvSpPr>
              <a:spLocks noChangeArrowheads="1"/>
            </p:cNvSpPr>
            <p:nvPr/>
          </p:nvSpPr>
          <p:spPr bwMode="auto">
            <a:xfrm>
              <a:off x="2848" y="2676"/>
              <a:ext cx="438" cy="157"/>
            </a:xfrm>
            <a:prstGeom prst="parallelogram">
              <a:avLst>
                <a:gd name="adj" fmla="val 87892"/>
              </a:avLst>
            </a:prstGeom>
            <a:solidFill>
              <a:srgbClr val="CECFF2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0504" name="Text Box 30"/>
            <p:cNvSpPr txBox="1">
              <a:spLocks noChangeArrowheads="1"/>
            </p:cNvSpPr>
            <p:nvPr/>
          </p:nvSpPr>
          <p:spPr bwMode="auto">
            <a:xfrm>
              <a:off x="2261" y="2175"/>
              <a:ext cx="23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2000" b="0" i="1">
                  <a:solidFill>
                    <a:schemeClr val="tx2"/>
                  </a:solidFill>
                  <a:latin typeface="Arial" pitchFamily="34" charset="0"/>
                </a:rPr>
                <a:t>alternative less exposed to risk</a:t>
              </a:r>
              <a:endParaRPr lang="fr-BE" sz="1800" b="0">
                <a:solidFill>
                  <a:schemeClr val="tx1"/>
                </a:solidFill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488928" name="Line 32"/>
          <p:cNvSpPr>
            <a:spLocks noChangeShapeType="1"/>
          </p:cNvSpPr>
          <p:nvPr/>
        </p:nvSpPr>
        <p:spPr bwMode="auto">
          <a:xfrm flipV="1">
            <a:off x="1792288" y="5588000"/>
            <a:ext cx="4054475" cy="1588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0482" name="Object 33"/>
          <p:cNvGraphicFramePr>
            <a:graphicFrameLocks noChangeAspect="1"/>
          </p:cNvGraphicFramePr>
          <p:nvPr/>
        </p:nvGraphicFramePr>
        <p:xfrm>
          <a:off x="123825" y="111125"/>
          <a:ext cx="901700" cy="911225"/>
        </p:xfrm>
        <a:graphic>
          <a:graphicData uri="http://schemas.openxmlformats.org/presentationml/2006/ole">
            <p:oleObj spid="_x0000_s20482" name="Clip" r:id="rId3" imgW="3368160" imgH="4030560" progId="MS_ClipArt_Gallery.2">
              <p:embed/>
            </p:oleObj>
          </a:graphicData>
        </a:graphic>
      </p:graphicFrame>
      <p:sp>
        <p:nvSpPr>
          <p:cNvPr id="20487" name="Rectangle 34"/>
          <p:cNvSpPr>
            <a:spLocks noChangeArrowheads="1"/>
          </p:cNvSpPr>
          <p:nvPr/>
        </p:nvSpPr>
        <p:spPr bwMode="auto">
          <a:xfrm>
            <a:off x="228600" y="5259388"/>
            <a:ext cx="721836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marL="742950" lvl="1" indent="-285750" algn="l">
              <a:lnSpc>
                <a:spcPct val="120000"/>
              </a:lnSpc>
              <a:spcBef>
                <a:spcPct val="25000"/>
              </a:spcBef>
              <a:buClr>
                <a:schemeClr val="tx2"/>
              </a:buClr>
            </a:pPr>
            <a:r>
              <a:rPr lang="fr-FR" sz="2000" b="0">
                <a:solidFill>
                  <a:srgbClr val="009999"/>
                </a:solidFill>
                <a:latin typeface="Comic Sans MS" pitchFamily="66" charset="0"/>
              </a:rPr>
              <a:t>e.g.   </a:t>
            </a:r>
            <a:r>
              <a:rPr lang="fr-FR" sz="2000" b="0">
                <a:solidFill>
                  <a:srgbClr val="5F5F5F"/>
                </a:solidFill>
                <a:latin typeface="Arial" pitchFamily="34" charset="0"/>
              </a:rPr>
              <a:t>MotorReversed </a:t>
            </a:r>
            <a:r>
              <a:rPr lang="fr-FR" sz="2000">
                <a:solidFill>
                  <a:srgbClr val="5F5F5F"/>
                </a:solidFill>
                <a:latin typeface="Arial" pitchFamily="34" charset="0"/>
              </a:rPr>
              <a:t>Iff </a:t>
            </a:r>
            <a:r>
              <a:rPr lang="fr-FR" sz="2000" b="0">
                <a:solidFill>
                  <a:srgbClr val="5F5F5F"/>
                </a:solidFill>
                <a:latin typeface="Arial" pitchFamily="34" charset="0"/>
              </a:rPr>
              <a:t>WheelsTurning </a:t>
            </a:r>
          </a:p>
          <a:p>
            <a:pPr marL="742950" lvl="1" indent="-285750" algn="l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</a:pPr>
            <a:r>
              <a:rPr lang="en-US" sz="2000" b="0">
                <a:solidFill>
                  <a:srgbClr val="5F5F5F"/>
                </a:solidFill>
              </a:rPr>
              <a:t>		     </a:t>
            </a:r>
            <a:r>
              <a:rPr lang="en-US">
                <a:solidFill>
                  <a:schemeClr val="tx2"/>
                </a:solidFill>
              </a:rPr>
              <a:t>®</a:t>
            </a:r>
            <a:r>
              <a:rPr lang="en-US" sz="2000" b="0">
                <a:solidFill>
                  <a:srgbClr val="5F5F5F"/>
                </a:solidFill>
              </a:rPr>
              <a:t>    </a:t>
            </a:r>
            <a:r>
              <a:rPr lang="fr-FR" sz="2000" b="0">
                <a:solidFill>
                  <a:srgbClr val="5F5F5F"/>
                </a:solidFill>
                <a:latin typeface="Arial" pitchFamily="34" charset="0"/>
              </a:rPr>
              <a:t>MotorReversed </a:t>
            </a:r>
            <a:r>
              <a:rPr lang="fr-FR" sz="2000">
                <a:solidFill>
                  <a:srgbClr val="5F5F5F"/>
                </a:solidFill>
                <a:latin typeface="Arial" pitchFamily="34" charset="0"/>
              </a:rPr>
              <a:t>Iff </a:t>
            </a:r>
            <a:r>
              <a:rPr lang="fr-FR" sz="2000" b="0">
                <a:solidFill>
                  <a:schemeClr val="tx2"/>
                </a:solidFill>
                <a:latin typeface="Arial" pitchFamily="34" charset="0"/>
              </a:rPr>
              <a:t>PlaneWeightSensed</a:t>
            </a:r>
            <a:endParaRPr lang="fr-FR" sz="2000" b="0">
              <a:solidFill>
                <a:srgbClr val="5F5F5F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752475" y="228600"/>
            <a:ext cx="8205788" cy="762000"/>
          </a:xfrm>
        </p:spPr>
        <p:txBody>
          <a:bodyPr/>
          <a:lstStyle/>
          <a:p>
            <a:r>
              <a:rPr lang="en-US" smtClean="0"/>
              <a:t>Exploring alternative countermeasures </a:t>
            </a:r>
            <a:r>
              <a:rPr lang="en-US" altLang="en-US" smtClean="0"/>
              <a:t> </a:t>
            </a:r>
            <a:r>
              <a:rPr lang="en-US" altLang="en-US" sz="1800" smtClean="0"/>
              <a:t>(2)</a:t>
            </a:r>
          </a:p>
        </p:txBody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171575"/>
            <a:ext cx="8188325" cy="110807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Agent substitution</a:t>
            </a:r>
            <a:r>
              <a:rPr lang="fr-FR" smtClean="0"/>
              <a:t>:  consider alternative responsibilities</a:t>
            </a:r>
            <a:r>
              <a:rPr lang="fr-FR" sz="2000" smtClean="0"/>
              <a:t> </a:t>
            </a:r>
            <a:r>
              <a:rPr lang="fr-FR" smtClean="0"/>
              <a:t>for obstructed goal so as to make obstacle unfeasible</a:t>
            </a:r>
            <a:endParaRPr lang="fr-FR" smtClean="0">
              <a:solidFill>
                <a:schemeClr val="tx2"/>
              </a:solidFill>
            </a:endParaRPr>
          </a:p>
        </p:txBody>
      </p:sp>
      <p:grpSp>
        <p:nvGrpSpPr>
          <p:cNvPr id="21510" name="Group 20"/>
          <p:cNvGrpSpPr>
            <a:grpSpLocks/>
          </p:cNvGrpSpPr>
          <p:nvPr/>
        </p:nvGrpSpPr>
        <p:grpSpPr bwMode="auto">
          <a:xfrm>
            <a:off x="2128838" y="2538413"/>
            <a:ext cx="4625975" cy="1270000"/>
            <a:chOff x="1432" y="1627"/>
            <a:chExt cx="2914" cy="800"/>
          </a:xfrm>
        </p:grpSpPr>
        <p:sp>
          <p:nvSpPr>
            <p:cNvPr id="1506308" name="AutoShape 4"/>
            <p:cNvSpPr>
              <a:spLocks noChangeArrowheads="1"/>
            </p:cNvSpPr>
            <p:nvPr/>
          </p:nvSpPr>
          <p:spPr bwMode="auto">
            <a:xfrm>
              <a:off x="1432" y="2219"/>
              <a:ext cx="589" cy="208"/>
            </a:xfrm>
            <a:prstGeom prst="hexagon">
              <a:avLst>
                <a:gd name="adj" fmla="val 67044"/>
                <a:gd name="vf" fmla="val 115470"/>
              </a:avLst>
            </a:prstGeom>
            <a:solidFill>
              <a:srgbClr val="E2E5FA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06309" name="Line 5"/>
            <p:cNvSpPr>
              <a:spLocks noChangeShapeType="1"/>
            </p:cNvSpPr>
            <p:nvPr/>
          </p:nvSpPr>
          <p:spPr bwMode="auto">
            <a:xfrm flipH="1">
              <a:off x="2102" y="1809"/>
              <a:ext cx="208" cy="1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6310" name="Oval 6"/>
            <p:cNvSpPr>
              <a:spLocks noChangeArrowheads="1"/>
            </p:cNvSpPr>
            <p:nvPr/>
          </p:nvSpPr>
          <p:spPr bwMode="auto">
            <a:xfrm>
              <a:off x="2014" y="1967"/>
              <a:ext cx="85" cy="77"/>
            </a:xfrm>
            <a:prstGeom prst="ellips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16" name="AutoShape 7"/>
            <p:cNvSpPr>
              <a:spLocks noChangeArrowheads="1"/>
            </p:cNvSpPr>
            <p:nvPr/>
          </p:nvSpPr>
          <p:spPr bwMode="auto">
            <a:xfrm>
              <a:off x="2207" y="1627"/>
              <a:ext cx="438" cy="183"/>
            </a:xfrm>
            <a:prstGeom prst="parallelogram">
              <a:avLst>
                <a:gd name="adj" fmla="val 75405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06312" name="Line 8"/>
            <p:cNvSpPr>
              <a:spLocks noChangeShapeType="1"/>
            </p:cNvSpPr>
            <p:nvPr/>
          </p:nvSpPr>
          <p:spPr bwMode="auto">
            <a:xfrm flipH="1">
              <a:off x="1807" y="2041"/>
              <a:ext cx="208" cy="1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6313" name="Line 9"/>
            <p:cNvSpPr>
              <a:spLocks noChangeShapeType="1"/>
            </p:cNvSpPr>
            <p:nvPr/>
          </p:nvSpPr>
          <p:spPr bwMode="auto">
            <a:xfrm>
              <a:off x="2406" y="1823"/>
              <a:ext cx="228" cy="18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6314" name="Oval 10"/>
            <p:cNvSpPr>
              <a:spLocks noChangeArrowheads="1"/>
            </p:cNvSpPr>
            <p:nvPr/>
          </p:nvSpPr>
          <p:spPr bwMode="auto">
            <a:xfrm>
              <a:off x="2610" y="1999"/>
              <a:ext cx="85" cy="77"/>
            </a:xfrm>
            <a:prstGeom prst="ellips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06315" name="Line 11"/>
            <p:cNvSpPr>
              <a:spLocks noChangeShapeType="1"/>
            </p:cNvSpPr>
            <p:nvPr/>
          </p:nvSpPr>
          <p:spPr bwMode="auto">
            <a:xfrm>
              <a:off x="2693" y="2056"/>
              <a:ext cx="220" cy="15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6316" name="AutoShape 12"/>
            <p:cNvSpPr>
              <a:spLocks noChangeArrowheads="1"/>
            </p:cNvSpPr>
            <p:nvPr/>
          </p:nvSpPr>
          <p:spPr bwMode="auto">
            <a:xfrm>
              <a:off x="2619" y="2215"/>
              <a:ext cx="589" cy="208"/>
            </a:xfrm>
            <a:prstGeom prst="hexagon">
              <a:avLst>
                <a:gd name="adj" fmla="val 67044"/>
                <a:gd name="vf" fmla="val 115470"/>
              </a:avLst>
            </a:prstGeom>
            <a:solidFill>
              <a:srgbClr val="E2E5FA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22" name="Text Box 13"/>
            <p:cNvSpPr txBox="1">
              <a:spLocks noChangeArrowheads="1"/>
            </p:cNvSpPr>
            <p:nvPr/>
          </p:nvSpPr>
          <p:spPr bwMode="auto">
            <a:xfrm>
              <a:off x="2752" y="1904"/>
              <a:ext cx="1594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2000" b="0" i="1">
                  <a:solidFill>
                    <a:schemeClr val="tx2"/>
                  </a:solidFill>
                  <a:latin typeface="Arial" pitchFamily="34" charset="0"/>
                </a:rPr>
                <a:t>more reliable agent</a:t>
              </a:r>
              <a:endParaRPr lang="fr-BE" sz="1800" b="0">
                <a:solidFill>
                  <a:schemeClr val="tx1"/>
                </a:solidFill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506320" name="Line 16"/>
          <p:cNvSpPr>
            <a:spLocks noChangeShapeType="1"/>
          </p:cNvSpPr>
          <p:nvPr/>
        </p:nvSpPr>
        <p:spPr bwMode="auto">
          <a:xfrm>
            <a:off x="2020888" y="5372100"/>
            <a:ext cx="2914650" cy="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1506" name="Object 18"/>
          <p:cNvGraphicFramePr>
            <a:graphicFrameLocks noChangeAspect="1"/>
          </p:cNvGraphicFramePr>
          <p:nvPr/>
        </p:nvGraphicFramePr>
        <p:xfrm>
          <a:off x="123825" y="111125"/>
          <a:ext cx="901700" cy="911225"/>
        </p:xfrm>
        <a:graphic>
          <a:graphicData uri="http://schemas.openxmlformats.org/presentationml/2006/ole">
            <p:oleObj spid="_x0000_s21506" name="Clip" r:id="rId3" imgW="3368160" imgH="4030560" progId="MS_ClipArt_Gallery.2">
              <p:embed/>
            </p:oleObj>
          </a:graphicData>
        </a:graphic>
      </p:graphicFrame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0" y="4295775"/>
            <a:ext cx="8318500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marL="742950" lvl="1" indent="-285750" algn="l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</a:pPr>
            <a:r>
              <a:rPr lang="en-US" sz="2000" b="0">
                <a:solidFill>
                  <a:schemeClr val="tx2"/>
                </a:solidFill>
              </a:rPr>
              <a:t>		</a:t>
            </a:r>
            <a:r>
              <a:rPr lang="fr-FR" sz="2200" b="0">
                <a:solidFill>
                  <a:srgbClr val="009999"/>
                </a:solidFill>
                <a:latin typeface="Comic Sans MS" pitchFamily="66" charset="0"/>
              </a:rPr>
              <a:t>e.g.    </a:t>
            </a:r>
            <a:r>
              <a:rPr lang="fr-FR" sz="2000" b="0">
                <a:solidFill>
                  <a:srgbClr val="5F5F5F"/>
                </a:solidFill>
                <a:latin typeface="Arial" pitchFamily="34" charset="0"/>
              </a:rPr>
              <a:t>Maintain [SafeAccelerationComputed]</a:t>
            </a:r>
          </a:p>
          <a:p>
            <a:pPr marL="742950" lvl="1" indent="-285750" algn="l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</a:pPr>
            <a:r>
              <a:rPr lang="fr-FR" sz="2000" b="0">
                <a:solidFill>
                  <a:srgbClr val="5F5F5F"/>
                </a:solidFill>
                <a:latin typeface="Arial" pitchFamily="34" charset="0"/>
              </a:rPr>
              <a:t>			  </a:t>
            </a:r>
            <a:r>
              <a:rPr lang="fr-FR" sz="2000" b="0">
                <a:solidFill>
                  <a:srgbClr val="009999"/>
                </a:solidFill>
                <a:latin typeface="Comic Sans MS" pitchFamily="66" charset="0"/>
              </a:rPr>
              <a:t>obstructed by</a:t>
            </a:r>
            <a:r>
              <a:rPr lang="fr-FR" sz="2000" b="0">
                <a:solidFill>
                  <a:srgbClr val="5F5F5F"/>
                </a:solidFill>
                <a:latin typeface="Arial" pitchFamily="34" charset="0"/>
              </a:rPr>
              <a:t>  ComputedAccelerationNotSafe</a:t>
            </a:r>
          </a:p>
          <a:p>
            <a:pPr marL="742950" lvl="1" indent="-285750" algn="l">
              <a:lnSpc>
                <a:spcPct val="120000"/>
              </a:lnSpc>
              <a:spcBef>
                <a:spcPct val="25000"/>
              </a:spcBef>
              <a:buClr>
                <a:schemeClr val="tx2"/>
              </a:buClr>
            </a:pPr>
            <a:r>
              <a:rPr lang="fr-FR" sz="2000" b="0">
                <a:solidFill>
                  <a:srgbClr val="5F5F5F"/>
                </a:solidFill>
                <a:latin typeface="Arial" pitchFamily="34" charset="0"/>
              </a:rPr>
              <a:t>                  OnBoardTrainController</a:t>
            </a:r>
            <a:r>
              <a:rPr lang="en-US" sz="2000" b="0">
                <a:solidFill>
                  <a:srgbClr val="5F5F5F"/>
                </a:solidFill>
              </a:rPr>
              <a:t>   </a:t>
            </a:r>
            <a:r>
              <a:rPr lang="en-US" b="0">
                <a:solidFill>
                  <a:schemeClr val="tx2"/>
                </a:solidFill>
              </a:rPr>
              <a:t>®</a:t>
            </a:r>
            <a:r>
              <a:rPr lang="en-US" sz="2000" b="0">
                <a:solidFill>
                  <a:srgbClr val="5F5F5F"/>
                </a:solidFill>
              </a:rPr>
              <a:t>   </a:t>
            </a:r>
            <a:r>
              <a:rPr lang="fr-FR" sz="2000" b="0">
                <a:solidFill>
                  <a:schemeClr val="tx2"/>
                </a:solidFill>
                <a:latin typeface="Arial" pitchFamily="34" charset="0"/>
              </a:rPr>
              <a:t>VitalStationComputer</a:t>
            </a:r>
          </a:p>
        </p:txBody>
      </p:sp>
      <p:graphicFrame>
        <p:nvGraphicFramePr>
          <p:cNvPr id="21507" name="Object 21"/>
          <p:cNvGraphicFramePr>
            <a:graphicFrameLocks noChangeAspect="1"/>
          </p:cNvGraphicFramePr>
          <p:nvPr/>
        </p:nvGraphicFramePr>
        <p:xfrm flipH="1">
          <a:off x="7470775" y="5775325"/>
          <a:ext cx="1068388" cy="663575"/>
        </p:xfrm>
        <a:graphic>
          <a:graphicData uri="http://schemas.openxmlformats.org/presentationml/2006/ole">
            <p:oleObj spid="_x0000_s21507" name="Clip" r:id="rId4" imgW="5096880" imgH="264276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752475" y="228600"/>
            <a:ext cx="8205788" cy="762000"/>
          </a:xfrm>
        </p:spPr>
        <p:txBody>
          <a:bodyPr/>
          <a:lstStyle/>
          <a:p>
            <a:r>
              <a:rPr lang="en-US" smtClean="0"/>
              <a:t>Exploring alternative countermeasures </a:t>
            </a:r>
            <a:r>
              <a:rPr lang="en-US" altLang="en-US" smtClean="0"/>
              <a:t> </a:t>
            </a:r>
            <a:r>
              <a:rPr lang="en-US" altLang="en-US" sz="1800" smtClean="0"/>
              <a:t>(3)</a:t>
            </a:r>
          </a:p>
        </p:txBody>
      </p:sp>
      <p:sp>
        <p:nvSpPr>
          <p:cNvPr id="1543183" name="Rectangle 15"/>
          <p:cNvSpPr>
            <a:spLocks noChangeArrowheads="1"/>
          </p:cNvSpPr>
          <p:nvPr/>
        </p:nvSpPr>
        <p:spPr bwMode="auto">
          <a:xfrm>
            <a:off x="254000" y="1443038"/>
            <a:ext cx="8693150" cy="35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/>
            </a:pPr>
            <a:r>
              <a:rPr lang="fr-FR" sz="2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Goal weakening</a:t>
            </a:r>
            <a:r>
              <a:rPr lang="fr-FR" sz="2200" b="0">
                <a:solidFill>
                  <a:schemeClr val="tx1"/>
                </a:solidFill>
                <a:latin typeface="Comic Sans MS" pitchFamily="66" charset="0"/>
              </a:rPr>
              <a:t>:  weaken the obstructed goal ’s formulation so that it no longer gets obstructed</a:t>
            </a:r>
            <a:endParaRPr lang="fr-FR" sz="2200" b="0">
              <a:solidFill>
                <a:srgbClr val="000099"/>
              </a:solidFill>
              <a:latin typeface="Comic Sans MS" pitchFamily="66" charset="0"/>
            </a:endParaRPr>
          </a:p>
          <a:p>
            <a:pPr marL="742950" lvl="1" indent="-285750" algn="l">
              <a:lnSpc>
                <a:spcPct val="130000"/>
              </a:lnSpc>
              <a:spcBef>
                <a:spcPct val="25000"/>
              </a:spcBef>
              <a:buClr>
                <a:schemeClr val="tx2"/>
              </a:buClr>
              <a:buFontTx/>
              <a:buChar char="–"/>
              <a:defRPr/>
            </a:pPr>
            <a:r>
              <a:rPr lang="fr-FR" sz="2200" b="0">
                <a:solidFill>
                  <a:srgbClr val="009999"/>
                </a:solidFill>
                <a:latin typeface="Comic Sans MS" pitchFamily="66" charset="0"/>
              </a:rPr>
              <a:t>for </a:t>
            </a:r>
            <a:r>
              <a:rPr lang="fr-FR" sz="22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if-then</a:t>
            </a:r>
            <a:r>
              <a:rPr lang="fr-FR" sz="2200" b="0">
                <a:solidFill>
                  <a:srgbClr val="009999"/>
                </a:solidFill>
                <a:latin typeface="Comic Sans MS" pitchFamily="66" charset="0"/>
              </a:rPr>
              <a:t> goal specs:  add conjunct in </a:t>
            </a:r>
            <a:r>
              <a:rPr lang="fr-FR" sz="22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if</a:t>
            </a:r>
            <a:r>
              <a:rPr lang="fr-FR" sz="2200" b="0">
                <a:solidFill>
                  <a:srgbClr val="009999"/>
                </a:solidFill>
                <a:latin typeface="Comic Sans MS" pitchFamily="66" charset="0"/>
              </a:rPr>
              <a:t>-part </a:t>
            </a:r>
          </a:p>
          <a:p>
            <a:pPr marL="742950" lvl="1" indent="-285750" algn="l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lang="fr-FR" sz="2200" b="0">
                <a:solidFill>
                  <a:srgbClr val="009999"/>
                </a:solidFill>
                <a:latin typeface="Comic Sans MS" pitchFamily="66" charset="0"/>
              </a:rPr>
              <a:t>                                          or disjunct in </a:t>
            </a:r>
            <a:r>
              <a:rPr lang="fr-FR" sz="22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then</a:t>
            </a:r>
            <a:r>
              <a:rPr lang="fr-FR" sz="2200" b="0">
                <a:solidFill>
                  <a:srgbClr val="009999"/>
                </a:solidFill>
                <a:latin typeface="Comic Sans MS" pitchFamily="66" charset="0"/>
              </a:rPr>
              <a:t>-part</a:t>
            </a:r>
          </a:p>
          <a:p>
            <a:pPr marL="742950" lvl="1" indent="-285750" algn="l">
              <a:lnSpc>
                <a:spcPct val="220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lang="fr-FR" sz="2000" b="0">
                <a:solidFill>
                  <a:srgbClr val="663300"/>
                </a:solidFill>
                <a:latin typeface="Arial" pitchFamily="34" charset="0"/>
              </a:rPr>
              <a:t>   </a:t>
            </a:r>
            <a:r>
              <a:rPr lang="fr-FR" sz="2000" b="0">
                <a:solidFill>
                  <a:srgbClr val="009999"/>
                </a:solidFill>
                <a:latin typeface="Comic Sans MS" pitchFamily="66" charset="0"/>
              </a:rPr>
              <a:t>e.g.   </a:t>
            </a:r>
            <a:r>
              <a:rPr lang="fr-FR" sz="2000" b="0">
                <a:solidFill>
                  <a:srgbClr val="5F5F5F"/>
                </a:solidFill>
                <a:latin typeface="Arial" pitchFamily="34" charset="0"/>
              </a:rPr>
              <a:t>Maintain [TrafficControllerOnDutyOnSector] </a:t>
            </a:r>
          </a:p>
          <a:p>
            <a:pPr marL="742950" lvl="1" indent="-285750" algn="l">
              <a:spcBef>
                <a:spcPct val="25000"/>
              </a:spcBef>
              <a:buClr>
                <a:schemeClr val="tx2"/>
              </a:buClr>
              <a:defRPr/>
            </a:pPr>
            <a:r>
              <a:rPr lang="fr-FR" sz="2000" b="0">
                <a:solidFill>
                  <a:srgbClr val="009999"/>
                </a:solidFill>
                <a:latin typeface="Comic Sans MS" pitchFamily="66" charset="0"/>
              </a:rPr>
              <a:t>                       obstructed by</a:t>
            </a:r>
            <a:r>
              <a:rPr lang="fr-FR" sz="2000" b="0">
                <a:solidFill>
                  <a:srgbClr val="5F5F5F"/>
                </a:solidFill>
                <a:latin typeface="Arial" pitchFamily="34" charset="0"/>
              </a:rPr>
              <a:t>  NoSectorControllerOnDuty </a:t>
            </a:r>
          </a:p>
          <a:p>
            <a:pPr marL="742950" lvl="1" indent="-285750" algn="l">
              <a:lnSpc>
                <a:spcPct val="130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lang="en-US">
                <a:solidFill>
                  <a:schemeClr val="tx2"/>
                </a:solidFill>
              </a:rPr>
              <a:t>            ®  </a:t>
            </a:r>
            <a:r>
              <a:rPr lang="fr-FR" sz="2200" b="0">
                <a:solidFill>
                  <a:srgbClr val="009999"/>
                </a:solidFill>
                <a:latin typeface="Comic Sans MS" pitchFamily="66" charset="0"/>
              </a:rPr>
              <a:t>goal weakening:</a:t>
            </a:r>
            <a:endParaRPr lang="fr-FR" sz="2000" b="0">
              <a:solidFill>
                <a:srgbClr val="5F5F5F"/>
              </a:solidFill>
              <a:latin typeface="Arial" pitchFamily="34" charset="0"/>
            </a:endParaRPr>
          </a:p>
          <a:p>
            <a:pPr marL="742950" lvl="1" indent="-285750" algn="l">
              <a:spcBef>
                <a:spcPct val="25000"/>
              </a:spcBef>
              <a:buClr>
                <a:schemeClr val="tx2"/>
              </a:buClr>
              <a:defRPr/>
            </a:pPr>
            <a:r>
              <a:rPr lang="fr-FR" sz="2000" b="0">
                <a:solidFill>
                  <a:srgbClr val="5F5F5F"/>
                </a:solidFill>
                <a:latin typeface="Arial" pitchFamily="34" charset="0"/>
              </a:rPr>
              <a:t>                   TrafficControllerOnDutyOnSector</a:t>
            </a:r>
            <a:r>
              <a:rPr lang="fr-FR" sz="2000" b="0" i="1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FR" sz="2200">
                <a:solidFill>
                  <a:schemeClr val="tx2"/>
                </a:solidFill>
                <a:latin typeface="Arial" pitchFamily="34" charset="0"/>
              </a:rPr>
              <a:t>or</a:t>
            </a:r>
            <a:r>
              <a:rPr lang="fr-FR" sz="2000" b="0" i="1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FR" sz="2000" b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WarningToNextSector</a:t>
            </a:r>
            <a:r>
              <a:rPr lang="fr-FR" sz="2000" i="1">
                <a:solidFill>
                  <a:srgbClr val="5F5F5F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22530" name="Object 18"/>
          <p:cNvGraphicFramePr>
            <a:graphicFrameLocks noChangeAspect="1"/>
          </p:cNvGraphicFramePr>
          <p:nvPr/>
        </p:nvGraphicFramePr>
        <p:xfrm>
          <a:off x="123825" y="111125"/>
          <a:ext cx="901700" cy="911225"/>
        </p:xfrm>
        <a:graphic>
          <a:graphicData uri="http://schemas.openxmlformats.org/presentationml/2006/ole">
            <p:oleObj spid="_x0000_s22530" name="Clip" r:id="rId3" imgW="3368160" imgH="4030560" progId="MS_ClipArt_Gallery.2">
              <p:embed/>
            </p:oleObj>
          </a:graphicData>
        </a:graphic>
      </p:graphicFrame>
      <p:graphicFrame>
        <p:nvGraphicFramePr>
          <p:cNvPr id="22531" name="Object 21"/>
          <p:cNvGraphicFramePr>
            <a:graphicFrameLocks noChangeAspect="1"/>
          </p:cNvGraphicFramePr>
          <p:nvPr/>
        </p:nvGraphicFramePr>
        <p:xfrm>
          <a:off x="7566025" y="5318125"/>
          <a:ext cx="1052513" cy="1058863"/>
        </p:xfrm>
        <a:graphic>
          <a:graphicData uri="http://schemas.openxmlformats.org/presentationml/2006/ole">
            <p:oleObj spid="_x0000_s22531" name="Clip" r:id="rId4" imgW="2453040" imgH="246852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200025"/>
            <a:ext cx="8177213" cy="762000"/>
          </a:xfrm>
        </p:spPr>
        <p:txBody>
          <a:bodyPr/>
          <a:lstStyle/>
          <a:p>
            <a:r>
              <a:rPr lang="en-US" smtClean="0"/>
              <a:t>Exploring alternative countermeasures </a:t>
            </a:r>
            <a:r>
              <a:rPr lang="en-US" altLang="en-US" smtClean="0"/>
              <a:t> </a:t>
            </a:r>
            <a:r>
              <a:rPr lang="en-US" altLang="en-US" sz="1800" smtClean="0"/>
              <a:t>(4)</a:t>
            </a:r>
          </a:p>
        </p:txBody>
      </p:sp>
      <p:sp>
        <p:nvSpPr>
          <p:cNvPr id="148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" y="1136650"/>
            <a:ext cx="9144000" cy="4940300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Obstacle prevention</a:t>
            </a:r>
            <a:r>
              <a:rPr lang="fr-FR" smtClean="0"/>
              <a:t>:  introduce new goal </a:t>
            </a:r>
            <a:r>
              <a:rPr lang="fr-FR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Avoid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[obstacle]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fr-FR" smtClean="0"/>
              <a:t>			 </a:t>
            </a:r>
            <a:r>
              <a:rPr lang="fr-FR" sz="2000" smtClean="0"/>
              <a:t>e.g.</a:t>
            </a:r>
            <a:r>
              <a:rPr lang="fr-FR" smtClean="0"/>
              <a:t>  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AccelerationCommandCorrupted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			         </a:t>
            </a:r>
            <a:r>
              <a:rPr lang="en-US" sz="2400" b="1" smtClean="0">
                <a:solidFill>
                  <a:schemeClr val="tx2"/>
                </a:solidFill>
                <a:latin typeface="Symbol" pitchFamily="18" charset="2"/>
              </a:rPr>
              <a:t>® 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  </a:t>
            </a:r>
            <a:r>
              <a:rPr lang="fr-FR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Avoid</a:t>
            </a:r>
            <a:r>
              <a:rPr lang="fr-FR" sz="2000" i="1" smtClean="0">
                <a:solidFill>
                  <a:srgbClr val="5F5F5F"/>
                </a:solidFill>
                <a:latin typeface="Arial" pitchFamily="34" charset="0"/>
              </a:rPr>
              <a:t> [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AccelerationCommandCorrupted</a:t>
            </a:r>
            <a:r>
              <a:rPr lang="fr-FR" sz="2000" i="1" smtClean="0">
                <a:solidFill>
                  <a:srgbClr val="5F5F5F"/>
                </a:solidFill>
                <a:latin typeface="Arial" pitchFamily="34" charset="0"/>
              </a:rPr>
              <a:t>]</a:t>
            </a:r>
          </a:p>
          <a:p>
            <a:pPr lvl="1">
              <a:lnSpc>
                <a:spcPct val="130000"/>
              </a:lnSpc>
              <a:defRPr/>
            </a:pPr>
            <a:r>
              <a:rPr lang="fr-FR" sz="2000" smtClean="0"/>
              <a:t>to be further refined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fr-FR" sz="2000" smtClean="0">
                <a:solidFill>
                  <a:schemeClr val="tx2"/>
                </a:solidFill>
              </a:rPr>
              <a:t>           =</a:t>
            </a:r>
            <a:r>
              <a:rPr lang="fr-FR" sz="2000" i="1" smtClean="0"/>
              <a:t>  standard resolution tactics for security threats</a:t>
            </a:r>
          </a:p>
          <a:p>
            <a:pPr>
              <a:lnSpc>
                <a:spcPct val="100000"/>
              </a:lnSpc>
              <a:spcBef>
                <a:spcPct val="30000"/>
              </a:spcBef>
              <a:defRPr/>
            </a:pPr>
            <a:endParaRPr lang="fr-FR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40000"/>
              </a:lnSpc>
              <a:spcBef>
                <a:spcPct val="30000"/>
              </a:spcBef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 restoration</a:t>
            </a:r>
            <a:r>
              <a:rPr lang="fr-FR" smtClean="0"/>
              <a:t>:  enforce target condition as obstacle occurs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FontTx/>
              <a:buNone/>
              <a:defRPr/>
            </a:pPr>
            <a:r>
              <a:rPr lang="fr-FR" sz="2000" smtClean="0"/>
              <a:t>  </a:t>
            </a:r>
            <a:r>
              <a:rPr lang="fr-FR" sz="2000" smtClean="0">
                <a:solidFill>
                  <a:schemeClr val="tx2"/>
                </a:solidFill>
              </a:rPr>
              <a:t>=&gt;</a:t>
            </a:r>
            <a:r>
              <a:rPr lang="fr-FR" sz="2000" smtClean="0"/>
              <a:t>  </a:t>
            </a:r>
            <a:r>
              <a:rPr lang="fr-FR" smtClean="0"/>
              <a:t>new goal:  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fr-FR" smtClean="0"/>
              <a:t> </a:t>
            </a:r>
            <a:r>
              <a:rPr lang="fr-FR" i="1" smtClean="0"/>
              <a:t>O</a:t>
            </a:r>
            <a:r>
              <a:rPr lang="fr-FR" smtClean="0"/>
              <a:t> then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sooner-or-later</a:t>
            </a:r>
            <a:r>
              <a:rPr lang="fr-FR" smtClean="0"/>
              <a:t> TargetCondition</a:t>
            </a:r>
            <a:endParaRPr lang="fr-FR" sz="2000" smtClean="0"/>
          </a:p>
          <a:p>
            <a:pPr lvl="1">
              <a:lnSpc>
                <a:spcPct val="160000"/>
              </a:lnSpc>
              <a:buFontTx/>
              <a:buNone/>
              <a:defRPr/>
            </a:pPr>
            <a:r>
              <a:rPr lang="fr-FR" sz="2000" smtClean="0">
                <a:solidFill>
                  <a:srgbClr val="663300"/>
                </a:solidFill>
                <a:latin typeface="Arial" pitchFamily="34" charset="0"/>
              </a:rPr>
              <a:t>			 </a:t>
            </a:r>
            <a:r>
              <a:rPr lang="fr-FR" sz="2000" smtClean="0"/>
              <a:t>e.g.</a:t>
            </a:r>
            <a:r>
              <a:rPr lang="fr-FR" sz="2000" smtClean="0">
                <a:solidFill>
                  <a:srgbClr val="663300"/>
                </a:solidFill>
                <a:latin typeface="Arial" pitchFamily="34" charset="0"/>
              </a:rPr>
              <a:t>  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Resource</a:t>
            </a:r>
            <a:r>
              <a:rPr lang="fr-FR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ReturnedInTime  </a:t>
            </a:r>
            <a:r>
              <a:rPr lang="en-US" sz="2400" b="1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   </a:t>
            </a:r>
            <a:r>
              <a:rPr lang="fr-FR" sz="2000" i="1" smtClean="0">
                <a:solidFill>
                  <a:srgbClr val="5F5F5F"/>
                </a:solidFill>
                <a:latin typeface="Arial" pitchFamily="34" charset="0"/>
              </a:rPr>
              <a:t>ReminderSent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fr-FR" sz="2000" i="1" smtClean="0">
                <a:solidFill>
                  <a:srgbClr val="5F5F5F"/>
                </a:solidFill>
                <a:latin typeface="Arial" pitchFamily="34" charset="0"/>
              </a:rPr>
              <a:t>			         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Wheels</a:t>
            </a:r>
            <a:r>
              <a:rPr lang="fr-FR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Out    </a:t>
            </a:r>
            <a:r>
              <a:rPr lang="en-US" sz="2400" b="1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   </a:t>
            </a:r>
            <a:r>
              <a:rPr lang="fr-FR" sz="2000" i="1" smtClean="0">
                <a:solidFill>
                  <a:srgbClr val="5F5F5F"/>
                </a:solidFill>
                <a:latin typeface="Arial" pitchFamily="34" charset="0"/>
              </a:rPr>
              <a:t>WheelsAlarmGenerated</a:t>
            </a: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123825" y="111125"/>
          <a:ext cx="901700" cy="911225"/>
        </p:xfrm>
        <a:graphic>
          <a:graphicData uri="http://schemas.openxmlformats.org/presentationml/2006/ole">
            <p:oleObj spid="_x0000_s23554" name="Clip" r:id="rId3" imgW="3368160" imgH="4030560" progId="MS_ClipArt_Gallery.2">
              <p:embed/>
            </p:oleObj>
          </a:graphicData>
        </a:graphic>
      </p:graphicFrame>
      <p:pic>
        <p:nvPicPr>
          <p:cNvPr id="2355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7969250" y="3213100"/>
            <a:ext cx="7810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85725"/>
            <a:ext cx="8112125" cy="9636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Exploring alternative countermeasures</a:t>
            </a:r>
            <a:r>
              <a:rPr lang="en-US" altLang="en-US" smtClean="0"/>
              <a:t>   </a:t>
            </a:r>
            <a:r>
              <a:rPr lang="en-US" altLang="en-US" sz="1800" smtClean="0"/>
              <a:t>(5)</a:t>
            </a:r>
            <a:r>
              <a:rPr lang="fr-FR" smtClean="0"/>
              <a:t> </a:t>
            </a:r>
            <a:endParaRPr lang="en-US" sz="2600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613" y="1828800"/>
            <a:ext cx="7646987" cy="46466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graphicFrame>
        <p:nvGraphicFramePr>
          <p:cNvPr id="24578" name="Object 5"/>
          <p:cNvGraphicFramePr>
            <a:graphicFrameLocks noChangeAspect="1"/>
          </p:cNvGraphicFramePr>
          <p:nvPr/>
        </p:nvGraphicFramePr>
        <p:xfrm>
          <a:off x="123825" y="111125"/>
          <a:ext cx="901700" cy="911225"/>
        </p:xfrm>
        <a:graphic>
          <a:graphicData uri="http://schemas.openxmlformats.org/presentationml/2006/ole">
            <p:oleObj spid="_x0000_s24578" name="Clip" r:id="rId4" imgW="3368160" imgH="4030560" progId="MS_ClipArt_Gallery.2">
              <p:embed/>
            </p:oleObj>
          </a:graphicData>
        </a:graphic>
      </p:graphicFrame>
      <p:sp>
        <p:nvSpPr>
          <p:cNvPr id="15073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1625" y="1014413"/>
            <a:ext cx="8448675" cy="1006475"/>
          </a:xfrm>
        </p:spPr>
        <p:txBody>
          <a:bodyPr/>
          <a:lstStyle/>
          <a:p>
            <a:pPr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Obstacle reduction</a:t>
            </a:r>
            <a:r>
              <a:rPr lang="fr-FR" smtClean="0"/>
              <a:t>:  reduce obstacle likelihood by ad-hoc countermeasure</a:t>
            </a:r>
            <a:endParaRPr lang="fr-FR" smtClean="0">
              <a:solidFill>
                <a:schemeClr val="tx2"/>
              </a:solidFill>
            </a:endParaRPr>
          </a:p>
        </p:txBody>
      </p:sp>
      <p:sp>
        <p:nvSpPr>
          <p:cNvPr id="1507335" name="Oval 7"/>
          <p:cNvSpPr>
            <a:spLocks noChangeArrowheads="1"/>
          </p:cNvSpPr>
          <p:nvPr/>
        </p:nvSpPr>
        <p:spPr bwMode="auto">
          <a:xfrm>
            <a:off x="3594100" y="4718050"/>
            <a:ext cx="2163763" cy="1227138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200025"/>
            <a:ext cx="8177213" cy="762000"/>
          </a:xfrm>
        </p:spPr>
        <p:txBody>
          <a:bodyPr/>
          <a:lstStyle/>
          <a:p>
            <a:r>
              <a:rPr lang="en-US" smtClean="0"/>
              <a:t>Exploring alternative countermeasures </a:t>
            </a:r>
            <a:r>
              <a:rPr lang="en-US" altLang="en-US" smtClean="0"/>
              <a:t> </a:t>
            </a:r>
            <a:r>
              <a:rPr lang="en-US" altLang="en-US" sz="1800" smtClean="0"/>
              <a:t>(6)</a:t>
            </a:r>
          </a:p>
        </p:txBody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" y="1222375"/>
            <a:ext cx="9144000" cy="49403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Obstacle mitigation</a:t>
            </a:r>
            <a:r>
              <a:rPr lang="fr-FR" smtClean="0"/>
              <a:t>:  introduce new goal to mitigate consequences 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  <a:defRPr/>
            </a:pPr>
            <a:r>
              <a:rPr lang="fr-FR" smtClean="0"/>
              <a:t>                                     of obstacle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  <a:defRPr/>
            </a:pPr>
            <a:r>
              <a:rPr lang="fr-FR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Weak mitigation</a:t>
            </a:r>
            <a:r>
              <a:rPr lang="fr-FR" sz="2000" smtClean="0"/>
              <a:t>:  new goal ensures weaker version of goal when obstructed</a:t>
            </a:r>
          </a:p>
          <a:p>
            <a:pPr lvl="1" algn="ctr">
              <a:buFontTx/>
              <a:buNone/>
              <a:defRPr/>
            </a:pPr>
            <a:r>
              <a:rPr lang="fr-FR" sz="2000" smtClean="0"/>
              <a:t>e.g.</a:t>
            </a:r>
            <a:r>
              <a:rPr lang="fr-FR" smtClean="0"/>
              <a:t> 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Achieve [Attendance</a:t>
            </a:r>
            <a:r>
              <a:rPr lang="fr-FR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Informed</a:t>
            </a:r>
            <a:r>
              <a:rPr lang="fr-FR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MeetingConvenient]</a:t>
            </a:r>
            <a:r>
              <a:rPr lang="fr-FR" sz="1800" smtClean="0">
                <a:solidFill>
                  <a:srgbClr val="663300"/>
                </a:solidFill>
                <a:latin typeface="Arial" pitchFamily="34" charset="0"/>
              </a:rPr>
              <a:t> </a:t>
            </a:r>
          </a:p>
          <a:p>
            <a:pPr lvl="1" algn="ctr">
              <a:lnSpc>
                <a:spcPct val="80000"/>
              </a:lnSpc>
              <a:buFontTx/>
              <a:buNone/>
              <a:defRPr/>
            </a:pPr>
            <a:r>
              <a:rPr lang="fr-FR" sz="1800" smtClean="0">
                <a:solidFill>
                  <a:srgbClr val="663300"/>
                </a:solidFill>
                <a:latin typeface="Arial" pitchFamily="34" charset="0"/>
              </a:rPr>
              <a:t>		</a:t>
            </a:r>
            <a:r>
              <a:rPr lang="en-US" sz="2400" b="1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en-US" sz="1800" smtClean="0">
                <a:solidFill>
                  <a:schemeClr val="tx2"/>
                </a:solidFill>
                <a:latin typeface="Symbol" pitchFamily="18" charset="2"/>
              </a:rPr>
              <a:t>   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Achieve [ImpedimentNotified]</a:t>
            </a:r>
            <a:r>
              <a:rPr lang="fr-FR" sz="2000" smtClean="0"/>
              <a:t> </a:t>
            </a:r>
          </a:p>
          <a:p>
            <a:pPr lvl="1" algn="ctr">
              <a:lnSpc>
                <a:spcPct val="140000"/>
              </a:lnSpc>
              <a:defRPr/>
            </a:pPr>
            <a:r>
              <a:rPr lang="fr-FR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Strong mitigation:</a:t>
            </a:r>
            <a:r>
              <a:rPr lang="fr-FR" sz="2000" smtClean="0"/>
              <a:t>  new goal ensures parent of goal when obstructed</a:t>
            </a:r>
          </a:p>
          <a:p>
            <a:pPr lvl="1">
              <a:buFontTx/>
              <a:buNone/>
              <a:defRPr/>
            </a:pPr>
            <a:r>
              <a:rPr lang="fr-FR" smtClean="0"/>
              <a:t>			 </a:t>
            </a:r>
            <a:r>
              <a:rPr lang="fr-FR" sz="2000" smtClean="0"/>
              <a:t>e.g.</a:t>
            </a:r>
            <a:r>
              <a:rPr lang="fr-FR" smtClean="0"/>
              <a:t> 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OutdatedSpeed/PositionEstimates</a:t>
            </a:r>
            <a:r>
              <a:rPr lang="fr-FR" sz="1800" smtClean="0">
                <a:solidFill>
                  <a:srgbClr val="663300"/>
                </a:solidFill>
                <a:latin typeface="Arial" pitchFamily="34" charset="0"/>
              </a:rPr>
              <a:t> 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fr-FR" sz="1800" smtClean="0">
                <a:solidFill>
                  <a:srgbClr val="663300"/>
                </a:solidFill>
                <a:latin typeface="Arial" pitchFamily="34" charset="0"/>
              </a:rPr>
              <a:t>			          </a:t>
            </a:r>
            <a:r>
              <a:rPr lang="en-US" sz="2400" b="1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en-US" sz="1800" smtClean="0">
                <a:solidFill>
                  <a:schemeClr val="tx2"/>
                </a:solidFill>
                <a:latin typeface="Symbol" pitchFamily="18" charset="2"/>
              </a:rPr>
              <a:t>   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Avoid [TrainCollision</a:t>
            </a:r>
            <a:r>
              <a:rPr lang="fr-FR" sz="2000" i="1" smtClean="0">
                <a:solidFill>
                  <a:srgbClr val="5F5F5F"/>
                </a:solidFill>
                <a:latin typeface="Arial" pitchFamily="34" charset="0"/>
              </a:rPr>
              <a:t>WhenOutDatedTrainInfo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]</a:t>
            </a:r>
          </a:p>
          <a:p>
            <a:pPr lvl="1">
              <a:lnSpc>
                <a:spcPct val="210000"/>
              </a:lnSpc>
              <a:buFontTx/>
              <a:buNone/>
              <a:defRPr/>
            </a:pPr>
            <a:r>
              <a:rPr lang="fr-FR" i="1" smtClean="0">
                <a:solidFill>
                  <a:schemeClr val="tx2"/>
                </a:solidFill>
              </a:rPr>
              <a:t>Resolution goals must then be further refined in the goal model</a:t>
            </a: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23825" y="111125"/>
          <a:ext cx="901700" cy="911225"/>
        </p:xfrm>
        <a:graphic>
          <a:graphicData uri="http://schemas.openxmlformats.org/presentationml/2006/ole">
            <p:oleObj spid="_x0000_s25602" name="Clip" r:id="rId3" imgW="3368160" imgH="403056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7163"/>
            <a:ext cx="8653463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Selecting best resolution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935038"/>
            <a:ext cx="9058275" cy="5699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Evaluation criteria for comparing alternative resolutions ...</a:t>
            </a:r>
          </a:p>
          <a:p>
            <a:pPr lvl="1">
              <a:lnSpc>
                <a:spcPct val="100000"/>
              </a:lnSpc>
            </a:pPr>
            <a:r>
              <a:rPr lang="en-US" sz="2000" smtClean="0"/>
              <a:t>number of obstacles resolved by the alternative</a:t>
            </a:r>
          </a:p>
          <a:p>
            <a:pPr lvl="1">
              <a:lnSpc>
                <a:spcPct val="100000"/>
              </a:lnSpc>
            </a:pPr>
            <a:r>
              <a:rPr lang="en-US" sz="2000" smtClean="0"/>
              <a:t>their likelihood &amp; criticality</a:t>
            </a:r>
          </a:p>
          <a:p>
            <a:pPr lvl="1">
              <a:lnSpc>
                <a:spcPct val="100000"/>
              </a:lnSpc>
            </a:pPr>
            <a:r>
              <a:rPr lang="en-US" sz="2000" smtClean="0"/>
              <a:t>the resolution’s contribution to soft goals</a:t>
            </a:r>
          </a:p>
          <a:p>
            <a:pPr lvl="1">
              <a:lnSpc>
                <a:spcPct val="100000"/>
              </a:lnSpc>
            </a:pPr>
            <a:r>
              <a:rPr lang="en-US" sz="2000" smtClean="0"/>
              <a:t>its cost</a:t>
            </a:r>
          </a:p>
          <a:p>
            <a:pPr>
              <a:lnSpc>
                <a:spcPct val="90000"/>
              </a:lnSpc>
            </a:pPr>
            <a:r>
              <a:rPr lang="en-US" smtClean="0"/>
              <a:t>May be based on estimates of ...</a:t>
            </a:r>
          </a:p>
          <a:p>
            <a:pPr lvl="1">
              <a:lnSpc>
                <a:spcPct val="100000"/>
              </a:lnSpc>
            </a:pPr>
            <a:r>
              <a:rPr lang="en-US" sz="2000" smtClean="0"/>
              <a:t>risk-reduction leverage (cf. Chap.3)</a:t>
            </a:r>
          </a:p>
          <a:p>
            <a:pPr lvl="1">
              <a:lnSpc>
                <a:spcPct val="100000"/>
              </a:lnSpc>
            </a:pPr>
            <a:r>
              <a:rPr lang="en-US" sz="2000" smtClean="0"/>
              <a:t>qualitative/quantitative contribution to soft goals (cf. Chap.16)</a:t>
            </a:r>
            <a:endParaRPr lang="en-US" smtClean="0"/>
          </a:p>
          <a:p>
            <a:pPr>
              <a:lnSpc>
                <a:spcPct val="100000"/>
              </a:lnSpc>
            </a:pPr>
            <a:r>
              <a:rPr lang="en-US" smtClean="0"/>
              <a:t>If obstacle not eliminated, multiple alternatives may be taken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mtClean="0"/>
              <a:t>         </a:t>
            </a:r>
            <a:r>
              <a:rPr lang="en-US" sz="2000" smtClean="0">
                <a:solidFill>
                  <a:srgbClr val="009999"/>
                </a:solidFill>
              </a:rPr>
              <a:t>e.g.</a:t>
            </a:r>
            <a:r>
              <a:rPr lang="en-US" smtClean="0"/>
              <a:t>  </a:t>
            </a:r>
            <a:r>
              <a:rPr lang="en-US" sz="2000" smtClean="0">
                <a:solidFill>
                  <a:srgbClr val="777777"/>
                </a:solidFill>
                <a:latin typeface="Arial" pitchFamily="34" charset="0"/>
              </a:rPr>
              <a:t>FineCharged </a:t>
            </a:r>
            <a:r>
              <a:rPr lang="en-US" sz="2000" smtClean="0">
                <a:solidFill>
                  <a:schemeClr val="tx2"/>
                </a:solidFill>
                <a:latin typeface="Arial" pitchFamily="34" charset="0"/>
              </a:rPr>
              <a:t>+</a:t>
            </a:r>
            <a:r>
              <a:rPr lang="en-US" sz="2000" smtClean="0">
                <a:solidFill>
                  <a:srgbClr val="777777"/>
                </a:solidFill>
                <a:latin typeface="Arial" pitchFamily="34" charset="0"/>
              </a:rPr>
              <a:t> ReminderSent </a:t>
            </a:r>
            <a:r>
              <a:rPr lang="en-US" sz="1800" smtClean="0">
                <a:solidFill>
                  <a:srgbClr val="777777"/>
                </a:solidFill>
                <a:latin typeface="Arial" pitchFamily="34" charset="0"/>
              </a:rPr>
              <a:t>(for book copies not returned in time)</a:t>
            </a:r>
            <a:endParaRPr lang="en-US" sz="2000" smtClean="0">
              <a:solidFill>
                <a:srgbClr val="777777"/>
              </a:solidFill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n-US" smtClean="0"/>
              <a:t>Selected alternative </a:t>
            </a: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new/weakened goal in goal model</a:t>
            </a:r>
          </a:p>
          <a:p>
            <a:pPr lvl="1">
              <a:lnSpc>
                <a:spcPct val="100000"/>
              </a:lnSpc>
            </a:pPr>
            <a:r>
              <a:rPr lang="en-US" sz="2000" smtClean="0"/>
              <a:t>resolution link to obstacle for traceability</a:t>
            </a:r>
          </a:p>
          <a:p>
            <a:pPr lvl="1">
              <a:lnSpc>
                <a:spcPct val="100000"/>
              </a:lnSpc>
            </a:pPr>
            <a:r>
              <a:rPr lang="en-US" sz="2000" smtClean="0"/>
              <a:t>weakening may need to be propagated in goal model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to be refined &amp; checked for conflicts &amp; new obstacles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625" y="115888"/>
            <a:ext cx="86995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8" y="228600"/>
            <a:ext cx="7215187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600" smtClean="0"/>
              <a:t>Risk analysis can be anchored on goal models</a:t>
            </a:r>
            <a:endParaRPr lang="en-US" smtClean="0"/>
          </a:p>
        </p:txBody>
      </p:sp>
      <p:pic>
        <p:nvPicPr>
          <p:cNvPr id="30723" name="Picture 12" descr="C:\Program Files\Common Files\Microsoft Shared\Clipart\cagcat50\bd04897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3" y="114300"/>
            <a:ext cx="11747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54113"/>
            <a:ext cx="9144000" cy="53784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300038"/>
            <a:ext cx="7300912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Risk analysis on goal models:  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138238"/>
            <a:ext cx="8664575" cy="5340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ct val="25000"/>
              </a:spcBef>
            </a:pPr>
            <a:r>
              <a:rPr kumimoji="0" lang="en-US" smtClean="0">
                <a:solidFill>
                  <a:srgbClr val="808080"/>
                </a:solidFill>
              </a:rPr>
              <a:t>Goal obstruction by obstacles</a:t>
            </a:r>
            <a:endParaRPr lang="en-US" smtClean="0">
              <a:solidFill>
                <a:srgbClr val="808080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0" lang="en-US" sz="2000" smtClean="0">
                <a:solidFill>
                  <a:srgbClr val="808080"/>
                </a:solidFill>
              </a:rPr>
              <a:t>What are obstacles?</a:t>
            </a:r>
          </a:p>
          <a:p>
            <a:pPr lvl="1">
              <a:lnSpc>
                <a:spcPct val="90000"/>
              </a:lnSpc>
            </a:pPr>
            <a:r>
              <a:rPr kumimoji="0" lang="en-US" sz="2000" smtClean="0">
                <a:solidFill>
                  <a:srgbClr val="808080"/>
                </a:solidFill>
              </a:rPr>
              <a:t>Completeness of a set of obstacles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>
                <a:solidFill>
                  <a:srgbClr val="808080"/>
                </a:solidFill>
              </a:rPr>
              <a:t>Obstacle categories</a:t>
            </a:r>
            <a:endParaRPr lang="en-US" sz="2000" smtClean="0">
              <a:solidFill>
                <a:srgbClr val="808080"/>
              </a:solidFill>
            </a:endParaRPr>
          </a:p>
          <a:p>
            <a:pPr>
              <a:lnSpc>
                <a:spcPct val="130000"/>
              </a:lnSpc>
              <a:spcBef>
                <a:spcPct val="25000"/>
              </a:spcBef>
            </a:pPr>
            <a:r>
              <a:rPr kumimoji="0" lang="en-US" smtClean="0">
                <a:solidFill>
                  <a:srgbClr val="808080"/>
                </a:solidFill>
              </a:rPr>
              <a:t>Modeling obstacles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>
                <a:solidFill>
                  <a:srgbClr val="808080"/>
                </a:solidFill>
              </a:rPr>
              <a:t>Obstacle diagrams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>
                <a:solidFill>
                  <a:srgbClr val="808080"/>
                </a:solidFill>
              </a:rPr>
              <a:t>Obstacle refinement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>
                <a:solidFill>
                  <a:srgbClr val="808080"/>
                </a:solidFill>
              </a:rPr>
              <a:t>Bottom-up propagation of obstructions in goal AND-refinements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>
                <a:solidFill>
                  <a:srgbClr val="808080"/>
                </a:solidFill>
              </a:rPr>
              <a:t>Annotating obstacle diagrams</a:t>
            </a:r>
            <a:endParaRPr lang="en-US" sz="2000" smtClean="0">
              <a:solidFill>
                <a:srgbClr val="808080"/>
              </a:solidFill>
            </a:endParaRPr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kumimoji="0" lang="en-US" sz="2000" smtClean="0">
                <a:solidFill>
                  <a:srgbClr val="808080"/>
                </a:solidFill>
              </a:rPr>
              <a:t>Obstacle analysis for a more robust goal model</a:t>
            </a:r>
          </a:p>
          <a:p>
            <a:pPr lvl="1">
              <a:lnSpc>
                <a:spcPct val="90000"/>
              </a:lnSpc>
            </a:pPr>
            <a:r>
              <a:rPr kumimoji="0" lang="en-US" sz="2000" smtClean="0">
                <a:solidFill>
                  <a:srgbClr val="808080"/>
                </a:solidFill>
              </a:rPr>
              <a:t>Identifying obstacles</a:t>
            </a:r>
          </a:p>
          <a:p>
            <a:pPr lvl="1">
              <a:lnSpc>
                <a:spcPct val="90000"/>
              </a:lnSpc>
            </a:pPr>
            <a:r>
              <a:rPr kumimoji="0" lang="en-US" sz="2000" smtClean="0">
                <a:solidFill>
                  <a:srgbClr val="808080"/>
                </a:solidFill>
              </a:rPr>
              <a:t>Evaluating obstacles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>
                <a:solidFill>
                  <a:srgbClr val="808080"/>
                </a:solidFill>
              </a:rPr>
              <a:t>Resolving obstacles in a modified goal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300038"/>
            <a:ext cx="7300912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Risk analysis on goal models:  outline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138238"/>
            <a:ext cx="8664575" cy="5340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ct val="25000"/>
              </a:spcBef>
            </a:pPr>
            <a:r>
              <a:rPr kumimoji="0" lang="en-US" smtClean="0"/>
              <a:t>Goal obstruction by obstacles</a:t>
            </a:r>
            <a:endParaRPr lang="en-US" smtClean="0"/>
          </a:p>
          <a:p>
            <a:pPr lvl="1">
              <a:lnSpc>
                <a:spcPct val="100000"/>
              </a:lnSpc>
            </a:pPr>
            <a:r>
              <a:rPr kumimoji="0" lang="en-US" sz="2000" smtClean="0"/>
              <a:t>What are obstacles?</a:t>
            </a:r>
          </a:p>
          <a:p>
            <a:pPr lvl="1">
              <a:lnSpc>
                <a:spcPct val="90000"/>
              </a:lnSpc>
            </a:pPr>
            <a:r>
              <a:rPr kumimoji="0" lang="en-US" sz="2000" smtClean="0"/>
              <a:t>Completeness of a set of obstacles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/>
              <a:t>Obstacle categories</a:t>
            </a:r>
            <a:endParaRPr lang="en-US" sz="2000" smtClean="0"/>
          </a:p>
          <a:p>
            <a:pPr>
              <a:lnSpc>
                <a:spcPct val="130000"/>
              </a:lnSpc>
              <a:spcBef>
                <a:spcPct val="25000"/>
              </a:spcBef>
            </a:pPr>
            <a:r>
              <a:rPr kumimoji="0" lang="en-US" smtClean="0"/>
              <a:t>Modeling obstacles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/>
              <a:t>Obstacle diagrams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/>
              <a:t>Obstacle refinement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/>
              <a:t>Bottom-up propagation of obstructions in goal AND-refinements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/>
              <a:t>Annotating obstacle diagrams</a:t>
            </a:r>
            <a:endParaRPr lang="en-US" sz="2000" smtClean="0"/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kumimoji="0" lang="en-US" smtClean="0"/>
              <a:t>Obstacle analysis for a more robust goal model</a:t>
            </a:r>
          </a:p>
          <a:p>
            <a:pPr lvl="1">
              <a:lnSpc>
                <a:spcPct val="90000"/>
              </a:lnSpc>
            </a:pPr>
            <a:r>
              <a:rPr kumimoji="0" lang="en-US" sz="2000" smtClean="0"/>
              <a:t>Identifying obstacles</a:t>
            </a:r>
          </a:p>
          <a:p>
            <a:pPr lvl="1">
              <a:lnSpc>
                <a:spcPct val="90000"/>
              </a:lnSpc>
            </a:pPr>
            <a:r>
              <a:rPr kumimoji="0" lang="en-US" sz="2000" smtClean="0"/>
              <a:t>Evaluating obstacles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/>
              <a:t>Resolving obstacles in a modified goal model</a:t>
            </a:r>
            <a:endParaRPr kumimoji="0" lang="en-US" smtClean="0"/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71438"/>
            <a:ext cx="900113" cy="9731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2588" y="161925"/>
            <a:ext cx="6503987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What are obstacles ?</a:t>
            </a:r>
            <a:endParaRPr lang="en-US" altLang="en-US" smtClean="0"/>
          </a:p>
        </p:txBody>
      </p:sp>
      <p:sp>
        <p:nvSpPr>
          <p:cNvPr id="149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768350"/>
            <a:ext cx="8809037" cy="586105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fr-FR" dirty="0" smtClean="0"/>
              <a:t>Motivation:  goals in </a:t>
            </a:r>
            <a:r>
              <a:rPr lang="fr-FR" dirty="0" err="1" smtClean="0"/>
              <a:t>refinement</a:t>
            </a:r>
            <a:r>
              <a:rPr lang="fr-FR" dirty="0" smtClean="0"/>
              <a:t> graph are </a:t>
            </a:r>
            <a:r>
              <a:rPr lang="fr-FR" dirty="0" err="1" smtClean="0"/>
              <a:t>often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ideal</a:t>
            </a:r>
            <a:r>
              <a:rPr lang="fr-FR" dirty="0" smtClean="0"/>
              <a:t>, 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fr-FR" dirty="0" smtClean="0"/>
              <a:t>                         </a:t>
            </a:r>
            <a:r>
              <a:rPr lang="fr-FR" dirty="0" err="1" smtClean="0"/>
              <a:t>likely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violated</a:t>
            </a:r>
            <a:r>
              <a:rPr lang="fr-FR" dirty="0" smtClean="0"/>
              <a:t> </a:t>
            </a:r>
            <a:r>
              <a:rPr lang="fr-FR" dirty="0" err="1" smtClean="0"/>
              <a:t>under</a:t>
            </a:r>
            <a:r>
              <a:rPr lang="fr-FR" dirty="0" smtClean="0"/>
              <a:t> </a:t>
            </a:r>
            <a:r>
              <a:rPr lang="fr-FR" dirty="0" err="1" smtClean="0"/>
              <a:t>abnormal</a:t>
            </a:r>
            <a:r>
              <a:rPr lang="fr-FR" dirty="0" smtClean="0"/>
              <a:t> conditions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fr-FR" dirty="0" smtClean="0"/>
              <a:t>		                </a:t>
            </a:r>
            <a:r>
              <a:rPr lang="fr-FR" sz="2000" dirty="0" smtClean="0"/>
              <a:t>(</a:t>
            </a:r>
            <a:r>
              <a:rPr lang="fr-FR" sz="2000" dirty="0" err="1" smtClean="0"/>
              <a:t>unintentional</a:t>
            </a:r>
            <a:r>
              <a:rPr lang="fr-FR" sz="2000" dirty="0" smtClean="0"/>
              <a:t> </a:t>
            </a:r>
            <a:r>
              <a:rPr lang="fr-FR" sz="2000" i="1" dirty="0" smtClean="0"/>
              <a:t>or</a:t>
            </a:r>
            <a:r>
              <a:rPr lang="fr-FR" sz="2000" dirty="0" smtClean="0"/>
              <a:t> </a:t>
            </a:r>
            <a:r>
              <a:rPr lang="fr-FR" sz="2000" dirty="0" err="1" smtClean="0"/>
              <a:t>intentional</a:t>
            </a:r>
            <a:r>
              <a:rPr lang="fr-FR" sz="2000" dirty="0" smtClean="0"/>
              <a:t> agent </a:t>
            </a:r>
            <a:r>
              <a:rPr lang="fr-FR" sz="2000" dirty="0" err="1" smtClean="0"/>
              <a:t>behaviors</a:t>
            </a:r>
            <a:r>
              <a:rPr lang="fr-FR" sz="2000" dirty="0" smtClean="0"/>
              <a:t>)</a:t>
            </a:r>
            <a:endParaRPr lang="fr-FR" dirty="0" smtClean="0"/>
          </a:p>
          <a:p>
            <a:pPr>
              <a:lnSpc>
                <a:spcPct val="120000"/>
              </a:lnSpc>
              <a:spcBef>
                <a:spcPct val="25000"/>
              </a:spcBef>
              <a:defRPr/>
            </a:pP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Obstacle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tx2"/>
                </a:solidFill>
              </a:rPr>
              <a:t>=</a:t>
            </a:r>
            <a:r>
              <a:rPr lang="fr-FR" dirty="0" smtClean="0"/>
              <a:t>  condition on system for violation of</a:t>
            </a:r>
          </a:p>
          <a:p>
            <a:pPr>
              <a:lnSpc>
                <a:spcPct val="60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fr-FR" dirty="0" smtClean="0"/>
              <a:t>                               </a:t>
            </a:r>
            <a:r>
              <a:rPr lang="fr-FR" dirty="0" err="1" smtClean="0"/>
              <a:t>corresponding</a:t>
            </a:r>
            <a:r>
              <a:rPr lang="fr-FR" dirty="0" smtClean="0"/>
              <a:t> assertion  </a:t>
            </a:r>
            <a:r>
              <a:rPr lang="fr-FR" sz="2000" dirty="0" smtClean="0"/>
              <a:t>(</a:t>
            </a:r>
            <a:r>
              <a:rPr lang="fr-FR" sz="2000" dirty="0" err="1" smtClean="0"/>
              <a:t>generally</a:t>
            </a:r>
            <a:r>
              <a:rPr lang="fr-FR" sz="2000" dirty="0" smtClean="0"/>
              <a:t> a goal)</a:t>
            </a:r>
            <a:endParaRPr lang="fr-FR" dirty="0" smtClean="0"/>
          </a:p>
          <a:p>
            <a:pPr lvl="1">
              <a:lnSpc>
                <a:spcPct val="170000"/>
              </a:lnSpc>
              <a:spcBef>
                <a:spcPct val="0"/>
              </a:spcBef>
              <a:buFontTx/>
              <a:buChar char="•"/>
              <a:defRPr/>
            </a:pPr>
            <a:r>
              <a:rPr lang="fr-FR" sz="2000" dirty="0" smtClean="0">
                <a:latin typeface="Arial" pitchFamily="34" charset="0"/>
              </a:rPr>
              <a:t>{</a:t>
            </a:r>
            <a:r>
              <a:rPr lang="fr-FR" sz="20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</a:t>
            </a:r>
            <a:r>
              <a:rPr lang="fr-FR" sz="2000" dirty="0" smtClean="0">
                <a:latin typeface="Arial" pitchFamily="34" charset="0"/>
              </a:rPr>
              <a:t>, </a:t>
            </a:r>
            <a:r>
              <a:rPr lang="fr-FR" sz="2000" i="1" dirty="0" smtClean="0">
                <a:latin typeface="Arial" pitchFamily="34" charset="0"/>
              </a:rPr>
              <a:t>Dom</a:t>
            </a:r>
            <a:r>
              <a:rPr lang="fr-FR" sz="2000" dirty="0" smtClean="0">
                <a:latin typeface="Arial" pitchFamily="34" charset="0"/>
              </a:rPr>
              <a:t> } </a:t>
            </a:r>
            <a:r>
              <a:rPr lang="fr-FR" altLang="fr-FR" sz="2000" dirty="0" smtClean="0">
                <a:solidFill>
                  <a:schemeClr val="tx2"/>
                </a:solidFill>
                <a:latin typeface="Arial" pitchFamily="34" charset="0"/>
              </a:rPr>
              <a:t>|=</a:t>
            </a:r>
            <a:r>
              <a:rPr lang="fr-FR" altLang="fr-FR" sz="2000" b="1" dirty="0" smtClean="0">
                <a:latin typeface="Arial" pitchFamily="34" charset="0"/>
              </a:rPr>
              <a:t>  </a:t>
            </a:r>
            <a:r>
              <a:rPr lang="fr-FR" altLang="fr-FR" sz="2000" dirty="0" smtClean="0">
                <a:solidFill>
                  <a:schemeClr val="tx2"/>
                </a:solidFill>
                <a:latin typeface="Helvetica" pitchFamily="34" charset="0"/>
              </a:rPr>
              <a:t>not</a:t>
            </a:r>
            <a:r>
              <a:rPr lang="fr-FR" altLang="fr-FR" sz="2000" b="1" dirty="0" smtClean="0">
                <a:latin typeface="Arial" pitchFamily="34" charset="0"/>
              </a:rPr>
              <a:t> </a:t>
            </a:r>
            <a:r>
              <a:rPr lang="fr-FR" sz="2000" i="1" dirty="0" smtClean="0"/>
              <a:t>G</a:t>
            </a:r>
            <a:r>
              <a:rPr lang="fr-FR" sz="2000" dirty="0" smtClean="0">
                <a:latin typeface="Helvetica" pitchFamily="34" charset="0"/>
              </a:rPr>
              <a:t>     	</a:t>
            </a:r>
            <a:r>
              <a:rPr lang="fr-FR" sz="2000" i="1" dirty="0" smtClean="0">
                <a:solidFill>
                  <a:schemeClr val="tx1"/>
                </a:solidFill>
                <a:latin typeface="Arial" pitchFamily="34" charset="0"/>
              </a:rPr>
              <a:t>obstruction</a:t>
            </a:r>
            <a:endParaRPr lang="fr-FR" sz="2000" dirty="0" smtClean="0">
              <a:solidFill>
                <a:schemeClr val="tx1"/>
              </a:solidFill>
              <a:latin typeface="Helvetica" pitchFamily="34" charset="0"/>
            </a:endParaRPr>
          </a:p>
          <a:p>
            <a:pPr lvl="1">
              <a:lnSpc>
                <a:spcPct val="100000"/>
              </a:lnSpc>
              <a:buFontTx/>
              <a:buChar char="•"/>
              <a:defRPr/>
            </a:pPr>
            <a:r>
              <a:rPr lang="fr-FR" sz="2000" dirty="0" smtClean="0">
                <a:latin typeface="Arial" pitchFamily="34" charset="0"/>
              </a:rPr>
              <a:t>{</a:t>
            </a:r>
            <a:r>
              <a:rPr lang="fr-FR" sz="20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</a:t>
            </a:r>
            <a:r>
              <a:rPr lang="fr-FR" sz="2000" dirty="0" smtClean="0">
                <a:latin typeface="Arial" pitchFamily="34" charset="0"/>
              </a:rPr>
              <a:t>, </a:t>
            </a:r>
            <a:r>
              <a:rPr lang="fr-FR" sz="2000" i="1" dirty="0" smtClean="0">
                <a:latin typeface="Arial" pitchFamily="34" charset="0"/>
              </a:rPr>
              <a:t>Dom</a:t>
            </a:r>
            <a:r>
              <a:rPr lang="fr-FR" sz="2000" dirty="0" smtClean="0">
                <a:latin typeface="Arial" pitchFamily="34" charset="0"/>
              </a:rPr>
              <a:t> }</a:t>
            </a:r>
            <a:r>
              <a:rPr lang="fr-FR" sz="2000" dirty="0" smtClean="0">
                <a:latin typeface="Helvetica" pitchFamily="34" charset="0"/>
              </a:rPr>
              <a:t> </a:t>
            </a:r>
            <a:r>
              <a:rPr lang="fr-FR" altLang="fr-FR" sz="2000" b="1" dirty="0" smtClean="0">
                <a:solidFill>
                  <a:schemeClr val="tx2"/>
                </a:solidFill>
                <a:latin typeface="Arial" pitchFamily="34" charset="0"/>
              </a:rPr>
              <a:t>|</a:t>
            </a:r>
            <a:r>
              <a:rPr lang="fr-FR" altLang="fr-FR" sz="2000" b="1" dirty="0" smtClean="0">
                <a:solidFill>
                  <a:schemeClr val="tx2"/>
                </a:solidFill>
                <a:latin typeface="Arial" pitchFamily="34" charset="0"/>
                <a:sym typeface="Symbol" pitchFamily="18" charset="2"/>
              </a:rPr>
              <a:t></a:t>
            </a:r>
            <a:r>
              <a:rPr lang="fr-FR" altLang="fr-FR" sz="2000" b="1" dirty="0" smtClean="0">
                <a:latin typeface="Arial" pitchFamily="34" charset="0"/>
              </a:rPr>
              <a:t>  </a:t>
            </a:r>
            <a:r>
              <a:rPr lang="fr-FR" altLang="fr-FR" sz="2000" b="1" dirty="0" smtClean="0">
                <a:latin typeface="Helvetica" pitchFamily="34" charset="0"/>
              </a:rPr>
              <a:t>false</a:t>
            </a:r>
            <a:r>
              <a:rPr lang="fr-FR" sz="2000" dirty="0" smtClean="0">
                <a:latin typeface="Helvetica" pitchFamily="34" charset="0"/>
              </a:rPr>
              <a:t>	</a:t>
            </a:r>
            <a:r>
              <a:rPr lang="fr-FR" sz="2000" i="1" dirty="0" err="1" smtClean="0">
                <a:solidFill>
                  <a:schemeClr val="tx1"/>
                </a:solidFill>
                <a:latin typeface="Arial" pitchFamily="34" charset="0"/>
              </a:rPr>
              <a:t>domain</a:t>
            </a:r>
            <a:r>
              <a:rPr lang="fr-FR" sz="2000" i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tx1"/>
                </a:solidFill>
                <a:latin typeface="Arial" pitchFamily="34" charset="0"/>
              </a:rPr>
              <a:t>consistency</a:t>
            </a:r>
            <a:endParaRPr lang="fr-FR" sz="2000" i="1" dirty="0" smtClean="0">
              <a:latin typeface="Helvetica" pitchFamily="34" charset="0"/>
            </a:endParaRPr>
          </a:p>
          <a:p>
            <a:pPr lvl="1">
              <a:buFontTx/>
              <a:buChar char="•"/>
              <a:defRPr/>
            </a:pPr>
            <a:r>
              <a:rPr lang="fr-FR" sz="2000" i="1" dirty="0" smtClean="0"/>
              <a:t>O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satisfied</a:t>
            </a:r>
            <a:r>
              <a:rPr lang="fr-FR" sz="2000" dirty="0" smtClean="0"/>
              <a:t> by </a:t>
            </a:r>
            <a:r>
              <a:rPr lang="fr-FR" sz="2000" dirty="0" err="1" smtClean="0"/>
              <a:t>some</a:t>
            </a:r>
            <a:r>
              <a:rPr lang="fr-FR" sz="2000" dirty="0" smtClean="0"/>
              <a:t> system </a:t>
            </a:r>
            <a:r>
              <a:rPr lang="fr-FR" sz="2000" dirty="0" err="1" smtClean="0"/>
              <a:t>behavior</a:t>
            </a:r>
            <a:r>
              <a:rPr lang="fr-FR" sz="2000" dirty="0" smtClean="0"/>
              <a:t>      </a:t>
            </a:r>
            <a:r>
              <a:rPr lang="fr-FR" sz="2000" i="1" dirty="0" err="1" smtClean="0">
                <a:solidFill>
                  <a:schemeClr val="tx1"/>
                </a:solidFill>
                <a:latin typeface="Arial" pitchFamily="34" charset="0"/>
              </a:rPr>
              <a:t>feasibility</a:t>
            </a:r>
            <a:endParaRPr lang="fr-FR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fr-FR" altLang="fr-FR" sz="2000" dirty="0" err="1" smtClean="0"/>
              <a:t>e.g</a:t>
            </a:r>
            <a:r>
              <a:rPr lang="fr-FR" altLang="fr-FR" sz="2000" dirty="0" smtClean="0"/>
              <a:t>. </a:t>
            </a:r>
            <a:r>
              <a:rPr lang="fr-FR" altLang="fr-FR" sz="2000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FR" altLang="fr-FR" sz="2000" i="1" dirty="0" smtClean="0">
                <a:solidFill>
                  <a:srgbClr val="5F5F5F"/>
                </a:solidFill>
                <a:latin typeface="Arial" pitchFamily="34" charset="0"/>
              </a:rPr>
              <a:t>G:</a:t>
            </a:r>
            <a:r>
              <a:rPr lang="fr-FR" altLang="fr-FR" sz="2000" dirty="0" smtClean="0">
                <a:solidFill>
                  <a:srgbClr val="5F5F5F"/>
                </a:solidFill>
                <a:latin typeface="Arial" pitchFamily="34" charset="0"/>
              </a:rPr>
              <a:t>       </a:t>
            </a:r>
            <a:r>
              <a:rPr kumimoji="0" lang="en-US" sz="2000" dirty="0" err="1" smtClean="0">
                <a:solidFill>
                  <a:srgbClr val="5F5F5F"/>
                </a:solidFill>
                <a:latin typeface="Arial" pitchFamily="34" charset="0"/>
              </a:rPr>
              <a:t>TrainStoppedAtBlockSignal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US" sz="200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US" sz="2000" b="1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US" sz="2000" dirty="0" err="1" smtClean="0">
                <a:solidFill>
                  <a:srgbClr val="5F5F5F"/>
                </a:solidFill>
                <a:latin typeface="Arial" pitchFamily="34" charset="0"/>
              </a:rPr>
              <a:t>StopSignal</a:t>
            </a:r>
            <a:endParaRPr kumimoji="0" lang="en-US" sz="2000" dirty="0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		 </a:t>
            </a:r>
            <a:r>
              <a:rPr kumimoji="0" lang="en-US" sz="2000" i="1" dirty="0" smtClean="0">
                <a:solidFill>
                  <a:srgbClr val="5F5F5F"/>
                </a:solidFill>
                <a:latin typeface="Arial" pitchFamily="34" charset="0"/>
              </a:rPr>
              <a:t>Dom:   </a:t>
            </a:r>
            <a:r>
              <a:rPr kumimoji="0" lang="en-US" sz="200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US" sz="2000" dirty="0" err="1" smtClean="0">
                <a:solidFill>
                  <a:srgbClr val="5F5F5F"/>
                </a:solidFill>
                <a:latin typeface="Arial" pitchFamily="34" charset="0"/>
              </a:rPr>
              <a:t>TrainStopsAtStopSignal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US" sz="2000" b="1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US" sz="2000" dirty="0" err="1" smtClean="0">
                <a:solidFill>
                  <a:srgbClr val="5F5F5F"/>
                </a:solidFill>
                <a:latin typeface="Arial" pitchFamily="34" charset="0"/>
              </a:rPr>
              <a:t>DriverResponsive</a:t>
            </a:r>
            <a:endParaRPr kumimoji="0" lang="en-US" sz="2000" dirty="0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		 </a:t>
            </a:r>
            <a:r>
              <a:rPr kumimoji="0" lang="en-US" sz="2000" i="1" dirty="0" smtClean="0">
                <a:solidFill>
                  <a:srgbClr val="5F5F5F"/>
                </a:solidFill>
                <a:latin typeface="Arial" pitchFamily="34" charset="0"/>
              </a:rPr>
              <a:t>O: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        </a:t>
            </a:r>
            <a:r>
              <a:rPr kumimoji="0" lang="en-US" sz="2000" dirty="0" err="1" smtClean="0">
                <a:solidFill>
                  <a:srgbClr val="5F5F5F"/>
                </a:solidFill>
                <a:latin typeface="Arial" pitchFamily="34" charset="0"/>
              </a:rPr>
              <a:t>Driver</a:t>
            </a:r>
            <a:r>
              <a:rPr kumimoji="0" lang="en-US" sz="2000" dirty="0" err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Un</a:t>
            </a:r>
            <a:r>
              <a:rPr kumimoji="0" lang="en-US" sz="2000" dirty="0" err="1" smtClean="0">
                <a:solidFill>
                  <a:srgbClr val="5F5F5F"/>
                </a:solidFill>
                <a:latin typeface="Arial" pitchFamily="34" charset="0"/>
              </a:rPr>
              <a:t>responsive</a:t>
            </a:r>
            <a:endParaRPr kumimoji="0" lang="en-US" sz="2000" dirty="0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defRPr/>
            </a:pPr>
            <a:r>
              <a:rPr kumimoji="0" lang="fr-FR" altLang="fr-FR" dirty="0" smtClean="0"/>
              <a:t>For </a:t>
            </a:r>
            <a:r>
              <a:rPr kumimoji="0" lang="fr-FR" altLang="fr-FR" dirty="0" err="1" smtClean="0"/>
              <a:t>behavioral</a:t>
            </a:r>
            <a:r>
              <a:rPr kumimoji="0" lang="fr-FR" altLang="fr-FR" dirty="0" smtClean="0"/>
              <a:t> goal:  existential </a:t>
            </a:r>
            <a:r>
              <a:rPr kumimoji="0" lang="fr-FR" altLang="fr-FR" dirty="0" err="1" smtClean="0"/>
              <a:t>property</a:t>
            </a:r>
            <a:r>
              <a:rPr kumimoji="0" lang="fr-FR" altLang="fr-FR" dirty="0" smtClean="0"/>
              <a:t> </a:t>
            </a:r>
            <a:r>
              <a:rPr kumimoji="0" lang="fr-FR" altLang="fr-FR" dirty="0" err="1" smtClean="0"/>
              <a:t>capturing</a:t>
            </a:r>
            <a:r>
              <a:rPr kumimoji="0" lang="fr-FR" altLang="fr-FR" dirty="0" smtClean="0"/>
              <a:t> 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kumimoji="0" lang="fr-FR" altLang="fr-FR" dirty="0" smtClean="0"/>
              <a:t>                                      </a:t>
            </a:r>
            <a:r>
              <a:rPr kumimoji="0" lang="fr-FR" altLang="fr-FR" dirty="0" err="1" smtClean="0"/>
              <a:t>unadmissible</a:t>
            </a:r>
            <a:r>
              <a:rPr kumimoji="0" lang="fr-FR" altLang="fr-FR" dirty="0" smtClean="0"/>
              <a:t> </a:t>
            </a:r>
            <a:r>
              <a:rPr kumimoji="0" lang="fr-FR" altLang="fr-FR" dirty="0" err="1" smtClean="0"/>
              <a:t>behavior</a:t>
            </a:r>
            <a:r>
              <a:rPr kumimoji="0" lang="fr-FR" altLang="fr-FR" dirty="0" smtClean="0"/>
              <a:t> (</a:t>
            </a:r>
            <a:r>
              <a:rPr kumimoji="0"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negative</a:t>
            </a:r>
            <a:r>
              <a:rPr kumimoji="0" lang="fr-FR" altLang="fr-FR" dirty="0" smtClean="0"/>
              <a:t> scenario)</a:t>
            </a:r>
          </a:p>
        </p:txBody>
      </p: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88" y="87313"/>
            <a:ext cx="649287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2588" y="219075"/>
            <a:ext cx="6503987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smtClean="0"/>
              <a:t>Completeness of a set of obstacles</a:t>
            </a:r>
            <a:endParaRPr kumimoji="0" lang="en-US" altLang="en-US" sz="2500" smtClean="0"/>
          </a:p>
        </p:txBody>
      </p:sp>
      <p:sp>
        <p:nvSpPr>
          <p:cNvPr id="152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725488"/>
            <a:ext cx="8809037" cy="51943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fr-FR" dirty="0" err="1" smtClean="0"/>
              <a:t>Ideally</a:t>
            </a:r>
            <a:r>
              <a:rPr lang="fr-FR" dirty="0" smtClean="0"/>
              <a:t>, a set of obstacles to G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complete</a:t>
            </a:r>
            <a:endParaRPr lang="fr-FR" dirty="0" smtClean="0"/>
          </a:p>
          <a:p>
            <a:pPr lvl="1">
              <a:lnSpc>
                <a:spcPct val="160000"/>
              </a:lnSpc>
              <a:spcBef>
                <a:spcPct val="0"/>
              </a:spcBef>
              <a:buFontTx/>
              <a:buNone/>
              <a:defRPr/>
            </a:pPr>
            <a:r>
              <a:rPr lang="fr-FR" sz="2000" dirty="0" smtClean="0"/>
              <a:t>    </a:t>
            </a:r>
            <a:r>
              <a:rPr lang="fr-FR" dirty="0" smtClean="0">
                <a:latin typeface="Arial" pitchFamily="34" charset="0"/>
              </a:rPr>
              <a:t>{</a:t>
            </a:r>
            <a:r>
              <a:rPr lang="fr-FR" altLang="fr-FR" sz="2000" dirty="0" smtClean="0">
                <a:solidFill>
                  <a:schemeClr val="tx2"/>
                </a:solidFill>
                <a:latin typeface="Helvetica" pitchFamily="34" charset="0"/>
              </a:rPr>
              <a:t>not</a:t>
            </a:r>
            <a:r>
              <a:rPr lang="fr-FR" sz="1400" dirty="0" smtClean="0">
                <a:latin typeface="Arial" pitchFamily="34" charset="0"/>
              </a:rPr>
              <a:t> </a:t>
            </a:r>
            <a:r>
              <a:rPr lang="fr-FR" i="1" dirty="0" smtClean="0">
                <a:latin typeface="Arial" pitchFamily="34" charset="0"/>
              </a:rPr>
              <a:t>O</a:t>
            </a:r>
            <a:r>
              <a:rPr lang="fr-FR" i="1" baseline="-25000" dirty="0" smtClean="0">
                <a:latin typeface="Arial" pitchFamily="34" charset="0"/>
              </a:rPr>
              <a:t>1</a:t>
            </a:r>
            <a:r>
              <a:rPr lang="fr-FR" dirty="0" smtClean="0">
                <a:latin typeface="Arial" pitchFamily="34" charset="0"/>
              </a:rPr>
              <a:t>,</a:t>
            </a:r>
            <a:r>
              <a:rPr lang="fr-FR" sz="1800" dirty="0" smtClean="0">
                <a:latin typeface="Arial" pitchFamily="34" charset="0"/>
              </a:rPr>
              <a:t>...</a:t>
            </a:r>
            <a:r>
              <a:rPr lang="fr-FR" dirty="0" smtClean="0">
                <a:latin typeface="Arial" pitchFamily="34" charset="0"/>
              </a:rPr>
              <a:t>, </a:t>
            </a:r>
            <a:r>
              <a:rPr lang="fr-FR" altLang="fr-FR" sz="2000" dirty="0" smtClean="0">
                <a:solidFill>
                  <a:schemeClr val="tx2"/>
                </a:solidFill>
                <a:latin typeface="Helvetica" pitchFamily="34" charset="0"/>
              </a:rPr>
              <a:t>not</a:t>
            </a:r>
            <a:r>
              <a:rPr lang="fr-FR" sz="1400" dirty="0" smtClean="0">
                <a:latin typeface="Arial" pitchFamily="34" charset="0"/>
              </a:rPr>
              <a:t> </a:t>
            </a:r>
            <a:r>
              <a:rPr lang="fr-FR" i="1" dirty="0" smtClean="0">
                <a:latin typeface="Arial" pitchFamily="34" charset="0"/>
              </a:rPr>
              <a:t>O</a:t>
            </a:r>
            <a:r>
              <a:rPr lang="fr-FR" i="1" baseline="-25000" dirty="0" smtClean="0">
                <a:latin typeface="Arial" pitchFamily="34" charset="0"/>
              </a:rPr>
              <a:t>n</a:t>
            </a:r>
            <a:r>
              <a:rPr lang="fr-FR" i="1" dirty="0" smtClean="0">
                <a:latin typeface="Arial" pitchFamily="34" charset="0"/>
              </a:rPr>
              <a:t>, Dom</a:t>
            </a:r>
            <a:r>
              <a:rPr lang="fr-FR" dirty="0" smtClean="0">
                <a:latin typeface="Arial" pitchFamily="34" charset="0"/>
              </a:rPr>
              <a:t> } </a:t>
            </a:r>
            <a:r>
              <a:rPr lang="fr-FR" altLang="fr-FR" dirty="0" smtClean="0">
                <a:solidFill>
                  <a:schemeClr val="tx2"/>
                </a:solidFill>
                <a:latin typeface="Arial" pitchFamily="34" charset="0"/>
              </a:rPr>
              <a:t>|=</a:t>
            </a:r>
            <a:r>
              <a:rPr lang="fr-FR" altLang="fr-FR" b="1" dirty="0" smtClean="0">
                <a:latin typeface="Arial" pitchFamily="34" charset="0"/>
              </a:rPr>
              <a:t> </a:t>
            </a:r>
            <a:r>
              <a:rPr lang="fr-FR" i="1" dirty="0" smtClean="0"/>
              <a:t>G</a:t>
            </a:r>
            <a:r>
              <a:rPr lang="fr-FR" dirty="0" smtClean="0">
                <a:latin typeface="Helvetica" pitchFamily="34" charset="0"/>
              </a:rPr>
              <a:t>       </a:t>
            </a:r>
            <a:r>
              <a:rPr lang="fr-FR" sz="2000" i="1" dirty="0" err="1" smtClean="0">
                <a:solidFill>
                  <a:schemeClr val="tx1"/>
                </a:solidFill>
                <a:latin typeface="Arial" pitchFamily="34" charset="0"/>
              </a:rPr>
              <a:t>domain</a:t>
            </a:r>
            <a:r>
              <a:rPr lang="fr-FR" sz="2000" i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tx1"/>
                </a:solidFill>
                <a:latin typeface="Arial" pitchFamily="34" charset="0"/>
              </a:rPr>
              <a:t>completeness</a:t>
            </a:r>
            <a:endParaRPr lang="fr-FR" sz="2000" dirty="0" smtClean="0">
              <a:solidFill>
                <a:schemeClr val="tx1"/>
              </a:solidFill>
              <a:latin typeface="Helvetica" pitchFamily="34" charset="0"/>
            </a:endParaRP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fr-FR" altLang="fr-FR" sz="2000" dirty="0" err="1" smtClean="0"/>
              <a:t>e.g</a:t>
            </a:r>
            <a:r>
              <a:rPr lang="fr-FR" altLang="fr-FR" sz="2000" dirty="0" smtClean="0"/>
              <a:t>. 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  <a:defRPr/>
            </a:pPr>
            <a:r>
              <a:rPr kumimoji="0" lang="en-US" sz="200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If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US" sz="200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kumimoji="0" lang="en-US" sz="2000" b="1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US" sz="2000" i="1" dirty="0" err="1" smtClean="0">
                <a:solidFill>
                  <a:srgbClr val="5F5F5F"/>
                </a:solidFill>
                <a:latin typeface="Arial" pitchFamily="34" charset="0"/>
              </a:rPr>
              <a:t>DriverUnresponsive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US" sz="200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US" sz="200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kumimoji="0" lang="en-US" sz="2000" b="1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US" sz="2000" i="1" dirty="0" err="1" smtClean="0">
                <a:solidFill>
                  <a:srgbClr val="5F5F5F"/>
                </a:solidFill>
                <a:latin typeface="Arial" pitchFamily="34" charset="0"/>
              </a:rPr>
              <a:t>BrakeSystemDown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US" sz="200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US" sz="2000" dirty="0" err="1" smtClean="0">
                <a:solidFill>
                  <a:srgbClr val="5F5F5F"/>
                </a:solidFill>
                <a:latin typeface="Arial" pitchFamily="34" charset="0"/>
              </a:rPr>
              <a:t>StopSignal</a:t>
            </a:r>
            <a:endParaRPr kumimoji="0" lang="en-US" sz="2000" dirty="0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		 </a:t>
            </a:r>
            <a:r>
              <a:rPr kumimoji="0" lang="en-US" sz="2000" b="1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US" sz="2000" dirty="0" err="1" smtClean="0">
                <a:solidFill>
                  <a:srgbClr val="5F5F5F"/>
                </a:solidFill>
                <a:latin typeface="Arial" pitchFamily="34" charset="0"/>
              </a:rPr>
              <a:t>TrainStoppedAtBlockSignal</a:t>
            </a:r>
            <a:endParaRPr kumimoji="0" lang="en-US" sz="2000" dirty="0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kumimoji="0" lang="fr-FR" altLang="fr-FR" dirty="0" err="1" smtClean="0"/>
              <a:t>Completeness</a:t>
            </a:r>
            <a:r>
              <a:rPr kumimoji="0" lang="fr-FR" altLang="fr-FR" dirty="0" smtClean="0"/>
              <a:t> </a:t>
            </a:r>
            <a:r>
              <a:rPr kumimoji="0" lang="fr-FR" altLang="fr-FR" dirty="0" err="1" smtClean="0"/>
              <a:t>is</a:t>
            </a:r>
            <a:r>
              <a:rPr kumimoji="0" lang="fr-FR" altLang="fr-FR" dirty="0" smtClean="0"/>
              <a:t> </a:t>
            </a:r>
            <a:r>
              <a:rPr kumimoji="0" lang="fr-FR" altLang="fr-FR" dirty="0" err="1" smtClean="0"/>
              <a:t>highly</a:t>
            </a:r>
            <a:r>
              <a:rPr kumimoji="0" lang="fr-FR" altLang="fr-FR" dirty="0" smtClean="0"/>
              <a:t> </a:t>
            </a:r>
            <a:r>
              <a:rPr kumimoji="0" lang="fr-FR" altLang="fr-FR" dirty="0" err="1" smtClean="0"/>
              <a:t>desirable</a:t>
            </a:r>
            <a:r>
              <a:rPr kumimoji="0" lang="fr-FR" altLang="fr-FR" dirty="0" smtClean="0"/>
              <a:t> for mission-</a:t>
            </a:r>
            <a:r>
              <a:rPr kumimoji="0" lang="fr-FR" altLang="fr-FR" dirty="0" err="1" smtClean="0"/>
              <a:t>critical</a:t>
            </a:r>
            <a:r>
              <a:rPr kumimoji="0" lang="fr-FR" altLang="fr-FR" dirty="0" smtClean="0"/>
              <a:t> goals ...</a:t>
            </a:r>
          </a:p>
          <a:p>
            <a:pPr>
              <a:lnSpc>
                <a:spcPct val="140000"/>
              </a:lnSpc>
              <a:defRPr/>
            </a:pPr>
            <a:r>
              <a:rPr kumimoji="0" lang="fr-FR" altLang="fr-FR" dirty="0" smtClean="0"/>
              <a:t>... but </a:t>
            </a:r>
            <a:r>
              <a:rPr kumimoji="0" lang="fr-FR" altLang="fr-FR" dirty="0" err="1" smtClean="0"/>
              <a:t>bounded</a:t>
            </a:r>
            <a:r>
              <a:rPr kumimoji="0" lang="fr-FR" altLang="fr-FR" dirty="0" smtClean="0"/>
              <a:t> by </a:t>
            </a:r>
            <a:r>
              <a:rPr kumimoji="0" lang="fr-FR" altLang="fr-FR" dirty="0" err="1" smtClean="0"/>
              <a:t>what</a:t>
            </a:r>
            <a:r>
              <a:rPr kumimoji="0" lang="fr-FR" altLang="fr-FR" dirty="0" smtClean="0"/>
              <a:t> </a:t>
            </a:r>
            <a:r>
              <a:rPr kumimoji="0" lang="fr-FR" altLang="fr-FR" dirty="0" err="1" smtClean="0"/>
              <a:t>we</a:t>
            </a:r>
            <a:r>
              <a:rPr kumimoji="0" lang="fr-FR" altLang="fr-FR" dirty="0" smtClean="0"/>
              <a:t> know about the </a:t>
            </a:r>
            <a:r>
              <a:rPr kumimoji="0" lang="fr-FR" altLang="fr-FR" dirty="0" err="1" smtClean="0"/>
              <a:t>domain</a:t>
            </a:r>
            <a:r>
              <a:rPr kumimoji="0" lang="fr-FR" altLang="fr-FR" dirty="0" smtClean="0"/>
              <a:t> !</a:t>
            </a:r>
          </a:p>
          <a:p>
            <a:pPr>
              <a:lnSpc>
                <a:spcPct val="150000"/>
              </a:lnSpc>
              <a:defRPr/>
            </a:pPr>
            <a:r>
              <a:rPr kumimoji="0" lang="fr-FR" altLang="fr-FR" dirty="0" smtClean="0"/>
              <a:t>Obstacle </a:t>
            </a:r>
            <a:r>
              <a:rPr kumimoji="0" lang="fr-FR" altLang="fr-FR" dirty="0" err="1" smtClean="0"/>
              <a:t>analysis</a:t>
            </a:r>
            <a:r>
              <a:rPr kumimoji="0" lang="fr-FR" altLang="fr-FR" dirty="0" smtClean="0"/>
              <a:t> </a:t>
            </a:r>
            <a:r>
              <a:rPr kumimoji="0" lang="fr-FR" altLang="fr-FR" dirty="0" err="1" smtClean="0"/>
              <a:t>may</a:t>
            </a:r>
            <a:r>
              <a:rPr kumimoji="0" lang="fr-FR" altLang="fr-FR" dirty="0" smtClean="0"/>
              <a:t> help </a:t>
            </a:r>
            <a:r>
              <a:rPr kumimoji="0" lang="fr-FR" altLang="fr-FR" dirty="0" err="1" smtClean="0"/>
              <a:t>elicit</a:t>
            </a:r>
            <a:r>
              <a:rPr kumimoji="0" lang="fr-FR" altLang="fr-FR" dirty="0" smtClean="0"/>
              <a:t> relevant </a:t>
            </a:r>
            <a:r>
              <a:rPr kumimoji="0" lang="fr-FR" altLang="fr-FR" dirty="0" err="1" smtClean="0"/>
              <a:t>domain</a:t>
            </a:r>
            <a:r>
              <a:rPr kumimoji="0" lang="fr-FR" altLang="fr-FR" dirty="0" smtClean="0"/>
              <a:t> </a:t>
            </a:r>
            <a:r>
              <a:rPr kumimoji="0" lang="fr-FR" altLang="fr-FR" dirty="0" err="1" smtClean="0"/>
              <a:t>properties</a:t>
            </a:r>
            <a:endParaRPr kumimoji="0" lang="fr-FR" altLang="fr-FR" dirty="0" smtClean="0"/>
          </a:p>
        </p:txBody>
      </p:sp>
      <p:pic>
        <p:nvPicPr>
          <p:cNvPr id="33796" name="Picture 5" descr="C:\Temp\cras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6725" y="5481638"/>
            <a:ext cx="1549400" cy="109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188" y="87313"/>
            <a:ext cx="649287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3" y="146050"/>
            <a:ext cx="8294687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Obstacle categories </a:t>
            </a:r>
            <a:r>
              <a:rPr lang="en-US" sz="2400" smtClean="0"/>
              <a:t>for</a:t>
            </a:r>
            <a:r>
              <a:rPr lang="en-US" smtClean="0"/>
              <a:t> heuristic identification</a:t>
            </a:r>
            <a:endParaRPr lang="en-US" altLang="en-US" smtClean="0"/>
          </a:p>
        </p:txBody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054100"/>
            <a:ext cx="8083550" cy="503713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fr-FR" altLang="fr-FR" dirty="0" smtClean="0"/>
              <a:t>Correspond to goal </a:t>
            </a:r>
            <a:r>
              <a:rPr lang="fr-FR" altLang="fr-FR" dirty="0" err="1" smtClean="0"/>
              <a:t>categories</a:t>
            </a:r>
            <a:r>
              <a:rPr lang="fr-FR" altLang="fr-FR" dirty="0" smtClean="0"/>
              <a:t> &amp; </a:t>
            </a:r>
            <a:r>
              <a:rPr lang="fr-FR" altLang="fr-FR" dirty="0" err="1" smtClean="0"/>
              <a:t>their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refinement</a:t>
            </a:r>
            <a:r>
              <a:rPr lang="fr-FR" altLang="fr-FR" dirty="0" smtClean="0"/>
              <a:t> ...</a:t>
            </a:r>
          </a:p>
          <a:p>
            <a:pPr>
              <a:lnSpc>
                <a:spcPct val="120000"/>
              </a:lnSpc>
              <a:defRPr/>
            </a:pPr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Hazard</a:t>
            </a:r>
            <a:r>
              <a:rPr lang="fr-FR" altLang="fr-FR" dirty="0" smtClean="0"/>
              <a:t> obstacles </a:t>
            </a:r>
            <a:r>
              <a:rPr lang="fr-FR" altLang="fr-FR" dirty="0" err="1" smtClean="0"/>
              <a:t>obstruct</a:t>
            </a:r>
            <a:r>
              <a:rPr lang="fr-FR" altLang="fr-FR" dirty="0" smtClean="0"/>
              <a:t> </a:t>
            </a:r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Safety</a:t>
            </a:r>
            <a:r>
              <a:rPr lang="fr-FR" altLang="fr-FR" dirty="0" smtClean="0"/>
              <a:t> goals</a:t>
            </a:r>
          </a:p>
          <a:p>
            <a:pPr>
              <a:lnSpc>
                <a:spcPct val="100000"/>
              </a:lnSpc>
              <a:defRPr/>
            </a:pPr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Threat</a:t>
            </a:r>
            <a:r>
              <a:rPr lang="fr-FR" altLang="fr-FR" dirty="0" smtClean="0"/>
              <a:t> obstacles </a:t>
            </a:r>
            <a:r>
              <a:rPr lang="fr-FR" altLang="fr-FR" dirty="0" err="1" smtClean="0"/>
              <a:t>obstruct</a:t>
            </a:r>
            <a:r>
              <a:rPr lang="fr-FR" altLang="fr-FR" dirty="0" smtClean="0"/>
              <a:t> </a:t>
            </a:r>
            <a:r>
              <a:rPr lang="fr-FR" altLang="fr-FR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Security</a:t>
            </a:r>
            <a:r>
              <a:rPr lang="fr-FR" altLang="fr-FR" dirty="0" smtClean="0">
                <a:latin typeface="Arial" pitchFamily="34" charset="0"/>
              </a:rPr>
              <a:t> </a:t>
            </a:r>
            <a:r>
              <a:rPr lang="fr-FR" altLang="fr-FR" dirty="0" smtClean="0"/>
              <a:t>goals</a:t>
            </a:r>
          </a:p>
          <a:p>
            <a:pPr lvl="1">
              <a:lnSpc>
                <a:spcPct val="90000"/>
              </a:lnSpc>
              <a:defRPr/>
            </a:pPr>
            <a:r>
              <a:rPr lang="fr-FR" altLang="fr-FR" sz="2000" dirty="0" err="1" smtClean="0">
                <a:latin typeface="Arial" pitchFamily="34" charset="0"/>
              </a:rPr>
              <a:t>Disclosure</a:t>
            </a:r>
            <a:r>
              <a:rPr lang="fr-FR" altLang="fr-FR" sz="2000" dirty="0" smtClean="0">
                <a:latin typeface="Arial" pitchFamily="34" charset="0"/>
              </a:rPr>
              <a:t>, Corruption, </a:t>
            </a:r>
            <a:r>
              <a:rPr lang="fr-FR" altLang="fr-FR" sz="2000" dirty="0" err="1" smtClean="0">
                <a:latin typeface="Arial" pitchFamily="34" charset="0"/>
              </a:rPr>
              <a:t>DenialOfService</a:t>
            </a:r>
            <a:r>
              <a:rPr lang="fr-FR" altLang="fr-FR" sz="2000" dirty="0" smtClean="0">
                <a:latin typeface="Arial" pitchFamily="34" charset="0"/>
              </a:rPr>
              <a:t>, ...</a:t>
            </a:r>
            <a:endParaRPr lang="fr-FR" altLang="fr-FR" sz="2000" dirty="0" smtClean="0"/>
          </a:p>
          <a:p>
            <a:pPr>
              <a:lnSpc>
                <a:spcPct val="100000"/>
              </a:lnSpc>
              <a:defRPr/>
            </a:pPr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Inaccuracy</a:t>
            </a:r>
            <a:r>
              <a:rPr lang="fr-FR" altLang="fr-FR" dirty="0" smtClean="0"/>
              <a:t> obstacles </a:t>
            </a:r>
            <a:r>
              <a:rPr lang="fr-FR" altLang="fr-FR" dirty="0" err="1" smtClean="0"/>
              <a:t>obstruct</a:t>
            </a:r>
            <a:r>
              <a:rPr lang="fr-FR" altLang="fr-FR" dirty="0" smtClean="0"/>
              <a:t> </a:t>
            </a:r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Accuracy</a:t>
            </a:r>
            <a:r>
              <a:rPr lang="fr-FR" altLang="fr-FR" dirty="0" smtClean="0"/>
              <a:t> goals</a:t>
            </a:r>
          </a:p>
          <a:p>
            <a:pPr>
              <a:lnSpc>
                <a:spcPct val="120000"/>
              </a:lnSpc>
              <a:defRPr/>
            </a:pPr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Misinformation</a:t>
            </a:r>
            <a:r>
              <a:rPr lang="fr-FR" altLang="fr-FR" dirty="0" smtClean="0"/>
              <a:t> obstacles </a:t>
            </a:r>
            <a:r>
              <a:rPr lang="fr-FR" altLang="fr-FR" dirty="0" err="1" smtClean="0"/>
              <a:t>obstruct</a:t>
            </a:r>
            <a:r>
              <a:rPr lang="fr-FR" altLang="fr-FR" dirty="0" smtClean="0"/>
              <a:t> </a:t>
            </a:r>
            <a:r>
              <a:rPr lang="fr-FR" altLang="fr-FR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Information</a:t>
            </a:r>
            <a:r>
              <a:rPr lang="fr-FR" altLang="fr-FR" dirty="0" smtClean="0"/>
              <a:t> goals</a:t>
            </a:r>
          </a:p>
          <a:p>
            <a:pPr lvl="1">
              <a:lnSpc>
                <a:spcPct val="90000"/>
              </a:lnSpc>
              <a:defRPr/>
            </a:pPr>
            <a:r>
              <a:rPr lang="fr-FR" altLang="fr-FR" sz="2000" dirty="0" err="1" smtClean="0">
                <a:latin typeface="Arial" pitchFamily="34" charset="0"/>
              </a:rPr>
              <a:t>NonInformation</a:t>
            </a:r>
            <a:r>
              <a:rPr lang="fr-FR" altLang="fr-FR" sz="2000" dirty="0" smtClean="0">
                <a:latin typeface="Arial" pitchFamily="34" charset="0"/>
              </a:rPr>
              <a:t>, </a:t>
            </a:r>
            <a:r>
              <a:rPr lang="fr-FR" altLang="fr-FR" sz="2000" dirty="0" err="1" smtClean="0">
                <a:latin typeface="Arial" pitchFamily="34" charset="0"/>
              </a:rPr>
              <a:t>WrongInformation</a:t>
            </a:r>
            <a:r>
              <a:rPr lang="fr-FR" altLang="fr-FR" sz="2000" dirty="0" smtClean="0">
                <a:latin typeface="Arial" pitchFamily="34" charset="0"/>
              </a:rPr>
              <a:t>, </a:t>
            </a:r>
            <a:r>
              <a:rPr lang="fr-FR" altLang="fr-FR" sz="2000" dirty="0" err="1" smtClean="0">
                <a:latin typeface="Arial" pitchFamily="34" charset="0"/>
              </a:rPr>
              <a:t>TooLateInformation</a:t>
            </a:r>
            <a:r>
              <a:rPr lang="fr-FR" altLang="fr-FR" sz="2000" dirty="0" smtClean="0">
                <a:latin typeface="Arial" pitchFamily="34" charset="0"/>
              </a:rPr>
              <a:t>, ...</a:t>
            </a:r>
            <a:endParaRPr lang="fr-FR" altLang="fr-FR" sz="2000" dirty="0" smtClean="0"/>
          </a:p>
          <a:p>
            <a:pPr>
              <a:lnSpc>
                <a:spcPct val="100000"/>
              </a:lnSpc>
              <a:defRPr/>
            </a:pPr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Dissatisfaction</a:t>
            </a:r>
            <a:r>
              <a:rPr lang="fr-FR" altLang="fr-FR" dirty="0" smtClean="0"/>
              <a:t> obstacles </a:t>
            </a:r>
            <a:r>
              <a:rPr lang="fr-FR" altLang="fr-FR" dirty="0" err="1" smtClean="0"/>
              <a:t>obstruct</a:t>
            </a:r>
            <a:r>
              <a:rPr lang="fr-FR" altLang="fr-FR" dirty="0" smtClean="0"/>
              <a:t> </a:t>
            </a:r>
            <a:r>
              <a:rPr lang="fr-FR" altLang="fr-FR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Satisfaction</a:t>
            </a:r>
            <a:r>
              <a:rPr lang="fr-FR" altLang="fr-FR" dirty="0" smtClean="0"/>
              <a:t> goals</a:t>
            </a:r>
          </a:p>
          <a:p>
            <a:pPr lvl="1">
              <a:lnSpc>
                <a:spcPct val="100000"/>
              </a:lnSpc>
              <a:defRPr/>
            </a:pPr>
            <a:r>
              <a:rPr lang="fr-FR" altLang="fr-FR" sz="2000" dirty="0" err="1" smtClean="0">
                <a:latin typeface="Arial" pitchFamily="34" charset="0"/>
              </a:rPr>
              <a:t>NonSatisfaction</a:t>
            </a:r>
            <a:r>
              <a:rPr lang="fr-FR" altLang="fr-FR" sz="2000" dirty="0" smtClean="0">
                <a:latin typeface="Arial" pitchFamily="34" charset="0"/>
              </a:rPr>
              <a:t>, </a:t>
            </a:r>
            <a:r>
              <a:rPr lang="fr-FR" altLang="fr-FR" sz="2000" dirty="0" err="1" smtClean="0">
                <a:latin typeface="Arial" pitchFamily="34" charset="0"/>
              </a:rPr>
              <a:t>PartialSatisfaction</a:t>
            </a:r>
            <a:r>
              <a:rPr lang="fr-FR" altLang="fr-FR" sz="2000" dirty="0" smtClean="0">
                <a:latin typeface="Arial" pitchFamily="34" charset="0"/>
              </a:rPr>
              <a:t>, </a:t>
            </a:r>
            <a:r>
              <a:rPr lang="fr-FR" altLang="fr-FR" sz="2000" dirty="0" err="1" smtClean="0">
                <a:latin typeface="Arial" pitchFamily="34" charset="0"/>
              </a:rPr>
              <a:t>TooLateSatisfaction</a:t>
            </a:r>
            <a:r>
              <a:rPr lang="fr-FR" altLang="fr-FR" sz="2000" dirty="0" smtClean="0">
                <a:latin typeface="Arial" pitchFamily="34" charset="0"/>
              </a:rPr>
              <a:t>, ...</a:t>
            </a:r>
            <a:endParaRPr lang="fr-FR" altLang="fr-FR" sz="2000" dirty="0" smtClean="0"/>
          </a:p>
          <a:p>
            <a:pPr>
              <a:lnSpc>
                <a:spcPct val="100000"/>
              </a:lnSpc>
              <a:defRPr/>
            </a:pPr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Unusability</a:t>
            </a:r>
            <a:r>
              <a:rPr lang="fr-FR" altLang="fr-FR" dirty="0" smtClean="0"/>
              <a:t> obstacles </a:t>
            </a:r>
            <a:r>
              <a:rPr lang="fr-FR" altLang="fr-FR" dirty="0" err="1" smtClean="0"/>
              <a:t>obstruct</a:t>
            </a:r>
            <a:r>
              <a:rPr lang="fr-FR" altLang="fr-FR" dirty="0" smtClean="0"/>
              <a:t> </a:t>
            </a:r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Usability</a:t>
            </a:r>
            <a:r>
              <a:rPr lang="fr-FR" altLang="fr-FR" dirty="0" smtClean="0"/>
              <a:t> goals</a:t>
            </a:r>
          </a:p>
          <a:p>
            <a:pPr>
              <a:lnSpc>
                <a:spcPct val="100000"/>
              </a:lnSpc>
              <a:defRPr/>
            </a:pPr>
            <a:r>
              <a:rPr lang="fr-FR" altLang="fr-FR" dirty="0" smtClean="0"/>
              <a:t>...</a:t>
            </a:r>
          </a:p>
        </p:txBody>
      </p:sp>
      <p:grpSp>
        <p:nvGrpSpPr>
          <p:cNvPr id="2054" name="Group 7"/>
          <p:cNvGrpSpPr>
            <a:grpSpLocks/>
          </p:cNvGrpSpPr>
          <p:nvPr/>
        </p:nvGrpSpPr>
        <p:grpSpPr bwMode="auto">
          <a:xfrm>
            <a:off x="6381750" y="5324475"/>
            <a:ext cx="2719388" cy="1347788"/>
            <a:chOff x="4047" y="3471"/>
            <a:chExt cx="1713" cy="849"/>
          </a:xfrm>
        </p:grpSpPr>
        <p:graphicFrame>
          <p:nvGraphicFramePr>
            <p:cNvPr id="2050" name="Object 5"/>
            <p:cNvGraphicFramePr>
              <a:graphicFrameLocks noChangeAspect="1"/>
            </p:cNvGraphicFramePr>
            <p:nvPr/>
          </p:nvGraphicFramePr>
          <p:xfrm>
            <a:off x="4712" y="3471"/>
            <a:ext cx="258" cy="287"/>
          </p:xfrm>
          <a:graphic>
            <a:graphicData uri="http://schemas.openxmlformats.org/presentationml/2006/ole">
              <p:oleObj spid="_x0000_s2050" name="Clip" r:id="rId3" imgW="845640" imgH="938520" progId="MS_ClipArt_Gallery.2">
                <p:embed/>
              </p:oleObj>
            </a:graphicData>
          </a:graphic>
        </p:graphicFrame>
        <p:graphicFrame>
          <p:nvGraphicFramePr>
            <p:cNvPr id="2051" name="Object 6"/>
            <p:cNvGraphicFramePr>
              <a:graphicFrameLocks noChangeAspect="1"/>
            </p:cNvGraphicFramePr>
            <p:nvPr/>
          </p:nvGraphicFramePr>
          <p:xfrm>
            <a:off x="4047" y="3625"/>
            <a:ext cx="1713" cy="695"/>
          </p:xfrm>
          <a:graphic>
            <a:graphicData uri="http://schemas.openxmlformats.org/presentationml/2006/ole">
              <p:oleObj spid="_x0000_s2051" name="Picture" r:id="rId4" imgW="6480720" imgH="2629440" progId="Word.Picture.8">
                <p:embed/>
              </p:oleObj>
            </a:graphicData>
          </a:graphic>
        </p:graphicFrame>
      </p:grpSp>
      <p:pic>
        <p:nvPicPr>
          <p:cNvPr id="2055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3188" y="87313"/>
            <a:ext cx="649287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6296025" y="2363788"/>
            <a:ext cx="7969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300038"/>
            <a:ext cx="7300912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Risk analysis on goal models:  outline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138238"/>
            <a:ext cx="8664575" cy="5340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ct val="25000"/>
              </a:spcBef>
            </a:pPr>
            <a:r>
              <a:rPr kumimoji="0" lang="en-US" smtClean="0">
                <a:solidFill>
                  <a:srgbClr val="808080"/>
                </a:solidFill>
              </a:rPr>
              <a:t>Goal obstruction by obstacles</a:t>
            </a:r>
            <a:endParaRPr lang="en-US" smtClean="0">
              <a:solidFill>
                <a:srgbClr val="808080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0" lang="en-US" sz="2000" smtClean="0">
                <a:solidFill>
                  <a:srgbClr val="808080"/>
                </a:solidFill>
              </a:rPr>
              <a:t>What are obstacles?</a:t>
            </a:r>
          </a:p>
          <a:p>
            <a:pPr lvl="1">
              <a:lnSpc>
                <a:spcPct val="90000"/>
              </a:lnSpc>
            </a:pPr>
            <a:r>
              <a:rPr kumimoji="0" lang="en-US" sz="2000" smtClean="0">
                <a:solidFill>
                  <a:srgbClr val="808080"/>
                </a:solidFill>
              </a:rPr>
              <a:t>Completeness of a set of obstacles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>
                <a:solidFill>
                  <a:srgbClr val="808080"/>
                </a:solidFill>
              </a:rPr>
              <a:t>Obstacle categories</a:t>
            </a:r>
            <a:endParaRPr lang="en-US" sz="2000" smtClean="0">
              <a:solidFill>
                <a:srgbClr val="808080"/>
              </a:solidFill>
            </a:endParaRPr>
          </a:p>
          <a:p>
            <a:pPr>
              <a:lnSpc>
                <a:spcPct val="130000"/>
              </a:lnSpc>
              <a:spcBef>
                <a:spcPct val="25000"/>
              </a:spcBef>
            </a:pPr>
            <a:r>
              <a:rPr kumimoji="0" lang="en-US" smtClean="0"/>
              <a:t>Modeling obstacles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/>
              <a:t>Obstacle diagrams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/>
              <a:t>Obstacle refinement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/>
              <a:t>Bottom-up propagation of obstructions in goal AND-refinements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/>
              <a:t>Annotating obstacle diagrams</a:t>
            </a:r>
            <a:endParaRPr lang="en-US" sz="2000" smtClean="0"/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kumimoji="0" lang="en-US" smtClean="0"/>
              <a:t>Obstacle analysis for a more robust goal model</a:t>
            </a:r>
          </a:p>
          <a:p>
            <a:pPr lvl="1">
              <a:lnSpc>
                <a:spcPct val="90000"/>
              </a:lnSpc>
            </a:pPr>
            <a:r>
              <a:rPr kumimoji="0" lang="en-US" sz="2000" smtClean="0"/>
              <a:t>Identifying obstacles</a:t>
            </a:r>
          </a:p>
          <a:p>
            <a:pPr lvl="1">
              <a:lnSpc>
                <a:spcPct val="90000"/>
              </a:lnSpc>
            </a:pPr>
            <a:r>
              <a:rPr kumimoji="0" lang="en-US" sz="2000" smtClean="0"/>
              <a:t>Evaluating obstacles</a:t>
            </a:r>
          </a:p>
          <a:p>
            <a:pPr lvl="1">
              <a:lnSpc>
                <a:spcPct val="100000"/>
              </a:lnSpc>
            </a:pPr>
            <a:r>
              <a:rPr kumimoji="0" lang="en-US" sz="2000" smtClean="0"/>
              <a:t>Resolving obstacles in a modified goal model</a:t>
            </a:r>
            <a:endParaRPr kumimoji="0" lang="en-US" smtClean="0"/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3190875"/>
            <a:ext cx="857250" cy="927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avl-PB:Applications:MS Office'98:Microsoft Office 98:Templates:Presentations:Flyer (Standard)</Template>
  <TotalTime>24684</TotalTime>
  <Words>1595</Words>
  <Application>Microsoft Office PowerPoint</Application>
  <PresentationFormat>On-screen Show (4:3)</PresentationFormat>
  <Paragraphs>429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Symbol</vt:lpstr>
      <vt:lpstr>Arial</vt:lpstr>
      <vt:lpstr>Comic Sans MS</vt:lpstr>
      <vt:lpstr>Wingdings</vt:lpstr>
      <vt:lpstr>Arial Black</vt:lpstr>
      <vt:lpstr>Times New Roman</vt:lpstr>
      <vt:lpstr>Times</vt:lpstr>
      <vt:lpstr>MS Shell Dlg</vt:lpstr>
      <vt:lpstr>Webdings</vt:lpstr>
      <vt:lpstr>Verdana</vt:lpstr>
      <vt:lpstr>Helvetica</vt:lpstr>
      <vt:lpstr>Flyer (Standard)</vt:lpstr>
      <vt:lpstr>Microsoft Word Picture</vt:lpstr>
      <vt:lpstr>Microsoft Clip Gallery</vt:lpstr>
      <vt:lpstr>Building System Models for RE</vt:lpstr>
      <vt:lpstr>Building models for RE</vt:lpstr>
      <vt:lpstr>Risk analysis as seen in Chapter 3</vt:lpstr>
      <vt:lpstr>Risk analysis can be anchored on goal models</vt:lpstr>
      <vt:lpstr>Risk analysis on goal models:  outline</vt:lpstr>
      <vt:lpstr>What are obstacles ?</vt:lpstr>
      <vt:lpstr>Completeness of a set of obstacles</vt:lpstr>
      <vt:lpstr>Obstacle categories for heuristic identification</vt:lpstr>
      <vt:lpstr>Risk analysis on goal models:  outline</vt:lpstr>
      <vt:lpstr>Obstacle diagrams as AND/OR refinement trees</vt:lpstr>
      <vt:lpstr>Obstacle diagrams as AND/OR refinement trees  (2)</vt:lpstr>
      <vt:lpstr>Obstacle refinement</vt:lpstr>
      <vt:lpstr>Obstructions propagate bottom-up  in goal AND-refinement trees</vt:lpstr>
      <vt:lpstr>Annotating obstacle diagrams</vt:lpstr>
      <vt:lpstr>Risk analysis on goal models:  outline</vt:lpstr>
      <vt:lpstr>Obstacle analysis for  increased system robustness</vt:lpstr>
      <vt:lpstr>Obstacle analysis and goal model elaboration are intertwined</vt:lpstr>
      <vt:lpstr>Identifying obstacles</vt:lpstr>
      <vt:lpstr>Identifying obstacles:  tautology-based refinement</vt:lpstr>
      <vt:lpstr>Identifying obstacles by tautology-based refinement</vt:lpstr>
      <vt:lpstr>Identifying obstacles by tautology-based refinement</vt:lpstr>
      <vt:lpstr>Identifying obstacles by tautology-based refinement</vt:lpstr>
      <vt:lpstr>Identifying obstacles by tautology-based refinement</vt:lpstr>
      <vt:lpstr>Obstacle identification:  another example</vt:lpstr>
      <vt:lpstr>Obstacle identification:  another example</vt:lpstr>
      <vt:lpstr>Obstacle identification:  another example</vt:lpstr>
      <vt:lpstr>Identifying obstacles from  necessary conditions for obstructed target</vt:lpstr>
      <vt:lpstr>Identifying obstacles from  necessary conditions for obstructed target  (2)</vt:lpstr>
      <vt:lpstr>Obstacle models as goal-anchored fault trees</vt:lpstr>
      <vt:lpstr>Obstacle models as goal-anchored fault trees</vt:lpstr>
      <vt:lpstr>Evaluating obstacles</vt:lpstr>
      <vt:lpstr>Resolving obstacles</vt:lpstr>
      <vt:lpstr>Exploring alternative countermeasures</vt:lpstr>
      <vt:lpstr>Exploring alternative countermeasures  (2)</vt:lpstr>
      <vt:lpstr>Exploring alternative countermeasures  (3)</vt:lpstr>
      <vt:lpstr>Exploring alternative countermeasures  (4)</vt:lpstr>
      <vt:lpstr>Exploring alternative countermeasures   (5) </vt:lpstr>
      <vt:lpstr>Exploring alternative countermeasures  (6)</vt:lpstr>
      <vt:lpstr>Selecting best resolution</vt:lpstr>
      <vt:lpstr>Risk analysis on goal models:  Summary</vt:lpstr>
    </vt:vector>
  </TitlesOfParts>
  <Company>UCL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RE04 keynote</dc:title>
  <dc:creator>Axel</dc:creator>
  <cp:lastModifiedBy>Sang Nguyen</cp:lastModifiedBy>
  <cp:revision>1024</cp:revision>
  <cp:lastPrinted>2006-06-19T13:43:37Z</cp:lastPrinted>
  <dcterms:created xsi:type="dcterms:W3CDTF">2000-05-26T10:39:43Z</dcterms:created>
  <dcterms:modified xsi:type="dcterms:W3CDTF">2012-07-05T15:00:33Z</dcterms:modified>
</cp:coreProperties>
</file>