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comments/comment8.xml" ContentType="application/vnd.openxmlformats-officedocument.presentationml.comment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s/comment6.xml" ContentType="application/vnd.openxmlformats-officedocument.presentationml.comment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4.xml" ContentType="application/vnd.openxmlformats-officedocument.presentationml.comments+xml"/>
  <Override PartName="/ppt/comments/comment11.xml" ContentType="application/vnd.openxmlformats-officedocument.presentationml.comment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9.xml" ContentType="application/vnd.openxmlformats-officedocument.presentationml.comment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omments/comment7.xml" ContentType="application/vnd.openxmlformats-officedocument.presentationml.comment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omments/comment3.xml" ContentType="application/vnd.openxmlformats-officedocument.presentationml.comment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1322" r:id="rId2"/>
    <p:sldId id="1321" r:id="rId3"/>
    <p:sldId id="1264" r:id="rId4"/>
    <p:sldId id="1263" r:id="rId5"/>
    <p:sldId id="1265" r:id="rId6"/>
    <p:sldId id="1266" r:id="rId7"/>
    <p:sldId id="1267" r:id="rId8"/>
    <p:sldId id="1268" r:id="rId9"/>
    <p:sldId id="1269" r:id="rId10"/>
    <p:sldId id="1270" r:id="rId11"/>
    <p:sldId id="1271" r:id="rId12"/>
    <p:sldId id="1272" r:id="rId13"/>
    <p:sldId id="1289" r:id="rId14"/>
    <p:sldId id="1290" r:id="rId15"/>
    <p:sldId id="1291" r:id="rId16"/>
    <p:sldId id="1292" r:id="rId17"/>
    <p:sldId id="1274" r:id="rId18"/>
    <p:sldId id="1294" r:id="rId19"/>
    <p:sldId id="1295" r:id="rId20"/>
    <p:sldId id="1293" r:id="rId21"/>
    <p:sldId id="1275" r:id="rId22"/>
    <p:sldId id="1296" r:id="rId23"/>
    <p:sldId id="1297" r:id="rId24"/>
    <p:sldId id="1298" r:id="rId25"/>
    <p:sldId id="1310" r:id="rId26"/>
    <p:sldId id="1276" r:id="rId27"/>
    <p:sldId id="1277" r:id="rId28"/>
    <p:sldId id="1301" r:id="rId29"/>
    <p:sldId id="1303" r:id="rId30"/>
    <p:sldId id="1302" r:id="rId31"/>
    <p:sldId id="1300" r:id="rId32"/>
    <p:sldId id="1304" r:id="rId33"/>
    <p:sldId id="1299" r:id="rId34"/>
    <p:sldId id="1305" r:id="rId35"/>
    <p:sldId id="1306" r:id="rId36"/>
    <p:sldId id="1307" r:id="rId37"/>
    <p:sldId id="1308" r:id="rId38"/>
    <p:sldId id="1309" r:id="rId39"/>
    <p:sldId id="1311" r:id="rId40"/>
    <p:sldId id="1312" r:id="rId41"/>
    <p:sldId id="1313" r:id="rId42"/>
    <p:sldId id="1280" r:id="rId43"/>
    <p:sldId id="1314" r:id="rId44"/>
    <p:sldId id="1315" r:id="rId45"/>
    <p:sldId id="1316" r:id="rId46"/>
    <p:sldId id="1317" r:id="rId47"/>
    <p:sldId id="1318" r:id="rId48"/>
    <p:sldId id="1283" r:id="rId49"/>
    <p:sldId id="1282" r:id="rId50"/>
    <p:sldId id="1284" r:id="rId51"/>
    <p:sldId id="1285" r:id="rId52"/>
    <p:sldId id="1319" r:id="rId53"/>
    <p:sldId id="1286" r:id="rId54"/>
    <p:sldId id="1287" r:id="rId55"/>
    <p:sldId id="1288" r:id="rId56"/>
    <p:sldId id="1320" r:id="rId57"/>
    <p:sldId id="1323" r:id="rId5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upalex" initials="d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BD9DC"/>
    <a:srgbClr val="33CCCC"/>
    <a:srgbClr val="009999"/>
    <a:srgbClr val="CC00FF"/>
    <a:srgbClr val="663300"/>
    <a:srgbClr val="E2E5FA"/>
    <a:srgbClr val="80808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486" autoAdjust="0"/>
  </p:normalViewPr>
  <p:slideViewPr>
    <p:cSldViewPr snapToGrid="0">
      <p:cViewPr>
        <p:scale>
          <a:sx n="66" d="100"/>
          <a:sy n="66" d="100"/>
        </p:scale>
        <p:origin x="-642" y="-174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8T04:36:59.458" idx="1">
    <p:pos x="5521" y="1288"/>
    <p:text>Không thay đổi</p:text>
  </p:cm>
  <p:cm authorId="0" dt="2010-07-08T04:37:37.358" idx="2">
    <p:pos x="5521" y="1037"/>
    <p:text>Có thể nhận biết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8T06:11:11.464" idx="11">
    <p:pos x="5516" y="2647"/>
    <p:text>nghi ngờ, nghi ngại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8T06:14:39.156" idx="12">
    <p:pos x="4955" y="2593"/>
    <p:text>mang máng, mơ hồ, không rõ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8T04:58:04.580" idx="3">
    <p:pos x="5699" y="749"/>
    <p:text>independent and having the power to make your own decisions, tự trị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8T05:27:22.942" idx="4">
    <p:pos x="5627" y="673"/>
    <p:text>xảy ra tức thời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8T05:43:53.315" idx="5">
    <p:pos x="5193" y="766"/>
    <p:text>ở bên trong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8T05:49:42.074" idx="6">
    <p:pos x="4352" y="309"/>
    <p:text>Hạn chế, kiềm chế, ức chế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8T05:51:34.578" idx="7">
    <p:pos x="5622" y="1871"/>
    <p:text>Phân biệt đối xử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8T05:53:58.011" idx="8">
    <p:pos x="5108" y="3699"/>
    <p:text>rõ ràng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8T05:56:28.791" idx="9">
    <p:pos x="5768" y="2376"/>
    <p:text>(of a relation) such that, if it applies between successive members of a sequence, it must also apply between any two members taken in order. 
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8T06:00:57.450" idx="10">
    <p:pos x="5740" y="787"/>
    <p:text>đúng chỗ, đúng vấn đề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smtClean="0">
                <a:solidFill>
                  <a:schemeClr val="tx1"/>
                </a:solidFill>
                <a:effectLst/>
                <a:latin typeface="Times" pitchFamily="18" charset="0"/>
              </a:defRPr>
            </a:lvl1pPr>
          </a:lstStyle>
          <a:p>
            <a:pPr>
              <a:defRPr/>
            </a:pPr>
            <a:fld id="{5C832662-CAB4-4208-8301-B9FCE8259E37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863" y="9091613"/>
            <a:ext cx="36020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 b="1" smtClean="0">
                <a:solidFill>
                  <a:schemeClr val="tx1"/>
                </a:solidFill>
                <a:effectLst/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GB"/>
              <a:t>www.wileyeurope .com/college/van lamsweerde </a:t>
            </a:r>
          </a:p>
          <a:p>
            <a:pPr>
              <a:defRPr/>
            </a:pPr>
            <a:r>
              <a:rPr lang="en-GB"/>
              <a:t>©  2009 John Wiley and Sons</a:t>
            </a:r>
            <a:endParaRPr lang="fr-FR" altLang="fr-FR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kumimoji="0" sz="1300" smtClean="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smtClean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43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smtClean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smtClean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smtClean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520788B7-57F3-447B-9026-98224A009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arbitrarily : </a:t>
            </a:r>
            <a:r>
              <a:rPr lang="en-US" sz="1200" dirty="0" err="1" smtClean="0"/>
              <a:t>Tùy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tiện</a:t>
            </a:r>
            <a:r>
              <a:rPr lang="en-US" sz="1200" baseline="0" dirty="0" smtClean="0"/>
              <a:t> (adv): </a:t>
            </a:r>
            <a:r>
              <a:rPr lang="en-US" sz="1200" baseline="0" dirty="0" err="1" smtClean="0"/>
              <a:t>Chuyên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0788B7-57F3-447B-9026-98224A0095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0788B7-57F3-447B-9026-98224A0095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28575" y="6608763"/>
            <a:ext cx="9115425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 b="1">
                <a:solidFill>
                  <a:schemeClr val="bg2"/>
                </a:solidFill>
                <a:effectLst/>
                <a:latin typeface="Times New Roman" pitchFamily="18" charset="0"/>
              </a:rPr>
              <a:t>www.wileyeurope .com/college/van lamsweerde           </a:t>
            </a: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Chap.10:  Modeling Conceptual Objects</a:t>
            </a:r>
            <a:r>
              <a:rPr lang="fr-BE" sz="1200">
                <a:solidFill>
                  <a:schemeClr val="bg2"/>
                </a:solidFill>
                <a:effectLst/>
                <a:latin typeface="Times New Roman" pitchFamily="18" charset="0"/>
              </a:rPr>
              <a:t>                            </a:t>
            </a: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©  2009 John Wiley and Sons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r>
              <a:rPr lang="en-US" altLang="en-US"/>
              <a:t>blah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15363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1" name="Text Box 47"/>
          <p:cNvSpPr txBox="1">
            <a:spLocks noChangeArrowheads="1"/>
          </p:cNvSpPr>
          <p:nvPr/>
        </p:nvSpPr>
        <p:spPr bwMode="auto">
          <a:xfrm>
            <a:off x="28575" y="6608763"/>
            <a:ext cx="9115425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 b="1">
                <a:solidFill>
                  <a:schemeClr val="bg2"/>
                </a:solidFill>
                <a:effectLst/>
                <a:latin typeface="Times New Roman" pitchFamily="18" charset="0"/>
              </a:rPr>
              <a:t>www.wileyeurope .com/college/van lamsweerde           </a:t>
            </a: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Chap.10:  Modeling Conceptual Objects</a:t>
            </a:r>
            <a:r>
              <a:rPr lang="fr-BE" sz="1200">
                <a:solidFill>
                  <a:schemeClr val="bg2"/>
                </a:solidFill>
                <a:effectLst/>
                <a:latin typeface="Times New Roman" pitchFamily="18" charset="0"/>
              </a:rPr>
              <a:t>               </a:t>
            </a: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©  2009 John Wiley and Sons    </a:t>
            </a:r>
            <a:r>
              <a:rPr lang="en-GB" sz="1200">
                <a:solidFill>
                  <a:schemeClr val="tx2"/>
                </a:solidFill>
                <a:effectLst/>
                <a:latin typeface="Times New Roman" pitchFamily="18" charset="0"/>
              </a:rPr>
              <a:t>    </a:t>
            </a:r>
            <a:fld id="{A677A366-A5FC-4FA3-B929-29E21CA2A44E}" type="slidenum">
              <a:rPr lang="en-GB" sz="1200">
                <a:solidFill>
                  <a:schemeClr val="tx2"/>
                </a:solidFill>
                <a:effectLst/>
                <a:latin typeface="Times New Roman" pitchFamily="18" charset="0"/>
              </a:rPr>
              <a:pPr algn="l" defTabSz="762000">
                <a:lnSpc>
                  <a:spcPct val="7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har char="•"/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comments" Target="../comments/commen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comments" Target="../comments/commen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3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comments" Target="../comments/commen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comments" Target="../comments/comment10.xml"/><Relationship Id="rId4" Type="http://schemas.openxmlformats.org/officeDocument/2006/relationships/oleObject" Target="../embeddings/oleObject16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882900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Building System Models for RE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160838"/>
            <a:ext cx="6400800" cy="728662"/>
          </a:xfrm>
        </p:spPr>
        <p:txBody>
          <a:bodyPr/>
          <a:lstStyle/>
          <a:p>
            <a:r>
              <a:rPr lang="en-US" sz="3600" smtClean="0"/>
              <a:t>Chapter 10</a:t>
            </a:r>
          </a:p>
          <a:p>
            <a:r>
              <a:rPr lang="en-US" sz="3600" smtClean="0"/>
              <a:t>Modeling Conceptual Objects with Class Diagrams</a:t>
            </a:r>
            <a:endParaRPr lang="en-US" sz="4400" smtClean="0"/>
          </a:p>
        </p:txBody>
      </p:sp>
      <p:pic>
        <p:nvPicPr>
          <p:cNvPr id="17412" name="Picture 4" descr="Wiley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77" name="AutoShape 13"/>
          <p:cNvSpPr>
            <a:spLocks noChangeArrowheads="1"/>
          </p:cNvSpPr>
          <p:nvPr/>
        </p:nvSpPr>
        <p:spPr bwMode="auto">
          <a:xfrm>
            <a:off x="1096963" y="5281613"/>
            <a:ext cx="7388225" cy="1284287"/>
          </a:xfrm>
          <a:prstGeom prst="roundRect">
            <a:avLst>
              <a:gd name="adj" fmla="val 16667"/>
            </a:avLst>
          </a:prstGeom>
          <a:solidFill>
            <a:srgbClr val="E2E5FA"/>
          </a:solidFill>
          <a:ln w="127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157163"/>
            <a:ext cx="8008938" cy="762000"/>
          </a:xfrm>
        </p:spPr>
        <p:txBody>
          <a:bodyPr/>
          <a:lstStyle/>
          <a:p>
            <a:r>
              <a:rPr lang="en-US" smtClean="0"/>
              <a:t>Types of conceptual object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8" y="895350"/>
            <a:ext cx="8916987" cy="42576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Event</a:t>
            </a:r>
            <a:r>
              <a:rPr lang="en-US" smtClean="0"/>
              <a:t>:  instantaneous object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smtClean="0"/>
              <a:t>instances exist in single system state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1800" smtClean="0"/>
              <a:t>            </a:t>
            </a:r>
            <a:r>
              <a:rPr lang="en-US" sz="2000" smtClean="0"/>
              <a:t> InstanceOf (ev, Ev)  </a:t>
            </a:r>
            <a:r>
              <a:rPr lang="en-US" sz="2000" smtClean="0">
                <a:solidFill>
                  <a:schemeClr val="tx1"/>
                </a:solidFill>
              </a:rPr>
              <a:t>denoted by  </a:t>
            </a:r>
            <a:r>
              <a:rPr lang="en-US" sz="2000" smtClean="0"/>
              <a:t>Occurs (Ev)</a:t>
            </a:r>
          </a:p>
          <a:p>
            <a:pPr lvl="1">
              <a:defRPr/>
            </a:pPr>
            <a:r>
              <a:rPr lang="en-US" sz="2000" smtClean="0"/>
              <a:t>e.g.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BookRequest </a:t>
            </a:r>
            <a:r>
              <a:rPr lang="en-US" sz="2000" smtClean="0"/>
              <a:t>;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StartTrain</a:t>
            </a:r>
          </a:p>
          <a:p>
            <a:pPr lvl="1">
              <a:defRPr/>
            </a:pPr>
            <a:r>
              <a:rPr lang="en-US" sz="2000" smtClean="0"/>
              <a:t>represented as UML class if attributes, associations needed</a:t>
            </a:r>
          </a:p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Agent</a:t>
            </a:r>
            <a:r>
              <a:rPr lang="en-US" smtClean="0"/>
              <a:t>:  active, autonomous object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smtClean="0"/>
              <a:t>instances have individual behavior </a:t>
            </a:r>
            <a:r>
              <a:rPr lang="en-US" sz="2000" smtClean="0">
                <a:solidFill>
                  <a:schemeClr val="tx2"/>
                </a:solidFill>
              </a:rPr>
              <a:t>=</a:t>
            </a:r>
            <a:r>
              <a:rPr lang="en-US" sz="2000" smtClean="0"/>
              <a:t>  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000" smtClean="0"/>
              <a:t>         sequence of state transitions for state variables they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control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smtClean="0"/>
              <a:t>e.g.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en-US" sz="2000" smtClean="0"/>
              <a:t>,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Staff</a:t>
            </a:r>
            <a:r>
              <a:rPr lang="en-US" sz="2000" smtClean="0"/>
              <a:t> ;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TrainController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TrainDriver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smtClean="0"/>
              <a:t>represented as UML class if attributes, associations needed</a:t>
            </a: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504825" y="5367338"/>
          <a:ext cx="8031163" cy="1320800"/>
        </p:xfrm>
        <a:graphic>
          <a:graphicData uri="http://schemas.openxmlformats.org/presentationml/2006/ole">
            <p:oleObj spid="_x0000_s3074" name="Picture" r:id="rId3" imgW="3960360" imgH="649440" progId="Word.Picture.8">
              <p:embed/>
            </p:oleObj>
          </a:graphicData>
        </a:graphic>
      </p:graphicFrame>
      <p:grpSp>
        <p:nvGrpSpPr>
          <p:cNvPr id="3078" name="Group 14"/>
          <p:cNvGrpSpPr>
            <a:grpSpLocks/>
          </p:cNvGrpSpPr>
          <p:nvPr/>
        </p:nvGrpSpPr>
        <p:grpSpPr bwMode="auto">
          <a:xfrm>
            <a:off x="304800" y="184150"/>
            <a:ext cx="998538" cy="563563"/>
            <a:chOff x="192" y="143"/>
            <a:chExt cx="629" cy="355"/>
          </a:xfrm>
        </p:grpSpPr>
        <p:sp>
          <p:nvSpPr>
            <p:cNvPr id="1521679" name="Rectangle 15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1680" name="Rectangle 16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1681" name="Rectangle 17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1682" name="Line 18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1683" name="Line 19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1684" name="Line 20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1685" name="Line 21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25" y="228600"/>
            <a:ext cx="7831138" cy="762000"/>
          </a:xfrm>
        </p:spPr>
        <p:txBody>
          <a:bodyPr/>
          <a:lstStyle/>
          <a:p>
            <a:r>
              <a:rPr lang="en-US" smtClean="0"/>
              <a:t>Object features as model annotations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74625" y="1346200"/>
          <a:ext cx="8977313" cy="4114800"/>
        </p:xfrm>
        <a:graphic>
          <a:graphicData uri="http://schemas.openxmlformats.org/presentationml/2006/ole">
            <p:oleObj spid="_x0000_s4098" name="Picture" r:id="rId3" imgW="5940360" imgH="2724120" progId="Word.Picture.8">
              <p:embed/>
            </p:oleObj>
          </a:graphicData>
        </a:graphic>
      </p:graphicFrame>
      <p:grpSp>
        <p:nvGrpSpPr>
          <p:cNvPr id="4100" name="Group 717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23406" name="Rectangle 718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3407" name="Rectangle 719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3408" name="Rectangle 720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3409" name="Line 721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3410" name="Line 722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3411" name="Line 723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3412" name="Line 724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Entities</a:t>
            </a:r>
          </a:p>
        </p:txBody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152525"/>
            <a:ext cx="8916988" cy="3871913"/>
          </a:xfrm>
        </p:spPr>
        <p:txBody>
          <a:bodyPr/>
          <a:lstStyle/>
          <a:p>
            <a:pPr>
              <a:defRPr/>
            </a:pPr>
            <a:r>
              <a:rPr lang="en-US" sz="2000" smtClean="0"/>
              <a:t>As seen before:  autonomous, passive object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  <a:defRPr/>
            </a:pPr>
            <a:r>
              <a:rPr lang="en-US" sz="2000" smtClean="0"/>
              <a:t>instances may exist in system independently of instances of other objects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  <a:defRPr/>
            </a:pPr>
            <a:r>
              <a:rPr lang="en-US" sz="2000" smtClean="0"/>
              <a:t>distinctly identifiable, can be enumerated in any system state, share similar features, may differ in individual states &amp; transitions 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  <a:defRPr/>
            </a:pPr>
            <a:r>
              <a:rPr lang="en-US" sz="2000" smtClean="0"/>
              <a:t>instances can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sz="2000" smtClean="0"/>
              <a:t> control behavior of other objects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  <a:defRPr/>
            </a:pPr>
            <a:r>
              <a:rPr lang="en-US" sz="2000" smtClean="0"/>
              <a:t>characterized by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Def</a:t>
            </a:r>
            <a:r>
              <a:rPr lang="en-US" sz="2000" smtClean="0"/>
              <a:t>, domain invariants, attributes, initialization</a:t>
            </a:r>
          </a:p>
          <a:p>
            <a:pPr>
              <a:spcBef>
                <a:spcPct val="60000"/>
              </a:spcBef>
              <a:defRPr/>
            </a:pPr>
            <a:r>
              <a:rPr lang="en-US" smtClean="0"/>
              <a:t>In the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Def</a:t>
            </a:r>
            <a:r>
              <a:rPr lang="en-US" sz="2000" smtClean="0"/>
              <a:t> annotation, the conditions for an individual to appear &amp; disappear as instance of this entity must not necessarily refer to other objects in the model</a:t>
            </a:r>
            <a:r>
              <a:rPr lang="en-US" smtClean="0"/>
              <a:t> </a:t>
            </a: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2565400" y="5468938"/>
            <a:ext cx="1298575" cy="40163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Library</a:t>
            </a:r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4997450" y="5468938"/>
            <a:ext cx="1298575" cy="40163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Train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476375" y="5503863"/>
          <a:ext cx="827088" cy="919162"/>
        </p:xfrm>
        <a:graphic>
          <a:graphicData uri="http://schemas.openxmlformats.org/presentationml/2006/ole">
            <p:oleObj spid="_x0000_s5122" name="Clip" r:id="rId3" imgW="707040" imgH="759960" progId="">
              <p:embed/>
            </p:oleObj>
          </a:graphicData>
        </a:graphic>
      </p:graphicFrame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 flipH="1">
          <a:off x="6686550" y="5575300"/>
          <a:ext cx="1090613" cy="677863"/>
        </p:xfrm>
        <a:graphic>
          <a:graphicData uri="http://schemas.openxmlformats.org/presentationml/2006/ole">
            <p:oleObj spid="_x0000_s5123" name="Clip" r:id="rId4" imgW="5096880" imgH="2642760" progId="">
              <p:embed/>
            </p:oleObj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997450" y="6021388"/>
            <a:ext cx="1298575" cy="40163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Block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565400" y="6021388"/>
            <a:ext cx="1298575" cy="40163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BookCopy</a:t>
            </a:r>
          </a:p>
        </p:txBody>
      </p:sp>
      <p:grpSp>
        <p:nvGrpSpPr>
          <p:cNvPr id="5130" name="Group 18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23731" name="Rectangle 19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3732" name="Rectangle 20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3733" name="Rectangle 21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3734" name="Line 22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3735" name="Line 23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3736" name="Line 24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3737" name="Line 25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217488"/>
            <a:ext cx="8653462" cy="762000"/>
          </a:xfrm>
        </p:spPr>
        <p:txBody>
          <a:bodyPr/>
          <a:lstStyle/>
          <a:p>
            <a:r>
              <a:rPr lang="en-US" smtClean="0"/>
              <a:t>Associations</a:t>
            </a:r>
          </a:p>
        </p:txBody>
      </p:sp>
      <p:sp>
        <p:nvSpPr>
          <p:cNvPr id="1541170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141288" y="965200"/>
            <a:ext cx="8751887" cy="1630363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</a:t>
            </a:r>
            <a:r>
              <a:rPr lang="en-US" smtClean="0"/>
              <a:t> </a:t>
            </a:r>
            <a:r>
              <a:rPr lang="en-US" smtClean="0">
                <a:solidFill>
                  <a:schemeClr val="tx2"/>
                </a:solidFill>
              </a:rPr>
              <a:t>=</a:t>
            </a:r>
            <a:r>
              <a:rPr lang="en-US" smtClean="0"/>
              <a:t>  conceptual object linking other objects,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smtClean="0"/>
              <a:t>                                                           each playing specific role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2000" smtClean="0"/>
              <a:t>dependent on objects it links</a:t>
            </a:r>
          </a:p>
          <a:p>
            <a:pPr lvl="1">
              <a:defRPr/>
            </a:pPr>
            <a:r>
              <a:rPr lang="en-US" sz="2000" smtClean="0"/>
              <a:t>linked objects may be entities, associations, events, agents</a:t>
            </a:r>
          </a:p>
        </p:txBody>
      </p:sp>
      <p:grpSp>
        <p:nvGrpSpPr>
          <p:cNvPr id="24580" name="Group 51"/>
          <p:cNvGrpSpPr>
            <a:grpSpLocks/>
          </p:cNvGrpSpPr>
          <p:nvPr/>
        </p:nvGrpSpPr>
        <p:grpSpPr bwMode="auto">
          <a:xfrm>
            <a:off x="1323975" y="2749550"/>
            <a:ext cx="6316663" cy="1214438"/>
            <a:chOff x="360" y="2095"/>
            <a:chExt cx="3979" cy="765"/>
          </a:xfrm>
        </p:grpSpPr>
        <p:sp>
          <p:nvSpPr>
            <p:cNvPr id="1541172" name="Line 52"/>
            <p:cNvSpPr>
              <a:spLocks noChangeShapeType="1"/>
            </p:cNvSpPr>
            <p:nvPr/>
          </p:nvSpPr>
          <p:spPr bwMode="auto">
            <a:xfrm flipV="1">
              <a:off x="2015" y="2487"/>
              <a:ext cx="1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91" name="Text Box 53"/>
            <p:cNvSpPr txBox="1">
              <a:spLocks noChangeArrowheads="1"/>
            </p:cNvSpPr>
            <p:nvPr/>
          </p:nvSpPr>
          <p:spPr bwMode="auto">
            <a:xfrm>
              <a:off x="2441" y="2478"/>
              <a:ext cx="400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2000" b="1">
                  <a:solidFill>
                    <a:schemeClr val="tx1"/>
                  </a:solidFill>
                  <a:effectLst/>
                  <a:latin typeface="Arial" pitchFamily="34" charset="0"/>
                </a:rPr>
                <a:t>On</a:t>
              </a:r>
              <a:endParaRPr lang="fr-BE" sz="1800" b="1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4592" name="Group 54"/>
            <p:cNvGrpSpPr>
              <a:grpSpLocks/>
            </p:cNvGrpSpPr>
            <p:nvPr/>
          </p:nvGrpSpPr>
          <p:grpSpPr bwMode="auto">
            <a:xfrm>
              <a:off x="1114" y="2354"/>
              <a:ext cx="876" cy="495"/>
              <a:chOff x="1114" y="2354"/>
              <a:chExt cx="876" cy="495"/>
            </a:xfrm>
          </p:grpSpPr>
          <p:sp>
            <p:nvSpPr>
              <p:cNvPr id="24601" name="Text Box 55"/>
              <p:cNvSpPr txBox="1">
                <a:spLocks noChangeArrowheads="1"/>
              </p:cNvSpPr>
              <p:nvPr/>
            </p:nvSpPr>
            <p:spPr bwMode="auto">
              <a:xfrm>
                <a:off x="1114" y="2354"/>
                <a:ext cx="876" cy="495"/>
              </a:xfrm>
              <a:prstGeom prst="rect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fr-BE" sz="18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Train</a:t>
                </a:r>
              </a:p>
            </p:txBody>
          </p:sp>
          <p:sp>
            <p:nvSpPr>
              <p:cNvPr id="1541176" name="Line 56"/>
              <p:cNvSpPr>
                <a:spLocks noChangeShapeType="1"/>
              </p:cNvSpPr>
              <p:nvPr/>
            </p:nvSpPr>
            <p:spPr bwMode="auto">
              <a:xfrm flipV="1">
                <a:off x="1144" y="2570"/>
                <a:ext cx="8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4593" name="Text Box 57"/>
            <p:cNvSpPr txBox="1">
              <a:spLocks noChangeArrowheads="1"/>
            </p:cNvSpPr>
            <p:nvPr/>
          </p:nvSpPr>
          <p:spPr bwMode="auto">
            <a:xfrm>
              <a:off x="1994" y="2291"/>
              <a:ext cx="44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isOn</a:t>
              </a:r>
            </a:p>
          </p:txBody>
        </p:sp>
        <p:grpSp>
          <p:nvGrpSpPr>
            <p:cNvPr id="24594" name="Group 58"/>
            <p:cNvGrpSpPr>
              <a:grpSpLocks/>
            </p:cNvGrpSpPr>
            <p:nvPr/>
          </p:nvGrpSpPr>
          <p:grpSpPr bwMode="auto">
            <a:xfrm>
              <a:off x="3463" y="2365"/>
              <a:ext cx="876" cy="495"/>
              <a:chOff x="1114" y="2354"/>
              <a:chExt cx="876" cy="495"/>
            </a:xfrm>
          </p:grpSpPr>
          <p:sp>
            <p:nvSpPr>
              <p:cNvPr id="24599" name="Text Box 59"/>
              <p:cNvSpPr txBox="1">
                <a:spLocks noChangeArrowheads="1"/>
              </p:cNvSpPr>
              <p:nvPr/>
            </p:nvSpPr>
            <p:spPr bwMode="auto">
              <a:xfrm>
                <a:off x="1114" y="2354"/>
                <a:ext cx="876" cy="495"/>
              </a:xfrm>
              <a:prstGeom prst="rect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fr-BE" sz="18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Block</a:t>
                </a:r>
              </a:p>
            </p:txBody>
          </p:sp>
          <p:sp>
            <p:nvSpPr>
              <p:cNvPr id="1541180" name="Line 60"/>
              <p:cNvSpPr>
                <a:spLocks noChangeShapeType="1"/>
              </p:cNvSpPr>
              <p:nvPr/>
            </p:nvSpPr>
            <p:spPr bwMode="auto">
              <a:xfrm flipV="1">
                <a:off x="1144" y="2570"/>
                <a:ext cx="8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4595" name="Text Box 61"/>
            <p:cNvSpPr txBox="1">
              <a:spLocks noChangeArrowheads="1"/>
            </p:cNvSpPr>
            <p:nvPr/>
          </p:nvSpPr>
          <p:spPr bwMode="auto">
            <a:xfrm>
              <a:off x="2707" y="2267"/>
              <a:ext cx="83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holdsTrain</a:t>
              </a:r>
            </a:p>
          </p:txBody>
        </p:sp>
        <p:sp>
          <p:nvSpPr>
            <p:cNvPr id="24596" name="Text Box 62"/>
            <p:cNvSpPr txBox="1">
              <a:spLocks noChangeArrowheads="1"/>
            </p:cNvSpPr>
            <p:nvPr/>
          </p:nvSpPr>
          <p:spPr bwMode="auto">
            <a:xfrm>
              <a:off x="360" y="2095"/>
              <a:ext cx="56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20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roles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41183" name="Freeform 63"/>
            <p:cNvSpPr>
              <a:spLocks/>
            </p:cNvSpPr>
            <p:nvPr/>
          </p:nvSpPr>
          <p:spPr bwMode="auto">
            <a:xfrm>
              <a:off x="873" y="2150"/>
              <a:ext cx="1245" cy="15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800" y="23"/>
                </a:cxn>
                <a:cxn ang="0">
                  <a:pos x="1245" y="159"/>
                </a:cxn>
              </a:cxnLst>
              <a:rect l="0" t="0" r="r" b="b"/>
              <a:pathLst>
                <a:path w="1245" h="159">
                  <a:moveTo>
                    <a:pt x="0" y="23"/>
                  </a:moveTo>
                  <a:cubicBezTo>
                    <a:pt x="296" y="11"/>
                    <a:pt x="593" y="0"/>
                    <a:pt x="800" y="23"/>
                  </a:cubicBezTo>
                  <a:cubicBezTo>
                    <a:pt x="1007" y="46"/>
                    <a:pt x="1126" y="102"/>
                    <a:pt x="1245" y="159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1184" name="Freeform 64"/>
            <p:cNvSpPr>
              <a:spLocks/>
            </p:cNvSpPr>
            <p:nvPr/>
          </p:nvSpPr>
          <p:spPr bwMode="auto">
            <a:xfrm>
              <a:off x="900" y="2122"/>
              <a:ext cx="2145" cy="206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55" y="33"/>
                </a:cxn>
                <a:cxn ang="0">
                  <a:pos x="1900" y="233"/>
                </a:cxn>
              </a:cxnLst>
              <a:rect l="0" t="0" r="r" b="b"/>
              <a:pathLst>
                <a:path w="1900" h="233">
                  <a:moveTo>
                    <a:pt x="0" y="33"/>
                  </a:moveTo>
                  <a:cubicBezTo>
                    <a:pt x="569" y="16"/>
                    <a:pt x="1138" y="0"/>
                    <a:pt x="1455" y="33"/>
                  </a:cubicBezTo>
                  <a:cubicBezTo>
                    <a:pt x="1772" y="66"/>
                    <a:pt x="1836" y="149"/>
                    <a:pt x="1900" y="233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41186" name="Rectangle 66"/>
          <p:cNvSpPr>
            <a:spLocks noChangeArrowheads="1"/>
          </p:cNvSpPr>
          <p:nvPr/>
        </p:nvSpPr>
        <p:spPr bwMode="auto">
          <a:xfrm>
            <a:off x="192088" y="4248150"/>
            <a:ext cx="826135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5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Association instance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en-US" sz="2200">
                <a:solidFill>
                  <a:schemeClr val="tx2"/>
                </a:solidFill>
                <a:effectLst/>
                <a:latin typeface="Comic Sans MS" pitchFamily="66" charset="0"/>
              </a:rPr>
              <a:t>=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  tuple of linked object instances, </a:t>
            </a:r>
          </a:p>
          <a:p>
            <a:pPr marL="742950" lvl="1" indent="-285750" algn="l">
              <a:lnSpc>
                <a:spcPct val="60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                                      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each playing corresponding role</a:t>
            </a:r>
          </a:p>
          <a:p>
            <a:pPr marL="742950" lvl="1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may currently exist </a:t>
            </a:r>
            <a:r>
              <a:rPr lang="en-US" sz="2000" i="1">
                <a:solidFill>
                  <a:srgbClr val="009999"/>
                </a:solidFill>
                <a:effectLst/>
                <a:latin typeface="Comic Sans MS" pitchFamily="66" charset="0"/>
              </a:rPr>
              <a:t>only if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 all instances are currently linked and currently instances of corresponding objects</a:t>
            </a:r>
            <a:endParaRPr lang="en-US" sz="2200"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342900" indent="-342900" algn="l"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Predicate notation</a:t>
            </a:r>
          </a:p>
          <a:p>
            <a:pPr marL="1143000" lvl="2" indent="-228600" algn="l"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Assoc</a:t>
            </a:r>
            <a:r>
              <a:rPr lang="en-US" sz="1000">
                <a:solidFill>
                  <a:srgbClr val="009999"/>
                </a:solidFill>
                <a:effectLst/>
                <a:latin typeface="Comic Sans MS" pitchFamily="66" charset="0"/>
              </a:rPr>
              <a:t> 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(</a:t>
            </a:r>
            <a:r>
              <a:rPr lang="en-US" sz="2000" i="1">
                <a:solidFill>
                  <a:srgbClr val="009999"/>
                </a:solidFill>
                <a:effectLst/>
                <a:latin typeface="Comic Sans MS" pitchFamily="66" charset="0"/>
              </a:rPr>
              <a:t>o</a:t>
            </a:r>
            <a:r>
              <a:rPr lang="en-US" sz="2000" i="1" baseline="-25000">
                <a:solidFill>
                  <a:srgbClr val="009999"/>
                </a:solidFill>
                <a:effectLst/>
                <a:latin typeface="Comic Sans MS" pitchFamily="66" charset="0"/>
              </a:rPr>
              <a:t>1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, ..., </a:t>
            </a:r>
            <a:r>
              <a:rPr lang="en-US" sz="2000" i="1">
                <a:solidFill>
                  <a:srgbClr val="009999"/>
                </a:solidFill>
                <a:effectLst/>
                <a:latin typeface="Comic Sans MS" pitchFamily="66" charset="0"/>
              </a:rPr>
              <a:t>o</a:t>
            </a:r>
            <a:r>
              <a:rPr lang="en-US" sz="2000" i="1" baseline="-25000">
                <a:solidFill>
                  <a:srgbClr val="009999"/>
                </a:solidFill>
                <a:effectLst/>
                <a:latin typeface="Comic Sans MS" pitchFamily="66" charset="0"/>
              </a:rPr>
              <a:t>n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)   for   InstanceOf</a:t>
            </a:r>
            <a:r>
              <a:rPr lang="en-US" sz="1000">
                <a:solidFill>
                  <a:srgbClr val="009999"/>
                </a:solidFill>
                <a:effectLst/>
                <a:latin typeface="Comic Sans MS" pitchFamily="66" charset="0"/>
              </a:rPr>
              <a:t> 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([</a:t>
            </a:r>
            <a:r>
              <a:rPr lang="en-US" sz="2000" i="1">
                <a:solidFill>
                  <a:srgbClr val="009999"/>
                </a:solidFill>
                <a:effectLst/>
                <a:latin typeface="Comic Sans MS" pitchFamily="66" charset="0"/>
              </a:rPr>
              <a:t>o</a:t>
            </a:r>
            <a:r>
              <a:rPr lang="en-US" sz="2000" i="1" baseline="-25000">
                <a:solidFill>
                  <a:srgbClr val="009999"/>
                </a:solidFill>
                <a:effectLst/>
                <a:latin typeface="Comic Sans MS" pitchFamily="66" charset="0"/>
              </a:rPr>
              <a:t>1</a:t>
            </a:r>
            <a:r>
              <a:rPr lang="en-US" sz="2000" i="1">
                <a:solidFill>
                  <a:srgbClr val="009999"/>
                </a:solidFill>
                <a:effectLst/>
                <a:latin typeface="Comic Sans MS" pitchFamily="66" charset="0"/>
              </a:rPr>
              <a:t>, ..., o</a:t>
            </a:r>
            <a:r>
              <a:rPr lang="en-US" sz="2000" i="1" baseline="-25000">
                <a:solidFill>
                  <a:srgbClr val="009999"/>
                </a:solidFill>
                <a:effectLst/>
                <a:latin typeface="Comic Sans MS" pitchFamily="66" charset="0"/>
              </a:rPr>
              <a:t>n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], Assoc)</a:t>
            </a:r>
          </a:p>
        </p:txBody>
      </p:sp>
      <p:grpSp>
        <p:nvGrpSpPr>
          <p:cNvPr id="24582" name="Group 10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41223" name="Rectangle 10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1224" name="Rectangle 10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1225" name="Rectangle 10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1226" name="Line 10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1227" name="Line 10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1228" name="Line 10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1229" name="Line 10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74650"/>
            <a:ext cx="8653462" cy="762000"/>
          </a:xfrm>
        </p:spPr>
        <p:txBody>
          <a:bodyPr/>
          <a:lstStyle/>
          <a:p>
            <a:r>
              <a:rPr lang="en-US" smtClean="0"/>
              <a:t>Association instances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17600"/>
            <a:ext cx="8726488" cy="15081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 instance</a:t>
            </a:r>
            <a:r>
              <a:rPr lang="en-US" smtClean="0">
                <a:solidFill>
                  <a:srgbClr val="5F5F5F"/>
                </a:solidFill>
              </a:rPr>
              <a:t> =  tuple of linked object instances, </a:t>
            </a:r>
          </a:p>
          <a:p>
            <a:pPr lvl="1">
              <a:lnSpc>
                <a:spcPct val="70000"/>
              </a:lnSpc>
              <a:buFontTx/>
              <a:buNone/>
              <a:defRPr/>
            </a:pPr>
            <a:r>
              <a:rPr lang="en-US" smtClean="0">
                <a:solidFill>
                  <a:srgbClr val="5F5F5F"/>
                </a:solidFill>
              </a:rPr>
              <a:t>                                    each playing corresponding role</a:t>
            </a:r>
            <a:endParaRPr lang="en-US" smtClean="0"/>
          </a:p>
        </p:txBody>
      </p:sp>
      <p:sp>
        <p:nvSpPr>
          <p:cNvPr id="25604" name="Text Box 10"/>
          <p:cNvSpPr txBox="1">
            <a:spLocks noChangeArrowheads="1"/>
          </p:cNvSpPr>
          <p:nvPr/>
        </p:nvSpPr>
        <p:spPr bwMode="auto">
          <a:xfrm>
            <a:off x="800100" y="4262438"/>
            <a:ext cx="14493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Arial" pitchFamily="34" charset="0"/>
              </a:rPr>
              <a:t>InstanceOf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3179" name="Line 11"/>
          <p:cNvSpPr>
            <a:spLocks noChangeShapeType="1"/>
          </p:cNvSpPr>
          <p:nvPr/>
        </p:nvSpPr>
        <p:spPr bwMode="auto">
          <a:xfrm flipH="1">
            <a:off x="1955800" y="4046538"/>
            <a:ext cx="414338" cy="701675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Dot"/>
            <a:round/>
            <a:headEnd type="arrow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5606" name="Group 15"/>
          <p:cNvGrpSpPr>
            <a:grpSpLocks/>
          </p:cNvGrpSpPr>
          <p:nvPr/>
        </p:nvGrpSpPr>
        <p:grpSpPr bwMode="auto">
          <a:xfrm>
            <a:off x="1511300" y="4773613"/>
            <a:ext cx="1006475" cy="785812"/>
            <a:chOff x="1114" y="2354"/>
            <a:chExt cx="876" cy="495"/>
          </a:xfrm>
        </p:grpSpPr>
        <p:sp>
          <p:nvSpPr>
            <p:cNvPr id="25646" name="Text Box 16"/>
            <p:cNvSpPr txBox="1">
              <a:spLocks noChangeArrowheads="1"/>
            </p:cNvSpPr>
            <p:nvPr/>
          </p:nvSpPr>
          <p:spPr bwMode="auto">
            <a:xfrm>
              <a:off x="1114" y="2354"/>
              <a:ext cx="876" cy="495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tr1</a:t>
              </a:r>
            </a:p>
          </p:txBody>
        </p:sp>
        <p:sp>
          <p:nvSpPr>
            <p:cNvPr id="1543185" name="Line 17"/>
            <p:cNvSpPr>
              <a:spLocks noChangeShapeType="1"/>
            </p:cNvSpPr>
            <p:nvPr/>
          </p:nvSpPr>
          <p:spPr bwMode="auto">
            <a:xfrm flipV="1">
              <a:off x="1144" y="257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5607" name="Group 18"/>
          <p:cNvGrpSpPr>
            <a:grpSpLocks/>
          </p:cNvGrpSpPr>
          <p:nvPr/>
        </p:nvGrpSpPr>
        <p:grpSpPr bwMode="auto">
          <a:xfrm>
            <a:off x="2711450" y="4775200"/>
            <a:ext cx="1006475" cy="785813"/>
            <a:chOff x="1114" y="2354"/>
            <a:chExt cx="876" cy="495"/>
          </a:xfrm>
        </p:grpSpPr>
        <p:sp>
          <p:nvSpPr>
            <p:cNvPr id="25644" name="Text Box 19"/>
            <p:cNvSpPr txBox="1">
              <a:spLocks noChangeArrowheads="1"/>
            </p:cNvSpPr>
            <p:nvPr/>
          </p:nvSpPr>
          <p:spPr bwMode="auto">
            <a:xfrm>
              <a:off x="1114" y="2354"/>
              <a:ext cx="876" cy="495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tr2</a:t>
              </a:r>
            </a:p>
          </p:txBody>
        </p:sp>
        <p:sp>
          <p:nvSpPr>
            <p:cNvPr id="1543188" name="Line 20"/>
            <p:cNvSpPr>
              <a:spLocks noChangeShapeType="1"/>
            </p:cNvSpPr>
            <p:nvPr/>
          </p:nvSpPr>
          <p:spPr bwMode="auto">
            <a:xfrm flipV="1">
              <a:off x="1144" y="257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5608" name="Group 21"/>
          <p:cNvGrpSpPr>
            <a:grpSpLocks/>
          </p:cNvGrpSpPr>
          <p:nvPr/>
        </p:nvGrpSpPr>
        <p:grpSpPr bwMode="auto">
          <a:xfrm>
            <a:off x="6359525" y="4841875"/>
            <a:ext cx="1006475" cy="785813"/>
            <a:chOff x="1114" y="2354"/>
            <a:chExt cx="876" cy="495"/>
          </a:xfrm>
        </p:grpSpPr>
        <p:sp>
          <p:nvSpPr>
            <p:cNvPr id="25642" name="Text Box 22"/>
            <p:cNvSpPr txBox="1">
              <a:spLocks noChangeArrowheads="1"/>
            </p:cNvSpPr>
            <p:nvPr/>
          </p:nvSpPr>
          <p:spPr bwMode="auto">
            <a:xfrm>
              <a:off x="1114" y="2354"/>
              <a:ext cx="876" cy="495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bl2</a:t>
              </a:r>
            </a:p>
          </p:txBody>
        </p:sp>
        <p:sp>
          <p:nvSpPr>
            <p:cNvPr id="1543191" name="Line 23"/>
            <p:cNvSpPr>
              <a:spLocks noChangeShapeType="1"/>
            </p:cNvSpPr>
            <p:nvPr/>
          </p:nvSpPr>
          <p:spPr bwMode="auto">
            <a:xfrm flipV="1">
              <a:off x="1144" y="257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5609" name="Group 24"/>
          <p:cNvGrpSpPr>
            <a:grpSpLocks/>
          </p:cNvGrpSpPr>
          <p:nvPr/>
        </p:nvGrpSpPr>
        <p:grpSpPr bwMode="auto">
          <a:xfrm>
            <a:off x="5092700" y="4841875"/>
            <a:ext cx="1006475" cy="785813"/>
            <a:chOff x="1114" y="2354"/>
            <a:chExt cx="876" cy="495"/>
          </a:xfrm>
        </p:grpSpPr>
        <p:sp>
          <p:nvSpPr>
            <p:cNvPr id="25640" name="Text Box 25"/>
            <p:cNvSpPr txBox="1">
              <a:spLocks noChangeArrowheads="1"/>
            </p:cNvSpPr>
            <p:nvPr/>
          </p:nvSpPr>
          <p:spPr bwMode="auto">
            <a:xfrm>
              <a:off x="1114" y="2354"/>
              <a:ext cx="876" cy="495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bl1</a:t>
              </a:r>
            </a:p>
          </p:txBody>
        </p:sp>
        <p:sp>
          <p:nvSpPr>
            <p:cNvPr id="1543194" name="Line 26"/>
            <p:cNvSpPr>
              <a:spLocks noChangeShapeType="1"/>
            </p:cNvSpPr>
            <p:nvPr/>
          </p:nvSpPr>
          <p:spPr bwMode="auto">
            <a:xfrm flipV="1">
              <a:off x="1144" y="257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5610" name="Group 27"/>
          <p:cNvGrpSpPr>
            <a:grpSpLocks/>
          </p:cNvGrpSpPr>
          <p:nvPr/>
        </p:nvGrpSpPr>
        <p:grpSpPr bwMode="auto">
          <a:xfrm>
            <a:off x="7680325" y="4860925"/>
            <a:ext cx="1006475" cy="785813"/>
            <a:chOff x="1114" y="2354"/>
            <a:chExt cx="876" cy="495"/>
          </a:xfrm>
        </p:grpSpPr>
        <p:sp>
          <p:nvSpPr>
            <p:cNvPr id="25638" name="Text Box 28"/>
            <p:cNvSpPr txBox="1">
              <a:spLocks noChangeArrowheads="1"/>
            </p:cNvSpPr>
            <p:nvPr/>
          </p:nvSpPr>
          <p:spPr bwMode="auto">
            <a:xfrm>
              <a:off x="1114" y="2354"/>
              <a:ext cx="876" cy="495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bl3</a:t>
              </a:r>
            </a:p>
          </p:txBody>
        </p:sp>
        <p:sp>
          <p:nvSpPr>
            <p:cNvPr id="1543197" name="Line 29"/>
            <p:cNvSpPr>
              <a:spLocks noChangeShapeType="1"/>
            </p:cNvSpPr>
            <p:nvPr/>
          </p:nvSpPr>
          <p:spPr bwMode="auto">
            <a:xfrm flipV="1">
              <a:off x="1144" y="257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43198" name="Line 30"/>
          <p:cNvSpPr>
            <a:spLocks noChangeShapeType="1"/>
          </p:cNvSpPr>
          <p:nvPr/>
        </p:nvSpPr>
        <p:spPr bwMode="auto">
          <a:xfrm>
            <a:off x="2605088" y="4065588"/>
            <a:ext cx="688975" cy="766762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Dot"/>
            <a:round/>
            <a:headEnd type="arrow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3199" name="Line 31"/>
          <p:cNvSpPr>
            <a:spLocks noChangeShapeType="1"/>
          </p:cNvSpPr>
          <p:nvPr/>
        </p:nvSpPr>
        <p:spPr bwMode="auto">
          <a:xfrm>
            <a:off x="6518275" y="4067175"/>
            <a:ext cx="1658938" cy="80010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Dot"/>
            <a:round/>
            <a:headEnd type="arrow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3200" name="Line 32"/>
          <p:cNvSpPr>
            <a:spLocks noChangeShapeType="1"/>
          </p:cNvSpPr>
          <p:nvPr/>
        </p:nvSpPr>
        <p:spPr bwMode="auto">
          <a:xfrm>
            <a:off x="6302375" y="4084638"/>
            <a:ext cx="487363" cy="766762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Dot"/>
            <a:round/>
            <a:headEnd type="arrow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3201" name="Line 33"/>
          <p:cNvSpPr>
            <a:spLocks noChangeShapeType="1"/>
          </p:cNvSpPr>
          <p:nvPr/>
        </p:nvSpPr>
        <p:spPr bwMode="auto">
          <a:xfrm flipH="1">
            <a:off x="5670550" y="4083050"/>
            <a:ext cx="430213" cy="784225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Dot"/>
            <a:round/>
            <a:headEnd type="arrow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3203" name="Line 35"/>
          <p:cNvSpPr>
            <a:spLocks noChangeShapeType="1"/>
          </p:cNvSpPr>
          <p:nvPr/>
        </p:nvSpPr>
        <p:spPr bwMode="auto">
          <a:xfrm flipV="1">
            <a:off x="3778250" y="4935538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616" name="Text Box 36"/>
          <p:cNvSpPr txBox="1">
            <a:spLocks noChangeArrowheads="1"/>
          </p:cNvSpPr>
          <p:nvPr/>
        </p:nvSpPr>
        <p:spPr bwMode="auto">
          <a:xfrm>
            <a:off x="3722688" y="4572000"/>
            <a:ext cx="1471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1">
                <a:solidFill>
                  <a:schemeClr val="tx1"/>
                </a:solidFill>
                <a:effectLst/>
                <a:latin typeface="Arial" pitchFamily="34" charset="0"/>
              </a:rPr>
              <a:t>On</a:t>
            </a:r>
            <a:r>
              <a:rPr lang="fr-BE" sz="1000" b="1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sz="1800" b="1">
                <a:solidFill>
                  <a:schemeClr val="tx1"/>
                </a:solidFill>
                <a:effectLst/>
                <a:latin typeface="Arial" pitchFamily="34" charset="0"/>
              </a:rPr>
              <a:t>(tr2,bl1)</a:t>
            </a:r>
          </a:p>
        </p:txBody>
      </p:sp>
      <p:sp>
        <p:nvSpPr>
          <p:cNvPr id="25617" name="Text Box 37"/>
          <p:cNvSpPr txBox="1">
            <a:spLocks noChangeArrowheads="1"/>
          </p:cNvSpPr>
          <p:nvPr/>
        </p:nvSpPr>
        <p:spPr bwMode="auto">
          <a:xfrm>
            <a:off x="3687763" y="5526088"/>
            <a:ext cx="1471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1">
                <a:solidFill>
                  <a:schemeClr val="tx1"/>
                </a:solidFill>
                <a:effectLst/>
                <a:latin typeface="Arial" pitchFamily="34" charset="0"/>
              </a:rPr>
              <a:t>On</a:t>
            </a:r>
            <a:r>
              <a:rPr lang="fr-BE" sz="1000" b="1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sz="1800" b="1">
                <a:solidFill>
                  <a:schemeClr val="tx1"/>
                </a:solidFill>
                <a:effectLst/>
                <a:latin typeface="Arial" pitchFamily="34" charset="0"/>
              </a:rPr>
              <a:t>(tr1,bl3)</a:t>
            </a:r>
          </a:p>
        </p:txBody>
      </p:sp>
      <p:sp>
        <p:nvSpPr>
          <p:cNvPr id="1543206" name="Freeform 38"/>
          <p:cNvSpPr>
            <a:spLocks/>
          </p:cNvSpPr>
          <p:nvPr/>
        </p:nvSpPr>
        <p:spPr bwMode="auto">
          <a:xfrm>
            <a:off x="2132013" y="5530850"/>
            <a:ext cx="5881687" cy="388938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274" y="190"/>
              </a:cxn>
              <a:cxn ang="0">
                <a:pos x="1663" y="221"/>
              </a:cxn>
              <a:cxn ang="0">
                <a:pos x="3253" y="221"/>
              </a:cxn>
              <a:cxn ang="0">
                <a:pos x="3705" y="74"/>
              </a:cxn>
            </a:cxnLst>
            <a:rect l="0" t="0" r="r" b="b"/>
            <a:pathLst>
              <a:path w="3705" h="245">
                <a:moveTo>
                  <a:pt x="21" y="0"/>
                </a:moveTo>
                <a:cubicBezTo>
                  <a:pt x="10" y="76"/>
                  <a:pt x="0" y="153"/>
                  <a:pt x="274" y="190"/>
                </a:cubicBezTo>
                <a:cubicBezTo>
                  <a:pt x="548" y="227"/>
                  <a:pt x="1167" y="216"/>
                  <a:pt x="1663" y="221"/>
                </a:cubicBezTo>
                <a:cubicBezTo>
                  <a:pt x="2159" y="226"/>
                  <a:pt x="2913" y="245"/>
                  <a:pt x="3253" y="221"/>
                </a:cubicBezTo>
                <a:cubicBezTo>
                  <a:pt x="3593" y="197"/>
                  <a:pt x="3649" y="135"/>
                  <a:pt x="3705" y="7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43172" name="Line 4"/>
          <p:cNvSpPr>
            <a:spLocks noChangeShapeType="1"/>
          </p:cNvSpPr>
          <p:nvPr/>
        </p:nvSpPr>
        <p:spPr bwMode="auto">
          <a:xfrm flipV="1">
            <a:off x="3241675" y="3429000"/>
            <a:ext cx="2259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620" name="Text Box 5"/>
          <p:cNvSpPr txBox="1">
            <a:spLocks noChangeArrowheads="1"/>
          </p:cNvSpPr>
          <p:nvPr/>
        </p:nvSpPr>
        <p:spPr bwMode="auto">
          <a:xfrm>
            <a:off x="3917950" y="3414713"/>
            <a:ext cx="63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b="1">
                <a:solidFill>
                  <a:schemeClr val="tx1"/>
                </a:solidFill>
                <a:effectLst/>
                <a:latin typeface="Arial" pitchFamily="34" charset="0"/>
              </a:rPr>
              <a:t>On</a:t>
            </a:r>
            <a:endParaRPr lang="fr-BE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5621" name="Group 6"/>
          <p:cNvGrpSpPr>
            <a:grpSpLocks/>
          </p:cNvGrpSpPr>
          <p:nvPr/>
        </p:nvGrpSpPr>
        <p:grpSpPr bwMode="auto">
          <a:xfrm>
            <a:off x="1811338" y="3217863"/>
            <a:ext cx="1390650" cy="785812"/>
            <a:chOff x="1114" y="2354"/>
            <a:chExt cx="876" cy="495"/>
          </a:xfrm>
        </p:grpSpPr>
        <p:sp>
          <p:nvSpPr>
            <p:cNvPr id="25636" name="Text Box 7"/>
            <p:cNvSpPr txBox="1">
              <a:spLocks noChangeArrowheads="1"/>
            </p:cNvSpPr>
            <p:nvPr/>
          </p:nvSpPr>
          <p:spPr bwMode="auto">
            <a:xfrm>
              <a:off x="1114" y="2354"/>
              <a:ext cx="876" cy="495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Train</a:t>
              </a:r>
            </a:p>
          </p:txBody>
        </p:sp>
        <p:sp>
          <p:nvSpPr>
            <p:cNvPr id="1543176" name="Line 8"/>
            <p:cNvSpPr>
              <a:spLocks noChangeShapeType="1"/>
            </p:cNvSpPr>
            <p:nvPr/>
          </p:nvSpPr>
          <p:spPr bwMode="auto">
            <a:xfrm flipV="1">
              <a:off x="1144" y="257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5622" name="Text Box 9"/>
          <p:cNvSpPr txBox="1">
            <a:spLocks noChangeArrowheads="1"/>
          </p:cNvSpPr>
          <p:nvPr/>
        </p:nvSpPr>
        <p:spPr bwMode="auto">
          <a:xfrm>
            <a:off x="3208338" y="3117850"/>
            <a:ext cx="70961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isOn</a:t>
            </a:r>
          </a:p>
        </p:txBody>
      </p:sp>
      <p:grpSp>
        <p:nvGrpSpPr>
          <p:cNvPr id="25623" name="Group 12"/>
          <p:cNvGrpSpPr>
            <a:grpSpLocks/>
          </p:cNvGrpSpPr>
          <p:nvPr/>
        </p:nvGrpSpPr>
        <p:grpSpPr bwMode="auto">
          <a:xfrm>
            <a:off x="5540375" y="3235325"/>
            <a:ext cx="1390650" cy="785813"/>
            <a:chOff x="1114" y="2354"/>
            <a:chExt cx="876" cy="495"/>
          </a:xfrm>
        </p:grpSpPr>
        <p:sp>
          <p:nvSpPr>
            <p:cNvPr id="25634" name="Text Box 13"/>
            <p:cNvSpPr txBox="1">
              <a:spLocks noChangeArrowheads="1"/>
            </p:cNvSpPr>
            <p:nvPr/>
          </p:nvSpPr>
          <p:spPr bwMode="auto">
            <a:xfrm>
              <a:off x="1114" y="2354"/>
              <a:ext cx="876" cy="495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Block</a:t>
              </a:r>
            </a:p>
          </p:txBody>
        </p:sp>
        <p:sp>
          <p:nvSpPr>
            <p:cNvPr id="1543182" name="Line 14"/>
            <p:cNvSpPr>
              <a:spLocks noChangeShapeType="1"/>
            </p:cNvSpPr>
            <p:nvPr/>
          </p:nvSpPr>
          <p:spPr bwMode="auto">
            <a:xfrm flipV="1">
              <a:off x="1144" y="257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5624" name="Text Box 34"/>
          <p:cNvSpPr txBox="1">
            <a:spLocks noChangeArrowheads="1"/>
          </p:cNvSpPr>
          <p:nvPr/>
        </p:nvSpPr>
        <p:spPr bwMode="auto">
          <a:xfrm>
            <a:off x="4340225" y="3079750"/>
            <a:ext cx="13303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holdsTrain</a:t>
            </a:r>
          </a:p>
        </p:txBody>
      </p:sp>
      <p:grpSp>
        <p:nvGrpSpPr>
          <p:cNvPr id="25625" name="Group 5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43221" name="Rectangle 5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3222" name="Rectangle 5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3223" name="Rectangle 5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3224" name="Line 5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3225" name="Line 5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3226" name="Line 5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3227" name="Line 5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43228" name="Line 60"/>
          <p:cNvSpPr>
            <a:spLocks noChangeShapeType="1"/>
          </p:cNvSpPr>
          <p:nvPr/>
        </p:nvSpPr>
        <p:spPr bwMode="auto">
          <a:xfrm flipH="1">
            <a:off x="4095750" y="3786188"/>
            <a:ext cx="119063" cy="823912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Dot"/>
            <a:round/>
            <a:headEnd type="arrow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1463"/>
            <a:ext cx="7975600" cy="762000"/>
          </a:xfrm>
        </p:spPr>
        <p:txBody>
          <a:bodyPr/>
          <a:lstStyle/>
          <a:p>
            <a:r>
              <a:rPr lang="en-US" smtClean="0"/>
              <a:t>Associations &amp; their instances</a:t>
            </a:r>
          </a:p>
        </p:txBody>
      </p:sp>
      <p:sp>
        <p:nvSpPr>
          <p:cNvPr id="1544196" name="Rectangle 4"/>
          <p:cNvSpPr>
            <a:spLocks noChangeArrowheads="1"/>
          </p:cNvSpPr>
          <p:nvPr/>
        </p:nvSpPr>
        <p:spPr bwMode="auto">
          <a:xfrm>
            <a:off x="163513" y="1135063"/>
            <a:ext cx="8882062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Like for any object,  association instances ...</a:t>
            </a:r>
          </a:p>
          <a:p>
            <a:pPr marL="742950" lvl="1" indent="-285750" algn="l">
              <a:lnSpc>
                <a:spcPct val="130000"/>
              </a:lnSpc>
              <a:spcBef>
                <a:spcPct val="25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are distinctly identifiable</a:t>
            </a:r>
          </a:p>
          <a:p>
            <a:pPr marL="1143000" lvl="2" indent="-228600" algn="l">
              <a:lnSpc>
                <a:spcPct val="110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built-in immutable identity </a:t>
            </a:r>
            <a:r>
              <a:rPr lang="en-US" sz="2000">
                <a:solidFill>
                  <a:schemeClr val="tx2"/>
                </a:solidFill>
                <a:effectLst/>
                <a:latin typeface="Comic Sans MS" pitchFamily="66" charset="0"/>
              </a:rPr>
              <a:t>=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 </a:t>
            </a:r>
          </a:p>
          <a:p>
            <a:pPr marL="1143000" lvl="2" indent="-228600" algn="l"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                        tuple of identities of linked object instances</a:t>
            </a:r>
          </a:p>
          <a:p>
            <a:pPr marL="742950" lvl="1" indent="-285750" algn="l">
              <a:lnSpc>
                <a:spcPct val="150000"/>
              </a:lnSpc>
              <a:spcBef>
                <a:spcPct val="25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can be enumerated in any system state</a:t>
            </a:r>
          </a:p>
          <a:p>
            <a:pPr marL="742950" lvl="1" indent="-285750" algn="l">
              <a:lnSpc>
                <a:spcPct val="140000"/>
              </a:lnSpc>
              <a:spcBef>
                <a:spcPct val="25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are characterized by common features</a:t>
            </a:r>
          </a:p>
          <a:p>
            <a:pPr marL="1143000" lvl="2" indent="-228600" algn="l">
              <a:lnSpc>
                <a:spcPct val="90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name, definition, attributes, domain invariants, initializations </a:t>
            </a:r>
          </a:p>
          <a:p>
            <a:pPr marL="742950" lvl="1" indent="-285750" algn="l">
              <a:lnSpc>
                <a:spcPct val="150000"/>
              </a:lnSpc>
              <a:spcBef>
                <a:spcPct val="25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evolve individually from state to state ...</a:t>
            </a:r>
          </a:p>
          <a:p>
            <a:pPr marL="1143000" lvl="2" indent="-228600" algn="l">
              <a:lnSpc>
                <a:spcPct val="120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instance </a:t>
            </a:r>
            <a:r>
              <a:rPr 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appears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 as Ass</a:t>
            </a:r>
            <a:r>
              <a:rPr lang="en-US" sz="1600">
                <a:solidFill>
                  <a:srgbClr val="009999"/>
                </a:solidFill>
                <a:effectLst/>
                <a:latin typeface="Comic Sans MS" pitchFamily="66" charset="0"/>
              </a:rPr>
              <a:t> 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(</a:t>
            </a:r>
            <a:r>
              <a:rPr lang="en-US" sz="2000" i="1">
                <a:solidFill>
                  <a:srgbClr val="009999"/>
                </a:solidFill>
                <a:effectLst/>
                <a:latin typeface="Comic Sans MS" pitchFamily="66" charset="0"/>
              </a:rPr>
              <a:t>o</a:t>
            </a:r>
            <a:r>
              <a:rPr lang="en-US" sz="2000" i="1" baseline="-25000">
                <a:solidFill>
                  <a:srgbClr val="009999"/>
                </a:solidFill>
                <a:effectLst/>
                <a:latin typeface="Comic Sans MS" pitchFamily="66" charset="0"/>
              </a:rPr>
              <a:t>1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, ..., </a:t>
            </a:r>
            <a:r>
              <a:rPr lang="en-US" sz="2000" i="1">
                <a:solidFill>
                  <a:srgbClr val="009999"/>
                </a:solidFill>
                <a:effectLst/>
                <a:latin typeface="Comic Sans MS" pitchFamily="66" charset="0"/>
              </a:rPr>
              <a:t>o</a:t>
            </a:r>
            <a:r>
              <a:rPr lang="en-US" sz="2000" i="1" baseline="-25000">
                <a:solidFill>
                  <a:srgbClr val="009999"/>
                </a:solidFill>
                <a:effectLst/>
                <a:latin typeface="Comic Sans MS" pitchFamily="66" charset="0"/>
              </a:rPr>
              <a:t>n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) gets </a:t>
            </a:r>
            <a:r>
              <a:rPr lang="en-US" sz="2000" i="1">
                <a:solidFill>
                  <a:srgbClr val="009999"/>
                </a:solidFill>
                <a:effectLst/>
                <a:latin typeface="Comic Sans MS" pitchFamily="66" charset="0"/>
              </a:rPr>
              <a:t>true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  </a:t>
            </a:r>
            <a:r>
              <a:rPr lang="en-US" sz="1800">
                <a:solidFill>
                  <a:srgbClr val="009999"/>
                </a:solidFill>
                <a:effectLst/>
                <a:latin typeface="Comic Sans MS" pitchFamily="66" charset="0"/>
              </a:rPr>
              <a:t>(link creation)</a:t>
            </a:r>
          </a:p>
          <a:p>
            <a:pPr marL="1143000" lvl="2" indent="-228600" algn="l">
              <a:lnSpc>
                <a:spcPct val="120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instance </a:t>
            </a:r>
            <a:r>
              <a:rPr 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disappears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 as Ass</a:t>
            </a:r>
            <a:r>
              <a:rPr lang="en-US" sz="1600">
                <a:solidFill>
                  <a:srgbClr val="009999"/>
                </a:solidFill>
                <a:effectLst/>
                <a:latin typeface="Comic Sans MS" pitchFamily="66" charset="0"/>
              </a:rPr>
              <a:t> 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(</a:t>
            </a:r>
            <a:r>
              <a:rPr lang="en-US" sz="2000" i="1">
                <a:solidFill>
                  <a:srgbClr val="009999"/>
                </a:solidFill>
                <a:effectLst/>
                <a:latin typeface="Comic Sans MS" pitchFamily="66" charset="0"/>
              </a:rPr>
              <a:t>o</a:t>
            </a:r>
            <a:r>
              <a:rPr lang="en-US" sz="2000" i="1" baseline="-25000">
                <a:solidFill>
                  <a:srgbClr val="009999"/>
                </a:solidFill>
                <a:effectLst/>
                <a:latin typeface="Comic Sans MS" pitchFamily="66" charset="0"/>
              </a:rPr>
              <a:t>1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, ..., </a:t>
            </a:r>
            <a:r>
              <a:rPr lang="en-US" sz="2000" i="1">
                <a:solidFill>
                  <a:srgbClr val="009999"/>
                </a:solidFill>
                <a:effectLst/>
                <a:latin typeface="Comic Sans MS" pitchFamily="66" charset="0"/>
              </a:rPr>
              <a:t>o</a:t>
            </a:r>
            <a:r>
              <a:rPr lang="en-US" sz="2000" i="1" baseline="-25000">
                <a:solidFill>
                  <a:srgbClr val="009999"/>
                </a:solidFill>
                <a:effectLst/>
                <a:latin typeface="Comic Sans MS" pitchFamily="66" charset="0"/>
              </a:rPr>
              <a:t>n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) gets </a:t>
            </a:r>
            <a:r>
              <a:rPr lang="en-US" sz="2000" i="1">
                <a:solidFill>
                  <a:srgbClr val="009999"/>
                </a:solidFill>
                <a:effectLst/>
                <a:latin typeface="Comic Sans MS" pitchFamily="66" charset="0"/>
              </a:rPr>
              <a:t>false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  </a:t>
            </a:r>
            <a:r>
              <a:rPr lang="en-US" sz="1800">
                <a:solidFill>
                  <a:srgbClr val="009999"/>
                </a:solidFill>
                <a:effectLst/>
                <a:latin typeface="Comic Sans MS" pitchFamily="66" charset="0"/>
              </a:rPr>
              <a:t>(link deletion)</a:t>
            </a:r>
          </a:p>
          <a:p>
            <a:pPr marL="1143000" lvl="2" indent="-228600" algn="l">
              <a:lnSpc>
                <a:spcPct val="120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state change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 as values of attached </a:t>
            </a:r>
            <a:r>
              <a:rPr lang="en-US" sz="2000" i="1">
                <a:solidFill>
                  <a:srgbClr val="009999"/>
                </a:solidFill>
                <a:effectLst/>
                <a:latin typeface="Comic Sans MS" pitchFamily="66" charset="0"/>
              </a:rPr>
              <a:t>attrib, assoc</a:t>
            </a:r>
            <a:r>
              <a:rPr 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 are changing</a:t>
            </a:r>
          </a:p>
        </p:txBody>
      </p:sp>
      <p:grpSp>
        <p:nvGrpSpPr>
          <p:cNvPr id="26628" name="Group 13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44206" name="Rectangle 14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207" name="Rectangle 15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208" name="Rectangle 16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209" name="Line 17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210" name="Line 18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211" name="Line 19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212" name="Line 20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Associations  </a:t>
            </a:r>
            <a:r>
              <a:rPr lang="en-US" sz="2000" smtClean="0"/>
              <a:t>(2)</a:t>
            </a:r>
          </a:p>
        </p:txBody>
      </p:sp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20775"/>
            <a:ext cx="8751887" cy="5253038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Arity</a:t>
            </a:r>
            <a:r>
              <a:rPr lang="en-US" smtClean="0"/>
              <a:t> of association </a:t>
            </a:r>
            <a:r>
              <a:rPr lang="en-US" smtClean="0">
                <a:solidFill>
                  <a:schemeClr val="tx2"/>
                </a:solidFill>
              </a:rPr>
              <a:t>=</a:t>
            </a:r>
            <a:r>
              <a:rPr lang="en-US" smtClean="0"/>
              <a:t>  number of objects linked by it</a:t>
            </a:r>
          </a:p>
          <a:p>
            <a:pPr lvl="1"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Binary</a:t>
            </a:r>
            <a:r>
              <a:rPr lang="en-US" sz="2000" smtClean="0"/>
              <a:t> associations:  arity = 2</a:t>
            </a:r>
          </a:p>
          <a:p>
            <a:pPr lvl="1"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N-ary</a:t>
            </a:r>
            <a:r>
              <a:rPr lang="en-US" sz="2000" smtClean="0"/>
              <a:t> associations: arity &gt; 2</a:t>
            </a:r>
          </a:p>
          <a:p>
            <a:pPr lvl="2">
              <a:defRPr/>
            </a:pPr>
            <a:r>
              <a:rPr lang="en-US" smtClean="0"/>
              <a:t>needed when links involving more than 2 objects must be distinguished</a:t>
            </a:r>
          </a:p>
          <a:p>
            <a:pPr lvl="2">
              <a:defRPr/>
            </a:pPr>
            <a:r>
              <a:rPr lang="en-US" smtClean="0"/>
              <a:t>e.g.  </a:t>
            </a:r>
            <a:r>
              <a:rPr kumimoji="0" lang="fr-BE" smtClean="0">
                <a:solidFill>
                  <a:srgbClr val="5F5F5F"/>
                </a:solidFill>
                <a:latin typeface="Arial" pitchFamily="34" charset="0"/>
              </a:rPr>
              <a:t>Registration</a:t>
            </a:r>
            <a:r>
              <a:rPr kumimoji="0" lang="fr-BE" smtClean="0"/>
              <a:t> linking ...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kumimoji="0" lang="fr-BE" smtClean="0">
                <a:solidFill>
                  <a:schemeClr val="tx1"/>
                </a:solidFill>
                <a:latin typeface="Arial" pitchFamily="34" charset="0"/>
              </a:rPr>
              <a:t>            </a:t>
            </a:r>
            <a:r>
              <a:rPr kumimoji="0" lang="fr-BE" smtClean="0">
                <a:solidFill>
                  <a:srgbClr val="5F5F5F"/>
                </a:solidFill>
                <a:latin typeface="Arial" pitchFamily="34" charset="0"/>
              </a:rPr>
              <a:t>  Patron  </a:t>
            </a:r>
            <a:r>
              <a:rPr kumimoji="0" lang="fr-BE" smtClean="0">
                <a:latin typeface="Arial" pitchFamily="34" charset="0"/>
              </a:rPr>
              <a:t>(</a:t>
            </a:r>
            <a:r>
              <a:rPr kumimoji="0" lang="fr-BE" smtClean="0"/>
              <a:t>role</a:t>
            </a:r>
            <a:r>
              <a:rPr kumimoji="0" lang="fr-BE" smtClean="0">
                <a:solidFill>
                  <a:srgbClr val="5F5F5F"/>
                </a:solidFill>
                <a:latin typeface="Arial" pitchFamily="34" charset="0"/>
              </a:rPr>
              <a:t> MemberOf</a:t>
            </a:r>
            <a:r>
              <a:rPr kumimoji="0" lang="fr-BE" smtClean="0">
                <a:latin typeface="Arial" pitchFamily="34" charset="0"/>
              </a:rPr>
              <a:t>)</a:t>
            </a:r>
            <a:endParaRPr kumimoji="0" lang="fr-BE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fr-BE" sz="2000" smtClean="0">
                <a:solidFill>
                  <a:srgbClr val="5F5F5F"/>
                </a:solidFill>
                <a:latin typeface="Arial" pitchFamily="34" charset="0"/>
              </a:rPr>
              <a:t> 	                      Library  </a:t>
            </a:r>
            <a:r>
              <a:rPr kumimoji="0" lang="fr-BE" sz="2000" smtClean="0">
                <a:solidFill>
                  <a:srgbClr val="009999"/>
                </a:solidFill>
                <a:latin typeface="Arial" pitchFamily="34" charset="0"/>
              </a:rPr>
              <a:t>(</a:t>
            </a:r>
            <a:r>
              <a:rPr kumimoji="0" lang="fr-BE" sz="2000" smtClean="0">
                <a:solidFill>
                  <a:srgbClr val="009999"/>
                </a:solidFill>
              </a:rPr>
              <a:t>role</a:t>
            </a:r>
            <a:r>
              <a:rPr kumimoji="0" lang="fr-BE" sz="2000" smtClean="0">
                <a:solidFill>
                  <a:srgbClr val="5F5F5F"/>
                </a:solidFill>
                <a:latin typeface="Arial" pitchFamily="34" charset="0"/>
              </a:rPr>
              <a:t> hasMember</a:t>
            </a:r>
            <a:r>
              <a:rPr kumimoji="0" lang="fr-BE" sz="2000" smtClean="0">
                <a:solidFill>
                  <a:srgbClr val="009999"/>
                </a:solidFill>
                <a:latin typeface="Arial" pitchFamily="34" charset="0"/>
              </a:rPr>
              <a:t>)</a:t>
            </a:r>
            <a:r>
              <a:rPr kumimoji="0" lang="fr-BE" sz="2000" smtClean="0">
                <a:solidFill>
                  <a:srgbClr val="5F5F5F"/>
                </a:solidFill>
                <a:latin typeface="Arial" pitchFamily="34" charset="0"/>
              </a:rPr>
              <a:t>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fr-BE" sz="2000" smtClean="0">
                <a:solidFill>
                  <a:srgbClr val="5F5F5F"/>
                </a:solidFill>
                <a:latin typeface="Arial" pitchFamily="34" charset="0"/>
              </a:rPr>
              <a:t>                           Period  </a:t>
            </a:r>
            <a:r>
              <a:rPr kumimoji="0" lang="fr-BE" sz="2000" smtClean="0">
                <a:solidFill>
                  <a:srgbClr val="009999"/>
                </a:solidFill>
                <a:latin typeface="Arial" pitchFamily="34" charset="0"/>
              </a:rPr>
              <a:t>(</a:t>
            </a:r>
            <a:r>
              <a:rPr kumimoji="0" lang="fr-BE" sz="2000" smtClean="0">
                <a:solidFill>
                  <a:srgbClr val="009999"/>
                </a:solidFill>
              </a:rPr>
              <a:t>role</a:t>
            </a:r>
            <a:r>
              <a:rPr kumimoji="0" lang="fr-BE" sz="2000" smtClean="0">
                <a:solidFill>
                  <a:srgbClr val="5F5F5F"/>
                </a:solidFill>
                <a:latin typeface="Arial" pitchFamily="34" charset="0"/>
              </a:rPr>
              <a:t> ValidityPeriod</a:t>
            </a:r>
            <a:r>
              <a:rPr kumimoji="0" lang="fr-BE" sz="2000" smtClean="0">
                <a:solidFill>
                  <a:srgbClr val="009999"/>
                </a:solidFill>
                <a:latin typeface="Arial" pitchFamily="34" charset="0"/>
              </a:rPr>
              <a:t>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fr-BE" sz="2000" smtClean="0">
                <a:solidFill>
                  <a:srgbClr val="009999"/>
                </a:solidFill>
                <a:latin typeface="Arial" pitchFamily="34" charset="0"/>
              </a:rPr>
              <a:t>                  </a:t>
            </a:r>
            <a:r>
              <a:rPr kumimoji="0" lang="fr-BE" sz="2000" smtClean="0">
                <a:solidFill>
                  <a:srgbClr val="009999"/>
                </a:solidFill>
              </a:rPr>
              <a:t>if binary, no distinction possible among registrations</a:t>
            </a:r>
          </a:p>
          <a:p>
            <a:pPr algn="just">
              <a:lnSpc>
                <a:spcPct val="60000"/>
              </a:lnSpc>
              <a:buFont typeface="Wingdings" pitchFamily="2" charset="2"/>
              <a:buNone/>
              <a:defRPr/>
            </a:pPr>
            <a:r>
              <a:rPr kumimoji="0" lang="fr-BE" sz="2000" smtClean="0">
                <a:solidFill>
                  <a:srgbClr val="009999"/>
                </a:solidFill>
              </a:rPr>
              <a:t>                                      of same patron &amp; library for different periods</a:t>
            </a:r>
            <a:endParaRPr kumimoji="0" lang="fr-BE" sz="2000" smtClean="0">
              <a:solidFill>
                <a:srgbClr val="009999"/>
              </a:solidFill>
              <a:latin typeface="Arial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Reflexive</a:t>
            </a:r>
            <a:r>
              <a:rPr kumimoji="0" lang="en-US" smtClean="0"/>
              <a:t> association</a:t>
            </a:r>
            <a:r>
              <a:rPr kumimoji="0" lang="en-US" sz="2000" smtClean="0"/>
              <a:t> </a:t>
            </a:r>
            <a:r>
              <a:rPr kumimoji="0" lang="en-US" sz="2000" smtClean="0">
                <a:solidFill>
                  <a:schemeClr val="tx2"/>
                </a:solidFill>
              </a:rPr>
              <a:t>=  </a:t>
            </a:r>
            <a:r>
              <a:rPr kumimoji="0" lang="en-US" sz="2000" smtClean="0"/>
              <a:t>same object appears under different roles</a:t>
            </a:r>
          </a:p>
          <a:p>
            <a:pPr lvl="1" algn="just">
              <a:defRPr/>
            </a:pPr>
            <a:r>
              <a:rPr kumimoji="0" lang="en-US" sz="2000" smtClean="0"/>
              <a:t>e.g. </a:t>
            </a:r>
            <a:r>
              <a:rPr kumimoji="0" lang="fr-BE" sz="2000" smtClean="0">
                <a:solidFill>
                  <a:srgbClr val="5F5F5F"/>
                </a:solidFill>
                <a:latin typeface="Arial" pitchFamily="34" charset="0"/>
              </a:rPr>
              <a:t>Following</a:t>
            </a:r>
            <a:r>
              <a:rPr kumimoji="0" lang="fr-BE" sz="2000" smtClean="0"/>
              <a:t> linking </a:t>
            </a:r>
            <a:r>
              <a:rPr kumimoji="0" lang="fr-BE" sz="2000" smtClean="0">
                <a:solidFill>
                  <a:srgbClr val="5F5F5F"/>
                </a:solidFill>
                <a:latin typeface="Arial" pitchFamily="34" charset="0"/>
              </a:rPr>
              <a:t>Train  </a:t>
            </a:r>
            <a:r>
              <a:rPr kumimoji="0" lang="fr-BE" sz="2000" smtClean="0">
                <a:latin typeface="Arial" pitchFamily="34" charset="0"/>
              </a:rPr>
              <a:t>(</a:t>
            </a:r>
            <a:r>
              <a:rPr kumimoji="0" lang="fr-BE" sz="2000" smtClean="0"/>
              <a:t>role</a:t>
            </a:r>
            <a:r>
              <a:rPr kumimoji="0" lang="fr-BE" sz="2000" smtClean="0">
                <a:solidFill>
                  <a:srgbClr val="5F5F5F"/>
                </a:solidFill>
                <a:latin typeface="Arial" pitchFamily="34" charset="0"/>
              </a:rPr>
              <a:t> Follows</a:t>
            </a:r>
            <a:r>
              <a:rPr kumimoji="0" lang="fr-BE" sz="2000" smtClean="0">
                <a:latin typeface="Arial" pitchFamily="34" charset="0"/>
              </a:rPr>
              <a:t>), </a:t>
            </a:r>
            <a:r>
              <a:rPr kumimoji="0" lang="fr-BE" sz="2000" smtClean="0">
                <a:solidFill>
                  <a:srgbClr val="5F5F5F"/>
                </a:solidFill>
                <a:latin typeface="Arial" pitchFamily="34" charset="0"/>
              </a:rPr>
              <a:t>Train  </a:t>
            </a:r>
            <a:r>
              <a:rPr kumimoji="0" lang="fr-BE" sz="2000" smtClean="0">
                <a:latin typeface="Arial" pitchFamily="34" charset="0"/>
              </a:rPr>
              <a:t>(</a:t>
            </a:r>
            <a:r>
              <a:rPr kumimoji="0" lang="fr-BE" sz="2000" smtClean="0"/>
              <a:t>role</a:t>
            </a:r>
            <a:r>
              <a:rPr kumimoji="0" lang="fr-BE" sz="2000" smtClean="0">
                <a:solidFill>
                  <a:srgbClr val="5F5F5F"/>
                </a:solidFill>
                <a:latin typeface="Arial" pitchFamily="34" charset="0"/>
              </a:rPr>
              <a:t> FollowedBy</a:t>
            </a:r>
            <a:r>
              <a:rPr kumimoji="0" lang="fr-BE" sz="2000" smtClean="0">
                <a:latin typeface="Arial" pitchFamily="34" charset="0"/>
              </a:rPr>
              <a:t>)</a:t>
            </a:r>
            <a:endParaRPr kumimoji="0" lang="en-US" sz="2000" smtClean="0">
              <a:latin typeface="Arial" pitchFamily="34" charset="0"/>
            </a:endParaRPr>
          </a:p>
        </p:txBody>
      </p:sp>
      <p:grpSp>
        <p:nvGrpSpPr>
          <p:cNvPr id="27652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45229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5230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5231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5232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5233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5234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5235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4" name="Line 14"/>
          <p:cNvSpPr>
            <a:spLocks noChangeShapeType="1"/>
          </p:cNvSpPr>
          <p:nvPr/>
        </p:nvSpPr>
        <p:spPr bwMode="auto">
          <a:xfrm>
            <a:off x="2962275" y="6121400"/>
            <a:ext cx="2633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9250"/>
            <a:ext cx="8250237" cy="762000"/>
          </a:xfrm>
        </p:spPr>
        <p:txBody>
          <a:bodyPr/>
          <a:lstStyle/>
          <a:p>
            <a:r>
              <a:rPr lang="en-US" smtClean="0"/>
              <a:t>Multiplicities of n-ary association</a:t>
            </a:r>
            <a:endParaRPr lang="en-US" sz="2000" smtClean="0"/>
          </a:p>
        </p:txBody>
      </p:sp>
      <p:sp>
        <p:nvSpPr>
          <p:cNvPr id="152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" y="1184275"/>
            <a:ext cx="8802688" cy="4445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From fixed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source</a:t>
            </a:r>
            <a:r>
              <a:rPr lang="en-US" smtClean="0"/>
              <a:t> (n-1)-tuple of currently linked instances: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smtClean="0"/>
              <a:t>                       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</a:t>
            </a:r>
            <a:r>
              <a:rPr lang="en-US" smtClean="0">
                <a:solidFill>
                  <a:schemeClr val="tx1"/>
                </a:solidFill>
              </a:rPr>
              <a:t>/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</a:t>
            </a:r>
            <a:r>
              <a:rPr lang="en-US" smtClean="0">
                <a:solidFill>
                  <a:schemeClr val="tx1"/>
                </a:solidFill>
              </a:rPr>
              <a:t> number of linked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target</a:t>
            </a:r>
            <a:r>
              <a:rPr lang="en-US" smtClean="0">
                <a:solidFill>
                  <a:schemeClr val="tx1"/>
                </a:solidFill>
              </a:rPr>
              <a:t> instances</a:t>
            </a:r>
          </a:p>
          <a:p>
            <a:pPr lvl="1">
              <a:defRPr/>
            </a:pPr>
            <a:r>
              <a:rPr lang="en-US" sz="2000" smtClean="0"/>
              <a:t>attached to role of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target</a:t>
            </a:r>
            <a:r>
              <a:rPr lang="en-US" sz="2000" smtClean="0"/>
              <a:t> instance</a:t>
            </a:r>
          </a:p>
          <a:p>
            <a:pPr>
              <a:defRPr/>
            </a:pPr>
            <a:r>
              <a:rPr lang="en-US" smtClean="0"/>
              <a:t>For binary associations, express standard constraints ...</a:t>
            </a:r>
          </a:p>
          <a:p>
            <a:pPr lvl="1">
              <a:defRPr/>
            </a:pPr>
            <a:r>
              <a:rPr lang="en-US" sz="2000" smtClean="0"/>
              <a:t>min = 0:  optional link  </a:t>
            </a:r>
            <a:r>
              <a:rPr lang="en-US" sz="1800" smtClean="0"/>
              <a:t>(possibly no link in some states)</a:t>
            </a:r>
            <a:endParaRPr lang="en-US" sz="2000" smtClean="0"/>
          </a:p>
          <a:p>
            <a:pPr lvl="1">
              <a:defRPr/>
            </a:pPr>
            <a:r>
              <a:rPr lang="en-US" sz="2000" smtClean="0"/>
              <a:t>min = 1:   mandatory link  </a:t>
            </a:r>
            <a:r>
              <a:rPr lang="en-US" sz="1800" smtClean="0"/>
              <a:t>(at least one link to target in any state)</a:t>
            </a:r>
            <a:endParaRPr lang="en-US" sz="2000" smtClean="0"/>
          </a:p>
          <a:p>
            <a:pPr lvl="1">
              <a:defRPr/>
            </a:pPr>
            <a:r>
              <a:rPr lang="en-US" sz="2000" smtClean="0"/>
              <a:t>max = 1:  uniqueness  </a:t>
            </a:r>
            <a:r>
              <a:rPr lang="en-US" sz="1800" smtClean="0"/>
              <a:t>(at most one link to target in any state)</a:t>
            </a:r>
            <a:endParaRPr lang="en-US" sz="2000" smtClean="0"/>
          </a:p>
          <a:p>
            <a:pPr lvl="1">
              <a:defRPr/>
            </a:pPr>
            <a:r>
              <a:rPr lang="en-US" sz="2000" smtClean="0"/>
              <a:t>max = *:  arbitrary number </a:t>
            </a:r>
            <a:r>
              <a:rPr lang="en-US" sz="2000" i="1" smtClean="0"/>
              <a:t>N</a:t>
            </a:r>
            <a:r>
              <a:rPr lang="en-US" sz="2000" smtClean="0"/>
              <a:t> of target instances linked to </a:t>
            </a:r>
          </a:p>
          <a:p>
            <a:pPr lvl="1">
              <a:lnSpc>
                <a:spcPct val="70000"/>
              </a:lnSpc>
              <a:buFontTx/>
              <a:buNone/>
              <a:defRPr/>
            </a:pPr>
            <a:r>
              <a:rPr lang="en-US" sz="2000" smtClean="0"/>
              <a:t>                        source instance, in any state  (</a:t>
            </a:r>
            <a:r>
              <a:rPr lang="en-US" sz="2000" i="1" smtClean="0"/>
              <a:t>N</a:t>
            </a:r>
            <a:r>
              <a:rPr lang="en-US" sz="2000" smtClean="0"/>
              <a:t> &gt; 0)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 smtClean="0"/>
              <a:t>Notation:  “k” for “k..k”,    “*” for “0..*”</a:t>
            </a:r>
          </a:p>
        </p:txBody>
      </p:sp>
      <p:sp>
        <p:nvSpPr>
          <p:cNvPr id="28677" name="Text Box 13"/>
          <p:cNvSpPr txBox="1">
            <a:spLocks noChangeArrowheads="1"/>
          </p:cNvSpPr>
          <p:nvPr/>
        </p:nvSpPr>
        <p:spPr bwMode="auto">
          <a:xfrm>
            <a:off x="2092325" y="5959475"/>
            <a:ext cx="869950" cy="371475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Patron</a:t>
            </a:r>
          </a:p>
          <a:p>
            <a:pPr algn="l">
              <a:spcBef>
                <a:spcPts val="600"/>
              </a:spcBef>
            </a:pP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78" name="Text Box 15"/>
          <p:cNvSpPr txBox="1">
            <a:spLocks noChangeArrowheads="1"/>
          </p:cNvSpPr>
          <p:nvPr/>
        </p:nvSpPr>
        <p:spPr bwMode="auto">
          <a:xfrm>
            <a:off x="3810000" y="6121400"/>
            <a:ext cx="76041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1">
                <a:solidFill>
                  <a:schemeClr val="tx1"/>
                </a:solidFill>
                <a:effectLst/>
                <a:latin typeface="Arial" pitchFamily="34" charset="0"/>
              </a:rPr>
              <a:t>Loan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79" name="Text Box 16"/>
          <p:cNvSpPr txBox="1">
            <a:spLocks noChangeArrowheads="1"/>
          </p:cNvSpPr>
          <p:nvPr/>
        </p:nvSpPr>
        <p:spPr bwMode="auto">
          <a:xfrm>
            <a:off x="5595938" y="5905500"/>
            <a:ext cx="1298575" cy="4016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BookCopy</a:t>
            </a:r>
          </a:p>
        </p:txBody>
      </p:sp>
      <p:sp>
        <p:nvSpPr>
          <p:cNvPr id="28680" name="Text Box 17"/>
          <p:cNvSpPr txBox="1">
            <a:spLocks noChangeArrowheads="1"/>
          </p:cNvSpPr>
          <p:nvPr/>
        </p:nvSpPr>
        <p:spPr bwMode="auto">
          <a:xfrm>
            <a:off x="2962275" y="6107113"/>
            <a:ext cx="7604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1">
                <a:solidFill>
                  <a:schemeClr val="tx2"/>
                </a:solidFill>
                <a:effectLst/>
                <a:latin typeface="Arial" pitchFamily="34" charset="0"/>
              </a:rPr>
              <a:t>O..1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81" name="Text Box 18"/>
          <p:cNvSpPr txBox="1">
            <a:spLocks noChangeArrowheads="1"/>
          </p:cNvSpPr>
          <p:nvPr/>
        </p:nvSpPr>
        <p:spPr bwMode="auto">
          <a:xfrm>
            <a:off x="4729163" y="6092825"/>
            <a:ext cx="971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1">
                <a:solidFill>
                  <a:schemeClr val="tx2"/>
                </a:solidFill>
                <a:effectLst/>
                <a:latin typeface="Arial" pitchFamily="34" charset="0"/>
              </a:rPr>
              <a:t>O..Max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82" name="Text Box 19"/>
          <p:cNvSpPr txBox="1">
            <a:spLocks noChangeArrowheads="1"/>
          </p:cNvSpPr>
          <p:nvPr/>
        </p:nvSpPr>
        <p:spPr bwMode="auto">
          <a:xfrm>
            <a:off x="2933700" y="5773738"/>
            <a:ext cx="104933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Borrows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83" name="Text Box 20"/>
          <p:cNvSpPr txBox="1">
            <a:spLocks noChangeArrowheads="1"/>
          </p:cNvSpPr>
          <p:nvPr/>
        </p:nvSpPr>
        <p:spPr bwMode="auto">
          <a:xfrm>
            <a:off x="4368800" y="5773738"/>
            <a:ext cx="141763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BorrowedBy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8684" name="Group 21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25782" name="Rectangle 22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5783" name="Rectangle 23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5784" name="Rectangle 24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5785" name="Line 25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5786" name="Line 26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5787" name="Line 27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5788" name="Line 28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266" name="Line 2"/>
          <p:cNvSpPr>
            <a:spLocks noChangeShapeType="1"/>
          </p:cNvSpPr>
          <p:nvPr/>
        </p:nvSpPr>
        <p:spPr bwMode="auto">
          <a:xfrm flipV="1">
            <a:off x="1079500" y="3776663"/>
            <a:ext cx="6778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98450"/>
            <a:ext cx="8794750" cy="812800"/>
          </a:xfrm>
        </p:spPr>
        <p:txBody>
          <a:bodyPr/>
          <a:lstStyle/>
          <a:p>
            <a:r>
              <a:rPr lang="en-US" smtClean="0"/>
              <a:t>Entities, associations in </a:t>
            </a:r>
            <a:r>
              <a:rPr lang="en-US" sz="2400" smtClean="0"/>
              <a:t>UML</a:t>
            </a:r>
            <a:endParaRPr lang="en-US" altLang="en-US" sz="2000" smtClean="0"/>
          </a:p>
        </p:txBody>
      </p:sp>
      <p:sp>
        <p:nvSpPr>
          <p:cNvPr id="1547268" name="Line 4"/>
          <p:cNvSpPr>
            <a:spLocks noChangeShapeType="1"/>
          </p:cNvSpPr>
          <p:nvPr/>
        </p:nvSpPr>
        <p:spPr bwMode="auto">
          <a:xfrm>
            <a:off x="4240213" y="4319588"/>
            <a:ext cx="2347912" cy="842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637338" y="4948238"/>
            <a:ext cx="2249487" cy="854075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      Platform</a:t>
            </a:r>
          </a:p>
        </p:txBody>
      </p:sp>
      <p:sp>
        <p:nvSpPr>
          <p:cNvPr id="1547270" name="Line 6"/>
          <p:cNvSpPr>
            <a:spLocks noChangeShapeType="1"/>
          </p:cNvSpPr>
          <p:nvPr/>
        </p:nvSpPr>
        <p:spPr bwMode="auto">
          <a:xfrm flipV="1">
            <a:off x="4268788" y="3779838"/>
            <a:ext cx="225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235575" y="4313238"/>
            <a:ext cx="97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b="1">
                <a:solidFill>
                  <a:schemeClr val="tx1"/>
                </a:solidFill>
                <a:effectLst/>
                <a:latin typeface="Arial" pitchFamily="34" charset="0"/>
              </a:rPr>
              <a:t>At</a:t>
            </a:r>
            <a:endParaRPr lang="fr-BE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5165725" y="3317875"/>
            <a:ext cx="635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b="1">
                <a:solidFill>
                  <a:schemeClr val="tx1"/>
                </a:solidFill>
                <a:effectLst/>
                <a:latin typeface="Arial" pitchFamily="34" charset="0"/>
              </a:rPr>
              <a:t>On</a:t>
            </a:r>
            <a:endParaRPr lang="fr-BE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583363" y="3425825"/>
            <a:ext cx="2293937" cy="109061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Comic Sans MS" pitchFamily="66" charset="0"/>
              </a:rPr>
              <a:t>         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Block</a:t>
            </a:r>
          </a:p>
        </p:txBody>
      </p:sp>
      <p:sp>
        <p:nvSpPr>
          <p:cNvPr id="1547274" name="Line 10"/>
          <p:cNvSpPr>
            <a:spLocks noChangeShapeType="1"/>
          </p:cNvSpPr>
          <p:nvPr/>
        </p:nvSpPr>
        <p:spPr bwMode="auto">
          <a:xfrm flipV="1">
            <a:off x="6623050" y="3913188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1784350" y="3486150"/>
            <a:ext cx="2444750" cy="145415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Comic Sans MS" pitchFamily="66" charset="0"/>
              </a:rPr>
              <a:t>       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Train</a:t>
            </a:r>
          </a:p>
        </p:txBody>
      </p:sp>
      <p:sp>
        <p:nvSpPr>
          <p:cNvPr id="1547277" name="Line 13"/>
          <p:cNvSpPr>
            <a:spLocks noChangeShapeType="1"/>
          </p:cNvSpPr>
          <p:nvPr/>
        </p:nvSpPr>
        <p:spPr bwMode="auto">
          <a:xfrm flipV="1">
            <a:off x="1816100" y="3913188"/>
            <a:ext cx="2397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7279" name="Line 15"/>
          <p:cNvSpPr>
            <a:spLocks noChangeShapeType="1"/>
          </p:cNvSpPr>
          <p:nvPr/>
        </p:nvSpPr>
        <p:spPr bwMode="auto">
          <a:xfrm flipV="1">
            <a:off x="6642100" y="5359400"/>
            <a:ext cx="2254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10" name="Text Box 17"/>
          <p:cNvSpPr txBox="1">
            <a:spLocks noChangeArrowheads="1"/>
          </p:cNvSpPr>
          <p:nvPr/>
        </p:nvSpPr>
        <p:spPr bwMode="auto">
          <a:xfrm>
            <a:off x="4229100" y="3344863"/>
            <a:ext cx="6048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29711" name="Text Box 18"/>
          <p:cNvSpPr txBox="1">
            <a:spLocks noChangeArrowheads="1"/>
          </p:cNvSpPr>
          <p:nvPr/>
        </p:nvSpPr>
        <p:spPr bwMode="auto">
          <a:xfrm>
            <a:off x="6072188" y="5162550"/>
            <a:ext cx="60483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29712" name="Text Box 19"/>
          <p:cNvSpPr txBox="1">
            <a:spLocks noChangeArrowheads="1"/>
          </p:cNvSpPr>
          <p:nvPr/>
        </p:nvSpPr>
        <p:spPr bwMode="auto">
          <a:xfrm>
            <a:off x="6027738" y="3344863"/>
            <a:ext cx="60483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1..1</a:t>
            </a:r>
          </a:p>
        </p:txBody>
      </p:sp>
      <p:sp>
        <p:nvSpPr>
          <p:cNvPr id="29713" name="Text Box 20"/>
          <p:cNvSpPr txBox="1">
            <a:spLocks noChangeArrowheads="1"/>
          </p:cNvSpPr>
          <p:nvPr/>
        </p:nvSpPr>
        <p:spPr bwMode="auto">
          <a:xfrm>
            <a:off x="4184650" y="3749675"/>
            <a:ext cx="70961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isOn</a:t>
            </a:r>
          </a:p>
        </p:txBody>
      </p:sp>
      <p:sp>
        <p:nvSpPr>
          <p:cNvPr id="29714" name="Text Box 21"/>
          <p:cNvSpPr txBox="1">
            <a:spLocks noChangeArrowheads="1"/>
          </p:cNvSpPr>
          <p:nvPr/>
        </p:nvSpPr>
        <p:spPr bwMode="auto">
          <a:xfrm>
            <a:off x="5353050" y="3762375"/>
            <a:ext cx="144938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holdsTrain</a:t>
            </a:r>
          </a:p>
        </p:txBody>
      </p:sp>
      <p:sp>
        <p:nvSpPr>
          <p:cNvPr id="29715" name="Text Box 22"/>
          <p:cNvSpPr txBox="1">
            <a:spLocks noChangeArrowheads="1"/>
          </p:cNvSpPr>
          <p:nvPr/>
        </p:nvSpPr>
        <p:spPr bwMode="auto">
          <a:xfrm>
            <a:off x="4184650" y="4371975"/>
            <a:ext cx="45561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16" name="Text Box 32"/>
          <p:cNvSpPr txBox="1">
            <a:spLocks noChangeArrowheads="1"/>
          </p:cNvSpPr>
          <p:nvPr/>
        </p:nvSpPr>
        <p:spPr bwMode="auto">
          <a:xfrm>
            <a:off x="280988" y="3562350"/>
            <a:ext cx="754062" cy="44291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Car</a:t>
            </a:r>
          </a:p>
        </p:txBody>
      </p:sp>
      <p:sp>
        <p:nvSpPr>
          <p:cNvPr id="29717" name="Text Box 33"/>
          <p:cNvSpPr txBox="1">
            <a:spLocks noChangeArrowheads="1"/>
          </p:cNvSpPr>
          <p:nvPr/>
        </p:nvSpPr>
        <p:spPr bwMode="auto">
          <a:xfrm>
            <a:off x="1238250" y="3430588"/>
            <a:ext cx="5746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b="1">
                <a:solidFill>
                  <a:schemeClr val="tx1"/>
                </a:solidFill>
                <a:effectLst/>
                <a:latin typeface="Arial" pitchFamily="34" charset="0"/>
              </a:rPr>
              <a:t>In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7301" name="Rectangle 37"/>
          <p:cNvSpPr>
            <a:spLocks noChangeArrowheads="1"/>
          </p:cNvSpPr>
          <p:nvPr/>
        </p:nvSpPr>
        <p:spPr bwMode="auto">
          <a:xfrm>
            <a:off x="3675063" y="1527175"/>
            <a:ext cx="3432175" cy="129540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19" name="Text Box 38"/>
          <p:cNvSpPr txBox="1">
            <a:spLocks noChangeArrowheads="1"/>
          </p:cNvSpPr>
          <p:nvPr/>
        </p:nvSpPr>
        <p:spPr bwMode="auto">
          <a:xfrm>
            <a:off x="4578350" y="1565275"/>
            <a:ext cx="2028825" cy="512763"/>
          </a:xfrm>
          <a:prstGeom prst="rect">
            <a:avLst/>
          </a:prstGeom>
          <a:solidFill>
            <a:srgbClr val="CECFF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sz="1800">
                <a:solidFill>
                  <a:schemeClr val="tx1"/>
                </a:solidFill>
                <a:effectLst/>
                <a:latin typeface="Arial" pitchFamily="34" charset="0"/>
              </a:rPr>
              <a:t>Command</a:t>
            </a:r>
          </a:p>
        </p:txBody>
      </p:sp>
      <p:sp>
        <p:nvSpPr>
          <p:cNvPr id="1547304" name="Line 40"/>
          <p:cNvSpPr>
            <a:spLocks noChangeShapeType="1"/>
          </p:cNvSpPr>
          <p:nvPr/>
        </p:nvSpPr>
        <p:spPr bwMode="auto">
          <a:xfrm>
            <a:off x="3684588" y="1993900"/>
            <a:ext cx="3400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7305" name="Line 41"/>
          <p:cNvSpPr>
            <a:spLocks noChangeShapeType="1"/>
          </p:cNvSpPr>
          <p:nvPr/>
        </p:nvSpPr>
        <p:spPr bwMode="auto">
          <a:xfrm flipV="1">
            <a:off x="2941638" y="2182813"/>
            <a:ext cx="752475" cy="128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22" name="Text Box 42"/>
          <p:cNvSpPr txBox="1">
            <a:spLocks noChangeArrowheads="1"/>
          </p:cNvSpPr>
          <p:nvPr/>
        </p:nvSpPr>
        <p:spPr bwMode="auto">
          <a:xfrm>
            <a:off x="2178050" y="2535238"/>
            <a:ext cx="1196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b="1">
                <a:solidFill>
                  <a:schemeClr val="tx1"/>
                </a:solidFill>
                <a:effectLst/>
                <a:latin typeface="Arial" pitchFamily="34" charset="0"/>
              </a:rPr>
              <a:t>Driving</a:t>
            </a:r>
            <a:endParaRPr lang="fr-BE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23" name="Text Box 43"/>
          <p:cNvSpPr txBox="1">
            <a:spLocks noChangeArrowheads="1"/>
          </p:cNvSpPr>
          <p:nvPr/>
        </p:nvSpPr>
        <p:spPr bwMode="auto">
          <a:xfrm>
            <a:off x="2659063" y="3140075"/>
            <a:ext cx="3825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29724" name="Text Box 44"/>
          <p:cNvSpPr txBox="1">
            <a:spLocks noChangeArrowheads="1"/>
          </p:cNvSpPr>
          <p:nvPr/>
        </p:nvSpPr>
        <p:spPr bwMode="auto">
          <a:xfrm>
            <a:off x="3367088" y="1985963"/>
            <a:ext cx="4572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25" name="Text Box 45"/>
          <p:cNvSpPr txBox="1">
            <a:spLocks noChangeArrowheads="1"/>
          </p:cNvSpPr>
          <p:nvPr/>
        </p:nvSpPr>
        <p:spPr bwMode="auto">
          <a:xfrm>
            <a:off x="6985000" y="2790825"/>
            <a:ext cx="198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a block may hold</a:t>
            </a:r>
          </a:p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       0 or 1 train</a:t>
            </a:r>
            <a:endParaRPr lang="fr-BE" sz="18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47310" name="Line 46"/>
          <p:cNvSpPr>
            <a:spLocks noChangeShapeType="1"/>
          </p:cNvSpPr>
          <p:nvPr/>
        </p:nvSpPr>
        <p:spPr bwMode="auto">
          <a:xfrm flipH="1">
            <a:off x="4721225" y="3094038"/>
            <a:ext cx="2336800" cy="3175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27" name="Text Box 47"/>
          <p:cNvSpPr txBox="1">
            <a:spLocks noChangeArrowheads="1"/>
          </p:cNvSpPr>
          <p:nvPr/>
        </p:nvSpPr>
        <p:spPr bwMode="auto">
          <a:xfrm>
            <a:off x="5140325" y="5895975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a train may be at</a:t>
            </a:r>
          </a:p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 0 or 1 platform at most</a:t>
            </a:r>
          </a:p>
        </p:txBody>
      </p:sp>
      <p:sp>
        <p:nvSpPr>
          <p:cNvPr id="1547312" name="Line 48"/>
          <p:cNvSpPr>
            <a:spLocks noChangeShapeType="1"/>
          </p:cNvSpPr>
          <p:nvPr/>
        </p:nvSpPr>
        <p:spPr bwMode="auto">
          <a:xfrm flipV="1">
            <a:off x="5681663" y="5494338"/>
            <a:ext cx="436562" cy="452437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29" name="Text Box 54"/>
          <p:cNvSpPr txBox="1">
            <a:spLocks noChangeArrowheads="1"/>
          </p:cNvSpPr>
          <p:nvPr/>
        </p:nvSpPr>
        <p:spPr bwMode="auto">
          <a:xfrm>
            <a:off x="1457325" y="1746250"/>
            <a:ext cx="17192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association</a:t>
            </a:r>
            <a:endParaRPr lang="fr-BE" sz="18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47320" name="Line 56"/>
          <p:cNvSpPr>
            <a:spLocks noChangeShapeType="1"/>
          </p:cNvSpPr>
          <p:nvPr/>
        </p:nvSpPr>
        <p:spPr bwMode="auto">
          <a:xfrm>
            <a:off x="2419350" y="2054225"/>
            <a:ext cx="376238" cy="50165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7321" name="Line 57"/>
          <p:cNvSpPr>
            <a:spLocks noChangeShapeType="1"/>
          </p:cNvSpPr>
          <p:nvPr/>
        </p:nvSpPr>
        <p:spPr bwMode="auto">
          <a:xfrm flipV="1">
            <a:off x="1747838" y="4973638"/>
            <a:ext cx="492125" cy="4794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32" name="Text Box 58"/>
          <p:cNvSpPr txBox="1">
            <a:spLocks noChangeArrowheads="1"/>
          </p:cNvSpPr>
          <p:nvPr/>
        </p:nvSpPr>
        <p:spPr bwMode="auto">
          <a:xfrm>
            <a:off x="1204913" y="5549900"/>
            <a:ext cx="1719262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entity</a:t>
            </a:r>
            <a:endParaRPr lang="fr-BE" sz="18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98450"/>
            <a:ext cx="8794750" cy="812800"/>
          </a:xfrm>
        </p:spPr>
        <p:txBody>
          <a:bodyPr/>
          <a:lstStyle/>
          <a:p>
            <a:r>
              <a:rPr lang="en-US" smtClean="0"/>
              <a:t>Entities, agents, associations in </a:t>
            </a:r>
            <a:r>
              <a:rPr lang="en-US" sz="2400" smtClean="0"/>
              <a:t>UML</a:t>
            </a:r>
            <a:r>
              <a:rPr lang="en-US" smtClean="0"/>
              <a:t> </a:t>
            </a:r>
            <a:r>
              <a:rPr lang="en-US" sz="2000" smtClean="0"/>
              <a:t>(2)</a:t>
            </a:r>
            <a:endParaRPr lang="en-US" altLang="en-US" sz="2000" smtClean="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4049713" y="5583238"/>
            <a:ext cx="22987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n-ary association</a:t>
            </a:r>
          </a:p>
        </p:txBody>
      </p:sp>
      <p:sp>
        <p:nvSpPr>
          <p:cNvPr id="1548294" name="Line 6"/>
          <p:cNvSpPr>
            <a:spLocks noChangeShapeType="1"/>
          </p:cNvSpPr>
          <p:nvPr/>
        </p:nvSpPr>
        <p:spPr bwMode="auto">
          <a:xfrm flipV="1">
            <a:off x="3781425" y="4240213"/>
            <a:ext cx="739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8295" name="Line 7"/>
          <p:cNvSpPr>
            <a:spLocks noChangeShapeType="1"/>
          </p:cNvSpPr>
          <p:nvPr/>
        </p:nvSpPr>
        <p:spPr bwMode="auto">
          <a:xfrm flipV="1">
            <a:off x="1989138" y="4225925"/>
            <a:ext cx="7381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8296" name="Line 8"/>
          <p:cNvSpPr>
            <a:spLocks noChangeShapeType="1"/>
          </p:cNvSpPr>
          <p:nvPr/>
        </p:nvSpPr>
        <p:spPr bwMode="auto">
          <a:xfrm>
            <a:off x="3184525" y="3300413"/>
            <a:ext cx="0" cy="715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8297" name="Line 9"/>
          <p:cNvSpPr>
            <a:spLocks noChangeShapeType="1"/>
          </p:cNvSpPr>
          <p:nvPr/>
        </p:nvSpPr>
        <p:spPr bwMode="auto">
          <a:xfrm flipH="1">
            <a:off x="7396163" y="3384550"/>
            <a:ext cx="0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6751638" y="2654300"/>
            <a:ext cx="1447800" cy="71596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BookCopy</a:t>
            </a:r>
          </a:p>
          <a:p>
            <a:pPr algn="l">
              <a:spcBef>
                <a:spcPts val="600"/>
              </a:spcBef>
            </a:pP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Text Box 11"/>
          <p:cNvSpPr txBox="1">
            <a:spLocks noChangeArrowheads="1"/>
          </p:cNvSpPr>
          <p:nvPr/>
        </p:nvSpPr>
        <p:spPr bwMode="auto">
          <a:xfrm>
            <a:off x="6824663" y="4340225"/>
            <a:ext cx="1471612" cy="8715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    Book</a:t>
            </a:r>
          </a:p>
          <a:p>
            <a:pPr algn="l"/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8300" name="Line 12"/>
          <p:cNvSpPr>
            <a:spLocks noChangeShapeType="1"/>
          </p:cNvSpPr>
          <p:nvPr/>
        </p:nvSpPr>
        <p:spPr bwMode="auto">
          <a:xfrm flipV="1">
            <a:off x="4154488" y="3005138"/>
            <a:ext cx="2581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31" name="Text Box 13"/>
          <p:cNvSpPr txBox="1">
            <a:spLocks noChangeArrowheads="1"/>
          </p:cNvSpPr>
          <p:nvPr/>
        </p:nvSpPr>
        <p:spPr bwMode="auto">
          <a:xfrm>
            <a:off x="7396163" y="3622675"/>
            <a:ext cx="91281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Copy</a:t>
            </a: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5319713" y="2989263"/>
            <a:ext cx="1479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BorrowedBy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4138613" y="2989263"/>
            <a:ext cx="11969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Borrows</a:t>
            </a:r>
          </a:p>
        </p:txBody>
      </p:sp>
      <p:sp>
        <p:nvSpPr>
          <p:cNvPr id="1548304" name="AutoShape 16"/>
          <p:cNvSpPr>
            <a:spLocks noChangeArrowheads="1"/>
          </p:cNvSpPr>
          <p:nvPr/>
        </p:nvSpPr>
        <p:spPr bwMode="auto">
          <a:xfrm>
            <a:off x="2633663" y="3938588"/>
            <a:ext cx="1147762" cy="588962"/>
          </a:xfrm>
          <a:prstGeom prst="flowChartDecision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35" name="Text Box 17"/>
          <p:cNvSpPr txBox="1">
            <a:spLocks noChangeArrowheads="1"/>
          </p:cNvSpPr>
          <p:nvPr/>
        </p:nvSpPr>
        <p:spPr bwMode="auto">
          <a:xfrm>
            <a:off x="4475163" y="4002088"/>
            <a:ext cx="1100137" cy="492125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Library</a:t>
            </a:r>
          </a:p>
        </p:txBody>
      </p:sp>
      <p:sp>
        <p:nvSpPr>
          <p:cNvPr id="30736" name="Text Box 18"/>
          <p:cNvSpPr txBox="1">
            <a:spLocks noChangeArrowheads="1"/>
          </p:cNvSpPr>
          <p:nvPr/>
        </p:nvSpPr>
        <p:spPr bwMode="auto">
          <a:xfrm>
            <a:off x="1012825" y="3989388"/>
            <a:ext cx="960438" cy="49053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Period</a:t>
            </a:r>
          </a:p>
        </p:txBody>
      </p:sp>
      <p:sp>
        <p:nvSpPr>
          <p:cNvPr id="1548315" name="Line 27"/>
          <p:cNvSpPr>
            <a:spLocks noChangeShapeType="1"/>
          </p:cNvSpPr>
          <p:nvPr/>
        </p:nvSpPr>
        <p:spPr bwMode="auto">
          <a:xfrm>
            <a:off x="6767513" y="3000375"/>
            <a:ext cx="1431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8316" name="Line 28"/>
          <p:cNvSpPr>
            <a:spLocks noChangeShapeType="1"/>
          </p:cNvSpPr>
          <p:nvPr/>
        </p:nvSpPr>
        <p:spPr bwMode="auto">
          <a:xfrm>
            <a:off x="6842125" y="4714875"/>
            <a:ext cx="1455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39" name="Text Box 29"/>
          <p:cNvSpPr txBox="1">
            <a:spLocks noChangeArrowheads="1"/>
          </p:cNvSpPr>
          <p:nvPr/>
        </p:nvSpPr>
        <p:spPr bwMode="auto">
          <a:xfrm>
            <a:off x="7097713" y="4030663"/>
            <a:ext cx="50323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30740" name="Text Box 30"/>
          <p:cNvSpPr txBox="1">
            <a:spLocks noChangeArrowheads="1"/>
          </p:cNvSpPr>
          <p:nvPr/>
        </p:nvSpPr>
        <p:spPr bwMode="auto">
          <a:xfrm>
            <a:off x="7113588" y="3355975"/>
            <a:ext cx="50323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41" name="Text Box 31"/>
          <p:cNvSpPr txBox="1">
            <a:spLocks noChangeArrowheads="1"/>
          </p:cNvSpPr>
          <p:nvPr/>
        </p:nvSpPr>
        <p:spPr bwMode="auto">
          <a:xfrm>
            <a:off x="4138613" y="2668588"/>
            <a:ext cx="56673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30742" name="Text Box 32"/>
          <p:cNvSpPr txBox="1">
            <a:spLocks noChangeArrowheads="1"/>
          </p:cNvSpPr>
          <p:nvPr/>
        </p:nvSpPr>
        <p:spPr bwMode="auto">
          <a:xfrm>
            <a:off x="5911850" y="2681288"/>
            <a:ext cx="9667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0..Max</a:t>
            </a:r>
          </a:p>
        </p:txBody>
      </p:sp>
      <p:sp>
        <p:nvSpPr>
          <p:cNvPr id="30743" name="Text Box 33"/>
          <p:cNvSpPr txBox="1">
            <a:spLocks noChangeArrowheads="1"/>
          </p:cNvSpPr>
          <p:nvPr/>
        </p:nvSpPr>
        <p:spPr bwMode="auto">
          <a:xfrm>
            <a:off x="1905000" y="2809875"/>
            <a:ext cx="2265363" cy="84296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Patron</a:t>
            </a:r>
          </a:p>
          <a:p>
            <a:pPr algn="l"/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8322" name="Line 34"/>
          <p:cNvSpPr>
            <a:spLocks noChangeShapeType="1"/>
          </p:cNvSpPr>
          <p:nvPr/>
        </p:nvSpPr>
        <p:spPr bwMode="auto">
          <a:xfrm flipV="1">
            <a:off x="1905000" y="3170238"/>
            <a:ext cx="2281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8324" name="Line 36"/>
          <p:cNvSpPr>
            <a:spLocks noChangeShapeType="1"/>
          </p:cNvSpPr>
          <p:nvPr/>
        </p:nvSpPr>
        <p:spPr bwMode="auto">
          <a:xfrm flipH="1" flipV="1">
            <a:off x="3779838" y="4416425"/>
            <a:ext cx="1793875" cy="116046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46" name="Text Box 39"/>
          <p:cNvSpPr txBox="1">
            <a:spLocks noChangeArrowheads="1"/>
          </p:cNvSpPr>
          <p:nvPr/>
        </p:nvSpPr>
        <p:spPr bwMode="auto">
          <a:xfrm>
            <a:off x="4938713" y="2608263"/>
            <a:ext cx="763587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1">
                <a:solidFill>
                  <a:schemeClr val="tx1"/>
                </a:solidFill>
                <a:effectLst/>
                <a:latin typeface="Arial" pitchFamily="34" charset="0"/>
              </a:rPr>
              <a:t>Loan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47" name="Text Box 40"/>
          <p:cNvSpPr txBox="1">
            <a:spLocks noChangeArrowheads="1"/>
          </p:cNvSpPr>
          <p:nvPr/>
        </p:nvSpPr>
        <p:spPr bwMode="auto">
          <a:xfrm>
            <a:off x="2401888" y="4527550"/>
            <a:ext cx="1566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1">
                <a:solidFill>
                  <a:schemeClr val="tx1"/>
                </a:solidFill>
                <a:effectLst/>
                <a:latin typeface="Arial" pitchFamily="34" charset="0"/>
              </a:rPr>
              <a:t>Registration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48" name="Text Box 41"/>
          <p:cNvSpPr txBox="1">
            <a:spLocks noChangeArrowheads="1"/>
          </p:cNvSpPr>
          <p:nvPr/>
        </p:nvSpPr>
        <p:spPr bwMode="auto">
          <a:xfrm>
            <a:off x="1971675" y="3902075"/>
            <a:ext cx="56673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30749" name="Text Box 42"/>
          <p:cNvSpPr txBox="1">
            <a:spLocks noChangeArrowheads="1"/>
          </p:cNvSpPr>
          <p:nvPr/>
        </p:nvSpPr>
        <p:spPr bwMode="auto">
          <a:xfrm>
            <a:off x="3889375" y="3946525"/>
            <a:ext cx="56673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1..*</a:t>
            </a:r>
          </a:p>
        </p:txBody>
      </p:sp>
      <p:sp>
        <p:nvSpPr>
          <p:cNvPr id="30750" name="Text Box 44"/>
          <p:cNvSpPr txBox="1">
            <a:spLocks noChangeArrowheads="1"/>
          </p:cNvSpPr>
          <p:nvPr/>
        </p:nvSpPr>
        <p:spPr bwMode="auto">
          <a:xfrm>
            <a:off x="352425" y="1479550"/>
            <a:ext cx="4967288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kumimoji="0"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for a given libary and registration period,</a:t>
            </a:r>
          </a:p>
          <a:p>
            <a:pPr algn="l">
              <a:spcBef>
                <a:spcPct val="0"/>
              </a:spcBef>
            </a:pPr>
            <a:r>
              <a:rPr kumimoji="0"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 there may be 0 up to an unbounded number</a:t>
            </a:r>
          </a:p>
          <a:p>
            <a:pPr algn="just">
              <a:spcBef>
                <a:spcPct val="0"/>
              </a:spcBef>
            </a:pPr>
            <a:r>
              <a:rPr kumimoji="0"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of registered patrons</a:t>
            </a:r>
          </a:p>
        </p:txBody>
      </p:sp>
      <p:sp>
        <p:nvSpPr>
          <p:cNvPr id="1548334" name="Freeform 46"/>
          <p:cNvSpPr>
            <a:spLocks/>
          </p:cNvSpPr>
          <p:nvPr/>
        </p:nvSpPr>
        <p:spPr bwMode="auto">
          <a:xfrm>
            <a:off x="844550" y="2424113"/>
            <a:ext cx="1968500" cy="1414462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59" y="537"/>
              </a:cxn>
              <a:cxn ang="0">
                <a:pos x="413" y="819"/>
              </a:cxn>
              <a:cxn ang="0">
                <a:pos x="1413" y="864"/>
              </a:cxn>
            </a:cxnLst>
            <a:rect l="0" t="0" r="r" b="b"/>
            <a:pathLst>
              <a:path w="1413" h="873">
                <a:moveTo>
                  <a:pt x="59" y="0"/>
                </a:moveTo>
                <a:cubicBezTo>
                  <a:pt x="29" y="200"/>
                  <a:pt x="0" y="401"/>
                  <a:pt x="59" y="537"/>
                </a:cubicBezTo>
                <a:cubicBezTo>
                  <a:pt x="118" y="673"/>
                  <a:pt x="187" y="765"/>
                  <a:pt x="413" y="819"/>
                </a:cubicBezTo>
                <a:cubicBezTo>
                  <a:pt x="639" y="873"/>
                  <a:pt x="1026" y="868"/>
                  <a:pt x="1413" y="864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0752" name="Text Box 47"/>
          <p:cNvSpPr txBox="1">
            <a:spLocks noChangeArrowheads="1"/>
          </p:cNvSpPr>
          <p:nvPr/>
        </p:nvSpPr>
        <p:spPr bwMode="auto">
          <a:xfrm>
            <a:off x="2916238" y="3679825"/>
            <a:ext cx="3349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</a:p>
        </p:txBody>
      </p:sp>
      <p:sp>
        <p:nvSpPr>
          <p:cNvPr id="1548336" name="Line 48"/>
          <p:cNvSpPr>
            <a:spLocks noChangeShapeType="1"/>
          </p:cNvSpPr>
          <p:nvPr/>
        </p:nvSpPr>
        <p:spPr bwMode="auto">
          <a:xfrm flipV="1">
            <a:off x="3729038" y="1936750"/>
            <a:ext cx="2408237" cy="763588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54" name="Text Box 49"/>
          <p:cNvSpPr txBox="1">
            <a:spLocks noChangeArrowheads="1"/>
          </p:cNvSpPr>
          <p:nvPr/>
        </p:nvSpPr>
        <p:spPr bwMode="auto">
          <a:xfrm>
            <a:off x="6135688" y="1731963"/>
            <a:ext cx="879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agent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15200" cy="609600"/>
          </a:xfrm>
        </p:spPr>
        <p:txBody>
          <a:bodyPr/>
          <a:lstStyle/>
          <a:p>
            <a:r>
              <a:rPr lang="en-US" altLang="en-US" smtClean="0"/>
              <a:t>Building models for RE</a:t>
            </a:r>
            <a:endParaRPr lang="en-AU" smtClean="0"/>
          </a:p>
        </p:txBody>
      </p:sp>
      <p:sp>
        <p:nvSpPr>
          <p:cNvPr id="1576963" name="Text Box 3"/>
          <p:cNvSpPr txBox="1">
            <a:spLocks noChangeArrowheads="1"/>
          </p:cNvSpPr>
          <p:nvPr/>
        </p:nvSpPr>
        <p:spPr bwMode="auto">
          <a:xfrm>
            <a:off x="1590675" y="1050925"/>
            <a:ext cx="2152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rgbClr val="5F5F5F"/>
                </a:solidFill>
                <a:effectLst/>
                <a:latin typeface="Comic Sans MS" pitchFamily="66" charset="0"/>
              </a:rPr>
              <a:t>Chap.8:  Goals</a:t>
            </a:r>
            <a:endParaRPr lang="fr-FR" sz="20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684838" y="1065213"/>
            <a:ext cx="2135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>
                <a:solidFill>
                  <a:srgbClr val="5F5F5F"/>
                </a:solidFill>
                <a:effectLst/>
                <a:latin typeface="Comic Sans MS" pitchFamily="66" charset="0"/>
              </a:rPr>
              <a:t>Chap.9:  Risks</a:t>
            </a:r>
            <a:endParaRPr lang="fr-FR">
              <a:solidFill>
                <a:srgbClr val="5F5F5F"/>
              </a:solidFill>
              <a:effectLst/>
              <a:latin typeface="Arial" pitchFamily="34" charset="0"/>
            </a:endParaRPr>
          </a:p>
        </p:txBody>
      </p:sp>
      <p:sp>
        <p:nvSpPr>
          <p:cNvPr id="1576965" name="Text Box 5"/>
          <p:cNvSpPr txBox="1">
            <a:spLocks noChangeArrowheads="1"/>
          </p:cNvSpPr>
          <p:nvPr/>
        </p:nvSpPr>
        <p:spPr bwMode="auto">
          <a:xfrm>
            <a:off x="531813" y="3709988"/>
            <a:ext cx="4144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Chap.10: Conceptual objects</a:t>
            </a:r>
            <a:endParaRPr lang="fr-FR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581650" y="3752850"/>
            <a:ext cx="2395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>
                <a:solidFill>
                  <a:srgbClr val="5F5F5F"/>
                </a:solidFill>
                <a:effectLst/>
                <a:latin typeface="Comic Sans MS" pitchFamily="66" charset="0"/>
              </a:rPr>
              <a:t>Chap.11: Agents</a:t>
            </a:r>
            <a:endParaRPr lang="fr-FR" b="1">
              <a:solidFill>
                <a:srgbClr val="5F5F5F"/>
              </a:solidFill>
              <a:effectLst/>
              <a:latin typeface="Arial" pitchFamily="34" charset="0"/>
            </a:endParaRPr>
          </a:p>
        </p:txBody>
      </p:sp>
      <p:sp>
        <p:nvSpPr>
          <p:cNvPr id="1576967" name="Line 7"/>
          <p:cNvSpPr>
            <a:spLocks noChangeShapeType="1"/>
          </p:cNvSpPr>
          <p:nvPr/>
        </p:nvSpPr>
        <p:spPr bwMode="auto">
          <a:xfrm flipH="1">
            <a:off x="4730750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6968" name="Line 8"/>
          <p:cNvSpPr>
            <a:spLocks noChangeShapeType="1"/>
          </p:cNvSpPr>
          <p:nvPr/>
        </p:nvSpPr>
        <p:spPr bwMode="auto">
          <a:xfrm>
            <a:off x="533400" y="3702050"/>
            <a:ext cx="8258175" cy="1588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6969" name="Rectangle 9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4151313"/>
            <a:ext cx="4024312" cy="24161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1576971" name="Text Box 11"/>
          <p:cNvSpPr txBox="1">
            <a:spLocks noChangeArrowheads="1"/>
          </p:cNvSpPr>
          <p:nvPr/>
        </p:nvSpPr>
        <p:spPr bwMode="auto">
          <a:xfrm>
            <a:off x="1992313" y="5889625"/>
            <a:ext cx="209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on what?</a:t>
            </a:r>
            <a:endParaRPr lang="fr-BE" b="1" i="1">
              <a:solidFill>
                <a:schemeClr val="folHlink"/>
              </a:solidFill>
              <a:effectLst/>
              <a:latin typeface="Verdana" pitchFamily="34" charset="0"/>
            </a:endParaRPr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300" y="1498600"/>
            <a:ext cx="4064000" cy="21224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1576973" name="Text Box 13"/>
          <p:cNvSpPr txBox="1">
            <a:spLocks noChangeArrowheads="1"/>
          </p:cNvSpPr>
          <p:nvPr/>
        </p:nvSpPr>
        <p:spPr bwMode="auto">
          <a:xfrm>
            <a:off x="1916113" y="2706688"/>
            <a:ext cx="16494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why</a:t>
            </a:r>
            <a:r>
              <a:rPr lang="fr-BE" sz="16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</a:p>
          <a:p>
            <a:pPr>
              <a:spcBef>
                <a:spcPct val="0"/>
              </a:spcBef>
              <a:defRPr/>
            </a:pPr>
            <a:r>
              <a:rPr lang="fr-BE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how</a:t>
            </a:r>
            <a:r>
              <a:rPr lang="fr-BE" sz="16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FR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4413" y="1536700"/>
            <a:ext cx="3905250" cy="211296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pic>
        <p:nvPicPr>
          <p:cNvPr id="18447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0925" y="4211638"/>
            <a:ext cx="3779838" cy="23510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1576976" name="Text Box 16"/>
          <p:cNvSpPr txBox="1">
            <a:spLocks noChangeArrowheads="1"/>
          </p:cNvSpPr>
          <p:nvPr/>
        </p:nvSpPr>
        <p:spPr bwMode="auto">
          <a:xfrm>
            <a:off x="6021388" y="5888038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who</a:t>
            </a:r>
            <a:r>
              <a:rPr lang="fr-BE" sz="16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BE" sz="2000">
              <a:solidFill>
                <a:srgbClr val="5F5F5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608388"/>
            <a:ext cx="646113" cy="698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9038" y="292100"/>
            <a:ext cx="7745412" cy="762000"/>
          </a:xfrm>
        </p:spPr>
        <p:txBody>
          <a:bodyPr/>
          <a:lstStyle/>
          <a:p>
            <a:r>
              <a:rPr lang="en-US" smtClean="0"/>
              <a:t>Multiplicities, domain properties </a:t>
            </a:r>
            <a:r>
              <a:rPr lang="en-US" sz="2400" smtClean="0"/>
              <a:t>and</a:t>
            </a:r>
            <a:r>
              <a:rPr lang="en-US" smtClean="0"/>
              <a:t> goals</a:t>
            </a:r>
            <a:endParaRPr lang="en-US" sz="2000" smtClean="0"/>
          </a:p>
        </p:txBody>
      </p:sp>
      <p:sp>
        <p:nvSpPr>
          <p:cNvPr id="154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27125"/>
            <a:ext cx="8802687" cy="5461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Multiplicities may encode some ...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domain properties</a:t>
            </a:r>
            <a:r>
              <a:rPr lang="en-US" smtClean="0">
                <a:solidFill>
                  <a:schemeClr val="tx1"/>
                </a:solidFill>
              </a:rPr>
              <a:t>  </a:t>
            </a:r>
            <a:r>
              <a:rPr lang="en-US" sz="2000" smtClean="0">
                <a:solidFill>
                  <a:schemeClr val="tx1"/>
                </a:solidFill>
              </a:rPr>
              <a:t>(descriptive)</a:t>
            </a:r>
            <a:endParaRPr lang="en-US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/>
              <a:t>		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"A train may be at one platform at most at a time"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goals</a:t>
            </a:r>
            <a:r>
              <a:rPr lang="en-US" smtClean="0">
                <a:solidFill>
                  <a:schemeClr val="tx1"/>
                </a:solidFill>
              </a:rPr>
              <a:t>  </a:t>
            </a:r>
            <a:r>
              <a:rPr lang="en-US" sz="2000" smtClean="0">
                <a:solidFill>
                  <a:schemeClr val="tx1"/>
                </a:solidFill>
              </a:rPr>
              <a:t>(prescriptive)</a:t>
            </a:r>
            <a:endParaRPr lang="en-US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/>
              <a:t>		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"A block may not accommodate more than one train at any time”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		   "A patron may not borrow more than Max book copies at a time”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smtClean="0"/>
              <a:t>  to be found in the goal model as well !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smtClean="0"/>
              <a:t>            </a:t>
            </a:r>
            <a:r>
              <a:rPr lang="en-US" sz="2000" smtClean="0">
                <a:solidFill>
                  <a:schemeClr val="tx2"/>
                </a:solidFill>
              </a:rPr>
              <a:t>=&gt;</a:t>
            </a:r>
            <a:r>
              <a:rPr lang="en-US" sz="2000" smtClean="0"/>
              <a:t>  source for goal elicitation  (parent goals </a:t>
            </a:r>
            <a:r>
              <a:rPr lang="en-US" sz="2000" smtClean="0">
                <a:solidFill>
                  <a:schemeClr val="tx2"/>
                </a:solidFill>
              </a:rPr>
              <a:t>?</a:t>
            </a:r>
            <a:r>
              <a:rPr lang="en-US" sz="2000" smtClean="0"/>
              <a:t>, subgoals </a:t>
            </a:r>
            <a:r>
              <a:rPr lang="en-US" sz="2000" smtClean="0">
                <a:solidFill>
                  <a:schemeClr val="tx2"/>
                </a:solidFill>
              </a:rPr>
              <a:t>?</a:t>
            </a:r>
            <a:r>
              <a:rPr lang="en-US" sz="2000" smtClean="0"/>
              <a:t>)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endParaRPr lang="en-US" sz="2000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70000"/>
              </a:lnSpc>
              <a:defRPr/>
            </a:pPr>
            <a:r>
              <a:rPr lang="en-US" smtClean="0"/>
              <a:t>BUT ... </a:t>
            </a:r>
          </a:p>
          <a:p>
            <a:pPr lvl="1">
              <a:lnSpc>
                <a:spcPct val="80000"/>
              </a:lnSpc>
              <a:defRPr/>
            </a:pPr>
            <a:r>
              <a:rPr lang="en-US" smtClean="0"/>
              <a:t>multiplicities mix </a:t>
            </a:r>
            <a:r>
              <a:rPr lang="en-US" smtClean="0">
                <a:solidFill>
                  <a:schemeClr val="tx1"/>
                </a:solidFill>
              </a:rPr>
              <a:t>prescriptive</a:t>
            </a:r>
            <a:r>
              <a:rPr lang="en-US" smtClean="0"/>
              <a:t> &amp; </a:t>
            </a:r>
            <a:r>
              <a:rPr lang="en-US" smtClean="0">
                <a:solidFill>
                  <a:schemeClr val="tx1"/>
                </a:solidFill>
              </a:rPr>
              <a:t>descriptive</a:t>
            </a:r>
            <a:r>
              <a:rPr lang="en-US" smtClean="0"/>
              <a:t> assertions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most assertions are not expressible by multiplicities</a:t>
            </a:r>
          </a:p>
          <a:p>
            <a:pPr lvl="2">
              <a:lnSpc>
                <a:spcPct val="100000"/>
              </a:lnSpc>
              <a:buFontTx/>
              <a:buNone/>
              <a:defRPr/>
            </a:pP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"A borrowed book must be returned within 2 weeks”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“A copy may not be both borrowed and available”</a:t>
            </a:r>
            <a:endParaRPr lang="en-US" smtClean="0"/>
          </a:p>
          <a:p>
            <a:pPr lvl="1">
              <a:buFontTx/>
              <a:buNone/>
              <a:defRPr/>
            </a:pPr>
            <a:r>
              <a:rPr lang="en-US" smtClean="0">
                <a:latin typeface="Symbol" pitchFamily="18" charset="2"/>
              </a:rPr>
              <a:t>    </a:t>
            </a:r>
            <a:r>
              <a:rPr lang="en-US" b="1" smtClean="0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lang="en-US" smtClean="0">
                <a:latin typeface="Symbol" pitchFamily="18" charset="2"/>
              </a:rPr>
              <a:t>  </a:t>
            </a:r>
            <a:r>
              <a:rPr lang="en-US" smtClean="0">
                <a:solidFill>
                  <a:schemeClr val="tx1"/>
                </a:solidFill>
              </a:rPr>
              <a:t>need for other domain invariants, goals/requirements</a:t>
            </a:r>
          </a:p>
        </p:txBody>
      </p:sp>
      <p:grpSp>
        <p:nvGrpSpPr>
          <p:cNvPr id="31748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46253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254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255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256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257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258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259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296863"/>
            <a:ext cx="8653462" cy="762000"/>
          </a:xfrm>
        </p:spPr>
        <p:txBody>
          <a:bodyPr/>
          <a:lstStyle/>
          <a:p>
            <a:r>
              <a:rPr lang="en-US" smtClean="0"/>
              <a:t>Attributes</a:t>
            </a:r>
          </a:p>
        </p:txBody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25575"/>
            <a:ext cx="8339138" cy="492442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mtClean="0"/>
              <a:t>Intrinsic feature shared by any instance of an object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smtClean="0"/>
              <a:t>entity, association, event, agent  (like associations)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/>
              <a:t>An attribute </a:t>
            </a:r>
            <a:r>
              <a:rPr lang="en-US" i="1" smtClean="0"/>
              <a:t>Att</a:t>
            </a:r>
            <a:r>
              <a:rPr lang="en-US" smtClean="0"/>
              <a:t> of object </a:t>
            </a:r>
            <a:r>
              <a:rPr lang="en-US" i="1" smtClean="0"/>
              <a:t>Ob </a:t>
            </a:r>
            <a:r>
              <a:rPr lang="en-US" smtClean="0"/>
              <a:t>is a function: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sz="2000" i="1" smtClean="0"/>
              <a:t>                              Att</a:t>
            </a:r>
            <a:r>
              <a:rPr lang="en-US" sz="2000" smtClean="0"/>
              <a:t>:  </a:t>
            </a:r>
            <a:r>
              <a:rPr lang="en-US" sz="2000" i="1" smtClean="0"/>
              <a:t>Ob</a:t>
            </a:r>
            <a:r>
              <a:rPr lang="en-US" sz="2000" smtClean="0"/>
              <a:t>  </a:t>
            </a:r>
            <a:r>
              <a:rPr lang="en-US" sz="2000" smtClean="0">
                <a:latin typeface="Symbol" pitchFamily="18" charset="2"/>
              </a:rPr>
              <a:t>®</a:t>
            </a:r>
            <a:r>
              <a:rPr lang="en-US" sz="2000" smtClean="0"/>
              <a:t>  SORT</a:t>
            </a:r>
            <a:r>
              <a:rPr lang="en-US" smtClean="0"/>
              <a:t>   </a:t>
            </a:r>
            <a:endParaRPr lang="en-US" sz="1800" smtClean="0">
              <a:solidFill>
                <a:schemeClr val="bg2"/>
              </a:solidFill>
              <a:latin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Sort</a:t>
            </a:r>
            <a:r>
              <a:rPr lang="en-US" sz="2000" smtClean="0"/>
              <a:t>:  </a:t>
            </a:r>
            <a:r>
              <a:rPr lang="en-US" smtClean="0"/>
              <a:t>set of possible attribute values </a:t>
            </a:r>
            <a:r>
              <a:rPr lang="en-US" sz="2000" smtClean="0"/>
              <a:t>(function range)</a:t>
            </a:r>
            <a:endParaRPr lang="en-US" smtClean="0"/>
          </a:p>
          <a:p>
            <a:pPr lvl="1">
              <a:lnSpc>
                <a:spcPct val="120000"/>
              </a:lnSpc>
              <a:defRPr/>
            </a:pPr>
            <a:r>
              <a:rPr lang="en-US" sz="2000" smtClean="0"/>
              <a:t>NOT a conceptual object we want to model</a:t>
            </a:r>
          </a:p>
          <a:p>
            <a:pPr lvl="1">
              <a:defRPr/>
            </a:pPr>
            <a:r>
              <a:rPr lang="en-US" sz="2000" smtClean="0"/>
              <a:t>may be declared by ...</a:t>
            </a:r>
          </a:p>
          <a:p>
            <a:pPr lvl="2">
              <a:defRPr/>
            </a:pPr>
            <a:r>
              <a:rPr lang="en-US" sz="1800" smtClean="0"/>
              <a:t>predefined, domain-independent name</a:t>
            </a:r>
          </a:p>
          <a:p>
            <a:pPr lvl="2">
              <a:buFontTx/>
              <a:buNone/>
              <a:defRPr/>
            </a:pPr>
            <a:r>
              <a:rPr lang="en-US" sz="1800" smtClean="0"/>
              <a:t>         </a:t>
            </a:r>
            <a:r>
              <a:rPr lang="en-US" sz="1800" smtClean="0">
                <a:solidFill>
                  <a:srgbClr val="5F5F5F"/>
                </a:solidFill>
                <a:latin typeface="Arial" pitchFamily="34" charset="0"/>
              </a:rPr>
              <a:t>CopyAvailable: </a:t>
            </a:r>
            <a:r>
              <a:rPr lang="en-US" sz="1800" b="1" smtClean="0">
                <a:solidFill>
                  <a:srgbClr val="5F5F5F"/>
                </a:solidFill>
                <a:latin typeface="Arial" pitchFamily="34" charset="0"/>
              </a:rPr>
              <a:t>Boolean</a:t>
            </a:r>
            <a:r>
              <a:rPr lang="en-US" sz="1800" smtClean="0"/>
              <a:t>      </a:t>
            </a:r>
            <a:r>
              <a:rPr lang="en-US" sz="1800" smtClean="0">
                <a:solidFill>
                  <a:srgbClr val="5F5F5F"/>
                </a:solidFill>
                <a:latin typeface="Arial" pitchFamily="34" charset="0"/>
              </a:rPr>
              <a:t>PatronName: </a:t>
            </a:r>
            <a:r>
              <a:rPr lang="en-US" sz="1800" b="1" smtClean="0">
                <a:solidFill>
                  <a:srgbClr val="5F5F5F"/>
                </a:solidFill>
                <a:latin typeface="Arial" pitchFamily="34" charset="0"/>
              </a:rPr>
              <a:t>String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1800" smtClean="0"/>
              <a:t>domain-specific name</a:t>
            </a:r>
          </a:p>
          <a:p>
            <a:pPr lvl="2">
              <a:buFontTx/>
              <a:buNone/>
              <a:defRPr/>
            </a:pPr>
            <a:r>
              <a:rPr lang="en-US" sz="1800" smtClean="0">
                <a:solidFill>
                  <a:srgbClr val="5F5F5F"/>
                </a:solidFill>
                <a:latin typeface="Arial" pitchFamily="34" charset="0"/>
              </a:rPr>
              <a:t>           BlockSpeedLimit: </a:t>
            </a:r>
            <a:r>
              <a:rPr lang="en-US" sz="1800" b="1" smtClean="0">
                <a:solidFill>
                  <a:srgbClr val="5F5F5F"/>
                </a:solidFill>
                <a:latin typeface="Arial" pitchFamily="34" charset="0"/>
              </a:rPr>
              <a:t>Speed</a:t>
            </a:r>
            <a:r>
              <a:rPr lang="en-US" sz="1800" smtClean="0"/>
              <a:t>      </a:t>
            </a:r>
            <a:r>
              <a:rPr lang="en-US" sz="1800" smtClean="0">
                <a:solidFill>
                  <a:srgbClr val="5F5F5F"/>
                </a:solidFill>
                <a:latin typeface="Arial" pitchFamily="34" charset="0"/>
              </a:rPr>
              <a:t>Keywords: </a:t>
            </a:r>
            <a:r>
              <a:rPr lang="en-US" sz="1800" b="1" smtClean="0">
                <a:solidFill>
                  <a:srgbClr val="5F5F5F"/>
                </a:solidFill>
                <a:latin typeface="Arial" pitchFamily="34" charset="0"/>
              </a:rPr>
              <a:t>Topics</a:t>
            </a:r>
          </a:p>
          <a:p>
            <a:pPr lvl="2">
              <a:defRPr/>
            </a:pPr>
            <a:r>
              <a:rPr lang="en-US" sz="1800" smtClean="0"/>
              <a:t>enumeration</a:t>
            </a:r>
          </a:p>
          <a:p>
            <a:pPr lvl="2">
              <a:lnSpc>
                <a:spcPct val="100000"/>
              </a:lnSpc>
              <a:buFontTx/>
              <a:buNone/>
              <a:defRPr/>
            </a:pPr>
            <a:r>
              <a:rPr lang="en-US" sz="1800" smtClean="0">
                <a:solidFill>
                  <a:srgbClr val="5F5F5F"/>
                </a:solidFill>
                <a:latin typeface="Arial" pitchFamily="34" charset="0"/>
              </a:rPr>
              <a:t>           GoSignal: </a:t>
            </a:r>
            <a:r>
              <a:rPr lang="en-US" sz="1800" b="1" smtClean="0">
                <a:solidFill>
                  <a:srgbClr val="5F5F5F"/>
                </a:solidFill>
                <a:latin typeface="Arial" pitchFamily="34" charset="0"/>
              </a:rPr>
              <a:t>{on, off}</a:t>
            </a:r>
            <a:endParaRPr lang="en-US" sz="1800" smtClean="0"/>
          </a:p>
        </p:txBody>
      </p:sp>
      <p:grpSp>
        <p:nvGrpSpPr>
          <p:cNvPr id="32772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26797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6798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6799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6800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6801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6802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6803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225425"/>
            <a:ext cx="8653462" cy="762000"/>
          </a:xfrm>
        </p:spPr>
        <p:txBody>
          <a:bodyPr/>
          <a:lstStyle/>
          <a:p>
            <a:r>
              <a:rPr lang="en-US" smtClean="0"/>
              <a:t>Attributes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154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311275"/>
            <a:ext cx="8839200" cy="492442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Elementary</a:t>
            </a:r>
            <a:r>
              <a:rPr lang="en-US" smtClean="0"/>
              <a:t> attribute:  sort is a set of atomic values</a:t>
            </a:r>
            <a:endParaRPr lang="en-US" sz="2000" smtClean="0"/>
          </a:p>
          <a:p>
            <a:pPr lvl="1">
              <a:lnSpc>
                <a:spcPct val="100000"/>
              </a:lnSpc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sz="2000" smtClean="0"/>
              <a:t>e.g.</a:t>
            </a:r>
            <a:r>
              <a:rPr lang="en-US" sz="2000" smtClean="0">
                <a:latin typeface="Arial" pitchFamily="34" charset="0"/>
              </a:rPr>
              <a:t>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DoorsState: </a:t>
            </a:r>
            <a:r>
              <a:rPr lang="en-US" sz="2000" b="1" smtClean="0">
                <a:solidFill>
                  <a:srgbClr val="5F5F5F"/>
                </a:solidFill>
                <a:latin typeface="Arial" pitchFamily="34" charset="0"/>
              </a:rPr>
              <a:t>{open, closed}</a:t>
            </a:r>
            <a:r>
              <a:rPr lang="en-US" sz="2000" smtClean="0"/>
              <a:t> </a:t>
            </a:r>
          </a:p>
          <a:p>
            <a:pPr>
              <a:lnSpc>
                <a:spcPct val="10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Structured</a:t>
            </a:r>
            <a:r>
              <a:rPr lang="en-US" smtClean="0"/>
              <a:t> attribute:  sort defined with type constructo</a:t>
            </a:r>
            <a:r>
              <a:rPr lang="en-US" sz="2000" smtClean="0"/>
              <a:t>r</a:t>
            </a:r>
          </a:p>
          <a:p>
            <a:pPr lvl="1">
              <a:defRPr/>
            </a:pPr>
            <a:r>
              <a:rPr lang="en-US" sz="2000" smtClean="0"/>
              <a:t>Tuple, SetOf, SequenceOf, Union</a:t>
            </a:r>
          </a:p>
          <a:p>
            <a:pPr lvl="1">
              <a:defRPr/>
            </a:pPr>
            <a:r>
              <a:rPr lang="en-US" sz="2000" smtClean="0"/>
              <a:t>e.g.  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Keywords: </a:t>
            </a:r>
            <a:r>
              <a:rPr lang="en-US" sz="2000" b="1" smtClean="0">
                <a:solidFill>
                  <a:srgbClr val="5F5F5F"/>
                </a:solidFill>
                <a:latin typeface="Arial" pitchFamily="34" charset="0"/>
              </a:rPr>
              <a:t>SetOf [Topic] </a:t>
            </a:r>
            <a:r>
              <a:rPr lang="en-US" sz="2000" smtClean="0"/>
              <a:t>,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dateRange: </a:t>
            </a:r>
            <a:r>
              <a:rPr lang="en-US" sz="2000" b="1" smtClean="0">
                <a:solidFill>
                  <a:srgbClr val="5F5F5F"/>
                </a:solidFill>
                <a:latin typeface="Arial" pitchFamily="34" charset="0"/>
              </a:rPr>
              <a:t>SeqOf [Date]</a:t>
            </a:r>
          </a:p>
          <a:p>
            <a:pPr>
              <a:defRPr/>
            </a:pPr>
            <a:r>
              <a:rPr lang="en-US" smtClean="0"/>
              <a:t>Precise, domain-specific semantics of attribute must be defined in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Has</a:t>
            </a:r>
            <a:r>
              <a:rPr lang="en-US" smtClean="0"/>
              <a:t> annotations</a:t>
            </a:r>
          </a:p>
          <a:p>
            <a:pPr>
              <a:lnSpc>
                <a:spcPct val="100000"/>
              </a:lnSpc>
              <a:defRPr/>
            </a:pPr>
            <a:r>
              <a:rPr lang="en-US" smtClean="0"/>
              <a:t>Attribute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multiplicity</a:t>
            </a:r>
            <a:r>
              <a:rPr lang="en-US" smtClean="0"/>
              <a:t>:  min/max number of values the attribute may take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sz="2000" smtClean="0"/>
              <a:t>[</a:t>
            </a:r>
            <a:r>
              <a:rPr lang="en-US" sz="2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smtClean="0"/>
              <a:t>..x]:  optional attribute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sz="2000" smtClean="0"/>
              <a:t>[x..</a:t>
            </a:r>
            <a:r>
              <a:rPr lang="en-US" sz="2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en-US" sz="2000" smtClean="0"/>
              <a:t>]:  attribute value =  set of values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sz="2000" smtClean="0"/>
              <a:t>[1..1]:   mandatory attribute, single value:  by default, omitted</a:t>
            </a:r>
          </a:p>
          <a:p>
            <a:pPr lvl="1">
              <a:buFontTx/>
              <a:buNone/>
              <a:defRPr/>
            </a:pPr>
            <a:r>
              <a:rPr lang="en-US" sz="2000" smtClean="0"/>
              <a:t>e.g.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PhoneNr [0..*]: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String  </a:t>
            </a:r>
            <a:r>
              <a:rPr lang="en-US" sz="2000" smtClean="0"/>
              <a:t> optional, possibly multiple values</a:t>
            </a:r>
            <a:endParaRPr lang="en-US" smtClean="0"/>
          </a:p>
        </p:txBody>
      </p:sp>
      <p:grpSp>
        <p:nvGrpSpPr>
          <p:cNvPr id="33796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49325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9326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9327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9328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9329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9330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9331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338" name="Line 2"/>
          <p:cNvSpPr>
            <a:spLocks noChangeShapeType="1"/>
          </p:cNvSpPr>
          <p:nvPr/>
        </p:nvSpPr>
        <p:spPr bwMode="auto">
          <a:xfrm>
            <a:off x="1079500" y="3778250"/>
            <a:ext cx="852488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98450"/>
            <a:ext cx="8794750" cy="812800"/>
          </a:xfrm>
        </p:spPr>
        <p:txBody>
          <a:bodyPr/>
          <a:lstStyle/>
          <a:p>
            <a:r>
              <a:rPr lang="en-US" smtClean="0"/>
              <a:t>Entities, associations, attributes in </a:t>
            </a:r>
            <a:r>
              <a:rPr lang="en-US" sz="2400" smtClean="0"/>
              <a:t>UML</a:t>
            </a:r>
            <a:endParaRPr lang="en-US" altLang="en-US" sz="2400" smtClean="0"/>
          </a:p>
        </p:txBody>
      </p:sp>
      <p:sp>
        <p:nvSpPr>
          <p:cNvPr id="1550340" name="Line 4"/>
          <p:cNvSpPr>
            <a:spLocks noChangeShapeType="1"/>
          </p:cNvSpPr>
          <p:nvPr/>
        </p:nvSpPr>
        <p:spPr bwMode="auto">
          <a:xfrm>
            <a:off x="4240213" y="4319588"/>
            <a:ext cx="2347912" cy="842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637338" y="4948238"/>
            <a:ext cx="2249487" cy="854075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      Platform</a:t>
            </a:r>
          </a:p>
        </p:txBody>
      </p:sp>
      <p:sp>
        <p:nvSpPr>
          <p:cNvPr id="1550342" name="Line 6"/>
          <p:cNvSpPr>
            <a:spLocks noChangeShapeType="1"/>
          </p:cNvSpPr>
          <p:nvPr/>
        </p:nvSpPr>
        <p:spPr bwMode="auto">
          <a:xfrm flipV="1">
            <a:off x="4268788" y="3779838"/>
            <a:ext cx="225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235575" y="4313238"/>
            <a:ext cx="97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b="1">
                <a:solidFill>
                  <a:schemeClr val="tx1"/>
                </a:solidFill>
                <a:effectLst/>
                <a:latin typeface="Arial" pitchFamily="34" charset="0"/>
              </a:rPr>
              <a:t>At</a:t>
            </a:r>
            <a:endParaRPr lang="fr-BE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165725" y="3317875"/>
            <a:ext cx="635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b="1">
                <a:solidFill>
                  <a:schemeClr val="tx1"/>
                </a:solidFill>
                <a:effectLst/>
                <a:latin typeface="Arial" pitchFamily="34" charset="0"/>
              </a:rPr>
              <a:t>On</a:t>
            </a:r>
            <a:endParaRPr lang="fr-BE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583363" y="3425825"/>
            <a:ext cx="2293937" cy="109061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Comic Sans MS" pitchFamily="66" charset="0"/>
              </a:rPr>
              <a:t>         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Block</a:t>
            </a:r>
          </a:p>
        </p:txBody>
      </p:sp>
      <p:sp>
        <p:nvSpPr>
          <p:cNvPr id="1550346" name="Line 10"/>
          <p:cNvSpPr>
            <a:spLocks noChangeShapeType="1"/>
          </p:cNvSpPr>
          <p:nvPr/>
        </p:nvSpPr>
        <p:spPr bwMode="auto">
          <a:xfrm flipV="1">
            <a:off x="6623050" y="3913188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6646863" y="3967163"/>
            <a:ext cx="21955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SpeedLimit: 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Speed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1784350" y="3486150"/>
            <a:ext cx="2444750" cy="145415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Comic Sans MS" pitchFamily="66" charset="0"/>
              </a:rPr>
              <a:t>       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Train</a:t>
            </a:r>
          </a:p>
        </p:txBody>
      </p:sp>
      <p:sp>
        <p:nvSpPr>
          <p:cNvPr id="1550349" name="Line 13"/>
          <p:cNvSpPr>
            <a:spLocks noChangeShapeType="1"/>
          </p:cNvSpPr>
          <p:nvPr/>
        </p:nvSpPr>
        <p:spPr bwMode="auto">
          <a:xfrm flipV="1">
            <a:off x="1816100" y="3913188"/>
            <a:ext cx="2397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866900" y="3987800"/>
            <a:ext cx="247015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CurrentSpeed: 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Speed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ts val="20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CurrentLoc: 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Location</a:t>
            </a:r>
          </a:p>
          <a:p>
            <a:pPr algn="l">
              <a:spcBef>
                <a:spcPts val="20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DoorsState: </a:t>
            </a: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{open,...}</a:t>
            </a:r>
            <a:endParaRPr lang="fr-BE" sz="18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50351" name="Line 15"/>
          <p:cNvSpPr>
            <a:spLocks noChangeShapeType="1"/>
          </p:cNvSpPr>
          <p:nvPr/>
        </p:nvSpPr>
        <p:spPr bwMode="auto">
          <a:xfrm flipV="1">
            <a:off x="6642100" y="5359400"/>
            <a:ext cx="2254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6704013" y="5300663"/>
            <a:ext cx="5746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...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4229100" y="3344863"/>
            <a:ext cx="6048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6072188" y="5162550"/>
            <a:ext cx="60483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6027738" y="3344863"/>
            <a:ext cx="60483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184650" y="3749675"/>
            <a:ext cx="70961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isOn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5353050" y="3762375"/>
            <a:ext cx="144938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holdsTrain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4184650" y="4371975"/>
            <a:ext cx="45561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839" name="Text Box 32"/>
          <p:cNvSpPr txBox="1">
            <a:spLocks noChangeArrowheads="1"/>
          </p:cNvSpPr>
          <p:nvPr/>
        </p:nvSpPr>
        <p:spPr bwMode="auto">
          <a:xfrm>
            <a:off x="280988" y="3562350"/>
            <a:ext cx="754062" cy="44291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Car</a:t>
            </a:r>
          </a:p>
        </p:txBody>
      </p:sp>
      <p:sp>
        <p:nvSpPr>
          <p:cNvPr id="34840" name="Text Box 33"/>
          <p:cNvSpPr txBox="1">
            <a:spLocks noChangeArrowheads="1"/>
          </p:cNvSpPr>
          <p:nvPr/>
        </p:nvSpPr>
        <p:spPr bwMode="auto">
          <a:xfrm>
            <a:off x="1238250" y="3430588"/>
            <a:ext cx="5746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b="1">
                <a:solidFill>
                  <a:schemeClr val="tx1"/>
                </a:solidFill>
                <a:effectLst/>
                <a:latin typeface="Arial" pitchFamily="34" charset="0"/>
              </a:rPr>
              <a:t>In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50373" name="Rectangle 37"/>
          <p:cNvSpPr>
            <a:spLocks noChangeArrowheads="1"/>
          </p:cNvSpPr>
          <p:nvPr/>
        </p:nvSpPr>
        <p:spPr bwMode="auto">
          <a:xfrm>
            <a:off x="3675063" y="1527175"/>
            <a:ext cx="3432175" cy="129540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842" name="Text Box 38"/>
          <p:cNvSpPr txBox="1">
            <a:spLocks noChangeArrowheads="1"/>
          </p:cNvSpPr>
          <p:nvPr/>
        </p:nvSpPr>
        <p:spPr bwMode="auto">
          <a:xfrm>
            <a:off x="4578350" y="1565275"/>
            <a:ext cx="2028825" cy="512763"/>
          </a:xfrm>
          <a:prstGeom prst="rect">
            <a:avLst/>
          </a:prstGeom>
          <a:solidFill>
            <a:srgbClr val="CECFF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sz="1800">
                <a:solidFill>
                  <a:schemeClr val="tx1"/>
                </a:solidFill>
                <a:effectLst/>
                <a:latin typeface="Arial" pitchFamily="34" charset="0"/>
              </a:rPr>
              <a:t>Command</a:t>
            </a:r>
          </a:p>
        </p:txBody>
      </p:sp>
      <p:sp>
        <p:nvSpPr>
          <p:cNvPr id="34843" name="Text Box 39"/>
          <p:cNvSpPr txBox="1">
            <a:spLocks noChangeArrowheads="1"/>
          </p:cNvSpPr>
          <p:nvPr/>
        </p:nvSpPr>
        <p:spPr bwMode="auto">
          <a:xfrm>
            <a:off x="3630613" y="2105025"/>
            <a:ext cx="358775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CommandedSpeed:  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Speed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ts val="20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CommandedAccel : 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 Acceleration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sz="18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50376" name="Line 40"/>
          <p:cNvSpPr>
            <a:spLocks noChangeShapeType="1"/>
          </p:cNvSpPr>
          <p:nvPr/>
        </p:nvSpPr>
        <p:spPr bwMode="auto">
          <a:xfrm>
            <a:off x="3684588" y="1993900"/>
            <a:ext cx="3400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0377" name="Line 41"/>
          <p:cNvSpPr>
            <a:spLocks noChangeShapeType="1"/>
          </p:cNvSpPr>
          <p:nvPr/>
        </p:nvSpPr>
        <p:spPr bwMode="auto">
          <a:xfrm flipV="1">
            <a:off x="2941638" y="2182813"/>
            <a:ext cx="752475" cy="128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846" name="Text Box 42"/>
          <p:cNvSpPr txBox="1">
            <a:spLocks noChangeArrowheads="1"/>
          </p:cNvSpPr>
          <p:nvPr/>
        </p:nvSpPr>
        <p:spPr bwMode="auto">
          <a:xfrm>
            <a:off x="2178050" y="2535238"/>
            <a:ext cx="1196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b="1">
                <a:solidFill>
                  <a:schemeClr val="tx1"/>
                </a:solidFill>
                <a:effectLst/>
                <a:latin typeface="Arial" pitchFamily="34" charset="0"/>
              </a:rPr>
              <a:t>Driving</a:t>
            </a:r>
            <a:endParaRPr lang="fr-BE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847" name="Text Box 43"/>
          <p:cNvSpPr txBox="1">
            <a:spLocks noChangeArrowheads="1"/>
          </p:cNvSpPr>
          <p:nvPr/>
        </p:nvSpPr>
        <p:spPr bwMode="auto">
          <a:xfrm>
            <a:off x="2659063" y="3140075"/>
            <a:ext cx="3825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34848" name="Text Box 44"/>
          <p:cNvSpPr txBox="1">
            <a:spLocks noChangeArrowheads="1"/>
          </p:cNvSpPr>
          <p:nvPr/>
        </p:nvSpPr>
        <p:spPr bwMode="auto">
          <a:xfrm>
            <a:off x="3367088" y="1985963"/>
            <a:ext cx="4572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849" name="Text Box 53"/>
          <p:cNvSpPr txBox="1">
            <a:spLocks noChangeArrowheads="1"/>
          </p:cNvSpPr>
          <p:nvPr/>
        </p:nvSpPr>
        <p:spPr bwMode="auto">
          <a:xfrm>
            <a:off x="196850" y="2759075"/>
            <a:ext cx="17192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attribute</a:t>
            </a:r>
            <a:endParaRPr lang="fr-BE" sz="18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50391" name="Line 55"/>
          <p:cNvSpPr>
            <a:spLocks noChangeShapeType="1"/>
          </p:cNvSpPr>
          <p:nvPr/>
        </p:nvSpPr>
        <p:spPr bwMode="auto">
          <a:xfrm>
            <a:off x="1346200" y="3021013"/>
            <a:ext cx="636588" cy="111601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5575"/>
            <a:ext cx="8794750" cy="812800"/>
          </a:xfrm>
        </p:spPr>
        <p:txBody>
          <a:bodyPr/>
          <a:lstStyle/>
          <a:p>
            <a:r>
              <a:rPr lang="en-US" smtClean="0"/>
              <a:t>Entities, agents, associations, attributes in </a:t>
            </a:r>
            <a:r>
              <a:rPr lang="en-US" sz="2400" smtClean="0"/>
              <a:t>UML</a:t>
            </a:r>
            <a:endParaRPr lang="en-US" altLang="en-US" sz="2400" smtClean="0"/>
          </a:p>
        </p:txBody>
      </p:sp>
      <p:sp>
        <p:nvSpPr>
          <p:cNvPr id="1551365" name="Line 5"/>
          <p:cNvSpPr>
            <a:spLocks noChangeShapeType="1"/>
          </p:cNvSpPr>
          <p:nvPr/>
        </p:nvSpPr>
        <p:spPr bwMode="auto">
          <a:xfrm flipV="1">
            <a:off x="6562725" y="1771650"/>
            <a:ext cx="977900" cy="3302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1366" name="Line 6"/>
          <p:cNvSpPr>
            <a:spLocks noChangeShapeType="1"/>
          </p:cNvSpPr>
          <p:nvPr/>
        </p:nvSpPr>
        <p:spPr bwMode="auto">
          <a:xfrm flipV="1">
            <a:off x="3387725" y="4560888"/>
            <a:ext cx="739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1367" name="Line 7"/>
          <p:cNvSpPr>
            <a:spLocks noChangeShapeType="1"/>
          </p:cNvSpPr>
          <p:nvPr/>
        </p:nvSpPr>
        <p:spPr bwMode="auto">
          <a:xfrm flipV="1">
            <a:off x="1595438" y="4546600"/>
            <a:ext cx="7381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1368" name="Line 8"/>
          <p:cNvSpPr>
            <a:spLocks noChangeShapeType="1"/>
          </p:cNvSpPr>
          <p:nvPr/>
        </p:nvSpPr>
        <p:spPr bwMode="auto">
          <a:xfrm>
            <a:off x="2806700" y="3605213"/>
            <a:ext cx="0" cy="715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1369" name="Line 9"/>
          <p:cNvSpPr>
            <a:spLocks noChangeShapeType="1"/>
          </p:cNvSpPr>
          <p:nvPr/>
        </p:nvSpPr>
        <p:spPr bwMode="auto">
          <a:xfrm flipH="1">
            <a:off x="6645275" y="3705225"/>
            <a:ext cx="0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48" name="Text Box 10"/>
          <p:cNvSpPr txBox="1">
            <a:spLocks noChangeArrowheads="1"/>
          </p:cNvSpPr>
          <p:nvPr/>
        </p:nvSpPr>
        <p:spPr bwMode="auto">
          <a:xfrm>
            <a:off x="6000750" y="2974975"/>
            <a:ext cx="1447800" cy="71596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BookCopy</a:t>
            </a:r>
          </a:p>
          <a:p>
            <a:pPr algn="l">
              <a:spcBef>
                <a:spcPts val="60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CopyID</a:t>
            </a:r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5465763" y="4660900"/>
            <a:ext cx="2989262" cy="8715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          Book</a:t>
            </a:r>
          </a:p>
          <a:p>
            <a:pPr algn="l"/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Keywords </a:t>
            </a:r>
            <a:r>
              <a:rPr lang="fr-BE" sz="1800">
                <a:solidFill>
                  <a:srgbClr val="0000FF"/>
                </a:solidFill>
                <a:effectLst/>
                <a:latin typeface="Arial" pitchFamily="34" charset="0"/>
              </a:rPr>
              <a:t>[1..*]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 : 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Topics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51372" name="Line 12"/>
          <p:cNvSpPr>
            <a:spLocks noChangeShapeType="1"/>
          </p:cNvSpPr>
          <p:nvPr/>
        </p:nvSpPr>
        <p:spPr bwMode="auto">
          <a:xfrm flipV="1">
            <a:off x="3403600" y="3325813"/>
            <a:ext cx="2581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1" name="Text Box 13"/>
          <p:cNvSpPr txBox="1">
            <a:spLocks noChangeArrowheads="1"/>
          </p:cNvSpPr>
          <p:nvPr/>
        </p:nvSpPr>
        <p:spPr bwMode="auto">
          <a:xfrm>
            <a:off x="6645275" y="3943350"/>
            <a:ext cx="9128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Copy</a:t>
            </a:r>
          </a:p>
        </p:txBody>
      </p:sp>
      <p:sp>
        <p:nvSpPr>
          <p:cNvPr id="35852" name="Text Box 14"/>
          <p:cNvSpPr txBox="1">
            <a:spLocks noChangeArrowheads="1"/>
          </p:cNvSpPr>
          <p:nvPr/>
        </p:nvSpPr>
        <p:spPr bwMode="auto">
          <a:xfrm>
            <a:off x="4568825" y="3309938"/>
            <a:ext cx="1479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BorrowedBy</a:t>
            </a:r>
          </a:p>
        </p:txBody>
      </p:sp>
      <p:sp>
        <p:nvSpPr>
          <p:cNvPr id="35853" name="Text Box 15"/>
          <p:cNvSpPr txBox="1">
            <a:spLocks noChangeArrowheads="1"/>
          </p:cNvSpPr>
          <p:nvPr/>
        </p:nvSpPr>
        <p:spPr bwMode="auto">
          <a:xfrm>
            <a:off x="3387725" y="3309938"/>
            <a:ext cx="11969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Borrows</a:t>
            </a:r>
          </a:p>
        </p:txBody>
      </p:sp>
      <p:sp>
        <p:nvSpPr>
          <p:cNvPr id="1551376" name="AutoShape 16"/>
          <p:cNvSpPr>
            <a:spLocks noChangeArrowheads="1"/>
          </p:cNvSpPr>
          <p:nvPr/>
        </p:nvSpPr>
        <p:spPr bwMode="auto">
          <a:xfrm>
            <a:off x="2239963" y="4259263"/>
            <a:ext cx="1147762" cy="588962"/>
          </a:xfrm>
          <a:prstGeom prst="flowChartDecision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5" name="Text Box 17"/>
          <p:cNvSpPr txBox="1">
            <a:spLocks noChangeArrowheads="1"/>
          </p:cNvSpPr>
          <p:nvPr/>
        </p:nvSpPr>
        <p:spPr bwMode="auto">
          <a:xfrm>
            <a:off x="4081463" y="4322763"/>
            <a:ext cx="1100137" cy="492125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Library</a:t>
            </a:r>
          </a:p>
        </p:txBody>
      </p:sp>
      <p:sp>
        <p:nvSpPr>
          <p:cNvPr id="35856" name="Text Box 18"/>
          <p:cNvSpPr txBox="1">
            <a:spLocks noChangeArrowheads="1"/>
          </p:cNvSpPr>
          <p:nvPr/>
        </p:nvSpPr>
        <p:spPr bwMode="auto">
          <a:xfrm>
            <a:off x="619125" y="4310063"/>
            <a:ext cx="960438" cy="49053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Period</a:t>
            </a:r>
          </a:p>
        </p:txBody>
      </p:sp>
      <p:sp>
        <p:nvSpPr>
          <p:cNvPr id="35857" name="Text Box 19"/>
          <p:cNvSpPr txBox="1">
            <a:spLocks noChangeArrowheads="1"/>
          </p:cNvSpPr>
          <p:nvPr/>
        </p:nvSpPr>
        <p:spPr bwMode="auto">
          <a:xfrm>
            <a:off x="3149600" y="1306513"/>
            <a:ext cx="3246438" cy="141128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Comic Sans MS" pitchFamily="66" charset="0"/>
              </a:rPr>
              <a:t>                 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Loan</a:t>
            </a:r>
          </a:p>
        </p:txBody>
      </p:sp>
      <p:sp>
        <p:nvSpPr>
          <p:cNvPr id="1551380" name="Line 20"/>
          <p:cNvSpPr>
            <a:spLocks noChangeShapeType="1"/>
          </p:cNvSpPr>
          <p:nvPr/>
        </p:nvSpPr>
        <p:spPr bwMode="auto">
          <a:xfrm flipV="1">
            <a:off x="3144838" y="1736725"/>
            <a:ext cx="322738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9" name="Text Box 21"/>
          <p:cNvSpPr txBox="1">
            <a:spLocks noChangeArrowheads="1"/>
          </p:cNvSpPr>
          <p:nvPr/>
        </p:nvSpPr>
        <p:spPr bwMode="auto">
          <a:xfrm>
            <a:off x="3213100" y="1762125"/>
            <a:ext cx="31908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DateBorrowed: 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Date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TimeLimit: 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NumberWeeks</a:t>
            </a: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DueReturnDate: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  Date</a:t>
            </a:r>
          </a:p>
        </p:txBody>
      </p:sp>
      <p:sp>
        <p:nvSpPr>
          <p:cNvPr id="35860" name="Text Box 22"/>
          <p:cNvSpPr txBox="1">
            <a:spLocks noChangeArrowheads="1"/>
          </p:cNvSpPr>
          <p:nvPr/>
        </p:nvSpPr>
        <p:spPr bwMode="auto">
          <a:xfrm>
            <a:off x="1436688" y="5356225"/>
            <a:ext cx="2738437" cy="106838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Comic Sans MS" pitchFamily="66" charset="0"/>
              </a:rPr>
              <a:t>       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Registration</a:t>
            </a:r>
          </a:p>
        </p:txBody>
      </p:sp>
      <p:sp>
        <p:nvSpPr>
          <p:cNvPr id="1551383" name="Line 23"/>
          <p:cNvSpPr>
            <a:spLocks noChangeShapeType="1"/>
          </p:cNvSpPr>
          <p:nvPr/>
        </p:nvSpPr>
        <p:spPr bwMode="auto">
          <a:xfrm>
            <a:off x="1476375" y="5681663"/>
            <a:ext cx="2692400" cy="1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62" name="Text Box 24"/>
          <p:cNvSpPr txBox="1">
            <a:spLocks noChangeArrowheads="1"/>
          </p:cNvSpPr>
          <p:nvPr/>
        </p:nvSpPr>
        <p:spPr bwMode="auto">
          <a:xfrm>
            <a:off x="1436688" y="5718175"/>
            <a:ext cx="2722562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DateRegistered: 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Date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Deposit: 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Money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sz="18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51385" name="Line 25"/>
          <p:cNvSpPr>
            <a:spLocks noChangeShapeType="1"/>
          </p:cNvSpPr>
          <p:nvPr/>
        </p:nvSpPr>
        <p:spPr bwMode="auto">
          <a:xfrm>
            <a:off x="4803775" y="2647950"/>
            <a:ext cx="0" cy="67310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1386" name="Line 26"/>
          <p:cNvSpPr>
            <a:spLocks noChangeShapeType="1"/>
          </p:cNvSpPr>
          <p:nvPr/>
        </p:nvSpPr>
        <p:spPr bwMode="auto">
          <a:xfrm>
            <a:off x="2806700" y="4838700"/>
            <a:ext cx="0" cy="561975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1387" name="Line 27"/>
          <p:cNvSpPr>
            <a:spLocks noChangeShapeType="1"/>
          </p:cNvSpPr>
          <p:nvPr/>
        </p:nvSpPr>
        <p:spPr bwMode="auto">
          <a:xfrm>
            <a:off x="6016625" y="3321050"/>
            <a:ext cx="1431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1388" name="Line 28"/>
          <p:cNvSpPr>
            <a:spLocks noChangeShapeType="1"/>
          </p:cNvSpPr>
          <p:nvPr/>
        </p:nvSpPr>
        <p:spPr bwMode="auto">
          <a:xfrm>
            <a:off x="5513388" y="5035550"/>
            <a:ext cx="2941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67" name="Text Box 29"/>
          <p:cNvSpPr txBox="1">
            <a:spLocks noChangeArrowheads="1"/>
          </p:cNvSpPr>
          <p:nvPr/>
        </p:nvSpPr>
        <p:spPr bwMode="auto">
          <a:xfrm>
            <a:off x="6346825" y="4351338"/>
            <a:ext cx="50323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35868" name="Text Box 30"/>
          <p:cNvSpPr txBox="1">
            <a:spLocks noChangeArrowheads="1"/>
          </p:cNvSpPr>
          <p:nvPr/>
        </p:nvSpPr>
        <p:spPr bwMode="auto">
          <a:xfrm>
            <a:off x="6362700" y="3676650"/>
            <a:ext cx="50323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869" name="Text Box 31"/>
          <p:cNvSpPr txBox="1">
            <a:spLocks noChangeArrowheads="1"/>
          </p:cNvSpPr>
          <p:nvPr/>
        </p:nvSpPr>
        <p:spPr bwMode="auto">
          <a:xfrm>
            <a:off x="3387725" y="2989263"/>
            <a:ext cx="56673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35870" name="Text Box 32"/>
          <p:cNvSpPr txBox="1">
            <a:spLocks noChangeArrowheads="1"/>
          </p:cNvSpPr>
          <p:nvPr/>
        </p:nvSpPr>
        <p:spPr bwMode="auto">
          <a:xfrm>
            <a:off x="5160963" y="3001963"/>
            <a:ext cx="96678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0..Max</a:t>
            </a:r>
          </a:p>
        </p:txBody>
      </p:sp>
      <p:sp>
        <p:nvSpPr>
          <p:cNvPr id="35871" name="Text Box 33"/>
          <p:cNvSpPr txBox="1">
            <a:spLocks noChangeArrowheads="1"/>
          </p:cNvSpPr>
          <p:nvPr/>
        </p:nvSpPr>
        <p:spPr bwMode="auto">
          <a:xfrm>
            <a:off x="1154113" y="3130550"/>
            <a:ext cx="2265362" cy="84296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Patron</a:t>
            </a:r>
          </a:p>
          <a:p>
            <a:pPr algn="l"/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Phone </a:t>
            </a:r>
            <a:r>
              <a:rPr lang="fr-BE" sz="1800">
                <a:solidFill>
                  <a:srgbClr val="0000FF"/>
                </a:solidFill>
                <a:effectLst/>
                <a:latin typeface="Arial" pitchFamily="34" charset="0"/>
              </a:rPr>
              <a:t>[*]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 : 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String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51394" name="Line 34"/>
          <p:cNvSpPr>
            <a:spLocks noChangeShapeType="1"/>
          </p:cNvSpPr>
          <p:nvPr/>
        </p:nvSpPr>
        <p:spPr bwMode="auto">
          <a:xfrm flipV="1">
            <a:off x="1154113" y="3490913"/>
            <a:ext cx="22812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73" name="Text Box 35"/>
          <p:cNvSpPr txBox="1">
            <a:spLocks noChangeArrowheads="1"/>
          </p:cNvSpPr>
          <p:nvPr/>
        </p:nvSpPr>
        <p:spPr bwMode="auto">
          <a:xfrm>
            <a:off x="7083425" y="1125538"/>
            <a:ext cx="18034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attribute of association</a:t>
            </a:r>
          </a:p>
        </p:txBody>
      </p:sp>
      <p:sp>
        <p:nvSpPr>
          <p:cNvPr id="35874" name="Text Box 39"/>
          <p:cNvSpPr txBox="1">
            <a:spLocks noChangeArrowheads="1"/>
          </p:cNvSpPr>
          <p:nvPr/>
        </p:nvSpPr>
        <p:spPr bwMode="auto">
          <a:xfrm>
            <a:off x="4841875" y="5751513"/>
            <a:ext cx="18034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attribute of association</a:t>
            </a:r>
          </a:p>
        </p:txBody>
      </p:sp>
      <p:sp>
        <p:nvSpPr>
          <p:cNvPr id="1551400" name="Line 40"/>
          <p:cNvSpPr>
            <a:spLocks noChangeShapeType="1"/>
          </p:cNvSpPr>
          <p:nvPr/>
        </p:nvSpPr>
        <p:spPr bwMode="auto">
          <a:xfrm>
            <a:off x="4264025" y="5603875"/>
            <a:ext cx="896938" cy="147638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1403" name="Line 43"/>
          <p:cNvSpPr>
            <a:spLocks noChangeShapeType="1"/>
          </p:cNvSpPr>
          <p:nvPr/>
        </p:nvSpPr>
        <p:spPr bwMode="auto">
          <a:xfrm>
            <a:off x="6881813" y="5395913"/>
            <a:ext cx="536575" cy="334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77" name="Text Box 44"/>
          <p:cNvSpPr txBox="1">
            <a:spLocks noChangeArrowheads="1"/>
          </p:cNvSpPr>
          <p:nvPr/>
        </p:nvSpPr>
        <p:spPr bwMode="auto">
          <a:xfrm>
            <a:off x="6784975" y="5688013"/>
            <a:ext cx="1614488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multiplicity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Modeling conceptual objects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5681662" cy="49784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5F5F5F"/>
                </a:solidFill>
              </a:rPr>
              <a:t>What is a conceptual object?</a:t>
            </a:r>
          </a:p>
          <a:p>
            <a:pPr>
              <a:lnSpc>
                <a:spcPct val="140000"/>
              </a:lnSpc>
              <a:defRPr/>
            </a:pPr>
            <a:r>
              <a:rPr lang="en-US" smtClean="0">
                <a:solidFill>
                  <a:srgbClr val="5F5F5F"/>
                </a:solidFill>
              </a:rPr>
              <a:t>Entities</a:t>
            </a:r>
          </a:p>
          <a:p>
            <a:pPr>
              <a:lnSpc>
                <a:spcPct val="160000"/>
              </a:lnSpc>
              <a:defRPr/>
            </a:pPr>
            <a:r>
              <a:rPr lang="en-US" smtClean="0">
                <a:solidFill>
                  <a:srgbClr val="5F5F5F"/>
                </a:solidFill>
              </a:rPr>
              <a:t>Associations &amp; multiplicities</a:t>
            </a:r>
          </a:p>
          <a:p>
            <a:pPr>
              <a:lnSpc>
                <a:spcPct val="160000"/>
              </a:lnSpc>
              <a:defRPr/>
            </a:pPr>
            <a:r>
              <a:rPr lang="en-US" smtClean="0">
                <a:solidFill>
                  <a:srgbClr val="5F5F5F"/>
                </a:solidFill>
              </a:rPr>
              <a:t>Attributes</a:t>
            </a:r>
          </a:p>
          <a:p>
            <a:pPr>
              <a:lnSpc>
                <a:spcPct val="18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Specialization</a:t>
            </a:r>
          </a:p>
          <a:p>
            <a:pPr>
              <a:lnSpc>
                <a:spcPct val="23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Aggregation</a:t>
            </a:r>
            <a:endParaRPr lang="en-US" smtClean="0"/>
          </a:p>
          <a:p>
            <a:pPr>
              <a:lnSpc>
                <a:spcPct val="180000"/>
              </a:lnSpc>
              <a:defRPr/>
            </a:pPr>
            <a:r>
              <a:rPr lang="en-US" smtClean="0"/>
              <a:t>More on class diagrams</a:t>
            </a:r>
          </a:p>
          <a:p>
            <a:pPr>
              <a:lnSpc>
                <a:spcPct val="140000"/>
              </a:lnSpc>
              <a:defRPr/>
            </a:pPr>
            <a:r>
              <a:rPr lang="en-US" smtClean="0"/>
              <a:t>Building object models:  heuristic rules</a:t>
            </a:r>
          </a:p>
        </p:txBody>
      </p:sp>
      <p:pic>
        <p:nvPicPr>
          <p:cNvPr id="36868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7325" y="4067175"/>
            <a:ext cx="538163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026025" y="1647825"/>
            <a:ext cx="1298575" cy="4016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rgbClr val="808080"/>
                </a:solidFill>
                <a:effectLst/>
                <a:latin typeface="Arial" pitchFamily="34" charset="0"/>
              </a:rPr>
              <a:t>BookCopy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5032375" y="2139950"/>
            <a:ext cx="3152775" cy="519113"/>
            <a:chOff x="3467" y="1348"/>
            <a:chExt cx="1986" cy="327"/>
          </a:xfrm>
        </p:grpSpPr>
        <p:sp>
          <p:nvSpPr>
            <p:cNvPr id="36889" name="Text Box 7"/>
            <p:cNvSpPr txBox="1">
              <a:spLocks noChangeArrowheads="1"/>
            </p:cNvSpPr>
            <p:nvPr/>
          </p:nvSpPr>
          <p:spPr bwMode="auto">
            <a:xfrm>
              <a:off x="3467" y="1441"/>
              <a:ext cx="548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Patron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4680" name="Line 8"/>
            <p:cNvSpPr>
              <a:spLocks noChangeShapeType="1"/>
            </p:cNvSpPr>
            <p:nvPr/>
          </p:nvSpPr>
          <p:spPr bwMode="auto">
            <a:xfrm>
              <a:off x="4026" y="1543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91" name="Text Box 9"/>
            <p:cNvSpPr txBox="1">
              <a:spLocks noChangeArrowheads="1"/>
            </p:cNvSpPr>
            <p:nvPr/>
          </p:nvSpPr>
          <p:spPr bwMode="auto">
            <a:xfrm>
              <a:off x="4104" y="1348"/>
              <a:ext cx="47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Loan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92" name="Text Box 10"/>
            <p:cNvSpPr txBox="1">
              <a:spLocks noChangeArrowheads="1"/>
            </p:cNvSpPr>
            <p:nvPr/>
          </p:nvSpPr>
          <p:spPr bwMode="auto">
            <a:xfrm>
              <a:off x="4635" y="1407"/>
              <a:ext cx="818" cy="25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BookCopy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6871" name="Group 11"/>
          <p:cNvGrpSpPr>
            <a:grpSpLocks/>
          </p:cNvGrpSpPr>
          <p:nvPr/>
        </p:nvGrpSpPr>
        <p:grpSpPr bwMode="auto">
          <a:xfrm>
            <a:off x="5051425" y="2841625"/>
            <a:ext cx="914400" cy="631825"/>
            <a:chOff x="3182" y="2024"/>
            <a:chExt cx="576" cy="398"/>
          </a:xfrm>
        </p:grpSpPr>
        <p:sp>
          <p:nvSpPr>
            <p:cNvPr id="36887" name="Text Box 12"/>
            <p:cNvSpPr txBox="1">
              <a:spLocks noChangeArrowheads="1"/>
            </p:cNvSpPr>
            <p:nvPr/>
          </p:nvSpPr>
          <p:spPr bwMode="auto">
            <a:xfrm>
              <a:off x="3182" y="2024"/>
              <a:ext cx="576" cy="398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Patron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Name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4685" name="Line 13"/>
            <p:cNvSpPr>
              <a:spLocks noChangeShapeType="1"/>
            </p:cNvSpPr>
            <p:nvPr/>
          </p:nvSpPr>
          <p:spPr bwMode="auto">
            <a:xfrm>
              <a:off x="3204" y="2218"/>
              <a:ext cx="5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6872" name="Group 14"/>
          <p:cNvGrpSpPr>
            <a:grpSpLocks/>
          </p:cNvGrpSpPr>
          <p:nvPr/>
        </p:nvGrpSpPr>
        <p:grpSpPr bwMode="auto">
          <a:xfrm>
            <a:off x="5086350" y="3587750"/>
            <a:ext cx="3314700" cy="927100"/>
            <a:chOff x="3204" y="2458"/>
            <a:chExt cx="2088" cy="584"/>
          </a:xfrm>
        </p:grpSpPr>
        <p:sp>
          <p:nvSpPr>
            <p:cNvPr id="36878" name="Text Box 15"/>
            <p:cNvSpPr txBox="1">
              <a:spLocks noChangeArrowheads="1"/>
            </p:cNvSpPr>
            <p:nvPr/>
          </p:nvSpPr>
          <p:spPr bwMode="auto">
            <a:xfrm>
              <a:off x="4744" y="2598"/>
              <a:ext cx="548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Patron</a:t>
              </a: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79" name="Text Box 16"/>
            <p:cNvSpPr txBox="1">
              <a:spLocks noChangeArrowheads="1"/>
            </p:cNvSpPr>
            <p:nvPr/>
          </p:nvSpPr>
          <p:spPr bwMode="auto">
            <a:xfrm>
              <a:off x="3204" y="2458"/>
              <a:ext cx="1059" cy="252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StudentPatron</a:t>
              </a: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80" name="Text Box 17"/>
            <p:cNvSpPr txBox="1">
              <a:spLocks noChangeArrowheads="1"/>
            </p:cNvSpPr>
            <p:nvPr/>
          </p:nvSpPr>
          <p:spPr bwMode="auto">
            <a:xfrm>
              <a:off x="3209" y="2790"/>
              <a:ext cx="1059" cy="252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   StaffPatron</a:t>
              </a: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36881" name="Group 18"/>
            <p:cNvGrpSpPr>
              <a:grpSpLocks/>
            </p:cNvGrpSpPr>
            <p:nvPr/>
          </p:nvGrpSpPr>
          <p:grpSpPr bwMode="auto">
            <a:xfrm rot="5400000">
              <a:off x="4532" y="2597"/>
              <a:ext cx="151" cy="250"/>
              <a:chOff x="1810" y="3129"/>
              <a:chExt cx="169" cy="441"/>
            </a:xfrm>
          </p:grpSpPr>
          <p:sp>
            <p:nvSpPr>
              <p:cNvPr id="1564691" name="AutoShape 19"/>
              <p:cNvSpPr>
                <a:spLocks noChangeArrowheads="1"/>
              </p:cNvSpPr>
              <p:nvPr/>
            </p:nvSpPr>
            <p:spPr bwMode="auto">
              <a:xfrm>
                <a:off x="1809" y="3128"/>
                <a:ext cx="169" cy="187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64692" name="Line 20"/>
              <p:cNvSpPr>
                <a:spLocks noChangeShapeType="1"/>
              </p:cNvSpPr>
              <p:nvPr/>
            </p:nvSpPr>
            <p:spPr bwMode="auto">
              <a:xfrm>
                <a:off x="1889" y="3319"/>
                <a:ext cx="0" cy="2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64693" name="Line 21"/>
            <p:cNvSpPr>
              <a:spLocks noChangeShapeType="1"/>
            </p:cNvSpPr>
            <p:nvPr/>
          </p:nvSpPr>
          <p:spPr bwMode="auto">
            <a:xfrm rot="5400000">
              <a:off x="4295" y="2737"/>
              <a:ext cx="3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4694" name="Line 22"/>
            <p:cNvSpPr>
              <a:spLocks noChangeShapeType="1"/>
            </p:cNvSpPr>
            <p:nvPr/>
          </p:nvSpPr>
          <p:spPr bwMode="auto">
            <a:xfrm rot="10800000">
              <a:off x="4282" y="2914"/>
              <a:ext cx="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4695" name="Line 23"/>
            <p:cNvSpPr>
              <a:spLocks noChangeShapeType="1"/>
            </p:cNvSpPr>
            <p:nvPr/>
          </p:nvSpPr>
          <p:spPr bwMode="auto">
            <a:xfrm rot="10800000">
              <a:off x="4268" y="2565"/>
              <a:ext cx="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6873" name="Group 24"/>
          <p:cNvGrpSpPr>
            <a:grpSpLocks/>
          </p:cNvGrpSpPr>
          <p:nvPr/>
        </p:nvGrpSpPr>
        <p:grpSpPr bwMode="auto">
          <a:xfrm>
            <a:off x="5124450" y="4643438"/>
            <a:ext cx="3086100" cy="428625"/>
            <a:chOff x="3609" y="3215"/>
            <a:chExt cx="1944" cy="270"/>
          </a:xfrm>
        </p:grpSpPr>
        <p:sp>
          <p:nvSpPr>
            <p:cNvPr id="36874" name="Text Box 25"/>
            <p:cNvSpPr txBox="1">
              <a:spLocks noChangeArrowheads="1"/>
            </p:cNvSpPr>
            <p:nvPr/>
          </p:nvSpPr>
          <p:spPr bwMode="auto">
            <a:xfrm>
              <a:off x="4735" y="3215"/>
              <a:ext cx="818" cy="25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BookCopy</a:t>
              </a:r>
            </a:p>
          </p:txBody>
        </p:sp>
        <p:sp>
          <p:nvSpPr>
            <p:cNvPr id="36875" name="Text Box 26"/>
            <p:cNvSpPr txBox="1">
              <a:spLocks noChangeArrowheads="1"/>
            </p:cNvSpPr>
            <p:nvPr/>
          </p:nvSpPr>
          <p:spPr bwMode="auto">
            <a:xfrm>
              <a:off x="3609" y="3251"/>
              <a:ext cx="600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Library</a:t>
              </a:r>
            </a:p>
          </p:txBody>
        </p:sp>
        <p:sp>
          <p:nvSpPr>
            <p:cNvPr id="1564699" name="AutoShape 27"/>
            <p:cNvSpPr>
              <a:spLocks noChangeArrowheads="1"/>
            </p:cNvSpPr>
            <p:nvPr/>
          </p:nvSpPr>
          <p:spPr bwMode="auto">
            <a:xfrm rot="10800000">
              <a:off x="4217" y="3289"/>
              <a:ext cx="209" cy="141"/>
            </a:xfrm>
            <a:prstGeom prst="flowChartDecision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4700" name="Line 28"/>
            <p:cNvSpPr>
              <a:spLocks noChangeShapeType="1"/>
            </p:cNvSpPr>
            <p:nvPr/>
          </p:nvSpPr>
          <p:spPr bwMode="auto">
            <a:xfrm>
              <a:off x="4440" y="3364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268288"/>
            <a:ext cx="8653462" cy="762000"/>
          </a:xfrm>
        </p:spPr>
        <p:txBody>
          <a:bodyPr/>
          <a:lstStyle/>
          <a:p>
            <a:r>
              <a:rPr lang="en-US" smtClean="0"/>
              <a:t>Built-in associations </a:t>
            </a:r>
            <a:br>
              <a:rPr lang="en-US" smtClean="0"/>
            </a:br>
            <a:r>
              <a:rPr lang="en-US" smtClean="0"/>
              <a:t>for structuring object models</a:t>
            </a:r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395413"/>
            <a:ext cx="8743950" cy="4987925"/>
          </a:xfrm>
        </p:spPr>
        <p:txBody>
          <a:bodyPr/>
          <a:lstStyle/>
          <a:p>
            <a:pPr>
              <a:defRPr/>
            </a:pPr>
            <a:r>
              <a:rPr lang="en-US" sz="2000" smtClean="0"/>
              <a:t>Object specialization/generalization, decomposition/aggregation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smtClean="0"/>
              <a:t>applicable to entities, agents, events, associations</a:t>
            </a:r>
          </a:p>
          <a:p>
            <a:pPr>
              <a:lnSpc>
                <a:spcPct val="120000"/>
              </a:lnSpc>
              <a:spcBef>
                <a:spcPct val="25000"/>
              </a:spcBef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Specialization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tx2"/>
                </a:solidFill>
              </a:rPr>
              <a:t>=</a:t>
            </a:r>
            <a:r>
              <a:rPr lang="en-US" sz="2000" smtClean="0"/>
              <a:t>  subclassing:</a:t>
            </a:r>
            <a:r>
              <a:rPr lang="en-US" smtClean="0"/>
              <a:t>  </a:t>
            </a:r>
            <a:r>
              <a:rPr lang="en-US" sz="2000" smtClean="0"/>
              <a:t>object </a:t>
            </a:r>
            <a:r>
              <a:rPr lang="en-US" sz="2000" i="1" smtClean="0"/>
              <a:t>SubOb</a:t>
            </a:r>
            <a:r>
              <a:rPr lang="en-US" sz="2000" smtClean="0"/>
              <a:t> is a specialization of object </a:t>
            </a:r>
            <a:r>
              <a:rPr lang="en-US" sz="2000" i="1" smtClean="0"/>
              <a:t>SuperOb</a:t>
            </a:r>
            <a:r>
              <a:rPr lang="en-US" sz="2000" smtClean="0"/>
              <a:t> 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iff</a:t>
            </a:r>
            <a:r>
              <a:rPr lang="en-US" sz="2000" smtClean="0"/>
              <a:t> for any individual </a:t>
            </a:r>
            <a:r>
              <a:rPr lang="en-US" sz="2000" i="1" smtClean="0"/>
              <a:t>o</a:t>
            </a:r>
            <a:r>
              <a:rPr lang="en-US" sz="2000" smtClean="0"/>
              <a:t>: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smtClean="0">
                <a:solidFill>
                  <a:schemeClr val="tx1"/>
                </a:solidFill>
              </a:rPr>
              <a:t>        InstanceOf (</a:t>
            </a:r>
            <a:r>
              <a:rPr lang="en-US" i="1" smtClean="0">
                <a:solidFill>
                  <a:schemeClr val="tx1"/>
                </a:solidFill>
              </a:rPr>
              <a:t>o</a:t>
            </a:r>
            <a:r>
              <a:rPr lang="en-US" smtClean="0">
                <a:solidFill>
                  <a:schemeClr val="tx1"/>
                </a:solidFill>
              </a:rPr>
              <a:t>, SubOb)</a:t>
            </a:r>
            <a:r>
              <a:rPr lang="en-US" smtClean="0"/>
              <a:t> </a:t>
            </a:r>
            <a:r>
              <a:rPr 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Þ</a:t>
            </a:r>
            <a:r>
              <a:rPr lang="en-US" smtClean="0">
                <a:latin typeface="Symbol" pitchFamily="18" charset="2"/>
              </a:rPr>
              <a:t>  </a:t>
            </a:r>
            <a:r>
              <a:rPr lang="en-US" smtClean="0">
                <a:solidFill>
                  <a:schemeClr val="tx1"/>
                </a:solidFill>
              </a:rPr>
              <a:t>InstanceOf (</a:t>
            </a:r>
            <a:r>
              <a:rPr lang="en-US" i="1" smtClean="0">
                <a:solidFill>
                  <a:schemeClr val="tx1"/>
                </a:solidFill>
              </a:rPr>
              <a:t>o</a:t>
            </a:r>
            <a:r>
              <a:rPr lang="en-US" smtClean="0">
                <a:solidFill>
                  <a:schemeClr val="tx1"/>
                </a:solidFill>
              </a:rPr>
              <a:t>, SuperOb)</a:t>
            </a:r>
            <a:endParaRPr lang="en-US" smtClean="0"/>
          </a:p>
          <a:p>
            <a:pPr lvl="2">
              <a:lnSpc>
                <a:spcPct val="130000"/>
              </a:lnSpc>
              <a:defRPr/>
            </a:pPr>
            <a:r>
              <a:rPr lang="en-US" smtClean="0"/>
              <a:t>SubOb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specializes</a:t>
            </a:r>
            <a:r>
              <a:rPr lang="en-US" smtClean="0"/>
              <a:t> SuperOb, SuperOb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generalizes</a:t>
            </a:r>
            <a:r>
              <a:rPr lang="en-US" smtClean="0"/>
              <a:t> SubOb</a:t>
            </a:r>
          </a:p>
          <a:p>
            <a:pPr lvl="2">
              <a:lnSpc>
                <a:spcPct val="100000"/>
              </a:lnSpc>
              <a:defRPr/>
            </a:pPr>
            <a:r>
              <a:rPr lang="en-US" smtClean="0"/>
              <a:t>amounts to set inclusion on set of current instances</a:t>
            </a:r>
          </a:p>
          <a:p>
            <a:pPr>
              <a:lnSpc>
                <a:spcPct val="10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Feature inheritance</a:t>
            </a:r>
            <a:r>
              <a:rPr lang="en-US" sz="2000" smtClean="0"/>
              <a:t> as a consequence ...</a:t>
            </a:r>
          </a:p>
          <a:p>
            <a:pPr lvl="1">
              <a:defRPr/>
            </a:pPr>
            <a:r>
              <a:rPr lang="en-US" sz="2000" smtClean="0">
                <a:solidFill>
                  <a:schemeClr val="tx1"/>
                </a:solidFill>
              </a:rPr>
              <a:t>by default, </a:t>
            </a:r>
            <a:r>
              <a:rPr lang="en-US" sz="2000" i="1" smtClean="0">
                <a:solidFill>
                  <a:schemeClr val="tx1"/>
                </a:solidFill>
              </a:rPr>
              <a:t>SubOb</a:t>
            </a:r>
            <a:r>
              <a:rPr lang="en-US" sz="2000" smtClean="0">
                <a:solidFill>
                  <a:schemeClr val="tx1"/>
                </a:solidFill>
              </a:rPr>
              <a:t> inherits from </a:t>
            </a:r>
            <a:r>
              <a:rPr lang="en-US" sz="2000" i="1" smtClean="0">
                <a:solidFill>
                  <a:schemeClr val="tx1"/>
                </a:solidFill>
              </a:rPr>
              <a:t>SuperOb</a:t>
            </a:r>
            <a:r>
              <a:rPr lang="en-US" sz="2000" smtClean="0">
                <a:solidFill>
                  <a:schemeClr val="tx1"/>
                </a:solidFill>
              </a:rPr>
              <a:t> all its attributes, associations, domain properties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/>
              <a:t>while have its own distinguishing features</a:t>
            </a:r>
          </a:p>
          <a:p>
            <a:pPr lvl="1">
              <a:defRPr/>
            </a:pPr>
            <a:r>
              <a:rPr lang="en-US" sz="2000" smtClean="0">
                <a:solidFill>
                  <a:schemeClr val="tx1"/>
                </a:solidFill>
              </a:rPr>
              <a:t>may be inhibited by compatible redefinition of feature with same name within specialized SubOb (“override”)</a:t>
            </a:r>
          </a:p>
        </p:txBody>
      </p:sp>
      <p:grpSp>
        <p:nvGrpSpPr>
          <p:cNvPr id="37892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27821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7822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7823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7824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7825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7826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7827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834" name="Line 2"/>
          <p:cNvSpPr>
            <a:spLocks noChangeShapeType="1"/>
          </p:cNvSpPr>
          <p:nvPr/>
        </p:nvSpPr>
        <p:spPr bwMode="auto">
          <a:xfrm flipV="1">
            <a:off x="1079500" y="3633788"/>
            <a:ext cx="736600" cy="15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408113" y="298450"/>
            <a:ext cx="7539037" cy="812800"/>
          </a:xfrm>
        </p:spPr>
        <p:txBody>
          <a:bodyPr/>
          <a:lstStyle/>
          <a:p>
            <a:r>
              <a:rPr lang="en-US" smtClean="0"/>
              <a:t>Object specialization with inheritance</a:t>
            </a:r>
            <a:endParaRPr lang="en-US" altLang="en-US" sz="2000" smtClean="0"/>
          </a:p>
        </p:txBody>
      </p:sp>
      <p:sp>
        <p:nvSpPr>
          <p:cNvPr id="1528836" name="Line 4"/>
          <p:cNvSpPr>
            <a:spLocks noChangeShapeType="1"/>
          </p:cNvSpPr>
          <p:nvPr/>
        </p:nvSpPr>
        <p:spPr bwMode="auto">
          <a:xfrm>
            <a:off x="4240213" y="4176713"/>
            <a:ext cx="2347912" cy="8429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637338" y="4805363"/>
            <a:ext cx="2249487" cy="854075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      Platform</a:t>
            </a:r>
          </a:p>
        </p:txBody>
      </p:sp>
      <p:sp>
        <p:nvSpPr>
          <p:cNvPr id="1528838" name="Line 6"/>
          <p:cNvSpPr>
            <a:spLocks noChangeShapeType="1"/>
          </p:cNvSpPr>
          <p:nvPr/>
        </p:nvSpPr>
        <p:spPr bwMode="auto">
          <a:xfrm flipV="1">
            <a:off x="4268788" y="3636963"/>
            <a:ext cx="2259012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235575" y="4170363"/>
            <a:ext cx="97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b="1">
                <a:solidFill>
                  <a:schemeClr val="hlink"/>
                </a:solidFill>
                <a:effectLst/>
                <a:latin typeface="Arial" pitchFamily="34" charset="0"/>
              </a:rPr>
              <a:t>At</a:t>
            </a:r>
            <a:endParaRPr lang="fr-BE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165725" y="3175000"/>
            <a:ext cx="635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b="1">
                <a:solidFill>
                  <a:schemeClr val="hlink"/>
                </a:solidFill>
                <a:effectLst/>
                <a:latin typeface="Arial" pitchFamily="34" charset="0"/>
              </a:rPr>
              <a:t>On</a:t>
            </a:r>
            <a:endParaRPr lang="fr-BE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6583363" y="3282950"/>
            <a:ext cx="2293937" cy="109061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Comic Sans MS" pitchFamily="66" charset="0"/>
              </a:rPr>
              <a:t>         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Block</a:t>
            </a:r>
          </a:p>
        </p:txBody>
      </p:sp>
      <p:sp>
        <p:nvSpPr>
          <p:cNvPr id="1528842" name="Line 10"/>
          <p:cNvSpPr>
            <a:spLocks noChangeShapeType="1"/>
          </p:cNvSpPr>
          <p:nvPr/>
        </p:nvSpPr>
        <p:spPr bwMode="auto">
          <a:xfrm flipV="1">
            <a:off x="6623050" y="3770313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646863" y="3824288"/>
            <a:ext cx="21955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SpeedLimit: 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Speed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784350" y="3343275"/>
            <a:ext cx="2444750" cy="145415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Comic Sans MS" pitchFamily="66" charset="0"/>
              </a:rPr>
              <a:t>       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Train</a:t>
            </a:r>
          </a:p>
        </p:txBody>
      </p:sp>
      <p:sp>
        <p:nvSpPr>
          <p:cNvPr id="1528845" name="Line 13"/>
          <p:cNvSpPr>
            <a:spLocks noChangeShapeType="1"/>
          </p:cNvSpPr>
          <p:nvPr/>
        </p:nvSpPr>
        <p:spPr bwMode="auto">
          <a:xfrm flipV="1">
            <a:off x="1816100" y="3770313"/>
            <a:ext cx="2397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866900" y="3844925"/>
            <a:ext cx="247015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hlink"/>
                </a:solidFill>
                <a:effectLst/>
                <a:latin typeface="Arial" pitchFamily="34" charset="0"/>
              </a:rPr>
              <a:t>CurrentSpeed: </a:t>
            </a:r>
            <a:r>
              <a:rPr lang="fr-BE" sz="1800" i="1">
                <a:solidFill>
                  <a:schemeClr val="hlink"/>
                </a:solidFill>
                <a:effectLst/>
                <a:latin typeface="Arial" pitchFamily="34" charset="0"/>
              </a:rPr>
              <a:t>Speed</a:t>
            </a:r>
            <a:endParaRPr lang="fr-BE" sz="1800">
              <a:solidFill>
                <a:schemeClr val="hlink"/>
              </a:solidFill>
              <a:effectLst/>
              <a:latin typeface="Arial" pitchFamily="34" charset="0"/>
            </a:endParaRPr>
          </a:p>
          <a:p>
            <a:pPr algn="l">
              <a:spcBef>
                <a:spcPts val="200"/>
              </a:spcBef>
            </a:pPr>
            <a:r>
              <a:rPr lang="fr-BE" sz="1800">
                <a:solidFill>
                  <a:schemeClr val="hlink"/>
                </a:solidFill>
                <a:effectLst/>
                <a:latin typeface="Arial" pitchFamily="34" charset="0"/>
              </a:rPr>
              <a:t>CurrentLoc: </a:t>
            </a:r>
            <a:r>
              <a:rPr lang="fr-BE" sz="1800" i="1">
                <a:solidFill>
                  <a:schemeClr val="hlink"/>
                </a:solidFill>
                <a:effectLst/>
                <a:latin typeface="Arial" pitchFamily="34" charset="0"/>
              </a:rPr>
              <a:t>Location</a:t>
            </a:r>
          </a:p>
          <a:p>
            <a:pPr algn="l">
              <a:spcBef>
                <a:spcPts val="200"/>
              </a:spcBef>
            </a:pPr>
            <a:r>
              <a:rPr lang="fr-BE" sz="1800">
                <a:solidFill>
                  <a:schemeClr val="hlink"/>
                </a:solidFill>
                <a:effectLst/>
                <a:latin typeface="Arial" pitchFamily="34" charset="0"/>
              </a:rPr>
              <a:t>DoorsState: </a:t>
            </a:r>
            <a:r>
              <a:rPr lang="fr-BE" sz="1600">
                <a:solidFill>
                  <a:schemeClr val="hlink"/>
                </a:solidFill>
                <a:effectLst/>
                <a:latin typeface="Arial" pitchFamily="34" charset="0"/>
              </a:rPr>
              <a:t>{open,...}</a:t>
            </a:r>
            <a:endParaRPr lang="fr-BE" sz="1800">
              <a:solidFill>
                <a:schemeClr val="hlink"/>
              </a:solidFill>
              <a:effectLst/>
              <a:latin typeface="Comic Sans MS" pitchFamily="66" charset="0"/>
            </a:endParaRPr>
          </a:p>
        </p:txBody>
      </p:sp>
      <p:sp>
        <p:nvSpPr>
          <p:cNvPr id="1528847" name="Line 15"/>
          <p:cNvSpPr>
            <a:spLocks noChangeShapeType="1"/>
          </p:cNvSpPr>
          <p:nvPr/>
        </p:nvSpPr>
        <p:spPr bwMode="auto">
          <a:xfrm flipV="1">
            <a:off x="6642100" y="5216525"/>
            <a:ext cx="2254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6704013" y="5157788"/>
            <a:ext cx="5746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...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4229100" y="3201988"/>
            <a:ext cx="6048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6072188" y="5019675"/>
            <a:ext cx="60483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6027738" y="3201988"/>
            <a:ext cx="60483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4184650" y="3606800"/>
            <a:ext cx="70961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isOn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5353050" y="3619500"/>
            <a:ext cx="144938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holdsTrain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4184650" y="4229100"/>
            <a:ext cx="45561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1471613" y="5803900"/>
            <a:ext cx="1455737" cy="452438"/>
          </a:xfrm>
          <a:prstGeom prst="rect">
            <a:avLst/>
          </a:prstGeom>
          <a:solidFill>
            <a:srgbClr val="CECFF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1">
                <a:solidFill>
                  <a:schemeClr val="tx1"/>
                </a:solidFill>
                <a:effectLst/>
                <a:latin typeface="Arial" pitchFamily="34" charset="0"/>
              </a:rPr>
              <a:t>Semi-rapid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3306763" y="5826125"/>
            <a:ext cx="876300" cy="406400"/>
          </a:xfrm>
          <a:prstGeom prst="rect">
            <a:avLst/>
          </a:prstGeom>
          <a:solidFill>
            <a:srgbClr val="CECFF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1">
                <a:solidFill>
                  <a:schemeClr val="tx1"/>
                </a:solidFill>
                <a:effectLst/>
                <a:latin typeface="Arial" pitchFamily="34" charset="0"/>
              </a:rPr>
              <a:t>Rapid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8937" name="Group 25"/>
          <p:cNvGrpSpPr>
            <a:grpSpLocks/>
          </p:cNvGrpSpPr>
          <p:nvPr/>
        </p:nvGrpSpPr>
        <p:grpSpPr bwMode="auto">
          <a:xfrm>
            <a:off x="2873375" y="4824413"/>
            <a:ext cx="268288" cy="700087"/>
            <a:chOff x="1810" y="3129"/>
            <a:chExt cx="169" cy="441"/>
          </a:xfrm>
        </p:grpSpPr>
        <p:sp>
          <p:nvSpPr>
            <p:cNvPr id="1528858" name="AutoShape 26"/>
            <p:cNvSpPr>
              <a:spLocks noChangeArrowheads="1"/>
            </p:cNvSpPr>
            <p:nvPr/>
          </p:nvSpPr>
          <p:spPr bwMode="auto">
            <a:xfrm>
              <a:off x="1810" y="3129"/>
              <a:ext cx="169" cy="18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8859" name="Line 27"/>
            <p:cNvSpPr>
              <a:spLocks noChangeShapeType="1"/>
            </p:cNvSpPr>
            <p:nvPr/>
          </p:nvSpPr>
          <p:spPr bwMode="auto">
            <a:xfrm>
              <a:off x="1889" y="3319"/>
              <a:ext cx="0" cy="2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28860" name="Line 28"/>
          <p:cNvSpPr>
            <a:spLocks noChangeShapeType="1"/>
          </p:cNvSpPr>
          <p:nvPr/>
        </p:nvSpPr>
        <p:spPr bwMode="auto">
          <a:xfrm>
            <a:off x="2232025" y="5505450"/>
            <a:ext cx="1544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28861" name="Line 29"/>
          <p:cNvSpPr>
            <a:spLocks noChangeShapeType="1"/>
          </p:cNvSpPr>
          <p:nvPr/>
        </p:nvSpPr>
        <p:spPr bwMode="auto">
          <a:xfrm>
            <a:off x="2232025" y="5524500"/>
            <a:ext cx="0" cy="295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28862" name="Line 30"/>
          <p:cNvSpPr>
            <a:spLocks noChangeShapeType="1"/>
          </p:cNvSpPr>
          <p:nvPr/>
        </p:nvSpPr>
        <p:spPr bwMode="auto">
          <a:xfrm>
            <a:off x="3736975" y="5524500"/>
            <a:ext cx="0" cy="295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41" name="Text Box 32"/>
          <p:cNvSpPr txBox="1">
            <a:spLocks noChangeArrowheads="1"/>
          </p:cNvSpPr>
          <p:nvPr/>
        </p:nvSpPr>
        <p:spPr bwMode="auto">
          <a:xfrm>
            <a:off x="280988" y="3419475"/>
            <a:ext cx="754062" cy="44291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Car</a:t>
            </a:r>
          </a:p>
        </p:txBody>
      </p:sp>
      <p:sp>
        <p:nvSpPr>
          <p:cNvPr id="38942" name="Text Box 33"/>
          <p:cNvSpPr txBox="1">
            <a:spLocks noChangeArrowheads="1"/>
          </p:cNvSpPr>
          <p:nvPr/>
        </p:nvSpPr>
        <p:spPr bwMode="auto">
          <a:xfrm>
            <a:off x="1238250" y="3287713"/>
            <a:ext cx="5746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b="1">
                <a:solidFill>
                  <a:schemeClr val="hlink"/>
                </a:solidFill>
                <a:effectLst/>
                <a:latin typeface="Arial" pitchFamily="34" charset="0"/>
              </a:rPr>
              <a:t>In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8869" name="Rectangle 37"/>
          <p:cNvSpPr>
            <a:spLocks noChangeArrowheads="1"/>
          </p:cNvSpPr>
          <p:nvPr/>
        </p:nvSpPr>
        <p:spPr bwMode="auto">
          <a:xfrm>
            <a:off x="3675063" y="1384300"/>
            <a:ext cx="3432175" cy="129540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44" name="Text Box 38"/>
          <p:cNvSpPr txBox="1">
            <a:spLocks noChangeArrowheads="1"/>
          </p:cNvSpPr>
          <p:nvPr/>
        </p:nvSpPr>
        <p:spPr bwMode="auto">
          <a:xfrm>
            <a:off x="4578350" y="1422400"/>
            <a:ext cx="2028825" cy="512763"/>
          </a:xfrm>
          <a:prstGeom prst="rect">
            <a:avLst/>
          </a:prstGeom>
          <a:solidFill>
            <a:srgbClr val="CECFF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sz="1800">
                <a:solidFill>
                  <a:schemeClr val="tx1"/>
                </a:solidFill>
                <a:effectLst/>
                <a:latin typeface="Arial" pitchFamily="34" charset="0"/>
              </a:rPr>
              <a:t>Command</a:t>
            </a:r>
          </a:p>
        </p:txBody>
      </p:sp>
      <p:sp>
        <p:nvSpPr>
          <p:cNvPr id="38945" name="Text Box 39"/>
          <p:cNvSpPr txBox="1">
            <a:spLocks noChangeArrowheads="1"/>
          </p:cNvSpPr>
          <p:nvPr/>
        </p:nvSpPr>
        <p:spPr bwMode="auto">
          <a:xfrm>
            <a:off x="3630613" y="1962150"/>
            <a:ext cx="358775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CommandedSpeed:  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Speed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ts val="20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CommandedAccel : 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 Acceleration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sz="18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28872" name="Line 40"/>
          <p:cNvSpPr>
            <a:spLocks noChangeShapeType="1"/>
          </p:cNvSpPr>
          <p:nvPr/>
        </p:nvSpPr>
        <p:spPr bwMode="auto">
          <a:xfrm>
            <a:off x="3684588" y="1851025"/>
            <a:ext cx="3400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28873" name="Line 41"/>
          <p:cNvSpPr>
            <a:spLocks noChangeShapeType="1"/>
          </p:cNvSpPr>
          <p:nvPr/>
        </p:nvSpPr>
        <p:spPr bwMode="auto">
          <a:xfrm flipV="1">
            <a:off x="2941638" y="2039938"/>
            <a:ext cx="752475" cy="128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48" name="Text Box 42"/>
          <p:cNvSpPr txBox="1">
            <a:spLocks noChangeArrowheads="1"/>
          </p:cNvSpPr>
          <p:nvPr/>
        </p:nvSpPr>
        <p:spPr bwMode="auto">
          <a:xfrm>
            <a:off x="2178050" y="2392363"/>
            <a:ext cx="1196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b="1">
                <a:solidFill>
                  <a:schemeClr val="hlink"/>
                </a:solidFill>
                <a:effectLst/>
                <a:latin typeface="Arial" pitchFamily="34" charset="0"/>
              </a:rPr>
              <a:t>Driving</a:t>
            </a:r>
            <a:endParaRPr lang="fr-BE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49" name="Text Box 43"/>
          <p:cNvSpPr txBox="1">
            <a:spLocks noChangeArrowheads="1"/>
          </p:cNvSpPr>
          <p:nvPr/>
        </p:nvSpPr>
        <p:spPr bwMode="auto">
          <a:xfrm>
            <a:off x="2659063" y="2997200"/>
            <a:ext cx="3825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38950" name="Text Box 44"/>
          <p:cNvSpPr txBox="1">
            <a:spLocks noChangeArrowheads="1"/>
          </p:cNvSpPr>
          <p:nvPr/>
        </p:nvSpPr>
        <p:spPr bwMode="auto">
          <a:xfrm>
            <a:off x="3367088" y="1843088"/>
            <a:ext cx="4572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51" name="Text Box 47"/>
          <p:cNvSpPr txBox="1">
            <a:spLocks noChangeArrowheads="1"/>
          </p:cNvSpPr>
          <p:nvPr/>
        </p:nvSpPr>
        <p:spPr bwMode="auto">
          <a:xfrm>
            <a:off x="3884613" y="5030788"/>
            <a:ext cx="231298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hlink"/>
                </a:solidFill>
                <a:effectLst/>
                <a:latin typeface="Comic Sans MS" pitchFamily="66" charset="0"/>
              </a:rPr>
              <a:t>inherited features</a:t>
            </a:r>
          </a:p>
        </p:txBody>
      </p:sp>
      <p:sp>
        <p:nvSpPr>
          <p:cNvPr id="38952" name="Text Box 49"/>
          <p:cNvSpPr txBox="1">
            <a:spLocks noChangeArrowheads="1"/>
          </p:cNvSpPr>
          <p:nvPr/>
        </p:nvSpPr>
        <p:spPr bwMode="auto">
          <a:xfrm>
            <a:off x="641350" y="4994275"/>
            <a:ext cx="17192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specialisation</a:t>
            </a:r>
            <a:endParaRPr lang="fr-BE" sz="18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28882" name="Line 50"/>
          <p:cNvSpPr>
            <a:spLocks noChangeShapeType="1"/>
          </p:cNvSpPr>
          <p:nvPr/>
        </p:nvSpPr>
        <p:spPr bwMode="auto">
          <a:xfrm flipV="1">
            <a:off x="2238375" y="4992688"/>
            <a:ext cx="577850" cy="15557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28889" name="Line 57"/>
          <p:cNvSpPr>
            <a:spLocks noChangeShapeType="1"/>
          </p:cNvSpPr>
          <p:nvPr/>
        </p:nvSpPr>
        <p:spPr bwMode="auto">
          <a:xfrm flipH="1" flipV="1">
            <a:off x="4079875" y="4478338"/>
            <a:ext cx="576263" cy="503237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28890" name="Line 58"/>
          <p:cNvSpPr>
            <a:spLocks noChangeShapeType="1"/>
          </p:cNvSpPr>
          <p:nvPr/>
        </p:nvSpPr>
        <p:spPr bwMode="auto">
          <a:xfrm flipV="1">
            <a:off x="4924425" y="4630738"/>
            <a:ext cx="563563" cy="446087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8956" name="Group 67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28900" name="Rectangle 68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8901" name="Rectangle 69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8902" name="Rectangle 70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8903" name="Line 71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8904" name="Line 72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8905" name="Line 73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8906" name="Line 74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title"/>
          </p:nvPr>
        </p:nvSpPr>
        <p:spPr>
          <a:xfrm>
            <a:off x="960438" y="298450"/>
            <a:ext cx="7986712" cy="812800"/>
          </a:xfrm>
        </p:spPr>
        <p:txBody>
          <a:bodyPr/>
          <a:lstStyle/>
          <a:p>
            <a:r>
              <a:rPr lang="en-US" smtClean="0"/>
              <a:t>Inhibiting inheritance</a:t>
            </a:r>
            <a:endParaRPr lang="en-US" altLang="en-US" sz="2000" smtClean="0"/>
          </a:p>
        </p:txBody>
      </p:sp>
      <p:grpSp>
        <p:nvGrpSpPr>
          <p:cNvPr id="39939" name="Group 71"/>
          <p:cNvGrpSpPr>
            <a:grpSpLocks/>
          </p:cNvGrpSpPr>
          <p:nvPr/>
        </p:nvGrpSpPr>
        <p:grpSpPr bwMode="auto">
          <a:xfrm>
            <a:off x="1585913" y="1554163"/>
            <a:ext cx="5316537" cy="3279775"/>
            <a:chOff x="1099" y="1188"/>
            <a:chExt cx="3349" cy="2066"/>
          </a:xfrm>
        </p:grpSpPr>
        <p:sp>
          <p:nvSpPr>
            <p:cNvPr id="1554438" name="Line 6"/>
            <p:cNvSpPr>
              <a:spLocks noChangeShapeType="1"/>
            </p:cNvSpPr>
            <p:nvPr/>
          </p:nvSpPr>
          <p:spPr bwMode="auto">
            <a:xfrm flipV="1">
              <a:off x="1414" y="1355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9950" name="Group 54"/>
            <p:cNvGrpSpPr>
              <a:grpSpLocks/>
            </p:cNvGrpSpPr>
            <p:nvPr/>
          </p:nvGrpSpPr>
          <p:grpSpPr bwMode="auto">
            <a:xfrm>
              <a:off x="2531" y="1188"/>
              <a:ext cx="1917" cy="755"/>
              <a:chOff x="1124" y="2106"/>
              <a:chExt cx="1917" cy="755"/>
            </a:xfrm>
          </p:grpSpPr>
          <p:sp>
            <p:nvSpPr>
              <p:cNvPr id="39964" name="Text Box 12"/>
              <p:cNvSpPr txBox="1">
                <a:spLocks noChangeArrowheads="1"/>
              </p:cNvSpPr>
              <p:nvPr/>
            </p:nvSpPr>
            <p:spPr bwMode="auto">
              <a:xfrm>
                <a:off x="1124" y="2106"/>
                <a:ext cx="1903" cy="725"/>
              </a:xfrm>
              <a:prstGeom prst="rect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sz="1800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          </a:t>
                </a:r>
                <a:r>
                  <a:rPr lang="fr-BE" sz="18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TrafficSignal</a:t>
                </a:r>
              </a:p>
            </p:txBody>
          </p:sp>
          <p:sp>
            <p:nvSpPr>
              <p:cNvPr id="1554445" name="Line 13"/>
              <p:cNvSpPr>
                <a:spLocks noChangeShapeType="1"/>
              </p:cNvSpPr>
              <p:nvPr/>
            </p:nvSpPr>
            <p:spPr bwMode="auto">
              <a:xfrm flipV="1">
                <a:off x="1144" y="2375"/>
                <a:ext cx="18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966" name="Text Box 14"/>
              <p:cNvSpPr txBox="1">
                <a:spLocks noChangeArrowheads="1"/>
              </p:cNvSpPr>
              <p:nvPr/>
            </p:nvSpPr>
            <p:spPr bwMode="auto">
              <a:xfrm>
                <a:off x="1203" y="2395"/>
                <a:ext cx="1838" cy="4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sz="1800">
                    <a:solidFill>
                      <a:schemeClr val="hlink"/>
                    </a:solidFill>
                    <a:effectLst/>
                    <a:latin typeface="Arial" pitchFamily="34" charset="0"/>
                  </a:rPr>
                  <a:t>Color: {green, orange, red}</a:t>
                </a:r>
              </a:p>
              <a:p>
                <a:pPr algn="l">
                  <a:spcBef>
                    <a:spcPts val="200"/>
                  </a:spcBef>
                </a:pPr>
                <a:r>
                  <a:rPr lang="fr-BE" sz="18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Location</a:t>
                </a:r>
              </a:p>
            </p:txBody>
          </p:sp>
        </p:grpSp>
        <p:sp>
          <p:nvSpPr>
            <p:cNvPr id="39951" name="Text Box 20"/>
            <p:cNvSpPr txBox="1">
              <a:spLocks noChangeArrowheads="1"/>
            </p:cNvSpPr>
            <p:nvPr/>
          </p:nvSpPr>
          <p:spPr bwMode="auto">
            <a:xfrm>
              <a:off x="1152" y="1217"/>
              <a:ext cx="40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2000">
                  <a:solidFill>
                    <a:schemeClr val="tx1"/>
                  </a:solidFill>
                  <a:effectLst/>
                  <a:latin typeface="Arial" pitchFamily="34" charset="0"/>
                </a:rPr>
                <a:t>...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39952" name="Group 25"/>
            <p:cNvGrpSpPr>
              <a:grpSpLocks/>
            </p:cNvGrpSpPr>
            <p:nvPr/>
          </p:nvGrpSpPr>
          <p:grpSpPr bwMode="auto">
            <a:xfrm>
              <a:off x="3326" y="1930"/>
              <a:ext cx="169" cy="441"/>
              <a:chOff x="1810" y="3129"/>
              <a:chExt cx="169" cy="441"/>
            </a:xfrm>
          </p:grpSpPr>
          <p:sp>
            <p:nvSpPr>
              <p:cNvPr id="1554458" name="AutoShape 26"/>
              <p:cNvSpPr>
                <a:spLocks noChangeArrowheads="1"/>
              </p:cNvSpPr>
              <p:nvPr/>
            </p:nvSpPr>
            <p:spPr bwMode="auto">
              <a:xfrm>
                <a:off x="1810" y="3129"/>
                <a:ext cx="169" cy="187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54459" name="Line 27"/>
              <p:cNvSpPr>
                <a:spLocks noChangeShapeType="1"/>
              </p:cNvSpPr>
              <p:nvPr/>
            </p:nvSpPr>
            <p:spPr bwMode="auto">
              <a:xfrm>
                <a:off x="1889" y="3319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9953" name="Text Box 42"/>
            <p:cNvSpPr txBox="1">
              <a:spLocks noChangeArrowheads="1"/>
            </p:cNvSpPr>
            <p:nvPr/>
          </p:nvSpPr>
          <p:spPr bwMode="auto">
            <a:xfrm>
              <a:off x="1285" y="1728"/>
              <a:ext cx="1083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inherited</a:t>
              </a:r>
              <a:endParaRPr lang="fr-BE" sz="1800" i="1">
                <a:solidFill>
                  <a:schemeClr val="tx2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54475" name="Line 43"/>
            <p:cNvSpPr>
              <a:spLocks noChangeShapeType="1"/>
            </p:cNvSpPr>
            <p:nvPr/>
          </p:nvSpPr>
          <p:spPr bwMode="auto">
            <a:xfrm flipV="1">
              <a:off x="2036" y="1781"/>
              <a:ext cx="618" cy="7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9955" name="Group 55"/>
            <p:cNvGrpSpPr>
              <a:grpSpLocks/>
            </p:cNvGrpSpPr>
            <p:nvPr/>
          </p:nvGrpSpPr>
          <p:grpSpPr bwMode="auto">
            <a:xfrm>
              <a:off x="2468" y="2388"/>
              <a:ext cx="1917" cy="755"/>
              <a:chOff x="1124" y="2106"/>
              <a:chExt cx="1917" cy="755"/>
            </a:xfrm>
          </p:grpSpPr>
          <p:sp>
            <p:nvSpPr>
              <p:cNvPr id="39959" name="Text Box 56"/>
              <p:cNvSpPr txBox="1">
                <a:spLocks noChangeArrowheads="1"/>
              </p:cNvSpPr>
              <p:nvPr/>
            </p:nvSpPr>
            <p:spPr bwMode="auto">
              <a:xfrm>
                <a:off x="1124" y="2106"/>
                <a:ext cx="1903" cy="725"/>
              </a:xfrm>
              <a:prstGeom prst="rect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sz="1800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       </a:t>
                </a:r>
                <a:r>
                  <a:rPr lang="fr-BE" sz="18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WarningSignal</a:t>
                </a:r>
              </a:p>
            </p:txBody>
          </p:sp>
          <p:sp>
            <p:nvSpPr>
              <p:cNvPr id="1554489" name="Line 57"/>
              <p:cNvSpPr>
                <a:spLocks noChangeShapeType="1"/>
              </p:cNvSpPr>
              <p:nvPr/>
            </p:nvSpPr>
            <p:spPr bwMode="auto">
              <a:xfrm flipV="1">
                <a:off x="1144" y="2375"/>
                <a:ext cx="18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961" name="Text Box 58"/>
              <p:cNvSpPr txBox="1">
                <a:spLocks noChangeArrowheads="1"/>
              </p:cNvSpPr>
              <p:nvPr/>
            </p:nvSpPr>
            <p:spPr bwMode="auto">
              <a:xfrm>
                <a:off x="1203" y="2395"/>
                <a:ext cx="1838" cy="4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sz="1800" b="1">
                    <a:solidFill>
                      <a:schemeClr val="hlink"/>
                    </a:solidFill>
                    <a:effectLst/>
                    <a:latin typeface="Arial" pitchFamily="34" charset="0"/>
                  </a:rPr>
                  <a:t>Color: {orange}</a:t>
                </a:r>
                <a:endParaRPr lang="fr-BE" sz="1800">
                  <a:solidFill>
                    <a:schemeClr val="hlink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39956" name="Text Box 59"/>
            <p:cNvSpPr txBox="1">
              <a:spLocks noChangeArrowheads="1"/>
            </p:cNvSpPr>
            <p:nvPr/>
          </p:nvSpPr>
          <p:spPr bwMode="auto">
            <a:xfrm>
              <a:off x="1099" y="2651"/>
              <a:ext cx="983" cy="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compatible redefinition</a:t>
              </a:r>
            </a:p>
            <a:p>
              <a:pPr algn="l">
                <a:spcBef>
                  <a:spcPct val="0"/>
                </a:spcBef>
              </a:pPr>
              <a:r>
                <a:rPr lang="fr-BE" sz="18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(subsort)</a:t>
              </a:r>
              <a:endParaRPr lang="fr-BE" sz="1800" i="1">
                <a:solidFill>
                  <a:schemeClr val="tx2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54492" name="Line 60"/>
            <p:cNvSpPr>
              <a:spLocks noChangeShapeType="1"/>
            </p:cNvSpPr>
            <p:nvPr/>
          </p:nvSpPr>
          <p:spPr bwMode="auto">
            <a:xfrm flipV="1">
              <a:off x="1942" y="2768"/>
              <a:ext cx="618" cy="7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4493" name="Line 61"/>
            <p:cNvSpPr>
              <a:spLocks noChangeShapeType="1"/>
            </p:cNvSpPr>
            <p:nvPr/>
          </p:nvSpPr>
          <p:spPr bwMode="auto">
            <a:xfrm flipV="1">
              <a:off x="1814" y="1378"/>
              <a:ext cx="455" cy="3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9940" name="Group 6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54495" name="Rectangle 6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4496" name="Rectangle 6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4497" name="Rectangle 6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4498" name="Line 6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4499" name="Line 6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4500" name="Line 6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4501" name="Line 6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9941" name="Text Box 70"/>
          <p:cNvSpPr txBox="1">
            <a:spLocks noChangeArrowheads="1"/>
          </p:cNvSpPr>
          <p:nvPr/>
        </p:nvSpPr>
        <p:spPr bwMode="auto">
          <a:xfrm>
            <a:off x="684213" y="5459413"/>
            <a:ext cx="79962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>
                <a:solidFill>
                  <a:schemeClr val="tx1"/>
                </a:solidFill>
                <a:effectLst/>
                <a:latin typeface="Comic Sans MS" pitchFamily="66" charset="0"/>
              </a:rPr>
              <a:t>The more specific feature always overrides the more general one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inheritance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" y="1095375"/>
            <a:ext cx="8916988" cy="2554288"/>
          </a:xfrm>
        </p:spPr>
        <p:txBody>
          <a:bodyPr/>
          <a:lstStyle/>
          <a:p>
            <a:r>
              <a:rPr lang="en-US" smtClean="0"/>
              <a:t>Same object may be specialization of multiple super-objects</a:t>
            </a:r>
          </a:p>
          <a:p>
            <a:pPr lvl="1"/>
            <a:r>
              <a:rPr lang="en-US" sz="2000" smtClean="0"/>
              <a:t>by default, inheritance of all features from all super-objects</a:t>
            </a:r>
            <a:endParaRPr lang="en-US" smtClean="0"/>
          </a:p>
          <a:p>
            <a:r>
              <a:rPr lang="en-US" smtClean="0"/>
              <a:t>Can result in inheritance conflicts</a:t>
            </a:r>
          </a:p>
          <a:p>
            <a:pPr lvl="1"/>
            <a:r>
              <a:rPr lang="en-US" sz="2000" smtClean="0"/>
              <a:t>different features with same name inherited from different super-objects</a:t>
            </a:r>
          </a:p>
          <a:p>
            <a:pPr lvl="1">
              <a:buFontTx/>
              <a:buNone/>
            </a:pPr>
            <a:r>
              <a:rPr lang="en-US" sz="2000" smtClean="0">
                <a:solidFill>
                  <a:schemeClr val="tx2"/>
                </a:solidFill>
              </a:rPr>
              <a:t>=&gt;</a:t>
            </a:r>
            <a:r>
              <a:rPr lang="en-US" sz="2000" smtClean="0"/>
              <a:t>  conflicting features first renamed to avoid this</a:t>
            </a:r>
          </a:p>
        </p:txBody>
      </p:sp>
      <p:grpSp>
        <p:nvGrpSpPr>
          <p:cNvPr id="40964" name="Group 25"/>
          <p:cNvGrpSpPr>
            <a:grpSpLocks/>
          </p:cNvGrpSpPr>
          <p:nvPr/>
        </p:nvGrpSpPr>
        <p:grpSpPr bwMode="auto">
          <a:xfrm>
            <a:off x="2935288" y="4008438"/>
            <a:ext cx="1787525" cy="957262"/>
            <a:chOff x="1849" y="2525"/>
            <a:chExt cx="1126" cy="603"/>
          </a:xfrm>
        </p:grpSpPr>
        <p:sp>
          <p:nvSpPr>
            <p:cNvPr id="40989" name="Text Box 13"/>
            <p:cNvSpPr txBox="1">
              <a:spLocks noChangeArrowheads="1"/>
            </p:cNvSpPr>
            <p:nvPr/>
          </p:nvSpPr>
          <p:spPr bwMode="auto">
            <a:xfrm>
              <a:off x="1849" y="2525"/>
              <a:ext cx="1118" cy="60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Comic Sans MS" pitchFamily="66" charset="0"/>
                </a:rPr>
                <a:t>      </a:t>
              </a: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Student</a:t>
              </a:r>
            </a:p>
          </p:txBody>
        </p:sp>
        <p:sp>
          <p:nvSpPr>
            <p:cNvPr id="1556494" name="Line 14"/>
            <p:cNvSpPr>
              <a:spLocks noChangeShapeType="1"/>
            </p:cNvSpPr>
            <p:nvPr/>
          </p:nvSpPr>
          <p:spPr bwMode="auto">
            <a:xfrm flipV="1">
              <a:off x="1861" y="2749"/>
              <a:ext cx="10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1" name="Text Box 15"/>
            <p:cNvSpPr txBox="1">
              <a:spLocks noChangeArrowheads="1"/>
            </p:cNvSpPr>
            <p:nvPr/>
          </p:nvSpPr>
          <p:spPr bwMode="auto">
            <a:xfrm>
              <a:off x="1895" y="2738"/>
              <a:ext cx="1080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hlink"/>
                  </a:solidFill>
                  <a:effectLst/>
                  <a:latin typeface="Arial" pitchFamily="34" charset="0"/>
                </a:rPr>
                <a:t>Address</a:t>
              </a:r>
            </a:p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StudentID</a:t>
              </a:r>
            </a:p>
          </p:txBody>
        </p:sp>
      </p:grpSp>
      <p:grpSp>
        <p:nvGrpSpPr>
          <p:cNvPr id="40965" name="Group 16"/>
          <p:cNvGrpSpPr>
            <a:grpSpLocks/>
          </p:cNvGrpSpPr>
          <p:nvPr/>
        </p:nvGrpSpPr>
        <p:grpSpPr bwMode="auto">
          <a:xfrm rot="-1487551">
            <a:off x="3937000" y="4940300"/>
            <a:ext cx="268288" cy="700088"/>
            <a:chOff x="1810" y="3129"/>
            <a:chExt cx="169" cy="441"/>
          </a:xfrm>
        </p:grpSpPr>
        <p:sp>
          <p:nvSpPr>
            <p:cNvPr id="1556497" name="AutoShape 17"/>
            <p:cNvSpPr>
              <a:spLocks noChangeArrowheads="1"/>
            </p:cNvSpPr>
            <p:nvPr/>
          </p:nvSpPr>
          <p:spPr bwMode="auto">
            <a:xfrm>
              <a:off x="1810" y="3128"/>
              <a:ext cx="169" cy="18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6498" name="Line 18"/>
            <p:cNvSpPr>
              <a:spLocks noChangeShapeType="1"/>
            </p:cNvSpPr>
            <p:nvPr/>
          </p:nvSpPr>
          <p:spPr bwMode="auto">
            <a:xfrm>
              <a:off x="1889" y="3318"/>
              <a:ext cx="0" cy="2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0966" name="Text Box 23"/>
          <p:cNvSpPr txBox="1">
            <a:spLocks noChangeArrowheads="1"/>
          </p:cNvSpPr>
          <p:nvPr/>
        </p:nvSpPr>
        <p:spPr bwMode="auto">
          <a:xfrm>
            <a:off x="604838" y="4179888"/>
            <a:ext cx="1965325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renamed</a:t>
            </a: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hlink"/>
                </a:solidFill>
                <a:effectLst/>
                <a:latin typeface="Arial" pitchFamily="34" charset="0"/>
              </a:rPr>
              <a:t>StudentAddress</a:t>
            </a: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 </a:t>
            </a:r>
          </a:p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to avoid conflict</a:t>
            </a:r>
          </a:p>
        </p:txBody>
      </p:sp>
      <p:sp>
        <p:nvSpPr>
          <p:cNvPr id="1556504" name="Line 24"/>
          <p:cNvSpPr>
            <a:spLocks noChangeShapeType="1"/>
          </p:cNvSpPr>
          <p:nvPr/>
        </p:nvSpPr>
        <p:spPr bwMode="auto">
          <a:xfrm flipV="1">
            <a:off x="2736850" y="6588125"/>
            <a:ext cx="981075" cy="11271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40968" name="Group 26"/>
          <p:cNvGrpSpPr>
            <a:grpSpLocks/>
          </p:cNvGrpSpPr>
          <p:nvPr/>
        </p:nvGrpSpPr>
        <p:grpSpPr bwMode="auto">
          <a:xfrm>
            <a:off x="5237163" y="4002088"/>
            <a:ext cx="1787525" cy="957262"/>
            <a:chOff x="1849" y="2525"/>
            <a:chExt cx="1126" cy="603"/>
          </a:xfrm>
        </p:grpSpPr>
        <p:sp>
          <p:nvSpPr>
            <p:cNvPr id="40984" name="Text Box 27"/>
            <p:cNvSpPr txBox="1">
              <a:spLocks noChangeArrowheads="1"/>
            </p:cNvSpPr>
            <p:nvPr/>
          </p:nvSpPr>
          <p:spPr bwMode="auto">
            <a:xfrm>
              <a:off x="1849" y="2525"/>
              <a:ext cx="1118" cy="60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Comic Sans MS" pitchFamily="66" charset="0"/>
                </a:rPr>
                <a:t>      </a:t>
              </a: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Patron</a:t>
              </a:r>
            </a:p>
          </p:txBody>
        </p:sp>
        <p:sp>
          <p:nvSpPr>
            <p:cNvPr id="1556508" name="Line 28"/>
            <p:cNvSpPr>
              <a:spLocks noChangeShapeType="1"/>
            </p:cNvSpPr>
            <p:nvPr/>
          </p:nvSpPr>
          <p:spPr bwMode="auto">
            <a:xfrm flipV="1">
              <a:off x="1861" y="2749"/>
              <a:ext cx="10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6" name="Text Box 29"/>
            <p:cNvSpPr txBox="1">
              <a:spLocks noChangeArrowheads="1"/>
            </p:cNvSpPr>
            <p:nvPr/>
          </p:nvSpPr>
          <p:spPr bwMode="auto">
            <a:xfrm>
              <a:off x="1895" y="2738"/>
              <a:ext cx="1080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hlink"/>
                  </a:solidFill>
                  <a:effectLst/>
                  <a:latin typeface="Arial" pitchFamily="34" charset="0"/>
                </a:rPr>
                <a:t>Address</a:t>
              </a:r>
            </a:p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Email</a:t>
              </a:r>
            </a:p>
          </p:txBody>
        </p:sp>
      </p:grpSp>
      <p:grpSp>
        <p:nvGrpSpPr>
          <p:cNvPr id="40969" name="Group 30"/>
          <p:cNvGrpSpPr>
            <a:grpSpLocks/>
          </p:cNvGrpSpPr>
          <p:nvPr/>
        </p:nvGrpSpPr>
        <p:grpSpPr bwMode="auto">
          <a:xfrm rot="1838049">
            <a:off x="5416550" y="4919663"/>
            <a:ext cx="268288" cy="700087"/>
            <a:chOff x="1810" y="3129"/>
            <a:chExt cx="169" cy="441"/>
          </a:xfrm>
        </p:grpSpPr>
        <p:sp>
          <p:nvSpPr>
            <p:cNvPr id="1556511" name="AutoShape 31"/>
            <p:cNvSpPr>
              <a:spLocks noChangeArrowheads="1"/>
            </p:cNvSpPr>
            <p:nvPr/>
          </p:nvSpPr>
          <p:spPr bwMode="auto">
            <a:xfrm>
              <a:off x="1809" y="3129"/>
              <a:ext cx="169" cy="18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6512" name="Line 32"/>
            <p:cNvSpPr>
              <a:spLocks noChangeShapeType="1"/>
            </p:cNvSpPr>
            <p:nvPr/>
          </p:nvSpPr>
          <p:spPr bwMode="auto">
            <a:xfrm>
              <a:off x="1888" y="3318"/>
              <a:ext cx="0" cy="2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0970" name="Text Box 34"/>
          <p:cNvSpPr txBox="1">
            <a:spLocks noChangeArrowheads="1"/>
          </p:cNvSpPr>
          <p:nvPr/>
        </p:nvSpPr>
        <p:spPr bwMode="auto">
          <a:xfrm>
            <a:off x="3960813" y="5568950"/>
            <a:ext cx="2006600" cy="95726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StudentPatron</a:t>
            </a:r>
          </a:p>
        </p:txBody>
      </p:sp>
      <p:sp>
        <p:nvSpPr>
          <p:cNvPr id="1556515" name="Line 35"/>
          <p:cNvSpPr>
            <a:spLocks noChangeShapeType="1"/>
          </p:cNvSpPr>
          <p:nvPr/>
        </p:nvSpPr>
        <p:spPr bwMode="auto">
          <a:xfrm flipV="1">
            <a:off x="3995738" y="5922963"/>
            <a:ext cx="1989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972" name="Text Box 36"/>
          <p:cNvSpPr txBox="1">
            <a:spLocks noChangeArrowheads="1"/>
          </p:cNvSpPr>
          <p:nvPr/>
        </p:nvSpPr>
        <p:spPr bwMode="auto">
          <a:xfrm>
            <a:off x="4135438" y="5980113"/>
            <a:ext cx="646112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>
                <a:solidFill>
                  <a:schemeClr val="tx1"/>
                </a:solidFill>
                <a:effectLst/>
                <a:latin typeface="Arial" pitchFamily="34" charset="0"/>
              </a:rPr>
              <a:t>...</a:t>
            </a:r>
          </a:p>
        </p:txBody>
      </p:sp>
      <p:sp>
        <p:nvSpPr>
          <p:cNvPr id="1556517" name="Line 37"/>
          <p:cNvSpPr>
            <a:spLocks noChangeShapeType="1"/>
          </p:cNvSpPr>
          <p:nvPr/>
        </p:nvSpPr>
        <p:spPr bwMode="auto">
          <a:xfrm>
            <a:off x="1660525" y="4370388"/>
            <a:ext cx="1355725" cy="103187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40974" name="Group 38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56519" name="Rectangle 39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6520" name="Rectangle 40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6521" name="Rectangle 41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6522" name="Line 42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6523" name="Line 43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6524" name="Line 44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6525" name="Line 45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160338"/>
            <a:ext cx="6430962" cy="762000"/>
          </a:xfrm>
        </p:spPr>
        <p:txBody>
          <a:bodyPr/>
          <a:lstStyle/>
          <a:p>
            <a:r>
              <a:rPr lang="en-US" smtClean="0"/>
              <a:t>The object model</a:t>
            </a:r>
            <a:endParaRPr lang="en-US" altLang="en-US" sz="2000" smtClean="0"/>
          </a:p>
        </p:txBody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171575"/>
            <a:ext cx="8704262" cy="52228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Structural</a:t>
            </a:r>
            <a:r>
              <a:rPr lang="en-US" smtClean="0"/>
              <a:t> view of the system being modeled </a:t>
            </a:r>
            <a:r>
              <a:rPr lang="en-US" sz="2000" smtClean="0"/>
              <a:t>(</a:t>
            </a:r>
            <a:r>
              <a:rPr lang="en-US" sz="2000" i="1" smtClean="0"/>
              <a:t>as-is</a:t>
            </a:r>
            <a:r>
              <a:rPr lang="en-US" sz="2000" smtClean="0"/>
              <a:t> </a:t>
            </a:r>
            <a:r>
              <a:rPr lang="en-US" sz="1800" smtClean="0"/>
              <a:t>or</a:t>
            </a:r>
            <a:r>
              <a:rPr lang="en-US" sz="2000" smtClean="0"/>
              <a:t> </a:t>
            </a:r>
            <a:r>
              <a:rPr lang="en-US" sz="2000" i="1" smtClean="0"/>
              <a:t>to-be</a:t>
            </a:r>
            <a:r>
              <a:rPr lang="en-US" sz="2000" smtClean="0"/>
              <a:t>)</a:t>
            </a:r>
            <a:endParaRPr lang="en-US" smtClean="0"/>
          </a:p>
          <a:p>
            <a:pPr>
              <a:defRPr/>
            </a:pPr>
            <a:r>
              <a:rPr lang="en-US" altLang="en-US" smtClean="0"/>
              <a:t>Roughly, shows how relevant system concepts are structured and interrelated</a:t>
            </a:r>
          </a:p>
          <a:p>
            <a:pPr>
              <a:defRPr/>
            </a:pPr>
            <a:r>
              <a:rPr lang="en-US" altLang="en-US" smtClean="0"/>
              <a:t>Represented by UML class diagram ...</a:t>
            </a:r>
          </a:p>
          <a:p>
            <a:pPr lvl="1">
              <a:defRPr/>
            </a:pPr>
            <a:r>
              <a:rPr lang="en-US" altLang="en-US" sz="2000" smtClean="0"/>
              <a:t>“objects”, classes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altLang="en-US" sz="2000" smtClean="0"/>
              <a:t> in the OO design sense:  RE is concerned with the </a:t>
            </a:r>
            <a:r>
              <a:rPr lang="en-US" altLang="en-US" sz="2000" i="1" smtClean="0"/>
              <a:t>problem world</a:t>
            </a:r>
            <a:r>
              <a:rPr lang="en-US" altLang="en-US" sz="2000" smtClean="0"/>
              <a:t> only !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sz="2000" smtClean="0"/>
              <a:t>classes with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  <a:r>
              <a:rPr lang="en-US" altLang="en-US" sz="2000" smtClean="0"/>
              <a:t> operations: data encapsulation is a design concern;  no design decisions here !</a:t>
            </a:r>
            <a:endParaRPr lang="en-US" altLang="en-US" smtClean="0"/>
          </a:p>
          <a:p>
            <a:pPr>
              <a:lnSpc>
                <a:spcPct val="120000"/>
              </a:lnSpc>
              <a:defRPr/>
            </a:pPr>
            <a:r>
              <a:rPr lang="en-US" altLang="en-US" smtClean="0"/>
              <a:t>Multiple uses ...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sz="2000" smtClean="0"/>
              <a:t>precise definition of system concepts involved in other views, their structure &amp; </a:t>
            </a: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descriptive</a:t>
            </a:r>
            <a:r>
              <a:rPr lang="en-US" altLang="en-US" sz="2000" smtClean="0"/>
              <a:t> properties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sz="2000" smtClean="0"/>
              <a:t>state variables manipulated in other views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sz="2000" smtClean="0"/>
              <a:t>common vocabulary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en-US" sz="2000" smtClean="0"/>
              <a:t>basis for generating a glossary of terms</a:t>
            </a:r>
          </a:p>
        </p:txBody>
      </p:sp>
      <p:grpSp>
        <p:nvGrpSpPr>
          <p:cNvPr id="19460" name="Group 15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15526" name="Rectangle 6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5527" name="Rectangle 7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5528" name="Rectangle 8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5529" name="Line 9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5530" name="Line 10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5531" name="Line 11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5532" name="Line 12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8588"/>
            <a:ext cx="8653463" cy="762000"/>
          </a:xfrm>
        </p:spPr>
        <p:txBody>
          <a:bodyPr/>
          <a:lstStyle/>
          <a:p>
            <a:r>
              <a:rPr lang="en-US" smtClean="0"/>
              <a:t>Multiple specializations</a:t>
            </a:r>
          </a:p>
        </p:txBody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947738"/>
            <a:ext cx="8751887" cy="2786062"/>
          </a:xfrm>
        </p:spPr>
        <p:txBody>
          <a:bodyPr/>
          <a:lstStyle/>
          <a:p>
            <a:pPr>
              <a:defRPr/>
            </a:pPr>
            <a:r>
              <a:rPr lang="en-US" smtClean="0"/>
              <a:t>Same object may have multiple specializations</a:t>
            </a:r>
          </a:p>
          <a:p>
            <a:pPr lvl="1">
              <a:defRPr/>
            </a:pPr>
            <a:r>
              <a:rPr lang="en-US" sz="2000" smtClean="0"/>
              <a:t>Different subsets of object instances associated with different criteria</a:t>
            </a:r>
          </a:p>
          <a:p>
            <a:pPr lvl="1">
              <a:defRPr/>
            </a:pPr>
            <a:r>
              <a:rPr lang="en-US" sz="2000" smtClean="0"/>
              <a:t>Same object instance may be member of different subsets (one per criterion)</a:t>
            </a:r>
          </a:p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Discriminator</a:t>
            </a:r>
            <a:r>
              <a:rPr lang="en-US" smtClean="0"/>
              <a:t> </a:t>
            </a:r>
            <a:r>
              <a:rPr lang="en-US" smtClean="0">
                <a:solidFill>
                  <a:schemeClr val="tx2"/>
                </a:solidFill>
              </a:rPr>
              <a:t>=</a:t>
            </a:r>
            <a:r>
              <a:rPr lang="en-US" smtClean="0"/>
              <a:t>  attribute of super-object whose values define different specializations </a:t>
            </a:r>
            <a:r>
              <a:rPr lang="en-US" sz="2000" smtClean="0"/>
              <a:t>(differentiation criterion)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385888" y="3959225"/>
          <a:ext cx="6216650" cy="2674938"/>
        </p:xfrm>
        <a:graphic>
          <a:graphicData uri="http://schemas.openxmlformats.org/presentationml/2006/ole">
            <p:oleObj spid="_x0000_s6146" name="Picture" r:id="rId3" imgW="3420720" imgH="1464480" progId="Word.Picture.8">
              <p:embed/>
            </p:oleObj>
          </a:graphicData>
        </a:graphic>
      </p:graphicFrame>
      <p:grpSp>
        <p:nvGrpSpPr>
          <p:cNvPr id="6149" name="Group 13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55470" name="Rectangle 14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5471" name="Rectangle 15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5472" name="Rectangle 16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5473" name="Line 17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5474" name="Line 18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5475" name="Line 19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5476" name="Line 20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595438" y="184150"/>
            <a:ext cx="6043612" cy="812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Object generalization</a:t>
            </a:r>
            <a:endParaRPr lang="en-US" altLang="en-US" sz="2000" smtClean="0"/>
          </a:p>
        </p:txBody>
      </p:sp>
      <p:graphicFrame>
        <p:nvGraphicFramePr>
          <p:cNvPr id="7170" name="Object 54"/>
          <p:cNvGraphicFramePr>
            <a:graphicFrameLocks noChangeAspect="1"/>
          </p:cNvGraphicFramePr>
          <p:nvPr/>
        </p:nvGraphicFramePr>
        <p:xfrm>
          <a:off x="231775" y="1287463"/>
          <a:ext cx="8620125" cy="4083050"/>
        </p:xfrm>
        <a:graphic>
          <a:graphicData uri="http://schemas.openxmlformats.org/presentationml/2006/ole">
            <p:oleObj spid="_x0000_s7170" name="Picture" r:id="rId3" imgW="5400720" imgH="2544480" progId="Word.Picture.8">
              <p:embed/>
            </p:oleObj>
          </a:graphicData>
        </a:graphic>
      </p:graphicFrame>
      <p:sp>
        <p:nvSpPr>
          <p:cNvPr id="7172" name="Text Box 276"/>
          <p:cNvSpPr txBox="1">
            <a:spLocks noChangeArrowheads="1"/>
          </p:cNvSpPr>
          <p:nvPr/>
        </p:nvSpPr>
        <p:spPr bwMode="auto">
          <a:xfrm>
            <a:off x="5246688" y="5551488"/>
            <a:ext cx="2816225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hlink"/>
                </a:solidFill>
                <a:effectLst/>
                <a:latin typeface="Comic Sans MS" pitchFamily="66" charset="0"/>
              </a:rPr>
              <a:t>generalization is</a:t>
            </a:r>
          </a:p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hlink"/>
                </a:solidFill>
                <a:effectLst/>
                <a:latin typeface="Comic Sans MS" pitchFamily="66" charset="0"/>
              </a:rPr>
              <a:t>not necessarily apparent </a:t>
            </a:r>
          </a:p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hlink"/>
                </a:solidFill>
                <a:effectLst/>
                <a:latin typeface="Comic Sans MS" pitchFamily="66" charset="0"/>
              </a:rPr>
              <a:t>in problem world</a:t>
            </a:r>
          </a:p>
        </p:txBody>
      </p:sp>
      <p:sp>
        <p:nvSpPr>
          <p:cNvPr id="1553685" name="Freeform 277"/>
          <p:cNvSpPr>
            <a:spLocks/>
          </p:cNvSpPr>
          <p:nvPr/>
        </p:nvSpPr>
        <p:spPr bwMode="auto">
          <a:xfrm>
            <a:off x="7215188" y="2786063"/>
            <a:ext cx="1933575" cy="2973387"/>
          </a:xfrm>
          <a:custGeom>
            <a:avLst/>
            <a:gdLst/>
            <a:ahLst/>
            <a:cxnLst>
              <a:cxn ang="0">
                <a:pos x="0" y="1882"/>
              </a:cxn>
              <a:cxn ang="0">
                <a:pos x="991" y="1646"/>
              </a:cxn>
              <a:cxn ang="0">
                <a:pos x="1182" y="1019"/>
              </a:cxn>
              <a:cxn ang="0">
                <a:pos x="1145" y="291"/>
              </a:cxn>
              <a:cxn ang="0">
                <a:pos x="254" y="0"/>
              </a:cxn>
            </a:cxnLst>
            <a:rect l="0" t="0" r="r" b="b"/>
            <a:pathLst>
              <a:path w="1300" h="1882">
                <a:moveTo>
                  <a:pt x="0" y="1882"/>
                </a:moveTo>
                <a:cubicBezTo>
                  <a:pt x="397" y="1836"/>
                  <a:pt x="794" y="1790"/>
                  <a:pt x="991" y="1646"/>
                </a:cubicBezTo>
                <a:cubicBezTo>
                  <a:pt x="1188" y="1502"/>
                  <a:pt x="1156" y="1245"/>
                  <a:pt x="1182" y="1019"/>
                </a:cubicBezTo>
                <a:cubicBezTo>
                  <a:pt x="1208" y="793"/>
                  <a:pt x="1300" y="461"/>
                  <a:pt x="1145" y="291"/>
                </a:cubicBezTo>
                <a:cubicBezTo>
                  <a:pt x="990" y="121"/>
                  <a:pt x="622" y="60"/>
                  <a:pt x="254" y="0"/>
                </a:cubicBezTo>
              </a:path>
            </a:pathLst>
          </a:custGeom>
          <a:noFill/>
          <a:ln w="12700" cap="flat" cmpd="sng">
            <a:solidFill>
              <a:schemeClr val="hlink"/>
            </a:solidFill>
            <a:prstDash val="dash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7174" name="Group 278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53687" name="Rectangle 279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3688" name="Rectangle 280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3689" name="Rectangle 281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3690" name="Line 282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3691" name="Line 283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3692" name="Line 284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3693" name="Line 285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75" y="228600"/>
            <a:ext cx="7658100" cy="762000"/>
          </a:xfrm>
        </p:spPr>
        <p:txBody>
          <a:bodyPr/>
          <a:lstStyle/>
          <a:p>
            <a:r>
              <a:rPr lang="en-US" smtClean="0"/>
              <a:t>Benefits of generalization-based structuring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95388"/>
            <a:ext cx="8751887" cy="3838575"/>
          </a:xfrm>
        </p:spPr>
        <p:txBody>
          <a:bodyPr/>
          <a:lstStyle/>
          <a:p>
            <a:r>
              <a:rPr lang="en-US" smtClean="0"/>
              <a:t>Common features in multiple objects are factored out into single generalized object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</a:t>
            </a:r>
            <a:r>
              <a:rPr lang="en-US" sz="2000" smtClean="0"/>
              <a:t>simpler model, no duplication</a:t>
            </a:r>
          </a:p>
          <a:p>
            <a:pPr>
              <a:lnSpc>
                <a:spcPct val="100000"/>
              </a:lnSpc>
            </a:pPr>
            <a:r>
              <a:rPr lang="en-US" smtClean="0"/>
              <a:t>Generalized objects &amp; their structure are reusable in different contexts &amp; systems (by specialization)</a:t>
            </a:r>
          </a:p>
          <a:p>
            <a:pPr lvl="1"/>
            <a:r>
              <a:rPr lang="en-US" sz="2000" smtClean="0"/>
              <a:t>e.g.</a:t>
            </a:r>
            <a:r>
              <a:rPr lang="en-US" smtClean="0"/>
              <a:t>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BorrowableItem   </a:t>
            </a:r>
            <a:r>
              <a:rPr lang="en-US" smtClean="0"/>
              <a:t>--&gt;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CDCopy </a:t>
            </a:r>
            <a:r>
              <a:rPr lang="en-US" smtClean="0"/>
              <a:t>,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VideoCopy</a:t>
            </a:r>
          </a:p>
          <a:p>
            <a:r>
              <a:rPr lang="en-US" smtClean="0"/>
              <a:t>Increased modifiability of large models</a:t>
            </a:r>
          </a:p>
          <a:p>
            <a:pPr lvl="1">
              <a:spcBef>
                <a:spcPct val="15000"/>
              </a:spcBef>
            </a:pPr>
            <a:r>
              <a:rPr lang="en-US" sz="2000" smtClean="0"/>
              <a:t>modifications of more general features are localized in more general objects, down-propagated to specialized objects</a:t>
            </a:r>
          </a:p>
        </p:txBody>
      </p:sp>
      <p:pic>
        <p:nvPicPr>
          <p:cNvPr id="4198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613" y="127000"/>
            <a:ext cx="8445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 Box 13"/>
          <p:cNvSpPr txBox="1">
            <a:spLocks noChangeArrowheads="1"/>
          </p:cNvSpPr>
          <p:nvPr/>
        </p:nvSpPr>
        <p:spPr bwMode="auto">
          <a:xfrm>
            <a:off x="842963" y="5467350"/>
            <a:ext cx="1833562" cy="95726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StudentPatron</a:t>
            </a:r>
          </a:p>
        </p:txBody>
      </p:sp>
      <p:sp>
        <p:nvSpPr>
          <p:cNvPr id="1557518" name="Line 14"/>
          <p:cNvSpPr>
            <a:spLocks noChangeShapeType="1"/>
          </p:cNvSpPr>
          <p:nvPr/>
        </p:nvSpPr>
        <p:spPr bwMode="auto">
          <a:xfrm>
            <a:off x="877888" y="5822950"/>
            <a:ext cx="18018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991" name="Text Box 16"/>
          <p:cNvSpPr txBox="1">
            <a:spLocks noChangeArrowheads="1"/>
          </p:cNvSpPr>
          <p:nvPr/>
        </p:nvSpPr>
        <p:spPr bwMode="auto">
          <a:xfrm>
            <a:off x="3398838" y="5481638"/>
            <a:ext cx="2525712" cy="957262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NonPriviledgedPatron</a:t>
            </a:r>
          </a:p>
        </p:txBody>
      </p:sp>
      <p:sp>
        <p:nvSpPr>
          <p:cNvPr id="1557521" name="Line 17"/>
          <p:cNvSpPr>
            <a:spLocks noChangeShapeType="1"/>
          </p:cNvSpPr>
          <p:nvPr/>
        </p:nvSpPr>
        <p:spPr bwMode="auto">
          <a:xfrm flipV="1">
            <a:off x="3433763" y="5835650"/>
            <a:ext cx="2479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993" name="Text Box 18"/>
          <p:cNvSpPr txBox="1">
            <a:spLocks noChangeArrowheads="1"/>
          </p:cNvSpPr>
          <p:nvPr/>
        </p:nvSpPr>
        <p:spPr bwMode="auto">
          <a:xfrm>
            <a:off x="6683375" y="5461000"/>
            <a:ext cx="1833563" cy="95726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     Patron</a:t>
            </a:r>
          </a:p>
        </p:txBody>
      </p:sp>
      <p:sp>
        <p:nvSpPr>
          <p:cNvPr id="1557523" name="Line 19"/>
          <p:cNvSpPr>
            <a:spLocks noChangeShapeType="1"/>
          </p:cNvSpPr>
          <p:nvPr/>
        </p:nvSpPr>
        <p:spPr bwMode="auto">
          <a:xfrm flipV="1">
            <a:off x="6718300" y="5815013"/>
            <a:ext cx="17859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41995" name="Group 20"/>
          <p:cNvGrpSpPr>
            <a:grpSpLocks/>
          </p:cNvGrpSpPr>
          <p:nvPr/>
        </p:nvGrpSpPr>
        <p:grpSpPr bwMode="auto">
          <a:xfrm rot="5435669">
            <a:off x="2897188" y="5630863"/>
            <a:ext cx="268287" cy="700087"/>
            <a:chOff x="1810" y="3129"/>
            <a:chExt cx="169" cy="441"/>
          </a:xfrm>
        </p:grpSpPr>
        <p:sp>
          <p:nvSpPr>
            <p:cNvPr id="1557525" name="AutoShape 21"/>
            <p:cNvSpPr>
              <a:spLocks noChangeArrowheads="1"/>
            </p:cNvSpPr>
            <p:nvPr/>
          </p:nvSpPr>
          <p:spPr bwMode="auto">
            <a:xfrm>
              <a:off x="1810" y="3130"/>
              <a:ext cx="169" cy="18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7526" name="Line 22"/>
            <p:cNvSpPr>
              <a:spLocks noChangeShapeType="1"/>
            </p:cNvSpPr>
            <p:nvPr/>
          </p:nvSpPr>
          <p:spPr bwMode="auto">
            <a:xfrm>
              <a:off x="1889" y="3319"/>
              <a:ext cx="0" cy="2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1996" name="Group 23"/>
          <p:cNvGrpSpPr>
            <a:grpSpLocks/>
          </p:cNvGrpSpPr>
          <p:nvPr/>
        </p:nvGrpSpPr>
        <p:grpSpPr bwMode="auto">
          <a:xfrm rot="5435669">
            <a:off x="6138863" y="5595938"/>
            <a:ext cx="268287" cy="700087"/>
            <a:chOff x="1810" y="3129"/>
            <a:chExt cx="169" cy="441"/>
          </a:xfrm>
        </p:grpSpPr>
        <p:sp>
          <p:nvSpPr>
            <p:cNvPr id="1557528" name="AutoShape 24"/>
            <p:cNvSpPr>
              <a:spLocks noChangeArrowheads="1"/>
            </p:cNvSpPr>
            <p:nvPr/>
          </p:nvSpPr>
          <p:spPr bwMode="auto">
            <a:xfrm>
              <a:off x="1810" y="3130"/>
              <a:ext cx="169" cy="18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7529" name="Line 25"/>
            <p:cNvSpPr>
              <a:spLocks noChangeShapeType="1"/>
            </p:cNvSpPr>
            <p:nvPr/>
          </p:nvSpPr>
          <p:spPr bwMode="auto">
            <a:xfrm>
              <a:off x="1889" y="3319"/>
              <a:ext cx="0" cy="2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282575"/>
            <a:ext cx="8653462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Object aggregation</a:t>
            </a:r>
          </a:p>
        </p:txBody>
      </p:sp>
      <p:sp>
        <p:nvSpPr>
          <p:cNvPr id="155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395413"/>
            <a:ext cx="8810625" cy="4656137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Aggregation</a:t>
            </a:r>
            <a:r>
              <a:rPr lang="en-US" smtClean="0"/>
              <a:t> </a:t>
            </a:r>
            <a:r>
              <a:rPr lang="en-US" smtClean="0">
                <a:solidFill>
                  <a:schemeClr val="tx2"/>
                </a:solidFill>
              </a:rPr>
              <a:t>=</a:t>
            </a:r>
            <a:r>
              <a:rPr lang="en-US" smtClean="0"/>
              <a:t>  composite object whose components are objects 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smtClean="0"/>
              <a:t>                                                                                         </a:t>
            </a:r>
            <a:r>
              <a:rPr lang="en-US" sz="2000" smtClean="0"/>
              <a:t>(“parts”)</a:t>
            </a:r>
            <a:endParaRPr lang="en-US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smtClean="0"/>
              <a:t>   InstanceOf</a:t>
            </a:r>
            <a:r>
              <a:rPr lang="en-US" sz="900" smtClean="0"/>
              <a:t> </a:t>
            </a:r>
            <a:r>
              <a:rPr lang="en-US" sz="2000" smtClean="0"/>
              <a:t>(</a:t>
            </a:r>
            <a:r>
              <a:rPr lang="en-US" sz="2000" i="1" smtClean="0"/>
              <a:t>ob</a:t>
            </a:r>
            <a:r>
              <a:rPr lang="en-US" sz="2000" smtClean="0"/>
              <a:t>, AggrOb) </a:t>
            </a:r>
            <a:r>
              <a:rPr lang="en-US" sz="2000" smtClean="0">
                <a:solidFill>
                  <a:schemeClr val="tx2"/>
                </a:solidFill>
              </a:rPr>
              <a:t> </a:t>
            </a:r>
            <a:r>
              <a:rPr lang="en-US" sz="2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Þ</a:t>
            </a:r>
            <a:r>
              <a:rPr lang="en-US" sz="2000" smtClean="0">
                <a:latin typeface="Symbol" pitchFamily="18" charset="2"/>
              </a:rPr>
              <a:t>   </a:t>
            </a:r>
            <a:r>
              <a:rPr lang="en-US" sz="2000" i="1" smtClean="0"/>
              <a:t>ob</a:t>
            </a:r>
            <a:r>
              <a:rPr lang="en-US" sz="2000" smtClean="0"/>
              <a:t> = Tuple</a:t>
            </a:r>
            <a:r>
              <a:rPr lang="en-US" sz="900" smtClean="0"/>
              <a:t> </a:t>
            </a:r>
            <a:r>
              <a:rPr lang="en-US" sz="2000" smtClean="0"/>
              <a:t>(o</a:t>
            </a:r>
            <a:r>
              <a:rPr lang="en-US" sz="2000" baseline="-25000" smtClean="0"/>
              <a:t>1</a:t>
            </a:r>
            <a:r>
              <a:rPr lang="en-US" sz="2000" smtClean="0"/>
              <a:t>, ..., o</a:t>
            </a:r>
            <a:r>
              <a:rPr lang="en-US" sz="2000" baseline="-25000" smtClean="0"/>
              <a:t>n</a:t>
            </a:r>
            <a:r>
              <a:rPr lang="en-US" sz="2000" smtClean="0"/>
              <a:t>)</a:t>
            </a:r>
          </a:p>
          <a:p>
            <a:pPr lvl="2">
              <a:lnSpc>
                <a:spcPct val="100000"/>
              </a:lnSpc>
              <a:buFontTx/>
              <a:buNone/>
              <a:defRPr/>
            </a:pPr>
            <a:r>
              <a:rPr lang="en-US" smtClean="0"/>
              <a:t>				                 </a:t>
            </a:r>
            <a:r>
              <a:rPr lang="en-US" smtClean="0">
                <a:solidFill>
                  <a:schemeClr val="tx2"/>
                </a:solidFill>
              </a:rPr>
              <a:t>with</a:t>
            </a:r>
            <a:r>
              <a:rPr lang="en-US" smtClean="0"/>
              <a:t> InstanceOf</a:t>
            </a:r>
            <a:r>
              <a:rPr lang="en-US" sz="800" smtClean="0"/>
              <a:t> </a:t>
            </a:r>
            <a:r>
              <a:rPr lang="en-US" smtClean="0"/>
              <a:t>(o</a:t>
            </a:r>
            <a:r>
              <a:rPr lang="en-US" baseline="-25000" smtClean="0"/>
              <a:t>i </a:t>
            </a:r>
            <a:r>
              <a:rPr lang="en-US" smtClean="0"/>
              <a:t>, PartOb</a:t>
            </a:r>
            <a:r>
              <a:rPr lang="en-US" baseline="-25000" smtClean="0"/>
              <a:t>i </a:t>
            </a:r>
            <a:r>
              <a:rPr lang="en-US" smtClean="0"/>
              <a:t>)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000" smtClean="0"/>
              <a:t>applicable to entities, agents, events, associations 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defRPr/>
            </a:pPr>
            <a:r>
              <a:rPr lang="en-US" sz="2000" smtClean="0"/>
              <a:t>multiplicities may be attached to part-to-aggregation links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000" smtClean="0"/>
              <a:t>transitive, antisymmetrical links</a:t>
            </a:r>
          </a:p>
          <a:p>
            <a:pPr>
              <a:lnSpc>
                <a:spcPct val="160000"/>
              </a:lnSpc>
              <a:spcBef>
                <a:spcPct val="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Composition:  </a:t>
            </a:r>
            <a:r>
              <a:rPr lang="en-US" smtClean="0"/>
              <a:t>aggregation &amp; parts appear/disappear together</a:t>
            </a:r>
            <a:endParaRPr lang="en-US" sz="2000" smtClean="0"/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sz="2000" smtClean="0"/>
              <a:t>     ob = Tuple (o</a:t>
            </a:r>
            <a:r>
              <a:rPr lang="en-US" sz="2000" baseline="-25000" smtClean="0"/>
              <a:t>1</a:t>
            </a:r>
            <a:r>
              <a:rPr lang="en-US" sz="2000" smtClean="0"/>
              <a:t>, ..., o</a:t>
            </a:r>
            <a:r>
              <a:rPr lang="en-US" sz="2000" baseline="-25000" smtClean="0"/>
              <a:t>n</a:t>
            </a:r>
            <a:r>
              <a:rPr lang="en-US" sz="2000" smtClean="0"/>
              <a:t>) </a:t>
            </a:r>
            <a:r>
              <a:rPr lang="en-US" sz="2000" smtClean="0">
                <a:solidFill>
                  <a:schemeClr val="tx2"/>
                </a:solidFill>
              </a:rPr>
              <a:t>and not</a:t>
            </a:r>
            <a:r>
              <a:rPr lang="en-US" sz="2000" smtClean="0"/>
              <a:t> InstanceOf (</a:t>
            </a:r>
            <a:r>
              <a:rPr lang="en-US" sz="2000" i="1" smtClean="0"/>
              <a:t>ob</a:t>
            </a:r>
            <a:r>
              <a:rPr lang="en-US" sz="2000" smtClean="0"/>
              <a:t>, AggrOb)</a:t>
            </a:r>
          </a:p>
          <a:p>
            <a:pPr lvl="2" algn="ctr">
              <a:lnSpc>
                <a:spcPct val="100000"/>
              </a:lnSpc>
              <a:buFontTx/>
              <a:buNone/>
              <a:defRPr/>
            </a:pPr>
            <a:r>
              <a:rPr lang="en-US" smtClean="0"/>
              <a:t>			             </a:t>
            </a:r>
            <a:r>
              <a:rPr lang="en-US" sz="1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Þ</a:t>
            </a:r>
            <a:r>
              <a:rPr lang="en-US" smtClean="0"/>
              <a:t> </a:t>
            </a:r>
            <a:r>
              <a:rPr lang="en-US" smtClean="0">
                <a:solidFill>
                  <a:schemeClr val="tx2"/>
                </a:solidFill>
              </a:rPr>
              <a:t>not</a:t>
            </a:r>
            <a:r>
              <a:rPr lang="en-US" smtClean="0"/>
              <a:t> InstanceOf (o</a:t>
            </a:r>
            <a:r>
              <a:rPr lang="en-US" baseline="-25000" smtClean="0"/>
              <a:t>i </a:t>
            </a:r>
            <a:r>
              <a:rPr lang="en-US" smtClean="0"/>
              <a:t>, PartOb</a:t>
            </a:r>
            <a:r>
              <a:rPr lang="en-US" baseline="-25000" smtClean="0"/>
              <a:t>i </a:t>
            </a:r>
            <a:r>
              <a:rPr lang="en-US" smtClean="0"/>
              <a:t>)</a:t>
            </a:r>
          </a:p>
          <a:p>
            <a:pPr lvl="1">
              <a:lnSpc>
                <a:spcPct val="130000"/>
              </a:lnSpc>
              <a:defRPr/>
            </a:pPr>
            <a:r>
              <a:rPr lang="en-US" sz="2000" smtClean="0"/>
              <a:t>part object may then be part of one aggregation object only</a:t>
            </a:r>
          </a:p>
        </p:txBody>
      </p:sp>
      <p:grpSp>
        <p:nvGrpSpPr>
          <p:cNvPr id="43012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52397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2398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2399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2400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2401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2402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2403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282575"/>
            <a:ext cx="8653462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Object aggregation:  examples</a:t>
            </a:r>
          </a:p>
        </p:txBody>
      </p:sp>
      <p:graphicFrame>
        <p:nvGraphicFramePr>
          <p:cNvPr id="8194" name="Object 13"/>
          <p:cNvGraphicFramePr>
            <a:graphicFrameLocks noChangeAspect="1"/>
          </p:cNvGraphicFramePr>
          <p:nvPr/>
        </p:nvGraphicFramePr>
        <p:xfrm>
          <a:off x="569913" y="1498600"/>
          <a:ext cx="8140700" cy="3978275"/>
        </p:xfrm>
        <a:graphic>
          <a:graphicData uri="http://schemas.openxmlformats.org/presentationml/2006/ole">
            <p:oleObj spid="_x0000_s8194" name="Picture" r:id="rId3" imgW="4500720" imgH="2184480" progId="Word.Picture.8">
              <p:embed/>
            </p:oleObj>
          </a:graphicData>
        </a:graphic>
      </p:graphicFrame>
      <p:grpSp>
        <p:nvGrpSpPr>
          <p:cNvPr id="8196" name="Group 14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58543" name="Rectangle 15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8544" name="Rectangle 16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8545" name="Rectangle 17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8546" name="Line 18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8547" name="Line 19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8548" name="Line 20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8549" name="Line 21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More on UML class diagrams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228725"/>
            <a:ext cx="8764587" cy="1268413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Derived</a:t>
            </a:r>
            <a:r>
              <a:rPr lang="en-US" smtClean="0"/>
              <a:t> attribute, association </a:t>
            </a:r>
            <a:r>
              <a:rPr lang="en-US" smtClean="0">
                <a:solidFill>
                  <a:schemeClr val="tx2"/>
                </a:solidFill>
              </a:rPr>
              <a:t>=</a:t>
            </a:r>
            <a:r>
              <a:rPr lang="en-US" smtClean="0"/>
              <a:t>   defined in terms of other attrib/assoc already in the model</a:t>
            </a:r>
          </a:p>
          <a:p>
            <a:pPr lvl="1">
              <a:defRPr/>
            </a:pPr>
            <a:r>
              <a:rPr lang="en-US" sz="2000" smtClean="0"/>
              <a:t>controlled form of redundancy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956050" y="2865438"/>
            <a:ext cx="3246438" cy="141128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Comic Sans MS" pitchFamily="66" charset="0"/>
              </a:rPr>
              <a:t>                 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Loan</a:t>
            </a:r>
          </a:p>
        </p:txBody>
      </p:sp>
      <p:sp>
        <p:nvSpPr>
          <p:cNvPr id="1559557" name="Line 5"/>
          <p:cNvSpPr>
            <a:spLocks noChangeShapeType="1"/>
          </p:cNvSpPr>
          <p:nvPr/>
        </p:nvSpPr>
        <p:spPr bwMode="auto">
          <a:xfrm flipV="1">
            <a:off x="3951288" y="3295650"/>
            <a:ext cx="322738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019550" y="3321050"/>
            <a:ext cx="31908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DateBorrowed: 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Date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TimeLimit: 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NumberWeeks</a:t>
            </a:r>
          </a:p>
          <a:p>
            <a:pPr algn="l">
              <a:spcBef>
                <a:spcPct val="0"/>
              </a:spcBef>
            </a:pPr>
            <a:r>
              <a:rPr lang="fr-BE" sz="2000" b="1">
                <a:solidFill>
                  <a:schemeClr val="hlink"/>
                </a:solidFill>
                <a:effectLst/>
                <a:latin typeface="Arial" pitchFamily="34" charset="0"/>
              </a:rPr>
              <a:t>/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DueReturnDate:</a:t>
            </a:r>
            <a:r>
              <a:rPr lang="fr-BE" sz="1800" i="1">
                <a:solidFill>
                  <a:schemeClr val="tx1"/>
                </a:solidFill>
                <a:effectLst/>
                <a:latin typeface="Arial" pitchFamily="34" charset="0"/>
              </a:rPr>
              <a:t>  Date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590675" y="3078163"/>
            <a:ext cx="1384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derived attribute</a:t>
            </a:r>
          </a:p>
        </p:txBody>
      </p:sp>
      <p:sp>
        <p:nvSpPr>
          <p:cNvPr id="1559560" name="Line 8"/>
          <p:cNvSpPr>
            <a:spLocks noChangeShapeType="1"/>
          </p:cNvSpPr>
          <p:nvPr/>
        </p:nvSpPr>
        <p:spPr bwMode="auto">
          <a:xfrm>
            <a:off x="2593975" y="3368675"/>
            <a:ext cx="1498600" cy="6731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9574" name="Line 22"/>
          <p:cNvSpPr>
            <a:spLocks noChangeShapeType="1"/>
          </p:cNvSpPr>
          <p:nvPr/>
        </p:nvSpPr>
        <p:spPr bwMode="auto">
          <a:xfrm flipV="1">
            <a:off x="3517900" y="5395913"/>
            <a:ext cx="111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9575" name="Line 23"/>
          <p:cNvSpPr>
            <a:spLocks noChangeShapeType="1"/>
          </p:cNvSpPr>
          <p:nvPr/>
        </p:nvSpPr>
        <p:spPr bwMode="auto">
          <a:xfrm>
            <a:off x="5295900" y="5478463"/>
            <a:ext cx="1612900" cy="469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43" name="Text Box 24"/>
          <p:cNvSpPr txBox="1">
            <a:spLocks noChangeArrowheads="1"/>
          </p:cNvSpPr>
          <p:nvPr/>
        </p:nvSpPr>
        <p:spPr bwMode="auto">
          <a:xfrm>
            <a:off x="4597400" y="5218113"/>
            <a:ext cx="723900" cy="3429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Train</a:t>
            </a:r>
          </a:p>
        </p:txBody>
      </p:sp>
      <p:sp>
        <p:nvSpPr>
          <p:cNvPr id="44044" name="Text Box 25"/>
          <p:cNvSpPr txBox="1">
            <a:spLocks noChangeArrowheads="1"/>
          </p:cNvSpPr>
          <p:nvPr/>
        </p:nvSpPr>
        <p:spPr bwMode="auto">
          <a:xfrm>
            <a:off x="6654800" y="5180013"/>
            <a:ext cx="935038" cy="3937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Block</a:t>
            </a:r>
          </a:p>
        </p:txBody>
      </p:sp>
      <p:sp>
        <p:nvSpPr>
          <p:cNvPr id="44045" name="Text Box 26"/>
          <p:cNvSpPr txBox="1">
            <a:spLocks noChangeArrowheads="1"/>
          </p:cNvSpPr>
          <p:nvPr/>
        </p:nvSpPr>
        <p:spPr bwMode="auto">
          <a:xfrm>
            <a:off x="6921500" y="5757863"/>
            <a:ext cx="1116013" cy="3556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Platform</a:t>
            </a:r>
          </a:p>
        </p:txBody>
      </p:sp>
      <p:sp>
        <p:nvSpPr>
          <p:cNvPr id="1559579" name="Line 27"/>
          <p:cNvSpPr>
            <a:spLocks noChangeShapeType="1"/>
          </p:cNvSpPr>
          <p:nvPr/>
        </p:nvSpPr>
        <p:spPr bwMode="auto">
          <a:xfrm flipV="1">
            <a:off x="5346700" y="5395913"/>
            <a:ext cx="128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47" name="Text Box 28"/>
          <p:cNvSpPr txBox="1">
            <a:spLocks noChangeArrowheads="1"/>
          </p:cNvSpPr>
          <p:nvPr/>
        </p:nvSpPr>
        <p:spPr bwMode="auto">
          <a:xfrm>
            <a:off x="5626100" y="5630863"/>
            <a:ext cx="6223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At</a:t>
            </a:r>
          </a:p>
        </p:txBody>
      </p:sp>
      <p:sp>
        <p:nvSpPr>
          <p:cNvPr id="44048" name="Text Box 29"/>
          <p:cNvSpPr txBox="1">
            <a:spLocks noChangeArrowheads="1"/>
          </p:cNvSpPr>
          <p:nvPr/>
        </p:nvSpPr>
        <p:spPr bwMode="auto">
          <a:xfrm>
            <a:off x="5791200" y="5116513"/>
            <a:ext cx="596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On</a:t>
            </a:r>
          </a:p>
        </p:txBody>
      </p:sp>
      <p:sp>
        <p:nvSpPr>
          <p:cNvPr id="44049" name="Text Box 30"/>
          <p:cNvSpPr txBox="1">
            <a:spLocks noChangeArrowheads="1"/>
          </p:cNvSpPr>
          <p:nvPr/>
        </p:nvSpPr>
        <p:spPr bwMode="auto">
          <a:xfrm>
            <a:off x="1400175" y="5230813"/>
            <a:ext cx="695325" cy="3429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Door</a:t>
            </a:r>
          </a:p>
        </p:txBody>
      </p:sp>
      <p:sp>
        <p:nvSpPr>
          <p:cNvPr id="44050" name="Text Box 31"/>
          <p:cNvSpPr txBox="1">
            <a:spLocks noChangeArrowheads="1"/>
          </p:cNvSpPr>
          <p:nvPr/>
        </p:nvSpPr>
        <p:spPr bwMode="auto">
          <a:xfrm>
            <a:off x="2997200" y="5218113"/>
            <a:ext cx="558800" cy="3429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Car</a:t>
            </a:r>
          </a:p>
        </p:txBody>
      </p:sp>
      <p:sp>
        <p:nvSpPr>
          <p:cNvPr id="44051" name="Text Box 32"/>
          <p:cNvSpPr txBox="1">
            <a:spLocks noChangeArrowheads="1"/>
          </p:cNvSpPr>
          <p:nvPr/>
        </p:nvSpPr>
        <p:spPr bwMode="auto">
          <a:xfrm>
            <a:off x="3886200" y="5091113"/>
            <a:ext cx="596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 b="1" i="1">
                <a:solidFill>
                  <a:srgbClr val="0000FF"/>
                </a:solidFill>
                <a:effectLst/>
                <a:latin typeface="Arial" pitchFamily="34" charset="0"/>
              </a:rPr>
              <a:t>In</a:t>
            </a:r>
          </a:p>
        </p:txBody>
      </p:sp>
      <p:sp>
        <p:nvSpPr>
          <p:cNvPr id="1559585" name="Line 33"/>
          <p:cNvSpPr>
            <a:spLocks noChangeShapeType="1"/>
          </p:cNvSpPr>
          <p:nvPr/>
        </p:nvSpPr>
        <p:spPr bwMode="auto">
          <a:xfrm flipV="1">
            <a:off x="2108200" y="5383213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9586" name="AutoShape 34"/>
          <p:cNvSpPr>
            <a:spLocks noChangeArrowheads="1"/>
          </p:cNvSpPr>
          <p:nvPr/>
        </p:nvSpPr>
        <p:spPr bwMode="auto">
          <a:xfrm>
            <a:off x="2679700" y="5259388"/>
            <a:ext cx="304800" cy="228600"/>
          </a:xfrm>
          <a:prstGeom prst="flowChartDecision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54" name="Text Box 35"/>
          <p:cNvSpPr txBox="1">
            <a:spLocks noChangeArrowheads="1"/>
          </p:cNvSpPr>
          <p:nvPr/>
        </p:nvSpPr>
        <p:spPr bwMode="auto">
          <a:xfrm>
            <a:off x="2012950" y="5129213"/>
            <a:ext cx="5080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400">
                <a:solidFill>
                  <a:schemeClr val="tx1"/>
                </a:solidFill>
                <a:effectLst/>
                <a:latin typeface="Arial" pitchFamily="34" charset="0"/>
              </a:rPr>
              <a:t>1..2</a:t>
            </a:r>
          </a:p>
        </p:txBody>
      </p:sp>
      <p:sp>
        <p:nvSpPr>
          <p:cNvPr id="1559588" name="Freeform 36"/>
          <p:cNvSpPr>
            <a:spLocks/>
          </p:cNvSpPr>
          <p:nvPr/>
        </p:nvSpPr>
        <p:spPr bwMode="auto">
          <a:xfrm>
            <a:off x="1971675" y="5568950"/>
            <a:ext cx="2819400" cy="271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40" y="800"/>
              </a:cxn>
              <a:cxn ang="0">
                <a:pos x="4440" y="0"/>
              </a:cxn>
            </a:cxnLst>
            <a:rect l="0" t="0" r="r" b="b"/>
            <a:pathLst>
              <a:path w="4440" h="800">
                <a:moveTo>
                  <a:pt x="0" y="0"/>
                </a:moveTo>
                <a:cubicBezTo>
                  <a:pt x="500" y="400"/>
                  <a:pt x="1000" y="800"/>
                  <a:pt x="1740" y="800"/>
                </a:cubicBezTo>
                <a:cubicBezTo>
                  <a:pt x="2480" y="800"/>
                  <a:pt x="3460" y="400"/>
                  <a:pt x="4440" y="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56" name="Text Box 37"/>
          <p:cNvSpPr txBox="1">
            <a:spLocks noChangeArrowheads="1"/>
          </p:cNvSpPr>
          <p:nvPr/>
        </p:nvSpPr>
        <p:spPr bwMode="auto">
          <a:xfrm>
            <a:off x="2598738" y="5859463"/>
            <a:ext cx="1181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1">
                <a:solidFill>
                  <a:srgbClr val="FF0000"/>
                </a:solidFill>
                <a:effectLst/>
                <a:latin typeface="Arial" pitchFamily="34" charset="0"/>
              </a:rPr>
              <a:t>/</a:t>
            </a:r>
            <a:r>
              <a:rPr lang="fr-BE" sz="1800">
                <a:solidFill>
                  <a:srgbClr val="FF0000"/>
                </a:solidFill>
                <a:effectLst/>
                <a:latin typeface="Arial" pitchFamily="34" charset="0"/>
              </a:rPr>
              <a:t> </a:t>
            </a:r>
            <a:r>
              <a:rPr lang="fr-BE" sz="1600">
                <a:solidFill>
                  <a:srgbClr val="0000FF"/>
                </a:solidFill>
                <a:effectLst/>
                <a:latin typeface="Arial" pitchFamily="34" charset="0"/>
              </a:rPr>
              <a:t>DoorsOf</a:t>
            </a:r>
          </a:p>
        </p:txBody>
      </p:sp>
      <p:sp>
        <p:nvSpPr>
          <p:cNvPr id="44057" name="Text Box 40"/>
          <p:cNvSpPr txBox="1">
            <a:spLocks noChangeArrowheads="1"/>
          </p:cNvSpPr>
          <p:nvPr/>
        </p:nvSpPr>
        <p:spPr bwMode="auto">
          <a:xfrm>
            <a:off x="762000" y="4425950"/>
            <a:ext cx="1384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1">
                <a:solidFill>
                  <a:schemeClr val="tx2"/>
                </a:solidFill>
                <a:effectLst/>
                <a:latin typeface="Comic Sans MS" pitchFamily="66" charset="0"/>
              </a:rPr>
              <a:t>derived association</a:t>
            </a:r>
          </a:p>
        </p:txBody>
      </p:sp>
      <p:sp>
        <p:nvSpPr>
          <p:cNvPr id="1559593" name="Freeform 41"/>
          <p:cNvSpPr>
            <a:spLocks/>
          </p:cNvSpPr>
          <p:nvPr/>
        </p:nvSpPr>
        <p:spPr bwMode="auto">
          <a:xfrm>
            <a:off x="547688" y="4819650"/>
            <a:ext cx="1990725" cy="1225550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100" y="554"/>
              </a:cxn>
              <a:cxn ang="0">
                <a:pos x="736" y="727"/>
              </a:cxn>
              <a:cxn ang="0">
                <a:pos x="1254" y="772"/>
              </a:cxn>
            </a:cxnLst>
            <a:rect l="0" t="0" r="r" b="b"/>
            <a:pathLst>
              <a:path w="1254" h="772">
                <a:moveTo>
                  <a:pt x="136" y="0"/>
                </a:moveTo>
                <a:cubicBezTo>
                  <a:pt x="68" y="216"/>
                  <a:pt x="0" y="433"/>
                  <a:pt x="100" y="554"/>
                </a:cubicBezTo>
                <a:cubicBezTo>
                  <a:pt x="200" y="675"/>
                  <a:pt x="544" y="691"/>
                  <a:pt x="736" y="727"/>
                </a:cubicBezTo>
                <a:cubicBezTo>
                  <a:pt x="928" y="763"/>
                  <a:pt x="1091" y="767"/>
                  <a:pt x="1254" y="77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dash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44059" name="Group 43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59596" name="Rectangle 44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9597" name="Rectangle 45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9598" name="Rectangle 46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9599" name="Line 47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9600" name="Line 48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9601" name="Line 49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9602" name="Line 50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185738"/>
            <a:ext cx="8653462" cy="762000"/>
          </a:xfrm>
        </p:spPr>
        <p:txBody>
          <a:bodyPr/>
          <a:lstStyle/>
          <a:p>
            <a:r>
              <a:rPr lang="en-US" smtClean="0"/>
              <a:t>More on UML class diagrams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1560594" name="Rectangle 18"/>
          <p:cNvSpPr>
            <a:spLocks noChangeArrowheads="1"/>
          </p:cNvSpPr>
          <p:nvPr/>
        </p:nvSpPr>
        <p:spPr bwMode="auto">
          <a:xfrm>
            <a:off x="212725" y="1347788"/>
            <a:ext cx="8778875" cy="139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OR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 association </a:t>
            </a:r>
            <a:r>
              <a:rPr lang="en-US" sz="2200">
                <a:solidFill>
                  <a:schemeClr val="tx2"/>
                </a:solidFill>
                <a:effectLst/>
                <a:latin typeface="Comic Sans MS" pitchFamily="66" charset="0"/>
              </a:rPr>
              <a:t>=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  same role played by alternative objects</a:t>
            </a:r>
          </a:p>
          <a:p>
            <a:pPr marL="742950" lvl="1" indent="-285750" algn="l">
              <a:spcBef>
                <a:spcPct val="25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set of object instances in this role =  </a:t>
            </a:r>
          </a:p>
          <a:p>
            <a:pPr marL="742950" lvl="1" indent="-285750" algn="l">
              <a:spcBef>
                <a:spcPct val="25000"/>
              </a:spcBef>
              <a:buClr>
                <a:schemeClr val="tx2"/>
              </a:buClr>
              <a:defRPr/>
            </a:pPr>
            <a:r>
              <a:rPr 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                       union of alternative sets of object instances</a:t>
            </a:r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1905000" y="3481388"/>
          <a:ext cx="5183188" cy="1846262"/>
        </p:xfrm>
        <a:graphic>
          <a:graphicData uri="http://schemas.openxmlformats.org/presentationml/2006/ole">
            <p:oleObj spid="_x0000_s9218" name="Picture" r:id="rId3" imgW="2610360" imgH="923760" progId="Word.Picture.8">
              <p:embed/>
            </p:oleObj>
          </a:graphicData>
        </a:graphic>
      </p:graphicFrame>
      <p:grpSp>
        <p:nvGrpSpPr>
          <p:cNvPr id="9221" name="Group 4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60619" name="Rectangle 4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0620" name="Rectangle 4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0621" name="Rectangle 4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0622" name="Line 4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0623" name="Line 4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0624" name="Line 4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0625" name="Line 4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More on UML class diagrams  </a:t>
            </a:r>
            <a:r>
              <a:rPr lang="en-US" sz="2000" smtClean="0"/>
              <a:t>(3)</a:t>
            </a:r>
            <a:endParaRPr lang="en-US" smtClean="0"/>
          </a:p>
        </p:txBody>
      </p:sp>
      <p:sp>
        <p:nvSpPr>
          <p:cNvPr id="1561613" name="Rectangle 13"/>
          <p:cNvSpPr>
            <a:spLocks noChangeArrowheads="1"/>
          </p:cNvSpPr>
          <p:nvPr/>
        </p:nvSpPr>
        <p:spPr bwMode="auto">
          <a:xfrm>
            <a:off x="454025" y="1484313"/>
            <a:ext cx="847725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Ordered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 association:   multiple target instances from source instance </a:t>
            </a:r>
            <a:r>
              <a:rPr lang="en-US" sz="2000">
                <a:solidFill>
                  <a:schemeClr val="tx1"/>
                </a:solidFill>
                <a:effectLst/>
                <a:latin typeface="Comic Sans MS" pitchFamily="66" charset="0"/>
              </a:rPr>
              <a:t>(or tuple of instances)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 are ordered</a:t>
            </a:r>
          </a:p>
        </p:txBody>
      </p:sp>
      <p:sp>
        <p:nvSpPr>
          <p:cNvPr id="45060" name="Text Box 15"/>
          <p:cNvSpPr txBox="1">
            <a:spLocks noChangeArrowheads="1"/>
          </p:cNvSpPr>
          <p:nvPr/>
        </p:nvSpPr>
        <p:spPr bwMode="auto">
          <a:xfrm>
            <a:off x="3849688" y="2738438"/>
            <a:ext cx="1135062" cy="35877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Library</a:t>
            </a:r>
          </a:p>
        </p:txBody>
      </p:sp>
      <p:sp>
        <p:nvSpPr>
          <p:cNvPr id="1561616" name="AutoShape 16"/>
          <p:cNvSpPr>
            <a:spLocks noChangeArrowheads="1"/>
          </p:cNvSpPr>
          <p:nvPr/>
        </p:nvSpPr>
        <p:spPr bwMode="auto">
          <a:xfrm rot="-5400000">
            <a:off x="4262437" y="3106738"/>
            <a:ext cx="307975" cy="2921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61617" name="Line 17"/>
          <p:cNvSpPr>
            <a:spLocks noChangeShapeType="1"/>
          </p:cNvSpPr>
          <p:nvPr/>
        </p:nvSpPr>
        <p:spPr bwMode="auto">
          <a:xfrm flipV="1">
            <a:off x="4416425" y="3416300"/>
            <a:ext cx="0" cy="193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61618" name="Line 18"/>
          <p:cNvSpPr>
            <a:spLocks noChangeShapeType="1"/>
          </p:cNvSpPr>
          <p:nvPr/>
        </p:nvSpPr>
        <p:spPr bwMode="auto">
          <a:xfrm flipV="1">
            <a:off x="5778500" y="3646488"/>
            <a:ext cx="0" cy="192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61619" name="Line 19"/>
          <p:cNvSpPr>
            <a:spLocks noChangeShapeType="1"/>
          </p:cNvSpPr>
          <p:nvPr/>
        </p:nvSpPr>
        <p:spPr bwMode="auto">
          <a:xfrm flipV="1">
            <a:off x="3200400" y="3646488"/>
            <a:ext cx="0" cy="192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065" name="Text Box 20"/>
          <p:cNvSpPr txBox="1">
            <a:spLocks noChangeArrowheads="1"/>
          </p:cNvSpPr>
          <p:nvPr/>
        </p:nvSpPr>
        <p:spPr bwMode="auto">
          <a:xfrm>
            <a:off x="2454275" y="3868738"/>
            <a:ext cx="1281113" cy="36036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Directory</a:t>
            </a:r>
          </a:p>
        </p:txBody>
      </p:sp>
      <p:sp>
        <p:nvSpPr>
          <p:cNvPr id="45066" name="Text Box 21"/>
          <p:cNvSpPr txBox="1">
            <a:spLocks noChangeArrowheads="1"/>
          </p:cNvSpPr>
          <p:nvPr/>
        </p:nvSpPr>
        <p:spPr bwMode="auto">
          <a:xfrm>
            <a:off x="3849688" y="3868738"/>
            <a:ext cx="1135062" cy="36036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 Shelve</a:t>
            </a:r>
          </a:p>
        </p:txBody>
      </p:sp>
      <p:sp>
        <p:nvSpPr>
          <p:cNvPr id="45067" name="Text Box 22"/>
          <p:cNvSpPr txBox="1">
            <a:spLocks noChangeArrowheads="1"/>
          </p:cNvSpPr>
          <p:nvPr/>
        </p:nvSpPr>
        <p:spPr bwMode="auto">
          <a:xfrm>
            <a:off x="5097463" y="3868738"/>
            <a:ext cx="1377950" cy="36036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AntiTheft</a:t>
            </a:r>
          </a:p>
        </p:txBody>
      </p:sp>
      <p:sp>
        <p:nvSpPr>
          <p:cNvPr id="1561623" name="Line 23"/>
          <p:cNvSpPr>
            <a:spLocks noChangeShapeType="1"/>
          </p:cNvSpPr>
          <p:nvPr/>
        </p:nvSpPr>
        <p:spPr bwMode="auto">
          <a:xfrm flipV="1">
            <a:off x="4416425" y="3659188"/>
            <a:ext cx="0" cy="192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069" name="Text Box 24"/>
          <p:cNvSpPr txBox="1">
            <a:spLocks noChangeArrowheads="1"/>
          </p:cNvSpPr>
          <p:nvPr/>
        </p:nvSpPr>
        <p:spPr bwMode="auto">
          <a:xfrm>
            <a:off x="4343400" y="3568700"/>
            <a:ext cx="71278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400">
                <a:solidFill>
                  <a:schemeClr val="tx1"/>
                </a:solidFill>
                <a:effectLst/>
                <a:latin typeface="Arial" pitchFamily="34" charset="0"/>
              </a:rPr>
              <a:t>1..</a:t>
            </a: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sz="16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070" name="Text Box 25"/>
          <p:cNvSpPr txBox="1">
            <a:spLocks noChangeArrowheads="1"/>
          </p:cNvSpPr>
          <p:nvPr/>
        </p:nvSpPr>
        <p:spPr bwMode="auto">
          <a:xfrm>
            <a:off x="3986213" y="3119438"/>
            <a:ext cx="45402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400"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lang="fr-BE" sz="16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071" name="Text Box 26"/>
          <p:cNvSpPr txBox="1">
            <a:spLocks noChangeArrowheads="1"/>
          </p:cNvSpPr>
          <p:nvPr/>
        </p:nvSpPr>
        <p:spPr bwMode="auto">
          <a:xfrm>
            <a:off x="5737225" y="3595688"/>
            <a:ext cx="6000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4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  <a:endParaRPr lang="fr-BE" sz="16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1627" name="Line 27"/>
          <p:cNvSpPr>
            <a:spLocks noChangeShapeType="1"/>
          </p:cNvSpPr>
          <p:nvPr/>
        </p:nvSpPr>
        <p:spPr bwMode="auto">
          <a:xfrm flipV="1">
            <a:off x="3395663" y="4240213"/>
            <a:ext cx="1004887" cy="628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61628" name="Line 28"/>
          <p:cNvSpPr>
            <a:spLocks noChangeShapeType="1"/>
          </p:cNvSpPr>
          <p:nvPr/>
        </p:nvSpPr>
        <p:spPr bwMode="auto">
          <a:xfrm flipV="1">
            <a:off x="3233738" y="3651250"/>
            <a:ext cx="2528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074" name="Text Box 29"/>
          <p:cNvSpPr txBox="1">
            <a:spLocks noChangeArrowheads="1"/>
          </p:cNvSpPr>
          <p:nvPr/>
        </p:nvSpPr>
        <p:spPr bwMode="auto">
          <a:xfrm>
            <a:off x="2933700" y="3595688"/>
            <a:ext cx="4540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400"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lang="fr-BE" sz="16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075" name="Text Box 30"/>
          <p:cNvSpPr txBox="1">
            <a:spLocks noChangeArrowheads="1"/>
          </p:cNvSpPr>
          <p:nvPr/>
        </p:nvSpPr>
        <p:spPr bwMode="auto">
          <a:xfrm>
            <a:off x="4327525" y="4197350"/>
            <a:ext cx="6000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4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  <a:endParaRPr lang="fr-BE" sz="16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076" name="Text Box 31"/>
          <p:cNvSpPr txBox="1">
            <a:spLocks noChangeArrowheads="1"/>
          </p:cNvSpPr>
          <p:nvPr/>
        </p:nvSpPr>
        <p:spPr bwMode="auto">
          <a:xfrm>
            <a:off x="2568575" y="4886325"/>
            <a:ext cx="1490663" cy="65405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BookCopy</a:t>
            </a:r>
          </a:p>
          <a:p>
            <a:pPr algn="l">
              <a:spcBef>
                <a:spcPts val="600"/>
              </a:spcBef>
            </a:pP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CopyID</a:t>
            </a:r>
          </a:p>
        </p:txBody>
      </p:sp>
      <p:sp>
        <p:nvSpPr>
          <p:cNvPr id="45077" name="Text Box 32"/>
          <p:cNvSpPr txBox="1">
            <a:spLocks noChangeArrowheads="1"/>
          </p:cNvSpPr>
          <p:nvPr/>
        </p:nvSpPr>
        <p:spPr bwMode="auto">
          <a:xfrm>
            <a:off x="3614738" y="4646613"/>
            <a:ext cx="3889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1">
                <a:solidFill>
                  <a:srgbClr val="0000FF"/>
                </a:solidFill>
                <a:effectLst/>
                <a:latin typeface="Arial" pitchFamily="34" charset="0"/>
              </a:rPr>
              <a:t>*</a:t>
            </a:r>
            <a:endParaRPr lang="fr-BE" sz="1600" b="1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1561633" name="Line 33"/>
          <p:cNvSpPr>
            <a:spLocks noChangeShapeType="1"/>
          </p:cNvSpPr>
          <p:nvPr/>
        </p:nvSpPr>
        <p:spPr bwMode="auto">
          <a:xfrm flipV="1">
            <a:off x="2584450" y="5229225"/>
            <a:ext cx="1474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079" name="Text Box 34"/>
          <p:cNvSpPr txBox="1">
            <a:spLocks noChangeArrowheads="1"/>
          </p:cNvSpPr>
          <p:nvPr/>
        </p:nvSpPr>
        <p:spPr bwMode="auto">
          <a:xfrm>
            <a:off x="2284413" y="4575175"/>
            <a:ext cx="12080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 b="1">
                <a:solidFill>
                  <a:schemeClr val="tx2"/>
                </a:solidFill>
                <a:effectLst/>
                <a:latin typeface="Arial" pitchFamily="34" charset="0"/>
              </a:rPr>
              <a:t>(ordered)</a:t>
            </a:r>
            <a:endParaRPr lang="fr-BE" sz="1600">
              <a:solidFill>
                <a:srgbClr val="0000FF"/>
              </a:solidFill>
              <a:effectLst/>
              <a:latin typeface="Times New Roman" pitchFamily="18" charset="0"/>
            </a:endParaRPr>
          </a:p>
        </p:txBody>
      </p:sp>
      <p:sp>
        <p:nvSpPr>
          <p:cNvPr id="45080" name="Text Box 35"/>
          <p:cNvSpPr txBox="1">
            <a:spLocks noChangeArrowheads="1"/>
          </p:cNvSpPr>
          <p:nvPr/>
        </p:nvSpPr>
        <p:spPr bwMode="auto">
          <a:xfrm>
            <a:off x="3822700" y="4481513"/>
            <a:ext cx="11509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600">
                <a:solidFill>
                  <a:schemeClr val="tx1"/>
                </a:solidFill>
                <a:effectLst/>
                <a:latin typeface="Arial" pitchFamily="34" charset="0"/>
              </a:rPr>
              <a:t>Content</a:t>
            </a:r>
            <a:endParaRPr lang="fr-BE" sz="1600">
              <a:solidFill>
                <a:srgbClr val="0000FF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5081" name="Group 36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61637" name="Rectangle 37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1638" name="Rectangle 38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1639" name="Rectangle 39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1640" name="Line 40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1641" name="Line 41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1642" name="Line 42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1643" name="Line 43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More on UML class diagrams  </a:t>
            </a:r>
            <a:r>
              <a:rPr lang="en-US" sz="2000" smtClean="0"/>
              <a:t>(4)</a:t>
            </a:r>
            <a:endParaRPr lang="en-US" smtClean="0"/>
          </a:p>
        </p:txBody>
      </p:sp>
      <p:sp>
        <p:nvSpPr>
          <p:cNvPr id="1562635" name="Rectangle 11"/>
          <p:cNvSpPr>
            <a:spLocks noChangeArrowheads="1"/>
          </p:cNvSpPr>
          <p:nvPr/>
        </p:nvSpPr>
        <p:spPr bwMode="auto">
          <a:xfrm>
            <a:off x="411163" y="1152525"/>
            <a:ext cx="84772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Association of associations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:   one of the linked objects is an association</a:t>
            </a:r>
          </a:p>
        </p:txBody>
      </p:sp>
      <p:graphicFrame>
        <p:nvGraphicFramePr>
          <p:cNvPr id="10242" name="Object 1024"/>
          <p:cNvGraphicFramePr>
            <a:graphicFrameLocks noChangeAspect="1"/>
          </p:cNvGraphicFramePr>
          <p:nvPr/>
        </p:nvGraphicFramePr>
        <p:xfrm>
          <a:off x="1674813" y="2073275"/>
          <a:ext cx="5476875" cy="4314825"/>
        </p:xfrm>
        <a:graphic>
          <a:graphicData uri="http://schemas.openxmlformats.org/presentationml/2006/ole">
            <p:oleObj spid="_x0000_s10242" name="Picture" r:id="rId3" imgW="2790720" imgH="2184480" progId="Word.Picture.8">
              <p:embed/>
            </p:oleObj>
          </a:graphicData>
        </a:graphic>
      </p:graphicFrame>
      <p:grpSp>
        <p:nvGrpSpPr>
          <p:cNvPr id="10245" name="Group 34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62659" name="Rectangle 35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2660" name="Rectangle 36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2661" name="Rectangle 37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2662" name="Line 38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2663" name="Line 39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2664" name="Line 40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2665" name="Line 41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Modeling conceptual objects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5681662" cy="49784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5F5F5F"/>
                </a:solidFill>
              </a:rPr>
              <a:t>What is a conceptual object?</a:t>
            </a:r>
          </a:p>
          <a:p>
            <a:pPr>
              <a:lnSpc>
                <a:spcPct val="140000"/>
              </a:lnSpc>
              <a:defRPr/>
            </a:pPr>
            <a:r>
              <a:rPr lang="en-US" smtClean="0">
                <a:solidFill>
                  <a:srgbClr val="5F5F5F"/>
                </a:solidFill>
              </a:rPr>
              <a:t>Entities</a:t>
            </a:r>
          </a:p>
          <a:p>
            <a:pPr>
              <a:lnSpc>
                <a:spcPct val="160000"/>
              </a:lnSpc>
              <a:defRPr/>
            </a:pPr>
            <a:r>
              <a:rPr lang="en-US" smtClean="0">
                <a:solidFill>
                  <a:srgbClr val="5F5F5F"/>
                </a:solidFill>
              </a:rPr>
              <a:t>Associations &amp; multiplicities</a:t>
            </a:r>
          </a:p>
          <a:p>
            <a:pPr>
              <a:lnSpc>
                <a:spcPct val="160000"/>
              </a:lnSpc>
              <a:defRPr/>
            </a:pPr>
            <a:r>
              <a:rPr lang="en-US" smtClean="0">
                <a:solidFill>
                  <a:srgbClr val="5F5F5F"/>
                </a:solidFill>
              </a:rPr>
              <a:t>Attributes</a:t>
            </a:r>
          </a:p>
          <a:p>
            <a:pPr>
              <a:lnSpc>
                <a:spcPct val="180000"/>
              </a:lnSpc>
              <a:defRPr/>
            </a:pPr>
            <a:r>
              <a:rPr lang="en-US" smtClean="0">
                <a:solidFill>
                  <a:srgbClr val="5F5F5F"/>
                </a:solidFill>
              </a:rPr>
              <a:t>Specialization</a:t>
            </a:r>
          </a:p>
          <a:p>
            <a:pPr>
              <a:lnSpc>
                <a:spcPct val="230000"/>
              </a:lnSpc>
              <a:defRPr/>
            </a:pPr>
            <a:r>
              <a:rPr lang="en-US" smtClean="0">
                <a:solidFill>
                  <a:srgbClr val="5F5F5F"/>
                </a:solidFill>
              </a:rPr>
              <a:t>Aggregation</a:t>
            </a:r>
          </a:p>
          <a:p>
            <a:pPr>
              <a:lnSpc>
                <a:spcPct val="180000"/>
              </a:lnSpc>
              <a:defRPr/>
            </a:pPr>
            <a:r>
              <a:rPr lang="en-US" smtClean="0">
                <a:solidFill>
                  <a:srgbClr val="5F5F5F"/>
                </a:solidFill>
              </a:rPr>
              <a:t>More on class diagrams</a:t>
            </a:r>
          </a:p>
          <a:p>
            <a:pPr>
              <a:lnSpc>
                <a:spcPct val="14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Building object models:  heuristic rules</a:t>
            </a:r>
            <a:endParaRPr lang="en-US" smtClean="0"/>
          </a:p>
        </p:txBody>
      </p:sp>
      <p:pic>
        <p:nvPicPr>
          <p:cNvPr id="46084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5825" y="5784850"/>
            <a:ext cx="538163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5026025" y="1647825"/>
            <a:ext cx="1298575" cy="4016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rgbClr val="808080"/>
                </a:solidFill>
                <a:effectLst/>
                <a:latin typeface="Arial" pitchFamily="34" charset="0"/>
              </a:rPr>
              <a:t>BookCopy</a:t>
            </a:r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5032375" y="2139950"/>
            <a:ext cx="3152775" cy="519113"/>
            <a:chOff x="3467" y="1348"/>
            <a:chExt cx="1986" cy="327"/>
          </a:xfrm>
        </p:grpSpPr>
        <p:sp>
          <p:nvSpPr>
            <p:cNvPr id="46105" name="Text Box 7"/>
            <p:cNvSpPr txBox="1">
              <a:spLocks noChangeArrowheads="1"/>
            </p:cNvSpPr>
            <p:nvPr/>
          </p:nvSpPr>
          <p:spPr bwMode="auto">
            <a:xfrm>
              <a:off x="3467" y="1441"/>
              <a:ext cx="548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Patron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5704" name="Line 8"/>
            <p:cNvSpPr>
              <a:spLocks noChangeShapeType="1"/>
            </p:cNvSpPr>
            <p:nvPr/>
          </p:nvSpPr>
          <p:spPr bwMode="auto">
            <a:xfrm>
              <a:off x="4026" y="1543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07" name="Text Box 9"/>
            <p:cNvSpPr txBox="1">
              <a:spLocks noChangeArrowheads="1"/>
            </p:cNvSpPr>
            <p:nvPr/>
          </p:nvSpPr>
          <p:spPr bwMode="auto">
            <a:xfrm>
              <a:off x="4104" y="1348"/>
              <a:ext cx="47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Loan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108" name="Text Box 10"/>
            <p:cNvSpPr txBox="1">
              <a:spLocks noChangeArrowheads="1"/>
            </p:cNvSpPr>
            <p:nvPr/>
          </p:nvSpPr>
          <p:spPr bwMode="auto">
            <a:xfrm>
              <a:off x="4635" y="1407"/>
              <a:ext cx="818" cy="25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BookCopy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6087" name="Group 11"/>
          <p:cNvGrpSpPr>
            <a:grpSpLocks/>
          </p:cNvGrpSpPr>
          <p:nvPr/>
        </p:nvGrpSpPr>
        <p:grpSpPr bwMode="auto">
          <a:xfrm>
            <a:off x="5051425" y="2841625"/>
            <a:ext cx="914400" cy="631825"/>
            <a:chOff x="3182" y="2024"/>
            <a:chExt cx="576" cy="398"/>
          </a:xfrm>
        </p:grpSpPr>
        <p:sp>
          <p:nvSpPr>
            <p:cNvPr id="46103" name="Text Box 12"/>
            <p:cNvSpPr txBox="1">
              <a:spLocks noChangeArrowheads="1"/>
            </p:cNvSpPr>
            <p:nvPr/>
          </p:nvSpPr>
          <p:spPr bwMode="auto">
            <a:xfrm>
              <a:off x="3182" y="2024"/>
              <a:ext cx="576" cy="398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Patron</a:t>
              </a:r>
            </a:p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Name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5709" name="Line 13"/>
            <p:cNvSpPr>
              <a:spLocks noChangeShapeType="1"/>
            </p:cNvSpPr>
            <p:nvPr/>
          </p:nvSpPr>
          <p:spPr bwMode="auto">
            <a:xfrm>
              <a:off x="3204" y="2218"/>
              <a:ext cx="5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6088" name="Group 14"/>
          <p:cNvGrpSpPr>
            <a:grpSpLocks/>
          </p:cNvGrpSpPr>
          <p:nvPr/>
        </p:nvGrpSpPr>
        <p:grpSpPr bwMode="auto">
          <a:xfrm>
            <a:off x="5086350" y="3587750"/>
            <a:ext cx="3314700" cy="927100"/>
            <a:chOff x="3204" y="2458"/>
            <a:chExt cx="2088" cy="584"/>
          </a:xfrm>
        </p:grpSpPr>
        <p:sp>
          <p:nvSpPr>
            <p:cNvPr id="46094" name="Text Box 15"/>
            <p:cNvSpPr txBox="1">
              <a:spLocks noChangeArrowheads="1"/>
            </p:cNvSpPr>
            <p:nvPr/>
          </p:nvSpPr>
          <p:spPr bwMode="auto">
            <a:xfrm>
              <a:off x="4744" y="2598"/>
              <a:ext cx="548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Patron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095" name="Text Box 16"/>
            <p:cNvSpPr txBox="1">
              <a:spLocks noChangeArrowheads="1"/>
            </p:cNvSpPr>
            <p:nvPr/>
          </p:nvSpPr>
          <p:spPr bwMode="auto">
            <a:xfrm>
              <a:off x="3204" y="2458"/>
              <a:ext cx="1059" cy="252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StudentPatron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096" name="Text Box 17"/>
            <p:cNvSpPr txBox="1">
              <a:spLocks noChangeArrowheads="1"/>
            </p:cNvSpPr>
            <p:nvPr/>
          </p:nvSpPr>
          <p:spPr bwMode="auto">
            <a:xfrm>
              <a:off x="3209" y="2790"/>
              <a:ext cx="1059" cy="252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   StaffPatron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6097" name="Group 18"/>
            <p:cNvGrpSpPr>
              <a:grpSpLocks/>
            </p:cNvGrpSpPr>
            <p:nvPr/>
          </p:nvGrpSpPr>
          <p:grpSpPr bwMode="auto">
            <a:xfrm rot="5400000">
              <a:off x="4532" y="2597"/>
              <a:ext cx="151" cy="250"/>
              <a:chOff x="1810" y="3129"/>
              <a:chExt cx="169" cy="441"/>
            </a:xfrm>
          </p:grpSpPr>
          <p:sp>
            <p:nvSpPr>
              <p:cNvPr id="1565715" name="AutoShape 19"/>
              <p:cNvSpPr>
                <a:spLocks noChangeArrowheads="1"/>
              </p:cNvSpPr>
              <p:nvPr/>
            </p:nvSpPr>
            <p:spPr bwMode="auto">
              <a:xfrm>
                <a:off x="1809" y="3128"/>
                <a:ext cx="169" cy="187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65716" name="Line 20"/>
              <p:cNvSpPr>
                <a:spLocks noChangeShapeType="1"/>
              </p:cNvSpPr>
              <p:nvPr/>
            </p:nvSpPr>
            <p:spPr bwMode="auto">
              <a:xfrm>
                <a:off x="1889" y="3319"/>
                <a:ext cx="0" cy="2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65717" name="Line 21"/>
            <p:cNvSpPr>
              <a:spLocks noChangeShapeType="1"/>
            </p:cNvSpPr>
            <p:nvPr/>
          </p:nvSpPr>
          <p:spPr bwMode="auto">
            <a:xfrm rot="5400000">
              <a:off x="4295" y="2737"/>
              <a:ext cx="3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5718" name="Line 22"/>
            <p:cNvSpPr>
              <a:spLocks noChangeShapeType="1"/>
            </p:cNvSpPr>
            <p:nvPr/>
          </p:nvSpPr>
          <p:spPr bwMode="auto">
            <a:xfrm rot="10800000">
              <a:off x="4282" y="2914"/>
              <a:ext cx="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5719" name="Line 23"/>
            <p:cNvSpPr>
              <a:spLocks noChangeShapeType="1"/>
            </p:cNvSpPr>
            <p:nvPr/>
          </p:nvSpPr>
          <p:spPr bwMode="auto">
            <a:xfrm rot="10800000">
              <a:off x="4268" y="2565"/>
              <a:ext cx="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6089" name="Group 24"/>
          <p:cNvGrpSpPr>
            <a:grpSpLocks/>
          </p:cNvGrpSpPr>
          <p:nvPr/>
        </p:nvGrpSpPr>
        <p:grpSpPr bwMode="auto">
          <a:xfrm>
            <a:off x="5124450" y="4643438"/>
            <a:ext cx="3086100" cy="428625"/>
            <a:chOff x="3609" y="3215"/>
            <a:chExt cx="1944" cy="270"/>
          </a:xfrm>
        </p:grpSpPr>
        <p:sp>
          <p:nvSpPr>
            <p:cNvPr id="46090" name="Text Box 25"/>
            <p:cNvSpPr txBox="1">
              <a:spLocks noChangeArrowheads="1"/>
            </p:cNvSpPr>
            <p:nvPr/>
          </p:nvSpPr>
          <p:spPr bwMode="auto">
            <a:xfrm>
              <a:off x="4735" y="3215"/>
              <a:ext cx="818" cy="25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BookCopy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091" name="Text Box 26"/>
            <p:cNvSpPr txBox="1">
              <a:spLocks noChangeArrowheads="1"/>
            </p:cNvSpPr>
            <p:nvPr/>
          </p:nvSpPr>
          <p:spPr bwMode="auto">
            <a:xfrm>
              <a:off x="3609" y="3251"/>
              <a:ext cx="600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Library</a:t>
              </a:r>
            </a:p>
          </p:txBody>
        </p:sp>
        <p:sp>
          <p:nvSpPr>
            <p:cNvPr id="1565723" name="AutoShape 27"/>
            <p:cNvSpPr>
              <a:spLocks noChangeArrowheads="1"/>
            </p:cNvSpPr>
            <p:nvPr/>
          </p:nvSpPr>
          <p:spPr bwMode="auto">
            <a:xfrm rot="10800000">
              <a:off x="4217" y="3289"/>
              <a:ext cx="209" cy="141"/>
            </a:xfrm>
            <a:prstGeom prst="flowChartDecision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5724" name="Line 28"/>
            <p:cNvSpPr>
              <a:spLocks noChangeShapeType="1"/>
            </p:cNvSpPr>
            <p:nvPr/>
          </p:nvSpPr>
          <p:spPr bwMode="auto">
            <a:xfrm>
              <a:off x="4440" y="3364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pPr>
              <a:defRPr/>
            </a:pPr>
            <a:r>
              <a:rPr lang="en-US" smtClean="0"/>
              <a:t>Modeling conceptual objects:  outline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916987" cy="4978400"/>
          </a:xfrm>
        </p:spPr>
        <p:txBody>
          <a:bodyPr/>
          <a:lstStyle/>
          <a:p>
            <a:r>
              <a:rPr lang="en-US" smtClean="0"/>
              <a:t>What is a conceptual object?</a:t>
            </a:r>
          </a:p>
          <a:p>
            <a:pPr>
              <a:lnSpc>
                <a:spcPct val="140000"/>
              </a:lnSpc>
            </a:pPr>
            <a:r>
              <a:rPr lang="en-US" smtClean="0"/>
              <a:t>Entities</a:t>
            </a:r>
          </a:p>
          <a:p>
            <a:pPr>
              <a:lnSpc>
                <a:spcPct val="160000"/>
              </a:lnSpc>
            </a:pPr>
            <a:r>
              <a:rPr lang="en-US" smtClean="0"/>
              <a:t>Associations &amp; multiplicities</a:t>
            </a:r>
          </a:p>
          <a:p>
            <a:pPr>
              <a:lnSpc>
                <a:spcPct val="160000"/>
              </a:lnSpc>
            </a:pPr>
            <a:r>
              <a:rPr lang="en-US" smtClean="0"/>
              <a:t>Attributes</a:t>
            </a:r>
          </a:p>
          <a:p>
            <a:pPr>
              <a:lnSpc>
                <a:spcPct val="180000"/>
              </a:lnSpc>
            </a:pPr>
            <a:r>
              <a:rPr lang="en-US" smtClean="0"/>
              <a:t>Specialization</a:t>
            </a:r>
          </a:p>
          <a:p>
            <a:pPr>
              <a:lnSpc>
                <a:spcPct val="230000"/>
              </a:lnSpc>
            </a:pPr>
            <a:r>
              <a:rPr lang="en-US" smtClean="0"/>
              <a:t>Aggregation</a:t>
            </a:r>
          </a:p>
          <a:p>
            <a:pPr>
              <a:lnSpc>
                <a:spcPct val="160000"/>
              </a:lnSpc>
            </a:pPr>
            <a:r>
              <a:rPr lang="en-US" smtClean="0"/>
              <a:t>More on class diagrams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derived attributes, OR-associations, associations of associations</a:t>
            </a:r>
            <a:endParaRPr lang="en-US" smtClean="0"/>
          </a:p>
          <a:p>
            <a:r>
              <a:rPr lang="en-US" smtClean="0"/>
              <a:t>Building object models:  heuristic rules</a:t>
            </a:r>
          </a:p>
        </p:txBody>
      </p:sp>
      <p:pic>
        <p:nvPicPr>
          <p:cNvPr id="20484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075" y="204788"/>
            <a:ext cx="479425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026025" y="1647825"/>
            <a:ext cx="1298575" cy="4016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BookCopy</a:t>
            </a:r>
          </a:p>
        </p:txBody>
      </p:sp>
      <p:grpSp>
        <p:nvGrpSpPr>
          <p:cNvPr id="20486" name="Group 43"/>
          <p:cNvGrpSpPr>
            <a:grpSpLocks/>
          </p:cNvGrpSpPr>
          <p:nvPr/>
        </p:nvGrpSpPr>
        <p:grpSpPr bwMode="auto">
          <a:xfrm>
            <a:off x="5032375" y="2139950"/>
            <a:ext cx="3152775" cy="519113"/>
            <a:chOff x="3467" y="1348"/>
            <a:chExt cx="1986" cy="327"/>
          </a:xfrm>
        </p:grpSpPr>
        <p:sp>
          <p:nvSpPr>
            <p:cNvPr id="20505" name="Text Box 11"/>
            <p:cNvSpPr txBox="1">
              <a:spLocks noChangeArrowheads="1"/>
            </p:cNvSpPr>
            <p:nvPr/>
          </p:nvSpPr>
          <p:spPr bwMode="auto">
            <a:xfrm>
              <a:off x="3467" y="1441"/>
              <a:ext cx="548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Patron</a:t>
              </a: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14509" name="Line 13"/>
            <p:cNvSpPr>
              <a:spLocks noChangeShapeType="1"/>
            </p:cNvSpPr>
            <p:nvPr/>
          </p:nvSpPr>
          <p:spPr bwMode="auto">
            <a:xfrm>
              <a:off x="4026" y="1543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07" name="Text Box 14"/>
            <p:cNvSpPr txBox="1">
              <a:spLocks noChangeArrowheads="1"/>
            </p:cNvSpPr>
            <p:nvPr/>
          </p:nvSpPr>
          <p:spPr bwMode="auto">
            <a:xfrm>
              <a:off x="4104" y="1348"/>
              <a:ext cx="47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Loan</a:t>
              </a:r>
            </a:p>
          </p:txBody>
        </p:sp>
        <p:sp>
          <p:nvSpPr>
            <p:cNvPr id="20508" name="Text Box 22"/>
            <p:cNvSpPr txBox="1">
              <a:spLocks noChangeArrowheads="1"/>
            </p:cNvSpPr>
            <p:nvPr/>
          </p:nvSpPr>
          <p:spPr bwMode="auto">
            <a:xfrm>
              <a:off x="4635" y="1407"/>
              <a:ext cx="818" cy="25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BookCopy</a:t>
              </a:r>
            </a:p>
          </p:txBody>
        </p:sp>
      </p:grpSp>
      <p:grpSp>
        <p:nvGrpSpPr>
          <p:cNvPr id="20487" name="Group 26"/>
          <p:cNvGrpSpPr>
            <a:grpSpLocks/>
          </p:cNvGrpSpPr>
          <p:nvPr/>
        </p:nvGrpSpPr>
        <p:grpSpPr bwMode="auto">
          <a:xfrm>
            <a:off x="5051425" y="2841625"/>
            <a:ext cx="914400" cy="631825"/>
            <a:chOff x="3182" y="2024"/>
            <a:chExt cx="576" cy="398"/>
          </a:xfrm>
        </p:grpSpPr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3182" y="2024"/>
              <a:ext cx="576" cy="398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Patron</a:t>
              </a:r>
            </a:p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Name</a:t>
              </a: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14520" name="Line 24"/>
            <p:cNvSpPr>
              <a:spLocks noChangeShapeType="1"/>
            </p:cNvSpPr>
            <p:nvPr/>
          </p:nvSpPr>
          <p:spPr bwMode="auto">
            <a:xfrm>
              <a:off x="3204" y="2218"/>
              <a:ext cx="5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488" name="Group 41"/>
          <p:cNvGrpSpPr>
            <a:grpSpLocks/>
          </p:cNvGrpSpPr>
          <p:nvPr/>
        </p:nvGrpSpPr>
        <p:grpSpPr bwMode="auto">
          <a:xfrm>
            <a:off x="5086350" y="3587750"/>
            <a:ext cx="3314700" cy="927100"/>
            <a:chOff x="3204" y="2458"/>
            <a:chExt cx="2088" cy="584"/>
          </a:xfrm>
        </p:grpSpPr>
        <p:sp>
          <p:nvSpPr>
            <p:cNvPr id="20494" name="Text Box 27"/>
            <p:cNvSpPr txBox="1">
              <a:spLocks noChangeArrowheads="1"/>
            </p:cNvSpPr>
            <p:nvPr/>
          </p:nvSpPr>
          <p:spPr bwMode="auto">
            <a:xfrm>
              <a:off x="4744" y="2598"/>
              <a:ext cx="548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Patron</a:t>
              </a: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5" name="Text Box 28"/>
            <p:cNvSpPr txBox="1">
              <a:spLocks noChangeArrowheads="1"/>
            </p:cNvSpPr>
            <p:nvPr/>
          </p:nvSpPr>
          <p:spPr bwMode="auto">
            <a:xfrm>
              <a:off x="3204" y="2458"/>
              <a:ext cx="1059" cy="252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StudentPatron</a:t>
              </a: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496" name="Text Box 29"/>
            <p:cNvSpPr txBox="1">
              <a:spLocks noChangeArrowheads="1"/>
            </p:cNvSpPr>
            <p:nvPr/>
          </p:nvSpPr>
          <p:spPr bwMode="auto">
            <a:xfrm>
              <a:off x="3209" y="2790"/>
              <a:ext cx="1059" cy="252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   StaffPatron</a:t>
              </a: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0497" name="Group 30"/>
            <p:cNvGrpSpPr>
              <a:grpSpLocks/>
            </p:cNvGrpSpPr>
            <p:nvPr/>
          </p:nvGrpSpPr>
          <p:grpSpPr bwMode="auto">
            <a:xfrm rot="5400000">
              <a:off x="4532" y="2597"/>
              <a:ext cx="151" cy="250"/>
              <a:chOff x="1810" y="3129"/>
              <a:chExt cx="169" cy="441"/>
            </a:xfrm>
          </p:grpSpPr>
          <p:sp>
            <p:nvSpPr>
              <p:cNvPr id="1514527" name="AutoShape 31"/>
              <p:cNvSpPr>
                <a:spLocks noChangeArrowheads="1"/>
              </p:cNvSpPr>
              <p:nvPr/>
            </p:nvSpPr>
            <p:spPr bwMode="auto">
              <a:xfrm>
                <a:off x="1809" y="3128"/>
                <a:ext cx="169" cy="187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4528" name="Line 32"/>
              <p:cNvSpPr>
                <a:spLocks noChangeShapeType="1"/>
              </p:cNvSpPr>
              <p:nvPr/>
            </p:nvSpPr>
            <p:spPr bwMode="auto">
              <a:xfrm>
                <a:off x="1889" y="3319"/>
                <a:ext cx="0" cy="2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14529" name="Line 33"/>
            <p:cNvSpPr>
              <a:spLocks noChangeShapeType="1"/>
            </p:cNvSpPr>
            <p:nvPr/>
          </p:nvSpPr>
          <p:spPr bwMode="auto">
            <a:xfrm rot="5400000">
              <a:off x="4295" y="2737"/>
              <a:ext cx="3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4530" name="Line 34"/>
            <p:cNvSpPr>
              <a:spLocks noChangeShapeType="1"/>
            </p:cNvSpPr>
            <p:nvPr/>
          </p:nvSpPr>
          <p:spPr bwMode="auto">
            <a:xfrm rot="10800000">
              <a:off x="4282" y="2914"/>
              <a:ext cx="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4531" name="Line 35"/>
            <p:cNvSpPr>
              <a:spLocks noChangeShapeType="1"/>
            </p:cNvSpPr>
            <p:nvPr/>
          </p:nvSpPr>
          <p:spPr bwMode="auto">
            <a:xfrm rot="10800000">
              <a:off x="4268" y="2565"/>
              <a:ext cx="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489" name="Group 42"/>
          <p:cNvGrpSpPr>
            <a:grpSpLocks/>
          </p:cNvGrpSpPr>
          <p:nvPr/>
        </p:nvGrpSpPr>
        <p:grpSpPr bwMode="auto">
          <a:xfrm>
            <a:off x="5124450" y="4643438"/>
            <a:ext cx="3086100" cy="428625"/>
            <a:chOff x="3609" y="3215"/>
            <a:chExt cx="1944" cy="270"/>
          </a:xfrm>
        </p:grpSpPr>
        <p:sp>
          <p:nvSpPr>
            <p:cNvPr id="20490" name="Text Box 36"/>
            <p:cNvSpPr txBox="1">
              <a:spLocks noChangeArrowheads="1"/>
            </p:cNvSpPr>
            <p:nvPr/>
          </p:nvSpPr>
          <p:spPr bwMode="auto">
            <a:xfrm>
              <a:off x="4735" y="3215"/>
              <a:ext cx="818" cy="25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BookCopy</a:t>
              </a:r>
            </a:p>
          </p:txBody>
        </p:sp>
        <p:sp>
          <p:nvSpPr>
            <p:cNvPr id="20491" name="Text Box 37"/>
            <p:cNvSpPr txBox="1">
              <a:spLocks noChangeArrowheads="1"/>
            </p:cNvSpPr>
            <p:nvPr/>
          </p:nvSpPr>
          <p:spPr bwMode="auto">
            <a:xfrm>
              <a:off x="3609" y="3251"/>
              <a:ext cx="600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Library</a:t>
              </a:r>
            </a:p>
          </p:txBody>
        </p:sp>
        <p:sp>
          <p:nvSpPr>
            <p:cNvPr id="1514534" name="AutoShape 38"/>
            <p:cNvSpPr>
              <a:spLocks noChangeArrowheads="1"/>
            </p:cNvSpPr>
            <p:nvPr/>
          </p:nvSpPr>
          <p:spPr bwMode="auto">
            <a:xfrm rot="10800000">
              <a:off x="4217" y="3289"/>
              <a:ext cx="209" cy="141"/>
            </a:xfrm>
            <a:prstGeom prst="flowChartDecision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4535" name="Line 39"/>
            <p:cNvSpPr>
              <a:spLocks noChangeShapeType="1"/>
            </p:cNvSpPr>
            <p:nvPr/>
          </p:nvSpPr>
          <p:spPr bwMode="auto">
            <a:xfrm>
              <a:off x="4440" y="3364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28600"/>
            <a:ext cx="7326312" cy="762000"/>
          </a:xfrm>
        </p:spPr>
        <p:txBody>
          <a:bodyPr/>
          <a:lstStyle/>
          <a:p>
            <a:r>
              <a:rPr lang="en-US" smtClean="0"/>
              <a:t>Building object models:  heuristic rules</a:t>
            </a:r>
            <a:r>
              <a:rPr kumimoji="0" lang="en-US" smtClean="0"/>
              <a:t> 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916987" cy="4978400"/>
          </a:xfrm>
        </p:spPr>
        <p:txBody>
          <a:bodyPr/>
          <a:lstStyle/>
          <a:p>
            <a:pPr>
              <a:defRPr/>
            </a:pPr>
            <a:r>
              <a:rPr kumimoji="0" lang="en-US" smtClean="0"/>
              <a:t>Deriving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pertinent</a:t>
            </a:r>
            <a:r>
              <a:rPr kumimoji="0" lang="en-US" smtClean="0"/>
              <a:t> &amp;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complete</a:t>
            </a:r>
            <a:r>
              <a:rPr kumimoji="0" lang="en-US" smtClean="0"/>
              <a:t> object models from goal models</a:t>
            </a:r>
          </a:p>
          <a:p>
            <a:pPr lvl="1">
              <a:defRPr/>
            </a:pPr>
            <a:r>
              <a:rPr kumimoji="0" lang="en-US" sz="2000" smtClean="0"/>
              <a:t>deriving objects, associations, attributes</a:t>
            </a:r>
          </a:p>
          <a:p>
            <a:pPr lvl="1">
              <a:lnSpc>
                <a:spcPct val="120000"/>
              </a:lnSpc>
              <a:defRPr/>
            </a:pPr>
            <a:r>
              <a:rPr kumimoji="0" lang="en-US" sz="2000" smtClean="0"/>
              <a:t>introducing software-environment tracking associations</a:t>
            </a:r>
          </a:p>
          <a:p>
            <a:pPr lvl="1">
              <a:lnSpc>
                <a:spcPct val="120000"/>
              </a:lnSpc>
              <a:defRPr/>
            </a:pPr>
            <a:r>
              <a:rPr kumimoji="0" lang="en-US" sz="2000" smtClean="0"/>
              <a:t>identifying associations from domain invariants on multiple objects</a:t>
            </a:r>
          </a:p>
          <a:p>
            <a:pPr>
              <a:lnSpc>
                <a:spcPct val="130000"/>
              </a:lnSpc>
              <a:defRPr/>
            </a:pPr>
            <a:r>
              <a:rPr kumimoji="0" lang="en-US" smtClean="0"/>
              <a:t>Object </a:t>
            </a:r>
            <a:r>
              <a:rPr kumimoji="0" lang="en-US" i="1" smtClean="0"/>
              <a:t>or</a:t>
            </a:r>
            <a:r>
              <a:rPr kumimoji="0" lang="en-US" smtClean="0"/>
              <a:t> attribute ?</a:t>
            </a:r>
          </a:p>
          <a:p>
            <a:pPr>
              <a:lnSpc>
                <a:spcPct val="130000"/>
              </a:lnSpc>
              <a:defRPr/>
            </a:pPr>
            <a:r>
              <a:rPr kumimoji="0" lang="en-US" smtClean="0"/>
              <a:t>Entity, association, agent, </a:t>
            </a:r>
            <a:r>
              <a:rPr kumimoji="0" lang="en-US" i="1" smtClean="0"/>
              <a:t>or</a:t>
            </a:r>
            <a:r>
              <a:rPr kumimoji="0" lang="en-US" smtClean="0"/>
              <a:t> event ?</a:t>
            </a:r>
          </a:p>
          <a:p>
            <a:pPr>
              <a:lnSpc>
                <a:spcPct val="130000"/>
              </a:lnSpc>
              <a:defRPr/>
            </a:pPr>
            <a:r>
              <a:rPr kumimoji="0" lang="en-US" smtClean="0"/>
              <a:t>Attribute of a linked object </a:t>
            </a:r>
            <a:r>
              <a:rPr kumimoji="0" lang="en-US" i="1" smtClean="0"/>
              <a:t>or</a:t>
            </a:r>
            <a:r>
              <a:rPr kumimoji="0" lang="en-US" smtClean="0"/>
              <a:t> of a linking association ?</a:t>
            </a:r>
          </a:p>
          <a:p>
            <a:pPr>
              <a:lnSpc>
                <a:spcPct val="130000"/>
              </a:lnSpc>
              <a:defRPr/>
            </a:pPr>
            <a:r>
              <a:rPr kumimoji="0" lang="en-US" smtClean="0"/>
              <a:t>Aggregation </a:t>
            </a:r>
            <a:r>
              <a:rPr kumimoji="0" lang="en-US" i="1" smtClean="0"/>
              <a:t>or</a:t>
            </a:r>
            <a:r>
              <a:rPr kumimoji="0" lang="en-US" smtClean="0"/>
              <a:t> association ?</a:t>
            </a:r>
          </a:p>
          <a:p>
            <a:pPr>
              <a:lnSpc>
                <a:spcPct val="130000"/>
              </a:lnSpc>
              <a:defRPr/>
            </a:pPr>
            <a:r>
              <a:rPr kumimoji="0" lang="en-US" smtClean="0"/>
              <a:t>Specializing, generalizing concepts</a:t>
            </a:r>
          </a:p>
          <a:p>
            <a:pPr>
              <a:lnSpc>
                <a:spcPct val="130000"/>
              </a:lnSpc>
              <a:defRPr/>
            </a:pPr>
            <a:r>
              <a:rPr kumimoji="0" lang="en-US" smtClean="0"/>
              <a:t>Bad smells </a:t>
            </a:r>
          </a:p>
        </p:txBody>
      </p:sp>
      <p:pic>
        <p:nvPicPr>
          <p:cNvPr id="47108" name="Picture 4" descr="pe0168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3213" y="115888"/>
            <a:ext cx="10795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 descr="MAGNIF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475" y="249238"/>
            <a:ext cx="479425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8388" y="257175"/>
            <a:ext cx="788987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Deriving objects, associations, attributes </a:t>
            </a:r>
            <a:br>
              <a:rPr kumimoji="0" lang="en-US" smtClean="0"/>
            </a:br>
            <a:r>
              <a:rPr kumimoji="0" lang="en-US" smtClean="0"/>
              <a:t>from the goal model</a:t>
            </a:r>
            <a:endParaRPr kumimoji="0" lang="en-US" sz="2500" smtClean="0"/>
          </a:p>
        </p:txBody>
      </p:sp>
      <p:sp>
        <p:nvSpPr>
          <p:cNvPr id="1568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782050" cy="49784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3100" b="1" smtClean="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smtClean="0"/>
              <a:t> Review all specs of goals &amp; domain properties in goal model ...</a:t>
            </a:r>
          </a:p>
          <a:p>
            <a:pPr lvl="1">
              <a:defRPr/>
            </a:pPr>
            <a:r>
              <a:rPr lang="en-US" smtClean="0">
                <a:solidFill>
                  <a:schemeClr val="tx1"/>
                </a:solidFill>
              </a:rPr>
              <a:t>take all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referenced</a:t>
            </a:r>
            <a:r>
              <a:rPr lang="en-US" smtClean="0">
                <a:solidFill>
                  <a:schemeClr val="tx1"/>
                </a:solidFill>
              </a:rPr>
              <a:t> concepts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meeting criteria for object, and only those</a:t>
            </a:r>
            <a:endParaRPr lang="en-US" smtClean="0"/>
          </a:p>
          <a:p>
            <a:pPr lvl="2">
              <a:defRPr/>
            </a:pPr>
            <a:r>
              <a:rPr lang="en-US" smtClean="0"/>
              <a:t>instances distinctly identifiable, enumerable in any state, sharing similar features, differing in individual states</a:t>
            </a:r>
            <a:endParaRPr lang="en-US" sz="1800" smtClean="0"/>
          </a:p>
          <a:p>
            <a:pPr lvl="1">
              <a:lnSpc>
                <a:spcPct val="130000"/>
              </a:lnSpc>
              <a:defRPr/>
            </a:pPr>
            <a:r>
              <a:rPr lang="en-US" smtClean="0">
                <a:solidFill>
                  <a:schemeClr val="tx1"/>
                </a:solidFill>
              </a:rPr>
              <a:t>consider the others as candidate qualifying attributes</a:t>
            </a:r>
          </a:p>
          <a:p>
            <a:pPr lvl="2">
              <a:spcBef>
                <a:spcPct val="15000"/>
              </a:spcBef>
              <a:defRPr/>
            </a:pPr>
            <a:r>
              <a:rPr lang="en-US" smtClean="0"/>
              <a:t>values are NOT concept instances to be characterized by common attributes, associations </a:t>
            </a:r>
          </a:p>
          <a:p>
            <a:pPr lvl="1">
              <a:defRPr/>
            </a:pPr>
            <a:r>
              <a:rPr lang="en-US" smtClean="0">
                <a:solidFill>
                  <a:schemeClr val="tx1"/>
                </a:solidFill>
              </a:rPr>
              <a:t>identify associations + participating objects from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linking expressions</a:t>
            </a:r>
            <a:r>
              <a:rPr lang="en-US" smtClean="0">
                <a:solidFill>
                  <a:schemeClr val="tx1"/>
                </a:solidFill>
              </a:rPr>
              <a:t> in these specs</a:t>
            </a:r>
            <a:endParaRPr lang="en-US" smtClean="0"/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smtClean="0"/>
              <a:t>         &lt;sourceObj&gt;  &lt;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linkingVerb</a:t>
            </a:r>
            <a:r>
              <a:rPr kumimoji="0" lang="en-US" smtClean="0"/>
              <a:t>&gt;  &lt;targetObj(s)&gt;  </a:t>
            </a:r>
          </a:p>
          <a:p>
            <a:pPr lvl="2">
              <a:buFontTx/>
              <a:buNone/>
              <a:defRPr/>
            </a:pPr>
            <a:r>
              <a:rPr kumimoji="0" lang="en-US" smtClean="0"/>
              <a:t>         &lt;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linkingNoun</a:t>
            </a:r>
            <a:r>
              <a:rPr kumimoji="0" lang="en-US" smtClean="0"/>
              <a:t>&gt; of &lt;targetObj&gt; by &lt;sourceObj&gt;</a:t>
            </a:r>
          </a:p>
        </p:txBody>
      </p:sp>
      <p:pic>
        <p:nvPicPr>
          <p:cNvPr id="48132" name="Picture 1028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38" y="228600"/>
            <a:ext cx="8037512" cy="849313"/>
          </a:xfrm>
        </p:spPr>
        <p:txBody>
          <a:bodyPr/>
          <a:lstStyle/>
          <a:p>
            <a:r>
              <a:rPr kumimoji="0" lang="en-US" smtClean="0"/>
              <a:t>Deriving objects, associations, attributes </a:t>
            </a:r>
            <a:br>
              <a:rPr kumimoji="0" lang="en-US" smtClean="0"/>
            </a:br>
            <a:r>
              <a:rPr kumimoji="0" lang="en-US" smtClean="0"/>
              <a:t>from goal specs:  example</a:t>
            </a:r>
            <a:endParaRPr kumimoji="0" lang="en-US" altLang="en-US" smtClean="0"/>
          </a:p>
        </p:txBody>
      </p:sp>
      <p:grpSp>
        <p:nvGrpSpPr>
          <p:cNvPr id="49155" name="Group 26"/>
          <p:cNvGrpSpPr>
            <a:grpSpLocks/>
          </p:cNvGrpSpPr>
          <p:nvPr/>
        </p:nvGrpSpPr>
        <p:grpSpPr bwMode="auto">
          <a:xfrm>
            <a:off x="1376363" y="4389438"/>
            <a:ext cx="7350125" cy="1144587"/>
            <a:chOff x="867" y="2846"/>
            <a:chExt cx="4630" cy="721"/>
          </a:xfrm>
        </p:grpSpPr>
        <p:sp>
          <p:nvSpPr>
            <p:cNvPr id="1531909" name="Line 5"/>
            <p:cNvSpPr>
              <a:spLocks noChangeShapeType="1"/>
            </p:cNvSpPr>
            <p:nvPr/>
          </p:nvSpPr>
          <p:spPr bwMode="auto">
            <a:xfrm>
              <a:off x="2560" y="3213"/>
              <a:ext cx="839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168" name="Text Box 6"/>
            <p:cNvSpPr txBox="1">
              <a:spLocks noChangeArrowheads="1"/>
            </p:cNvSpPr>
            <p:nvPr/>
          </p:nvSpPr>
          <p:spPr bwMode="auto">
            <a:xfrm>
              <a:off x="2766" y="2927"/>
              <a:ext cx="361" cy="26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200" b="1">
                  <a:solidFill>
                    <a:schemeClr val="hlink"/>
                  </a:solidFill>
                  <a:effectLst/>
                  <a:latin typeface="Helvetica" charset="0"/>
                </a:rPr>
                <a:t>On</a:t>
              </a:r>
              <a:endParaRPr lang="fr-FR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31911" name="Rectangle 7"/>
            <p:cNvSpPr>
              <a:spLocks noChangeArrowheads="1"/>
            </p:cNvSpPr>
            <p:nvPr/>
          </p:nvSpPr>
          <p:spPr bwMode="auto">
            <a:xfrm>
              <a:off x="930" y="2855"/>
              <a:ext cx="1630" cy="705"/>
            </a:xfrm>
            <a:prstGeom prst="rect">
              <a:avLst/>
            </a:prstGeom>
            <a:solidFill>
              <a:srgbClr val="B4B1ED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170" name="Rectangle 8"/>
            <p:cNvSpPr>
              <a:spLocks noChangeArrowheads="1"/>
            </p:cNvSpPr>
            <p:nvPr/>
          </p:nvSpPr>
          <p:spPr bwMode="auto">
            <a:xfrm>
              <a:off x="1393" y="2846"/>
              <a:ext cx="622" cy="26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fr-FR" sz="2200" b="1">
                  <a:solidFill>
                    <a:schemeClr val="tx2"/>
                  </a:solidFill>
                  <a:effectLst/>
                  <a:latin typeface="Arial" pitchFamily="34" charset="0"/>
                </a:rPr>
                <a:t>Train</a:t>
              </a:r>
              <a:endParaRPr lang="fr-FR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31913" name="Line 9"/>
            <p:cNvSpPr>
              <a:spLocks noChangeShapeType="1"/>
            </p:cNvSpPr>
            <p:nvPr/>
          </p:nvSpPr>
          <p:spPr bwMode="auto">
            <a:xfrm>
              <a:off x="930" y="3139"/>
              <a:ext cx="1630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172" name="Text Box 10"/>
            <p:cNvSpPr txBox="1">
              <a:spLocks noChangeArrowheads="1"/>
            </p:cNvSpPr>
            <p:nvPr/>
          </p:nvSpPr>
          <p:spPr bwMode="auto">
            <a:xfrm>
              <a:off x="867" y="3188"/>
              <a:ext cx="1771" cy="36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fr-FR" sz="2200" b="1">
                  <a:solidFill>
                    <a:srgbClr val="009999"/>
                  </a:solidFill>
                  <a:effectLst/>
                  <a:latin typeface="Helvetica" charset="0"/>
                </a:rPr>
                <a:t>Speed</a:t>
              </a:r>
              <a:r>
                <a:rPr lang="fr-FR" sz="2200">
                  <a:solidFill>
                    <a:srgbClr val="009999"/>
                  </a:solidFill>
                  <a:effectLst/>
                  <a:latin typeface="Helvetica" charset="0"/>
                </a:rPr>
                <a:t>:</a:t>
              </a:r>
              <a:r>
                <a:rPr lang="fr-FR" sz="2200">
                  <a:solidFill>
                    <a:schemeClr val="bg2"/>
                  </a:solidFill>
                  <a:effectLst/>
                  <a:latin typeface="Helvetica" charset="0"/>
                </a:rPr>
                <a:t> </a:t>
              </a:r>
              <a:r>
                <a:rPr lang="fr-FR" sz="2200" i="1">
                  <a:solidFill>
                    <a:schemeClr val="bg2"/>
                  </a:solidFill>
                  <a:effectLst/>
                  <a:latin typeface="Helvetica" charset="0"/>
                </a:rPr>
                <a:t>SpeedUnit</a:t>
              </a:r>
              <a:endParaRPr lang="fr-FR" i="1">
                <a:solidFill>
                  <a:schemeClr val="bg2"/>
                </a:solidFill>
                <a:effectLst/>
                <a:latin typeface="Helvetica" charset="0"/>
              </a:endParaRP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fr-FR" i="1">
                  <a:solidFill>
                    <a:schemeClr val="bg2"/>
                  </a:solidFill>
                  <a:effectLst/>
                  <a:latin typeface="Helvetica" charset="0"/>
                </a:rPr>
                <a:t>...</a:t>
              </a:r>
              <a:endParaRPr lang="fr-FR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31915" name="Rectangle 11"/>
            <p:cNvSpPr>
              <a:spLocks noChangeArrowheads="1"/>
            </p:cNvSpPr>
            <p:nvPr/>
          </p:nvSpPr>
          <p:spPr bwMode="auto">
            <a:xfrm>
              <a:off x="3417" y="2862"/>
              <a:ext cx="1947" cy="705"/>
            </a:xfrm>
            <a:prstGeom prst="rect">
              <a:avLst/>
            </a:prstGeom>
            <a:solidFill>
              <a:srgbClr val="B4B1ED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174" name="Rectangle 12"/>
            <p:cNvSpPr>
              <a:spLocks noChangeArrowheads="1"/>
            </p:cNvSpPr>
            <p:nvPr/>
          </p:nvSpPr>
          <p:spPr bwMode="auto">
            <a:xfrm>
              <a:off x="4133" y="2861"/>
              <a:ext cx="596" cy="26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fr-FR" sz="2200" b="1">
                  <a:solidFill>
                    <a:schemeClr val="tx2"/>
                  </a:solidFill>
                  <a:effectLst/>
                  <a:latin typeface="Arial" pitchFamily="34" charset="0"/>
                </a:rPr>
                <a:t>Block</a:t>
              </a:r>
              <a:endParaRPr lang="fr-FR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31917" name="Line 13"/>
            <p:cNvSpPr>
              <a:spLocks noChangeShapeType="1"/>
            </p:cNvSpPr>
            <p:nvPr/>
          </p:nvSpPr>
          <p:spPr bwMode="auto">
            <a:xfrm>
              <a:off x="3425" y="3140"/>
              <a:ext cx="1930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176" name="Text Box 14"/>
            <p:cNvSpPr txBox="1">
              <a:spLocks noChangeArrowheads="1"/>
            </p:cNvSpPr>
            <p:nvPr/>
          </p:nvSpPr>
          <p:spPr bwMode="auto">
            <a:xfrm>
              <a:off x="3285" y="3190"/>
              <a:ext cx="2212" cy="36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fr-FR" sz="2200" b="1">
                  <a:solidFill>
                    <a:srgbClr val="009999"/>
                  </a:solidFill>
                  <a:effectLst/>
                  <a:latin typeface="Helvetica" charset="0"/>
                </a:rPr>
                <a:t>SpeedLimit</a:t>
              </a:r>
              <a:r>
                <a:rPr lang="fr-FR" sz="2200">
                  <a:solidFill>
                    <a:srgbClr val="009999"/>
                  </a:solidFill>
                  <a:effectLst/>
                  <a:latin typeface="Helvetica" charset="0"/>
                </a:rPr>
                <a:t>:</a:t>
              </a:r>
              <a:r>
                <a:rPr lang="fr-FR" sz="2200">
                  <a:solidFill>
                    <a:schemeClr val="bg2"/>
                  </a:solidFill>
                  <a:effectLst/>
                  <a:latin typeface="Helvetica" charset="0"/>
                </a:rPr>
                <a:t> </a:t>
              </a:r>
              <a:r>
                <a:rPr lang="fr-FR" sz="2200" i="1">
                  <a:solidFill>
                    <a:schemeClr val="bg2"/>
                  </a:solidFill>
                  <a:effectLst/>
                  <a:latin typeface="Helvetica" charset="0"/>
                </a:rPr>
                <a:t>SpeedUnit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fr-FR" i="1">
                  <a:solidFill>
                    <a:schemeClr val="bg2"/>
                  </a:solidFill>
                  <a:effectLst/>
                  <a:latin typeface="Helvetica" charset="0"/>
                </a:rPr>
                <a:t>...</a:t>
              </a:r>
              <a:endParaRPr lang="fr-FR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1531919" name="Text Box 15"/>
          <p:cNvSpPr txBox="1">
            <a:spLocks noChangeArrowheads="1"/>
          </p:cNvSpPr>
          <p:nvPr/>
        </p:nvSpPr>
        <p:spPr bwMode="auto">
          <a:xfrm>
            <a:off x="4449763" y="3602038"/>
            <a:ext cx="460375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fr-FR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sym typeface="Symbol" pitchFamily="18" charset="2"/>
              </a:rPr>
              <a:t></a:t>
            </a:r>
            <a:endParaRPr lang="fr-FR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grpSp>
        <p:nvGrpSpPr>
          <p:cNvPr id="49157" name="Group 23"/>
          <p:cNvGrpSpPr>
            <a:grpSpLocks/>
          </p:cNvGrpSpPr>
          <p:nvPr/>
        </p:nvGrpSpPr>
        <p:grpSpPr bwMode="auto">
          <a:xfrm>
            <a:off x="423863" y="1635125"/>
            <a:ext cx="8380412" cy="1754188"/>
            <a:chOff x="267" y="877"/>
            <a:chExt cx="5279" cy="1105"/>
          </a:xfrm>
        </p:grpSpPr>
        <p:grpSp>
          <p:nvGrpSpPr>
            <p:cNvPr id="49160" name="Group 19"/>
            <p:cNvGrpSpPr>
              <a:grpSpLocks/>
            </p:cNvGrpSpPr>
            <p:nvPr/>
          </p:nvGrpSpPr>
          <p:grpSpPr bwMode="auto">
            <a:xfrm>
              <a:off x="267" y="877"/>
              <a:ext cx="2968" cy="396"/>
              <a:chOff x="1067" y="877"/>
              <a:chExt cx="2968" cy="396"/>
            </a:xfrm>
          </p:grpSpPr>
          <p:sp>
            <p:nvSpPr>
              <p:cNvPr id="1531907" name="AutoShape 3"/>
              <p:cNvSpPr>
                <a:spLocks noChangeArrowheads="1"/>
              </p:cNvSpPr>
              <p:nvPr/>
            </p:nvSpPr>
            <p:spPr bwMode="auto">
              <a:xfrm>
                <a:off x="1067" y="877"/>
                <a:ext cx="2968" cy="396"/>
              </a:xfrm>
              <a:prstGeom prst="parallelogram">
                <a:avLst>
                  <a:gd name="adj" fmla="val 23699"/>
                </a:avLst>
              </a:prstGeom>
              <a:solidFill>
                <a:srgbClr val="E2E5FA"/>
              </a:solidFill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1908" name="Text Box 4"/>
              <p:cNvSpPr txBox="1">
                <a:spLocks noChangeArrowheads="1"/>
              </p:cNvSpPr>
              <p:nvPr/>
            </p:nvSpPr>
            <p:spPr bwMode="auto">
              <a:xfrm>
                <a:off x="1136" y="922"/>
                <a:ext cx="2890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>
                  <a:defRPr/>
                </a:pPr>
                <a:r>
                  <a:rPr lang="fr-FR" sz="2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charset="0"/>
                  </a:rPr>
                  <a:t>Goal</a:t>
                </a:r>
                <a:r>
                  <a:rPr lang="fr-FR" sz="2200">
                    <a:solidFill>
                      <a:schemeClr val="tx1"/>
                    </a:solidFill>
                    <a:effectLst/>
                    <a:latin typeface="Helvetica" charset="0"/>
                  </a:rPr>
                  <a:t> Maintain</a:t>
                </a:r>
                <a:r>
                  <a:rPr lang="fr-FR" sz="1600">
                    <a:solidFill>
                      <a:schemeClr val="tx1"/>
                    </a:solidFill>
                    <a:effectLst/>
                    <a:latin typeface="Helvetica" charset="0"/>
                  </a:rPr>
                  <a:t> </a:t>
                </a:r>
                <a:r>
                  <a:rPr lang="fr-FR" sz="2200">
                    <a:solidFill>
                      <a:schemeClr val="tx1"/>
                    </a:solidFill>
                    <a:effectLst/>
                    <a:latin typeface="Helvetica" charset="0"/>
                  </a:rPr>
                  <a:t>[BlockSpeedLimited]</a:t>
                </a:r>
              </a:p>
            </p:txBody>
          </p:sp>
        </p:grpSp>
        <p:grpSp>
          <p:nvGrpSpPr>
            <p:cNvPr id="49161" name="Group 20"/>
            <p:cNvGrpSpPr>
              <a:grpSpLocks/>
            </p:cNvGrpSpPr>
            <p:nvPr/>
          </p:nvGrpSpPr>
          <p:grpSpPr bwMode="auto">
            <a:xfrm>
              <a:off x="1908" y="1432"/>
              <a:ext cx="3638" cy="550"/>
              <a:chOff x="1235" y="1941"/>
              <a:chExt cx="3638" cy="550"/>
            </a:xfrm>
          </p:grpSpPr>
          <p:sp>
            <p:nvSpPr>
              <p:cNvPr id="1531921" name="Rectangle 17"/>
              <p:cNvSpPr>
                <a:spLocks noChangeArrowheads="1"/>
              </p:cNvSpPr>
              <p:nvPr/>
            </p:nvSpPr>
            <p:spPr bwMode="auto">
              <a:xfrm>
                <a:off x="1235" y="1941"/>
                <a:ext cx="3602" cy="550"/>
              </a:xfrm>
              <a:prstGeom prst="rect">
                <a:avLst/>
              </a:prstGeom>
              <a:solidFill>
                <a:srgbClr val="E2E5FA"/>
              </a:solidFill>
              <a:ln w="12700">
                <a:solidFill>
                  <a:schemeClr val="bg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1922" name="Rectangle 18"/>
              <p:cNvSpPr>
                <a:spLocks noChangeArrowheads="1"/>
              </p:cNvSpPr>
              <p:nvPr/>
            </p:nvSpPr>
            <p:spPr bwMode="auto">
              <a:xfrm>
                <a:off x="1267" y="1973"/>
                <a:ext cx="3606" cy="46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fr-FR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Def</a:t>
                </a:r>
                <a:r>
                  <a:rPr lang="fr-FR" sz="2000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 </a:t>
                </a:r>
                <a:r>
                  <a:rPr kumimoji="0" lang="en-US" sz="2000" i="1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The </a:t>
                </a:r>
                <a:r>
                  <a:rPr kumimoji="0" lang="en-US" sz="2000" i="1">
                    <a:solidFill>
                      <a:srgbClr val="0099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speed</a:t>
                </a:r>
                <a:r>
                  <a:rPr kumimoji="0" lang="en-US" sz="2000" i="1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 of a </a:t>
                </a:r>
                <a:r>
                  <a:rPr kumimoji="0" lang="en-US" sz="2000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train</a:t>
                </a:r>
                <a:r>
                  <a:rPr kumimoji="0" lang="en-US" sz="2000" i="1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 </a:t>
                </a:r>
                <a:r>
                  <a:rPr kumimoji="0" lang="en-US" sz="2000" i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on</a:t>
                </a:r>
                <a:r>
                  <a:rPr kumimoji="0" lang="en-US" sz="2000" i="1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 a </a:t>
                </a:r>
                <a:r>
                  <a:rPr kumimoji="0" lang="en-US" sz="2000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block</a:t>
                </a:r>
                <a:r>
                  <a:rPr kumimoji="0" lang="en-US" sz="2000" i="1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 may never </a:t>
                </a:r>
              </a:p>
              <a:p>
                <a:pPr>
                  <a:lnSpc>
                    <a:spcPct val="60000"/>
                  </a:lnSpc>
                  <a:defRPr/>
                </a:pPr>
                <a:r>
                  <a:rPr kumimoji="0" lang="en-US" sz="2000" i="1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exceed the </a:t>
                </a:r>
                <a:r>
                  <a:rPr kumimoji="0" lang="en-US" sz="2000" i="1">
                    <a:solidFill>
                      <a:srgbClr val="0099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limit</a:t>
                </a:r>
                <a:r>
                  <a:rPr kumimoji="0" lang="en-US" sz="2000" i="1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 associated with that block</a:t>
                </a:r>
                <a:endParaRPr kumimoji="0" lang="en-US" sz="2000"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1531925" name="Line 21"/>
            <p:cNvSpPr>
              <a:spLocks noChangeShapeType="1"/>
            </p:cNvSpPr>
            <p:nvPr/>
          </p:nvSpPr>
          <p:spPr bwMode="auto">
            <a:xfrm>
              <a:off x="3191" y="1073"/>
              <a:ext cx="354" cy="3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49158" name="Picture 22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Rectangle 25"/>
          <p:cNvSpPr>
            <a:spLocks noChangeArrowheads="1"/>
          </p:cNvSpPr>
          <p:nvPr/>
        </p:nvSpPr>
        <p:spPr bwMode="auto">
          <a:xfrm>
            <a:off x="271463" y="5834063"/>
            <a:ext cx="873283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Rephrasing sometimes needed to highlight linking expressions</a:t>
            </a:r>
          </a:p>
          <a:p>
            <a:pPr marL="342900" indent="-342900" algn="l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Yet another reason for goal specs to be precise 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228600"/>
            <a:ext cx="8037512" cy="849313"/>
          </a:xfrm>
        </p:spPr>
        <p:txBody>
          <a:bodyPr/>
          <a:lstStyle/>
          <a:p>
            <a:r>
              <a:rPr kumimoji="0" lang="en-US" smtClean="0"/>
              <a:t>Deriving objects, associations, attributes </a:t>
            </a:r>
            <a:br>
              <a:rPr kumimoji="0" lang="en-US" smtClean="0"/>
            </a:br>
            <a:r>
              <a:rPr kumimoji="0" lang="en-US" smtClean="0"/>
              <a:t>from goal specs:  example </a:t>
            </a:r>
            <a:r>
              <a:rPr kumimoji="0" lang="en-US" sz="2000" smtClean="0"/>
              <a:t>(2)</a:t>
            </a:r>
            <a:endParaRPr kumimoji="0" lang="en-US" altLang="en-US" sz="2000" smtClean="0"/>
          </a:p>
        </p:txBody>
      </p:sp>
      <p:sp>
        <p:nvSpPr>
          <p:cNvPr id="1569805" name="Text Box 13"/>
          <p:cNvSpPr txBox="1">
            <a:spLocks noChangeArrowheads="1"/>
          </p:cNvSpPr>
          <p:nvPr/>
        </p:nvSpPr>
        <p:spPr bwMode="auto">
          <a:xfrm rot="2801293">
            <a:off x="3151187" y="3602038"/>
            <a:ext cx="460375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fr-FR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sym typeface="Symbol" pitchFamily="18" charset="2"/>
              </a:rPr>
              <a:t></a:t>
            </a:r>
            <a:endParaRPr lang="fr-FR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grpSp>
        <p:nvGrpSpPr>
          <p:cNvPr id="50180" name="Group 24"/>
          <p:cNvGrpSpPr>
            <a:grpSpLocks/>
          </p:cNvGrpSpPr>
          <p:nvPr/>
        </p:nvGrpSpPr>
        <p:grpSpPr bwMode="auto">
          <a:xfrm>
            <a:off x="250825" y="1635125"/>
            <a:ext cx="5953125" cy="628650"/>
            <a:chOff x="158" y="1030"/>
            <a:chExt cx="3750" cy="396"/>
          </a:xfrm>
        </p:grpSpPr>
        <p:sp>
          <p:nvSpPr>
            <p:cNvPr id="1569808" name="AutoShape 16"/>
            <p:cNvSpPr>
              <a:spLocks noChangeArrowheads="1"/>
            </p:cNvSpPr>
            <p:nvPr/>
          </p:nvSpPr>
          <p:spPr bwMode="auto">
            <a:xfrm>
              <a:off x="158" y="1030"/>
              <a:ext cx="3750" cy="396"/>
            </a:xfrm>
            <a:prstGeom prst="parallelogram">
              <a:avLst>
                <a:gd name="adj" fmla="val 29944"/>
              </a:avLst>
            </a:prstGeom>
            <a:solidFill>
              <a:srgbClr val="E2E5FA"/>
            </a:solidFill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9809" name="Text Box 17"/>
            <p:cNvSpPr txBox="1">
              <a:spLocks noChangeArrowheads="1"/>
            </p:cNvSpPr>
            <p:nvPr/>
          </p:nvSpPr>
          <p:spPr bwMode="auto">
            <a:xfrm>
              <a:off x="234" y="1075"/>
              <a:ext cx="3609" cy="26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lang="fr-FR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charset="0"/>
                </a:rPr>
                <a:t>Goal</a:t>
              </a:r>
              <a:r>
                <a:rPr lang="fr-FR" sz="2200">
                  <a:solidFill>
                    <a:schemeClr val="tx1"/>
                  </a:solidFill>
                  <a:effectLst/>
                  <a:latin typeface="Helvetica" charset="0"/>
                </a:rPr>
                <a:t> Maintain</a:t>
              </a:r>
              <a:r>
                <a:rPr lang="fr-FR" sz="1600">
                  <a:solidFill>
                    <a:schemeClr val="tx1"/>
                  </a:solidFill>
                  <a:effectLst/>
                  <a:latin typeface="Helvetica" charset="0"/>
                </a:rPr>
                <a:t> </a:t>
              </a:r>
              <a:r>
                <a:rPr lang="fr-FR" sz="2200">
                  <a:solidFill>
                    <a:schemeClr val="tx1"/>
                  </a:solidFill>
                  <a:effectLst/>
                  <a:latin typeface="Helvetica" charset="0"/>
                </a:rPr>
                <a:t>[WorstCaseStoppingDistance]</a:t>
              </a:r>
              <a:endParaRPr lang="fr-FR" sz="2200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1569811" name="Rectangle 19"/>
          <p:cNvSpPr>
            <a:spLocks noChangeArrowheads="1"/>
          </p:cNvSpPr>
          <p:nvPr/>
        </p:nvSpPr>
        <p:spPr bwMode="auto">
          <a:xfrm>
            <a:off x="1749425" y="2530475"/>
            <a:ext cx="7197725" cy="973138"/>
          </a:xfrm>
          <a:prstGeom prst="rect">
            <a:avLst/>
          </a:prstGeom>
          <a:solidFill>
            <a:srgbClr val="E2E5FA"/>
          </a:solidFill>
          <a:ln w="12700">
            <a:solidFill>
              <a:schemeClr val="bg2"/>
            </a:solidFill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69812" name="Rectangle 20"/>
          <p:cNvSpPr>
            <a:spLocks noChangeArrowheads="1"/>
          </p:cNvSpPr>
          <p:nvPr/>
        </p:nvSpPr>
        <p:spPr bwMode="auto">
          <a:xfrm>
            <a:off x="1792288" y="2514600"/>
            <a:ext cx="7151687" cy="9763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90000"/>
              </a:lnSpc>
              <a:spcBef>
                <a:spcPct val="10000"/>
              </a:spcBef>
              <a:defRPr/>
            </a:pPr>
            <a:r>
              <a:rPr lang="fr-F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Def</a:t>
            </a:r>
            <a:r>
              <a:rPr lang="fr-FR" sz="20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kumimoji="0" lang="en-US" sz="2000" i="1">
                <a:solidFill>
                  <a:schemeClr val="tx1"/>
                </a:solidFill>
                <a:effectLst/>
                <a:latin typeface="Comic Sans MS" pitchFamily="66" charset="0"/>
              </a:rPr>
              <a:t>The </a:t>
            </a:r>
            <a:r>
              <a:rPr kumimoji="0" lang="en-US" sz="2000" i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distance</a:t>
            </a:r>
            <a:r>
              <a:rPr kumimoji="0" lang="en-US" sz="2000" i="1">
                <a:solidFill>
                  <a:schemeClr val="tx1"/>
                </a:solidFill>
                <a:effectLst/>
                <a:latin typeface="Comic Sans MS" pitchFamily="66" charset="0"/>
              </a:rPr>
              <a:t> between two trains </a:t>
            </a:r>
            <a:r>
              <a:rPr kumimoji="0" lang="en-US" sz="20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following</a:t>
            </a:r>
            <a:r>
              <a:rPr kumimoji="0" lang="en-US" sz="2000" i="1">
                <a:solidFill>
                  <a:schemeClr val="tx1"/>
                </a:solidFill>
                <a:effectLst/>
                <a:latin typeface="Comic Sans MS" pitchFamily="66" charset="0"/>
              </a:rPr>
              <a:t> each other 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defRPr/>
            </a:pPr>
            <a:r>
              <a:rPr kumimoji="0" lang="en-US" sz="2000" i="1">
                <a:solidFill>
                  <a:schemeClr val="tx1"/>
                </a:solidFill>
                <a:effectLst/>
                <a:latin typeface="Comic Sans MS" pitchFamily="66" charset="0"/>
              </a:rPr>
              <a:t>shall be sufficient to prevent the back train from hitting 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defRPr/>
            </a:pPr>
            <a:r>
              <a:rPr kumimoji="0" lang="en-US" sz="2000" i="1">
                <a:solidFill>
                  <a:schemeClr val="tx1"/>
                </a:solidFill>
                <a:effectLst/>
                <a:latin typeface="Comic Sans MS" pitchFamily="66" charset="0"/>
              </a:rPr>
              <a:t>the front train in case the latter stops suddenly</a:t>
            </a:r>
            <a:endParaRPr kumimoji="0" lang="en-US" sz="20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69813" name="Line 21"/>
          <p:cNvSpPr>
            <a:spLocks noChangeShapeType="1"/>
          </p:cNvSpPr>
          <p:nvPr/>
        </p:nvSpPr>
        <p:spPr bwMode="auto">
          <a:xfrm>
            <a:off x="6134100" y="1931988"/>
            <a:ext cx="561975" cy="5619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50184" name="Picture 22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0185" name="Group 40"/>
          <p:cNvGrpSpPr>
            <a:grpSpLocks/>
          </p:cNvGrpSpPr>
          <p:nvPr/>
        </p:nvGrpSpPr>
        <p:grpSpPr bwMode="auto">
          <a:xfrm>
            <a:off x="495300" y="3973513"/>
            <a:ext cx="8393113" cy="2260600"/>
            <a:chOff x="258" y="2440"/>
            <a:chExt cx="5287" cy="1424"/>
          </a:xfrm>
        </p:grpSpPr>
        <p:sp>
          <p:nvSpPr>
            <p:cNvPr id="1569818" name="Rectangle 26"/>
            <p:cNvSpPr>
              <a:spLocks noChangeArrowheads="1"/>
            </p:cNvSpPr>
            <p:nvPr/>
          </p:nvSpPr>
          <p:spPr bwMode="auto">
            <a:xfrm>
              <a:off x="258" y="2719"/>
              <a:ext cx="1023" cy="551"/>
            </a:xfrm>
            <a:prstGeom prst="rect">
              <a:avLst/>
            </a:prstGeom>
            <a:noFill/>
            <a:ln w="38100" cap="sq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9819" name="Line 27"/>
            <p:cNvSpPr>
              <a:spLocks noChangeShapeType="1"/>
            </p:cNvSpPr>
            <p:nvPr/>
          </p:nvSpPr>
          <p:spPr bwMode="auto">
            <a:xfrm>
              <a:off x="2641" y="3042"/>
              <a:ext cx="910" cy="0"/>
            </a:xfrm>
            <a:prstGeom prst="line">
              <a:avLst/>
            </a:prstGeom>
            <a:noFill/>
            <a:ln w="38100" cap="sq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188" name="Text Box 28"/>
            <p:cNvSpPr txBox="1">
              <a:spLocks noChangeArrowheads="1"/>
            </p:cNvSpPr>
            <p:nvPr/>
          </p:nvSpPr>
          <p:spPr bwMode="auto">
            <a:xfrm>
              <a:off x="2910" y="2792"/>
              <a:ext cx="361" cy="26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200" b="1">
                  <a:solidFill>
                    <a:srgbClr val="5F5F5F"/>
                  </a:solidFill>
                  <a:effectLst/>
                  <a:latin typeface="Helvetica" charset="0"/>
                </a:rPr>
                <a:t>On</a:t>
              </a:r>
              <a:endParaRPr lang="fr-FR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69821" name="Rectangle 29"/>
            <p:cNvSpPr>
              <a:spLocks noChangeArrowheads="1"/>
            </p:cNvSpPr>
            <p:nvPr/>
          </p:nvSpPr>
          <p:spPr bwMode="auto">
            <a:xfrm>
              <a:off x="822" y="2828"/>
              <a:ext cx="1819" cy="1036"/>
            </a:xfrm>
            <a:prstGeom prst="rect">
              <a:avLst/>
            </a:prstGeom>
            <a:solidFill>
              <a:srgbClr val="B4B1ED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190" name="Rectangle 30"/>
            <p:cNvSpPr>
              <a:spLocks noChangeArrowheads="1"/>
            </p:cNvSpPr>
            <p:nvPr/>
          </p:nvSpPr>
          <p:spPr bwMode="auto">
            <a:xfrm>
              <a:off x="1414" y="2841"/>
              <a:ext cx="622" cy="26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fr-FR" sz="2200">
                  <a:solidFill>
                    <a:srgbClr val="5F5F5F"/>
                  </a:solidFill>
                  <a:effectLst/>
                  <a:latin typeface="Arial" pitchFamily="34" charset="0"/>
                </a:rPr>
                <a:t>Train</a:t>
              </a:r>
              <a:endParaRPr lang="fr-FR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69823" name="Line 31"/>
            <p:cNvSpPr>
              <a:spLocks noChangeShapeType="1"/>
            </p:cNvSpPr>
            <p:nvPr/>
          </p:nvSpPr>
          <p:spPr bwMode="auto">
            <a:xfrm flipV="1">
              <a:off x="822" y="3130"/>
              <a:ext cx="1819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192" name="Text Box 32"/>
            <p:cNvSpPr txBox="1">
              <a:spLocks noChangeArrowheads="1"/>
            </p:cNvSpPr>
            <p:nvPr/>
          </p:nvSpPr>
          <p:spPr bwMode="auto">
            <a:xfrm>
              <a:off x="858" y="3272"/>
              <a:ext cx="1936" cy="48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fr-FR" sz="2200">
                  <a:solidFill>
                    <a:srgbClr val="5F5F5F"/>
                  </a:solidFill>
                  <a:effectLst/>
                  <a:latin typeface="Arial" pitchFamily="34" charset="0"/>
                </a:rPr>
                <a:t>Speed: </a:t>
              </a:r>
              <a:r>
                <a:rPr lang="fr-FR" sz="2200" i="1">
                  <a:solidFill>
                    <a:srgbClr val="5F5F5F"/>
                  </a:solidFill>
                  <a:effectLst/>
                  <a:latin typeface="Arial" pitchFamily="34" charset="0"/>
                </a:rPr>
                <a:t>SpeedUnit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fr-FR" sz="2200" b="1">
                  <a:solidFill>
                    <a:srgbClr val="009999"/>
                  </a:solidFill>
                  <a:effectLst/>
                  <a:latin typeface="Arial" pitchFamily="34" charset="0"/>
                </a:rPr>
                <a:t>WCS-Dist:</a:t>
              </a:r>
              <a:r>
                <a:rPr lang="fr-FR" sz="2200" i="1">
                  <a:solidFill>
                    <a:schemeClr val="bg2"/>
                  </a:solidFill>
                  <a:effectLst/>
                  <a:latin typeface="Arial" pitchFamily="34" charset="0"/>
                </a:rPr>
                <a:t> Distance</a:t>
              </a:r>
              <a:endParaRPr lang="fr-FR" sz="2200"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9825" name="Rectangle 33"/>
            <p:cNvSpPr>
              <a:spLocks noChangeArrowheads="1"/>
            </p:cNvSpPr>
            <p:nvPr/>
          </p:nvSpPr>
          <p:spPr bwMode="auto">
            <a:xfrm>
              <a:off x="3555" y="2835"/>
              <a:ext cx="1954" cy="705"/>
            </a:xfrm>
            <a:prstGeom prst="rect">
              <a:avLst/>
            </a:prstGeom>
            <a:solidFill>
              <a:srgbClr val="B4B1ED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194" name="Rectangle 34"/>
            <p:cNvSpPr>
              <a:spLocks noChangeArrowheads="1"/>
            </p:cNvSpPr>
            <p:nvPr/>
          </p:nvSpPr>
          <p:spPr bwMode="auto">
            <a:xfrm>
              <a:off x="1281" y="2600"/>
              <a:ext cx="454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fr-FR" sz="2000" i="1">
                  <a:solidFill>
                    <a:schemeClr val="hlink"/>
                  </a:solidFill>
                  <a:effectLst/>
                  <a:latin typeface="Arial" pitchFamily="34" charset="0"/>
                </a:rPr>
                <a:t>back</a:t>
              </a:r>
              <a:endParaRPr lang="fr-FR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69827" name="Line 35"/>
            <p:cNvSpPr>
              <a:spLocks noChangeShapeType="1"/>
            </p:cNvSpPr>
            <p:nvPr/>
          </p:nvSpPr>
          <p:spPr bwMode="auto">
            <a:xfrm>
              <a:off x="3551" y="3122"/>
              <a:ext cx="1958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196" name="Text Box 36"/>
            <p:cNvSpPr txBox="1">
              <a:spLocks noChangeArrowheads="1"/>
            </p:cNvSpPr>
            <p:nvPr/>
          </p:nvSpPr>
          <p:spPr bwMode="auto">
            <a:xfrm>
              <a:off x="3479" y="3145"/>
              <a:ext cx="2066" cy="36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fr-FR" sz="2200">
                  <a:solidFill>
                    <a:srgbClr val="5F5F5F"/>
                  </a:solidFill>
                  <a:effectLst/>
                  <a:latin typeface="Arial" pitchFamily="34" charset="0"/>
                </a:rPr>
                <a:t>SpeedLimit: </a:t>
              </a:r>
              <a:r>
                <a:rPr lang="fr-FR" sz="2200" i="1">
                  <a:solidFill>
                    <a:srgbClr val="5F5F5F"/>
                  </a:solidFill>
                  <a:effectLst/>
                  <a:latin typeface="Arial" pitchFamily="34" charset="0"/>
                </a:rPr>
                <a:t>SpeedUnit</a:t>
              </a:r>
              <a:endParaRPr lang="fr-FR" i="1">
                <a:solidFill>
                  <a:schemeClr val="bg2"/>
                </a:solidFill>
                <a:effectLst/>
                <a:latin typeface="Helvetica" charset="0"/>
              </a:endParaRP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fr-FR" i="1">
                  <a:solidFill>
                    <a:schemeClr val="bg2"/>
                  </a:solidFill>
                  <a:effectLst/>
                  <a:latin typeface="Helvetica" charset="0"/>
                </a:rPr>
                <a:t>...</a:t>
              </a:r>
              <a:endParaRPr lang="fr-FR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50197" name="Text Box 37"/>
            <p:cNvSpPr txBox="1">
              <a:spLocks noChangeArrowheads="1"/>
            </p:cNvSpPr>
            <p:nvPr/>
          </p:nvSpPr>
          <p:spPr bwMode="auto">
            <a:xfrm>
              <a:off x="286" y="2440"/>
              <a:ext cx="944" cy="26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fr-FR" altLang="fr-FR" sz="2200" b="1">
                  <a:solidFill>
                    <a:schemeClr val="hlink"/>
                  </a:solidFill>
                  <a:effectLst/>
                  <a:latin typeface="Helvetica" charset="0"/>
                </a:rPr>
                <a:t>Following</a:t>
              </a:r>
              <a:endParaRPr lang="fr-FR" b="1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50198" name="Rectangle 38"/>
            <p:cNvSpPr>
              <a:spLocks noChangeArrowheads="1"/>
            </p:cNvSpPr>
            <p:nvPr/>
          </p:nvSpPr>
          <p:spPr bwMode="auto">
            <a:xfrm>
              <a:off x="4308" y="2849"/>
              <a:ext cx="546" cy="26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fr-FR" sz="2200">
                  <a:solidFill>
                    <a:srgbClr val="5F5F5F"/>
                  </a:solidFill>
                  <a:effectLst/>
                  <a:latin typeface="Arial" pitchFamily="34" charset="0"/>
                </a:rPr>
                <a:t>Block</a:t>
              </a:r>
              <a:endParaRPr lang="fr-FR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50199" name="Rectangle 39"/>
            <p:cNvSpPr>
              <a:spLocks noChangeArrowheads="1"/>
            </p:cNvSpPr>
            <p:nvPr/>
          </p:nvSpPr>
          <p:spPr bwMode="auto">
            <a:xfrm>
              <a:off x="387" y="3272"/>
              <a:ext cx="435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fr-FR" sz="2000" i="1">
                  <a:solidFill>
                    <a:schemeClr val="hlink"/>
                  </a:solidFill>
                  <a:effectLst/>
                  <a:latin typeface="Arial" pitchFamily="34" charset="0"/>
                </a:rPr>
                <a:t>front</a:t>
              </a:r>
              <a:endParaRPr lang="fr-FR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Introducing software-environment </a:t>
            </a:r>
            <a:br>
              <a:rPr kumimoji="0" lang="en-US" smtClean="0"/>
            </a:br>
            <a:r>
              <a:rPr kumimoji="0" lang="en-US" smtClean="0"/>
              <a:t>tracking associations</a:t>
            </a:r>
            <a:endParaRPr kumimoji="0" lang="en-US" sz="2500" smtClean="0"/>
          </a:p>
        </p:txBody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23975"/>
            <a:ext cx="8907463" cy="27066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3100" b="1" smtClean="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smtClean="0"/>
              <a:t> For goal assignment to software-to-be, we must introduce shared “images” of environment objects referenced by the goal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defRPr/>
            </a:pPr>
            <a:r>
              <a:rPr lang="en-US" sz="2000" smtClean="0"/>
              <a:t>the shared object tracking its environment counterpart must accurately reflect it  (</a:t>
            </a:r>
            <a:r>
              <a:rPr lang="en-US" sz="2000" smtClean="0">
                <a:solidFill>
                  <a:schemeClr val="tx2"/>
                </a:solidFill>
              </a:rPr>
              <a:t>=&gt;</a:t>
            </a:r>
            <a:r>
              <a:rPr lang="en-US" sz="2000" smtClean="0"/>
              <a:t>  new accuracy goal)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smtClean="0"/>
              <a:t>e.g. </a:t>
            </a:r>
            <a:r>
              <a:rPr lang="en-US" sz="2000" smtClean="0">
                <a:solidFill>
                  <a:srgbClr val="5F5F5F"/>
                </a:solidFill>
              </a:rPr>
              <a:t>TrainInfo</a:t>
            </a:r>
            <a:r>
              <a:rPr lang="en-US" sz="1000" smtClean="0">
                <a:solidFill>
                  <a:srgbClr val="5F5F5F"/>
                </a:solidFill>
              </a:rPr>
              <a:t> </a:t>
            </a:r>
            <a:r>
              <a:rPr lang="en-US" sz="1800" smtClean="0">
                <a:solidFill>
                  <a:srgbClr val="5F5F5F"/>
                </a:solidFill>
              </a:rPr>
              <a:t>(Speed, Position)</a:t>
            </a:r>
            <a:r>
              <a:rPr lang="en-US" sz="2000" smtClean="0"/>
              <a:t>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tracking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5F5F5F"/>
                </a:solidFill>
              </a:rPr>
              <a:t>Train</a:t>
            </a:r>
            <a:r>
              <a:rPr lang="en-US" sz="1000" smtClean="0">
                <a:solidFill>
                  <a:srgbClr val="5F5F5F"/>
                </a:solidFill>
              </a:rPr>
              <a:t> </a:t>
            </a:r>
            <a:r>
              <a:rPr lang="en-US" sz="1800" smtClean="0">
                <a:solidFill>
                  <a:srgbClr val="5F5F5F"/>
                </a:solidFill>
              </a:rPr>
              <a:t>(Speed, Position)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      LoanInfo</a:t>
            </a:r>
            <a:r>
              <a:rPr lang="en-US" sz="1000" smtClean="0">
                <a:solidFill>
                  <a:srgbClr val="5F5F5F"/>
                </a:solidFill>
              </a:rPr>
              <a:t>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tracking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5F5F5F"/>
                </a:solidFill>
              </a:rPr>
              <a:t>Loan</a:t>
            </a:r>
            <a:r>
              <a:rPr lang="en-US" sz="2000" smtClean="0"/>
              <a:t>,   </a:t>
            </a:r>
            <a:r>
              <a:rPr lang="en-US" sz="2000" smtClean="0">
                <a:solidFill>
                  <a:srgbClr val="5F5F5F"/>
                </a:solidFill>
              </a:rPr>
              <a:t>PatronInfo</a:t>
            </a:r>
            <a:r>
              <a:rPr lang="en-US" sz="1000" smtClean="0">
                <a:solidFill>
                  <a:srgbClr val="5F5F5F"/>
                </a:solidFill>
              </a:rPr>
              <a:t>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tracking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5F5F5F"/>
                </a:solidFill>
              </a:rPr>
              <a:t>Patron</a:t>
            </a:r>
            <a:endParaRPr lang="en-US" sz="2000" smtClean="0"/>
          </a:p>
          <a:p>
            <a:pPr lvl="1">
              <a:lnSpc>
                <a:spcPct val="130000"/>
              </a:lnSpc>
              <a:defRPr/>
            </a:pPr>
            <a:r>
              <a:rPr lang="en-US" sz="2000" smtClean="0"/>
              <a:t>cf. goal refinement pattern seen before:</a:t>
            </a:r>
          </a:p>
        </p:txBody>
      </p:sp>
      <p:pic>
        <p:nvPicPr>
          <p:cNvPr id="11269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0" name="Group 30"/>
          <p:cNvGrpSpPr>
            <a:grpSpLocks/>
          </p:cNvGrpSpPr>
          <p:nvPr/>
        </p:nvGrpSpPr>
        <p:grpSpPr bwMode="auto">
          <a:xfrm>
            <a:off x="171450" y="4305300"/>
            <a:ext cx="4757738" cy="1471613"/>
            <a:chOff x="323" y="2164"/>
            <a:chExt cx="2997" cy="927"/>
          </a:xfrm>
        </p:grpSpPr>
        <p:grpSp>
          <p:nvGrpSpPr>
            <p:cNvPr id="11285" name="Group 29"/>
            <p:cNvGrpSpPr>
              <a:grpSpLocks/>
            </p:cNvGrpSpPr>
            <p:nvPr/>
          </p:nvGrpSpPr>
          <p:grpSpPr bwMode="auto">
            <a:xfrm>
              <a:off x="852" y="2164"/>
              <a:ext cx="2039" cy="255"/>
              <a:chOff x="753" y="2164"/>
              <a:chExt cx="2039" cy="255"/>
            </a:xfrm>
          </p:grpSpPr>
          <p:sp>
            <p:nvSpPr>
              <p:cNvPr id="11296" name="AutoShape 5"/>
              <p:cNvSpPr>
                <a:spLocks noChangeArrowheads="1"/>
              </p:cNvSpPr>
              <p:nvPr/>
            </p:nvSpPr>
            <p:spPr bwMode="auto">
              <a:xfrm>
                <a:off x="753" y="2164"/>
                <a:ext cx="2039" cy="255"/>
              </a:xfrm>
              <a:prstGeom prst="parallelogram">
                <a:avLst>
                  <a:gd name="adj" fmla="val 22026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297" name="Text Box 6"/>
              <p:cNvSpPr txBox="1">
                <a:spLocks noChangeArrowheads="1"/>
              </p:cNvSpPr>
              <p:nvPr/>
            </p:nvSpPr>
            <p:spPr bwMode="auto">
              <a:xfrm>
                <a:off x="753" y="2172"/>
                <a:ext cx="203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fr-BE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GoalOn</a:t>
                </a:r>
                <a:r>
                  <a:rPr lang="fr-BE" sz="1600" b="1">
                    <a:solidFill>
                      <a:schemeClr val="tx2"/>
                    </a:solidFill>
                    <a:effectLst/>
                    <a:latin typeface="Arial" pitchFamily="34" charset="0"/>
                  </a:rPr>
                  <a:t>UnMonitorable</a:t>
                </a:r>
                <a:r>
                  <a:rPr lang="fr-BE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Condition</a:t>
                </a:r>
                <a:endParaRPr lang="en-AU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570823" name="Line 7"/>
            <p:cNvSpPr>
              <a:spLocks noChangeShapeType="1"/>
            </p:cNvSpPr>
            <p:nvPr/>
          </p:nvSpPr>
          <p:spPr bwMode="auto">
            <a:xfrm flipH="1">
              <a:off x="1910" y="2425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0824" name="Line 8"/>
            <p:cNvSpPr>
              <a:spLocks noChangeShapeType="1"/>
            </p:cNvSpPr>
            <p:nvPr/>
          </p:nvSpPr>
          <p:spPr bwMode="auto">
            <a:xfrm flipH="1">
              <a:off x="1398" y="2601"/>
              <a:ext cx="480" cy="1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0825" name="Oval 9"/>
            <p:cNvSpPr>
              <a:spLocks noChangeArrowheads="1"/>
            </p:cNvSpPr>
            <p:nvPr/>
          </p:nvSpPr>
          <p:spPr bwMode="auto">
            <a:xfrm>
              <a:off x="1864" y="2529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0826" name="Line 10"/>
            <p:cNvSpPr>
              <a:spLocks noChangeShapeType="1"/>
            </p:cNvSpPr>
            <p:nvPr/>
          </p:nvSpPr>
          <p:spPr bwMode="auto">
            <a:xfrm>
              <a:off x="1950" y="2617"/>
              <a:ext cx="56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290" name="Group 28"/>
            <p:cNvGrpSpPr>
              <a:grpSpLocks/>
            </p:cNvGrpSpPr>
            <p:nvPr/>
          </p:nvGrpSpPr>
          <p:grpSpPr bwMode="auto">
            <a:xfrm>
              <a:off x="323" y="2731"/>
              <a:ext cx="1432" cy="360"/>
              <a:chOff x="269" y="2731"/>
              <a:chExt cx="1432" cy="360"/>
            </a:xfrm>
          </p:grpSpPr>
          <p:sp>
            <p:nvSpPr>
              <p:cNvPr id="11294" name="AutoShape 11"/>
              <p:cNvSpPr>
                <a:spLocks noChangeArrowheads="1"/>
              </p:cNvSpPr>
              <p:nvPr/>
            </p:nvSpPr>
            <p:spPr bwMode="auto">
              <a:xfrm>
                <a:off x="269" y="2731"/>
                <a:ext cx="1403" cy="352"/>
              </a:xfrm>
              <a:prstGeom prst="parallelogram">
                <a:avLst>
                  <a:gd name="adj" fmla="val 32569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295" name="Text Box 12"/>
              <p:cNvSpPr txBox="1">
                <a:spLocks noChangeArrowheads="1"/>
              </p:cNvSpPr>
              <p:nvPr/>
            </p:nvSpPr>
            <p:spPr bwMode="auto">
              <a:xfrm>
                <a:off x="269" y="2760"/>
                <a:ext cx="1432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GoalOn</a:t>
                </a:r>
                <a:r>
                  <a:rPr lang="fr-BE" sz="1600" b="1">
                    <a:solidFill>
                      <a:schemeClr val="tx2"/>
                    </a:solidFill>
                    <a:effectLst/>
                    <a:latin typeface="Arial" pitchFamily="34" charset="0"/>
                  </a:rPr>
                  <a:t>Monitorable</a:t>
                </a:r>
                <a:endParaRPr lang="fr-BE" sz="16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Condition</a:t>
                </a:r>
                <a:endParaRPr lang="en-AU" sz="18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291" name="Group 27"/>
            <p:cNvGrpSpPr>
              <a:grpSpLocks/>
            </p:cNvGrpSpPr>
            <p:nvPr/>
          </p:nvGrpSpPr>
          <p:grpSpPr bwMode="auto">
            <a:xfrm>
              <a:off x="1672" y="2731"/>
              <a:ext cx="1648" cy="352"/>
              <a:chOff x="1708" y="2731"/>
              <a:chExt cx="1648" cy="352"/>
            </a:xfrm>
          </p:grpSpPr>
          <p:sp>
            <p:nvSpPr>
              <p:cNvPr id="11292" name="AutoShape 14"/>
              <p:cNvSpPr>
                <a:spLocks noChangeArrowheads="1"/>
              </p:cNvSpPr>
              <p:nvPr/>
            </p:nvSpPr>
            <p:spPr bwMode="auto">
              <a:xfrm>
                <a:off x="1708" y="2731"/>
                <a:ext cx="1648" cy="352"/>
              </a:xfrm>
              <a:prstGeom prst="parallelogram">
                <a:avLst>
                  <a:gd name="adj" fmla="val 38257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293" name="Text Box 15"/>
              <p:cNvSpPr txBox="1">
                <a:spLocks noChangeArrowheads="1"/>
              </p:cNvSpPr>
              <p:nvPr/>
            </p:nvSpPr>
            <p:spPr bwMode="auto">
              <a:xfrm>
                <a:off x="1741" y="2760"/>
                <a:ext cx="1579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MonitorableCondition </a:t>
                </a:r>
                <a:r>
                  <a:rPr lang="fr-BE" sz="1600" b="1">
                    <a:solidFill>
                      <a:schemeClr val="tx2"/>
                    </a:solidFill>
                    <a:effectLst/>
                    <a:latin typeface="Arial" pitchFamily="34" charset="0"/>
                  </a:rPr>
                  <a:t>Iff</a:t>
                </a:r>
                <a:endParaRPr lang="fr-BE" sz="16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UnMonitorableCondition</a:t>
                </a:r>
                <a:endParaRPr lang="en-AU" sz="16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grpSp>
        <p:nvGrpSpPr>
          <p:cNvPr id="11271" name="Group 31"/>
          <p:cNvGrpSpPr>
            <a:grpSpLocks/>
          </p:cNvGrpSpPr>
          <p:nvPr/>
        </p:nvGrpSpPr>
        <p:grpSpPr bwMode="auto">
          <a:xfrm>
            <a:off x="4200525" y="4984750"/>
            <a:ext cx="4757738" cy="1471613"/>
            <a:chOff x="323" y="2164"/>
            <a:chExt cx="2997" cy="927"/>
          </a:xfrm>
        </p:grpSpPr>
        <p:grpSp>
          <p:nvGrpSpPr>
            <p:cNvPr id="11272" name="Group 32"/>
            <p:cNvGrpSpPr>
              <a:grpSpLocks/>
            </p:cNvGrpSpPr>
            <p:nvPr/>
          </p:nvGrpSpPr>
          <p:grpSpPr bwMode="auto">
            <a:xfrm>
              <a:off x="852" y="2164"/>
              <a:ext cx="2039" cy="255"/>
              <a:chOff x="753" y="2164"/>
              <a:chExt cx="2039" cy="255"/>
            </a:xfrm>
          </p:grpSpPr>
          <p:sp>
            <p:nvSpPr>
              <p:cNvPr id="11283" name="AutoShape 33"/>
              <p:cNvSpPr>
                <a:spLocks noChangeArrowheads="1"/>
              </p:cNvSpPr>
              <p:nvPr/>
            </p:nvSpPr>
            <p:spPr bwMode="auto">
              <a:xfrm>
                <a:off x="753" y="2164"/>
                <a:ext cx="2039" cy="255"/>
              </a:xfrm>
              <a:prstGeom prst="parallelogram">
                <a:avLst>
                  <a:gd name="adj" fmla="val 22026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284" name="Text Box 34"/>
              <p:cNvSpPr txBox="1">
                <a:spLocks noChangeArrowheads="1"/>
              </p:cNvSpPr>
              <p:nvPr/>
            </p:nvSpPr>
            <p:spPr bwMode="auto">
              <a:xfrm>
                <a:off x="753" y="2172"/>
                <a:ext cx="203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fr-BE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GoalOn</a:t>
                </a:r>
                <a:r>
                  <a:rPr lang="fr-BE" sz="1600" b="1">
                    <a:solidFill>
                      <a:schemeClr val="tx2"/>
                    </a:solidFill>
                    <a:effectLst/>
                    <a:latin typeface="Arial" pitchFamily="34" charset="0"/>
                  </a:rPr>
                  <a:t>UnControllable</a:t>
                </a:r>
                <a:r>
                  <a:rPr lang="fr-BE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Condition</a:t>
                </a:r>
                <a:endParaRPr lang="en-AU" sz="16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570851" name="Line 35"/>
            <p:cNvSpPr>
              <a:spLocks noChangeShapeType="1"/>
            </p:cNvSpPr>
            <p:nvPr/>
          </p:nvSpPr>
          <p:spPr bwMode="auto">
            <a:xfrm flipH="1">
              <a:off x="1910" y="2425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0852" name="Line 36"/>
            <p:cNvSpPr>
              <a:spLocks noChangeShapeType="1"/>
            </p:cNvSpPr>
            <p:nvPr/>
          </p:nvSpPr>
          <p:spPr bwMode="auto">
            <a:xfrm flipH="1">
              <a:off x="1398" y="2601"/>
              <a:ext cx="480" cy="1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0853" name="Oval 37"/>
            <p:cNvSpPr>
              <a:spLocks noChangeArrowheads="1"/>
            </p:cNvSpPr>
            <p:nvPr/>
          </p:nvSpPr>
          <p:spPr bwMode="auto">
            <a:xfrm>
              <a:off x="1864" y="2529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0854" name="Line 38"/>
            <p:cNvSpPr>
              <a:spLocks noChangeShapeType="1"/>
            </p:cNvSpPr>
            <p:nvPr/>
          </p:nvSpPr>
          <p:spPr bwMode="auto">
            <a:xfrm>
              <a:off x="1950" y="2617"/>
              <a:ext cx="56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277" name="Group 39"/>
            <p:cNvGrpSpPr>
              <a:grpSpLocks/>
            </p:cNvGrpSpPr>
            <p:nvPr/>
          </p:nvGrpSpPr>
          <p:grpSpPr bwMode="auto">
            <a:xfrm>
              <a:off x="323" y="2731"/>
              <a:ext cx="1432" cy="360"/>
              <a:chOff x="269" y="2731"/>
              <a:chExt cx="1432" cy="360"/>
            </a:xfrm>
          </p:grpSpPr>
          <p:sp>
            <p:nvSpPr>
              <p:cNvPr id="11281" name="AutoShape 40"/>
              <p:cNvSpPr>
                <a:spLocks noChangeArrowheads="1"/>
              </p:cNvSpPr>
              <p:nvPr/>
            </p:nvSpPr>
            <p:spPr bwMode="auto">
              <a:xfrm>
                <a:off x="269" y="2731"/>
                <a:ext cx="1403" cy="352"/>
              </a:xfrm>
              <a:prstGeom prst="parallelogram">
                <a:avLst>
                  <a:gd name="adj" fmla="val 32569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282" name="Text Box 41"/>
              <p:cNvSpPr txBox="1">
                <a:spLocks noChangeArrowheads="1"/>
              </p:cNvSpPr>
              <p:nvPr/>
            </p:nvSpPr>
            <p:spPr bwMode="auto">
              <a:xfrm>
                <a:off x="269" y="2760"/>
                <a:ext cx="1432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GoalOn</a:t>
                </a:r>
                <a:r>
                  <a:rPr lang="fr-BE" sz="1600" b="1">
                    <a:solidFill>
                      <a:schemeClr val="tx2"/>
                    </a:solidFill>
                    <a:effectLst/>
                    <a:latin typeface="Arial" pitchFamily="34" charset="0"/>
                  </a:rPr>
                  <a:t>Controllable</a:t>
                </a:r>
                <a:endParaRPr lang="fr-BE" sz="16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Condition</a:t>
                </a:r>
                <a:endParaRPr lang="en-AU" sz="16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278" name="Group 42"/>
            <p:cNvGrpSpPr>
              <a:grpSpLocks/>
            </p:cNvGrpSpPr>
            <p:nvPr/>
          </p:nvGrpSpPr>
          <p:grpSpPr bwMode="auto">
            <a:xfrm>
              <a:off x="1672" y="2731"/>
              <a:ext cx="1648" cy="352"/>
              <a:chOff x="1708" y="2731"/>
              <a:chExt cx="1648" cy="352"/>
            </a:xfrm>
          </p:grpSpPr>
          <p:sp>
            <p:nvSpPr>
              <p:cNvPr id="11279" name="AutoShape 43"/>
              <p:cNvSpPr>
                <a:spLocks noChangeArrowheads="1"/>
              </p:cNvSpPr>
              <p:nvPr/>
            </p:nvSpPr>
            <p:spPr bwMode="auto">
              <a:xfrm>
                <a:off x="1708" y="2731"/>
                <a:ext cx="1648" cy="352"/>
              </a:xfrm>
              <a:prstGeom prst="parallelogram">
                <a:avLst>
                  <a:gd name="adj" fmla="val 38257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280" name="Text Box 44"/>
              <p:cNvSpPr txBox="1">
                <a:spLocks noChangeArrowheads="1"/>
              </p:cNvSpPr>
              <p:nvPr/>
            </p:nvSpPr>
            <p:spPr bwMode="auto">
              <a:xfrm>
                <a:off x="1741" y="2760"/>
                <a:ext cx="1579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ControllableCondition </a:t>
                </a:r>
                <a:r>
                  <a:rPr lang="fr-BE" sz="1600" b="1">
                    <a:solidFill>
                      <a:schemeClr val="tx2"/>
                    </a:solidFill>
                    <a:effectLst/>
                    <a:latin typeface="Arial" pitchFamily="34" charset="0"/>
                  </a:rPr>
                  <a:t>Iff</a:t>
                </a:r>
                <a:endParaRPr lang="fr-BE" sz="16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UnControllableCondition</a:t>
                </a:r>
                <a:endParaRPr lang="en-AU" sz="16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graphicFrame>
        <p:nvGraphicFramePr>
          <p:cNvPr id="11266" name="Object 1024"/>
          <p:cNvGraphicFramePr>
            <a:graphicFrameLocks noChangeAspect="1"/>
          </p:cNvGraphicFramePr>
          <p:nvPr/>
        </p:nvGraphicFramePr>
        <p:xfrm>
          <a:off x="4684713" y="4305300"/>
          <a:ext cx="533400" cy="592138"/>
        </p:xfrm>
        <a:graphic>
          <a:graphicData uri="http://schemas.openxmlformats.org/presentationml/2006/ole">
            <p:oleObj spid="_x0000_s11266" name="Clip" r:id="rId4" imgW="845640" imgH="938520" progId="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71450"/>
            <a:ext cx="8323263" cy="17049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kumimoji="0" lang="en-US" smtClean="0"/>
              <a:t>Introducing software-environment </a:t>
            </a:r>
            <a:br>
              <a:rPr kumimoji="0" lang="en-US" smtClean="0"/>
            </a:br>
            <a:r>
              <a:rPr kumimoji="0" lang="en-US" smtClean="0"/>
              <a:t>tracking associations: </a:t>
            </a:r>
            <a:br>
              <a:rPr kumimoji="0" lang="en-US" smtClean="0"/>
            </a:br>
            <a:r>
              <a:rPr kumimoji="0" lang="en-US" smtClean="0"/>
              <a:t> a general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pattern</a:t>
            </a:r>
            <a:endParaRPr kumimoji="0" lang="en-US" sz="2500" smtClean="0"/>
          </a:p>
        </p:txBody>
      </p:sp>
      <p:pic>
        <p:nvPicPr>
          <p:cNvPr id="51203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3" y="114300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04" name="Group 37"/>
          <p:cNvGrpSpPr>
            <a:grpSpLocks/>
          </p:cNvGrpSpPr>
          <p:nvPr/>
        </p:nvGrpSpPr>
        <p:grpSpPr bwMode="auto">
          <a:xfrm>
            <a:off x="3441700" y="3609975"/>
            <a:ext cx="2970213" cy="450850"/>
            <a:chOff x="2168" y="2274"/>
            <a:chExt cx="1871" cy="284"/>
          </a:xfrm>
        </p:grpSpPr>
        <p:sp>
          <p:nvSpPr>
            <p:cNvPr id="1571875" name="Freeform 35"/>
            <p:cNvSpPr>
              <a:spLocks/>
            </p:cNvSpPr>
            <p:nvPr/>
          </p:nvSpPr>
          <p:spPr bwMode="auto">
            <a:xfrm>
              <a:off x="2168" y="2274"/>
              <a:ext cx="1871" cy="284"/>
            </a:xfrm>
            <a:custGeom>
              <a:avLst/>
              <a:gdLst/>
              <a:ahLst/>
              <a:cxnLst>
                <a:cxn ang="0">
                  <a:pos x="1860" y="0"/>
                </a:cxn>
                <a:cxn ang="0">
                  <a:pos x="1799" y="49"/>
                </a:cxn>
                <a:cxn ang="0">
                  <a:pos x="1776" y="79"/>
                </a:cxn>
                <a:cxn ang="0">
                  <a:pos x="1737" y="92"/>
                </a:cxn>
                <a:cxn ang="0">
                  <a:pos x="1657" y="134"/>
                </a:cxn>
                <a:cxn ang="0">
                  <a:pos x="1608" y="152"/>
                </a:cxn>
                <a:cxn ang="0">
                  <a:pos x="1556" y="169"/>
                </a:cxn>
                <a:cxn ang="0">
                  <a:pos x="1528" y="186"/>
                </a:cxn>
                <a:cxn ang="0">
                  <a:pos x="1495" y="182"/>
                </a:cxn>
                <a:cxn ang="0">
                  <a:pos x="1422" y="196"/>
                </a:cxn>
                <a:cxn ang="0">
                  <a:pos x="1343" y="207"/>
                </a:cxn>
                <a:cxn ang="0">
                  <a:pos x="1176" y="229"/>
                </a:cxn>
                <a:cxn ang="0">
                  <a:pos x="1011" y="244"/>
                </a:cxn>
                <a:cxn ang="0">
                  <a:pos x="936" y="251"/>
                </a:cxn>
                <a:cxn ang="0">
                  <a:pos x="798" y="259"/>
                </a:cxn>
                <a:cxn ang="0">
                  <a:pos x="667" y="264"/>
                </a:cxn>
                <a:cxn ang="0">
                  <a:pos x="424" y="256"/>
                </a:cxn>
                <a:cxn ang="0">
                  <a:pos x="310" y="241"/>
                </a:cxn>
                <a:cxn ang="0">
                  <a:pos x="203" y="219"/>
                </a:cxn>
                <a:cxn ang="0">
                  <a:pos x="206" y="219"/>
                </a:cxn>
                <a:cxn ang="0">
                  <a:pos x="4" y="164"/>
                </a:cxn>
                <a:cxn ang="0">
                  <a:pos x="97" y="211"/>
                </a:cxn>
                <a:cxn ang="0">
                  <a:pos x="203" y="239"/>
                </a:cxn>
                <a:cxn ang="0">
                  <a:pos x="310" y="261"/>
                </a:cxn>
                <a:cxn ang="0">
                  <a:pos x="422" y="276"/>
                </a:cxn>
                <a:cxn ang="0">
                  <a:pos x="667" y="284"/>
                </a:cxn>
                <a:cxn ang="0">
                  <a:pos x="798" y="279"/>
                </a:cxn>
                <a:cxn ang="0">
                  <a:pos x="938" y="271"/>
                </a:cxn>
                <a:cxn ang="0">
                  <a:pos x="1011" y="264"/>
                </a:cxn>
                <a:cxn ang="0">
                  <a:pos x="1176" y="249"/>
                </a:cxn>
                <a:cxn ang="0">
                  <a:pos x="1343" y="227"/>
                </a:cxn>
                <a:cxn ang="0">
                  <a:pos x="1422" y="216"/>
                </a:cxn>
                <a:cxn ang="0">
                  <a:pos x="1495" y="202"/>
                </a:cxn>
                <a:cxn ang="0">
                  <a:pos x="1531" y="194"/>
                </a:cxn>
                <a:cxn ang="0">
                  <a:pos x="1591" y="179"/>
                </a:cxn>
                <a:cxn ang="0">
                  <a:pos x="1641" y="161"/>
                </a:cxn>
                <a:cxn ang="0">
                  <a:pos x="1707" y="132"/>
                </a:cxn>
                <a:cxn ang="0">
                  <a:pos x="1779" y="89"/>
                </a:cxn>
                <a:cxn ang="0">
                  <a:pos x="1813" y="64"/>
                </a:cxn>
                <a:cxn ang="0">
                  <a:pos x="1871" y="17"/>
                </a:cxn>
              </a:cxnLst>
              <a:rect l="0" t="0" r="r" b="b"/>
              <a:pathLst>
                <a:path w="1871" h="284">
                  <a:moveTo>
                    <a:pt x="1871" y="17"/>
                  </a:moveTo>
                  <a:lnTo>
                    <a:pt x="1860" y="0"/>
                  </a:lnTo>
                  <a:lnTo>
                    <a:pt x="1829" y="25"/>
                  </a:lnTo>
                  <a:lnTo>
                    <a:pt x="1799" y="49"/>
                  </a:lnTo>
                  <a:lnTo>
                    <a:pt x="1768" y="72"/>
                  </a:lnTo>
                  <a:lnTo>
                    <a:pt x="1776" y="79"/>
                  </a:lnTo>
                  <a:lnTo>
                    <a:pt x="1771" y="71"/>
                  </a:lnTo>
                  <a:lnTo>
                    <a:pt x="1737" y="92"/>
                  </a:lnTo>
                  <a:lnTo>
                    <a:pt x="1699" y="114"/>
                  </a:lnTo>
                  <a:lnTo>
                    <a:pt x="1657" y="134"/>
                  </a:lnTo>
                  <a:lnTo>
                    <a:pt x="1633" y="142"/>
                  </a:lnTo>
                  <a:lnTo>
                    <a:pt x="1608" y="152"/>
                  </a:lnTo>
                  <a:lnTo>
                    <a:pt x="1583" y="161"/>
                  </a:lnTo>
                  <a:lnTo>
                    <a:pt x="1556" y="169"/>
                  </a:lnTo>
                  <a:lnTo>
                    <a:pt x="1524" y="176"/>
                  </a:lnTo>
                  <a:lnTo>
                    <a:pt x="1528" y="186"/>
                  </a:lnTo>
                  <a:lnTo>
                    <a:pt x="1528" y="176"/>
                  </a:lnTo>
                  <a:lnTo>
                    <a:pt x="1495" y="182"/>
                  </a:lnTo>
                  <a:lnTo>
                    <a:pt x="1459" y="189"/>
                  </a:lnTo>
                  <a:lnTo>
                    <a:pt x="1422" y="196"/>
                  </a:lnTo>
                  <a:lnTo>
                    <a:pt x="1383" y="202"/>
                  </a:lnTo>
                  <a:lnTo>
                    <a:pt x="1343" y="207"/>
                  </a:lnTo>
                  <a:lnTo>
                    <a:pt x="1260" y="219"/>
                  </a:lnTo>
                  <a:lnTo>
                    <a:pt x="1176" y="229"/>
                  </a:lnTo>
                  <a:lnTo>
                    <a:pt x="1091" y="238"/>
                  </a:lnTo>
                  <a:lnTo>
                    <a:pt x="1011" y="244"/>
                  </a:lnTo>
                  <a:lnTo>
                    <a:pt x="972" y="248"/>
                  </a:lnTo>
                  <a:lnTo>
                    <a:pt x="936" y="251"/>
                  </a:lnTo>
                  <a:lnTo>
                    <a:pt x="866" y="256"/>
                  </a:lnTo>
                  <a:lnTo>
                    <a:pt x="798" y="259"/>
                  </a:lnTo>
                  <a:lnTo>
                    <a:pt x="731" y="263"/>
                  </a:lnTo>
                  <a:lnTo>
                    <a:pt x="667" y="264"/>
                  </a:lnTo>
                  <a:lnTo>
                    <a:pt x="542" y="263"/>
                  </a:lnTo>
                  <a:lnTo>
                    <a:pt x="424" y="256"/>
                  </a:lnTo>
                  <a:lnTo>
                    <a:pt x="365" y="249"/>
                  </a:lnTo>
                  <a:lnTo>
                    <a:pt x="310" y="241"/>
                  </a:lnTo>
                  <a:lnTo>
                    <a:pt x="255" y="231"/>
                  </a:lnTo>
                  <a:lnTo>
                    <a:pt x="203" y="219"/>
                  </a:lnTo>
                  <a:lnTo>
                    <a:pt x="203" y="229"/>
                  </a:lnTo>
                  <a:lnTo>
                    <a:pt x="206" y="219"/>
                  </a:lnTo>
                  <a:lnTo>
                    <a:pt x="105" y="192"/>
                  </a:lnTo>
                  <a:lnTo>
                    <a:pt x="4" y="164"/>
                  </a:lnTo>
                  <a:lnTo>
                    <a:pt x="0" y="182"/>
                  </a:lnTo>
                  <a:lnTo>
                    <a:pt x="97" y="211"/>
                  </a:lnTo>
                  <a:lnTo>
                    <a:pt x="199" y="238"/>
                  </a:lnTo>
                  <a:lnTo>
                    <a:pt x="203" y="239"/>
                  </a:lnTo>
                  <a:lnTo>
                    <a:pt x="255" y="251"/>
                  </a:lnTo>
                  <a:lnTo>
                    <a:pt x="310" y="261"/>
                  </a:lnTo>
                  <a:lnTo>
                    <a:pt x="365" y="269"/>
                  </a:lnTo>
                  <a:lnTo>
                    <a:pt x="422" y="276"/>
                  </a:lnTo>
                  <a:lnTo>
                    <a:pt x="542" y="283"/>
                  </a:lnTo>
                  <a:lnTo>
                    <a:pt x="667" y="284"/>
                  </a:lnTo>
                  <a:lnTo>
                    <a:pt x="731" y="283"/>
                  </a:lnTo>
                  <a:lnTo>
                    <a:pt x="798" y="279"/>
                  </a:lnTo>
                  <a:lnTo>
                    <a:pt x="866" y="276"/>
                  </a:lnTo>
                  <a:lnTo>
                    <a:pt x="938" y="271"/>
                  </a:lnTo>
                  <a:lnTo>
                    <a:pt x="972" y="268"/>
                  </a:lnTo>
                  <a:lnTo>
                    <a:pt x="1011" y="264"/>
                  </a:lnTo>
                  <a:lnTo>
                    <a:pt x="1091" y="258"/>
                  </a:lnTo>
                  <a:lnTo>
                    <a:pt x="1176" y="249"/>
                  </a:lnTo>
                  <a:lnTo>
                    <a:pt x="1260" y="239"/>
                  </a:lnTo>
                  <a:lnTo>
                    <a:pt x="1343" y="227"/>
                  </a:lnTo>
                  <a:lnTo>
                    <a:pt x="1383" y="222"/>
                  </a:lnTo>
                  <a:lnTo>
                    <a:pt x="1422" y="216"/>
                  </a:lnTo>
                  <a:lnTo>
                    <a:pt x="1459" y="209"/>
                  </a:lnTo>
                  <a:lnTo>
                    <a:pt x="1495" y="202"/>
                  </a:lnTo>
                  <a:lnTo>
                    <a:pt x="1528" y="196"/>
                  </a:lnTo>
                  <a:lnTo>
                    <a:pt x="1531" y="194"/>
                  </a:lnTo>
                  <a:lnTo>
                    <a:pt x="1561" y="187"/>
                  </a:lnTo>
                  <a:lnTo>
                    <a:pt x="1591" y="179"/>
                  </a:lnTo>
                  <a:lnTo>
                    <a:pt x="1616" y="171"/>
                  </a:lnTo>
                  <a:lnTo>
                    <a:pt x="1641" y="161"/>
                  </a:lnTo>
                  <a:lnTo>
                    <a:pt x="1664" y="152"/>
                  </a:lnTo>
                  <a:lnTo>
                    <a:pt x="1707" y="132"/>
                  </a:lnTo>
                  <a:lnTo>
                    <a:pt x="1744" y="111"/>
                  </a:lnTo>
                  <a:lnTo>
                    <a:pt x="1779" y="89"/>
                  </a:lnTo>
                  <a:lnTo>
                    <a:pt x="1782" y="87"/>
                  </a:lnTo>
                  <a:lnTo>
                    <a:pt x="1813" y="64"/>
                  </a:lnTo>
                  <a:lnTo>
                    <a:pt x="1843" y="40"/>
                  </a:lnTo>
                  <a:lnTo>
                    <a:pt x="1871" y="17"/>
                  </a:lnTo>
                  <a:close/>
                </a:path>
              </a:pathLst>
            </a:custGeom>
            <a:solidFill>
              <a:srgbClr val="800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1876" name="Freeform 36"/>
            <p:cNvSpPr>
              <a:spLocks/>
            </p:cNvSpPr>
            <p:nvPr/>
          </p:nvSpPr>
          <p:spPr bwMode="auto">
            <a:xfrm>
              <a:off x="3894" y="2283"/>
              <a:ext cx="139" cy="135"/>
            </a:xfrm>
            <a:custGeom>
              <a:avLst/>
              <a:gdLst/>
              <a:ahLst/>
              <a:cxnLst>
                <a:cxn ang="0">
                  <a:pos x="73" y="135"/>
                </a:cxn>
                <a:cxn ang="0">
                  <a:pos x="139" y="0"/>
                </a:cxn>
                <a:cxn ang="0">
                  <a:pos x="0" y="25"/>
                </a:cxn>
              </a:cxnLst>
              <a:rect l="0" t="0" r="r" b="b"/>
              <a:pathLst>
                <a:path w="139" h="135">
                  <a:moveTo>
                    <a:pt x="73" y="135"/>
                  </a:moveTo>
                  <a:lnTo>
                    <a:pt x="139" y="0"/>
                  </a:lnTo>
                  <a:lnTo>
                    <a:pt x="0" y="25"/>
                  </a:lnTo>
                </a:path>
              </a:pathLst>
            </a:custGeom>
            <a:noFill/>
            <a:ln w="30163">
              <a:solidFill>
                <a:srgbClr val="8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71878" name="Line 38"/>
          <p:cNvSpPr>
            <a:spLocks noChangeShapeType="1"/>
          </p:cNvSpPr>
          <p:nvPr/>
        </p:nvSpPr>
        <p:spPr bwMode="auto">
          <a:xfrm>
            <a:off x="5418138" y="3225800"/>
            <a:ext cx="236378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879" name="Rectangle 39"/>
          <p:cNvSpPr>
            <a:spLocks noChangeArrowheads="1"/>
          </p:cNvSpPr>
          <p:nvPr/>
        </p:nvSpPr>
        <p:spPr bwMode="auto">
          <a:xfrm>
            <a:off x="5449888" y="3216275"/>
            <a:ext cx="3460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880" name="Rectangle 40"/>
          <p:cNvSpPr>
            <a:spLocks noChangeArrowheads="1"/>
          </p:cNvSpPr>
          <p:nvPr/>
        </p:nvSpPr>
        <p:spPr bwMode="auto">
          <a:xfrm>
            <a:off x="5449888" y="3292475"/>
            <a:ext cx="12223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400">
                <a:solidFill>
                  <a:srgbClr val="000080"/>
                </a:solidFill>
                <a:effectLst/>
                <a:latin typeface="Arial" pitchFamily="34" charset="0"/>
              </a:rPr>
              <a:t>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881" name="Rectangle 41"/>
          <p:cNvSpPr>
            <a:spLocks noChangeArrowheads="1"/>
          </p:cNvSpPr>
          <p:nvPr/>
        </p:nvSpPr>
        <p:spPr bwMode="auto">
          <a:xfrm>
            <a:off x="5497513" y="3255963"/>
            <a:ext cx="214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700">
                <a:solidFill>
                  <a:srgbClr val="000080"/>
                </a:solidFill>
                <a:effectLst/>
                <a:latin typeface="Arial" pitchFamily="34" charset="0"/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882" name="Rectangle 42"/>
          <p:cNvSpPr>
            <a:spLocks noChangeArrowheads="1"/>
          </p:cNvSpPr>
          <p:nvPr/>
        </p:nvSpPr>
        <p:spPr bwMode="auto">
          <a:xfrm>
            <a:off x="6243638" y="3225800"/>
            <a:ext cx="963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883" name="Rectangle 43"/>
          <p:cNvSpPr>
            <a:spLocks noChangeArrowheads="1"/>
          </p:cNvSpPr>
          <p:nvPr/>
        </p:nvSpPr>
        <p:spPr bwMode="auto">
          <a:xfrm>
            <a:off x="6269038" y="3257550"/>
            <a:ext cx="1058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b="1" i="1">
                <a:solidFill>
                  <a:srgbClr val="009999"/>
                </a:solidFill>
                <a:effectLst/>
                <a:latin typeface="Arial" pitchFamily="34" charset="0"/>
              </a:rPr>
              <a:t>Tracking</a:t>
            </a:r>
            <a:endParaRPr lang="en-US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884" name="Rectangle 44"/>
          <p:cNvSpPr>
            <a:spLocks noChangeArrowheads="1"/>
          </p:cNvSpPr>
          <p:nvPr/>
        </p:nvSpPr>
        <p:spPr bwMode="auto">
          <a:xfrm>
            <a:off x="7772400" y="2982913"/>
            <a:ext cx="1185863" cy="752475"/>
          </a:xfrm>
          <a:prstGeom prst="rect">
            <a:avLst/>
          </a:prstGeom>
          <a:solidFill>
            <a:srgbClr val="DDDDDD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885" name="Rectangle 45"/>
          <p:cNvSpPr>
            <a:spLocks noChangeArrowheads="1"/>
          </p:cNvSpPr>
          <p:nvPr/>
        </p:nvSpPr>
        <p:spPr bwMode="auto">
          <a:xfrm>
            <a:off x="7861300" y="3006725"/>
            <a:ext cx="819150" cy="3175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886" name="Rectangle 46"/>
          <p:cNvSpPr>
            <a:spLocks noChangeArrowheads="1"/>
          </p:cNvSpPr>
          <p:nvPr/>
        </p:nvSpPr>
        <p:spPr bwMode="auto">
          <a:xfrm>
            <a:off x="7883525" y="3014663"/>
            <a:ext cx="97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b="1">
                <a:solidFill>
                  <a:srgbClr val="000080"/>
                </a:solidFill>
                <a:effectLst/>
                <a:latin typeface="Arial" pitchFamily="34" charset="0"/>
              </a:rPr>
              <a:t>Obj-Info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887" name="Line 47"/>
          <p:cNvSpPr>
            <a:spLocks noChangeShapeType="1"/>
          </p:cNvSpPr>
          <p:nvPr/>
        </p:nvSpPr>
        <p:spPr bwMode="auto">
          <a:xfrm>
            <a:off x="7772400" y="3305175"/>
            <a:ext cx="1185863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888" name="Rectangle 48"/>
          <p:cNvSpPr>
            <a:spLocks noChangeArrowheads="1"/>
          </p:cNvSpPr>
          <p:nvPr/>
        </p:nvSpPr>
        <p:spPr bwMode="auto">
          <a:xfrm>
            <a:off x="7578725" y="3241675"/>
            <a:ext cx="1539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889" name="Rectangle 49"/>
          <p:cNvSpPr>
            <a:spLocks noChangeArrowheads="1"/>
          </p:cNvSpPr>
          <p:nvPr/>
        </p:nvSpPr>
        <p:spPr bwMode="auto">
          <a:xfrm>
            <a:off x="7575550" y="3281363"/>
            <a:ext cx="214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700">
                <a:solidFill>
                  <a:srgbClr val="000080"/>
                </a:solidFill>
                <a:effectLst/>
                <a:latin typeface="Arial" pitchFamily="34" charset="0"/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890" name="Rectangle 50"/>
          <p:cNvSpPr>
            <a:spLocks noChangeArrowheads="1"/>
          </p:cNvSpPr>
          <p:nvPr/>
        </p:nvSpPr>
        <p:spPr bwMode="auto">
          <a:xfrm>
            <a:off x="4456113" y="3422650"/>
            <a:ext cx="6064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891" name="Rectangle 51"/>
          <p:cNvSpPr>
            <a:spLocks noChangeArrowheads="1"/>
          </p:cNvSpPr>
          <p:nvPr/>
        </p:nvSpPr>
        <p:spPr bwMode="auto">
          <a:xfrm>
            <a:off x="4456113" y="3457575"/>
            <a:ext cx="2889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400">
                <a:solidFill>
                  <a:srgbClr val="000000"/>
                </a:solidFill>
                <a:effectLst/>
                <a:latin typeface="Arial" pitchFamily="34" charset="0"/>
              </a:rPr>
              <a:t> …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892" name="Rectangle 52"/>
          <p:cNvSpPr>
            <a:spLocks noChangeArrowheads="1"/>
          </p:cNvSpPr>
          <p:nvPr/>
        </p:nvSpPr>
        <p:spPr bwMode="auto">
          <a:xfrm>
            <a:off x="4268788" y="2982913"/>
            <a:ext cx="1128712" cy="771525"/>
          </a:xfrm>
          <a:prstGeom prst="rect">
            <a:avLst/>
          </a:prstGeom>
          <a:solidFill>
            <a:srgbClr val="DDDDDD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893" name="Rectangle 53"/>
          <p:cNvSpPr>
            <a:spLocks noChangeArrowheads="1"/>
          </p:cNvSpPr>
          <p:nvPr/>
        </p:nvSpPr>
        <p:spPr bwMode="auto">
          <a:xfrm>
            <a:off x="4365625" y="3022600"/>
            <a:ext cx="982663" cy="3063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894" name="Rectangle 54"/>
          <p:cNvSpPr>
            <a:spLocks noChangeArrowheads="1"/>
          </p:cNvSpPr>
          <p:nvPr/>
        </p:nvSpPr>
        <p:spPr bwMode="auto">
          <a:xfrm>
            <a:off x="4486275" y="3044825"/>
            <a:ext cx="733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>
                <a:solidFill>
                  <a:srgbClr val="000080"/>
                </a:solidFill>
                <a:effectLst/>
                <a:latin typeface="Arial" pitchFamily="34" charset="0"/>
              </a:rPr>
              <a:t>Object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895" name="Line 55"/>
          <p:cNvSpPr>
            <a:spLocks noChangeShapeType="1"/>
          </p:cNvSpPr>
          <p:nvPr/>
        </p:nvSpPr>
        <p:spPr bwMode="auto">
          <a:xfrm>
            <a:off x="4278313" y="3363913"/>
            <a:ext cx="11017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896" name="Rectangle 56"/>
          <p:cNvSpPr>
            <a:spLocks noChangeArrowheads="1"/>
          </p:cNvSpPr>
          <p:nvPr/>
        </p:nvSpPr>
        <p:spPr bwMode="auto">
          <a:xfrm>
            <a:off x="7118350" y="2984500"/>
            <a:ext cx="614363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897" name="Rectangle 57"/>
          <p:cNvSpPr>
            <a:spLocks noChangeArrowheads="1"/>
          </p:cNvSpPr>
          <p:nvPr/>
        </p:nvSpPr>
        <p:spPr bwMode="auto">
          <a:xfrm>
            <a:off x="7118350" y="2976563"/>
            <a:ext cx="60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800" i="1">
                <a:solidFill>
                  <a:srgbClr val="000080"/>
                </a:solidFill>
                <a:effectLst/>
                <a:latin typeface="Arial" pitchFamily="34" charset="0"/>
              </a:rPr>
              <a:t>tracks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898" name="Rectangle 58"/>
          <p:cNvSpPr>
            <a:spLocks noChangeArrowheads="1"/>
          </p:cNvSpPr>
          <p:nvPr/>
        </p:nvSpPr>
        <p:spPr bwMode="auto">
          <a:xfrm>
            <a:off x="5430838" y="2990850"/>
            <a:ext cx="10033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899" name="Rectangle 59"/>
          <p:cNvSpPr>
            <a:spLocks noChangeArrowheads="1"/>
          </p:cNvSpPr>
          <p:nvPr/>
        </p:nvSpPr>
        <p:spPr bwMode="auto">
          <a:xfrm>
            <a:off x="5445125" y="2967038"/>
            <a:ext cx="1016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800" i="1">
                <a:solidFill>
                  <a:srgbClr val="000080"/>
                </a:solidFill>
                <a:effectLst/>
                <a:latin typeface="Arial" pitchFamily="34" charset="0"/>
              </a:rPr>
              <a:t>trackedBy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00" name="Rectangle 60"/>
          <p:cNvSpPr>
            <a:spLocks noChangeArrowheads="1"/>
          </p:cNvSpPr>
          <p:nvPr/>
        </p:nvSpPr>
        <p:spPr bwMode="auto">
          <a:xfrm>
            <a:off x="4356100" y="3427413"/>
            <a:ext cx="1028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901" name="Rectangle 61"/>
          <p:cNvSpPr>
            <a:spLocks noChangeArrowheads="1"/>
          </p:cNvSpPr>
          <p:nvPr/>
        </p:nvSpPr>
        <p:spPr bwMode="auto">
          <a:xfrm>
            <a:off x="4360863" y="3465513"/>
            <a:ext cx="406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800">
                <a:solidFill>
                  <a:srgbClr val="000080"/>
                </a:solidFill>
                <a:effectLst/>
                <a:latin typeface="Arial" pitchFamily="34" charset="0"/>
              </a:rPr>
              <a:t>Att: 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02" name="Rectangle 62"/>
          <p:cNvSpPr>
            <a:spLocks noChangeArrowheads="1"/>
          </p:cNvSpPr>
          <p:nvPr/>
        </p:nvSpPr>
        <p:spPr bwMode="auto">
          <a:xfrm>
            <a:off x="4718050" y="3465513"/>
            <a:ext cx="673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800" i="1">
                <a:solidFill>
                  <a:srgbClr val="000080"/>
                </a:solidFill>
                <a:effectLst/>
                <a:latin typeface="Arial" pitchFamily="34" charset="0"/>
              </a:rPr>
              <a:t>Range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03" name="Rectangle 63"/>
          <p:cNvSpPr>
            <a:spLocks noChangeArrowheads="1"/>
          </p:cNvSpPr>
          <p:nvPr/>
        </p:nvSpPr>
        <p:spPr bwMode="auto">
          <a:xfrm>
            <a:off x="4510088" y="4143375"/>
            <a:ext cx="9667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904" name="Rectangle 64"/>
          <p:cNvSpPr>
            <a:spLocks noChangeArrowheads="1"/>
          </p:cNvSpPr>
          <p:nvPr/>
        </p:nvSpPr>
        <p:spPr bwMode="auto">
          <a:xfrm>
            <a:off x="4478338" y="4148138"/>
            <a:ext cx="1028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1">
                <a:solidFill>
                  <a:srgbClr val="800080"/>
                </a:solidFill>
                <a:effectLst/>
                <a:latin typeface="Arial" pitchFamily="34" charset="0"/>
              </a:rPr>
              <a:t>Refers to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05" name="Line 65"/>
          <p:cNvSpPr>
            <a:spLocks noChangeShapeType="1"/>
          </p:cNvSpPr>
          <p:nvPr/>
        </p:nvSpPr>
        <p:spPr bwMode="auto">
          <a:xfrm flipH="1">
            <a:off x="754063" y="3209925"/>
            <a:ext cx="989012" cy="1809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906" name="Freeform 66"/>
          <p:cNvSpPr>
            <a:spLocks/>
          </p:cNvSpPr>
          <p:nvPr/>
        </p:nvSpPr>
        <p:spPr bwMode="auto">
          <a:xfrm>
            <a:off x="534988" y="2444750"/>
            <a:ext cx="3246437" cy="415925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0" y="262"/>
              </a:cxn>
              <a:cxn ang="0">
                <a:pos x="1716" y="262"/>
              </a:cxn>
              <a:cxn ang="0">
                <a:pos x="1799" y="0"/>
              </a:cxn>
              <a:cxn ang="0">
                <a:pos x="83" y="0"/>
              </a:cxn>
            </a:cxnLst>
            <a:rect l="0" t="0" r="r" b="b"/>
            <a:pathLst>
              <a:path w="1799" h="262">
                <a:moveTo>
                  <a:pt x="83" y="0"/>
                </a:moveTo>
                <a:lnTo>
                  <a:pt x="0" y="262"/>
                </a:lnTo>
                <a:lnTo>
                  <a:pt x="1716" y="262"/>
                </a:lnTo>
                <a:lnTo>
                  <a:pt x="1799" y="0"/>
                </a:lnTo>
                <a:lnTo>
                  <a:pt x="83" y="0"/>
                </a:lnTo>
                <a:close/>
              </a:path>
            </a:pathLst>
          </a:custGeom>
          <a:solidFill>
            <a:srgbClr val="DDDDDD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907" name="Rectangle 67"/>
          <p:cNvSpPr>
            <a:spLocks noChangeArrowheads="1"/>
          </p:cNvSpPr>
          <p:nvPr/>
        </p:nvSpPr>
        <p:spPr bwMode="auto">
          <a:xfrm>
            <a:off x="741363" y="2497138"/>
            <a:ext cx="26749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908" name="Rectangle 68"/>
          <p:cNvSpPr>
            <a:spLocks noChangeArrowheads="1"/>
          </p:cNvSpPr>
          <p:nvPr/>
        </p:nvSpPr>
        <p:spPr bwMode="auto">
          <a:xfrm>
            <a:off x="731838" y="2546350"/>
            <a:ext cx="284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800">
                <a:solidFill>
                  <a:srgbClr val="000080"/>
                </a:solidFill>
                <a:effectLst/>
                <a:latin typeface="Arial" pitchFamily="34" charset="0"/>
              </a:rPr>
              <a:t>Goal on environment Object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09" name="Line 69"/>
          <p:cNvSpPr>
            <a:spLocks noChangeShapeType="1"/>
          </p:cNvSpPr>
          <p:nvPr/>
        </p:nvSpPr>
        <p:spPr bwMode="auto">
          <a:xfrm>
            <a:off x="1893888" y="3236913"/>
            <a:ext cx="1077912" cy="1270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1237" name="Group 93"/>
          <p:cNvGrpSpPr>
            <a:grpSpLocks/>
          </p:cNvGrpSpPr>
          <p:nvPr/>
        </p:nvGrpSpPr>
        <p:grpSpPr bwMode="auto">
          <a:xfrm>
            <a:off x="1830388" y="3340100"/>
            <a:ext cx="2108200" cy="817563"/>
            <a:chOff x="1117" y="2104"/>
            <a:chExt cx="1328" cy="515"/>
          </a:xfrm>
        </p:grpSpPr>
        <p:sp>
          <p:nvSpPr>
            <p:cNvPr id="1571910" name="Freeform 70"/>
            <p:cNvSpPr>
              <a:spLocks/>
            </p:cNvSpPr>
            <p:nvPr/>
          </p:nvSpPr>
          <p:spPr bwMode="auto">
            <a:xfrm>
              <a:off x="1117" y="2104"/>
              <a:ext cx="1328" cy="511"/>
            </a:xfrm>
            <a:custGeom>
              <a:avLst/>
              <a:gdLst/>
              <a:ahLst/>
              <a:cxnLst>
                <a:cxn ang="0">
                  <a:pos x="145" y="0"/>
                </a:cxn>
                <a:cxn ang="0">
                  <a:pos x="0" y="511"/>
                </a:cxn>
                <a:cxn ang="0">
                  <a:pos x="1015" y="511"/>
                </a:cxn>
                <a:cxn ang="0">
                  <a:pos x="1159" y="0"/>
                </a:cxn>
                <a:cxn ang="0">
                  <a:pos x="145" y="0"/>
                </a:cxn>
              </a:cxnLst>
              <a:rect l="0" t="0" r="r" b="b"/>
              <a:pathLst>
                <a:path w="1159" h="511">
                  <a:moveTo>
                    <a:pt x="145" y="0"/>
                  </a:moveTo>
                  <a:lnTo>
                    <a:pt x="0" y="511"/>
                  </a:lnTo>
                  <a:lnTo>
                    <a:pt x="1015" y="511"/>
                  </a:lnTo>
                  <a:lnTo>
                    <a:pt x="1159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DDDDDD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1911" name="Rectangle 71"/>
            <p:cNvSpPr>
              <a:spLocks noChangeArrowheads="1"/>
            </p:cNvSpPr>
            <p:nvPr/>
          </p:nvSpPr>
          <p:spPr bwMode="auto">
            <a:xfrm>
              <a:off x="1233" y="2106"/>
              <a:ext cx="1063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1912" name="Rectangle 72"/>
            <p:cNvSpPr>
              <a:spLocks noChangeArrowheads="1"/>
            </p:cNvSpPr>
            <p:nvPr/>
          </p:nvSpPr>
          <p:spPr bwMode="auto">
            <a:xfrm>
              <a:off x="1265" y="2127"/>
              <a:ext cx="11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>
                  <a:solidFill>
                    <a:srgbClr val="000080"/>
                  </a:solidFill>
                  <a:effectLst/>
                  <a:latin typeface="Arial" pitchFamily="34" charset="0"/>
                </a:rPr>
                <a:t>Object Accurately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1913" name="Rectangle 73"/>
            <p:cNvSpPr>
              <a:spLocks noChangeArrowheads="1"/>
            </p:cNvSpPr>
            <p:nvPr/>
          </p:nvSpPr>
          <p:spPr bwMode="auto">
            <a:xfrm>
              <a:off x="1463" y="2288"/>
              <a:ext cx="5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b="1">
                  <a:solidFill>
                    <a:srgbClr val="009999"/>
                  </a:solidFill>
                  <a:effectLst/>
                  <a:latin typeface="Arial" pitchFamily="34" charset="0"/>
                </a:rPr>
                <a:t>Tracked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1914" name="Rectangle 74"/>
            <p:cNvSpPr>
              <a:spLocks noChangeArrowheads="1"/>
            </p:cNvSpPr>
            <p:nvPr/>
          </p:nvSpPr>
          <p:spPr bwMode="auto">
            <a:xfrm>
              <a:off x="1401" y="2446"/>
              <a:ext cx="1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>
                  <a:solidFill>
                    <a:srgbClr val="000080"/>
                  </a:solidFill>
                  <a:effectLst/>
                  <a:latin typeface="Arial" pitchFamily="34" charset="0"/>
                </a:rPr>
                <a:t>By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1915" name="Rectangle 75"/>
            <p:cNvSpPr>
              <a:spLocks noChangeArrowheads="1"/>
            </p:cNvSpPr>
            <p:nvPr/>
          </p:nvSpPr>
          <p:spPr bwMode="auto">
            <a:xfrm>
              <a:off x="1565" y="2446"/>
              <a:ext cx="5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80"/>
                  </a:solidFill>
                  <a:effectLst/>
                  <a:latin typeface="Arial" pitchFamily="34" charset="0"/>
                </a:rPr>
                <a:t>Obj-Info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51238" name="Group 78"/>
          <p:cNvGrpSpPr>
            <a:grpSpLocks/>
          </p:cNvGrpSpPr>
          <p:nvPr/>
        </p:nvGrpSpPr>
        <p:grpSpPr bwMode="auto">
          <a:xfrm>
            <a:off x="1739900" y="2840038"/>
            <a:ext cx="161925" cy="249237"/>
            <a:chOff x="1096" y="1789"/>
            <a:chExt cx="102" cy="157"/>
          </a:xfrm>
        </p:grpSpPr>
        <p:sp>
          <p:nvSpPr>
            <p:cNvPr id="1571916" name="Line 76"/>
            <p:cNvSpPr>
              <a:spLocks noChangeShapeType="1"/>
            </p:cNvSpPr>
            <p:nvPr/>
          </p:nvSpPr>
          <p:spPr bwMode="auto">
            <a:xfrm flipH="1">
              <a:off x="1143" y="1894"/>
              <a:ext cx="3" cy="5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1917" name="Freeform 77"/>
            <p:cNvSpPr>
              <a:spLocks/>
            </p:cNvSpPr>
            <p:nvPr/>
          </p:nvSpPr>
          <p:spPr bwMode="auto">
            <a:xfrm>
              <a:off x="1096" y="1789"/>
              <a:ext cx="102" cy="110"/>
            </a:xfrm>
            <a:custGeom>
              <a:avLst/>
              <a:gdLst/>
              <a:ahLst/>
              <a:cxnLst>
                <a:cxn ang="0">
                  <a:pos x="102" y="110"/>
                </a:cxn>
                <a:cxn ang="0">
                  <a:pos x="55" y="0"/>
                </a:cxn>
                <a:cxn ang="0">
                  <a:pos x="0" y="105"/>
                </a:cxn>
                <a:cxn ang="0">
                  <a:pos x="102" y="110"/>
                </a:cxn>
              </a:cxnLst>
              <a:rect l="0" t="0" r="r" b="b"/>
              <a:pathLst>
                <a:path w="102" h="110">
                  <a:moveTo>
                    <a:pt x="102" y="110"/>
                  </a:moveTo>
                  <a:lnTo>
                    <a:pt x="55" y="0"/>
                  </a:lnTo>
                  <a:lnTo>
                    <a:pt x="0" y="105"/>
                  </a:lnTo>
                  <a:lnTo>
                    <a:pt x="102" y="1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71919" name="Oval 79"/>
          <p:cNvSpPr>
            <a:spLocks noChangeArrowheads="1"/>
          </p:cNvSpPr>
          <p:nvPr/>
        </p:nvSpPr>
        <p:spPr bwMode="auto">
          <a:xfrm>
            <a:off x="1725613" y="3101975"/>
            <a:ext cx="163512" cy="179388"/>
          </a:xfrm>
          <a:prstGeom prst="ellips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920" name="Line 80"/>
          <p:cNvSpPr>
            <a:spLocks noChangeShapeType="1"/>
          </p:cNvSpPr>
          <p:nvPr/>
        </p:nvSpPr>
        <p:spPr bwMode="auto">
          <a:xfrm>
            <a:off x="1006475" y="3629025"/>
            <a:ext cx="1588" cy="2730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921" name="Freeform 81"/>
          <p:cNvSpPr>
            <a:spLocks/>
          </p:cNvSpPr>
          <p:nvPr/>
        </p:nvSpPr>
        <p:spPr bwMode="auto">
          <a:xfrm>
            <a:off x="112713" y="3359150"/>
            <a:ext cx="1873250" cy="415925"/>
          </a:xfrm>
          <a:custGeom>
            <a:avLst/>
            <a:gdLst/>
            <a:ahLst/>
            <a:cxnLst>
              <a:cxn ang="0">
                <a:pos x="79" y="0"/>
              </a:cxn>
              <a:cxn ang="0">
                <a:pos x="0" y="262"/>
              </a:cxn>
              <a:cxn ang="0">
                <a:pos x="1017" y="262"/>
              </a:cxn>
              <a:cxn ang="0">
                <a:pos x="1095" y="0"/>
              </a:cxn>
              <a:cxn ang="0">
                <a:pos x="79" y="0"/>
              </a:cxn>
            </a:cxnLst>
            <a:rect l="0" t="0" r="r" b="b"/>
            <a:pathLst>
              <a:path w="1095" h="262">
                <a:moveTo>
                  <a:pt x="79" y="0"/>
                </a:moveTo>
                <a:lnTo>
                  <a:pt x="0" y="262"/>
                </a:lnTo>
                <a:lnTo>
                  <a:pt x="1017" y="262"/>
                </a:lnTo>
                <a:lnTo>
                  <a:pt x="1095" y="0"/>
                </a:lnTo>
                <a:lnTo>
                  <a:pt x="79" y="0"/>
                </a:lnTo>
                <a:close/>
              </a:path>
            </a:pathLst>
          </a:custGeom>
          <a:solidFill>
            <a:srgbClr val="DDDDDD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922" name="Rectangle 82"/>
          <p:cNvSpPr>
            <a:spLocks noChangeArrowheads="1"/>
          </p:cNvSpPr>
          <p:nvPr/>
        </p:nvSpPr>
        <p:spPr bwMode="auto">
          <a:xfrm>
            <a:off x="206375" y="3398838"/>
            <a:ext cx="1611313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923" name="Rectangle 83"/>
          <p:cNvSpPr>
            <a:spLocks noChangeArrowheads="1"/>
          </p:cNvSpPr>
          <p:nvPr/>
        </p:nvSpPr>
        <p:spPr bwMode="auto">
          <a:xfrm>
            <a:off x="244475" y="3459163"/>
            <a:ext cx="860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800">
                <a:solidFill>
                  <a:srgbClr val="000080"/>
                </a:solidFill>
                <a:effectLst/>
                <a:latin typeface="Arial" pitchFamily="34" charset="0"/>
              </a:rPr>
              <a:t>Goal on</a:t>
            </a:r>
            <a:r>
              <a:rPr kumimoji="0" lang="en-US" sz="1700">
                <a:solidFill>
                  <a:srgbClr val="000080"/>
                </a:solidFill>
                <a:effectLst/>
                <a:latin typeface="Arial" pitchFamily="34" charset="0"/>
              </a:rPr>
              <a:t>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24" name="Rectangle 84"/>
          <p:cNvSpPr>
            <a:spLocks noChangeArrowheads="1"/>
          </p:cNvSpPr>
          <p:nvPr/>
        </p:nvSpPr>
        <p:spPr bwMode="auto">
          <a:xfrm>
            <a:off x="1025525" y="3459163"/>
            <a:ext cx="812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800" i="1">
                <a:solidFill>
                  <a:srgbClr val="000080"/>
                </a:solidFill>
                <a:effectLst/>
                <a:latin typeface="Arial" pitchFamily="34" charset="0"/>
              </a:rPr>
              <a:t>Obj-Info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25" name="Line 85"/>
          <p:cNvSpPr>
            <a:spLocks noChangeShapeType="1"/>
          </p:cNvSpPr>
          <p:nvPr/>
        </p:nvSpPr>
        <p:spPr bwMode="auto">
          <a:xfrm>
            <a:off x="1006475" y="4095750"/>
            <a:ext cx="1588" cy="2365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926" name="Freeform 86"/>
          <p:cNvSpPr>
            <a:spLocks/>
          </p:cNvSpPr>
          <p:nvPr/>
        </p:nvSpPr>
        <p:spPr bwMode="auto">
          <a:xfrm>
            <a:off x="144463" y="4233863"/>
            <a:ext cx="1841500" cy="398462"/>
          </a:xfrm>
          <a:custGeom>
            <a:avLst/>
            <a:gdLst/>
            <a:ahLst/>
            <a:cxnLst>
              <a:cxn ang="0">
                <a:pos x="218" y="0"/>
              </a:cxn>
              <a:cxn ang="0">
                <a:pos x="860" y="0"/>
              </a:cxn>
              <a:cxn ang="0">
                <a:pos x="1079" y="105"/>
              </a:cxn>
              <a:cxn ang="0">
                <a:pos x="860" y="210"/>
              </a:cxn>
              <a:cxn ang="0">
                <a:pos x="218" y="210"/>
              </a:cxn>
              <a:cxn ang="0">
                <a:pos x="0" y="105"/>
              </a:cxn>
              <a:cxn ang="0">
                <a:pos x="218" y="0"/>
              </a:cxn>
            </a:cxnLst>
            <a:rect l="0" t="0" r="r" b="b"/>
            <a:pathLst>
              <a:path w="1079" h="210">
                <a:moveTo>
                  <a:pt x="218" y="0"/>
                </a:moveTo>
                <a:lnTo>
                  <a:pt x="860" y="0"/>
                </a:lnTo>
                <a:lnTo>
                  <a:pt x="1079" y="105"/>
                </a:lnTo>
                <a:lnTo>
                  <a:pt x="860" y="210"/>
                </a:lnTo>
                <a:lnTo>
                  <a:pt x="218" y="210"/>
                </a:lnTo>
                <a:lnTo>
                  <a:pt x="0" y="105"/>
                </a:lnTo>
                <a:lnTo>
                  <a:pt x="218" y="0"/>
                </a:lnTo>
                <a:close/>
              </a:path>
            </a:pathLst>
          </a:custGeom>
          <a:solidFill>
            <a:srgbClr val="FBD9DC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927" name="Rectangle 87"/>
          <p:cNvSpPr>
            <a:spLocks noChangeArrowheads="1"/>
          </p:cNvSpPr>
          <p:nvPr/>
        </p:nvSpPr>
        <p:spPr bwMode="auto">
          <a:xfrm>
            <a:off x="290513" y="4246563"/>
            <a:ext cx="1466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928" name="Rectangle 88"/>
          <p:cNvSpPr>
            <a:spLocks noChangeArrowheads="1"/>
          </p:cNvSpPr>
          <p:nvPr/>
        </p:nvSpPr>
        <p:spPr bwMode="auto">
          <a:xfrm>
            <a:off x="304800" y="4314825"/>
            <a:ext cx="149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800">
                <a:solidFill>
                  <a:srgbClr val="000080"/>
                </a:solidFill>
                <a:effectLst/>
                <a:latin typeface="Arial" pitchFamily="34" charset="0"/>
              </a:rPr>
              <a:t>Software-to-be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29" name="Oval 89"/>
          <p:cNvSpPr>
            <a:spLocks noChangeArrowheads="1"/>
          </p:cNvSpPr>
          <p:nvPr/>
        </p:nvSpPr>
        <p:spPr bwMode="auto">
          <a:xfrm>
            <a:off x="919163" y="3902075"/>
            <a:ext cx="161925" cy="182563"/>
          </a:xfrm>
          <a:prstGeom prst="ellips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930" name="Rectangle 90"/>
          <p:cNvSpPr>
            <a:spLocks noChangeArrowheads="1"/>
          </p:cNvSpPr>
          <p:nvPr/>
        </p:nvSpPr>
        <p:spPr bwMode="auto">
          <a:xfrm>
            <a:off x="7824788" y="3375025"/>
            <a:ext cx="10287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1931" name="Rectangle 91"/>
          <p:cNvSpPr>
            <a:spLocks noChangeArrowheads="1"/>
          </p:cNvSpPr>
          <p:nvPr/>
        </p:nvSpPr>
        <p:spPr bwMode="auto">
          <a:xfrm>
            <a:off x="7845425" y="3411538"/>
            <a:ext cx="406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800">
                <a:solidFill>
                  <a:srgbClr val="000080"/>
                </a:solidFill>
                <a:effectLst/>
                <a:latin typeface="Arial" pitchFamily="34" charset="0"/>
              </a:rPr>
              <a:t>Att: 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32" name="Rectangle 92"/>
          <p:cNvSpPr>
            <a:spLocks noChangeArrowheads="1"/>
          </p:cNvSpPr>
          <p:nvPr/>
        </p:nvSpPr>
        <p:spPr bwMode="auto">
          <a:xfrm>
            <a:off x="8201025" y="3411538"/>
            <a:ext cx="673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800" i="1">
                <a:solidFill>
                  <a:srgbClr val="000080"/>
                </a:solidFill>
                <a:effectLst/>
                <a:latin typeface="Arial" pitchFamily="34" charset="0"/>
              </a:rPr>
              <a:t>Range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14325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Identifying associations from </a:t>
            </a:r>
            <a:br>
              <a:rPr kumimoji="0" lang="en-US" smtClean="0"/>
            </a:br>
            <a:r>
              <a:rPr kumimoji="0" lang="en-US" smtClean="0"/>
              <a:t>domain invariants on multiple objects</a:t>
            </a:r>
            <a:endParaRPr kumimoji="0" lang="en-US" sz="2500" smtClean="0"/>
          </a:p>
        </p:txBody>
      </p:sp>
      <p:sp>
        <p:nvSpPr>
          <p:cNvPr id="15728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6213" y="1063625"/>
            <a:ext cx="8810625" cy="4589463"/>
          </a:xfrm>
        </p:spPr>
        <p:txBody>
          <a:bodyPr/>
          <a:lstStyle/>
          <a:p>
            <a:pPr>
              <a:defRPr/>
            </a:pPr>
            <a:r>
              <a:rPr lang="en-US" smtClean="0"/>
              <a:t>Domain properties in goal refinements are to be defined in annotations of the object model  </a:t>
            </a:r>
            <a:r>
              <a:rPr lang="en-US" sz="2000" smtClean="0"/>
              <a:t>(as seen before) </a:t>
            </a:r>
            <a:endParaRPr lang="en-US" smtClean="0"/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invariants on single objects they constrain</a:t>
            </a:r>
          </a:p>
          <a:p>
            <a:pPr>
              <a:spcBef>
                <a:spcPct val="60000"/>
              </a:spcBef>
              <a:defRPr/>
            </a:pPr>
            <a:r>
              <a:rPr lang="en-US" smtClean="0"/>
              <a:t>Invariant seeming to constrain multiple objects ...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en-US" smtClean="0"/>
              <a:t>                  </a:t>
            </a:r>
            <a:r>
              <a:rPr lang="en-US" smtClean="0">
                <a:solidFill>
                  <a:schemeClr val="tx2"/>
                </a:solidFill>
              </a:rPr>
              <a:t>? =&gt; ?</a:t>
            </a:r>
            <a:r>
              <a:rPr lang="en-US" smtClean="0"/>
              <a:t>  constrains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missing association</a:t>
            </a:r>
            <a:r>
              <a:rPr lang="en-US" smtClean="0"/>
              <a:t> among these  </a:t>
            </a:r>
            <a:r>
              <a:rPr lang="en-US" smtClean="0">
                <a:solidFill>
                  <a:schemeClr val="tx2"/>
                </a:solidFill>
              </a:rPr>
              <a:t>?</a:t>
            </a:r>
            <a:endParaRPr lang="en-US" sz="2000" smtClean="0"/>
          </a:p>
          <a:p>
            <a:pPr lvl="1">
              <a:lnSpc>
                <a:spcPct val="140000"/>
              </a:lnSpc>
              <a:defRPr/>
            </a:pPr>
            <a:r>
              <a:rPr lang="en-US" sz="2000" smtClean="0"/>
              <a:t>e.g.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“A platform cannot accommodate more than one train at a time”</a:t>
            </a:r>
          </a:p>
          <a:p>
            <a:pPr lvl="1">
              <a:buFontTx/>
              <a:buNone/>
              <a:defRPr/>
            </a:pPr>
            <a:r>
              <a:rPr lang="en-US" sz="2000" smtClean="0"/>
              <a:t>        </a:t>
            </a:r>
            <a:r>
              <a:rPr lang="en-US" smtClean="0"/>
              <a:t>... constrains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platforms </a:t>
            </a:r>
            <a:r>
              <a:rPr lang="en-US" sz="2000" smtClean="0">
                <a:solidFill>
                  <a:schemeClr val="tx2"/>
                </a:solidFill>
              </a:rPr>
              <a:t>?</a:t>
            </a:r>
            <a:r>
              <a:rPr lang="en-US" sz="2000" smtClean="0"/>
              <a:t>  ... or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trains </a:t>
            </a:r>
            <a:r>
              <a:rPr lang="en-US" sz="2000" smtClean="0">
                <a:solidFill>
                  <a:schemeClr val="tx2"/>
                </a:solidFill>
              </a:rPr>
              <a:t>?</a:t>
            </a:r>
            <a:endParaRPr lang="en-US" sz="2000" smtClean="0"/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sz="2000" smtClean="0">
                <a:solidFill>
                  <a:schemeClr val="tx2"/>
                </a:solidFill>
              </a:rPr>
              <a:t>        </a:t>
            </a:r>
            <a:r>
              <a:rPr lang="en-US" smtClean="0">
                <a:solidFill>
                  <a:schemeClr val="tx2"/>
                </a:solidFill>
              </a:rPr>
              <a:t>=&gt;  </a:t>
            </a:r>
            <a:r>
              <a:rPr lang="en-US" smtClean="0"/>
              <a:t>to be attached to missing association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At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smtClean="0"/>
              <a:t>linking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                                                                              Train</a:t>
            </a:r>
            <a:r>
              <a:rPr lang="en-US" smtClean="0"/>
              <a:t> and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Platform</a:t>
            </a:r>
          </a:p>
        </p:txBody>
      </p:sp>
      <p:pic>
        <p:nvPicPr>
          <p:cNvPr id="12293" name="Picture 1028" descr="pe0168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14300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0" name="Object 1029"/>
          <p:cNvGraphicFramePr>
            <a:graphicFrameLocks noChangeAspect="1"/>
          </p:cNvGraphicFramePr>
          <p:nvPr/>
        </p:nvGraphicFramePr>
        <p:xfrm flipH="1">
          <a:off x="7234238" y="5556250"/>
          <a:ext cx="1320800" cy="820738"/>
        </p:xfrm>
        <a:graphic>
          <a:graphicData uri="http://schemas.openxmlformats.org/presentationml/2006/ole">
            <p:oleObj spid="_x0000_s12290" name="Clip" r:id="rId4" imgW="5096880" imgH="2642760" progId="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54075" y="228600"/>
            <a:ext cx="6896100" cy="13096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 smtClean="0"/>
              <a:t>Derivation links between </a:t>
            </a:r>
            <a:br>
              <a:rPr lang="en-US" sz="2600" smtClean="0"/>
            </a:br>
            <a:r>
              <a:rPr lang="en-US" sz="2600" smtClean="0"/>
              <a:t>goal model &amp; object model </a:t>
            </a:r>
            <a:br>
              <a:rPr lang="en-US" sz="2600" smtClean="0"/>
            </a:br>
            <a:r>
              <a:rPr lang="en-US" sz="2600" smtClean="0"/>
              <a:t>are bidirectional</a:t>
            </a:r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From goals to objects ...</a:t>
            </a:r>
          </a:p>
          <a:p>
            <a:pPr lvl="1"/>
            <a:r>
              <a:rPr lang="en-US" sz="2000" smtClean="0"/>
              <a:t>as just seen</a:t>
            </a:r>
          </a:p>
          <a:p>
            <a:pPr>
              <a:lnSpc>
                <a:spcPct val="140000"/>
              </a:lnSpc>
            </a:pPr>
            <a:r>
              <a:rPr lang="en-US" smtClean="0"/>
              <a:t>From objects to goals ...</a:t>
            </a:r>
          </a:p>
          <a:p>
            <a:pPr lvl="1"/>
            <a:r>
              <a:rPr lang="en-US" sz="2000" smtClean="0"/>
              <a:t>Domain concepts that should “obviously” appear in object model ...</a:t>
            </a:r>
          </a:p>
          <a:p>
            <a:pPr lvl="2">
              <a:buFontTx/>
              <a:buNone/>
            </a:pPr>
            <a:r>
              <a:rPr lang="en-US" smtClean="0">
                <a:solidFill>
                  <a:schemeClr val="tx2"/>
                </a:solidFill>
              </a:rPr>
              <a:t>WHY?  =&gt;</a:t>
            </a:r>
            <a:r>
              <a:rPr lang="en-US" smtClean="0"/>
              <a:t>   missing goals in goal model</a:t>
            </a:r>
          </a:p>
          <a:p>
            <a:pPr lvl="1">
              <a:lnSpc>
                <a:spcPct val="130000"/>
              </a:lnSpc>
            </a:pPr>
            <a:r>
              <a:rPr lang="en-US" sz="2000" smtClean="0"/>
              <a:t>Systematic association decoration with multiplicities ...</a:t>
            </a:r>
          </a:p>
          <a:p>
            <a:pPr lvl="2">
              <a:buFontTx/>
              <a:buNone/>
            </a:pPr>
            <a:r>
              <a:rPr lang="en-US" smtClean="0">
                <a:solidFill>
                  <a:schemeClr val="tx2"/>
                </a:solidFill>
              </a:rPr>
              <a:t>prescriptive?  =&gt;  </a:t>
            </a:r>
            <a:r>
              <a:rPr lang="en-US" smtClean="0"/>
              <a:t>missing goals in goal model</a:t>
            </a:r>
          </a:p>
          <a:p>
            <a:pPr lvl="2">
              <a:buFontTx/>
              <a:buNone/>
            </a:pPr>
            <a:r>
              <a:rPr lang="en-US" smtClean="0"/>
              <a:t>			    </a:t>
            </a:r>
            <a:r>
              <a:rPr lang="en-US" smtClean="0">
                <a:solidFill>
                  <a:schemeClr val="tx2"/>
                </a:solidFill>
              </a:rPr>
              <a:t>WHY?  =&gt;   </a:t>
            </a:r>
            <a:r>
              <a:rPr lang="en-US" smtClean="0"/>
              <a:t>parent goals</a:t>
            </a:r>
          </a:p>
          <a:p>
            <a:pPr lvl="2">
              <a:buFontTx/>
              <a:buNone/>
            </a:pPr>
            <a:r>
              <a:rPr lang="en-US" smtClean="0">
                <a:solidFill>
                  <a:schemeClr val="tx2"/>
                </a:solidFill>
              </a:rPr>
              <a:t>                            HOW?</a:t>
            </a:r>
            <a:r>
              <a:rPr lang="en-US" smtClean="0"/>
              <a:t> 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subgoals</a:t>
            </a: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446088" y="287338"/>
          <a:ext cx="720725" cy="800100"/>
        </p:xfrm>
        <a:graphic>
          <a:graphicData uri="http://schemas.openxmlformats.org/presentationml/2006/ole">
            <p:oleObj spid="_x0000_s13314" name="Clip" r:id="rId3" imgW="845640" imgH="938520" progId="">
              <p:embed/>
            </p:oleObj>
          </a:graphicData>
        </a:graphic>
      </p:graphicFrame>
      <p:grpSp>
        <p:nvGrpSpPr>
          <p:cNvPr id="13317" name="Group 6"/>
          <p:cNvGrpSpPr>
            <a:grpSpLocks/>
          </p:cNvGrpSpPr>
          <p:nvPr/>
        </p:nvGrpSpPr>
        <p:grpSpPr bwMode="auto">
          <a:xfrm>
            <a:off x="7689850" y="554038"/>
            <a:ext cx="998538" cy="563562"/>
            <a:chOff x="192" y="143"/>
            <a:chExt cx="629" cy="355"/>
          </a:xfrm>
        </p:grpSpPr>
        <p:sp>
          <p:nvSpPr>
            <p:cNvPr id="1573895" name="Rectangle 7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3896" name="Rectangle 8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3897" name="Rectangle 9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3898" name="Line 10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3899" name="Line 11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3900" name="Line 12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3901" name="Line 13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3318" name="Picture 1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73975" y="5008563"/>
            <a:ext cx="10795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012" name="Line 36"/>
          <p:cNvSpPr>
            <a:spLocks noChangeShapeType="1"/>
          </p:cNvSpPr>
          <p:nvPr/>
        </p:nvSpPr>
        <p:spPr bwMode="auto">
          <a:xfrm>
            <a:off x="6002338" y="5715000"/>
            <a:ext cx="0" cy="295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5011" name="Line 35"/>
          <p:cNvSpPr>
            <a:spLocks noChangeShapeType="1"/>
          </p:cNvSpPr>
          <p:nvPr/>
        </p:nvSpPr>
        <p:spPr bwMode="auto">
          <a:xfrm>
            <a:off x="4470400" y="5713413"/>
            <a:ext cx="0" cy="295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25" y="222250"/>
            <a:ext cx="7845425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smtClean="0"/>
              <a:t>Object </a:t>
            </a:r>
            <a:r>
              <a:rPr kumimoji="0" lang="en-US" i="1" smtClean="0"/>
              <a:t>or</a:t>
            </a:r>
            <a:r>
              <a:rPr kumimoji="0" lang="en-US" smtClean="0"/>
              <a:t>  attribute ?</a:t>
            </a:r>
            <a:endParaRPr kumimoji="0" lang="en-US" altLang="en-US" smtClean="0"/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930275"/>
            <a:ext cx="8801100" cy="3470275"/>
          </a:xfrm>
        </p:spPr>
        <p:txBody>
          <a:bodyPr/>
          <a:lstStyle/>
          <a:p>
            <a:pPr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lang="en-US" sz="3100" b="1" smtClean="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smtClean="0"/>
              <a:t> For </a:t>
            </a:r>
            <a:r>
              <a:rPr lang="en-US" i="1" smtClean="0">
                <a:solidFill>
                  <a:srgbClr val="006666"/>
                </a:solidFill>
              </a:rPr>
              <a:t>X</a:t>
            </a:r>
            <a:r>
              <a:rPr lang="en-US" smtClean="0"/>
              <a:t>: conceptual item in goal specs,  make </a:t>
            </a:r>
            <a:r>
              <a:rPr lang="en-US" i="1" smtClean="0"/>
              <a:t>X</a:t>
            </a:r>
            <a:r>
              <a:rPr lang="en-US" smtClean="0"/>
              <a:t> an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attribute</a:t>
            </a:r>
            <a:r>
              <a:rPr lang="en-US" smtClean="0"/>
              <a:t> if...   </a:t>
            </a:r>
          </a:p>
          <a:p>
            <a:pPr lvl="1">
              <a:buClr>
                <a:srgbClr val="A50021"/>
              </a:buClr>
              <a:defRPr/>
            </a:pPr>
            <a:r>
              <a:rPr lang="en-US" sz="2000" i="1" smtClean="0"/>
              <a:t>X</a:t>
            </a:r>
            <a:r>
              <a:rPr lang="en-US" sz="2000" smtClean="0"/>
              <a:t> is a function:  yielding one single value (possibly structured) when applied to conceptual instance</a:t>
            </a:r>
          </a:p>
          <a:p>
            <a:pPr lvl="1">
              <a:buClr>
                <a:srgbClr val="A50021"/>
              </a:buClr>
              <a:defRPr/>
            </a:pPr>
            <a:r>
              <a:rPr lang="en-US" sz="2000" smtClean="0"/>
              <a:t>instances of </a:t>
            </a:r>
            <a:r>
              <a:rPr lang="en-US" sz="2000" i="1" smtClean="0"/>
              <a:t>X</a:t>
            </a:r>
            <a:r>
              <a:rPr lang="en-US" sz="2000" smtClean="0"/>
              <a:t> need not be distinguished</a:t>
            </a:r>
          </a:p>
          <a:p>
            <a:pPr lvl="1">
              <a:buClr>
                <a:srgbClr val="A50021"/>
              </a:buClr>
              <a:defRPr/>
            </a:pPr>
            <a:r>
              <a:rPr lang="en-US" sz="2000" smtClean="0"/>
              <a:t>you don’t want to attach attributes/associations to </a:t>
            </a:r>
            <a:r>
              <a:rPr lang="en-US" sz="2000" i="1" smtClean="0"/>
              <a:t>X</a:t>
            </a:r>
            <a:r>
              <a:rPr lang="en-US" sz="2000" smtClean="0"/>
              <a:t>, specialize it, or aggregate/decompose it</a:t>
            </a:r>
          </a:p>
          <a:p>
            <a:pPr lvl="1">
              <a:buClr>
                <a:srgbClr val="A50021"/>
              </a:buClr>
              <a:defRPr/>
            </a:pPr>
            <a:r>
              <a:rPr lang="en-US" sz="2000" smtClean="0"/>
              <a:t>its range is not a concept you want to specialize or attach attributes/associations</a:t>
            </a:r>
          </a:p>
        </p:txBody>
      </p:sp>
      <p:grpSp>
        <p:nvGrpSpPr>
          <p:cNvPr id="52230" name="Group 4"/>
          <p:cNvGrpSpPr>
            <a:grpSpLocks/>
          </p:cNvGrpSpPr>
          <p:nvPr/>
        </p:nvGrpSpPr>
        <p:grpSpPr bwMode="auto">
          <a:xfrm>
            <a:off x="1508125" y="4567238"/>
            <a:ext cx="1762125" cy="804862"/>
            <a:chOff x="2480" y="13460"/>
            <a:chExt cx="1940" cy="980"/>
          </a:xfrm>
        </p:grpSpPr>
        <p:sp>
          <p:nvSpPr>
            <p:cNvPr id="52248" name="Text Box 5"/>
            <p:cNvSpPr txBox="1">
              <a:spLocks noChangeArrowheads="1"/>
            </p:cNvSpPr>
            <p:nvPr/>
          </p:nvSpPr>
          <p:spPr bwMode="auto">
            <a:xfrm>
              <a:off x="2480" y="13460"/>
              <a:ext cx="1920" cy="980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Book</a:t>
              </a:r>
            </a:p>
            <a:p>
              <a:pPr algn="l">
                <a:spcBef>
                  <a:spcPts val="60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Authors: </a:t>
              </a:r>
              <a:r>
                <a:rPr lang="fr-BE" sz="1800" i="1">
                  <a:solidFill>
                    <a:schemeClr val="tx1"/>
                  </a:solidFill>
                  <a:effectLst/>
                  <a:latin typeface="Arial" pitchFamily="34" charset="0"/>
                </a:rPr>
                <a:t>String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4982" name="Line 6"/>
            <p:cNvSpPr>
              <a:spLocks noChangeShapeType="1"/>
            </p:cNvSpPr>
            <p:nvPr/>
          </p:nvSpPr>
          <p:spPr bwMode="auto">
            <a:xfrm>
              <a:off x="2499" y="13901"/>
              <a:ext cx="19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2231" name="Text Box 14"/>
          <p:cNvSpPr txBox="1">
            <a:spLocks noChangeArrowheads="1"/>
          </p:cNvSpPr>
          <p:nvPr/>
        </p:nvSpPr>
        <p:spPr bwMode="auto">
          <a:xfrm>
            <a:off x="3668713" y="4694238"/>
            <a:ext cx="536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b="1" i="1">
                <a:solidFill>
                  <a:schemeClr val="tx1"/>
                </a:solidFill>
                <a:effectLst/>
                <a:latin typeface="Arial" pitchFamily="34" charset="0"/>
              </a:rPr>
              <a:t>vs.</a:t>
            </a:r>
          </a:p>
        </p:txBody>
      </p:sp>
      <p:pic>
        <p:nvPicPr>
          <p:cNvPr id="52232" name="Picture 23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2233" name="Group 7"/>
          <p:cNvGrpSpPr>
            <a:grpSpLocks/>
          </p:cNvGrpSpPr>
          <p:nvPr/>
        </p:nvGrpSpPr>
        <p:grpSpPr bwMode="auto">
          <a:xfrm>
            <a:off x="4633913" y="4465638"/>
            <a:ext cx="1049337" cy="804862"/>
            <a:chOff x="2480" y="13460"/>
            <a:chExt cx="1940" cy="980"/>
          </a:xfrm>
        </p:grpSpPr>
        <p:sp>
          <p:nvSpPr>
            <p:cNvPr id="52246" name="Text Box 8"/>
            <p:cNvSpPr txBox="1">
              <a:spLocks noChangeArrowheads="1"/>
            </p:cNvSpPr>
            <p:nvPr/>
          </p:nvSpPr>
          <p:spPr bwMode="auto">
            <a:xfrm>
              <a:off x="2480" y="13460"/>
              <a:ext cx="1920" cy="980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Author</a:t>
              </a: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4985" name="Line 9"/>
            <p:cNvSpPr>
              <a:spLocks noChangeShapeType="1"/>
            </p:cNvSpPr>
            <p:nvPr/>
          </p:nvSpPr>
          <p:spPr bwMode="auto">
            <a:xfrm>
              <a:off x="2501" y="13901"/>
              <a:ext cx="19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6702425" y="4433888"/>
            <a:ext cx="784225" cy="803275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Book</a:t>
            </a:r>
          </a:p>
          <a:p>
            <a:pPr algn="l">
              <a:spcBef>
                <a:spcPts val="600"/>
              </a:spcBef>
            </a:pP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4987" name="Line 11"/>
          <p:cNvSpPr>
            <a:spLocks noChangeShapeType="1"/>
          </p:cNvSpPr>
          <p:nvPr/>
        </p:nvSpPr>
        <p:spPr bwMode="auto">
          <a:xfrm>
            <a:off x="6748463" y="4781550"/>
            <a:ext cx="746125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4988" name="Line 12"/>
          <p:cNvSpPr>
            <a:spLocks noChangeShapeType="1"/>
          </p:cNvSpPr>
          <p:nvPr/>
        </p:nvSpPr>
        <p:spPr bwMode="auto">
          <a:xfrm>
            <a:off x="5670550" y="4711700"/>
            <a:ext cx="100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5708650" y="4373563"/>
            <a:ext cx="990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Writing</a:t>
            </a:r>
          </a:p>
        </p:txBody>
      </p:sp>
      <p:sp>
        <p:nvSpPr>
          <p:cNvPr id="1535000" name="Rectangle 24"/>
          <p:cNvSpPr>
            <a:spLocks noChangeArrowheads="1"/>
          </p:cNvSpPr>
          <p:nvPr/>
        </p:nvSpPr>
        <p:spPr bwMode="auto">
          <a:xfrm>
            <a:off x="4691063" y="4906963"/>
            <a:ext cx="914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800">
                <a:solidFill>
                  <a:srgbClr val="000080"/>
                </a:solidFill>
                <a:effectLst/>
                <a:latin typeface="Arial" pitchFamily="34" charset="0"/>
              </a:rPr>
              <a:t>Birthdate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39" name="Text Box 27"/>
          <p:cNvSpPr txBox="1">
            <a:spLocks noChangeArrowheads="1"/>
          </p:cNvSpPr>
          <p:nvPr/>
        </p:nvSpPr>
        <p:spPr bwMode="auto">
          <a:xfrm>
            <a:off x="3733800" y="5838825"/>
            <a:ext cx="1425575" cy="62865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MainAuthor</a:t>
            </a:r>
          </a:p>
          <a:p>
            <a:pPr algn="l">
              <a:spcBef>
                <a:spcPts val="600"/>
              </a:spcBef>
            </a:pP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5004" name="Line 28"/>
          <p:cNvSpPr>
            <a:spLocks noChangeShapeType="1"/>
          </p:cNvSpPr>
          <p:nvPr/>
        </p:nvSpPr>
        <p:spPr bwMode="auto">
          <a:xfrm>
            <a:off x="3748088" y="6149975"/>
            <a:ext cx="1366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241" name="Text Box 29"/>
          <p:cNvSpPr txBox="1">
            <a:spLocks noChangeArrowheads="1"/>
          </p:cNvSpPr>
          <p:nvPr/>
        </p:nvSpPr>
        <p:spPr bwMode="auto">
          <a:xfrm>
            <a:off x="5386388" y="5818188"/>
            <a:ext cx="1425575" cy="62865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Co-Author</a:t>
            </a:r>
          </a:p>
          <a:p>
            <a:pPr algn="l">
              <a:spcBef>
                <a:spcPts val="600"/>
              </a:spcBef>
            </a:pP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5006" name="Line 30"/>
          <p:cNvSpPr>
            <a:spLocks noChangeShapeType="1"/>
          </p:cNvSpPr>
          <p:nvPr/>
        </p:nvSpPr>
        <p:spPr bwMode="auto">
          <a:xfrm>
            <a:off x="5430838" y="6143625"/>
            <a:ext cx="1366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5008" name="AutoShape 32"/>
          <p:cNvSpPr>
            <a:spLocks noChangeArrowheads="1"/>
          </p:cNvSpPr>
          <p:nvPr/>
        </p:nvSpPr>
        <p:spPr bwMode="auto">
          <a:xfrm>
            <a:off x="5053013" y="5275263"/>
            <a:ext cx="254000" cy="238125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5009" name="Line 33"/>
          <p:cNvSpPr>
            <a:spLocks noChangeShapeType="1"/>
          </p:cNvSpPr>
          <p:nvPr/>
        </p:nvSpPr>
        <p:spPr bwMode="auto">
          <a:xfrm>
            <a:off x="5178425" y="5519738"/>
            <a:ext cx="0" cy="182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5010" name="Line 34"/>
          <p:cNvSpPr>
            <a:spLocks noChangeShapeType="1"/>
          </p:cNvSpPr>
          <p:nvPr/>
        </p:nvSpPr>
        <p:spPr bwMode="auto">
          <a:xfrm>
            <a:off x="4468813" y="5695950"/>
            <a:ext cx="15446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338" y="228600"/>
            <a:ext cx="7654925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smtClean="0"/>
              <a:t>Entity, association, agent, </a:t>
            </a:r>
            <a:r>
              <a:rPr kumimoji="0" lang="en-US" i="1" smtClean="0"/>
              <a:t>or</a:t>
            </a:r>
            <a:r>
              <a:rPr kumimoji="0" lang="en-US" smtClean="0"/>
              <a:t> event ?</a:t>
            </a:r>
            <a:endParaRPr kumimoji="0" lang="en-US" alt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1254125"/>
            <a:ext cx="8783637" cy="50990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80000"/>
              </a:spcBef>
              <a:buFont typeface="Wingdings" pitchFamily="2" charset="2"/>
              <a:buNone/>
            </a:pPr>
            <a:r>
              <a:rPr lang="en-US" sz="3100" b="1" smtClean="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smtClean="0"/>
              <a:t> For </a:t>
            </a:r>
            <a:r>
              <a:rPr lang="en-US" i="1" smtClean="0">
                <a:solidFill>
                  <a:srgbClr val="006666"/>
                </a:solidFill>
              </a:rPr>
              <a:t>X</a:t>
            </a:r>
            <a:r>
              <a:rPr lang="en-US" smtClean="0"/>
              <a:t>: conceptual object in goal specs ... </a:t>
            </a:r>
          </a:p>
          <a:p>
            <a:pPr lvl="1">
              <a:lnSpc>
                <a:spcPct val="150000"/>
              </a:lnSpc>
              <a:spcBef>
                <a:spcPct val="10000"/>
              </a:spcBef>
            </a:pPr>
            <a:r>
              <a:rPr lang="en-US" sz="2000" smtClean="0"/>
              <a:t>instances of </a:t>
            </a:r>
            <a:r>
              <a:rPr lang="en-US" sz="2000" i="1" smtClean="0"/>
              <a:t>X</a:t>
            </a:r>
            <a:r>
              <a:rPr lang="en-US" sz="2000" smtClean="0"/>
              <a:t> are defined in one single state  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sz="2000" b="1" smtClean="0">
                <a:solidFill>
                  <a:schemeClr val="tx2"/>
                </a:solidFill>
                <a:latin typeface="Symbol" pitchFamily="18" charset="2"/>
              </a:rPr>
              <a:t>		Þ</a:t>
            </a:r>
            <a:r>
              <a:rPr lang="en-US" sz="2000" smtClean="0"/>
              <a:t>  </a:t>
            </a:r>
            <a:r>
              <a:rPr lang="en-US" sz="2000" smtClean="0">
                <a:solidFill>
                  <a:schemeClr val="tx1"/>
                </a:solidFill>
              </a:rPr>
              <a:t>event            </a:t>
            </a:r>
            <a:r>
              <a:rPr lang="en-US" sz="2000" smtClean="0"/>
              <a:t>e.g.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StartTrain</a:t>
            </a:r>
            <a:endParaRPr lang="en-US" sz="2000" smtClean="0"/>
          </a:p>
          <a:p>
            <a:pPr lvl="1">
              <a:lnSpc>
                <a:spcPct val="150000"/>
              </a:lnSpc>
              <a:spcBef>
                <a:spcPct val="10000"/>
              </a:spcBef>
            </a:pPr>
            <a:r>
              <a:rPr lang="en-US" sz="2000" smtClean="0"/>
              <a:t>instances of </a:t>
            </a:r>
            <a:r>
              <a:rPr lang="en-US" sz="2000" i="1" smtClean="0"/>
              <a:t>X</a:t>
            </a:r>
            <a:r>
              <a:rPr lang="en-US" sz="2000" smtClean="0"/>
              <a:t> are active: </a:t>
            </a:r>
            <a:r>
              <a:rPr lang="en-US" sz="1800" smtClean="0"/>
              <a:t>control behaviors of other object instances</a:t>
            </a:r>
            <a:r>
              <a:rPr lang="en-US" sz="2000" smtClean="0"/>
              <a:t>   </a:t>
            </a:r>
          </a:p>
          <a:p>
            <a:pPr lvl="2">
              <a:spcBef>
                <a:spcPct val="10000"/>
              </a:spcBef>
              <a:buFontTx/>
              <a:buNone/>
            </a:pPr>
            <a:r>
              <a:rPr lang="en-US" b="1" smtClean="0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lang="en-US" smtClean="0"/>
              <a:t>  </a:t>
            </a:r>
            <a:r>
              <a:rPr lang="en-US" smtClean="0">
                <a:solidFill>
                  <a:schemeClr val="tx1"/>
                </a:solidFill>
              </a:rPr>
              <a:t>agent            </a:t>
            </a:r>
            <a:r>
              <a:rPr lang="en-US" smtClean="0"/>
              <a:t>e.g.  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DoorsActuator</a:t>
            </a:r>
            <a:endParaRPr lang="en-US" smtClean="0"/>
          </a:p>
          <a:p>
            <a:pPr lvl="1">
              <a:lnSpc>
                <a:spcPct val="160000"/>
              </a:lnSpc>
              <a:spcBef>
                <a:spcPct val="10000"/>
              </a:spcBef>
            </a:pPr>
            <a:r>
              <a:rPr lang="en-US" sz="2000" smtClean="0"/>
              <a:t>instances of </a:t>
            </a:r>
            <a:r>
              <a:rPr lang="en-US" sz="2000" i="1" smtClean="0"/>
              <a:t>X</a:t>
            </a:r>
            <a:r>
              <a:rPr lang="en-US" sz="2000" smtClean="0"/>
              <a:t> are passive, autonomous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sz="2000" b="1" smtClean="0">
                <a:solidFill>
                  <a:schemeClr val="tx2"/>
                </a:solidFill>
                <a:latin typeface="Symbol" pitchFamily="18" charset="2"/>
              </a:rPr>
              <a:t>		Þ</a:t>
            </a:r>
            <a:r>
              <a:rPr lang="en-US" sz="2000" smtClean="0"/>
              <a:t>  </a:t>
            </a:r>
            <a:r>
              <a:rPr lang="en-US" sz="2000" smtClean="0">
                <a:solidFill>
                  <a:schemeClr val="tx1"/>
                </a:solidFill>
              </a:rPr>
              <a:t>entity           </a:t>
            </a:r>
            <a:r>
              <a:rPr lang="en-US" sz="2000" smtClean="0"/>
              <a:t>e.g.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Train</a:t>
            </a:r>
            <a:endParaRPr lang="en-US" sz="2000" smtClean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sz="2000" smtClean="0"/>
              <a:t>instances of </a:t>
            </a:r>
            <a:r>
              <a:rPr lang="en-US" sz="2000" i="1" smtClean="0"/>
              <a:t>X</a:t>
            </a:r>
            <a:r>
              <a:rPr lang="en-US" sz="2000" smtClean="0"/>
              <a:t> are passive, dependent on other, linked object instances</a:t>
            </a:r>
            <a:endParaRPr lang="en-US" sz="1800" smtClean="0"/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sz="2000" b="1" smtClean="0">
                <a:solidFill>
                  <a:schemeClr val="tx2"/>
                </a:solidFill>
                <a:latin typeface="Symbol" pitchFamily="18" charset="2"/>
              </a:rPr>
              <a:t>		Þ</a:t>
            </a:r>
            <a:r>
              <a:rPr lang="en-US" sz="2000" smtClean="0"/>
              <a:t>  </a:t>
            </a:r>
            <a:r>
              <a:rPr lang="en-US" sz="2000" smtClean="0">
                <a:solidFill>
                  <a:schemeClr val="tx1"/>
                </a:solidFill>
              </a:rPr>
              <a:t>association    </a:t>
            </a:r>
            <a:r>
              <a:rPr lang="en-US" sz="2000" smtClean="0"/>
              <a:t>e.g.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Following </a:t>
            </a:r>
            <a:r>
              <a:rPr lang="en-US" sz="1800" smtClean="0">
                <a:solidFill>
                  <a:srgbClr val="5F5F5F"/>
                </a:solidFill>
                <a:latin typeface="Arial" pitchFamily="34" charset="0"/>
              </a:rPr>
              <a:t>(Train, Train)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solidFill>
                  <a:srgbClr val="5F5F5F"/>
                </a:solidFill>
                <a:latin typeface="Arial" pitchFamily="34" charset="0"/>
              </a:rPr>
              <a:t>                 </a:t>
            </a:r>
            <a:r>
              <a:rPr lang="en-US" sz="3100" b="1" smtClean="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sz="18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sz="2000" i="1" smtClean="0"/>
              <a:t>N</a:t>
            </a:r>
            <a:r>
              <a:rPr lang="en-US" sz="2000" smtClean="0"/>
              <a:t>-ary if each of the N parties ... </a:t>
            </a:r>
          </a:p>
          <a:p>
            <a:pPr lvl="2">
              <a:spcBef>
                <a:spcPct val="10000"/>
              </a:spcBef>
              <a:buFontTx/>
              <a:buNone/>
            </a:pPr>
            <a:r>
              <a:rPr lang="en-US" sz="1800" smtClean="0"/>
              <a:t>                  - </a:t>
            </a:r>
            <a:r>
              <a:rPr lang="en-US" smtClean="0"/>
              <a:t>need be considered as objects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sz="2000" smtClean="0"/>
              <a:t>                      - yields tuples to be distinguished</a:t>
            </a:r>
          </a:p>
        </p:txBody>
      </p:sp>
      <p:pic>
        <p:nvPicPr>
          <p:cNvPr id="53252" name="Picture 12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231775"/>
            <a:ext cx="6430962" cy="762000"/>
          </a:xfrm>
        </p:spPr>
        <p:txBody>
          <a:bodyPr/>
          <a:lstStyle/>
          <a:p>
            <a:r>
              <a:rPr lang="en-US" smtClean="0"/>
              <a:t>What is a conceptual object?</a:t>
            </a:r>
            <a:endParaRPr lang="en-US" altLang="en-US" sz="2000" smtClean="0"/>
          </a:p>
        </p:txBody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243013"/>
            <a:ext cx="8704262" cy="5011737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Set of instances</a:t>
            </a:r>
            <a:r>
              <a:rPr lang="en-US" smtClean="0"/>
              <a:t> of a system-specific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concept</a:t>
            </a:r>
            <a:r>
              <a:rPr lang="en-US" smtClean="0"/>
              <a:t> ... </a:t>
            </a:r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distinctly identifiable</a:t>
            </a:r>
            <a:endParaRPr lang="en-US" smtClean="0"/>
          </a:p>
          <a:p>
            <a:pPr lvl="2">
              <a:spcBef>
                <a:spcPct val="10000"/>
              </a:spcBef>
              <a:defRPr/>
            </a:pPr>
            <a:r>
              <a:rPr lang="en-US" smtClean="0"/>
              <a:t>immutable, built-in identity</a:t>
            </a:r>
          </a:p>
          <a:p>
            <a:pPr lvl="2">
              <a:spcBef>
                <a:spcPct val="10000"/>
              </a:spcBef>
              <a:defRPr/>
            </a:pPr>
            <a:r>
              <a:rPr lang="en-US" smtClean="0"/>
              <a:t>e.g. 2 string instances “</a:t>
            </a:r>
            <a:r>
              <a:rPr lang="en-US" smtClean="0">
                <a:solidFill>
                  <a:srgbClr val="5F5F5F"/>
                </a:solidFill>
              </a:rPr>
              <a:t>Justine Henin</a:t>
            </a:r>
            <a:r>
              <a:rPr lang="en-US" smtClean="0"/>
              <a:t>” are the same, 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mtClean="0"/>
              <a:t>   but 2 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en-US" smtClean="0"/>
              <a:t> instances named </a:t>
            </a:r>
            <a:r>
              <a:rPr lang="en-US" smtClean="0">
                <a:solidFill>
                  <a:srgbClr val="5F5F5F"/>
                </a:solidFill>
              </a:rPr>
              <a:t>Justine Henin</a:t>
            </a:r>
            <a:r>
              <a:rPr lang="en-US" smtClean="0"/>
              <a:t> are different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can be enumerated in any system state</a:t>
            </a:r>
            <a:endParaRPr lang="en-US" smtClean="0"/>
          </a:p>
          <a:p>
            <a:pPr lvl="2">
              <a:spcBef>
                <a:spcPct val="10000"/>
              </a:spcBef>
              <a:defRPr/>
            </a:pPr>
            <a:r>
              <a:rPr lang="en-US" smtClean="0"/>
              <a:t>in any state we can list all instances of the 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en-US" smtClean="0"/>
              <a:t> concept currently involved in the system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share similar features</a:t>
            </a:r>
            <a:r>
              <a:rPr lang="en-US" smtClean="0"/>
              <a:t> </a:t>
            </a:r>
          </a:p>
          <a:p>
            <a:pPr lvl="2">
              <a:spcBef>
                <a:spcPct val="10000"/>
              </a:spcBef>
              <a:defRPr/>
            </a:pPr>
            <a:r>
              <a:rPr lang="en-US" smtClean="0"/>
              <a:t>common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  <a:r>
              <a:rPr lang="en-US" smtClean="0"/>
              <a:t>,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definition</a:t>
            </a:r>
            <a:r>
              <a:rPr lang="en-US" smtClean="0"/>
              <a:t>,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type</a:t>
            </a:r>
            <a:r>
              <a:rPr lang="en-US" smtClean="0"/>
              <a:t>,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 properties</a:t>
            </a:r>
            <a:r>
              <a:rPr lang="en-US" smtClean="0"/>
              <a:t>,</a:t>
            </a:r>
          </a:p>
          <a:p>
            <a:pPr lvl="2">
              <a:spcBef>
                <a:spcPct val="10000"/>
              </a:spcBef>
              <a:defRPr/>
            </a:pPr>
            <a:r>
              <a:rPr lang="en-US" smtClean="0"/>
              <a:t>common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attributes</a:t>
            </a:r>
            <a:r>
              <a:rPr lang="en-US" smtClean="0"/>
              <a:t>,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associations</a:t>
            </a:r>
            <a:r>
              <a:rPr lang="en-US" smtClean="0"/>
              <a:t>:  </a:t>
            </a:r>
            <a:r>
              <a:rPr lang="en-US" sz="1800" smtClean="0"/>
              <a:t>see details later</a:t>
            </a:r>
            <a:endParaRPr lang="en-US" smtClean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mtClean="0"/>
              <a:t>    </a:t>
            </a:r>
            <a:r>
              <a:rPr lang="en-US" sz="1800" smtClean="0"/>
              <a:t>e.g. </a:t>
            </a:r>
            <a:r>
              <a:rPr lang="en-US" sz="1800" i="1" smtClean="0">
                <a:solidFill>
                  <a:srgbClr val="5F5F5F"/>
                </a:solidFill>
                <a:latin typeface="Arial" pitchFamily="34" charset="0"/>
              </a:rPr>
              <a:t>Email</a:t>
            </a:r>
            <a:r>
              <a:rPr lang="en-US" sz="1800" smtClean="0"/>
              <a:t> attrib of </a:t>
            </a:r>
            <a:r>
              <a:rPr lang="en-US" sz="1800" smtClean="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en-US" sz="1800" smtClean="0"/>
              <a:t>;  </a:t>
            </a:r>
            <a:r>
              <a:rPr lang="en-US" sz="1800" i="1" smtClean="0">
                <a:solidFill>
                  <a:srgbClr val="5F5F5F"/>
                </a:solidFill>
                <a:latin typeface="Arial" pitchFamily="34" charset="0"/>
              </a:rPr>
              <a:t>Loan</a:t>
            </a:r>
            <a:r>
              <a:rPr lang="en-US" sz="1800" smtClean="0"/>
              <a:t> assoc linking </a:t>
            </a:r>
            <a:r>
              <a:rPr lang="en-US" sz="1800" smtClean="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en-US" sz="1800" smtClean="0"/>
              <a:t> and </a:t>
            </a:r>
            <a:r>
              <a:rPr lang="en-US" sz="1800" smtClean="0">
                <a:solidFill>
                  <a:srgbClr val="5F5F5F"/>
                </a:solidFill>
                <a:latin typeface="Arial" pitchFamily="34" charset="0"/>
              </a:rPr>
              <a:t>BookCopy</a:t>
            </a:r>
            <a:endParaRPr lang="en-US" smtClean="0"/>
          </a:p>
          <a:p>
            <a:pPr lvl="1">
              <a:lnSpc>
                <a:spcPct val="130000"/>
              </a:lnSpc>
              <a:defRPr/>
            </a:pPr>
            <a:r>
              <a:rPr lang="en-US" smtClean="0"/>
              <a:t>may differ in their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individual states</a:t>
            </a:r>
            <a:r>
              <a:rPr lang="en-US" smtClean="0"/>
              <a:t> </a:t>
            </a:r>
            <a:r>
              <a:rPr lang="en-US" sz="2000" smtClean="0"/>
              <a:t>and</a:t>
            </a:r>
            <a:r>
              <a:rPr lang="en-US" smtClean="0"/>
              <a:t> state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transitions</a:t>
            </a:r>
            <a:endParaRPr lang="en-US" smtClean="0"/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287338" y="179388"/>
          <a:ext cx="955675" cy="750887"/>
        </p:xfrm>
        <a:graphic>
          <a:graphicData uri="http://schemas.openxmlformats.org/presentationml/2006/ole">
            <p:oleObj spid="_x0000_s1026" name="Clip" r:id="rId3" imgW="1632600" imgH="1818360" progId="">
              <p:embed/>
            </p:oleObj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250825"/>
            <a:ext cx="7669212" cy="762000"/>
          </a:xfrm>
        </p:spPr>
        <p:txBody>
          <a:bodyPr/>
          <a:lstStyle/>
          <a:p>
            <a:r>
              <a:rPr kumimoji="0" lang="en-US" smtClean="0"/>
              <a:t>Attribute of a linked object </a:t>
            </a:r>
            <a:r>
              <a:rPr kumimoji="0" lang="en-US" i="1" smtClean="0"/>
              <a:t>or</a:t>
            </a:r>
            <a:r>
              <a:rPr kumimoji="0" lang="en-US" smtClean="0"/>
              <a:t> </a:t>
            </a:r>
            <a:br>
              <a:rPr kumimoji="0" lang="en-US" smtClean="0"/>
            </a:br>
            <a:r>
              <a:rPr kumimoji="0" lang="en-US" smtClean="0"/>
              <a:t>  of a linking association ?</a:t>
            </a:r>
            <a:endParaRPr kumimoji="0" lang="en-US" altLang="en-US" smtClean="0"/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2995613"/>
            <a:ext cx="8737600" cy="171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lang="en-US" sz="3100" b="1" smtClean="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smtClean="0"/>
              <a:t> Attach attribute to association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smtClean="0"/>
              <a:t>  it explicitly or</a:t>
            </a:r>
            <a:r>
              <a:rPr lang="en-US" i="1" smtClean="0"/>
              <a:t> implicitly</a:t>
            </a:r>
            <a:r>
              <a:rPr lang="en-US" smtClean="0"/>
              <a:t> characterizes all participating objects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smtClean="0"/>
              <a:t>esp. if possibly no instance currently in some role,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000" smtClean="0"/>
              <a:t>                                                            to avoid losing info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smtClean="0"/>
              <a:t>e.g.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who did borrow this book copy?</a:t>
            </a:r>
            <a:r>
              <a:rPr lang="en-US" smtClean="0">
                <a:solidFill>
                  <a:srgbClr val="5F5F5F"/>
                </a:solidFill>
              </a:rPr>
              <a:t> </a:t>
            </a:r>
          </a:p>
        </p:txBody>
      </p:sp>
      <p:grpSp>
        <p:nvGrpSpPr>
          <p:cNvPr id="54276" name="Group 43"/>
          <p:cNvGrpSpPr>
            <a:grpSpLocks/>
          </p:cNvGrpSpPr>
          <p:nvPr/>
        </p:nvGrpSpPr>
        <p:grpSpPr bwMode="auto">
          <a:xfrm>
            <a:off x="2601913" y="1331913"/>
            <a:ext cx="3695700" cy="1495425"/>
            <a:chOff x="1639" y="839"/>
            <a:chExt cx="2328" cy="942"/>
          </a:xfrm>
        </p:grpSpPr>
        <p:sp>
          <p:nvSpPr>
            <p:cNvPr id="1536013" name="Line 13"/>
            <p:cNvSpPr>
              <a:spLocks noChangeShapeType="1"/>
            </p:cNvSpPr>
            <p:nvPr/>
          </p:nvSpPr>
          <p:spPr bwMode="auto">
            <a:xfrm>
              <a:off x="2816" y="1046"/>
              <a:ext cx="0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6004" name="Line 4"/>
            <p:cNvSpPr>
              <a:spLocks noChangeShapeType="1"/>
            </p:cNvSpPr>
            <p:nvPr/>
          </p:nvSpPr>
          <p:spPr bwMode="auto">
            <a:xfrm flipV="1">
              <a:off x="2218" y="1037"/>
              <a:ext cx="117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4293" name="Group 5"/>
            <p:cNvGrpSpPr>
              <a:grpSpLocks/>
            </p:cNvGrpSpPr>
            <p:nvPr/>
          </p:nvGrpSpPr>
          <p:grpSpPr bwMode="auto">
            <a:xfrm>
              <a:off x="1639" y="888"/>
              <a:ext cx="577" cy="433"/>
              <a:chOff x="3855" y="3641"/>
              <a:chExt cx="1140" cy="1040"/>
            </a:xfrm>
          </p:grpSpPr>
          <p:sp>
            <p:nvSpPr>
              <p:cNvPr id="54301" name="Text Box 6"/>
              <p:cNvSpPr txBox="1">
                <a:spLocks noChangeArrowheads="1"/>
              </p:cNvSpPr>
              <p:nvPr/>
            </p:nvSpPr>
            <p:spPr bwMode="auto">
              <a:xfrm>
                <a:off x="3855" y="3641"/>
                <a:ext cx="1140" cy="1040"/>
              </a:xfrm>
              <a:prstGeom prst="rect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20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Ob1</a:t>
                </a:r>
              </a:p>
              <a:p>
                <a:pPr algn="l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fr-BE" sz="2000" b="1" i="1">
                    <a:solidFill>
                      <a:srgbClr val="0000FF"/>
                    </a:solidFill>
                    <a:effectLst/>
                    <a:latin typeface="Arial" pitchFamily="34" charset="0"/>
                  </a:rPr>
                  <a:t>  X </a:t>
                </a:r>
                <a:r>
                  <a:rPr lang="fr-BE" sz="2000" b="1" i="1">
                    <a:solidFill>
                      <a:schemeClr val="tx2"/>
                    </a:solidFill>
                    <a:effectLst/>
                    <a:latin typeface="Arial" pitchFamily="34" charset="0"/>
                  </a:rPr>
                  <a:t>?</a:t>
                </a:r>
                <a:endParaRPr lang="fr-BE" sz="2000" b="1" i="1">
                  <a:solidFill>
                    <a:srgbClr val="0000FF"/>
                  </a:solidFill>
                  <a:effectLst/>
                  <a:latin typeface="Arial" pitchFamily="34" charset="0"/>
                </a:endParaRPr>
              </a:p>
              <a:p>
                <a:pPr algn="l">
                  <a:lnSpc>
                    <a:spcPct val="80000"/>
                  </a:lnSpc>
                  <a:spcBef>
                    <a:spcPct val="0"/>
                  </a:spcBef>
                </a:pPr>
                <a:endParaRPr lang="fr-BE" sz="20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536007" name="Line 7"/>
              <p:cNvSpPr>
                <a:spLocks noChangeShapeType="1"/>
              </p:cNvSpPr>
              <p:nvPr/>
            </p:nvSpPr>
            <p:spPr bwMode="auto">
              <a:xfrm flipV="1">
                <a:off x="3895" y="4121"/>
                <a:ext cx="10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4294" name="Group 8"/>
            <p:cNvGrpSpPr>
              <a:grpSpLocks/>
            </p:cNvGrpSpPr>
            <p:nvPr/>
          </p:nvGrpSpPr>
          <p:grpSpPr bwMode="auto">
            <a:xfrm>
              <a:off x="3390" y="880"/>
              <a:ext cx="577" cy="432"/>
              <a:chOff x="3855" y="3641"/>
              <a:chExt cx="1140" cy="1040"/>
            </a:xfrm>
          </p:grpSpPr>
          <p:sp>
            <p:nvSpPr>
              <p:cNvPr id="54299" name="Text Box 9"/>
              <p:cNvSpPr txBox="1">
                <a:spLocks noChangeArrowheads="1"/>
              </p:cNvSpPr>
              <p:nvPr/>
            </p:nvSpPr>
            <p:spPr bwMode="auto">
              <a:xfrm>
                <a:off x="3855" y="3641"/>
                <a:ext cx="1140" cy="1040"/>
              </a:xfrm>
              <a:prstGeom prst="rect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20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Ob1</a:t>
                </a:r>
              </a:p>
              <a:p>
                <a:pPr algn="l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fr-BE" sz="2000" b="1" i="1">
                    <a:solidFill>
                      <a:srgbClr val="0000FF"/>
                    </a:solidFill>
                    <a:effectLst/>
                    <a:latin typeface="Arial" pitchFamily="34" charset="0"/>
                  </a:rPr>
                  <a:t>  X </a:t>
                </a:r>
                <a:r>
                  <a:rPr lang="fr-BE" sz="2000" b="1" i="1">
                    <a:solidFill>
                      <a:schemeClr val="tx2"/>
                    </a:solidFill>
                    <a:effectLst/>
                    <a:latin typeface="Arial" pitchFamily="34" charset="0"/>
                  </a:rPr>
                  <a:t>?</a:t>
                </a:r>
                <a:endParaRPr lang="fr-BE" sz="2000" b="1" i="1">
                  <a:solidFill>
                    <a:srgbClr val="0000FF"/>
                  </a:solidFill>
                  <a:effectLst/>
                  <a:latin typeface="Arial" pitchFamily="34" charset="0"/>
                </a:endParaRPr>
              </a:p>
              <a:p>
                <a:pPr algn="l">
                  <a:lnSpc>
                    <a:spcPct val="80000"/>
                  </a:lnSpc>
                  <a:spcBef>
                    <a:spcPct val="0"/>
                  </a:spcBef>
                </a:pPr>
                <a:endParaRPr lang="fr-BE" sz="20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536010" name="Line 10"/>
              <p:cNvSpPr>
                <a:spLocks noChangeShapeType="1"/>
              </p:cNvSpPr>
              <p:nvPr/>
            </p:nvSpPr>
            <p:spPr bwMode="auto">
              <a:xfrm flipV="1">
                <a:off x="3895" y="4120"/>
                <a:ext cx="10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4295" name="Text Box 11"/>
            <p:cNvSpPr txBox="1">
              <a:spLocks noChangeArrowheads="1"/>
            </p:cNvSpPr>
            <p:nvPr/>
          </p:nvSpPr>
          <p:spPr bwMode="auto">
            <a:xfrm>
              <a:off x="2520" y="1348"/>
              <a:ext cx="637" cy="43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2000">
                  <a:solidFill>
                    <a:schemeClr val="tx1"/>
                  </a:solidFill>
                  <a:effectLst/>
                  <a:latin typeface="Arial" pitchFamily="34" charset="0"/>
                </a:rPr>
                <a:t> Assoc</a:t>
              </a:r>
            </a:p>
            <a:p>
              <a:pPr algn="l">
                <a:lnSpc>
                  <a:spcPct val="80000"/>
                </a:lnSpc>
                <a:spcBef>
                  <a:spcPts val="600"/>
                </a:spcBef>
              </a:pPr>
              <a:r>
                <a:rPr lang="fr-BE" sz="2000" b="1" i="1">
                  <a:solidFill>
                    <a:srgbClr val="0000FF"/>
                  </a:solidFill>
                  <a:effectLst/>
                  <a:latin typeface="Arial" pitchFamily="34" charset="0"/>
                </a:rPr>
                <a:t>  X </a:t>
              </a:r>
              <a:r>
                <a:rPr lang="fr-BE" sz="2000" b="1" i="1">
                  <a:solidFill>
                    <a:schemeClr val="tx2"/>
                  </a:solidFill>
                  <a:effectLst/>
                  <a:latin typeface="Arial" pitchFamily="34" charset="0"/>
                </a:rPr>
                <a:t>?</a:t>
              </a:r>
              <a:endParaRPr lang="fr-BE" sz="2000" b="1" i="1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endParaRPr lang="fr-BE" sz="20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012" name="Line 12"/>
            <p:cNvSpPr>
              <a:spLocks noChangeShapeType="1"/>
            </p:cNvSpPr>
            <p:nvPr/>
          </p:nvSpPr>
          <p:spPr bwMode="auto">
            <a:xfrm flipV="1">
              <a:off x="2542" y="1547"/>
              <a:ext cx="6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97" name="Text Box 14"/>
            <p:cNvSpPr txBox="1">
              <a:spLocks noChangeArrowheads="1"/>
            </p:cNvSpPr>
            <p:nvPr/>
          </p:nvSpPr>
          <p:spPr bwMode="auto">
            <a:xfrm>
              <a:off x="2201" y="840"/>
              <a:ext cx="4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1">
                  <a:solidFill>
                    <a:srgbClr val="FF0000"/>
                  </a:solidFill>
                  <a:effectLst/>
                  <a:latin typeface="Arial" pitchFamily="34" charset="0"/>
                </a:rPr>
                <a:t>0</a:t>
              </a:r>
              <a:r>
                <a:rPr lang="fr-BE" sz="2000" b="1">
                  <a:solidFill>
                    <a:schemeClr val="tx1"/>
                  </a:solidFill>
                  <a:effectLst/>
                  <a:latin typeface="Arial" pitchFamily="34" charset="0"/>
                </a:rPr>
                <a:t>..</a:t>
              </a:r>
            </a:p>
          </p:txBody>
        </p:sp>
        <p:sp>
          <p:nvSpPr>
            <p:cNvPr id="54298" name="Text Box 15"/>
            <p:cNvSpPr txBox="1">
              <a:spLocks noChangeArrowheads="1"/>
            </p:cNvSpPr>
            <p:nvPr/>
          </p:nvSpPr>
          <p:spPr bwMode="auto">
            <a:xfrm>
              <a:off x="3021" y="839"/>
              <a:ext cx="4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1">
                  <a:solidFill>
                    <a:srgbClr val="FF0000"/>
                  </a:solidFill>
                  <a:effectLst/>
                  <a:latin typeface="Arial" pitchFamily="34" charset="0"/>
                </a:rPr>
                <a:t>0</a:t>
              </a:r>
              <a:r>
                <a:rPr lang="fr-BE" sz="2000" b="1">
                  <a:solidFill>
                    <a:schemeClr val="tx1"/>
                  </a:solidFill>
                  <a:effectLst/>
                  <a:latin typeface="Arial" pitchFamily="34" charset="0"/>
                </a:rPr>
                <a:t>..</a:t>
              </a:r>
            </a:p>
          </p:txBody>
        </p:sp>
      </p:grpSp>
      <p:sp>
        <p:nvSpPr>
          <p:cNvPr id="54277" name="Text Box 27"/>
          <p:cNvSpPr txBox="1">
            <a:spLocks noChangeArrowheads="1"/>
          </p:cNvSpPr>
          <p:nvPr/>
        </p:nvSpPr>
        <p:spPr bwMode="auto">
          <a:xfrm>
            <a:off x="3346450" y="4929188"/>
            <a:ext cx="747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sz="2000" b="1">
                <a:solidFill>
                  <a:srgbClr val="FF0000"/>
                </a:solidFill>
                <a:effectLst/>
                <a:latin typeface="Arial" pitchFamily="34" charset="0"/>
              </a:rPr>
              <a:t>0</a:t>
            </a:r>
            <a:r>
              <a:rPr lang="fr-BE" sz="2000" b="1">
                <a:solidFill>
                  <a:schemeClr val="tx1"/>
                </a:solidFill>
                <a:effectLst/>
                <a:latin typeface="Arial" pitchFamily="34" charset="0"/>
              </a:rPr>
              <a:t>..</a:t>
            </a:r>
            <a:r>
              <a:rPr lang="fr-BE" sz="2000"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lang="fr-BE" sz="20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4278" name="Group 41"/>
          <p:cNvGrpSpPr>
            <a:grpSpLocks/>
          </p:cNvGrpSpPr>
          <p:nvPr/>
        </p:nvGrpSpPr>
        <p:grpSpPr bwMode="auto">
          <a:xfrm>
            <a:off x="1978025" y="4914900"/>
            <a:ext cx="5422900" cy="1633538"/>
            <a:chOff x="1246" y="3150"/>
            <a:chExt cx="3416" cy="1029"/>
          </a:xfrm>
        </p:grpSpPr>
        <p:sp>
          <p:nvSpPr>
            <p:cNvPr id="1536018" name="Line 18"/>
            <p:cNvSpPr>
              <a:spLocks noChangeShapeType="1"/>
            </p:cNvSpPr>
            <p:nvPr/>
          </p:nvSpPr>
          <p:spPr bwMode="auto">
            <a:xfrm flipV="1">
              <a:off x="2135" y="3335"/>
              <a:ext cx="12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4281" name="Group 19"/>
            <p:cNvGrpSpPr>
              <a:grpSpLocks/>
            </p:cNvGrpSpPr>
            <p:nvPr/>
          </p:nvGrpSpPr>
          <p:grpSpPr bwMode="auto">
            <a:xfrm>
              <a:off x="1246" y="3190"/>
              <a:ext cx="878" cy="443"/>
              <a:chOff x="3855" y="3641"/>
              <a:chExt cx="1140" cy="1040"/>
            </a:xfrm>
          </p:grpSpPr>
          <p:sp>
            <p:nvSpPr>
              <p:cNvPr id="54289" name="Text Box 20"/>
              <p:cNvSpPr txBox="1">
                <a:spLocks noChangeArrowheads="1"/>
              </p:cNvSpPr>
              <p:nvPr/>
            </p:nvSpPr>
            <p:spPr bwMode="auto">
              <a:xfrm>
                <a:off x="3855" y="3641"/>
                <a:ext cx="1140" cy="1040"/>
              </a:xfrm>
              <a:prstGeom prst="rect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sz="20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Borrower</a:t>
                </a:r>
                <a:endParaRPr lang="fr-BE" sz="2000" b="1" i="1">
                  <a:solidFill>
                    <a:srgbClr val="0000FF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536021" name="Line 21"/>
              <p:cNvSpPr>
                <a:spLocks noChangeShapeType="1"/>
              </p:cNvSpPr>
              <p:nvPr/>
            </p:nvSpPr>
            <p:spPr bwMode="auto">
              <a:xfrm flipV="1">
                <a:off x="3895" y="4120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4282" name="Text Box 22"/>
            <p:cNvSpPr txBox="1">
              <a:spLocks noChangeArrowheads="1"/>
            </p:cNvSpPr>
            <p:nvPr/>
          </p:nvSpPr>
          <p:spPr bwMode="auto">
            <a:xfrm>
              <a:off x="3366" y="3181"/>
              <a:ext cx="1296" cy="44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2000">
                  <a:solidFill>
                    <a:schemeClr val="tx1"/>
                  </a:solidFill>
                  <a:effectLst/>
                  <a:latin typeface="Arial" pitchFamily="34" charset="0"/>
                </a:rPr>
                <a:t> BookCopy</a:t>
              </a:r>
            </a:p>
            <a:p>
              <a:pPr algn="l">
                <a:lnSpc>
                  <a:spcPct val="80000"/>
                </a:lnSpc>
                <a:spcBef>
                  <a:spcPts val="600"/>
                </a:spcBef>
              </a:pPr>
              <a:r>
                <a:rPr lang="fr-BE" sz="2000" b="1" i="1">
                  <a:solidFill>
                    <a:srgbClr val="0000FF"/>
                  </a:solidFill>
                  <a:effectLst/>
                  <a:latin typeface="Arial" pitchFamily="34" charset="0"/>
                </a:rPr>
                <a:t> </a:t>
              </a:r>
              <a:r>
                <a:rPr lang="fr-BE" sz="2000">
                  <a:solidFill>
                    <a:srgbClr val="0000FF"/>
                  </a:solidFill>
                  <a:effectLst/>
                  <a:latin typeface="Arial" pitchFamily="34" charset="0"/>
                </a:rPr>
                <a:t>DateBorrowed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endParaRPr lang="fr-BE" sz="20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023" name="Line 23"/>
            <p:cNvSpPr>
              <a:spLocks noChangeShapeType="1"/>
            </p:cNvSpPr>
            <p:nvPr/>
          </p:nvSpPr>
          <p:spPr bwMode="auto">
            <a:xfrm flipV="1">
              <a:off x="3411" y="3386"/>
              <a:ext cx="12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84" name="Text Box 24"/>
            <p:cNvSpPr txBox="1">
              <a:spLocks noChangeArrowheads="1"/>
            </p:cNvSpPr>
            <p:nvPr/>
          </p:nvSpPr>
          <p:spPr bwMode="auto">
            <a:xfrm>
              <a:off x="2071" y="3736"/>
              <a:ext cx="1402" cy="44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2000">
                  <a:solidFill>
                    <a:schemeClr val="tx1"/>
                  </a:solidFill>
                  <a:effectLst/>
                  <a:latin typeface="Arial" pitchFamily="34" charset="0"/>
                </a:rPr>
                <a:t> Loan</a:t>
              </a:r>
            </a:p>
            <a:p>
              <a:pPr algn="l">
                <a:lnSpc>
                  <a:spcPct val="80000"/>
                </a:lnSpc>
                <a:spcBef>
                  <a:spcPts val="600"/>
                </a:spcBef>
              </a:pPr>
              <a:r>
                <a:rPr lang="fr-BE" sz="2000" b="1" i="1">
                  <a:solidFill>
                    <a:srgbClr val="0000FF"/>
                  </a:solidFill>
                  <a:effectLst/>
                  <a:latin typeface="Arial" pitchFamily="34" charset="0"/>
                </a:rPr>
                <a:t> </a:t>
              </a:r>
              <a:r>
                <a:rPr lang="fr-BE" sz="2000" b="1">
                  <a:solidFill>
                    <a:srgbClr val="0000FF"/>
                  </a:solidFill>
                  <a:effectLst/>
                  <a:latin typeface="Arial" pitchFamily="34" charset="0"/>
                </a:rPr>
                <a:t>DateBorrowed</a:t>
              </a:r>
              <a:endParaRPr lang="fr-BE" sz="2000" b="1" i="1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endParaRPr lang="fr-BE" sz="20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025" name="Line 25"/>
            <p:cNvSpPr>
              <a:spLocks noChangeShapeType="1"/>
            </p:cNvSpPr>
            <p:nvPr/>
          </p:nvSpPr>
          <p:spPr bwMode="auto">
            <a:xfrm flipV="1">
              <a:off x="2120" y="3939"/>
              <a:ext cx="13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6026" name="Line 26"/>
            <p:cNvSpPr>
              <a:spLocks noChangeShapeType="1"/>
            </p:cNvSpPr>
            <p:nvPr/>
          </p:nvSpPr>
          <p:spPr bwMode="auto">
            <a:xfrm>
              <a:off x="2759" y="3352"/>
              <a:ext cx="0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87" name="Text Box 28"/>
            <p:cNvSpPr txBox="1">
              <a:spLocks noChangeArrowheads="1"/>
            </p:cNvSpPr>
            <p:nvPr/>
          </p:nvSpPr>
          <p:spPr bwMode="auto">
            <a:xfrm>
              <a:off x="2783" y="3150"/>
              <a:ext cx="631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1">
                  <a:solidFill>
                    <a:srgbClr val="FF0000"/>
                  </a:solidFill>
                  <a:effectLst/>
                  <a:latin typeface="Arial" pitchFamily="34" charset="0"/>
                </a:rPr>
                <a:t>0</a:t>
              </a:r>
              <a:r>
                <a:rPr lang="fr-BE" sz="2000" b="1">
                  <a:solidFill>
                    <a:schemeClr val="tx1"/>
                  </a:solidFill>
                  <a:effectLst/>
                  <a:latin typeface="Arial" pitchFamily="34" charset="0"/>
                </a:rPr>
                <a:t>..</a:t>
              </a:r>
              <a:r>
                <a:rPr lang="fr-BE" sz="2000">
                  <a:solidFill>
                    <a:schemeClr val="tx1"/>
                  </a:solidFill>
                  <a:effectLst/>
                  <a:latin typeface="Arial" pitchFamily="34" charset="0"/>
                </a:rPr>
                <a:t>Max</a:t>
              </a:r>
            </a:p>
          </p:txBody>
        </p:sp>
        <p:sp>
          <p:nvSpPr>
            <p:cNvPr id="1536029" name="Line 29"/>
            <p:cNvSpPr>
              <a:spLocks noChangeShapeType="1"/>
            </p:cNvSpPr>
            <p:nvPr/>
          </p:nvSpPr>
          <p:spPr bwMode="auto">
            <a:xfrm flipV="1">
              <a:off x="3451" y="3489"/>
              <a:ext cx="11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54279" name="Picture 38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228600"/>
            <a:ext cx="801211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smtClean="0"/>
              <a:t>Aggregation </a:t>
            </a:r>
            <a:r>
              <a:rPr kumimoji="0" lang="en-US" i="1" smtClean="0"/>
              <a:t>or</a:t>
            </a:r>
            <a:r>
              <a:rPr kumimoji="0" lang="en-US" smtClean="0"/>
              <a:t> association ?</a:t>
            </a:r>
            <a:endParaRPr kumimoji="0" lang="en-US" altLang="en-US" smtClean="0"/>
          </a:p>
        </p:txBody>
      </p:sp>
      <p:sp>
        <p:nvSpPr>
          <p:cNvPr id="153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268413"/>
            <a:ext cx="8763000" cy="4217987"/>
          </a:xfrm>
        </p:spPr>
        <p:txBody>
          <a:bodyPr/>
          <a:lstStyle/>
          <a:p>
            <a:pPr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lang="en-US" sz="3100" b="1" smtClean="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smtClean="0"/>
              <a:t> For </a:t>
            </a:r>
            <a:r>
              <a:rPr lang="en-US" i="1" smtClean="0">
                <a:solidFill>
                  <a:srgbClr val="006666"/>
                </a:solidFill>
              </a:rPr>
              <a:t>X</a:t>
            </a:r>
            <a:r>
              <a:rPr lang="en-US" smtClean="0"/>
              <a:t> a structural link between "composite" </a:t>
            </a:r>
            <a:r>
              <a:rPr lang="en-US" smtClean="0">
                <a:solidFill>
                  <a:srgbClr val="006666"/>
                </a:solidFill>
              </a:rPr>
              <a:t>&amp;</a:t>
            </a:r>
            <a:r>
              <a:rPr lang="en-US" smtClean="0"/>
              <a:t> "component" objects, make it an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</a:t>
            </a:r>
            <a:r>
              <a:rPr lang="en-US" smtClean="0"/>
              <a:t> if any of these holds ...</a:t>
            </a:r>
          </a:p>
          <a:p>
            <a:pPr lvl="1">
              <a:lnSpc>
                <a:spcPct val="160000"/>
              </a:lnSpc>
              <a:spcBef>
                <a:spcPct val="10000"/>
              </a:spcBef>
              <a:defRPr/>
            </a:pPr>
            <a:r>
              <a:rPr lang="en-US" sz="2000" i="1" smtClean="0"/>
              <a:t>X</a:t>
            </a:r>
            <a:r>
              <a:rPr lang="en-US" sz="2000" smtClean="0"/>
              <a:t> has a domain-specific </a:t>
            </a:r>
            <a:r>
              <a:rPr lang="en-US" sz="2000" i="1" smtClean="0"/>
              <a:t>InstanceOf</a:t>
            </a:r>
            <a:r>
              <a:rPr lang="en-US" sz="2000" smtClean="0"/>
              <a:t> semantics</a:t>
            </a:r>
            <a:endParaRPr lang="en-US" smtClean="0"/>
          </a:p>
          <a:p>
            <a:pPr lvl="1">
              <a:lnSpc>
                <a:spcPct val="150000"/>
              </a:lnSpc>
              <a:spcBef>
                <a:spcPct val="10000"/>
              </a:spcBef>
              <a:defRPr/>
            </a:pPr>
            <a:r>
              <a:rPr lang="en-US" sz="2000" smtClean="0"/>
              <a:t>component &amp; composite objects seem independent </a:t>
            </a:r>
          </a:p>
          <a:p>
            <a:pPr lvl="2">
              <a:spcBef>
                <a:spcPct val="10000"/>
              </a:spcBef>
              <a:defRPr/>
            </a:pPr>
            <a:r>
              <a:rPr lang="en-US" smtClean="0"/>
              <a:t>component </a:t>
            </a:r>
            <a:r>
              <a:rPr lang="en-US" i="1" smtClean="0"/>
              <a:t>not</a:t>
            </a:r>
            <a:r>
              <a:rPr lang="en-US" smtClean="0"/>
              <a:t> subordinate to composite as in composition</a:t>
            </a:r>
            <a:endParaRPr lang="en-US" sz="1800" smtClean="0"/>
          </a:p>
          <a:p>
            <a:pPr lvl="1">
              <a:lnSpc>
                <a:spcPct val="160000"/>
              </a:lnSpc>
              <a:spcBef>
                <a:spcPct val="10000"/>
              </a:spcBef>
              <a:defRPr/>
            </a:pPr>
            <a:r>
              <a:rPr lang="en-US" sz="2000" smtClean="0"/>
              <a:t>attributes or associations need be attached to the link type</a:t>
            </a:r>
          </a:p>
          <a:p>
            <a:pPr lvl="1">
              <a:lnSpc>
                <a:spcPct val="160000"/>
              </a:lnSpc>
              <a:spcBef>
                <a:spcPct val="10000"/>
              </a:spcBef>
              <a:defRPr/>
            </a:pPr>
            <a:r>
              <a:rPr lang="en-US" sz="2000" smtClean="0"/>
              <a:t>in case of doubt</a:t>
            </a:r>
          </a:p>
          <a:p>
            <a:pPr lvl="1">
              <a:lnSpc>
                <a:spcPct val="210000"/>
              </a:lnSpc>
              <a:spcBef>
                <a:spcPct val="10000"/>
              </a:spcBef>
              <a:buFontTx/>
              <a:buNone/>
              <a:defRPr/>
            </a:pPr>
            <a:r>
              <a:rPr lang="en-US" sz="2000" smtClean="0"/>
              <a:t>e.g.  </a:t>
            </a:r>
            <a:r>
              <a:rPr lang="en-US" sz="2000" i="1" smtClean="0">
                <a:solidFill>
                  <a:srgbClr val="5F5F5F"/>
                </a:solidFill>
                <a:latin typeface="Arial" pitchFamily="34" charset="0"/>
              </a:rPr>
              <a:t>In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sz="1800" smtClean="0">
                <a:solidFill>
                  <a:srgbClr val="5F5F5F"/>
                </a:solidFill>
                <a:latin typeface="Arial" pitchFamily="34" charset="0"/>
              </a:rPr>
              <a:t>(Car, Train)</a:t>
            </a:r>
          </a:p>
        </p:txBody>
      </p:sp>
      <p:pic>
        <p:nvPicPr>
          <p:cNvPr id="14341" name="Picture 12" descr="pe0168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338" name="Object 13"/>
          <p:cNvGraphicFramePr>
            <a:graphicFrameLocks noChangeAspect="1"/>
          </p:cNvGraphicFramePr>
          <p:nvPr/>
        </p:nvGraphicFramePr>
        <p:xfrm flipH="1">
          <a:off x="3675063" y="5167313"/>
          <a:ext cx="1068387" cy="663575"/>
        </p:xfrm>
        <a:graphic>
          <a:graphicData uri="http://schemas.openxmlformats.org/presentationml/2006/ole">
            <p:oleObj spid="_x0000_s14338" name="Clip" r:id="rId4" imgW="5096880" imgH="2642760" progId="">
              <p:embed/>
            </p:oleObj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46150" y="228600"/>
            <a:ext cx="801211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smtClean="0"/>
              <a:t>Specializing, generalizing concepts</a:t>
            </a:r>
            <a:endParaRPr kumimoji="0" lang="en-US" altLang="en-US" smtClean="0"/>
          </a:p>
        </p:txBody>
      </p:sp>
      <p:sp>
        <p:nvSpPr>
          <p:cNvPr id="1574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3838" y="1239838"/>
            <a:ext cx="8920162" cy="4002087"/>
          </a:xfrm>
        </p:spPr>
        <p:txBody>
          <a:bodyPr/>
          <a:lstStyle/>
          <a:p>
            <a:pPr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lang="en-US" sz="3100" b="1" smtClean="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smtClean="0"/>
              <a:t> Identify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specializations</a:t>
            </a:r>
            <a:r>
              <a:rPr lang="en-US" smtClean="0"/>
              <a:t> from classification expressions &amp; discriminant factors in goal/domprop specs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  <a:defRPr/>
            </a:pPr>
            <a:r>
              <a:rPr lang="en-US" sz="2000" smtClean="0"/>
              <a:t>taxonomical keywords “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types of</a:t>
            </a:r>
            <a:r>
              <a:rPr lang="en-US" sz="2000" smtClean="0"/>
              <a:t>”, “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kinds of</a:t>
            </a:r>
            <a:r>
              <a:rPr lang="en-US" sz="2000" smtClean="0"/>
              <a:t>”, “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category</a:t>
            </a:r>
            <a:r>
              <a:rPr lang="en-US" sz="2000" smtClean="0"/>
              <a:t>”, “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class</a:t>
            </a:r>
            <a:r>
              <a:rPr lang="en-US" sz="2000" smtClean="0"/>
              <a:t>”, </a:t>
            </a:r>
            <a:r>
              <a:rPr lang="en-US" sz="1800" smtClean="0"/>
              <a:t>...</a:t>
            </a:r>
            <a:endParaRPr lang="en-US" smtClean="0"/>
          </a:p>
          <a:p>
            <a:pPr lvl="1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sz="2000" smtClean="0"/>
              <a:t>meet object criteria </a:t>
            </a:r>
            <a:r>
              <a:rPr lang="en-US" sz="2000" smtClean="0">
                <a:solidFill>
                  <a:schemeClr val="tx2"/>
                </a:solidFill>
              </a:rPr>
              <a:t>?</a:t>
            </a:r>
            <a:endParaRPr lang="en-US" sz="2000" smtClean="0"/>
          </a:p>
          <a:p>
            <a:pPr lvl="1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sz="2000" smtClean="0"/>
              <a:t>relevant commonalities to factor out, specifics to discriminate </a:t>
            </a:r>
            <a:r>
              <a:rPr lang="en-US" sz="2000" smtClean="0">
                <a:solidFill>
                  <a:schemeClr val="tx2"/>
                </a:solidFill>
              </a:rPr>
              <a:t>?</a:t>
            </a:r>
            <a:r>
              <a:rPr lang="en-US" sz="2000" smtClean="0"/>
              <a:t> 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  <a:defRPr/>
            </a:pPr>
            <a:r>
              <a:rPr lang="en-US" sz="2000" smtClean="0"/>
              <a:t>multiple classifications under discriminating attributes </a:t>
            </a:r>
            <a:r>
              <a:rPr lang="en-US" sz="2000" smtClean="0">
                <a:solidFill>
                  <a:schemeClr val="tx2"/>
                </a:solidFill>
              </a:rPr>
              <a:t>?</a:t>
            </a:r>
            <a:endParaRPr lang="en-US" sz="2000" smtClean="0"/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z="3100" b="1" smtClean="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smtClean="0"/>
              <a:t> Identify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generalizations</a:t>
            </a:r>
            <a:r>
              <a:rPr lang="en-US" smtClean="0"/>
              <a:t> from objects characterized by similar attributes, associations, domain invariants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sz="2000" smtClean="0"/>
              <a:t>bottom-up search for common abstractions, not necessarily visible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sz="2000" smtClean="0"/>
              <a:t>if worth doing so, without cluttering the model</a:t>
            </a:r>
          </a:p>
        </p:txBody>
      </p:sp>
      <p:pic>
        <p:nvPicPr>
          <p:cNvPr id="55300" name="Picture 1028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5301" name="Group 1043"/>
          <p:cNvGrpSpPr>
            <a:grpSpLocks/>
          </p:cNvGrpSpPr>
          <p:nvPr/>
        </p:nvGrpSpPr>
        <p:grpSpPr bwMode="auto">
          <a:xfrm>
            <a:off x="1489075" y="5707063"/>
            <a:ext cx="5527675" cy="784225"/>
            <a:chOff x="675" y="3604"/>
            <a:chExt cx="3482" cy="494"/>
          </a:xfrm>
        </p:grpSpPr>
        <p:grpSp>
          <p:nvGrpSpPr>
            <p:cNvPr id="55302" name="Group 1042"/>
            <p:cNvGrpSpPr>
              <a:grpSpLocks/>
            </p:cNvGrpSpPr>
            <p:nvPr/>
          </p:nvGrpSpPr>
          <p:grpSpPr bwMode="auto">
            <a:xfrm>
              <a:off x="675" y="3626"/>
              <a:ext cx="1018" cy="440"/>
              <a:chOff x="531" y="3444"/>
              <a:chExt cx="1018" cy="440"/>
            </a:xfrm>
          </p:grpSpPr>
          <p:sp>
            <p:nvSpPr>
              <p:cNvPr id="55313" name="Text Box 1030"/>
              <p:cNvSpPr txBox="1">
                <a:spLocks noChangeArrowheads="1"/>
              </p:cNvSpPr>
              <p:nvPr/>
            </p:nvSpPr>
            <p:spPr bwMode="auto">
              <a:xfrm>
                <a:off x="531" y="3444"/>
                <a:ext cx="1018" cy="440"/>
              </a:xfrm>
              <a:prstGeom prst="rect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fr-BE" sz="18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StationBlock</a:t>
                </a:r>
              </a:p>
            </p:txBody>
          </p:sp>
          <p:sp>
            <p:nvSpPr>
              <p:cNvPr id="1574919" name="Line 1031"/>
              <p:cNvSpPr>
                <a:spLocks noChangeShapeType="1"/>
              </p:cNvSpPr>
              <p:nvPr/>
            </p:nvSpPr>
            <p:spPr bwMode="auto">
              <a:xfrm flipV="1">
                <a:off x="535" y="3667"/>
                <a:ext cx="10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5303" name="Text Box 1032"/>
            <p:cNvSpPr txBox="1">
              <a:spLocks noChangeArrowheads="1"/>
            </p:cNvSpPr>
            <p:nvPr/>
          </p:nvSpPr>
          <p:spPr bwMode="auto">
            <a:xfrm>
              <a:off x="2141" y="3616"/>
              <a:ext cx="737" cy="466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Comic Sans MS" pitchFamily="66" charset="0"/>
                </a:rPr>
                <a:t>   </a:t>
              </a: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Block</a:t>
              </a:r>
            </a:p>
          </p:txBody>
        </p:sp>
        <p:sp>
          <p:nvSpPr>
            <p:cNvPr id="1574921" name="Line 1033"/>
            <p:cNvSpPr>
              <a:spLocks noChangeShapeType="1"/>
            </p:cNvSpPr>
            <p:nvPr/>
          </p:nvSpPr>
          <p:spPr bwMode="auto">
            <a:xfrm flipV="1">
              <a:off x="2154" y="3840"/>
              <a:ext cx="7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05" name="Text Box 1034"/>
            <p:cNvSpPr txBox="1">
              <a:spLocks noChangeArrowheads="1"/>
            </p:cNvSpPr>
            <p:nvPr/>
          </p:nvSpPr>
          <p:spPr bwMode="auto">
            <a:xfrm>
              <a:off x="3310" y="3604"/>
              <a:ext cx="846" cy="49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  Corridor</a:t>
              </a:r>
            </a:p>
          </p:txBody>
        </p:sp>
        <p:sp>
          <p:nvSpPr>
            <p:cNvPr id="1574923" name="Line 1035"/>
            <p:cNvSpPr>
              <a:spLocks noChangeShapeType="1"/>
            </p:cNvSpPr>
            <p:nvPr/>
          </p:nvSpPr>
          <p:spPr bwMode="auto">
            <a:xfrm flipV="1">
              <a:off x="3314" y="3817"/>
              <a:ext cx="84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5307" name="Group 1036"/>
            <p:cNvGrpSpPr>
              <a:grpSpLocks/>
            </p:cNvGrpSpPr>
            <p:nvPr/>
          </p:nvGrpSpPr>
          <p:grpSpPr bwMode="auto">
            <a:xfrm rot="5435669">
              <a:off x="1834" y="3575"/>
              <a:ext cx="169" cy="441"/>
              <a:chOff x="1810" y="3129"/>
              <a:chExt cx="169" cy="441"/>
            </a:xfrm>
          </p:grpSpPr>
          <p:sp>
            <p:nvSpPr>
              <p:cNvPr id="1574925" name="AutoShape 1037"/>
              <p:cNvSpPr>
                <a:spLocks noChangeArrowheads="1"/>
              </p:cNvSpPr>
              <p:nvPr/>
            </p:nvSpPr>
            <p:spPr bwMode="auto">
              <a:xfrm>
                <a:off x="1810" y="3130"/>
                <a:ext cx="169" cy="187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74926" name="Line 1038"/>
              <p:cNvSpPr>
                <a:spLocks noChangeShapeType="1"/>
              </p:cNvSpPr>
              <p:nvPr/>
            </p:nvSpPr>
            <p:spPr bwMode="auto">
              <a:xfrm>
                <a:off x="1889" y="3319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5308" name="Group 1039"/>
            <p:cNvGrpSpPr>
              <a:grpSpLocks/>
            </p:cNvGrpSpPr>
            <p:nvPr/>
          </p:nvGrpSpPr>
          <p:grpSpPr bwMode="auto">
            <a:xfrm rot="5435669">
              <a:off x="3004" y="3598"/>
              <a:ext cx="169" cy="441"/>
              <a:chOff x="1810" y="3129"/>
              <a:chExt cx="169" cy="441"/>
            </a:xfrm>
          </p:grpSpPr>
          <p:sp>
            <p:nvSpPr>
              <p:cNvPr id="1574928" name="AutoShape 1040"/>
              <p:cNvSpPr>
                <a:spLocks noChangeArrowheads="1"/>
              </p:cNvSpPr>
              <p:nvPr/>
            </p:nvSpPr>
            <p:spPr bwMode="auto">
              <a:xfrm>
                <a:off x="1810" y="3130"/>
                <a:ext cx="169" cy="187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74929" name="Line 1041"/>
              <p:cNvSpPr>
                <a:spLocks noChangeShapeType="1"/>
              </p:cNvSpPr>
              <p:nvPr/>
            </p:nvSpPr>
            <p:spPr bwMode="auto">
              <a:xfrm>
                <a:off x="1889" y="3319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374650"/>
            <a:ext cx="8653462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Building object models:  bad smells</a:t>
            </a:r>
            <a:endParaRPr lang="en-US" altLang="en-US" sz="200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6363"/>
            <a:ext cx="7296150" cy="1038225"/>
          </a:xfrm>
          <a:noFill/>
        </p:spPr>
        <p:txBody>
          <a:bodyPr/>
          <a:lstStyle/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sz="3100" b="1" smtClean="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smtClean="0"/>
              <a:t> Avoid “pointers” to other objects as attributes</a:t>
            </a:r>
          </a:p>
          <a:p>
            <a:pPr lvl="1"/>
            <a:r>
              <a:rPr lang="en-US" smtClean="0"/>
              <a:t>use binary associations insead</a:t>
            </a:r>
          </a:p>
        </p:txBody>
      </p:sp>
      <p:sp>
        <p:nvSpPr>
          <p:cNvPr id="1538053" name="Line 5"/>
          <p:cNvSpPr>
            <a:spLocks noChangeShapeType="1"/>
          </p:cNvSpPr>
          <p:nvPr/>
        </p:nvSpPr>
        <p:spPr bwMode="auto">
          <a:xfrm flipV="1">
            <a:off x="3608388" y="5757863"/>
            <a:ext cx="17684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6325" name="Group 6"/>
          <p:cNvGrpSpPr>
            <a:grpSpLocks/>
          </p:cNvGrpSpPr>
          <p:nvPr/>
        </p:nvGrpSpPr>
        <p:grpSpPr bwMode="auto">
          <a:xfrm>
            <a:off x="2320925" y="5465763"/>
            <a:ext cx="1271588" cy="893762"/>
            <a:chOff x="3855" y="3641"/>
            <a:chExt cx="1140" cy="1040"/>
          </a:xfrm>
        </p:grpSpPr>
        <p:sp>
          <p:nvSpPr>
            <p:cNvPr id="56343" name="Text Box 7"/>
            <p:cNvSpPr txBox="1">
              <a:spLocks noChangeArrowheads="1"/>
            </p:cNvSpPr>
            <p:nvPr/>
          </p:nvSpPr>
          <p:spPr bwMode="auto">
            <a:xfrm>
              <a:off x="3855" y="3641"/>
              <a:ext cx="1140" cy="1040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5000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 Borrower</a:t>
              </a:r>
            </a:p>
            <a:p>
              <a:pPr algn="l">
                <a:spcBef>
                  <a:spcPct val="50000"/>
                </a:spcBef>
              </a:pPr>
              <a:r>
                <a:rPr lang="fr-BE" sz="1800" b="1" i="1">
                  <a:solidFill>
                    <a:srgbClr val="0000FF"/>
                  </a:solidFill>
                  <a:effectLst/>
                  <a:latin typeface="Arial" pitchFamily="34" charset="0"/>
                </a:rPr>
                <a:t>  </a:t>
              </a:r>
            </a:p>
            <a:p>
              <a:pPr algn="l">
                <a:spcBef>
                  <a:spcPct val="500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8056" name="Line 8"/>
            <p:cNvSpPr>
              <a:spLocks noChangeShapeType="1"/>
            </p:cNvSpPr>
            <p:nvPr/>
          </p:nvSpPr>
          <p:spPr bwMode="auto">
            <a:xfrm flipV="1">
              <a:off x="3895" y="4121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6326" name="Text Box 9"/>
          <p:cNvSpPr txBox="1">
            <a:spLocks noChangeArrowheads="1"/>
          </p:cNvSpPr>
          <p:nvPr/>
        </p:nvSpPr>
        <p:spPr bwMode="auto">
          <a:xfrm>
            <a:off x="4089400" y="5327650"/>
            <a:ext cx="1008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sz="1800" b="1">
                <a:solidFill>
                  <a:schemeClr val="tx1"/>
                </a:solidFill>
                <a:effectLst/>
                <a:latin typeface="Arial" pitchFamily="34" charset="0"/>
              </a:rPr>
              <a:t>Loan</a:t>
            </a:r>
            <a:endParaRPr lang="fr-BE" sz="1800" b="1" i="1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50000"/>
              </a:spcBef>
            </a:pP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327" name="Text Box 10"/>
          <p:cNvSpPr txBox="1">
            <a:spLocks noChangeArrowheads="1"/>
          </p:cNvSpPr>
          <p:nvPr/>
        </p:nvSpPr>
        <p:spPr bwMode="auto">
          <a:xfrm>
            <a:off x="5422900" y="5380038"/>
            <a:ext cx="1535113" cy="893762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BookCopy</a:t>
            </a:r>
          </a:p>
          <a:p>
            <a:pPr algn="l">
              <a:spcBef>
                <a:spcPct val="50000"/>
              </a:spcBef>
            </a:pPr>
            <a:r>
              <a:rPr lang="fr-BE" sz="1800" b="1" i="1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endParaRPr lang="fr-BE" sz="18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50000"/>
              </a:spcBef>
            </a:pP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8059" name="Line 11"/>
          <p:cNvSpPr>
            <a:spLocks noChangeShapeType="1"/>
          </p:cNvSpPr>
          <p:nvPr/>
        </p:nvSpPr>
        <p:spPr bwMode="auto">
          <a:xfrm flipV="1">
            <a:off x="5454650" y="5792788"/>
            <a:ext cx="1519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6329" name="Group 13"/>
          <p:cNvGrpSpPr>
            <a:grpSpLocks/>
          </p:cNvGrpSpPr>
          <p:nvPr/>
        </p:nvGrpSpPr>
        <p:grpSpPr bwMode="auto">
          <a:xfrm>
            <a:off x="1997075" y="3300413"/>
            <a:ext cx="1920875" cy="893762"/>
            <a:chOff x="3855" y="3641"/>
            <a:chExt cx="1140" cy="1040"/>
          </a:xfrm>
        </p:grpSpPr>
        <p:sp>
          <p:nvSpPr>
            <p:cNvPr id="1538062" name="Text Box 14"/>
            <p:cNvSpPr txBox="1">
              <a:spLocks noChangeArrowheads="1"/>
            </p:cNvSpPr>
            <p:nvPr/>
          </p:nvSpPr>
          <p:spPr bwMode="auto">
            <a:xfrm>
              <a:off x="3855" y="3641"/>
              <a:ext cx="1140" cy="1040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 Borrower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Loan</a:t>
              </a:r>
              <a:r>
                <a:rPr lang="fr-BE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:</a:t>
              </a: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 BookCopy</a:t>
              </a:r>
              <a:endParaRPr lang="fr-BE" sz="1800" b="1" i="1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50000"/>
                </a:spcBef>
                <a:defRPr/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8063" name="Line 15"/>
            <p:cNvSpPr>
              <a:spLocks noChangeShapeType="1"/>
            </p:cNvSpPr>
            <p:nvPr/>
          </p:nvSpPr>
          <p:spPr bwMode="auto">
            <a:xfrm flipV="1">
              <a:off x="3895" y="4121"/>
              <a:ext cx="10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6330" name="Text Box 17"/>
          <p:cNvSpPr txBox="1">
            <a:spLocks noChangeArrowheads="1"/>
          </p:cNvSpPr>
          <p:nvPr/>
        </p:nvSpPr>
        <p:spPr bwMode="auto">
          <a:xfrm>
            <a:off x="5384800" y="3282950"/>
            <a:ext cx="1535113" cy="89376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BookCopy</a:t>
            </a:r>
          </a:p>
          <a:p>
            <a:pPr algn="l">
              <a:spcBef>
                <a:spcPct val="50000"/>
              </a:spcBef>
            </a:pPr>
            <a:r>
              <a:rPr lang="fr-BE" sz="1800" b="1" i="1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endParaRPr lang="fr-BE" sz="18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50000"/>
              </a:spcBef>
            </a:pP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8066" name="Line 18"/>
          <p:cNvSpPr>
            <a:spLocks noChangeShapeType="1"/>
          </p:cNvSpPr>
          <p:nvPr/>
        </p:nvSpPr>
        <p:spPr bwMode="auto">
          <a:xfrm flipV="1">
            <a:off x="5414963" y="3695700"/>
            <a:ext cx="1520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6332" name="Group 33"/>
          <p:cNvGrpSpPr>
            <a:grpSpLocks/>
          </p:cNvGrpSpPr>
          <p:nvPr/>
        </p:nvGrpSpPr>
        <p:grpSpPr bwMode="auto">
          <a:xfrm>
            <a:off x="3783013" y="3989388"/>
            <a:ext cx="1220787" cy="160337"/>
            <a:chOff x="2383" y="2513"/>
            <a:chExt cx="769" cy="101"/>
          </a:xfrm>
        </p:grpSpPr>
        <p:sp>
          <p:nvSpPr>
            <p:cNvPr id="1538064" name="Line 16"/>
            <p:cNvSpPr>
              <a:spLocks noChangeShapeType="1"/>
            </p:cNvSpPr>
            <p:nvPr/>
          </p:nvSpPr>
          <p:spPr bwMode="auto">
            <a:xfrm flipV="1">
              <a:off x="2439" y="2553"/>
              <a:ext cx="713" cy="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8067" name="Oval 19"/>
            <p:cNvSpPr>
              <a:spLocks noChangeArrowheads="1"/>
            </p:cNvSpPr>
            <p:nvPr/>
          </p:nvSpPr>
          <p:spPr bwMode="auto">
            <a:xfrm>
              <a:off x="2383" y="2513"/>
              <a:ext cx="78" cy="1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38068" name="Line 20"/>
          <p:cNvSpPr>
            <a:spLocks noChangeShapeType="1"/>
          </p:cNvSpPr>
          <p:nvPr/>
        </p:nvSpPr>
        <p:spPr bwMode="auto">
          <a:xfrm flipV="1">
            <a:off x="1806575" y="2743200"/>
            <a:ext cx="5272088" cy="1701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8069" name="Line 21"/>
          <p:cNvSpPr>
            <a:spLocks noChangeShapeType="1"/>
          </p:cNvSpPr>
          <p:nvPr/>
        </p:nvSpPr>
        <p:spPr bwMode="auto">
          <a:xfrm flipH="1" flipV="1">
            <a:off x="1744663" y="2708275"/>
            <a:ext cx="5302250" cy="159861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8070" name="Line 22"/>
          <p:cNvSpPr>
            <a:spLocks noChangeShapeType="1"/>
          </p:cNvSpPr>
          <p:nvPr/>
        </p:nvSpPr>
        <p:spPr bwMode="auto">
          <a:xfrm>
            <a:off x="4538663" y="4422775"/>
            <a:ext cx="0" cy="6350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6336" name="Text Box 31"/>
          <p:cNvSpPr txBox="1">
            <a:spLocks noChangeArrowheads="1"/>
          </p:cNvSpPr>
          <p:nvPr/>
        </p:nvSpPr>
        <p:spPr bwMode="auto">
          <a:xfrm>
            <a:off x="106363" y="39688"/>
            <a:ext cx="803275" cy="996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>
                <a:solidFill>
                  <a:schemeClr val="bg2"/>
                </a:solidFill>
                <a:effectLst/>
                <a:latin typeface="Wingdings" pitchFamily="2" charset="2"/>
              </a:rPr>
              <a:t>N</a:t>
            </a:r>
            <a:endParaRPr lang="en-US" sz="2800">
              <a:solidFill>
                <a:schemeClr val="tx2"/>
              </a:solidFill>
              <a:effectLst/>
              <a:latin typeface="Wingdings" pitchFamily="2" charset="2"/>
            </a:endParaRPr>
          </a:p>
        </p:txBody>
      </p:sp>
      <p:sp>
        <p:nvSpPr>
          <p:cNvPr id="56337" name="Text Box 34"/>
          <p:cNvSpPr txBox="1">
            <a:spLocks noChangeArrowheads="1"/>
          </p:cNvSpPr>
          <p:nvPr/>
        </p:nvSpPr>
        <p:spPr bwMode="auto">
          <a:xfrm>
            <a:off x="7345363" y="2593975"/>
            <a:ext cx="95091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sz="1800" b="1">
                <a:solidFill>
                  <a:schemeClr val="hlink"/>
                </a:solidFill>
                <a:effectLst/>
                <a:latin typeface="Arial" pitchFamily="34" charset="0"/>
              </a:rPr>
              <a:t>BAD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338" name="Text Box 35"/>
          <p:cNvSpPr txBox="1">
            <a:spLocks noChangeArrowheads="1"/>
          </p:cNvSpPr>
          <p:nvPr/>
        </p:nvSpPr>
        <p:spPr bwMode="auto">
          <a:xfrm>
            <a:off x="7221538" y="5084763"/>
            <a:ext cx="10080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sz="1800" b="1">
                <a:solidFill>
                  <a:schemeClr val="hlink"/>
                </a:solidFill>
                <a:effectLst/>
                <a:latin typeface="Arial" pitchFamily="34" charset="0"/>
              </a:rPr>
              <a:t>GOOD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361950"/>
            <a:ext cx="8653462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Building object models: bad smells  </a:t>
            </a:r>
            <a:r>
              <a:rPr lang="en-US" sz="2000" smtClean="0"/>
              <a:t>(2)</a:t>
            </a:r>
            <a:endParaRPr lang="en-US" altLang="en-US" sz="2000" smtClean="0"/>
          </a:p>
        </p:txBody>
      </p:sp>
      <p:sp>
        <p:nvSpPr>
          <p:cNvPr id="153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1462088"/>
            <a:ext cx="8402637" cy="1139825"/>
          </a:xfrm>
        </p:spPr>
        <p:txBody>
          <a:bodyPr/>
          <a:lstStyle/>
          <a:p>
            <a:pPr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lang="en-US" sz="3100" b="1" smtClean="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smtClean="0"/>
              <a:t> Avoid non-structural links pertaining to other views</a:t>
            </a:r>
          </a:p>
          <a:p>
            <a:pPr lvl="1"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monitoring/control</a:t>
            </a:r>
            <a:r>
              <a:rPr lang="en-US" sz="2000" smtClean="0"/>
              <a:t> links from agent model  (context diagram)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endParaRPr lang="en-US" sz="2000" smtClean="0"/>
          </a:p>
        </p:txBody>
      </p:sp>
      <p:sp>
        <p:nvSpPr>
          <p:cNvPr id="57348" name="Text Box 26"/>
          <p:cNvSpPr txBox="1">
            <a:spLocks noChangeArrowheads="1"/>
          </p:cNvSpPr>
          <p:nvPr/>
        </p:nvSpPr>
        <p:spPr bwMode="auto">
          <a:xfrm>
            <a:off x="106363" y="39688"/>
            <a:ext cx="803275" cy="996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>
                <a:solidFill>
                  <a:schemeClr val="bg2"/>
                </a:solidFill>
                <a:effectLst/>
                <a:latin typeface="Wingdings" pitchFamily="2" charset="2"/>
              </a:rPr>
              <a:t>N</a:t>
            </a:r>
            <a:endParaRPr lang="en-US" sz="2800">
              <a:solidFill>
                <a:schemeClr val="tx2"/>
              </a:solidFill>
              <a:effectLst/>
              <a:latin typeface="Wingdings" pitchFamily="2" charset="2"/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570038" y="2835275"/>
            <a:ext cx="1890712" cy="4651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TrainController</a:t>
            </a:r>
            <a:endParaRPr lang="fr-BE" sz="1800" b="1" i="1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9078" name="Line 6"/>
          <p:cNvSpPr>
            <a:spLocks noChangeShapeType="1"/>
          </p:cNvSpPr>
          <p:nvPr/>
        </p:nvSpPr>
        <p:spPr bwMode="auto">
          <a:xfrm flipV="1">
            <a:off x="3419475" y="3068638"/>
            <a:ext cx="2057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5408613" y="2840038"/>
            <a:ext cx="904875" cy="417512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Train</a:t>
            </a:r>
          </a:p>
          <a:p>
            <a:pPr algn="l">
              <a:spcBef>
                <a:spcPts val="600"/>
              </a:spcBef>
            </a:pPr>
            <a:r>
              <a:rPr lang="fr-BE" sz="1800" b="1" i="1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endParaRPr lang="fr-BE" sz="18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9080" name="Line 8"/>
          <p:cNvSpPr>
            <a:spLocks noChangeShapeType="1"/>
          </p:cNvSpPr>
          <p:nvPr/>
        </p:nvSpPr>
        <p:spPr bwMode="auto">
          <a:xfrm flipV="1">
            <a:off x="1441450" y="2684463"/>
            <a:ext cx="4797425" cy="7413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9081" name="Line 9"/>
          <p:cNvSpPr>
            <a:spLocks noChangeShapeType="1"/>
          </p:cNvSpPr>
          <p:nvPr/>
        </p:nvSpPr>
        <p:spPr bwMode="auto">
          <a:xfrm flipH="1" flipV="1">
            <a:off x="1414463" y="2678113"/>
            <a:ext cx="4751387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492500" y="2711450"/>
            <a:ext cx="19081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setsAcceleration</a:t>
            </a:r>
          </a:p>
        </p:txBody>
      </p:sp>
      <p:sp>
        <p:nvSpPr>
          <p:cNvPr id="57355" name="Text Box 30"/>
          <p:cNvSpPr txBox="1">
            <a:spLocks noChangeArrowheads="1"/>
          </p:cNvSpPr>
          <p:nvPr/>
        </p:nvSpPr>
        <p:spPr bwMode="auto">
          <a:xfrm>
            <a:off x="1476375" y="3852863"/>
            <a:ext cx="1992313" cy="46513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TrackingSystem</a:t>
            </a:r>
            <a:endParaRPr lang="fr-BE" sz="1800" b="1" i="1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9103" name="Line 31"/>
          <p:cNvSpPr>
            <a:spLocks noChangeShapeType="1"/>
          </p:cNvSpPr>
          <p:nvPr/>
        </p:nvSpPr>
        <p:spPr bwMode="auto">
          <a:xfrm flipV="1">
            <a:off x="3427413" y="4086225"/>
            <a:ext cx="2057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57" name="Text Box 32"/>
          <p:cNvSpPr txBox="1">
            <a:spLocks noChangeArrowheads="1"/>
          </p:cNvSpPr>
          <p:nvPr/>
        </p:nvSpPr>
        <p:spPr bwMode="auto">
          <a:xfrm>
            <a:off x="5416550" y="3857625"/>
            <a:ext cx="904875" cy="41751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Train</a:t>
            </a:r>
          </a:p>
          <a:p>
            <a:pPr algn="l">
              <a:spcBef>
                <a:spcPts val="600"/>
              </a:spcBef>
            </a:pPr>
            <a:r>
              <a:rPr lang="fr-BE" sz="1800" b="1" i="1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endParaRPr lang="fr-BE" sz="18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9105" name="Line 33"/>
          <p:cNvSpPr>
            <a:spLocks noChangeShapeType="1"/>
          </p:cNvSpPr>
          <p:nvPr/>
        </p:nvSpPr>
        <p:spPr bwMode="auto">
          <a:xfrm flipV="1">
            <a:off x="1449388" y="3702050"/>
            <a:ext cx="4797425" cy="7413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9106" name="Line 34"/>
          <p:cNvSpPr>
            <a:spLocks noChangeShapeType="1"/>
          </p:cNvSpPr>
          <p:nvPr/>
        </p:nvSpPr>
        <p:spPr bwMode="auto">
          <a:xfrm flipH="1" flipV="1">
            <a:off x="1422400" y="3695700"/>
            <a:ext cx="4751388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60" name="Text Box 35"/>
          <p:cNvSpPr txBox="1">
            <a:spLocks noChangeArrowheads="1"/>
          </p:cNvSpPr>
          <p:nvPr/>
        </p:nvSpPr>
        <p:spPr bwMode="auto">
          <a:xfrm>
            <a:off x="3571875" y="3729038"/>
            <a:ext cx="19081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getsPosition</a:t>
            </a:r>
          </a:p>
        </p:txBody>
      </p:sp>
      <p:sp>
        <p:nvSpPr>
          <p:cNvPr id="57361" name="Text Box 39"/>
          <p:cNvSpPr txBox="1">
            <a:spLocks noChangeArrowheads="1"/>
          </p:cNvSpPr>
          <p:nvPr/>
        </p:nvSpPr>
        <p:spPr bwMode="auto">
          <a:xfrm>
            <a:off x="6437313" y="2622550"/>
            <a:ext cx="95091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sz="1800" b="1">
                <a:solidFill>
                  <a:schemeClr val="hlink"/>
                </a:solidFill>
                <a:effectLst/>
                <a:latin typeface="Arial" pitchFamily="34" charset="0"/>
              </a:rPr>
              <a:t>BAD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362" name="Text Box 40"/>
          <p:cNvSpPr txBox="1">
            <a:spLocks noChangeArrowheads="1"/>
          </p:cNvSpPr>
          <p:nvPr/>
        </p:nvSpPr>
        <p:spPr bwMode="auto">
          <a:xfrm>
            <a:off x="6451600" y="3662363"/>
            <a:ext cx="9509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sz="1800" b="1">
                <a:solidFill>
                  <a:schemeClr val="hlink"/>
                </a:solidFill>
                <a:effectLst/>
                <a:latin typeface="Arial" pitchFamily="34" charset="0"/>
              </a:rPr>
              <a:t>BAD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363" name="Text Box 41"/>
          <p:cNvSpPr txBox="1">
            <a:spLocks noChangeArrowheads="1"/>
          </p:cNvSpPr>
          <p:nvPr/>
        </p:nvSpPr>
        <p:spPr bwMode="auto">
          <a:xfrm>
            <a:off x="4229100" y="4759325"/>
            <a:ext cx="9509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sz="1800" b="1">
                <a:solidFill>
                  <a:schemeClr val="hlink"/>
                </a:solidFill>
                <a:effectLst/>
                <a:latin typeface="Arial" pitchFamily="34" charset="0"/>
              </a:rPr>
              <a:t>BAD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7364" name="Group 53"/>
          <p:cNvGrpSpPr>
            <a:grpSpLocks/>
          </p:cNvGrpSpPr>
          <p:nvPr/>
        </p:nvGrpSpPr>
        <p:grpSpPr bwMode="auto">
          <a:xfrm>
            <a:off x="5270500" y="4679950"/>
            <a:ext cx="3668713" cy="1735138"/>
            <a:chOff x="3320" y="2912"/>
            <a:chExt cx="2311" cy="1093"/>
          </a:xfrm>
        </p:grpSpPr>
        <p:sp>
          <p:nvSpPr>
            <p:cNvPr id="57375" name="Text Box 42"/>
            <p:cNvSpPr txBox="1">
              <a:spLocks noChangeArrowheads="1"/>
            </p:cNvSpPr>
            <p:nvPr/>
          </p:nvSpPr>
          <p:spPr bwMode="auto">
            <a:xfrm>
              <a:off x="3342" y="3241"/>
              <a:ext cx="680" cy="229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 Initiator</a:t>
              </a:r>
              <a:endParaRPr lang="fr-BE" sz="1800" b="1" i="1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9115" name="Line 43"/>
            <p:cNvSpPr>
              <a:spLocks noChangeShapeType="1"/>
            </p:cNvSpPr>
            <p:nvPr/>
          </p:nvSpPr>
          <p:spPr bwMode="auto">
            <a:xfrm>
              <a:off x="4024" y="3361"/>
              <a:ext cx="760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77" name="Text Box 44"/>
            <p:cNvSpPr txBox="1">
              <a:spLocks noChangeArrowheads="1"/>
            </p:cNvSpPr>
            <p:nvPr/>
          </p:nvSpPr>
          <p:spPr bwMode="auto">
            <a:xfrm>
              <a:off x="4778" y="3255"/>
              <a:ext cx="853" cy="54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  Meeting</a:t>
              </a:r>
            </a:p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DateRange</a:t>
              </a:r>
            </a:p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Date</a:t>
              </a:r>
              <a:endParaRPr lang="fr-BE" sz="1800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378" name="Text Box 45"/>
            <p:cNvSpPr txBox="1">
              <a:spLocks noChangeArrowheads="1"/>
            </p:cNvSpPr>
            <p:nvPr/>
          </p:nvSpPr>
          <p:spPr bwMode="auto">
            <a:xfrm>
              <a:off x="4097" y="3171"/>
              <a:ext cx="675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Initiating</a:t>
              </a:r>
            </a:p>
          </p:txBody>
        </p:sp>
        <p:sp>
          <p:nvSpPr>
            <p:cNvPr id="57379" name="Text Box 46"/>
            <p:cNvSpPr txBox="1">
              <a:spLocks noChangeArrowheads="1"/>
            </p:cNvSpPr>
            <p:nvPr/>
          </p:nvSpPr>
          <p:spPr bwMode="auto">
            <a:xfrm>
              <a:off x="3320" y="3710"/>
              <a:ext cx="770" cy="229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Scheduler</a:t>
              </a:r>
              <a:endParaRPr lang="fr-BE" sz="1800" b="1" i="1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380" name="Text Box 47"/>
            <p:cNvSpPr txBox="1">
              <a:spLocks noChangeArrowheads="1"/>
            </p:cNvSpPr>
            <p:nvPr/>
          </p:nvSpPr>
          <p:spPr bwMode="auto">
            <a:xfrm>
              <a:off x="4101" y="3786"/>
              <a:ext cx="847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Scheduling</a:t>
              </a:r>
            </a:p>
          </p:txBody>
        </p:sp>
        <p:sp>
          <p:nvSpPr>
            <p:cNvPr id="1539120" name="Line 48"/>
            <p:cNvSpPr>
              <a:spLocks noChangeShapeType="1"/>
            </p:cNvSpPr>
            <p:nvPr/>
          </p:nvSpPr>
          <p:spPr bwMode="auto">
            <a:xfrm flipV="1">
              <a:off x="4093" y="3603"/>
              <a:ext cx="696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9121" name="Line 49"/>
            <p:cNvSpPr>
              <a:spLocks noChangeShapeType="1"/>
            </p:cNvSpPr>
            <p:nvPr/>
          </p:nvSpPr>
          <p:spPr bwMode="auto">
            <a:xfrm>
              <a:off x="4812" y="3448"/>
              <a:ext cx="8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83" name="Text Box 51"/>
            <p:cNvSpPr txBox="1">
              <a:spLocks noChangeArrowheads="1"/>
            </p:cNvSpPr>
            <p:nvPr/>
          </p:nvSpPr>
          <p:spPr bwMode="auto">
            <a:xfrm>
              <a:off x="4931" y="2912"/>
              <a:ext cx="63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5000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 </a:t>
              </a:r>
              <a:r>
                <a:rPr lang="fr-BE" sz="1800" b="1">
                  <a:solidFill>
                    <a:schemeClr val="hlink"/>
                  </a:solidFill>
                  <a:effectLst/>
                  <a:latin typeface="Arial" pitchFamily="34" charset="0"/>
                </a:rPr>
                <a:t>GOOD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57365" name="Group 54"/>
          <p:cNvGrpSpPr>
            <a:grpSpLocks/>
          </p:cNvGrpSpPr>
          <p:nvPr/>
        </p:nvGrpSpPr>
        <p:grpSpPr bwMode="auto">
          <a:xfrm>
            <a:off x="447675" y="4867275"/>
            <a:ext cx="3887788" cy="1352550"/>
            <a:chOff x="282" y="3066"/>
            <a:chExt cx="2449" cy="852"/>
          </a:xfrm>
        </p:grpSpPr>
        <p:sp>
          <p:nvSpPr>
            <p:cNvPr id="57366" name="Text Box 12"/>
            <p:cNvSpPr txBox="1">
              <a:spLocks noChangeArrowheads="1"/>
            </p:cNvSpPr>
            <p:nvPr/>
          </p:nvSpPr>
          <p:spPr bwMode="auto">
            <a:xfrm>
              <a:off x="537" y="3181"/>
              <a:ext cx="680" cy="229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 Initiator</a:t>
              </a:r>
              <a:endParaRPr lang="fr-BE" sz="1800" b="1" i="1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9085" name="Line 13"/>
            <p:cNvSpPr>
              <a:spLocks noChangeShapeType="1"/>
            </p:cNvSpPr>
            <p:nvPr/>
          </p:nvSpPr>
          <p:spPr bwMode="auto">
            <a:xfrm>
              <a:off x="1219" y="3301"/>
              <a:ext cx="760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68" name="Text Box 14"/>
            <p:cNvSpPr txBox="1">
              <a:spLocks noChangeArrowheads="1"/>
            </p:cNvSpPr>
            <p:nvPr/>
          </p:nvSpPr>
          <p:spPr bwMode="auto">
            <a:xfrm>
              <a:off x="1972" y="3349"/>
              <a:ext cx="735" cy="24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  Meeting</a:t>
              </a:r>
            </a:p>
            <a:p>
              <a:pPr algn="l">
                <a:spcBef>
                  <a:spcPts val="600"/>
                </a:spcBef>
              </a:pPr>
              <a:r>
                <a:rPr lang="fr-BE" sz="1800" b="1" i="1">
                  <a:solidFill>
                    <a:srgbClr val="0000FF"/>
                  </a:solidFill>
                  <a:effectLst/>
                  <a:latin typeface="Arial" pitchFamily="34" charset="0"/>
                </a:rPr>
                <a:t> </a:t>
              </a:r>
              <a:endParaRPr lang="fr-BE" sz="1800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9088" name="Line 16"/>
            <p:cNvSpPr>
              <a:spLocks noChangeShapeType="1"/>
            </p:cNvSpPr>
            <p:nvPr/>
          </p:nvSpPr>
          <p:spPr bwMode="auto">
            <a:xfrm flipH="1" flipV="1">
              <a:off x="283" y="3083"/>
              <a:ext cx="2448" cy="7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70" name="Text Box 17"/>
            <p:cNvSpPr txBox="1">
              <a:spLocks noChangeArrowheads="1"/>
            </p:cNvSpPr>
            <p:nvPr/>
          </p:nvSpPr>
          <p:spPr bwMode="auto">
            <a:xfrm>
              <a:off x="1210" y="3066"/>
              <a:ext cx="113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setsDateRange</a:t>
              </a:r>
            </a:p>
          </p:txBody>
        </p:sp>
        <p:sp>
          <p:nvSpPr>
            <p:cNvPr id="57371" name="Text Box 36"/>
            <p:cNvSpPr txBox="1">
              <a:spLocks noChangeArrowheads="1"/>
            </p:cNvSpPr>
            <p:nvPr/>
          </p:nvSpPr>
          <p:spPr bwMode="auto">
            <a:xfrm>
              <a:off x="515" y="3650"/>
              <a:ext cx="770" cy="229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Scheduler</a:t>
              </a:r>
              <a:endParaRPr lang="fr-BE" sz="1800" b="1" i="1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372" name="Text Box 37"/>
            <p:cNvSpPr txBox="1">
              <a:spLocks noChangeArrowheads="1"/>
            </p:cNvSpPr>
            <p:nvPr/>
          </p:nvSpPr>
          <p:spPr bwMode="auto">
            <a:xfrm>
              <a:off x="1378" y="3671"/>
              <a:ext cx="70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setsDate</a:t>
              </a:r>
            </a:p>
          </p:txBody>
        </p:sp>
        <p:sp>
          <p:nvSpPr>
            <p:cNvPr id="1539110" name="Line 38"/>
            <p:cNvSpPr>
              <a:spLocks noChangeShapeType="1"/>
            </p:cNvSpPr>
            <p:nvPr/>
          </p:nvSpPr>
          <p:spPr bwMode="auto">
            <a:xfrm flipV="1">
              <a:off x="1288" y="3543"/>
              <a:ext cx="696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9087" name="Line 15"/>
            <p:cNvSpPr>
              <a:spLocks noChangeShapeType="1"/>
            </p:cNvSpPr>
            <p:nvPr/>
          </p:nvSpPr>
          <p:spPr bwMode="auto">
            <a:xfrm flipV="1">
              <a:off x="282" y="3134"/>
              <a:ext cx="2394" cy="78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476250"/>
            <a:ext cx="8653462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Building object models: bad smells  </a:t>
            </a:r>
            <a:r>
              <a:rPr lang="en-US" sz="2000" smtClean="0"/>
              <a:t>(3)</a:t>
            </a:r>
            <a:endParaRPr lang="en-US" altLang="en-US" sz="200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519238"/>
            <a:ext cx="7927975" cy="1082675"/>
          </a:xfrm>
          <a:noFill/>
        </p:spPr>
        <p:txBody>
          <a:bodyPr/>
          <a:lstStyle/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sz="3100" b="1" smtClean="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smtClean="0"/>
              <a:t> Avoid non-structural links pertaining to other views</a:t>
            </a:r>
          </a:p>
          <a:p>
            <a:pPr lvl="1"/>
            <a:r>
              <a:rPr lang="en-US" sz="2000" smtClean="0"/>
              <a:t>dynamic links from behavior model  (state diagram)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2000" smtClean="0">
                <a:solidFill>
                  <a:schemeClr val="tx2"/>
                </a:solidFill>
              </a:rPr>
              <a:t>   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1785938" y="3313113"/>
            <a:ext cx="2149475" cy="46513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BorrowerRequest</a:t>
            </a:r>
          </a:p>
          <a:p>
            <a:pPr algn="l">
              <a:spcBef>
                <a:spcPts val="600"/>
              </a:spcBef>
            </a:pPr>
            <a:r>
              <a:rPr lang="fr-BE" sz="1800" b="1" i="1">
                <a:solidFill>
                  <a:srgbClr val="0000FF"/>
                </a:solidFill>
                <a:effectLst/>
                <a:latin typeface="Arial" pitchFamily="34" charset="0"/>
              </a:rPr>
              <a:t>  </a:t>
            </a:r>
          </a:p>
          <a:p>
            <a:pPr algn="l">
              <a:spcBef>
                <a:spcPct val="0"/>
              </a:spcBef>
            </a:pP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02" name="Line 6"/>
          <p:cNvSpPr>
            <a:spLocks noChangeShapeType="1"/>
          </p:cNvSpPr>
          <p:nvPr/>
        </p:nvSpPr>
        <p:spPr bwMode="auto">
          <a:xfrm flipV="1">
            <a:off x="3979863" y="3546475"/>
            <a:ext cx="1689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5668963" y="3282950"/>
            <a:ext cx="904875" cy="41751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Loan</a:t>
            </a:r>
          </a:p>
          <a:p>
            <a:pPr algn="l">
              <a:spcBef>
                <a:spcPts val="600"/>
              </a:spcBef>
            </a:pPr>
            <a:r>
              <a:rPr lang="fr-BE" sz="1800" b="1" i="1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endParaRPr lang="fr-BE" sz="18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04" name="Line 8"/>
          <p:cNvSpPr>
            <a:spLocks noChangeShapeType="1"/>
          </p:cNvSpPr>
          <p:nvPr/>
        </p:nvSpPr>
        <p:spPr bwMode="auto">
          <a:xfrm flipV="1">
            <a:off x="2174875" y="2889250"/>
            <a:ext cx="5113338" cy="13319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0105" name="Line 9"/>
          <p:cNvSpPr>
            <a:spLocks noChangeShapeType="1"/>
          </p:cNvSpPr>
          <p:nvPr/>
        </p:nvSpPr>
        <p:spPr bwMode="auto">
          <a:xfrm flipH="1" flipV="1">
            <a:off x="2205038" y="2982913"/>
            <a:ext cx="5068887" cy="11445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77" name="Text Box 10"/>
          <p:cNvSpPr txBox="1">
            <a:spLocks noChangeArrowheads="1"/>
          </p:cNvSpPr>
          <p:nvPr/>
        </p:nvSpPr>
        <p:spPr bwMode="auto">
          <a:xfrm>
            <a:off x="4186238" y="3128963"/>
            <a:ext cx="13049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Generates</a:t>
            </a:r>
          </a:p>
        </p:txBody>
      </p:sp>
      <p:sp>
        <p:nvSpPr>
          <p:cNvPr id="58378" name="Text Box 12"/>
          <p:cNvSpPr txBox="1">
            <a:spLocks noChangeArrowheads="1"/>
          </p:cNvSpPr>
          <p:nvPr/>
        </p:nvSpPr>
        <p:spPr bwMode="auto">
          <a:xfrm>
            <a:off x="2433638" y="5241925"/>
            <a:ext cx="1335087" cy="4651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GoSignal</a:t>
            </a:r>
          </a:p>
          <a:p>
            <a:pPr algn="l">
              <a:spcBef>
                <a:spcPts val="600"/>
              </a:spcBef>
            </a:pPr>
            <a:r>
              <a:rPr lang="fr-BE" sz="1800" b="1" i="1">
                <a:solidFill>
                  <a:srgbClr val="0000FF"/>
                </a:solidFill>
                <a:effectLst/>
                <a:latin typeface="Arial" pitchFamily="34" charset="0"/>
              </a:rPr>
              <a:t>  </a:t>
            </a:r>
          </a:p>
          <a:p>
            <a:pPr algn="l">
              <a:spcBef>
                <a:spcPct val="0"/>
              </a:spcBef>
            </a:pP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09" name="Line 13"/>
          <p:cNvSpPr>
            <a:spLocks noChangeShapeType="1"/>
          </p:cNvSpPr>
          <p:nvPr/>
        </p:nvSpPr>
        <p:spPr bwMode="auto">
          <a:xfrm flipV="1">
            <a:off x="3813175" y="5475288"/>
            <a:ext cx="1689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80" name="Text Box 14"/>
          <p:cNvSpPr txBox="1">
            <a:spLocks noChangeArrowheads="1"/>
          </p:cNvSpPr>
          <p:nvPr/>
        </p:nvSpPr>
        <p:spPr bwMode="auto">
          <a:xfrm>
            <a:off x="5502275" y="5211763"/>
            <a:ext cx="904875" cy="417512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Train</a:t>
            </a:r>
          </a:p>
          <a:p>
            <a:pPr algn="l">
              <a:spcBef>
                <a:spcPts val="600"/>
              </a:spcBef>
            </a:pPr>
            <a:r>
              <a:rPr lang="fr-BE" sz="1800" b="1" i="1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endParaRPr lang="fr-BE" sz="18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11" name="Line 15"/>
          <p:cNvSpPr>
            <a:spLocks noChangeShapeType="1"/>
          </p:cNvSpPr>
          <p:nvPr/>
        </p:nvSpPr>
        <p:spPr bwMode="auto">
          <a:xfrm flipV="1">
            <a:off x="2008188" y="4818063"/>
            <a:ext cx="5113337" cy="13319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0112" name="Line 16"/>
          <p:cNvSpPr>
            <a:spLocks noChangeShapeType="1"/>
          </p:cNvSpPr>
          <p:nvPr/>
        </p:nvSpPr>
        <p:spPr bwMode="auto">
          <a:xfrm flipH="1" flipV="1">
            <a:off x="2038350" y="4911725"/>
            <a:ext cx="5068888" cy="11445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83" name="Text Box 17"/>
          <p:cNvSpPr txBox="1">
            <a:spLocks noChangeArrowheads="1"/>
          </p:cNvSpPr>
          <p:nvPr/>
        </p:nvSpPr>
        <p:spPr bwMode="auto">
          <a:xfrm>
            <a:off x="4064000" y="5057775"/>
            <a:ext cx="12461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Activates</a:t>
            </a:r>
          </a:p>
        </p:txBody>
      </p:sp>
      <p:sp>
        <p:nvSpPr>
          <p:cNvPr id="58384" name="Text Box 26"/>
          <p:cNvSpPr txBox="1">
            <a:spLocks noChangeArrowheads="1"/>
          </p:cNvSpPr>
          <p:nvPr/>
        </p:nvSpPr>
        <p:spPr bwMode="auto">
          <a:xfrm>
            <a:off x="106363" y="39688"/>
            <a:ext cx="803275" cy="996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>
                <a:solidFill>
                  <a:schemeClr val="bg2"/>
                </a:solidFill>
                <a:effectLst/>
                <a:latin typeface="Wingdings" pitchFamily="2" charset="2"/>
              </a:rPr>
              <a:t>N</a:t>
            </a:r>
            <a:endParaRPr lang="en-US" sz="2800">
              <a:solidFill>
                <a:schemeClr val="tx2"/>
              </a:solidFill>
              <a:effectLst/>
              <a:latin typeface="Wingdings" pitchFamily="2" charset="2"/>
            </a:endParaRPr>
          </a:p>
        </p:txBody>
      </p:sp>
      <p:sp>
        <p:nvSpPr>
          <p:cNvPr id="58385" name="Text Box 27"/>
          <p:cNvSpPr txBox="1">
            <a:spLocks noChangeArrowheads="1"/>
          </p:cNvSpPr>
          <p:nvPr/>
        </p:nvSpPr>
        <p:spPr bwMode="auto">
          <a:xfrm>
            <a:off x="7259638" y="2709863"/>
            <a:ext cx="95091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sz="1800" b="1">
                <a:solidFill>
                  <a:schemeClr val="hlink"/>
                </a:solidFill>
                <a:effectLst/>
                <a:latin typeface="Arial" pitchFamily="34" charset="0"/>
              </a:rPr>
              <a:t>BAD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386" name="Text Box 28"/>
          <p:cNvSpPr txBox="1">
            <a:spLocks noChangeArrowheads="1"/>
          </p:cNvSpPr>
          <p:nvPr/>
        </p:nvSpPr>
        <p:spPr bwMode="auto">
          <a:xfrm>
            <a:off x="7143750" y="4672013"/>
            <a:ext cx="9509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sz="1800" b="1">
                <a:solidFill>
                  <a:schemeClr val="hlink"/>
                </a:solidFill>
                <a:effectLst/>
                <a:latin typeface="Arial" pitchFamily="34" charset="0"/>
              </a:rPr>
              <a:t>BAD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247650"/>
            <a:ext cx="8653462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Building object models: bad smells  </a:t>
            </a:r>
            <a:r>
              <a:rPr lang="en-US" sz="2000" smtClean="0"/>
              <a:t>(4)</a:t>
            </a:r>
            <a:endParaRPr lang="en-US" altLang="en-US" sz="200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189038"/>
            <a:ext cx="8302625" cy="5210175"/>
          </a:xfrm>
          <a:noFill/>
        </p:spPr>
        <p:txBody>
          <a:bodyPr/>
          <a:lstStyle/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sz="3100" b="1" smtClean="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smtClean="0"/>
              <a:t> Avoid obscure names for objects &amp; attributes</a:t>
            </a:r>
          </a:p>
          <a:p>
            <a:pPr lvl="1"/>
            <a:r>
              <a:rPr lang="en-US" sz="2000" smtClean="0"/>
              <a:t>suggestive shortcut of their annotated definition</a:t>
            </a:r>
          </a:p>
          <a:p>
            <a:pPr lvl="2">
              <a:lnSpc>
                <a:spcPct val="100000"/>
              </a:lnSpc>
            </a:pPr>
            <a:r>
              <a:rPr lang="en-US" i="1" smtClean="0"/>
              <a:t>don’t forget precise definition!</a:t>
            </a:r>
          </a:p>
          <a:p>
            <a:pPr lvl="2">
              <a:lnSpc>
                <a:spcPct val="100000"/>
              </a:lnSpc>
            </a:pPr>
            <a:r>
              <a:rPr lang="en-US" i="1" smtClean="0"/>
              <a:t>don’t confuse terms !    </a:t>
            </a:r>
            <a:r>
              <a:rPr lang="en-US" smtClean="0"/>
              <a:t>e.g. 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Book</a:t>
            </a:r>
            <a:r>
              <a:rPr lang="en-US" i="1" smtClean="0"/>
              <a:t> vs. 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BookCopy</a:t>
            </a:r>
            <a:endParaRPr lang="en-US" i="1" smtClean="0"/>
          </a:p>
          <a:p>
            <a:pPr lvl="1">
              <a:lnSpc>
                <a:spcPct val="120000"/>
              </a:lnSpc>
            </a:pPr>
            <a:r>
              <a:rPr lang="en-US" sz="2000" smtClean="0"/>
              <a:t>from problem world,  NOT implementation-oriented</a:t>
            </a:r>
          </a:p>
          <a:p>
            <a:pPr lvl="2"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Bad    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JPEG_File , Book_File</a:t>
            </a:r>
            <a:endParaRPr lang="en-US" sz="1800" smtClean="0">
              <a:solidFill>
                <a:schemeClr val="hlink"/>
              </a:solidFill>
            </a:endParaRPr>
          </a:p>
          <a:p>
            <a:pPr lvl="2"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Good   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Picture ,  Directory</a:t>
            </a:r>
            <a:endParaRPr lang="en-US" sz="1800" smtClean="0"/>
          </a:p>
          <a:p>
            <a:pPr lvl="1"/>
            <a:r>
              <a:rPr lang="en-US" sz="2000" smtClean="0"/>
              <a:t>specific,  NOT vague</a:t>
            </a:r>
          </a:p>
          <a:p>
            <a:pPr lvl="2"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Bad      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Person , Form</a:t>
            </a:r>
            <a:endParaRPr lang="en-US" sz="1800" smtClean="0">
              <a:solidFill>
                <a:schemeClr val="hlink"/>
              </a:solidFill>
            </a:endParaRPr>
          </a:p>
          <a:p>
            <a:pPr lvl="2"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Good    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Patron ,  RegistrationForm</a:t>
            </a:r>
            <a:endParaRPr lang="en-US" sz="1800" smtClean="0"/>
          </a:p>
          <a:p>
            <a:pPr lvl="1"/>
            <a:r>
              <a:rPr lang="en-US" sz="2000" smtClean="0"/>
              <a:t>commonly used,  NOT invented</a:t>
            </a:r>
          </a:p>
          <a:p>
            <a:pPr lvl="2"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Bad      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PersonalIdentificationCard,  ConferenceBook</a:t>
            </a:r>
            <a:endParaRPr lang="en-US" sz="1800" smtClean="0">
              <a:solidFill>
                <a:schemeClr val="hlink"/>
              </a:solidFill>
            </a:endParaRPr>
          </a:p>
          <a:p>
            <a:pPr lvl="2">
              <a:buFontTx/>
              <a:buNone/>
            </a:pPr>
            <a:r>
              <a:rPr lang="en-US" sz="1800" smtClean="0">
                <a:solidFill>
                  <a:schemeClr val="hlink"/>
                </a:solidFill>
              </a:rPr>
              <a:t>Good   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StudentCard,  Proceedings</a:t>
            </a:r>
          </a:p>
        </p:txBody>
      </p:sp>
      <p:sp>
        <p:nvSpPr>
          <p:cNvPr id="59396" name="Text Box 16"/>
          <p:cNvSpPr txBox="1">
            <a:spLocks noChangeArrowheads="1"/>
          </p:cNvSpPr>
          <p:nvPr/>
        </p:nvSpPr>
        <p:spPr bwMode="auto">
          <a:xfrm>
            <a:off x="106363" y="39688"/>
            <a:ext cx="803275" cy="996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>
                <a:solidFill>
                  <a:schemeClr val="bg2"/>
                </a:solidFill>
                <a:effectLst/>
                <a:latin typeface="Wingdings" pitchFamily="2" charset="2"/>
              </a:rPr>
              <a:t>N</a:t>
            </a:r>
            <a:endParaRPr lang="en-US" sz="2800">
              <a:solidFill>
                <a:schemeClr val="tx2"/>
              </a:solidFill>
              <a:effectLst/>
              <a:latin typeface="Wingdings" pitchFamily="2" charset="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Modeling conceptual objects Summary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5681662" cy="4978400"/>
          </a:xfrm>
        </p:spPr>
        <p:txBody>
          <a:bodyPr/>
          <a:lstStyle/>
          <a:p>
            <a:r>
              <a:rPr lang="en-US" smtClean="0">
                <a:solidFill>
                  <a:srgbClr val="5F5F5F"/>
                </a:solidFill>
              </a:rPr>
              <a:t>What is a conceptual object?</a:t>
            </a:r>
          </a:p>
          <a:p>
            <a:pPr>
              <a:lnSpc>
                <a:spcPct val="140000"/>
              </a:lnSpc>
            </a:pPr>
            <a:r>
              <a:rPr lang="en-US" smtClean="0">
                <a:solidFill>
                  <a:srgbClr val="5F5F5F"/>
                </a:solidFill>
              </a:rPr>
              <a:t>Entities</a:t>
            </a:r>
          </a:p>
          <a:p>
            <a:pPr>
              <a:lnSpc>
                <a:spcPct val="160000"/>
              </a:lnSpc>
            </a:pPr>
            <a:r>
              <a:rPr lang="en-US" smtClean="0">
                <a:solidFill>
                  <a:srgbClr val="5F5F5F"/>
                </a:solidFill>
              </a:rPr>
              <a:t>Associations &amp; multiplicities</a:t>
            </a:r>
          </a:p>
          <a:p>
            <a:pPr>
              <a:lnSpc>
                <a:spcPct val="160000"/>
              </a:lnSpc>
            </a:pPr>
            <a:r>
              <a:rPr lang="en-US" smtClean="0">
                <a:solidFill>
                  <a:srgbClr val="5F5F5F"/>
                </a:solidFill>
              </a:rPr>
              <a:t>Attributes</a:t>
            </a:r>
          </a:p>
          <a:p>
            <a:pPr>
              <a:lnSpc>
                <a:spcPct val="180000"/>
              </a:lnSpc>
            </a:pPr>
            <a:r>
              <a:rPr lang="en-US" smtClean="0">
                <a:solidFill>
                  <a:srgbClr val="5F5F5F"/>
                </a:solidFill>
              </a:rPr>
              <a:t>Specialization</a:t>
            </a:r>
          </a:p>
          <a:p>
            <a:pPr>
              <a:lnSpc>
                <a:spcPct val="230000"/>
              </a:lnSpc>
            </a:pPr>
            <a:r>
              <a:rPr lang="en-US" smtClean="0">
                <a:solidFill>
                  <a:srgbClr val="5F5F5F"/>
                </a:solidFill>
              </a:rPr>
              <a:t>Aggregation</a:t>
            </a:r>
          </a:p>
          <a:p>
            <a:pPr>
              <a:lnSpc>
                <a:spcPct val="180000"/>
              </a:lnSpc>
            </a:pPr>
            <a:r>
              <a:rPr lang="en-US" smtClean="0">
                <a:solidFill>
                  <a:srgbClr val="5F5F5F"/>
                </a:solidFill>
              </a:rPr>
              <a:t>More on class diagrams</a:t>
            </a:r>
          </a:p>
          <a:p>
            <a:pPr>
              <a:lnSpc>
                <a:spcPct val="140000"/>
              </a:lnSpc>
            </a:pPr>
            <a:r>
              <a:rPr lang="en-US" smtClean="0">
                <a:solidFill>
                  <a:srgbClr val="5F5F5F"/>
                </a:solidFill>
              </a:rPr>
              <a:t>Building object models:  heuristic rules</a:t>
            </a:r>
          </a:p>
        </p:txBody>
      </p:sp>
      <p:pic>
        <p:nvPicPr>
          <p:cNvPr id="60420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5825" y="5784850"/>
            <a:ext cx="538163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026025" y="1647825"/>
            <a:ext cx="1298575" cy="4016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rgbClr val="808080"/>
                </a:solidFill>
                <a:effectLst/>
                <a:latin typeface="Arial" pitchFamily="34" charset="0"/>
              </a:rPr>
              <a:t>BookCopy</a:t>
            </a:r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5032375" y="2139950"/>
            <a:ext cx="3152775" cy="519113"/>
            <a:chOff x="3467" y="1348"/>
            <a:chExt cx="1986" cy="327"/>
          </a:xfrm>
        </p:grpSpPr>
        <p:sp>
          <p:nvSpPr>
            <p:cNvPr id="60441" name="Text Box 7"/>
            <p:cNvSpPr txBox="1">
              <a:spLocks noChangeArrowheads="1"/>
            </p:cNvSpPr>
            <p:nvPr/>
          </p:nvSpPr>
          <p:spPr bwMode="auto">
            <a:xfrm>
              <a:off x="3467" y="1441"/>
              <a:ext cx="548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Patron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5704" name="Line 8"/>
            <p:cNvSpPr>
              <a:spLocks noChangeShapeType="1"/>
            </p:cNvSpPr>
            <p:nvPr/>
          </p:nvSpPr>
          <p:spPr bwMode="auto">
            <a:xfrm>
              <a:off x="4026" y="1543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443" name="Text Box 9"/>
            <p:cNvSpPr txBox="1">
              <a:spLocks noChangeArrowheads="1"/>
            </p:cNvSpPr>
            <p:nvPr/>
          </p:nvSpPr>
          <p:spPr bwMode="auto">
            <a:xfrm>
              <a:off x="4104" y="1348"/>
              <a:ext cx="47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Loan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44" name="Text Box 10"/>
            <p:cNvSpPr txBox="1">
              <a:spLocks noChangeArrowheads="1"/>
            </p:cNvSpPr>
            <p:nvPr/>
          </p:nvSpPr>
          <p:spPr bwMode="auto">
            <a:xfrm>
              <a:off x="4635" y="1407"/>
              <a:ext cx="818" cy="25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BookCopy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60423" name="Group 11"/>
          <p:cNvGrpSpPr>
            <a:grpSpLocks/>
          </p:cNvGrpSpPr>
          <p:nvPr/>
        </p:nvGrpSpPr>
        <p:grpSpPr bwMode="auto">
          <a:xfrm>
            <a:off x="5051425" y="2841625"/>
            <a:ext cx="914400" cy="631825"/>
            <a:chOff x="3182" y="2024"/>
            <a:chExt cx="576" cy="398"/>
          </a:xfrm>
        </p:grpSpPr>
        <p:sp>
          <p:nvSpPr>
            <p:cNvPr id="60439" name="Text Box 12"/>
            <p:cNvSpPr txBox="1">
              <a:spLocks noChangeArrowheads="1"/>
            </p:cNvSpPr>
            <p:nvPr/>
          </p:nvSpPr>
          <p:spPr bwMode="auto">
            <a:xfrm>
              <a:off x="3182" y="2024"/>
              <a:ext cx="576" cy="398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Patron</a:t>
              </a:r>
            </a:p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Name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5709" name="Line 13"/>
            <p:cNvSpPr>
              <a:spLocks noChangeShapeType="1"/>
            </p:cNvSpPr>
            <p:nvPr/>
          </p:nvSpPr>
          <p:spPr bwMode="auto">
            <a:xfrm>
              <a:off x="3204" y="2218"/>
              <a:ext cx="5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0424" name="Group 14"/>
          <p:cNvGrpSpPr>
            <a:grpSpLocks/>
          </p:cNvGrpSpPr>
          <p:nvPr/>
        </p:nvGrpSpPr>
        <p:grpSpPr bwMode="auto">
          <a:xfrm>
            <a:off x="5086350" y="3587750"/>
            <a:ext cx="3314700" cy="927100"/>
            <a:chOff x="3204" y="2458"/>
            <a:chExt cx="2088" cy="584"/>
          </a:xfrm>
        </p:grpSpPr>
        <p:sp>
          <p:nvSpPr>
            <p:cNvPr id="60430" name="Text Box 15"/>
            <p:cNvSpPr txBox="1">
              <a:spLocks noChangeArrowheads="1"/>
            </p:cNvSpPr>
            <p:nvPr/>
          </p:nvSpPr>
          <p:spPr bwMode="auto">
            <a:xfrm>
              <a:off x="4744" y="2598"/>
              <a:ext cx="548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Patron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31" name="Text Box 16"/>
            <p:cNvSpPr txBox="1">
              <a:spLocks noChangeArrowheads="1"/>
            </p:cNvSpPr>
            <p:nvPr/>
          </p:nvSpPr>
          <p:spPr bwMode="auto">
            <a:xfrm>
              <a:off x="3204" y="2458"/>
              <a:ext cx="1059" cy="252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StudentPatron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32" name="Text Box 17"/>
            <p:cNvSpPr txBox="1">
              <a:spLocks noChangeArrowheads="1"/>
            </p:cNvSpPr>
            <p:nvPr/>
          </p:nvSpPr>
          <p:spPr bwMode="auto">
            <a:xfrm>
              <a:off x="3209" y="2790"/>
              <a:ext cx="1059" cy="252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   StaffPatron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ts val="600"/>
                </a:spcBef>
              </a:pP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0433" name="Group 18"/>
            <p:cNvGrpSpPr>
              <a:grpSpLocks/>
            </p:cNvGrpSpPr>
            <p:nvPr/>
          </p:nvGrpSpPr>
          <p:grpSpPr bwMode="auto">
            <a:xfrm rot="5400000">
              <a:off x="4532" y="2597"/>
              <a:ext cx="151" cy="250"/>
              <a:chOff x="1810" y="3129"/>
              <a:chExt cx="169" cy="441"/>
            </a:xfrm>
          </p:grpSpPr>
          <p:sp>
            <p:nvSpPr>
              <p:cNvPr id="1565715" name="AutoShape 19"/>
              <p:cNvSpPr>
                <a:spLocks noChangeArrowheads="1"/>
              </p:cNvSpPr>
              <p:nvPr/>
            </p:nvSpPr>
            <p:spPr bwMode="auto">
              <a:xfrm>
                <a:off x="1809" y="3128"/>
                <a:ext cx="169" cy="187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65716" name="Line 20"/>
              <p:cNvSpPr>
                <a:spLocks noChangeShapeType="1"/>
              </p:cNvSpPr>
              <p:nvPr/>
            </p:nvSpPr>
            <p:spPr bwMode="auto">
              <a:xfrm>
                <a:off x="1889" y="3319"/>
                <a:ext cx="0" cy="2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65717" name="Line 21"/>
            <p:cNvSpPr>
              <a:spLocks noChangeShapeType="1"/>
            </p:cNvSpPr>
            <p:nvPr/>
          </p:nvSpPr>
          <p:spPr bwMode="auto">
            <a:xfrm rot="5400000">
              <a:off x="4295" y="2737"/>
              <a:ext cx="3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5718" name="Line 22"/>
            <p:cNvSpPr>
              <a:spLocks noChangeShapeType="1"/>
            </p:cNvSpPr>
            <p:nvPr/>
          </p:nvSpPr>
          <p:spPr bwMode="auto">
            <a:xfrm rot="10800000">
              <a:off x="4282" y="2914"/>
              <a:ext cx="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5719" name="Line 23"/>
            <p:cNvSpPr>
              <a:spLocks noChangeShapeType="1"/>
            </p:cNvSpPr>
            <p:nvPr/>
          </p:nvSpPr>
          <p:spPr bwMode="auto">
            <a:xfrm rot="10800000">
              <a:off x="4268" y="2565"/>
              <a:ext cx="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0425" name="Group 24"/>
          <p:cNvGrpSpPr>
            <a:grpSpLocks/>
          </p:cNvGrpSpPr>
          <p:nvPr/>
        </p:nvGrpSpPr>
        <p:grpSpPr bwMode="auto">
          <a:xfrm>
            <a:off x="5124450" y="4643438"/>
            <a:ext cx="3086100" cy="428625"/>
            <a:chOff x="3609" y="3215"/>
            <a:chExt cx="1944" cy="270"/>
          </a:xfrm>
        </p:grpSpPr>
        <p:sp>
          <p:nvSpPr>
            <p:cNvPr id="60426" name="Text Box 25"/>
            <p:cNvSpPr txBox="1">
              <a:spLocks noChangeArrowheads="1"/>
            </p:cNvSpPr>
            <p:nvPr/>
          </p:nvSpPr>
          <p:spPr bwMode="auto">
            <a:xfrm>
              <a:off x="4735" y="3215"/>
              <a:ext cx="818" cy="25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rgbClr val="808080"/>
                  </a:solidFill>
                  <a:effectLst/>
                  <a:latin typeface="Arial" pitchFamily="34" charset="0"/>
                </a:rPr>
                <a:t>BookCopy</a:t>
              </a:r>
              <a:endParaRPr lang="fr-BE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27" name="Text Box 26"/>
            <p:cNvSpPr txBox="1">
              <a:spLocks noChangeArrowheads="1"/>
            </p:cNvSpPr>
            <p:nvPr/>
          </p:nvSpPr>
          <p:spPr bwMode="auto">
            <a:xfrm>
              <a:off x="3609" y="3251"/>
              <a:ext cx="600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Arial" pitchFamily="34" charset="0"/>
                </a:rPr>
                <a:t>Library</a:t>
              </a:r>
            </a:p>
          </p:txBody>
        </p:sp>
        <p:sp>
          <p:nvSpPr>
            <p:cNvPr id="1565723" name="AutoShape 27"/>
            <p:cNvSpPr>
              <a:spLocks noChangeArrowheads="1"/>
            </p:cNvSpPr>
            <p:nvPr/>
          </p:nvSpPr>
          <p:spPr bwMode="auto">
            <a:xfrm rot="10800000">
              <a:off x="4217" y="3289"/>
              <a:ext cx="209" cy="141"/>
            </a:xfrm>
            <a:prstGeom prst="flowChartDecision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5724" name="Line 28"/>
            <p:cNvSpPr>
              <a:spLocks noChangeShapeType="1"/>
            </p:cNvSpPr>
            <p:nvPr/>
          </p:nvSpPr>
          <p:spPr bwMode="auto">
            <a:xfrm>
              <a:off x="4440" y="3364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288925"/>
            <a:ext cx="6430962" cy="877888"/>
          </a:xfrm>
        </p:spPr>
        <p:txBody>
          <a:bodyPr/>
          <a:lstStyle/>
          <a:p>
            <a:pPr>
              <a:defRPr/>
            </a:pPr>
            <a:r>
              <a:rPr lang="en-US" smtClean="0"/>
              <a:t>What is 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state</a:t>
            </a:r>
            <a:r>
              <a:rPr lang="en-US" smtClean="0"/>
              <a:t> of an instance of</a:t>
            </a:r>
            <a:br>
              <a:rPr lang="en-US" smtClean="0"/>
            </a:br>
            <a:r>
              <a:rPr lang="en-US" smtClean="0"/>
              <a:t> conceptual object ?</a:t>
            </a:r>
            <a:endParaRPr lang="en-US" altLang="en-US" smtClean="0"/>
          </a:p>
        </p:txBody>
      </p:sp>
      <p:sp>
        <p:nvSpPr>
          <p:cNvPr id="151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243013"/>
            <a:ext cx="8704262" cy="41465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/>
              <a:t>Tuple of functional pairs 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smtClean="0">
                <a:latin typeface="Symbol" pitchFamily="18" charset="2"/>
              </a:rPr>
              <a:t>|®</a:t>
            </a:r>
            <a:r>
              <a:rPr lang="en-US" smtClean="0"/>
              <a:t>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aseline="-25000" smtClean="0"/>
              <a:t>i</a:t>
            </a:r>
            <a:endParaRPr lang="en-US" smtClean="0"/>
          </a:p>
          <a:p>
            <a:pPr lvl="1">
              <a:lnSpc>
                <a:spcPct val="140000"/>
              </a:lnSpc>
              <a:spcBef>
                <a:spcPct val="10000"/>
              </a:spcBef>
              <a:buFontTx/>
              <a:buNone/>
              <a:defRPr/>
            </a:pPr>
            <a:r>
              <a:rPr lang="en-US" sz="2000" smtClean="0"/>
              <a:t>                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000" baseline="-25000" smtClean="0"/>
              <a:t>i</a:t>
            </a:r>
            <a:r>
              <a:rPr lang="en-US" sz="2000" smtClean="0"/>
              <a:t> : object attribute, association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  <a:buFontTx/>
              <a:buNone/>
              <a:defRPr/>
            </a:pPr>
            <a:r>
              <a:rPr lang="en-US" sz="2000" smtClean="0"/>
              <a:t>                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aseline="-25000" smtClean="0"/>
              <a:t>i</a:t>
            </a:r>
            <a:r>
              <a:rPr lang="en-US" sz="2000" smtClean="0"/>
              <a:t> : corresponding value for that instance</a:t>
            </a:r>
            <a:endParaRPr lang="en-US" smtClean="0"/>
          </a:p>
          <a:p>
            <a:pPr>
              <a:lnSpc>
                <a:spcPct val="190000"/>
              </a:lnSpc>
              <a:spcBef>
                <a:spcPct val="10000"/>
              </a:spcBef>
              <a:defRPr/>
            </a:pPr>
            <a:r>
              <a:rPr lang="en-US" smtClean="0"/>
              <a:t>E.g.  instance </a:t>
            </a:r>
            <a:r>
              <a:rPr lang="en-US" i="1" smtClean="0">
                <a:solidFill>
                  <a:srgbClr val="5F5F5F"/>
                </a:solidFill>
                <a:latin typeface="Arial" pitchFamily="34" charset="0"/>
              </a:rPr>
              <a:t>tr</a:t>
            </a:r>
            <a:r>
              <a:rPr lang="en-US" smtClean="0"/>
              <a:t> of 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Train</a:t>
            </a:r>
            <a:r>
              <a:rPr lang="en-US" smtClean="0"/>
              <a:t> object might be in state:</a:t>
            </a:r>
          </a:p>
          <a:p>
            <a:pPr lvl="2">
              <a:buFontTx/>
              <a:buNone/>
              <a:defRPr/>
            </a:pPr>
            <a:r>
              <a:rPr lang="en-US" smtClean="0"/>
              <a:t>(</a:t>
            </a:r>
            <a:r>
              <a:rPr lang="en-US" i="1" smtClean="0">
                <a:solidFill>
                  <a:srgbClr val="5F5F5F"/>
                </a:solidFill>
                <a:latin typeface="Arial" pitchFamily="34" charset="0"/>
              </a:rPr>
              <a:t>tr.Speed </a:t>
            </a:r>
            <a:r>
              <a:rPr lang="en-US" smtClean="0">
                <a:latin typeface="Symbol" pitchFamily="18" charset="2"/>
              </a:rPr>
              <a:t>|®</a:t>
            </a:r>
            <a:r>
              <a:rPr lang="en-US" i="1" smtClean="0">
                <a:solidFill>
                  <a:srgbClr val="5F5F5F"/>
                </a:solidFill>
                <a:latin typeface="Arial" pitchFamily="34" charset="0"/>
              </a:rPr>
              <a:t>  0</a:t>
            </a:r>
            <a:r>
              <a:rPr lang="en-US" smtClean="0"/>
              <a:t>,  </a:t>
            </a:r>
            <a:r>
              <a:rPr lang="en-US" i="1" smtClean="0">
                <a:solidFill>
                  <a:srgbClr val="5F5F5F"/>
                </a:solidFill>
                <a:latin typeface="Arial" pitchFamily="34" charset="0"/>
              </a:rPr>
              <a:t>tr.Location </a:t>
            </a:r>
            <a:r>
              <a:rPr lang="en-US" smtClean="0">
                <a:latin typeface="Symbol" pitchFamily="18" charset="2"/>
              </a:rPr>
              <a:t>|®</a:t>
            </a:r>
            <a:r>
              <a:rPr lang="en-US" i="1" smtClean="0">
                <a:solidFill>
                  <a:srgbClr val="5F5F5F"/>
                </a:solidFill>
                <a:latin typeface="Arial" pitchFamily="34" charset="0"/>
              </a:rPr>
              <a:t>  9.25</a:t>
            </a:r>
            <a:r>
              <a:rPr lang="en-US" smtClean="0"/>
              <a:t>,  </a:t>
            </a:r>
            <a:r>
              <a:rPr lang="en-US" i="1" smtClean="0">
                <a:solidFill>
                  <a:srgbClr val="5F5F5F"/>
                </a:solidFill>
                <a:latin typeface="Arial" pitchFamily="34" charset="0"/>
              </a:rPr>
              <a:t>tr.DoorsState </a:t>
            </a:r>
            <a:r>
              <a:rPr lang="en-US" smtClean="0">
                <a:latin typeface="Symbol" pitchFamily="18" charset="2"/>
              </a:rPr>
              <a:t>|®</a:t>
            </a:r>
            <a:r>
              <a:rPr lang="en-US" i="1" smtClean="0">
                <a:solidFill>
                  <a:srgbClr val="5F5F5F"/>
                </a:solidFill>
                <a:latin typeface="Arial" pitchFamily="34" charset="0"/>
              </a:rPr>
              <a:t> Open</a:t>
            </a:r>
            <a:r>
              <a:rPr lang="en-US" smtClean="0"/>
              <a:t>,</a:t>
            </a:r>
          </a:p>
          <a:p>
            <a:pPr lvl="2">
              <a:buFontTx/>
              <a:buNone/>
              <a:defRPr/>
            </a:pPr>
            <a:r>
              <a:rPr lang="en-US" i="1" smtClean="0">
                <a:solidFill>
                  <a:srgbClr val="5F5F5F"/>
                </a:solidFill>
                <a:latin typeface="Arial" pitchFamily="34" charset="0"/>
              </a:rPr>
              <a:t>    On </a:t>
            </a:r>
            <a:r>
              <a:rPr lang="en-US" smtClean="0">
                <a:latin typeface="Symbol" pitchFamily="18" charset="2"/>
              </a:rPr>
              <a:t>|®</a:t>
            </a:r>
            <a:r>
              <a:rPr lang="en-US" i="1" smtClean="0">
                <a:solidFill>
                  <a:srgbClr val="5F5F5F"/>
                </a:solidFill>
                <a:latin typeface="Arial" pitchFamily="34" charset="0"/>
              </a:rPr>
              <a:t>  (tr, block13)</a:t>
            </a:r>
            <a:r>
              <a:rPr lang="en-US" smtClean="0"/>
              <a:t>,  </a:t>
            </a:r>
            <a:r>
              <a:rPr lang="en-US" i="1" smtClean="0">
                <a:solidFill>
                  <a:srgbClr val="5F5F5F"/>
                </a:solidFill>
                <a:latin typeface="Arial" pitchFamily="34" charset="0"/>
              </a:rPr>
              <a:t>At </a:t>
            </a:r>
            <a:r>
              <a:rPr lang="en-US" smtClean="0">
                <a:latin typeface="Symbol" pitchFamily="18" charset="2"/>
              </a:rPr>
              <a:t>|®</a:t>
            </a:r>
            <a:r>
              <a:rPr lang="en-US" i="1" smtClean="0">
                <a:solidFill>
                  <a:srgbClr val="5F5F5F"/>
                </a:solidFill>
                <a:latin typeface="Arial" pitchFamily="34" charset="0"/>
              </a:rPr>
              <a:t>  (tr, platform1)</a:t>
            </a:r>
            <a:r>
              <a:rPr lang="en-US" smtClean="0"/>
              <a:t>)</a:t>
            </a:r>
          </a:p>
          <a:p>
            <a:pPr lvl="1">
              <a:lnSpc>
                <a:spcPct val="130000"/>
              </a:lnSpc>
              <a:defRPr/>
            </a:pPr>
            <a:r>
              <a:rPr lang="en-US" smtClean="0"/>
              <a:t>different from state of </a:t>
            </a:r>
            <a:r>
              <a:rPr lang="en-US" smtClean="0">
                <a:solidFill>
                  <a:srgbClr val="5F5F5F"/>
                </a:solidFill>
                <a:latin typeface="Arial" pitchFamily="34" charset="0"/>
              </a:rPr>
              <a:t>Train</a:t>
            </a:r>
            <a:r>
              <a:rPr lang="en-US" smtClean="0"/>
              <a:t> instance </a:t>
            </a:r>
            <a:r>
              <a:rPr lang="en-US" i="1" smtClean="0">
                <a:solidFill>
                  <a:srgbClr val="5F5F5F"/>
                </a:solidFill>
              </a:rPr>
              <a:t>tr’</a:t>
            </a:r>
            <a:r>
              <a:rPr lang="en-US" smtClean="0"/>
              <a:t>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87338" y="179388"/>
          <a:ext cx="955675" cy="750887"/>
        </p:xfrm>
        <a:graphic>
          <a:graphicData uri="http://schemas.openxmlformats.org/presentationml/2006/ole">
            <p:oleObj spid="_x0000_s2050" name="Clip" r:id="rId3" imgW="1632600" imgH="1818360" progId="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 flipH="1">
          <a:off x="7180263" y="5062538"/>
          <a:ext cx="1241425" cy="771525"/>
        </p:xfrm>
        <a:graphic>
          <a:graphicData uri="http://schemas.openxmlformats.org/presentationml/2006/ole">
            <p:oleObj spid="_x0000_s2051" name="Clip" r:id="rId4" imgW="5096880" imgH="2642760" progId="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8653463" cy="762000"/>
          </a:xfrm>
        </p:spPr>
        <p:txBody>
          <a:bodyPr/>
          <a:lstStyle/>
          <a:p>
            <a:r>
              <a:rPr lang="en-US" smtClean="0"/>
              <a:t>Object instantiation: </a:t>
            </a:r>
            <a:br>
              <a:rPr lang="en-US" smtClean="0"/>
            </a:br>
            <a:r>
              <a:rPr lang="en-US" smtClean="0"/>
              <a:t>classes &amp; current instances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323975"/>
            <a:ext cx="8545512" cy="50514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Every conceptual object has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built-in semantic relation</a:t>
            </a:r>
            <a:r>
              <a:rPr lang="en-US" dirty="0" smtClean="0"/>
              <a:t> telling which instances are currently members of the object:</a:t>
            </a:r>
            <a:r>
              <a:rPr lang="en-US" sz="2000" dirty="0" smtClean="0"/>
              <a:t> 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sz="2000" dirty="0" err="1" smtClean="0"/>
              <a:t>InstanceOf</a:t>
            </a:r>
            <a:r>
              <a:rPr lang="en-US" sz="2000" dirty="0" smtClean="0"/>
              <a:t> (</a:t>
            </a:r>
            <a:r>
              <a:rPr lang="en-US" sz="2000" i="1" dirty="0" smtClean="0"/>
              <a:t>o</a:t>
            </a:r>
            <a:r>
              <a:rPr lang="en-US" sz="2000" dirty="0" smtClean="0"/>
              <a:t>, Ob)  </a:t>
            </a:r>
            <a:r>
              <a:rPr lang="en-US" sz="2000" b="1" dirty="0" err="1" smtClean="0"/>
              <a:t>iff</a:t>
            </a:r>
            <a:r>
              <a:rPr lang="en-US" sz="2000" dirty="0" smtClean="0"/>
              <a:t> </a:t>
            </a:r>
            <a:r>
              <a:rPr lang="en-US" sz="2000" i="1" dirty="0" smtClean="0"/>
              <a:t>o</a:t>
            </a:r>
            <a:r>
              <a:rPr lang="en-US" sz="2000" dirty="0" smtClean="0"/>
              <a:t>  is </a:t>
            </a:r>
            <a:r>
              <a:rPr lang="en-US" sz="2000" i="1" dirty="0" smtClean="0"/>
              <a:t>currently</a:t>
            </a:r>
            <a:r>
              <a:rPr lang="en-US" sz="2000" dirty="0" smtClean="0"/>
              <a:t> an instance of </a:t>
            </a:r>
            <a:r>
              <a:rPr lang="en-US" sz="2000" i="1" dirty="0" smtClean="0"/>
              <a:t>Ob</a:t>
            </a:r>
            <a:endParaRPr lang="en-US" i="1" dirty="0" smtClean="0"/>
          </a:p>
          <a:p>
            <a:pPr lvl="1">
              <a:lnSpc>
                <a:spcPct val="140000"/>
              </a:lnSpc>
              <a:defRPr/>
            </a:pPr>
            <a:r>
              <a:rPr lang="en-US" sz="2000" dirty="0" smtClean="0"/>
              <a:t>kept implicit in the object model, used for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Def</a:t>
            </a:r>
            <a:r>
              <a:rPr lang="en-US" sz="2000" dirty="0" smtClean="0"/>
              <a:t> specification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 smtClean="0"/>
              <a:t>“current” state </a:t>
            </a:r>
            <a:r>
              <a:rPr lang="en-US" sz="2000" dirty="0" smtClean="0">
                <a:solidFill>
                  <a:schemeClr val="tx2"/>
                </a:solidFill>
              </a:rPr>
              <a:t>=</a:t>
            </a:r>
            <a:r>
              <a:rPr lang="en-US" sz="2000" dirty="0" smtClean="0"/>
              <a:t>  some arbitrarily chosen system state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 smtClean="0"/>
              <a:t>e.g. </a:t>
            </a:r>
            <a:r>
              <a:rPr lang="en-US" sz="2000" dirty="0" err="1" smtClean="0"/>
              <a:t>InstanceOf</a:t>
            </a:r>
            <a:r>
              <a:rPr lang="en-US" sz="2000" dirty="0" smtClean="0"/>
              <a:t> (</a:t>
            </a:r>
            <a:r>
              <a:rPr lang="en-US" sz="2000" i="1" dirty="0" err="1" smtClean="0">
                <a:solidFill>
                  <a:srgbClr val="5F5F5F"/>
                </a:solidFill>
                <a:latin typeface="Arial" pitchFamily="34" charset="0"/>
              </a:rPr>
              <a:t>bc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5F5F5F"/>
                </a:solidFill>
                <a:latin typeface="Arial" pitchFamily="34" charset="0"/>
              </a:rPr>
              <a:t>BookCopy</a:t>
            </a:r>
            <a:r>
              <a:rPr lang="en-US" sz="2000" dirty="0" smtClean="0"/>
              <a:t>) says </a:t>
            </a:r>
            <a:r>
              <a:rPr lang="en-US" sz="2000" i="1" dirty="0" err="1" smtClean="0">
                <a:solidFill>
                  <a:srgbClr val="5F5F5F"/>
                </a:solidFill>
                <a:latin typeface="Arial" pitchFamily="34" charset="0"/>
              </a:rPr>
              <a:t>bc</a:t>
            </a:r>
            <a:r>
              <a:rPr lang="en-US" sz="2000" dirty="0" smtClean="0"/>
              <a:t> is currently member of set </a:t>
            </a:r>
            <a:r>
              <a:rPr lang="en-US" sz="2000" dirty="0" err="1" smtClean="0">
                <a:solidFill>
                  <a:srgbClr val="5F5F5F"/>
                </a:solidFill>
                <a:latin typeface="Arial" pitchFamily="34" charset="0"/>
              </a:rPr>
              <a:t>BookCopy</a:t>
            </a:r>
            <a:r>
              <a:rPr lang="en-US" sz="2000" dirty="0" smtClean="0"/>
              <a:t> of book copies </a:t>
            </a:r>
            <a:r>
              <a:rPr lang="en-US" sz="2000" dirty="0" err="1" smtClean="0"/>
              <a:t>manimulated</a:t>
            </a:r>
            <a:r>
              <a:rPr lang="en-US" sz="2000" dirty="0" smtClean="0"/>
              <a:t> in the library system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 smtClean="0"/>
              <a:t>might not be the case 3 weeks earlier or 1 year later ... 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A set of object instances may evolve over time</a:t>
            </a:r>
          </a:p>
          <a:p>
            <a:pPr>
              <a:defRPr/>
            </a:pPr>
            <a:r>
              <a:rPr lang="en-US" dirty="0" smtClean="0"/>
              <a:t>An instance may migrate from one object to another </a:t>
            </a:r>
            <a:endParaRPr 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e.g.  </a:t>
            </a:r>
            <a:r>
              <a:rPr lang="en-US" sz="2000" dirty="0" err="1" smtClean="0">
                <a:solidFill>
                  <a:srgbClr val="5F5F5F"/>
                </a:solidFill>
                <a:latin typeface="Arial" pitchFamily="34" charset="0"/>
              </a:rPr>
              <a:t>StudentPatron</a:t>
            </a: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sz="2000" dirty="0" smtClean="0"/>
              <a:t>instance  </a:t>
            </a:r>
            <a:r>
              <a:rPr lang="en-US" dirty="0" smtClean="0">
                <a:solidFill>
                  <a:schemeClr val="tx2"/>
                </a:solidFill>
                <a:latin typeface="Symbol" pitchFamily="18" charset="2"/>
              </a:rPr>
              <a:t>®   </a:t>
            </a:r>
            <a:r>
              <a:rPr lang="en-US" sz="2000" dirty="0" err="1" smtClean="0">
                <a:solidFill>
                  <a:srgbClr val="5F5F5F"/>
                </a:solidFill>
                <a:latin typeface="Arial" pitchFamily="34" charset="0"/>
              </a:rPr>
              <a:t>StaffPatron</a:t>
            </a: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sz="2000" dirty="0" smtClean="0"/>
              <a:t>instance</a:t>
            </a:r>
          </a:p>
          <a:p>
            <a:pPr>
              <a:defRPr/>
            </a:pPr>
            <a:r>
              <a:rPr lang="en-US" dirty="0" smtClean="0"/>
              <a:t>An instance may be member of multiple objects</a:t>
            </a:r>
            <a:r>
              <a:rPr lang="en-US" sz="2000" dirty="0" smtClean="0"/>
              <a:t> </a:t>
            </a:r>
          </a:p>
        </p:txBody>
      </p:sp>
      <p:grpSp>
        <p:nvGrpSpPr>
          <p:cNvPr id="21508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18605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8606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8607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8608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8609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8610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8611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instantiation: </a:t>
            </a:r>
            <a:br>
              <a:rPr lang="en-US" smtClean="0"/>
            </a:br>
            <a:r>
              <a:rPr lang="en-US" smtClean="0"/>
              <a:t>classes &amp; current instances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151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1323975"/>
            <a:ext cx="8867775" cy="5051425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2000" smtClean="0"/>
              <a:t>Every concept in object model must be defined by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Def</a:t>
            </a:r>
            <a:r>
              <a:rPr lang="en-US" sz="2000" smtClean="0"/>
              <a:t>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annotation</a:t>
            </a:r>
            <a:r>
              <a:rPr lang="en-US" sz="2000" smtClean="0"/>
              <a:t> specifying the necessary &amp; sufficient condition for an individual to satisfy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InstanceOf</a:t>
            </a:r>
            <a:r>
              <a:rPr lang="en-US" sz="1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Ob)</a:t>
            </a:r>
            <a:endParaRPr lang="en-US" sz="2000" smtClean="0">
              <a:solidFill>
                <a:srgbClr val="009999"/>
              </a:solidFill>
            </a:endParaRPr>
          </a:p>
          <a:p>
            <a:pPr lvl="1">
              <a:spcBef>
                <a:spcPct val="20000"/>
              </a:spcBef>
              <a:defRPr/>
            </a:pPr>
            <a:r>
              <a:rPr lang="fr-FR" sz="2000" smtClean="0"/>
              <a:t>i.e. specific conditions for individual to appear &amp; disappear as instance of this object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sz="2000" smtClean="0"/>
              <a:t>e.g.</a:t>
            </a:r>
            <a:r>
              <a:rPr lang="fr-FR" sz="2000" smtClean="0">
                <a:solidFill>
                  <a:srgbClr val="683400"/>
                </a:solidFill>
                <a:latin typeface="Arial" pitchFamily="34" charset="0"/>
              </a:rPr>
              <a:t>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 A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FR" sz="2000" i="1" smtClean="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 is any person who has registered to the</a:t>
            </a:r>
          </a:p>
          <a:p>
            <a:pPr lvl="1">
              <a:lnSpc>
                <a:spcPct val="40000"/>
              </a:lnSpc>
              <a:spcBef>
                <a:spcPct val="50000"/>
              </a:spcBef>
              <a:buFontTx/>
              <a:buNone/>
              <a:defRPr/>
            </a:pP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             corresponding library for the corresponding period of time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             and has not been excluded since then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</a:t>
            </a:r>
          </a:p>
          <a:p>
            <a:pPr>
              <a:spcBef>
                <a:spcPct val="60000"/>
              </a:spcBef>
              <a:defRPr/>
            </a:pPr>
            <a:r>
              <a:rPr lang="en-US" sz="2000" smtClean="0"/>
              <a:t>When an individual becomes instance of an object, the object’s attributes &amp; associations get instantiated as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state variables</a:t>
            </a:r>
            <a:r>
              <a:rPr lang="en-US" sz="2000" smtClean="0"/>
              <a:t> to characterize it</a:t>
            </a:r>
            <a:endParaRPr lang="en-US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smtClean="0"/>
              <a:t>e.g.  InstanceOf (</a:t>
            </a:r>
            <a:r>
              <a:rPr lang="en-US" sz="2000" i="1" smtClean="0">
                <a:solidFill>
                  <a:srgbClr val="5F5F5F"/>
                </a:solidFill>
                <a:latin typeface="Arial" pitchFamily="34" charset="0"/>
              </a:rPr>
              <a:t>tr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Train</a:t>
            </a:r>
            <a:r>
              <a:rPr lang="en-US" sz="2000" smtClean="0"/>
              <a:t>)  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®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tr.</a:t>
            </a:r>
            <a:r>
              <a:rPr lang="en-US" sz="2000" i="1" smtClean="0">
                <a:solidFill>
                  <a:srgbClr val="5F5F5F"/>
                </a:solidFill>
                <a:latin typeface="Arial" pitchFamily="34" charset="0"/>
              </a:rPr>
              <a:t>Speed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,  tr.</a:t>
            </a:r>
            <a:r>
              <a:rPr lang="en-US" sz="2000" i="1" smtClean="0">
                <a:solidFill>
                  <a:srgbClr val="5F5F5F"/>
                </a:solidFill>
                <a:latin typeface="Arial" pitchFamily="34" charset="0"/>
              </a:rPr>
              <a:t>DoorsState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,  </a:t>
            </a:r>
            <a:r>
              <a:rPr lang="en-US" sz="2000" i="1" smtClean="0">
                <a:solidFill>
                  <a:srgbClr val="5F5F5F"/>
                </a:solidFill>
                <a:latin typeface="Arial" pitchFamily="34" charset="0"/>
              </a:rPr>
              <a:t>On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(tr, ...)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2000" smtClean="0"/>
              <a:t>State variables of the system </a:t>
            </a:r>
            <a:r>
              <a:rPr lang="en-US" sz="2000" smtClean="0">
                <a:solidFill>
                  <a:schemeClr val="tx2"/>
                </a:solidFill>
              </a:rPr>
              <a:t>=</a:t>
            </a:r>
            <a:r>
              <a:rPr lang="en-US" sz="2000" smtClean="0"/>
              <a:t>  set of state variables of all conceptual objects declared in the object model</a:t>
            </a:r>
          </a:p>
        </p:txBody>
      </p:sp>
      <p:grpSp>
        <p:nvGrpSpPr>
          <p:cNvPr id="22532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19629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9630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9631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9632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9633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9634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9635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228600"/>
            <a:ext cx="8299450" cy="762000"/>
          </a:xfrm>
        </p:spPr>
        <p:txBody>
          <a:bodyPr/>
          <a:lstStyle/>
          <a:p>
            <a:r>
              <a:rPr lang="en-US" smtClean="0"/>
              <a:t>Types of conceptual object</a:t>
            </a:r>
          </a:p>
        </p:txBody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916987" cy="4978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Entity</a:t>
            </a:r>
            <a:r>
              <a:rPr lang="en-US" smtClean="0"/>
              <a:t>:  autonomous, passive object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smtClean="0"/>
              <a:t>instances may exist in system independently of instances of other objects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smtClean="0"/>
              <a:t>instances cannot control behavior of other objects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smtClean="0"/>
              <a:t>e.g.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Book</a:t>
            </a:r>
            <a:r>
              <a:rPr lang="en-US" sz="2000" smtClean="0"/>
              <a:t>,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BookCopy </a:t>
            </a:r>
            <a:r>
              <a:rPr lang="en-US" sz="2000" smtClean="0"/>
              <a:t>; 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Train</a:t>
            </a:r>
            <a:r>
              <a:rPr lang="en-US" sz="2000" smtClean="0"/>
              <a:t>,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Platform</a:t>
            </a:r>
            <a:r>
              <a:rPr lang="en-US" sz="2000" smtClean="0"/>
              <a:t>, ...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smtClean="0"/>
              <a:t>represented as UML class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</a:t>
            </a:r>
            <a:r>
              <a:rPr lang="en-US" smtClean="0"/>
              <a:t>:  object dependent on objects it links</a:t>
            </a:r>
          </a:p>
          <a:p>
            <a:pPr lvl="1">
              <a:defRPr/>
            </a:pPr>
            <a:r>
              <a:rPr lang="en-US" sz="2000" smtClean="0"/>
              <a:t>instances are conceptual links among object instances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smtClean="0"/>
              <a:t>e.g.  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Loan</a:t>
            </a:r>
            <a:r>
              <a:rPr lang="en-US" sz="2000" smtClean="0"/>
              <a:t> linking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en-US" sz="2000" smtClean="0"/>
              <a:t> &amp;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BookCopy</a:t>
            </a:r>
            <a:r>
              <a:rPr lang="en-US" sz="2000" smtClean="0"/>
              <a:t>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       Copy</a:t>
            </a:r>
            <a:r>
              <a:rPr lang="en-US" sz="2000" smtClean="0"/>
              <a:t> linking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BookCopy</a:t>
            </a:r>
            <a:r>
              <a:rPr lang="en-US" sz="2000" smtClean="0"/>
              <a:t> &amp;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Book</a:t>
            </a:r>
            <a:endParaRPr lang="en-US" sz="200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       At</a:t>
            </a:r>
            <a:r>
              <a:rPr lang="en-US" sz="2000" smtClean="0"/>
              <a:t> linking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Train</a:t>
            </a:r>
            <a:r>
              <a:rPr lang="en-US" sz="2000" smtClean="0"/>
              <a:t> &amp;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Platform</a:t>
            </a:r>
            <a:endParaRPr lang="en-US" sz="200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smtClean="0"/>
              <a:t>           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On</a:t>
            </a:r>
            <a:r>
              <a:rPr lang="en-US" sz="2000" smtClean="0"/>
              <a:t> linking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Train</a:t>
            </a:r>
            <a:r>
              <a:rPr lang="en-US" sz="2000" smtClean="0"/>
              <a:t> &amp;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Block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smtClean="0"/>
              <a:t>represented as UML association</a:t>
            </a:r>
          </a:p>
        </p:txBody>
      </p:sp>
      <p:grpSp>
        <p:nvGrpSpPr>
          <p:cNvPr id="23556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20653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0654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0655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0656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0657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0658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0659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28270</TotalTime>
  <Words>3570</Words>
  <Application>Microsoft PowerPoint</Application>
  <PresentationFormat>On-screen Show (4:3)</PresentationFormat>
  <Paragraphs>792</Paragraphs>
  <Slides>57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Flyer (Standard)</vt:lpstr>
      <vt:lpstr>Clip</vt:lpstr>
      <vt:lpstr>Picture</vt:lpstr>
      <vt:lpstr>Building System Models for RE</vt:lpstr>
      <vt:lpstr>Building models for RE</vt:lpstr>
      <vt:lpstr>The object model</vt:lpstr>
      <vt:lpstr>Modeling conceptual objects:  outline</vt:lpstr>
      <vt:lpstr>What is a conceptual object?</vt:lpstr>
      <vt:lpstr>What is a state of an instance of  conceptual object ?</vt:lpstr>
      <vt:lpstr>Object instantiation:  classes &amp; current instances</vt:lpstr>
      <vt:lpstr>Object instantiation:  classes &amp; current instances  (2)</vt:lpstr>
      <vt:lpstr>Types of conceptual object</vt:lpstr>
      <vt:lpstr>Types of conceptual object  (2)</vt:lpstr>
      <vt:lpstr>Object features as model annotations</vt:lpstr>
      <vt:lpstr>Entities</vt:lpstr>
      <vt:lpstr>Associations</vt:lpstr>
      <vt:lpstr>Association instances</vt:lpstr>
      <vt:lpstr>Associations &amp; their instances</vt:lpstr>
      <vt:lpstr>Associations  (2)</vt:lpstr>
      <vt:lpstr>Multiplicities of n-ary association</vt:lpstr>
      <vt:lpstr>Entities, associations in UML</vt:lpstr>
      <vt:lpstr>Entities, agents, associations in UML (2)</vt:lpstr>
      <vt:lpstr>Multiplicities, domain properties and goals</vt:lpstr>
      <vt:lpstr>Attributes</vt:lpstr>
      <vt:lpstr>Attributes  (2)</vt:lpstr>
      <vt:lpstr>Entities, associations, attributes in UML</vt:lpstr>
      <vt:lpstr>Entities, agents, associations, attributes in UML</vt:lpstr>
      <vt:lpstr>Modeling conceptual objects</vt:lpstr>
      <vt:lpstr>Built-in associations  for structuring object models</vt:lpstr>
      <vt:lpstr>Object specialization with inheritance</vt:lpstr>
      <vt:lpstr>Inhibiting inheritance</vt:lpstr>
      <vt:lpstr>Multiple inheritance</vt:lpstr>
      <vt:lpstr>Multiple specializations</vt:lpstr>
      <vt:lpstr>Object generalization</vt:lpstr>
      <vt:lpstr>Benefits of generalization-based structuring</vt:lpstr>
      <vt:lpstr>Object aggregation</vt:lpstr>
      <vt:lpstr>Object aggregation:  examples</vt:lpstr>
      <vt:lpstr>More on UML class diagrams</vt:lpstr>
      <vt:lpstr>More on UML class diagrams  (2)</vt:lpstr>
      <vt:lpstr>More on UML class diagrams  (3)</vt:lpstr>
      <vt:lpstr>More on UML class diagrams  (4)</vt:lpstr>
      <vt:lpstr>Modeling conceptual objects</vt:lpstr>
      <vt:lpstr>Building object models:  heuristic rules </vt:lpstr>
      <vt:lpstr>Deriving objects, associations, attributes  from the goal model</vt:lpstr>
      <vt:lpstr>Deriving objects, associations, attributes  from goal specs:  example</vt:lpstr>
      <vt:lpstr>Deriving objects, associations, attributes  from goal specs:  example (2)</vt:lpstr>
      <vt:lpstr>Introducing software-environment  tracking associations</vt:lpstr>
      <vt:lpstr>Introducing software-environment  tracking associations:   a general pattern</vt:lpstr>
      <vt:lpstr>Identifying associations from  domain invariants on multiple objects</vt:lpstr>
      <vt:lpstr>Derivation links between  goal model &amp; object model  are bidirectional</vt:lpstr>
      <vt:lpstr>Object or  attribute ?</vt:lpstr>
      <vt:lpstr>Entity, association, agent, or event ?</vt:lpstr>
      <vt:lpstr>Attribute of a linked object or    of a linking association ?</vt:lpstr>
      <vt:lpstr>Aggregation or association ?</vt:lpstr>
      <vt:lpstr>Specializing, generalizing concepts</vt:lpstr>
      <vt:lpstr>Building object models:  bad smells</vt:lpstr>
      <vt:lpstr>Building object models: bad smells  (2)</vt:lpstr>
      <vt:lpstr>Building object models: bad smells  (3)</vt:lpstr>
      <vt:lpstr>Building object models: bad smells  (4)</vt:lpstr>
      <vt:lpstr>Modeling conceptual objects Summary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Sang Nguyen</cp:lastModifiedBy>
  <cp:revision>1066</cp:revision>
  <cp:lastPrinted>2006-06-19T13:43:37Z</cp:lastPrinted>
  <dcterms:created xsi:type="dcterms:W3CDTF">2000-05-26T10:39:43Z</dcterms:created>
  <dcterms:modified xsi:type="dcterms:W3CDTF">2012-07-19T15:58:47Z</dcterms:modified>
</cp:coreProperties>
</file>