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1287" r:id="rId2"/>
    <p:sldId id="1288" r:id="rId3"/>
    <p:sldId id="1289" r:id="rId4"/>
    <p:sldId id="1290" r:id="rId5"/>
    <p:sldId id="1291" r:id="rId6"/>
    <p:sldId id="1292" r:id="rId7"/>
    <p:sldId id="1293" r:id="rId8"/>
    <p:sldId id="1294" r:id="rId9"/>
    <p:sldId id="1296" r:id="rId10"/>
    <p:sldId id="1298" r:id="rId11"/>
    <p:sldId id="1299" r:id="rId12"/>
    <p:sldId id="1297" r:id="rId13"/>
    <p:sldId id="1301" r:id="rId14"/>
    <p:sldId id="1300" r:id="rId15"/>
    <p:sldId id="1303" r:id="rId16"/>
    <p:sldId id="1305" r:id="rId17"/>
    <p:sldId id="1306" r:id="rId18"/>
    <p:sldId id="1307" r:id="rId19"/>
    <p:sldId id="1308" r:id="rId20"/>
    <p:sldId id="1309" r:id="rId21"/>
    <p:sldId id="1310" r:id="rId22"/>
    <p:sldId id="1304" r:id="rId23"/>
    <p:sldId id="1312" r:id="rId24"/>
    <p:sldId id="1313" r:id="rId25"/>
    <p:sldId id="1314" r:id="rId26"/>
    <p:sldId id="1315" r:id="rId27"/>
    <p:sldId id="1311" r:id="rId28"/>
  </p:sldIdLst>
  <p:sldSz cx="9144000" cy="6858000" type="screen4x3"/>
  <p:notesSz cx="7315200" cy="9601200"/>
  <p:defaultTextStyle>
    <a:defPPr>
      <a:defRPr lang="en-US"/>
    </a:defPPr>
    <a:lvl1pPr algn="ctr" rtl="0" eaLnBrk="0" fontAlgn="base" hangingPunct="0">
      <a:spcBef>
        <a:spcPts val="1200"/>
      </a:spcBef>
      <a:spcAft>
        <a:spcPct val="0"/>
      </a:spcAft>
      <a:defRPr kumimoji="1" sz="2400" b="1" kern="1200">
        <a:solidFill>
          <a:schemeClr val="bg1"/>
        </a:solidFill>
        <a:effectLst>
          <a:outerShdw blurRad="38100" dist="38100" dir="2700000" algn="tl">
            <a:srgbClr val="000000">
              <a:alpha val="43137"/>
            </a:srgbClr>
          </a:outerShdw>
        </a:effectLst>
        <a:latin typeface="Symbol" pitchFamily="18" charset="2"/>
        <a:ea typeface="+mn-ea"/>
        <a:cs typeface="+mn-cs"/>
      </a:defRPr>
    </a:lvl1pPr>
    <a:lvl2pPr marL="457200" algn="ctr" rtl="0" eaLnBrk="0" fontAlgn="base" hangingPunct="0">
      <a:spcBef>
        <a:spcPts val="1200"/>
      </a:spcBef>
      <a:spcAft>
        <a:spcPct val="0"/>
      </a:spcAft>
      <a:defRPr kumimoji="1" sz="2400" b="1" kern="1200">
        <a:solidFill>
          <a:schemeClr val="bg1"/>
        </a:solidFill>
        <a:effectLst>
          <a:outerShdw blurRad="38100" dist="38100" dir="2700000" algn="tl">
            <a:srgbClr val="000000">
              <a:alpha val="43137"/>
            </a:srgbClr>
          </a:outerShdw>
        </a:effectLst>
        <a:latin typeface="Symbol" pitchFamily="18" charset="2"/>
        <a:ea typeface="+mn-ea"/>
        <a:cs typeface="+mn-cs"/>
      </a:defRPr>
    </a:lvl2pPr>
    <a:lvl3pPr marL="914400" algn="ctr" rtl="0" eaLnBrk="0" fontAlgn="base" hangingPunct="0">
      <a:spcBef>
        <a:spcPts val="1200"/>
      </a:spcBef>
      <a:spcAft>
        <a:spcPct val="0"/>
      </a:spcAft>
      <a:defRPr kumimoji="1" sz="2400" b="1" kern="1200">
        <a:solidFill>
          <a:schemeClr val="bg1"/>
        </a:solidFill>
        <a:effectLst>
          <a:outerShdw blurRad="38100" dist="38100" dir="2700000" algn="tl">
            <a:srgbClr val="000000">
              <a:alpha val="43137"/>
            </a:srgbClr>
          </a:outerShdw>
        </a:effectLst>
        <a:latin typeface="Symbol" pitchFamily="18" charset="2"/>
        <a:ea typeface="+mn-ea"/>
        <a:cs typeface="+mn-cs"/>
      </a:defRPr>
    </a:lvl3pPr>
    <a:lvl4pPr marL="1371600" algn="ctr" rtl="0" eaLnBrk="0" fontAlgn="base" hangingPunct="0">
      <a:spcBef>
        <a:spcPts val="1200"/>
      </a:spcBef>
      <a:spcAft>
        <a:spcPct val="0"/>
      </a:spcAft>
      <a:defRPr kumimoji="1" sz="2400" b="1" kern="1200">
        <a:solidFill>
          <a:schemeClr val="bg1"/>
        </a:solidFill>
        <a:effectLst>
          <a:outerShdw blurRad="38100" dist="38100" dir="2700000" algn="tl">
            <a:srgbClr val="000000">
              <a:alpha val="43137"/>
            </a:srgbClr>
          </a:outerShdw>
        </a:effectLst>
        <a:latin typeface="Symbol" pitchFamily="18" charset="2"/>
        <a:ea typeface="+mn-ea"/>
        <a:cs typeface="+mn-cs"/>
      </a:defRPr>
    </a:lvl4pPr>
    <a:lvl5pPr marL="1828800" algn="ctr" rtl="0" eaLnBrk="0" fontAlgn="base" hangingPunct="0">
      <a:spcBef>
        <a:spcPts val="1200"/>
      </a:spcBef>
      <a:spcAft>
        <a:spcPct val="0"/>
      </a:spcAft>
      <a:defRPr kumimoji="1" sz="2400" b="1" kern="1200">
        <a:solidFill>
          <a:schemeClr val="bg1"/>
        </a:solidFill>
        <a:effectLst>
          <a:outerShdw blurRad="38100" dist="38100" dir="2700000" algn="tl">
            <a:srgbClr val="000000">
              <a:alpha val="43137"/>
            </a:srgbClr>
          </a:outerShdw>
        </a:effectLst>
        <a:latin typeface="Symbol" pitchFamily="18" charset="2"/>
        <a:ea typeface="+mn-ea"/>
        <a:cs typeface="+mn-cs"/>
      </a:defRPr>
    </a:lvl5pPr>
    <a:lvl6pPr marL="2286000" algn="l" defTabSz="914400" rtl="0" eaLnBrk="1" latinLnBrk="0" hangingPunct="1">
      <a:defRPr kumimoji="1" sz="2400" b="1" kern="1200">
        <a:solidFill>
          <a:schemeClr val="bg1"/>
        </a:solidFill>
        <a:effectLst>
          <a:outerShdw blurRad="38100" dist="38100" dir="2700000" algn="tl">
            <a:srgbClr val="000000">
              <a:alpha val="43137"/>
            </a:srgbClr>
          </a:outerShdw>
        </a:effectLst>
        <a:latin typeface="Symbol" pitchFamily="18" charset="2"/>
        <a:ea typeface="+mn-ea"/>
        <a:cs typeface="+mn-cs"/>
      </a:defRPr>
    </a:lvl6pPr>
    <a:lvl7pPr marL="2743200" algn="l" defTabSz="914400" rtl="0" eaLnBrk="1" latinLnBrk="0" hangingPunct="1">
      <a:defRPr kumimoji="1" sz="2400" b="1" kern="1200">
        <a:solidFill>
          <a:schemeClr val="bg1"/>
        </a:solidFill>
        <a:effectLst>
          <a:outerShdw blurRad="38100" dist="38100" dir="2700000" algn="tl">
            <a:srgbClr val="000000">
              <a:alpha val="43137"/>
            </a:srgbClr>
          </a:outerShdw>
        </a:effectLst>
        <a:latin typeface="Symbol" pitchFamily="18" charset="2"/>
        <a:ea typeface="+mn-ea"/>
        <a:cs typeface="+mn-cs"/>
      </a:defRPr>
    </a:lvl7pPr>
    <a:lvl8pPr marL="3200400" algn="l" defTabSz="914400" rtl="0" eaLnBrk="1" latinLnBrk="0" hangingPunct="1">
      <a:defRPr kumimoji="1" sz="2400" b="1" kern="1200">
        <a:solidFill>
          <a:schemeClr val="bg1"/>
        </a:solidFill>
        <a:effectLst>
          <a:outerShdw blurRad="38100" dist="38100" dir="2700000" algn="tl">
            <a:srgbClr val="000000">
              <a:alpha val="43137"/>
            </a:srgbClr>
          </a:outerShdw>
        </a:effectLst>
        <a:latin typeface="Symbol" pitchFamily="18" charset="2"/>
        <a:ea typeface="+mn-ea"/>
        <a:cs typeface="+mn-cs"/>
      </a:defRPr>
    </a:lvl8pPr>
    <a:lvl9pPr marL="3657600" algn="l" defTabSz="914400" rtl="0" eaLnBrk="1" latinLnBrk="0" hangingPunct="1">
      <a:defRPr kumimoji="1" sz="2400" b="1" kern="1200">
        <a:solidFill>
          <a:schemeClr val="bg1"/>
        </a:solidFill>
        <a:effectLst>
          <a:outerShdw blurRad="38100" dist="38100" dir="2700000" algn="tl">
            <a:srgbClr val="000000">
              <a:alpha val="43137"/>
            </a:srgbClr>
          </a:outerShdw>
        </a:effectLst>
        <a:latin typeface="Symbol" pitchFamily="18" charset="2"/>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rupalex" initials="d"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BD9DC"/>
    <a:srgbClr val="33CCCC"/>
    <a:srgbClr val="009999"/>
    <a:srgbClr val="CC00FF"/>
    <a:srgbClr val="663300"/>
    <a:srgbClr val="E2E5FA"/>
    <a:srgbClr val="808080"/>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autoAdjust="0"/>
    <p:restoredTop sz="94660"/>
  </p:normalViewPr>
  <p:slideViewPr>
    <p:cSldViewPr snapToGrid="0">
      <p:cViewPr varScale="1">
        <p:scale>
          <a:sx n="75" d="100"/>
          <a:sy n="75" d="100"/>
        </p:scale>
        <p:origin x="-372" y="-84"/>
      </p:cViewPr>
      <p:guideLst>
        <p:guide orient="horz" pos="624"/>
        <p:guide/>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75" d="100"/>
        <a:sy n="75" d="100"/>
      </p:scale>
      <p:origin x="0" y="4038"/>
    </p:cViewPr>
  </p:sorterViewPr>
  <p:notesViewPr>
    <p:cSldViewPr snapToGrid="0">
      <p:cViewPr varScale="1">
        <p:scale>
          <a:sx n="51" d="100"/>
          <a:sy n="51" d="100"/>
        </p:scale>
        <p:origin x="-1068"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7-15T04:55:10.243" idx="8">
    <p:pos x="5469" y="636"/>
    <p:text>thường trực</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b="0">
                <a:solidFill>
                  <a:schemeClr val="tx1"/>
                </a:solidFill>
                <a:effectLst/>
                <a:latin typeface="Times" pitchFamily="18" charset="0"/>
              </a:defRPr>
            </a:lvl1pPr>
          </a:lstStyle>
          <a:p>
            <a:fld id="{7D4F09FE-293B-4A78-94A8-4AEC3A986CFB}" type="slidenum">
              <a:rPr lang="fr-FR" altLang="fr-FR"/>
              <a:pPr/>
              <a:t>‹#›</a:t>
            </a:fld>
            <a:endParaRPr lang="fr-FR" altLang="fr-FR"/>
          </a:p>
        </p:txBody>
      </p:sp>
      <p:sp>
        <p:nvSpPr>
          <p:cNvPr id="6152" name="Rectangle 8"/>
          <p:cNvSpPr>
            <a:spLocks noGrp="1" noChangeArrowheads="1"/>
          </p:cNvSpPr>
          <p:nvPr>
            <p:ph type="ftr" sz="quarter" idx="2"/>
          </p:nvPr>
        </p:nvSpPr>
        <p:spPr bwMode="auto">
          <a:xfrm>
            <a:off x="42863" y="9091613"/>
            <a:ext cx="36020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sz="1200" b="0">
                <a:solidFill>
                  <a:schemeClr val="bg2"/>
                </a:solidFill>
                <a:effectLst/>
                <a:latin typeface="Times New Roman" pitchFamily="18" charset="0"/>
              </a:defRPr>
            </a:lvl1pPr>
          </a:lstStyle>
          <a:p>
            <a:endParaRPr lang="en-US" sz="2500">
              <a:solidFill>
                <a:schemeClr val="tx1"/>
              </a:solidFill>
              <a:latin typeface="MS Shell Dlg" charset="0"/>
            </a:endParaRPr>
          </a:p>
          <a:p>
            <a:r>
              <a:rPr lang="en-US" sz="2500">
                <a:solidFill>
                  <a:schemeClr val="tx1"/>
                </a:solidFill>
              </a:rPr>
              <a:t> </a:t>
            </a:r>
          </a:p>
          <a:p>
            <a:endParaRPr lang="en-US" sz="2500">
              <a:solidFill>
                <a:schemeClr val="tx1"/>
              </a:solidFill>
            </a:endParaRPr>
          </a:p>
          <a:p>
            <a:endParaRPr lang="en-US" sz="2500">
              <a:solidFill>
                <a:schemeClr val="tx1"/>
              </a:solidFill>
            </a:endParaRPr>
          </a:p>
          <a:p>
            <a:endParaRPr lang="en-US" sz="2500">
              <a:solidFill>
                <a:schemeClr val="tx1"/>
              </a:solidFill>
            </a:endParaRPr>
          </a:p>
          <a:p>
            <a:r>
              <a:rPr lang="en-GB"/>
              <a:t>www.wileyeurope .com/college/van lamsweerde </a:t>
            </a:r>
          </a:p>
          <a:p>
            <a:r>
              <a:rPr lang="en-GB"/>
              <a:t>©  2009 John Wiley and Sons</a:t>
            </a:r>
            <a:endParaRPr lang="fr-FR" altLang="fr-FR"/>
          </a:p>
        </p:txBody>
      </p:sp>
      <p:sp>
        <p:nvSpPr>
          <p:cNvPr id="6153" name="Rectangle 9"/>
          <p:cNvSpPr>
            <a:spLocks noGrp="1" noChangeArrowheads="1"/>
          </p:cNvSpPr>
          <p:nvPr>
            <p:ph type="hdr" sz="quarter"/>
          </p:nvPr>
        </p:nvSpPr>
        <p:spPr bwMode="auto">
          <a:xfrm>
            <a:off x="76200" y="152400"/>
            <a:ext cx="7162800" cy="587375"/>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defTabSz="966788">
              <a:spcBef>
                <a:spcPct val="0"/>
              </a:spcBef>
              <a:defRPr kumimoji="0" sz="1300" b="0">
                <a:solidFill>
                  <a:schemeClr val="tx1"/>
                </a:solidFill>
                <a:effectLst/>
                <a:latin typeface="Comic Sans MS" pitchFamily="66" charset="0"/>
              </a:defRPr>
            </a:lvl1pPr>
          </a:lstStyle>
          <a:p>
            <a:r>
              <a:rPr lang="fr-FR" altLang="fr-FR"/>
              <a:t>Axel van Lamsweerde</a:t>
            </a:r>
          </a:p>
          <a:p>
            <a:r>
              <a:rPr lang="fr-FR" altLang="fr-FR"/>
              <a:t>Requirements Engineering: From System Goals to UML Models to Software Specifications</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l" defTabSz="966788">
              <a:spcBef>
                <a:spcPct val="0"/>
              </a:spcBef>
              <a:defRPr kumimoji="0" sz="1300" b="0">
                <a:solidFill>
                  <a:schemeClr val="tx1"/>
                </a:solidFill>
                <a:effectLst/>
                <a:latin typeface="Times New Roman" pitchFamily="18" charset="0"/>
              </a:defRPr>
            </a:lvl1pPr>
          </a:lstStyle>
          <a:p>
            <a:endParaRPr lang="en-US" altLang="en-US"/>
          </a:p>
        </p:txBody>
      </p:sp>
      <p:sp>
        <p:nvSpPr>
          <p:cNvPr id="2051" name="Rectangle 3"/>
          <p:cNvSpPr>
            <a:spLocks noChangeArrowheads="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76313" y="4560888"/>
            <a:ext cx="5362575" cy="4319587"/>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3" name="Rectangle 5"/>
          <p:cNvSpPr>
            <a:spLocks noGrp="1" noChangeArrowheads="1"/>
          </p:cNvSpPr>
          <p:nvPr>
            <p:ph type="dt" idx="1"/>
          </p:nvPr>
        </p:nvSpPr>
        <p:spPr bwMode="auto">
          <a:xfrm>
            <a:off x="4144963" y="0"/>
            <a:ext cx="3170237" cy="481013"/>
          </a:xfrm>
          <a:prstGeom prst="rect">
            <a:avLst/>
          </a:prstGeom>
          <a:noFill/>
          <a:ln w="12700" cap="sq">
            <a:noFill/>
            <a:miter lim="800000"/>
            <a:headEnd type="none" w="sm" len="sm"/>
            <a:tailEnd type="none" w="sm" len="sm"/>
          </a:ln>
          <a:effectLst/>
        </p:spPr>
        <p:txBody>
          <a:bodyPr vert="horz" wrap="square" lIns="96654" tIns="48327" rIns="96654" bIns="48327" numCol="1" anchor="t" anchorCtr="0" compatLnSpc="1">
            <a:prstTxWarp prst="textNoShape">
              <a:avLst/>
            </a:prstTxWarp>
          </a:bodyPr>
          <a:lstStyle>
            <a:lvl1pPr algn="r" defTabSz="966788">
              <a:spcBef>
                <a:spcPct val="0"/>
              </a:spcBef>
              <a:defRPr kumimoji="0" sz="1300" b="0">
                <a:solidFill>
                  <a:schemeClr val="tx1"/>
                </a:solidFill>
                <a:effectLst/>
                <a:latin typeface="Times New Roman" pitchFamily="18" charset="0"/>
              </a:defRPr>
            </a:lvl1pPr>
          </a:lstStyle>
          <a:p>
            <a:endParaRPr lang="en-US" altLang="en-US"/>
          </a:p>
        </p:txBody>
      </p:sp>
      <p:sp>
        <p:nvSpPr>
          <p:cNvPr id="2054" name="Rectangle 6"/>
          <p:cNvSpPr>
            <a:spLocks noGrp="1" noChangeArrowheads="1"/>
          </p:cNvSpPr>
          <p:nvPr>
            <p:ph type="ftr" sz="quarter" idx="4"/>
          </p:nvPr>
        </p:nvSpPr>
        <p:spPr bwMode="auto">
          <a:xfrm>
            <a:off x="0" y="9120188"/>
            <a:ext cx="3170238"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l" defTabSz="966788">
              <a:spcBef>
                <a:spcPct val="0"/>
              </a:spcBef>
              <a:defRPr kumimoji="0" sz="1300" b="0">
                <a:solidFill>
                  <a:schemeClr val="tx1"/>
                </a:solidFill>
                <a:effectLst/>
                <a:latin typeface="Times New Roman" pitchFamily="18" charset="0"/>
              </a:defRPr>
            </a:lvl1pPr>
          </a:lstStyle>
          <a:p>
            <a:endParaRPr lang="en-US" altLang="en-US"/>
          </a:p>
        </p:txBody>
      </p:sp>
      <p:sp>
        <p:nvSpPr>
          <p:cNvPr id="2055" name="Rectangle 7"/>
          <p:cNvSpPr>
            <a:spLocks noGrp="1" noChangeArrowheads="1"/>
          </p:cNvSpPr>
          <p:nvPr>
            <p:ph type="sldNum" sz="quarter" idx="5"/>
          </p:nvPr>
        </p:nvSpPr>
        <p:spPr bwMode="auto">
          <a:xfrm>
            <a:off x="4144963" y="9120188"/>
            <a:ext cx="3170237" cy="481012"/>
          </a:xfrm>
          <a:prstGeom prst="rect">
            <a:avLst/>
          </a:prstGeom>
          <a:noFill/>
          <a:ln w="12700" cap="sq">
            <a:noFill/>
            <a:miter lim="800000"/>
            <a:headEnd type="none" w="sm" len="sm"/>
            <a:tailEnd type="none" w="sm" len="sm"/>
          </a:ln>
          <a:effectLst/>
        </p:spPr>
        <p:txBody>
          <a:bodyPr vert="horz" wrap="square" lIns="96654" tIns="48327" rIns="96654" bIns="48327" numCol="1" anchor="b" anchorCtr="0" compatLnSpc="1">
            <a:prstTxWarp prst="textNoShape">
              <a:avLst/>
            </a:prstTxWarp>
          </a:bodyPr>
          <a:lstStyle>
            <a:lvl1pPr algn="r" defTabSz="966788">
              <a:spcBef>
                <a:spcPct val="0"/>
              </a:spcBef>
              <a:defRPr kumimoji="0" sz="1300" b="0">
                <a:solidFill>
                  <a:schemeClr val="tx1"/>
                </a:solidFill>
                <a:effectLst/>
                <a:latin typeface="Times New Roman" pitchFamily="18" charset="0"/>
              </a:defRPr>
            </a:lvl1pPr>
          </a:lstStyle>
          <a:p>
            <a:fld id="{C32A3E4F-E653-4CE9-87E5-1568ACC29A4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93" name="Rectangle 21"/>
          <p:cNvSpPr>
            <a:spLocks noGrp="1" noChangeArrowheads="1"/>
          </p:cNvSpPr>
          <p:nvPr>
            <p:ph type="ctrTitle" sz="quarter"/>
          </p:nvPr>
        </p:nvSpPr>
        <p:spPr>
          <a:xfrm>
            <a:off x="685800" y="590550"/>
            <a:ext cx="7772400" cy="1600200"/>
          </a:xfrm>
        </p:spPr>
        <p:txBody>
          <a:bodyPr anchor="b"/>
          <a:lstStyle>
            <a:lvl1pPr>
              <a:lnSpc>
                <a:spcPct val="110000"/>
              </a:lnSpc>
              <a:defRPr sz="4000">
                <a:solidFill>
                  <a:srgbClr val="009999"/>
                </a:solidFill>
              </a:defRPr>
            </a:lvl1pPr>
          </a:lstStyle>
          <a:p>
            <a:r>
              <a:rPr lang="en-US" altLang="en-US"/>
              <a:t>Blurb</a:t>
            </a:r>
          </a:p>
        </p:txBody>
      </p:sp>
      <p:sp>
        <p:nvSpPr>
          <p:cNvPr id="3094" name="Rectangle 22"/>
          <p:cNvSpPr>
            <a:spLocks noGrp="1" noChangeArrowheads="1"/>
          </p:cNvSpPr>
          <p:nvPr>
            <p:ph type="subTitle" sz="quarter" idx="1"/>
          </p:nvPr>
        </p:nvSpPr>
        <p:spPr>
          <a:xfrm>
            <a:off x="1371600" y="3079750"/>
            <a:ext cx="6400800" cy="728663"/>
          </a:xfrm>
        </p:spPr>
        <p:txBody>
          <a:bodyPr anchor="t" anchorCtr="0"/>
          <a:lstStyle>
            <a:lvl1pPr marL="0" indent="0" algn="ctr">
              <a:buFont typeface="Wingdings" pitchFamily="2" charset="2"/>
              <a:buNone/>
              <a:defRPr sz="3500">
                <a:solidFill>
                  <a:schemeClr val="folHlink"/>
                </a:solidFill>
              </a:defRPr>
            </a:lvl1pPr>
          </a:lstStyle>
          <a:p>
            <a:r>
              <a:rPr lang="en-US" altLang="en-US"/>
              <a:t>blah</a:t>
            </a:r>
          </a:p>
        </p:txBody>
      </p:sp>
      <p:sp>
        <p:nvSpPr>
          <p:cNvPr id="3103" name="Text Box 31"/>
          <p:cNvSpPr txBox="1">
            <a:spLocks noChangeArrowheads="1"/>
          </p:cNvSpPr>
          <p:nvPr/>
        </p:nvSpPr>
        <p:spPr bwMode="auto">
          <a:xfrm>
            <a:off x="28575" y="6608763"/>
            <a:ext cx="9115425" cy="220662"/>
          </a:xfrm>
          <a:prstGeom prst="rect">
            <a:avLst/>
          </a:prstGeom>
          <a:noFill/>
          <a:ln w="12700">
            <a:noFill/>
            <a:miter lim="800000"/>
            <a:headEnd/>
            <a:tailEnd/>
          </a:ln>
          <a:effectLst/>
        </p:spPr>
        <p:txBody>
          <a:bodyPr>
            <a:spAutoFit/>
          </a:bodyPr>
          <a:lstStyle/>
          <a:p>
            <a:pPr algn="l" defTabSz="762000">
              <a:lnSpc>
                <a:spcPct val="70000"/>
              </a:lnSpc>
              <a:spcBef>
                <a:spcPct val="50000"/>
              </a:spcBef>
            </a:pPr>
            <a:r>
              <a:rPr lang="en-GB" sz="1200">
                <a:solidFill>
                  <a:schemeClr val="bg2"/>
                </a:solidFill>
                <a:effectLst/>
                <a:latin typeface="Times New Roman" pitchFamily="18" charset="0"/>
              </a:rPr>
              <a:t>www.wileyeurope .com/college/van lamsweerde      </a:t>
            </a:r>
            <a:r>
              <a:rPr lang="en-GB" sz="1200" b="0">
                <a:solidFill>
                  <a:schemeClr val="bg2"/>
                </a:solidFill>
                <a:effectLst/>
                <a:latin typeface="Times New Roman" pitchFamily="18" charset="0"/>
              </a:rPr>
              <a:t>Chap.15: A goal oriented model building method in action ©  2009 John Wiley and Sons</a:t>
            </a:r>
            <a:endParaRPr lang="en-GB" sz="1200" b="0">
              <a:solidFill>
                <a:schemeClr val="tx2"/>
              </a:solidFill>
              <a:effectLst/>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228600"/>
            <a:ext cx="2187575" cy="604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7013" y="228600"/>
            <a:ext cx="6411912" cy="604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7013" y="1295400"/>
            <a:ext cx="4298950"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3" y="1295400"/>
            <a:ext cx="4300537" cy="497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CED0"/>
        </a:solidFill>
        <a:effectLst/>
      </p:bgPr>
    </p:bg>
    <p:spTree>
      <p:nvGrpSpPr>
        <p:cNvPr id="1" name=""/>
        <p:cNvGrpSpPr/>
        <p:nvPr/>
      </p:nvGrpSpPr>
      <p:grpSpPr>
        <a:xfrm>
          <a:off x="0" y="0"/>
          <a:ext cx="0" cy="0"/>
          <a:chOff x="0" y="0"/>
          <a:chExt cx="0" cy="0"/>
        </a:xfrm>
      </p:grpSpPr>
      <p:sp>
        <p:nvSpPr>
          <p:cNvPr id="1043" name="Rectangle 19"/>
          <p:cNvSpPr>
            <a:spLocks noGrp="1" noChangeArrowheads="1"/>
          </p:cNvSpPr>
          <p:nvPr>
            <p:ph type="title"/>
          </p:nvPr>
        </p:nvSpPr>
        <p:spPr bwMode="auto">
          <a:xfrm>
            <a:off x="304800" y="228600"/>
            <a:ext cx="8653463" cy="762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en-US" smtClean="0"/>
              <a:t>Click to edit Master style</a:t>
            </a:r>
          </a:p>
        </p:txBody>
      </p:sp>
      <p:sp>
        <p:nvSpPr>
          <p:cNvPr id="1044" name="Rectangle 20"/>
          <p:cNvSpPr>
            <a:spLocks noGrp="1" noChangeArrowheads="1"/>
          </p:cNvSpPr>
          <p:nvPr>
            <p:ph type="body" idx="1"/>
          </p:nvPr>
        </p:nvSpPr>
        <p:spPr bwMode="auto">
          <a:xfrm>
            <a:off x="227013" y="1295400"/>
            <a:ext cx="8751887" cy="49784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0"/>
            <a:r>
              <a:rPr lang="en-US" altLang="en-US" smtClean="0"/>
              <a:t>...</a:t>
            </a:r>
          </a:p>
          <a:p>
            <a:pPr lvl="0"/>
            <a:endParaRPr lang="en-US" altLang="en-US" smtClean="0"/>
          </a:p>
        </p:txBody>
      </p:sp>
      <p:sp>
        <p:nvSpPr>
          <p:cNvPr id="1071" name="Text Box 47"/>
          <p:cNvSpPr txBox="1">
            <a:spLocks noChangeArrowheads="1"/>
          </p:cNvSpPr>
          <p:nvPr/>
        </p:nvSpPr>
        <p:spPr bwMode="auto">
          <a:xfrm>
            <a:off x="28575" y="6608763"/>
            <a:ext cx="9115425" cy="220662"/>
          </a:xfrm>
          <a:prstGeom prst="rect">
            <a:avLst/>
          </a:prstGeom>
          <a:noFill/>
          <a:ln w="12700">
            <a:noFill/>
            <a:miter lim="800000"/>
            <a:headEnd/>
            <a:tailEnd/>
          </a:ln>
          <a:effectLst/>
        </p:spPr>
        <p:txBody>
          <a:bodyPr>
            <a:spAutoFit/>
          </a:bodyPr>
          <a:lstStyle/>
          <a:p>
            <a:pPr algn="l" defTabSz="762000">
              <a:lnSpc>
                <a:spcPct val="70000"/>
              </a:lnSpc>
              <a:spcBef>
                <a:spcPct val="50000"/>
              </a:spcBef>
            </a:pPr>
            <a:r>
              <a:rPr lang="en-GB" sz="1200">
                <a:solidFill>
                  <a:schemeClr val="bg2"/>
                </a:solidFill>
                <a:effectLst/>
                <a:latin typeface="Times New Roman" pitchFamily="18" charset="0"/>
              </a:rPr>
              <a:t>www.wileyeurope .com/college/van lamsweerde           </a:t>
            </a:r>
            <a:r>
              <a:rPr lang="en-GB" sz="1200" b="0">
                <a:solidFill>
                  <a:schemeClr val="bg2"/>
                </a:solidFill>
                <a:effectLst/>
                <a:latin typeface="Times New Roman" pitchFamily="18" charset="0"/>
              </a:rPr>
              <a:t>Chap.14:  Integrating multiple system views    </a:t>
            </a:r>
            <a:r>
              <a:rPr lang="fr-BE" sz="1200" b="0">
                <a:solidFill>
                  <a:schemeClr val="bg2"/>
                </a:solidFill>
                <a:effectLst/>
                <a:latin typeface="Times New Roman" pitchFamily="18" charset="0"/>
              </a:rPr>
              <a:t>     </a:t>
            </a:r>
            <a:r>
              <a:rPr lang="en-GB" sz="1200" b="0">
                <a:solidFill>
                  <a:schemeClr val="bg2"/>
                </a:solidFill>
                <a:effectLst/>
                <a:latin typeface="Times New Roman" pitchFamily="18" charset="0"/>
              </a:rPr>
              <a:t>©  2009 John Wiley and Sons    </a:t>
            </a:r>
            <a:r>
              <a:rPr lang="en-GB" sz="1200" b="0">
                <a:solidFill>
                  <a:schemeClr val="tx2"/>
                </a:solidFill>
                <a:effectLst/>
                <a:latin typeface="Times New Roman" pitchFamily="18" charset="0"/>
              </a:rPr>
              <a:t>    </a:t>
            </a:r>
            <a:fld id="{84CCE579-A1EF-4C46-A67F-82FD7A0B74CF}" type="slidenum">
              <a:rPr lang="en-GB" sz="1200" b="0">
                <a:solidFill>
                  <a:schemeClr val="tx2"/>
                </a:solidFill>
                <a:effectLst/>
                <a:latin typeface="Times New Roman" pitchFamily="18" charset="0"/>
              </a:rPr>
              <a:pPr algn="l" defTabSz="762000">
                <a:lnSpc>
                  <a:spcPct val="70000"/>
                </a:lnSpc>
                <a:spcBef>
                  <a:spcPct val="50000"/>
                </a:spcBef>
              </a:pPr>
              <a:t>‹#›</a:t>
            </a:fld>
            <a:endParaRPr lang="en-GB" sz="1200" b="0">
              <a:solidFill>
                <a:schemeClr val="tx2"/>
              </a:solidFill>
              <a:effectLst/>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2800">
          <a:solidFill>
            <a:schemeClr val="folHlink"/>
          </a:solidFill>
          <a:latin typeface="+mj-lt"/>
          <a:ea typeface="+mj-ea"/>
          <a:cs typeface="+mj-cs"/>
        </a:defRPr>
      </a:lvl1pPr>
      <a:lvl2pPr algn="ctr" rtl="0" eaLnBrk="0" fontAlgn="base" hangingPunct="0">
        <a:spcBef>
          <a:spcPct val="0"/>
        </a:spcBef>
        <a:spcAft>
          <a:spcPct val="0"/>
        </a:spcAft>
        <a:defRPr kumimoji="1" sz="2800">
          <a:solidFill>
            <a:schemeClr val="folHlink"/>
          </a:solidFill>
          <a:latin typeface="Comic Sans MS" pitchFamily="66" charset="0"/>
        </a:defRPr>
      </a:lvl2pPr>
      <a:lvl3pPr algn="ctr" rtl="0" eaLnBrk="0" fontAlgn="base" hangingPunct="0">
        <a:spcBef>
          <a:spcPct val="0"/>
        </a:spcBef>
        <a:spcAft>
          <a:spcPct val="0"/>
        </a:spcAft>
        <a:defRPr kumimoji="1" sz="2800">
          <a:solidFill>
            <a:schemeClr val="folHlink"/>
          </a:solidFill>
          <a:latin typeface="Comic Sans MS" pitchFamily="66" charset="0"/>
        </a:defRPr>
      </a:lvl3pPr>
      <a:lvl4pPr algn="ctr" rtl="0" eaLnBrk="0" fontAlgn="base" hangingPunct="0">
        <a:spcBef>
          <a:spcPct val="0"/>
        </a:spcBef>
        <a:spcAft>
          <a:spcPct val="0"/>
        </a:spcAft>
        <a:defRPr kumimoji="1" sz="2800">
          <a:solidFill>
            <a:schemeClr val="folHlink"/>
          </a:solidFill>
          <a:latin typeface="Comic Sans MS" pitchFamily="66" charset="0"/>
        </a:defRPr>
      </a:lvl4pPr>
      <a:lvl5pPr algn="ctr" rtl="0" eaLnBrk="0" fontAlgn="base" hangingPunct="0">
        <a:spcBef>
          <a:spcPct val="0"/>
        </a:spcBef>
        <a:spcAft>
          <a:spcPct val="0"/>
        </a:spcAft>
        <a:defRPr kumimoji="1" sz="2800">
          <a:solidFill>
            <a:schemeClr val="folHlink"/>
          </a:solidFill>
          <a:latin typeface="Comic Sans MS" pitchFamily="66" charset="0"/>
        </a:defRPr>
      </a:lvl5pPr>
      <a:lvl6pPr marL="457200" algn="ctr" rtl="0" eaLnBrk="0" fontAlgn="base" hangingPunct="0">
        <a:spcBef>
          <a:spcPct val="0"/>
        </a:spcBef>
        <a:spcAft>
          <a:spcPct val="0"/>
        </a:spcAft>
        <a:defRPr kumimoji="1" sz="2800">
          <a:solidFill>
            <a:schemeClr val="folHlink"/>
          </a:solidFill>
          <a:latin typeface="Comic Sans MS" pitchFamily="66" charset="0"/>
        </a:defRPr>
      </a:lvl6pPr>
      <a:lvl7pPr marL="914400" algn="ctr" rtl="0" eaLnBrk="0" fontAlgn="base" hangingPunct="0">
        <a:spcBef>
          <a:spcPct val="0"/>
        </a:spcBef>
        <a:spcAft>
          <a:spcPct val="0"/>
        </a:spcAft>
        <a:defRPr kumimoji="1" sz="2800">
          <a:solidFill>
            <a:schemeClr val="folHlink"/>
          </a:solidFill>
          <a:latin typeface="Comic Sans MS" pitchFamily="66" charset="0"/>
        </a:defRPr>
      </a:lvl7pPr>
      <a:lvl8pPr marL="1371600" algn="ctr" rtl="0" eaLnBrk="0" fontAlgn="base" hangingPunct="0">
        <a:spcBef>
          <a:spcPct val="0"/>
        </a:spcBef>
        <a:spcAft>
          <a:spcPct val="0"/>
        </a:spcAft>
        <a:defRPr kumimoji="1" sz="2800">
          <a:solidFill>
            <a:schemeClr val="folHlink"/>
          </a:solidFill>
          <a:latin typeface="Comic Sans MS" pitchFamily="66" charset="0"/>
        </a:defRPr>
      </a:lvl8pPr>
      <a:lvl9pPr marL="1828800" algn="ctr" rtl="0" eaLnBrk="0" fontAlgn="base" hangingPunct="0">
        <a:spcBef>
          <a:spcPct val="0"/>
        </a:spcBef>
        <a:spcAft>
          <a:spcPct val="0"/>
        </a:spcAft>
        <a:defRPr kumimoji="1" sz="2800">
          <a:solidFill>
            <a:schemeClr val="folHlink"/>
          </a:solidFill>
          <a:latin typeface="Comic Sans MS" pitchFamily="66" charset="0"/>
        </a:defRPr>
      </a:lvl9pPr>
    </p:titleStyle>
    <p:bodyStyle>
      <a:lvl1pPr marL="342900" indent="-342900" algn="l" rtl="0" eaLnBrk="0" fontAlgn="base" hangingPunct="0">
        <a:lnSpc>
          <a:spcPct val="110000"/>
        </a:lnSpc>
        <a:spcBef>
          <a:spcPct val="40000"/>
        </a:spcBef>
        <a:spcAft>
          <a:spcPct val="0"/>
        </a:spcAft>
        <a:buClr>
          <a:schemeClr val="tx2"/>
        </a:buClr>
        <a:buSzPct val="70000"/>
        <a:buFont typeface="Wingdings" pitchFamily="2" charset="2"/>
        <a:buChar char="u"/>
        <a:defRPr kumimoji="1" sz="2200">
          <a:solidFill>
            <a:schemeClr val="tx1"/>
          </a:solidFill>
          <a:latin typeface="+mn-lt"/>
          <a:ea typeface="+mn-ea"/>
          <a:cs typeface="+mn-cs"/>
        </a:defRPr>
      </a:lvl1pPr>
      <a:lvl2pPr marL="742950" indent="-285750" algn="l" rtl="0" eaLnBrk="0" fontAlgn="base" hangingPunct="0">
        <a:lnSpc>
          <a:spcPct val="110000"/>
        </a:lnSpc>
        <a:spcBef>
          <a:spcPct val="25000"/>
        </a:spcBef>
        <a:spcAft>
          <a:spcPct val="0"/>
        </a:spcAft>
        <a:buClr>
          <a:schemeClr val="tx2"/>
        </a:buClr>
        <a:buChar char="–"/>
        <a:defRPr kumimoji="1" sz="2200">
          <a:solidFill>
            <a:srgbClr val="009999"/>
          </a:solidFill>
          <a:latin typeface="+mn-lt"/>
        </a:defRPr>
      </a:lvl2pPr>
      <a:lvl3pPr marL="1143000" indent="-228600" algn="l" rtl="0" eaLnBrk="0" fontAlgn="base" hangingPunct="0">
        <a:lnSpc>
          <a:spcPct val="110000"/>
        </a:lnSpc>
        <a:spcBef>
          <a:spcPct val="25000"/>
        </a:spcBef>
        <a:spcAft>
          <a:spcPct val="0"/>
        </a:spcAft>
        <a:defRPr kumimoji="1" sz="2000">
          <a:solidFill>
            <a:srgbClr val="009999"/>
          </a:solidFill>
          <a:latin typeface="+mn-lt"/>
        </a:defRPr>
      </a:lvl3pPr>
      <a:lvl4pPr marL="1600200" indent="-228600" algn="l" rtl="0" eaLnBrk="0" fontAlgn="base" hangingPunct="0">
        <a:spcBef>
          <a:spcPct val="20000"/>
        </a:spcBef>
        <a:spcAft>
          <a:spcPct val="0"/>
        </a:spcAft>
        <a:defRPr kumimoji="1" sz="2400">
          <a:solidFill>
            <a:srgbClr val="FBD9DC"/>
          </a:solidFill>
          <a:effectLst>
            <a:outerShdw blurRad="38100" dist="38100" dir="2700000" algn="tl">
              <a:srgbClr val="000000"/>
            </a:outerShdw>
          </a:effectLst>
          <a:latin typeface="Arial Black" pitchFamily="34" charset="0"/>
        </a:defRPr>
      </a:lvl4pPr>
      <a:lvl5pPr marL="2057400" indent="-228600" algn="l" rtl="0" eaLnBrk="0" fontAlgn="base" hangingPunct="0">
        <a:spcBef>
          <a:spcPct val="20000"/>
        </a:spcBef>
        <a:spcAft>
          <a:spcPct val="0"/>
        </a:spcAft>
        <a:defRPr kumimoji="1" sz="2000">
          <a:solidFill>
            <a:srgbClr val="009999"/>
          </a:solidFill>
          <a:latin typeface="+mn-lt"/>
        </a:defRPr>
      </a:lvl5pPr>
      <a:lvl6pPr marL="2514600" indent="-228600" algn="l" rtl="0" eaLnBrk="0" fontAlgn="base" hangingPunct="0">
        <a:spcBef>
          <a:spcPct val="20000"/>
        </a:spcBef>
        <a:spcAft>
          <a:spcPct val="0"/>
        </a:spcAft>
        <a:defRPr kumimoji="1" sz="2000">
          <a:solidFill>
            <a:srgbClr val="009999"/>
          </a:solidFill>
          <a:latin typeface="+mn-lt"/>
        </a:defRPr>
      </a:lvl6pPr>
      <a:lvl7pPr marL="2971800" indent="-228600" algn="l" rtl="0" eaLnBrk="0" fontAlgn="base" hangingPunct="0">
        <a:spcBef>
          <a:spcPct val="20000"/>
        </a:spcBef>
        <a:spcAft>
          <a:spcPct val="0"/>
        </a:spcAft>
        <a:defRPr kumimoji="1" sz="2000">
          <a:solidFill>
            <a:srgbClr val="009999"/>
          </a:solidFill>
          <a:latin typeface="+mn-lt"/>
        </a:defRPr>
      </a:lvl7pPr>
      <a:lvl8pPr marL="3429000" indent="-228600" algn="l" rtl="0" eaLnBrk="0" fontAlgn="base" hangingPunct="0">
        <a:spcBef>
          <a:spcPct val="20000"/>
        </a:spcBef>
        <a:spcAft>
          <a:spcPct val="0"/>
        </a:spcAft>
        <a:defRPr kumimoji="1" sz="2000">
          <a:solidFill>
            <a:srgbClr val="009999"/>
          </a:solidFill>
          <a:latin typeface="+mn-lt"/>
        </a:defRPr>
      </a:lvl8pPr>
      <a:lvl9pPr marL="3886200" indent="-228600" algn="l" rtl="0" eaLnBrk="0" fontAlgn="base" hangingPunct="0">
        <a:spcBef>
          <a:spcPct val="20000"/>
        </a:spcBef>
        <a:spcAft>
          <a:spcPct val="0"/>
        </a:spcAft>
        <a:defRPr kumimoji="1" sz="2000">
          <a:solidFill>
            <a:srgbClr val="0099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p:cNvSpPr>
            <a:spLocks noGrp="1" noChangeArrowheads="1"/>
          </p:cNvSpPr>
          <p:nvPr>
            <p:ph type="ctrTitle"/>
          </p:nvPr>
        </p:nvSpPr>
        <p:spPr>
          <a:xfrm>
            <a:off x="714375" y="2882900"/>
            <a:ext cx="7772400" cy="850900"/>
          </a:xfrm>
        </p:spPr>
        <p:txBody>
          <a:bodyPr/>
          <a:lstStyle/>
          <a:p>
            <a:r>
              <a:rPr lang="en-US" sz="3600">
                <a:effectLst>
                  <a:outerShdw blurRad="38100" dist="38100" dir="2700000" algn="tl">
                    <a:srgbClr val="000000"/>
                  </a:outerShdw>
                </a:effectLst>
              </a:rPr>
              <a:t>Building System Models for RE</a:t>
            </a:r>
            <a:endParaRPr lang="en-US">
              <a:effectLst>
                <a:outerShdw blurRad="38100" dist="38100" dir="2700000" algn="tl">
                  <a:srgbClr val="000000"/>
                </a:outerShdw>
              </a:effectLst>
            </a:endParaRPr>
          </a:p>
        </p:txBody>
      </p:sp>
      <p:sp>
        <p:nvSpPr>
          <p:cNvPr id="1602563" name="Rectangle 3"/>
          <p:cNvSpPr>
            <a:spLocks noGrp="1" noChangeArrowheads="1"/>
          </p:cNvSpPr>
          <p:nvPr>
            <p:ph type="subTitle" idx="1"/>
          </p:nvPr>
        </p:nvSpPr>
        <p:spPr>
          <a:xfrm>
            <a:off x="1001713" y="4160838"/>
            <a:ext cx="7529512" cy="728662"/>
          </a:xfrm>
        </p:spPr>
        <p:txBody>
          <a:bodyPr/>
          <a:lstStyle/>
          <a:p>
            <a:r>
              <a:rPr lang="en-US" sz="3600"/>
              <a:t>Chapter 15</a:t>
            </a:r>
          </a:p>
          <a:p>
            <a:r>
              <a:rPr lang="en-US" sz="3600"/>
              <a:t>A goal-oriented model-building method in action</a:t>
            </a:r>
            <a:endParaRPr lang="en-US" sz="4400"/>
          </a:p>
        </p:txBody>
      </p:sp>
      <p:pic>
        <p:nvPicPr>
          <p:cNvPr id="1602564" name="Picture 4" descr="WileyCover"/>
          <p:cNvPicPr>
            <a:picLocks noChangeAspect="1" noChangeArrowheads="1"/>
          </p:cNvPicPr>
          <p:nvPr/>
        </p:nvPicPr>
        <p:blipFill>
          <a:blip r:embed="rId2" cstate="print"/>
          <a:srcRect/>
          <a:stretch>
            <a:fillRect/>
          </a:stretch>
        </p:blipFill>
        <p:spPr bwMode="auto">
          <a:xfrm>
            <a:off x="3624263" y="519113"/>
            <a:ext cx="1816100" cy="213836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lstStyle/>
          <a:p>
            <a:r>
              <a:rPr lang="en-US" sz="2400"/>
              <a:t>Step 1: </a:t>
            </a:r>
            <a:r>
              <a:rPr kumimoji="0" lang="en-US" sz="2400"/>
              <a:t>Build a preliminary goal model illustrated by scenarios</a:t>
            </a:r>
          </a:p>
        </p:txBody>
      </p:sp>
      <p:graphicFrame>
        <p:nvGraphicFramePr>
          <p:cNvPr id="1676293" name="Object 2"/>
          <p:cNvGraphicFramePr>
            <a:graphicFrameLocks noChangeAspect="1"/>
          </p:cNvGraphicFramePr>
          <p:nvPr>
            <p:ph idx="1"/>
          </p:nvPr>
        </p:nvGraphicFramePr>
        <p:xfrm>
          <a:off x="338138" y="1382713"/>
          <a:ext cx="8564562" cy="3460750"/>
        </p:xfrm>
        <a:graphic>
          <a:graphicData uri="http://schemas.openxmlformats.org/presentationml/2006/ole">
            <p:oleObj spid="_x0000_s1676293" name="Picture" r:id="rId3" imgW="5850360" imgH="2364120" progId="Word.Picture.8">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ChangeArrowheads="1"/>
          </p:cNvSpPr>
          <p:nvPr>
            <p:ph type="title"/>
          </p:nvPr>
        </p:nvSpPr>
        <p:spPr/>
        <p:txBody>
          <a:bodyPr/>
          <a:lstStyle/>
          <a:p>
            <a:r>
              <a:rPr kumimoji="0" lang="en-US"/>
              <a:t>Step 2: Derive a preliminary object model</a:t>
            </a:r>
          </a:p>
        </p:txBody>
      </p:sp>
      <p:sp>
        <p:nvSpPr>
          <p:cNvPr id="1677315" name="Rectangle 3"/>
          <p:cNvSpPr>
            <a:spLocks noGrp="1" noChangeArrowheads="1"/>
          </p:cNvSpPr>
          <p:nvPr>
            <p:ph type="body" idx="1"/>
          </p:nvPr>
        </p:nvSpPr>
        <p:spPr>
          <a:xfrm>
            <a:off x="227013" y="1295400"/>
            <a:ext cx="8916987" cy="4978400"/>
          </a:xfrm>
          <a:noFill/>
          <a:ln/>
        </p:spPr>
        <p:txBody>
          <a:bodyPr anchor="t" anchorCtr="0"/>
          <a:lstStyle/>
          <a:p>
            <a:pPr>
              <a:lnSpc>
                <a:spcPct val="100000"/>
              </a:lnSpc>
            </a:pPr>
            <a:r>
              <a:rPr lang="en-US"/>
              <a:t>WHAT:</a:t>
            </a:r>
          </a:p>
          <a:p>
            <a:pPr lvl="1">
              <a:lnSpc>
                <a:spcPct val="100000"/>
              </a:lnSpc>
            </a:pPr>
            <a:r>
              <a:rPr lang="en-US"/>
              <a:t>Identifying the stable concepts.</a:t>
            </a:r>
          </a:p>
          <a:p>
            <a:pPr lvl="1">
              <a:lnSpc>
                <a:spcPct val="100000"/>
              </a:lnSpc>
            </a:pPr>
            <a:r>
              <a:rPr lang="en-US"/>
              <a:t>Each concept is defined and classified as an entity, assciation, attribute, agent or event.</a:t>
            </a:r>
          </a:p>
          <a:p>
            <a:pPr>
              <a:lnSpc>
                <a:spcPct val="100000"/>
              </a:lnSpc>
            </a:pPr>
            <a:r>
              <a:rPr lang="en-US"/>
              <a:t>HOW:</a:t>
            </a:r>
          </a:p>
          <a:p>
            <a:pPr lvl="1">
              <a:lnSpc>
                <a:spcPct val="100000"/>
              </a:lnSpc>
            </a:pPr>
            <a:r>
              <a:rPr kumimoji="0" lang="en-US"/>
              <a:t>Take any conceptual object referred to by the goals identified in the previous step.</a:t>
            </a:r>
          </a:p>
          <a:p>
            <a:pPr lvl="1">
              <a:lnSpc>
                <a:spcPct val="100000"/>
              </a:lnSpc>
            </a:pPr>
            <a:r>
              <a:rPr kumimoji="0" lang="en-US"/>
              <a:t>Identify associations and participating objects.</a:t>
            </a:r>
          </a:p>
          <a:p>
            <a:pPr lvl="1">
              <a:lnSpc>
                <a:spcPct val="100000"/>
              </a:lnSpc>
            </a:pPr>
            <a:r>
              <a:rPr kumimoji="0" lang="en-US"/>
              <a:t>Identify generalization from objects characterized by similar attributes, associations or domain descriptions.</a:t>
            </a:r>
          </a:p>
          <a:p>
            <a:pPr lvl="1">
              <a:lnSpc>
                <a:spcPct val="100000"/>
              </a:lnSpc>
            </a:pPr>
            <a:r>
              <a:rPr kumimoji="0" lang="en-US"/>
              <a:t>Elicit prescriptive statements about conceptual objects if they really seem relevant. Drop them otherwise.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ChangeArrowheads="1"/>
          </p:cNvSpPr>
          <p:nvPr>
            <p:ph type="title"/>
          </p:nvPr>
        </p:nvSpPr>
        <p:spPr/>
        <p:txBody>
          <a:bodyPr/>
          <a:lstStyle/>
          <a:p>
            <a:r>
              <a:rPr kumimoji="0" lang="en-US"/>
              <a:t>Step 2: Derive a preliminary object model</a:t>
            </a:r>
          </a:p>
        </p:txBody>
      </p:sp>
      <p:graphicFrame>
        <p:nvGraphicFramePr>
          <p:cNvPr id="1675269" name="Object 2"/>
          <p:cNvGraphicFramePr>
            <a:graphicFrameLocks noChangeAspect="1"/>
          </p:cNvGraphicFramePr>
          <p:nvPr>
            <p:ph idx="1"/>
          </p:nvPr>
        </p:nvGraphicFramePr>
        <p:xfrm>
          <a:off x="111125" y="1108075"/>
          <a:ext cx="8780463" cy="3940175"/>
        </p:xfrm>
        <a:graphic>
          <a:graphicData uri="http://schemas.openxmlformats.org/presentationml/2006/ole">
            <p:oleObj spid="_x0000_s1675269" name="Picture" r:id="rId3" imgW="5670720" imgH="2544480" progId="Word.Picture.8">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ChangeArrowheads="1"/>
          </p:cNvSpPr>
          <p:nvPr>
            <p:ph type="title"/>
          </p:nvPr>
        </p:nvSpPr>
        <p:spPr/>
        <p:txBody>
          <a:bodyPr/>
          <a:lstStyle/>
          <a:p>
            <a:r>
              <a:rPr lang="en-US"/>
              <a:t>Modeling the system-to-be</a:t>
            </a:r>
          </a:p>
        </p:txBody>
      </p:sp>
      <p:sp>
        <p:nvSpPr>
          <p:cNvPr id="1680387" name="Rectangle 3"/>
          <p:cNvSpPr>
            <a:spLocks noGrp="1" noChangeArrowheads="1"/>
          </p:cNvSpPr>
          <p:nvPr>
            <p:ph type="body" idx="1"/>
          </p:nvPr>
        </p:nvSpPr>
        <p:spPr>
          <a:xfrm>
            <a:off x="227013" y="1295400"/>
            <a:ext cx="8751887" cy="5237163"/>
          </a:xfrm>
          <a:noFill/>
          <a:ln/>
        </p:spPr>
        <p:txBody>
          <a:bodyPr anchor="t" anchorCtr="0"/>
          <a:lstStyle/>
          <a:p>
            <a:pPr>
              <a:lnSpc>
                <a:spcPct val="100000"/>
              </a:lnSpc>
            </a:pPr>
            <a:r>
              <a:rPr lang="en-US"/>
              <a:t>Purpose:</a:t>
            </a:r>
          </a:p>
          <a:p>
            <a:pPr lvl="1">
              <a:lnSpc>
                <a:spcPct val="100000"/>
              </a:lnSpc>
            </a:pPr>
            <a:r>
              <a:rPr lang="en-US"/>
              <a:t>Expanding the preliminary structure of stable goals and domain concepts towards a model for system-to-be.</a:t>
            </a:r>
          </a:p>
          <a:p>
            <a:pPr lvl="1">
              <a:lnSpc>
                <a:spcPct val="100000"/>
              </a:lnSpc>
            </a:pPr>
            <a:r>
              <a:rPr lang="en-US"/>
              <a:t>Considering alternative goal refinements and assignments</a:t>
            </a:r>
          </a:p>
          <a:p>
            <a:pPr>
              <a:lnSpc>
                <a:spcPct val="100000"/>
              </a:lnSpc>
            </a:pPr>
            <a:r>
              <a:rPr lang="en-US"/>
              <a:t>Two steps:</a:t>
            </a:r>
          </a:p>
          <a:p>
            <a:pPr lvl="1">
              <a:lnSpc>
                <a:spcPct val="100000"/>
              </a:lnSpc>
            </a:pPr>
            <a:r>
              <a:rPr kumimoji="0" lang="en-US"/>
              <a:t>Step 3: Update the goal model with new goals…</a:t>
            </a:r>
          </a:p>
          <a:p>
            <a:pPr lvl="1">
              <a:lnSpc>
                <a:spcPct val="100000"/>
              </a:lnSpc>
            </a:pPr>
            <a:r>
              <a:rPr kumimoji="0" lang="en-US"/>
              <a:t>Step 4: Derive the updated object model</a:t>
            </a:r>
          </a:p>
          <a:p>
            <a:pPr lvl="1">
              <a:lnSpc>
                <a:spcPct val="100000"/>
              </a:lnSpc>
            </a:pPr>
            <a:r>
              <a:rPr kumimoji="0" lang="en-US"/>
              <a:t>Step 5: Analyse obstacles, threats and conflicts</a:t>
            </a:r>
          </a:p>
          <a:p>
            <a:pPr lvl="1">
              <a:lnSpc>
                <a:spcPct val="100000"/>
              </a:lnSpc>
            </a:pPr>
            <a:r>
              <a:rPr kumimoji="0" lang="en-US"/>
              <a:t>Step 6: Analyse responsibilities and build the agent model</a:t>
            </a:r>
          </a:p>
          <a:p>
            <a:pPr lvl="1">
              <a:lnSpc>
                <a:spcPct val="100000"/>
              </a:lnSpc>
            </a:pPr>
            <a:r>
              <a:rPr kumimoji="0" lang="en-US"/>
              <a:t>Step 7: Make choices among alternative options</a:t>
            </a:r>
          </a:p>
          <a:p>
            <a:pPr lvl="1">
              <a:lnSpc>
                <a:spcPct val="100000"/>
              </a:lnSpc>
            </a:pPr>
            <a:r>
              <a:rPr kumimoji="0" lang="en-US"/>
              <a:t>Step 8: Operationalize goals in the operation model</a:t>
            </a:r>
          </a:p>
          <a:p>
            <a:pPr lvl="1">
              <a:lnSpc>
                <a:spcPct val="100000"/>
              </a:lnSpc>
            </a:pPr>
            <a:r>
              <a:rPr kumimoji="0" lang="en-US"/>
              <a:t>Step 9: Build and analyse the behaviour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p:txBody>
          <a:bodyPr/>
          <a:lstStyle/>
          <a:p>
            <a:r>
              <a:rPr kumimoji="0" lang="en-US"/>
              <a:t>Step 3: Update the goal model with new goals</a:t>
            </a:r>
          </a:p>
        </p:txBody>
      </p:sp>
      <p:sp>
        <p:nvSpPr>
          <p:cNvPr id="1679363" name="Rectangle 3"/>
          <p:cNvSpPr>
            <a:spLocks noGrp="1" noChangeArrowheads="1"/>
          </p:cNvSpPr>
          <p:nvPr>
            <p:ph type="body" idx="1"/>
          </p:nvPr>
        </p:nvSpPr>
        <p:spPr>
          <a:xfrm>
            <a:off x="227013" y="1295400"/>
            <a:ext cx="8916987" cy="5237163"/>
          </a:xfrm>
          <a:noFill/>
          <a:ln/>
        </p:spPr>
        <p:txBody>
          <a:bodyPr anchor="t" anchorCtr="0"/>
          <a:lstStyle/>
          <a:p>
            <a:pPr>
              <a:lnSpc>
                <a:spcPct val="100000"/>
              </a:lnSpc>
            </a:pPr>
            <a:r>
              <a:rPr lang="en-US" sz="2000"/>
              <a:t>WHAT:</a:t>
            </a:r>
          </a:p>
          <a:p>
            <a:pPr lvl="1">
              <a:lnSpc>
                <a:spcPct val="100000"/>
              </a:lnSpc>
            </a:pPr>
            <a:r>
              <a:rPr lang="en-US" sz="2000"/>
              <a:t>Replay step 1 on system-to-be. </a:t>
            </a:r>
          </a:p>
          <a:p>
            <a:pPr lvl="1">
              <a:lnSpc>
                <a:spcPct val="100000"/>
              </a:lnSpc>
            </a:pPr>
            <a:r>
              <a:rPr lang="en-US" sz="2000"/>
              <a:t>Goal model in step1 is expanded with alternative sub-goals and assignments specific to system-to-be.</a:t>
            </a:r>
          </a:p>
          <a:p>
            <a:pPr>
              <a:lnSpc>
                <a:spcPct val="100000"/>
              </a:lnSpc>
            </a:pPr>
            <a:r>
              <a:rPr lang="en-US" sz="2000"/>
              <a:t>HOW:</a:t>
            </a:r>
          </a:p>
          <a:p>
            <a:pPr lvl="1">
              <a:lnSpc>
                <a:spcPct val="100000"/>
              </a:lnSpc>
            </a:pPr>
            <a:r>
              <a:rPr kumimoji="0" lang="en-US" sz="2000"/>
              <a:t>For each problem identified in the system-as-is, derive an goal for the system-to-be.</a:t>
            </a:r>
          </a:p>
          <a:p>
            <a:pPr lvl="1">
              <a:lnSpc>
                <a:spcPct val="100000"/>
              </a:lnSpc>
            </a:pPr>
            <a:r>
              <a:rPr kumimoji="0" lang="en-US" sz="2000"/>
              <a:t>Search for prescriptive, intentional keywords in statements about system-to-be.</a:t>
            </a:r>
          </a:p>
          <a:p>
            <a:pPr lvl="1">
              <a:lnSpc>
                <a:spcPct val="100000"/>
              </a:lnSpc>
            </a:pPr>
            <a:r>
              <a:rPr kumimoji="0" lang="en-US" sz="2000"/>
              <a:t>Ask HOW/WHY questions about goals already identified.</a:t>
            </a:r>
          </a:p>
          <a:p>
            <a:pPr lvl="1">
              <a:lnSpc>
                <a:spcPct val="100000"/>
              </a:lnSpc>
            </a:pPr>
            <a:r>
              <a:rPr kumimoji="0" lang="en-US" sz="2000"/>
              <a:t>Explore illustrative scenarios of alternative, better ways of doing things.</a:t>
            </a:r>
          </a:p>
          <a:p>
            <a:pPr lvl="1">
              <a:lnSpc>
                <a:spcPct val="100000"/>
              </a:lnSpc>
            </a:pPr>
            <a:r>
              <a:rPr kumimoji="0" lang="en-US" sz="2000"/>
              <a:t>Split responsibilities among agents.</a:t>
            </a:r>
          </a:p>
          <a:p>
            <a:pPr lvl="1">
              <a:lnSpc>
                <a:spcPct val="100000"/>
              </a:lnSpc>
            </a:pPr>
            <a:r>
              <a:rPr lang="en-US" sz="20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r>
              <a:rPr kumimoji="0" lang="en-US"/>
              <a:t>Step 3: Update the goal model with new goals</a:t>
            </a:r>
          </a:p>
        </p:txBody>
      </p:sp>
      <p:graphicFrame>
        <p:nvGraphicFramePr>
          <p:cNvPr id="1682437" name="Object 2"/>
          <p:cNvGraphicFramePr>
            <a:graphicFrameLocks noChangeAspect="1"/>
          </p:cNvGraphicFramePr>
          <p:nvPr>
            <p:ph idx="1"/>
          </p:nvPr>
        </p:nvGraphicFramePr>
        <p:xfrm>
          <a:off x="246063" y="1252538"/>
          <a:ext cx="8653462" cy="4562475"/>
        </p:xfrm>
        <a:graphic>
          <a:graphicData uri="http://schemas.openxmlformats.org/presentationml/2006/ole">
            <p:oleObj spid="_x0000_s1682437" name="Picture" r:id="rId3" imgW="5850360" imgH="3084120" progId="Word.Picture.8">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p:nvPr>
        </p:nvSpPr>
        <p:spPr/>
        <p:txBody>
          <a:bodyPr/>
          <a:lstStyle/>
          <a:p>
            <a:r>
              <a:rPr kumimoji="0" lang="en-US"/>
              <a:t>Step 4: Derive the updated object model</a:t>
            </a:r>
          </a:p>
        </p:txBody>
      </p:sp>
      <p:sp>
        <p:nvSpPr>
          <p:cNvPr id="1684483" name="Rectangle 3"/>
          <p:cNvSpPr>
            <a:spLocks noGrp="1" noChangeArrowheads="1"/>
          </p:cNvSpPr>
          <p:nvPr>
            <p:ph type="body" idx="1"/>
          </p:nvPr>
        </p:nvSpPr>
        <p:spPr>
          <a:xfrm>
            <a:off x="227013" y="1295400"/>
            <a:ext cx="8916987" cy="5237163"/>
          </a:xfrm>
          <a:noFill/>
          <a:ln/>
        </p:spPr>
        <p:txBody>
          <a:bodyPr anchor="t" anchorCtr="0"/>
          <a:lstStyle/>
          <a:p>
            <a:r>
              <a:rPr lang="en-US"/>
              <a:t>WHAT:</a:t>
            </a:r>
          </a:p>
          <a:p>
            <a:pPr lvl="1"/>
            <a:r>
              <a:rPr lang="en-US"/>
              <a:t>Replay step 2 on system-to-be. </a:t>
            </a:r>
          </a:p>
          <a:p>
            <a:pPr lvl="1"/>
            <a:r>
              <a:rPr lang="en-US"/>
              <a:t>The object model in step 2 is expanded by identifying the new conceptual objects specific to the system-to-be.</a:t>
            </a:r>
          </a:p>
          <a:p>
            <a:pPr lvl="1"/>
            <a:r>
              <a:rPr lang="en-US"/>
              <a:t>Each new conceptual object is defined, classified and linked to others base on the new goal definitions.</a:t>
            </a:r>
          </a:p>
          <a:p>
            <a:r>
              <a:rPr lang="en-US"/>
              <a:t>HOW:</a:t>
            </a:r>
          </a:p>
          <a:p>
            <a:pPr lvl="1"/>
            <a:r>
              <a:rPr kumimoji="0" lang="en-US"/>
              <a:t>Use all heuristics for object model derivation in step 2.</a:t>
            </a:r>
          </a:p>
          <a:p>
            <a:pPr lvl="1"/>
            <a:r>
              <a:rPr lang="en-US"/>
              <a:t>Identify tracking associations between environment objects and software counterpart.</a:t>
            </a:r>
          </a:p>
          <a:p>
            <a:pPr lvl="1"/>
            <a:r>
              <a:rPr lang="en-US"/>
              <a:t>Check the goal-object inter-view consistency rules in S[14.2]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ChangeArrowheads="1"/>
          </p:cNvSpPr>
          <p:nvPr>
            <p:ph type="title"/>
          </p:nvPr>
        </p:nvSpPr>
        <p:spPr/>
        <p:txBody>
          <a:bodyPr/>
          <a:lstStyle/>
          <a:p>
            <a:r>
              <a:rPr kumimoji="0" lang="en-US"/>
              <a:t>Step 4: Derive the updated object model</a:t>
            </a:r>
          </a:p>
        </p:txBody>
      </p:sp>
      <p:graphicFrame>
        <p:nvGraphicFramePr>
          <p:cNvPr id="1685509" name="Object 2"/>
          <p:cNvGraphicFramePr>
            <a:graphicFrameLocks noChangeAspect="1"/>
          </p:cNvGraphicFramePr>
          <p:nvPr>
            <p:ph idx="1"/>
          </p:nvPr>
        </p:nvGraphicFramePr>
        <p:xfrm>
          <a:off x="280988" y="1884363"/>
          <a:ext cx="8618537" cy="3251200"/>
        </p:xfrm>
        <a:graphic>
          <a:graphicData uri="http://schemas.openxmlformats.org/presentationml/2006/ole">
            <p:oleObj spid="_x0000_s1685509" name="Picture" r:id="rId3" imgW="6030720" imgH="2274480" progId="Word.Picture.8">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noChangeArrowheads="1"/>
          </p:cNvSpPr>
          <p:nvPr>
            <p:ph type="title"/>
          </p:nvPr>
        </p:nvSpPr>
        <p:spPr/>
        <p:txBody>
          <a:bodyPr/>
          <a:lstStyle/>
          <a:p>
            <a:r>
              <a:rPr kumimoji="0" lang="en-US"/>
              <a:t>Step 5: Analyse obstacles, threats and conflicts</a:t>
            </a:r>
          </a:p>
        </p:txBody>
      </p:sp>
      <p:sp>
        <p:nvSpPr>
          <p:cNvPr id="1686531" name="Rectangle 3"/>
          <p:cNvSpPr>
            <a:spLocks noGrp="1" noChangeArrowheads="1"/>
          </p:cNvSpPr>
          <p:nvPr>
            <p:ph type="body" idx="1"/>
          </p:nvPr>
        </p:nvSpPr>
        <p:spPr>
          <a:xfrm>
            <a:off x="227013" y="1295400"/>
            <a:ext cx="8916987" cy="5237163"/>
          </a:xfrm>
          <a:noFill/>
          <a:ln/>
        </p:spPr>
        <p:txBody>
          <a:bodyPr anchor="t" anchorCtr="0"/>
          <a:lstStyle/>
          <a:p>
            <a:r>
              <a:rPr lang="en-US"/>
              <a:t>WHAT:</a:t>
            </a:r>
          </a:p>
          <a:p>
            <a:pPr lvl="1"/>
            <a:r>
              <a:rPr lang="en-US"/>
              <a:t>Identifying as many obstacles, threats and boundary conditions as possible. </a:t>
            </a:r>
          </a:p>
          <a:p>
            <a:pPr lvl="1"/>
            <a:r>
              <a:rPr lang="en-US"/>
              <a:t>Assessing their likelihood and criticality.</a:t>
            </a:r>
          </a:p>
          <a:p>
            <a:pPr lvl="1"/>
            <a:r>
              <a:rPr lang="en-US"/>
              <a:t>Exploring resolutions yielding new candidate goals as countermeasures in the goal model.</a:t>
            </a:r>
          </a:p>
          <a:p>
            <a:r>
              <a:rPr lang="en-US"/>
              <a:t>HOW:</a:t>
            </a:r>
          </a:p>
          <a:p>
            <a:pPr lvl="1"/>
            <a:r>
              <a:rPr lang="en-US"/>
              <a:t>Ref. Chapter 8-9.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578" name="Rectangle 2"/>
          <p:cNvSpPr>
            <a:spLocks noGrp="1" noChangeArrowheads="1"/>
          </p:cNvSpPr>
          <p:nvPr>
            <p:ph type="title"/>
          </p:nvPr>
        </p:nvSpPr>
        <p:spPr/>
        <p:txBody>
          <a:bodyPr/>
          <a:lstStyle/>
          <a:p>
            <a:r>
              <a:rPr kumimoji="0" lang="en-US"/>
              <a:t>Step 5: Analyse obstacles, threats and conflicts</a:t>
            </a:r>
          </a:p>
        </p:txBody>
      </p:sp>
      <p:graphicFrame>
        <p:nvGraphicFramePr>
          <p:cNvPr id="1688581" name="Object 2"/>
          <p:cNvGraphicFramePr>
            <a:graphicFrameLocks noChangeAspect="1"/>
          </p:cNvGraphicFramePr>
          <p:nvPr>
            <p:ph idx="1"/>
          </p:nvPr>
        </p:nvGraphicFramePr>
        <p:xfrm>
          <a:off x="260350" y="1331913"/>
          <a:ext cx="8545513" cy="5083175"/>
        </p:xfrm>
        <a:graphic>
          <a:graphicData uri="http://schemas.openxmlformats.org/presentationml/2006/ole">
            <p:oleObj spid="_x0000_s1688581" name="Picture" r:id="rId3" imgW="5940360" imgH="3534480" progId="Word.Picture.8">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Grp="1" noChangeArrowheads="1"/>
          </p:cNvSpPr>
          <p:nvPr>
            <p:ph type="title"/>
          </p:nvPr>
        </p:nvSpPr>
        <p:spPr>
          <a:xfrm>
            <a:off x="304800" y="185738"/>
            <a:ext cx="8653463" cy="762000"/>
          </a:xfrm>
        </p:spPr>
        <p:txBody>
          <a:bodyPr/>
          <a:lstStyle/>
          <a:p>
            <a:r>
              <a:rPr lang="en-US" sz="2600"/>
              <a:t>A goal-oriented model-building method in action</a:t>
            </a:r>
            <a:r>
              <a:rPr lang="en-US" sz="2400"/>
              <a:t>:  outline</a:t>
            </a:r>
          </a:p>
        </p:txBody>
      </p:sp>
      <p:sp>
        <p:nvSpPr>
          <p:cNvPr id="1604611" name="Rectangle 3"/>
          <p:cNvSpPr>
            <a:spLocks noGrp="1" noChangeArrowheads="1"/>
          </p:cNvSpPr>
          <p:nvPr>
            <p:ph type="body" idx="1"/>
          </p:nvPr>
        </p:nvSpPr>
        <p:spPr>
          <a:xfrm>
            <a:off x="239713" y="901700"/>
            <a:ext cx="8904287" cy="4978400"/>
          </a:xfrm>
          <a:noFill/>
          <a:ln/>
        </p:spPr>
        <p:txBody>
          <a:bodyPr anchor="t" anchorCtr="0"/>
          <a:lstStyle/>
          <a:p>
            <a:pPr>
              <a:lnSpc>
                <a:spcPct val="140000"/>
              </a:lnSpc>
            </a:pPr>
            <a:r>
              <a:rPr kumimoji="0" lang="en-US"/>
              <a:t>Overview and case study introduction</a:t>
            </a:r>
          </a:p>
          <a:p>
            <a:pPr>
              <a:lnSpc>
                <a:spcPct val="140000"/>
              </a:lnSpc>
            </a:pPr>
            <a:r>
              <a:rPr kumimoji="0" lang="en-US"/>
              <a:t>Modelling the system-as-is</a:t>
            </a:r>
          </a:p>
          <a:p>
            <a:pPr lvl="1"/>
            <a:r>
              <a:rPr kumimoji="0" lang="en-US"/>
              <a:t>S1: Build a preliminary goal model illustrated by scenarios</a:t>
            </a:r>
          </a:p>
          <a:p>
            <a:pPr lvl="1"/>
            <a:r>
              <a:rPr kumimoji="0" lang="en-US"/>
              <a:t>S2: Derive a preliminary object model</a:t>
            </a:r>
          </a:p>
          <a:p>
            <a:pPr>
              <a:lnSpc>
                <a:spcPct val="140000"/>
              </a:lnSpc>
            </a:pPr>
            <a:r>
              <a:rPr kumimoji="0" lang="en-US"/>
              <a:t>Modelling the system-to-be</a:t>
            </a:r>
          </a:p>
          <a:p>
            <a:pPr lvl="1"/>
            <a:r>
              <a:rPr kumimoji="0" lang="en-US"/>
              <a:t>S3: Update the goal model with new goals…</a:t>
            </a:r>
          </a:p>
          <a:p>
            <a:pPr lvl="1"/>
            <a:r>
              <a:rPr kumimoji="0" lang="en-US"/>
              <a:t>S4: Derive the updated object model</a:t>
            </a:r>
          </a:p>
          <a:p>
            <a:pPr lvl="1"/>
            <a:r>
              <a:rPr kumimoji="0" lang="en-US"/>
              <a:t>S5: Analyse obstacles, threats and conflicts</a:t>
            </a:r>
          </a:p>
          <a:p>
            <a:pPr lvl="1"/>
            <a:r>
              <a:rPr kumimoji="0" lang="en-US"/>
              <a:t>S6: Analyse responsibilities and build the agent model</a:t>
            </a:r>
          </a:p>
          <a:p>
            <a:pPr lvl="1"/>
            <a:r>
              <a:rPr kumimoji="0" lang="en-US"/>
              <a:t>…</a:t>
            </a:r>
          </a:p>
          <a:p>
            <a:pPr>
              <a:lnSpc>
                <a:spcPct val="90000"/>
              </a:lnSpc>
            </a:pPr>
            <a:r>
              <a:rPr kumimoji="0" lang="en-US"/>
              <a:t>Handling model variants for product lines</a:t>
            </a:r>
          </a:p>
        </p:txBody>
      </p:sp>
      <p:pic>
        <p:nvPicPr>
          <p:cNvPr id="1604612" name="Picture 4" descr="MAGNIFY"/>
          <p:cNvPicPr>
            <a:picLocks noChangeAspect="1" noChangeArrowheads="1"/>
          </p:cNvPicPr>
          <p:nvPr/>
        </p:nvPicPr>
        <p:blipFill>
          <a:blip r:embed="rId2"/>
          <a:srcRect/>
          <a:stretch>
            <a:fillRect/>
          </a:stretch>
        </p:blipFill>
        <p:spPr bwMode="auto">
          <a:xfrm>
            <a:off x="346075" y="204788"/>
            <a:ext cx="465138" cy="660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02" name="Rectangle 2"/>
          <p:cNvSpPr>
            <a:spLocks noGrp="1" noChangeArrowheads="1"/>
          </p:cNvSpPr>
          <p:nvPr>
            <p:ph type="title"/>
          </p:nvPr>
        </p:nvSpPr>
        <p:spPr/>
        <p:txBody>
          <a:bodyPr/>
          <a:lstStyle/>
          <a:p>
            <a:r>
              <a:rPr kumimoji="0" lang="en-US" sz="2400"/>
              <a:t>Step 6: Analyse responsibilities and build the agent model</a:t>
            </a:r>
          </a:p>
        </p:txBody>
      </p:sp>
      <p:sp>
        <p:nvSpPr>
          <p:cNvPr id="1689603" name="Rectangle 3"/>
          <p:cNvSpPr>
            <a:spLocks noGrp="1" noChangeArrowheads="1"/>
          </p:cNvSpPr>
          <p:nvPr>
            <p:ph type="body" idx="1"/>
          </p:nvPr>
        </p:nvSpPr>
        <p:spPr>
          <a:xfrm>
            <a:off x="227013" y="1295400"/>
            <a:ext cx="8916987" cy="5237163"/>
          </a:xfrm>
          <a:noFill/>
          <a:ln/>
        </p:spPr>
        <p:txBody>
          <a:bodyPr anchor="t" anchorCtr="0"/>
          <a:lstStyle/>
          <a:p>
            <a:r>
              <a:rPr lang="en-US" sz="2000"/>
              <a:t>WHAT:</a:t>
            </a:r>
          </a:p>
          <a:p>
            <a:pPr lvl="1"/>
            <a:r>
              <a:rPr lang="en-US" sz="2000"/>
              <a:t>Exploring alternative responsibility assignments. </a:t>
            </a:r>
          </a:p>
          <a:p>
            <a:pPr lvl="1"/>
            <a:r>
              <a:rPr lang="en-US" sz="2000"/>
              <a:t>All the agents forming the system need to be defined.</a:t>
            </a:r>
          </a:p>
          <a:p>
            <a:pPr lvl="1"/>
            <a:r>
              <a:rPr lang="en-US" sz="2000"/>
              <a:t>The realizability of leaf goals by the agents assigned to them has to be checked.</a:t>
            </a:r>
          </a:p>
          <a:p>
            <a:r>
              <a:rPr lang="en-US" sz="2000"/>
              <a:t>HOW:</a:t>
            </a:r>
          </a:p>
          <a:p>
            <a:pPr lvl="1"/>
            <a:r>
              <a:rPr lang="en-US" sz="2000"/>
              <a:t>Ref. Chapter 11.</a:t>
            </a:r>
          </a:p>
          <a:p>
            <a:pPr lvl="1"/>
            <a:r>
              <a:rPr lang="en-US" sz="2000"/>
              <a:t>Identify any active object that a leaf goal concerns.</a:t>
            </a:r>
          </a:p>
          <a:p>
            <a:pPr lvl="1"/>
            <a:r>
              <a:rPr lang="en-US" sz="2000"/>
              <a:t>Look for agents whose capabilities match the variables evaluated in and constrained by a leaf goal.</a:t>
            </a:r>
          </a:p>
          <a:p>
            <a:pPr lvl="1"/>
            <a:r>
              <a:rPr lang="en-US" sz="2000"/>
              <a:t>Consider abstract agents and refine these until individual roles are reached.</a:t>
            </a:r>
          </a:p>
          <a:p>
            <a:pPr lvl="1"/>
            <a:r>
              <a:rPr lang="en-US" sz="20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626" name="Rectangle 2"/>
          <p:cNvSpPr>
            <a:spLocks noGrp="1" noChangeArrowheads="1"/>
          </p:cNvSpPr>
          <p:nvPr>
            <p:ph type="title"/>
          </p:nvPr>
        </p:nvSpPr>
        <p:spPr/>
        <p:txBody>
          <a:bodyPr/>
          <a:lstStyle/>
          <a:p>
            <a:r>
              <a:rPr kumimoji="0" lang="en-US" sz="2400"/>
              <a:t>Step 6: Analyse responsibilities and build the agent model</a:t>
            </a:r>
          </a:p>
        </p:txBody>
      </p:sp>
      <p:graphicFrame>
        <p:nvGraphicFramePr>
          <p:cNvPr id="1690629" name="Object 2"/>
          <p:cNvGraphicFramePr>
            <a:graphicFrameLocks noChangeAspect="1"/>
          </p:cNvGraphicFramePr>
          <p:nvPr>
            <p:ph idx="1"/>
          </p:nvPr>
        </p:nvGraphicFramePr>
        <p:xfrm>
          <a:off x="377825" y="1012825"/>
          <a:ext cx="7977188" cy="5486400"/>
        </p:xfrm>
        <a:graphic>
          <a:graphicData uri="http://schemas.openxmlformats.org/presentationml/2006/ole">
            <p:oleObj spid="_x0000_s1690629" name="Picture" r:id="rId3" imgW="5400720" imgH="3714840" progId="Word.Picture.8">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p:txBody>
          <a:bodyPr/>
          <a:lstStyle/>
          <a:p>
            <a:r>
              <a:rPr kumimoji="0" lang="en-US" sz="2400"/>
              <a:t>Step 6: Analyse responsibilities and build the agent model</a:t>
            </a:r>
          </a:p>
        </p:txBody>
      </p:sp>
      <p:graphicFrame>
        <p:nvGraphicFramePr>
          <p:cNvPr id="1683460" name="Object 2"/>
          <p:cNvGraphicFramePr>
            <a:graphicFrameLocks noChangeAspect="1"/>
          </p:cNvGraphicFramePr>
          <p:nvPr>
            <p:ph idx="1"/>
          </p:nvPr>
        </p:nvGraphicFramePr>
        <p:xfrm>
          <a:off x="196850" y="1344613"/>
          <a:ext cx="8728075" cy="2392362"/>
        </p:xfrm>
        <a:graphic>
          <a:graphicData uri="http://schemas.openxmlformats.org/presentationml/2006/ole">
            <p:oleObj spid="_x0000_s1683460" name="Picture" r:id="rId3" imgW="5670720" imgH="1553760" progId="Word.Picture.8">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3698" name="Rectangle 2"/>
          <p:cNvSpPr>
            <a:spLocks noGrp="1" noChangeArrowheads="1"/>
          </p:cNvSpPr>
          <p:nvPr>
            <p:ph type="title"/>
          </p:nvPr>
        </p:nvSpPr>
        <p:spPr/>
        <p:txBody>
          <a:bodyPr/>
          <a:lstStyle/>
          <a:p>
            <a:r>
              <a:rPr kumimoji="0" lang="en-US"/>
              <a:t>Step 7: Make choices among alternative options</a:t>
            </a:r>
          </a:p>
        </p:txBody>
      </p:sp>
      <p:sp>
        <p:nvSpPr>
          <p:cNvPr id="1693699" name="Rectangle 3"/>
          <p:cNvSpPr>
            <a:spLocks noGrp="1" noChangeArrowheads="1"/>
          </p:cNvSpPr>
          <p:nvPr>
            <p:ph type="body" idx="1"/>
          </p:nvPr>
        </p:nvSpPr>
        <p:spPr>
          <a:xfrm>
            <a:off x="227013" y="1295400"/>
            <a:ext cx="8916987" cy="5357813"/>
          </a:xfrm>
          <a:noFill/>
          <a:ln/>
        </p:spPr>
        <p:txBody>
          <a:bodyPr anchor="t" anchorCtr="0"/>
          <a:lstStyle/>
          <a:p>
            <a:r>
              <a:rPr lang="en-US" sz="2000"/>
              <a:t>WHAT:</a:t>
            </a:r>
          </a:p>
          <a:p>
            <a:pPr lvl="1"/>
            <a:r>
              <a:rPr lang="en-US" sz="2000"/>
              <a:t>Evaluating the various options arising in the previous steps to select one “best” set of options defining the final system-to-be.</a:t>
            </a:r>
          </a:p>
          <a:p>
            <a:pPr lvl="1"/>
            <a:r>
              <a:rPr lang="en-US" sz="2000"/>
              <a:t>Evaluation/selection may proceed in parallel with the preceding steps.</a:t>
            </a:r>
          </a:p>
          <a:p>
            <a:r>
              <a:rPr lang="en-US" sz="2000"/>
              <a:t>HOW:</a:t>
            </a:r>
          </a:p>
          <a:p>
            <a:pPr lvl="1"/>
            <a:r>
              <a:rPr lang="en-US" sz="2000"/>
              <a:t>Using qualitative reasoning techniques to select those options contributing the most to higher-priority soft goals.</a:t>
            </a:r>
          </a:p>
          <a:p>
            <a:pPr lvl="1"/>
            <a:r>
              <a:rPr lang="en-US" sz="2000"/>
              <a:t>Using quantitative techniques, including multi-criteria analysis (Vincke, 1992). Ref. 16.3.2</a:t>
            </a:r>
          </a:p>
          <a:p>
            <a:pPr lvl="1"/>
            <a:r>
              <a:rPr lang="en-US" sz="2000"/>
              <a:t>Using various kinds of heuristics: favour refinements or assignments introducing fewer or less severe risks, favour refinements or assignments introducing fewer or less severe conflicts,…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722" name="Rectangle 2"/>
          <p:cNvSpPr>
            <a:spLocks noGrp="1" noChangeArrowheads="1"/>
          </p:cNvSpPr>
          <p:nvPr>
            <p:ph type="title"/>
          </p:nvPr>
        </p:nvSpPr>
        <p:spPr/>
        <p:txBody>
          <a:bodyPr/>
          <a:lstStyle/>
          <a:p>
            <a:r>
              <a:rPr kumimoji="0" lang="en-US" sz="2400"/>
              <a:t>Step 8: Operationalize goals in the operation model</a:t>
            </a:r>
          </a:p>
        </p:txBody>
      </p:sp>
      <p:sp>
        <p:nvSpPr>
          <p:cNvPr id="1694723" name="Rectangle 3"/>
          <p:cNvSpPr>
            <a:spLocks noGrp="1" noChangeArrowheads="1"/>
          </p:cNvSpPr>
          <p:nvPr>
            <p:ph type="body" idx="1"/>
          </p:nvPr>
        </p:nvSpPr>
        <p:spPr>
          <a:xfrm>
            <a:off x="227013" y="1006475"/>
            <a:ext cx="8916987" cy="5646738"/>
          </a:xfrm>
          <a:noFill/>
          <a:ln/>
        </p:spPr>
        <p:txBody>
          <a:bodyPr anchor="t" anchorCtr="0"/>
          <a:lstStyle/>
          <a:p>
            <a:pPr>
              <a:lnSpc>
                <a:spcPct val="100000"/>
              </a:lnSpc>
            </a:pPr>
            <a:r>
              <a:rPr lang="en-US"/>
              <a:t>WHAT:</a:t>
            </a:r>
          </a:p>
          <a:p>
            <a:pPr lvl="1">
              <a:lnSpc>
                <a:spcPct val="100000"/>
              </a:lnSpc>
            </a:pPr>
            <a:r>
              <a:rPr lang="en-US"/>
              <a:t>Identifying and specifying the system services operationalizing the leaf goals in the goal model.</a:t>
            </a:r>
          </a:p>
          <a:p>
            <a:pPr lvl="1">
              <a:lnSpc>
                <a:spcPct val="100000"/>
              </a:lnSpc>
            </a:pPr>
            <a:r>
              <a:rPr lang="en-US"/>
              <a:t>“What operations will ensure this goal?” for each behavior leaf goal.</a:t>
            </a:r>
          </a:p>
          <a:p>
            <a:pPr lvl="1">
              <a:lnSpc>
                <a:spcPct val="100000"/>
              </a:lnSpc>
            </a:pPr>
            <a:r>
              <a:rPr lang="en-US"/>
              <a:t>Specify operations with their signature, dompre, dompost, reqpre, reqpost, reqtrig ensuring their underlying goals.</a:t>
            </a:r>
          </a:p>
          <a:p>
            <a:pPr>
              <a:lnSpc>
                <a:spcPct val="100000"/>
              </a:lnSpc>
            </a:pPr>
            <a:r>
              <a:rPr lang="en-US"/>
              <a:t>HOW:</a:t>
            </a:r>
          </a:p>
          <a:p>
            <a:pPr lvl="1">
              <a:lnSpc>
                <a:spcPct val="100000"/>
              </a:lnSpc>
            </a:pPr>
            <a:r>
              <a:rPr lang="en-US"/>
              <a:t>Identify operations from interaction events in illustrative scenarios.</a:t>
            </a:r>
          </a:p>
          <a:p>
            <a:pPr lvl="1">
              <a:lnSpc>
                <a:spcPct val="100000"/>
              </a:lnSpc>
            </a:pPr>
            <a:r>
              <a:rPr lang="en-US"/>
              <a:t>Derive operations from goal fluents.</a:t>
            </a:r>
          </a:p>
          <a:p>
            <a:pPr lvl="1">
              <a:lnSpc>
                <a:spcPct val="100000"/>
              </a:lnSpc>
            </a:pPr>
            <a:r>
              <a:rPr lang="en-US"/>
              <a:t>Refine goals, not operations.</a:t>
            </a:r>
          </a:p>
          <a:p>
            <a:pPr lvl="1">
              <a:lnSpc>
                <a:spcPct val="100000"/>
              </a:lnSpc>
            </a:pPr>
            <a:r>
              <a:rPr lang="en-US"/>
              <a:t>Generate use case diagrams.</a:t>
            </a:r>
          </a:p>
          <a:p>
            <a:pPr lvl="1">
              <a:lnSpc>
                <a:spcPct val="100000"/>
              </a:lnSpc>
            </a:pPr>
            <a:r>
              <a:rPr 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746" name="Rectangle 2"/>
          <p:cNvSpPr>
            <a:spLocks noGrp="1" noChangeArrowheads="1"/>
          </p:cNvSpPr>
          <p:nvPr>
            <p:ph type="title"/>
          </p:nvPr>
        </p:nvSpPr>
        <p:spPr/>
        <p:txBody>
          <a:bodyPr/>
          <a:lstStyle/>
          <a:p>
            <a:r>
              <a:rPr kumimoji="0" lang="en-US" sz="2400"/>
              <a:t>Step 8: Operationalize goals in the operation model</a:t>
            </a:r>
          </a:p>
        </p:txBody>
      </p:sp>
      <p:graphicFrame>
        <p:nvGraphicFramePr>
          <p:cNvPr id="1695749" name="Object 2"/>
          <p:cNvGraphicFramePr>
            <a:graphicFrameLocks noChangeAspect="1"/>
          </p:cNvGraphicFramePr>
          <p:nvPr>
            <p:ph idx="1"/>
          </p:nvPr>
        </p:nvGraphicFramePr>
        <p:xfrm>
          <a:off x="268288" y="1347788"/>
          <a:ext cx="8628062" cy="3179762"/>
        </p:xfrm>
        <a:graphic>
          <a:graphicData uri="http://schemas.openxmlformats.org/presentationml/2006/ole">
            <p:oleObj spid="_x0000_s1695749" name="Picture" r:id="rId3" imgW="4950360" imgH="1824480" progId="Word.Picture.8">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6770" name="Rectangle 2"/>
          <p:cNvSpPr>
            <a:spLocks noGrp="1" noChangeArrowheads="1"/>
          </p:cNvSpPr>
          <p:nvPr>
            <p:ph type="title"/>
          </p:nvPr>
        </p:nvSpPr>
        <p:spPr/>
        <p:txBody>
          <a:bodyPr/>
          <a:lstStyle/>
          <a:p>
            <a:r>
              <a:rPr kumimoji="0" lang="en-US" sz="2400"/>
              <a:t>Step 8: Operationalize goals in the operation model</a:t>
            </a:r>
          </a:p>
        </p:txBody>
      </p:sp>
      <p:graphicFrame>
        <p:nvGraphicFramePr>
          <p:cNvPr id="1696773" name="Object 2"/>
          <p:cNvGraphicFramePr>
            <a:graphicFrameLocks noChangeAspect="1"/>
          </p:cNvGraphicFramePr>
          <p:nvPr>
            <p:ph idx="1"/>
          </p:nvPr>
        </p:nvGraphicFramePr>
        <p:xfrm>
          <a:off x="430213" y="1428750"/>
          <a:ext cx="8332787" cy="4678363"/>
        </p:xfrm>
        <a:graphic>
          <a:graphicData uri="http://schemas.openxmlformats.org/presentationml/2006/ole">
            <p:oleObj spid="_x0000_s1696773" name="Picture" r:id="rId3" imgW="4050000" imgH="2273760" progId="Word.Picture.8">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674" name="Rectangle 2"/>
          <p:cNvSpPr>
            <a:spLocks noGrp="1" noChangeArrowheads="1"/>
          </p:cNvSpPr>
          <p:nvPr>
            <p:ph type="title"/>
          </p:nvPr>
        </p:nvSpPr>
        <p:spPr/>
        <p:txBody>
          <a:bodyPr/>
          <a:lstStyle/>
          <a:p>
            <a:r>
              <a:rPr kumimoji="0" lang="en-US"/>
              <a:t>Step 9: Build and analyse the behaviour model</a:t>
            </a:r>
          </a:p>
        </p:txBody>
      </p:sp>
      <p:graphicFrame>
        <p:nvGraphicFramePr>
          <p:cNvPr id="1692676" name="Object 2"/>
          <p:cNvGraphicFramePr>
            <a:graphicFrameLocks noChangeAspect="1"/>
          </p:cNvGraphicFramePr>
          <p:nvPr>
            <p:ph idx="1"/>
          </p:nvPr>
        </p:nvGraphicFramePr>
        <p:xfrm>
          <a:off x="688975" y="1017588"/>
          <a:ext cx="7372350" cy="5311775"/>
        </p:xfrm>
        <a:graphic>
          <a:graphicData uri="http://schemas.openxmlformats.org/presentationml/2006/ole">
            <p:oleObj spid="_x0000_s1692676" name="Picture" r:id="rId3" imgW="6030720" imgH="4344840" progId="Word.Picture.8">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026" name="Rectangle 2"/>
          <p:cNvSpPr>
            <a:spLocks noGrp="1" noChangeArrowheads="1"/>
          </p:cNvSpPr>
          <p:nvPr>
            <p:ph type="title"/>
          </p:nvPr>
        </p:nvSpPr>
        <p:spPr/>
        <p:txBody>
          <a:bodyPr/>
          <a:lstStyle/>
          <a:p>
            <a:r>
              <a:rPr lang="en-US"/>
              <a:t>Main steps of a model building method for RE</a:t>
            </a:r>
          </a:p>
        </p:txBody>
      </p:sp>
      <p:graphicFrame>
        <p:nvGraphicFramePr>
          <p:cNvPr id="1665028" name="Object 2"/>
          <p:cNvGraphicFramePr>
            <a:graphicFrameLocks noChangeAspect="1"/>
          </p:cNvGraphicFramePr>
          <p:nvPr>
            <p:ph idx="1"/>
          </p:nvPr>
        </p:nvGraphicFramePr>
        <p:xfrm>
          <a:off x="492125" y="858838"/>
          <a:ext cx="8053388" cy="5672137"/>
        </p:xfrm>
        <a:graphic>
          <a:graphicData uri="http://schemas.openxmlformats.org/presentationml/2006/ole">
            <p:oleObj spid="_x0000_s1665028" name="Picture" r:id="rId3" imgW="4500360" imgH="3169800" progId="Word.Picture.8">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074" name="Rectangle 2"/>
          <p:cNvSpPr>
            <a:spLocks noGrp="1" noChangeArrowheads="1"/>
          </p:cNvSpPr>
          <p:nvPr>
            <p:ph type="title"/>
          </p:nvPr>
        </p:nvSpPr>
        <p:spPr/>
        <p:txBody>
          <a:bodyPr/>
          <a:lstStyle/>
          <a:p>
            <a:r>
              <a:rPr lang="en-US"/>
              <a:t>Case study: Mine safety control</a:t>
            </a:r>
          </a:p>
        </p:txBody>
      </p:sp>
      <p:sp>
        <p:nvSpPr>
          <p:cNvPr id="1667076" name="TextBox 8"/>
          <p:cNvSpPr txBox="1">
            <a:spLocks noChangeArrowheads="1"/>
          </p:cNvSpPr>
          <p:nvPr/>
        </p:nvSpPr>
        <p:spPr bwMode="auto">
          <a:xfrm>
            <a:off x="466725" y="811213"/>
            <a:ext cx="8266113" cy="5492750"/>
          </a:xfrm>
          <a:prstGeom prst="rect">
            <a:avLst/>
          </a:prstGeom>
          <a:noFill/>
          <a:ln w="9525">
            <a:noFill/>
            <a:miter lim="800000"/>
            <a:headEnd/>
            <a:tailEnd/>
          </a:ln>
        </p:spPr>
        <p:txBody>
          <a:bodyPr>
            <a:spAutoFit/>
          </a:bodyPr>
          <a:lstStyle/>
          <a:p>
            <a:pPr algn="l" eaLnBrk="1" hangingPunct="1">
              <a:spcBef>
                <a:spcPct val="0"/>
              </a:spcBef>
            </a:pPr>
            <a:r>
              <a:rPr kumimoji="0" lang="en-AU" sz="1200" b="0">
                <a:solidFill>
                  <a:schemeClr val="tx1"/>
                </a:solidFill>
                <a:effectLst/>
                <a:latin typeface="Calibri" pitchFamily="34" charset="0"/>
              </a:rPr>
              <a:t>. </a:t>
            </a:r>
            <a:endParaRPr kumimoji="0" lang="en-GB" sz="1200" b="0">
              <a:solidFill>
                <a:schemeClr val="tx1"/>
              </a:solidFill>
              <a:effectLst/>
              <a:latin typeface="Calibri" pitchFamily="34" charset="0"/>
            </a:endParaRPr>
          </a:p>
          <a:p>
            <a:pPr algn="l" eaLnBrk="1" hangingPunct="1">
              <a:spcBef>
                <a:spcPct val="0"/>
              </a:spcBef>
            </a:pPr>
            <a:r>
              <a:rPr kumimoji="0" lang="en-AU" sz="1800" i="1">
                <a:solidFill>
                  <a:schemeClr val="tx1"/>
                </a:solidFill>
                <a:effectLst/>
                <a:latin typeface="Calibri" pitchFamily="34" charset="0"/>
              </a:rPr>
              <a:t>Mine safety control</a:t>
            </a:r>
            <a:endParaRPr kumimoji="0" lang="en-GB" sz="1800" b="0">
              <a:solidFill>
                <a:schemeClr val="tx1"/>
              </a:solidFill>
              <a:effectLst/>
              <a:latin typeface="Calibri" pitchFamily="34" charset="0"/>
            </a:endParaRPr>
          </a:p>
          <a:p>
            <a:pPr algn="l" eaLnBrk="1" hangingPunct="1">
              <a:spcBef>
                <a:spcPct val="0"/>
              </a:spcBef>
            </a:pPr>
            <a:r>
              <a:rPr kumimoji="0" lang="en-AU" sz="1800" b="0">
                <a:solidFill>
                  <a:schemeClr val="tx1"/>
                </a:solidFill>
                <a:effectLst/>
                <a:latin typeface="Calibri" pitchFamily="34" charset="0"/>
              </a:rPr>
              <a:t>[</a:t>
            </a:r>
            <a:r>
              <a:rPr kumimoji="0" lang="en-AU" sz="1800">
                <a:solidFill>
                  <a:schemeClr val="tx1"/>
                </a:solidFill>
                <a:effectLst/>
                <a:latin typeface="Calibri" pitchFamily="34" charset="0"/>
              </a:rPr>
              <a:t>System </a:t>
            </a:r>
            <a:r>
              <a:rPr kumimoji="0" lang="en-AU" sz="1800" i="1">
                <a:solidFill>
                  <a:schemeClr val="tx1"/>
                </a:solidFill>
                <a:effectLst/>
                <a:latin typeface="Calibri" pitchFamily="34" charset="0"/>
              </a:rPr>
              <a:t>as-is</a:t>
            </a:r>
            <a:r>
              <a:rPr kumimoji="0" lang="en-AU" sz="1800" b="0">
                <a:solidFill>
                  <a:schemeClr val="tx1"/>
                </a:solidFill>
                <a:effectLst/>
                <a:latin typeface="Calibri" pitchFamily="34" charset="0"/>
              </a:rPr>
              <a:t>.] Miners are exposed to multiple hazards while working inside a mine. These include life-threatening levels of percolating water, carbon monoxide, methane, and airflow. </a:t>
            </a:r>
            <a:endParaRPr kumimoji="0" lang="en-GB" sz="1800" b="0">
              <a:solidFill>
                <a:schemeClr val="tx1"/>
              </a:solidFill>
              <a:effectLst/>
              <a:latin typeface="Calibri" pitchFamily="34" charset="0"/>
            </a:endParaRPr>
          </a:p>
          <a:p>
            <a:pPr algn="l" eaLnBrk="1" hangingPunct="1">
              <a:spcBef>
                <a:spcPct val="0"/>
              </a:spcBef>
            </a:pPr>
            <a:r>
              <a:rPr kumimoji="0" lang="en-AU" sz="1800" b="0">
                <a:solidFill>
                  <a:schemeClr val="tx1"/>
                </a:solidFill>
                <a:effectLst/>
                <a:latin typeface="Calibri" pitchFamily="34" charset="0"/>
              </a:rPr>
              <a:t>Currently, dedicated supervisors have to alert miners inside the mine for prompt evacuation when any of those levels is estimated to be dangerous. </a:t>
            </a:r>
            <a:endParaRPr kumimoji="0" lang="en-GB" sz="1800" b="0">
              <a:solidFill>
                <a:schemeClr val="tx1"/>
              </a:solidFill>
              <a:effectLst/>
              <a:latin typeface="Calibri" pitchFamily="34" charset="0"/>
            </a:endParaRPr>
          </a:p>
          <a:p>
            <a:pPr algn="l" eaLnBrk="1" hangingPunct="1">
              <a:spcBef>
                <a:spcPct val="0"/>
              </a:spcBef>
            </a:pPr>
            <a:r>
              <a:rPr kumimoji="0" lang="en-AU" sz="1800" b="0">
                <a:solidFill>
                  <a:schemeClr val="tx1"/>
                </a:solidFill>
                <a:effectLst/>
                <a:latin typeface="Calibri" pitchFamily="34" charset="0"/>
              </a:rPr>
              <a:t>Sumps are placed at selected places in the mine for water collection. Each sump is equipped with a pump. The water level in each sump is regularly checked by dedicated operators to see if the water level is not too high. When this level is too high, the corresponding pump must be turned on to pump the water out of the mine. </a:t>
            </a:r>
            <a:endParaRPr kumimoji="0" lang="en-GB" sz="1800" b="0">
              <a:solidFill>
                <a:schemeClr val="tx1"/>
              </a:solidFill>
              <a:effectLst/>
              <a:latin typeface="Calibri" pitchFamily="34" charset="0"/>
            </a:endParaRPr>
          </a:p>
          <a:p>
            <a:pPr algn="l" eaLnBrk="1" hangingPunct="1">
              <a:spcBef>
                <a:spcPct val="0"/>
              </a:spcBef>
            </a:pPr>
            <a:r>
              <a:rPr kumimoji="0" lang="en-AU" sz="1800" b="0">
                <a:solidFill>
                  <a:schemeClr val="tx1"/>
                </a:solidFill>
                <a:effectLst/>
                <a:latin typeface="Calibri" pitchFamily="34" charset="0"/>
              </a:rPr>
              <a:t>To avoid the risk of explosion, pumps may not be operated when the methane level exceeds some critical threshold.</a:t>
            </a:r>
            <a:endParaRPr kumimoji="0" lang="en-GB" sz="1800" b="0">
              <a:solidFill>
                <a:schemeClr val="tx1"/>
              </a:solidFill>
              <a:effectLst/>
              <a:latin typeface="Calibri" pitchFamily="34" charset="0"/>
            </a:endParaRPr>
          </a:p>
          <a:p>
            <a:pPr algn="l" eaLnBrk="1" hangingPunct="1">
              <a:spcBef>
                <a:spcPct val="0"/>
              </a:spcBef>
            </a:pPr>
            <a:r>
              <a:rPr kumimoji="0" lang="en-AU" sz="1800" b="0">
                <a:solidFill>
                  <a:schemeClr val="tx1"/>
                </a:solidFill>
                <a:effectLst/>
                <a:latin typeface="Calibri" pitchFamily="34" charset="0"/>
              </a:rPr>
              <a:t>The current situation results in unacceptable exposure to risks, due to possible human unawareness or misjudgement of potentially dangerous situations; sudden flows of gas or water without operators at the right place to act upon; or pump functioning problems. On the other hand, lack of accurate assessment sometimes results in unnecessary evacuations. The cost of manpower for safety control is another concern.</a:t>
            </a:r>
            <a:endParaRPr kumimoji="0" lang="en-GB" sz="1800" b="0">
              <a:solidFill>
                <a:schemeClr val="tx1"/>
              </a:solidFill>
              <a:effectLst/>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Grp="1" noChangeArrowheads="1"/>
          </p:cNvSpPr>
          <p:nvPr>
            <p:ph type="title"/>
          </p:nvPr>
        </p:nvSpPr>
        <p:spPr/>
        <p:txBody>
          <a:bodyPr/>
          <a:lstStyle/>
          <a:p>
            <a:r>
              <a:rPr lang="en-US"/>
              <a:t>Case study: Mine safety control (2)</a:t>
            </a:r>
          </a:p>
        </p:txBody>
      </p:sp>
      <p:sp>
        <p:nvSpPr>
          <p:cNvPr id="1668100" name="TextBox 8"/>
          <p:cNvSpPr txBox="1">
            <a:spLocks noChangeArrowheads="1"/>
          </p:cNvSpPr>
          <p:nvPr/>
        </p:nvSpPr>
        <p:spPr bwMode="auto">
          <a:xfrm>
            <a:off x="512763" y="781050"/>
            <a:ext cx="8205787" cy="5218113"/>
          </a:xfrm>
          <a:prstGeom prst="rect">
            <a:avLst/>
          </a:prstGeom>
          <a:noFill/>
          <a:ln w="9525">
            <a:noFill/>
            <a:miter lim="800000"/>
            <a:headEnd/>
            <a:tailEnd/>
          </a:ln>
        </p:spPr>
        <p:txBody>
          <a:bodyPr>
            <a:spAutoFit/>
          </a:bodyPr>
          <a:lstStyle/>
          <a:p>
            <a:pPr algn="l" eaLnBrk="1" hangingPunct="1">
              <a:spcBef>
                <a:spcPct val="0"/>
              </a:spcBef>
            </a:pPr>
            <a:r>
              <a:rPr kumimoji="0" lang="en-AU" sz="1200" b="0">
                <a:solidFill>
                  <a:schemeClr val="tx1"/>
                </a:solidFill>
                <a:effectLst/>
                <a:latin typeface="Calibri" pitchFamily="34" charset="0"/>
              </a:rPr>
              <a:t>. </a:t>
            </a:r>
            <a:endParaRPr kumimoji="0" lang="en-GB" sz="1200" b="0">
              <a:solidFill>
                <a:schemeClr val="tx1"/>
              </a:solidFill>
              <a:effectLst/>
              <a:latin typeface="Calibri" pitchFamily="34" charset="0"/>
            </a:endParaRPr>
          </a:p>
          <a:p>
            <a:pPr algn="l" eaLnBrk="1" hangingPunct="1">
              <a:spcBef>
                <a:spcPct val="0"/>
              </a:spcBef>
            </a:pPr>
            <a:r>
              <a:rPr kumimoji="0" lang="en-AU" sz="1800" b="0">
                <a:solidFill>
                  <a:schemeClr val="tx1"/>
                </a:solidFill>
                <a:effectLst/>
                <a:latin typeface="Calibri" pitchFamily="34" charset="0"/>
              </a:rPr>
              <a:t>[</a:t>
            </a:r>
            <a:r>
              <a:rPr kumimoji="0" lang="en-AU" sz="1800">
                <a:solidFill>
                  <a:schemeClr val="tx1"/>
                </a:solidFill>
                <a:effectLst/>
                <a:latin typeface="Calibri" pitchFamily="34" charset="0"/>
              </a:rPr>
              <a:t>System</a:t>
            </a:r>
            <a:r>
              <a:rPr kumimoji="0" lang="en-AU" sz="1800" i="1">
                <a:solidFill>
                  <a:schemeClr val="tx1"/>
                </a:solidFill>
                <a:effectLst/>
                <a:latin typeface="Calibri" pitchFamily="34" charset="0"/>
              </a:rPr>
              <a:t> to-be</a:t>
            </a:r>
            <a:r>
              <a:rPr kumimoji="0" lang="en-AU" sz="1800" b="0">
                <a:solidFill>
                  <a:schemeClr val="tx1"/>
                </a:solidFill>
                <a:effectLst/>
                <a:latin typeface="Calibri" pitchFamily="34" charset="0"/>
              </a:rPr>
              <a:t>.] To address these problems, a ubiquitous Safety Control system will be installed. Each sump will be equipped with water level sensors to detect when the water is above a </a:t>
            </a:r>
            <a:r>
              <a:rPr kumimoji="0" lang="en-AU" sz="1800" b="0" i="1">
                <a:solidFill>
                  <a:schemeClr val="tx1"/>
                </a:solidFill>
                <a:effectLst/>
                <a:latin typeface="Calibri" pitchFamily="34" charset="0"/>
              </a:rPr>
              <a:t>high</a:t>
            </a:r>
            <a:r>
              <a:rPr kumimoji="0" lang="en-AU" sz="1800" b="0">
                <a:solidFill>
                  <a:schemeClr val="tx1"/>
                </a:solidFill>
                <a:effectLst/>
                <a:latin typeface="Calibri" pitchFamily="34" charset="0"/>
              </a:rPr>
              <a:t> or below a </a:t>
            </a:r>
            <a:r>
              <a:rPr kumimoji="0" lang="en-AU" sz="1800" b="0" i="1">
                <a:solidFill>
                  <a:schemeClr val="tx1"/>
                </a:solidFill>
                <a:effectLst/>
                <a:latin typeface="Calibri" pitchFamily="34" charset="0"/>
              </a:rPr>
              <a:t>low</a:t>
            </a:r>
            <a:r>
              <a:rPr kumimoji="0" lang="en-AU" sz="1800" b="0">
                <a:solidFill>
                  <a:schemeClr val="tx1"/>
                </a:solidFill>
                <a:effectLst/>
                <a:latin typeface="Calibri" pitchFamily="34" charset="0"/>
              </a:rPr>
              <a:t> level, respectively. A software-based controller shall turn a pump </a:t>
            </a:r>
            <a:r>
              <a:rPr kumimoji="0" lang="en-AU" sz="1800" b="0" i="1">
                <a:solidFill>
                  <a:schemeClr val="tx1"/>
                </a:solidFill>
                <a:effectLst/>
                <a:latin typeface="Calibri" pitchFamily="34" charset="0"/>
              </a:rPr>
              <a:t>on</a:t>
            </a:r>
            <a:r>
              <a:rPr kumimoji="0" lang="en-AU" sz="1800" b="0">
                <a:solidFill>
                  <a:schemeClr val="tx1"/>
                </a:solidFill>
                <a:effectLst/>
                <a:latin typeface="Calibri" pitchFamily="34" charset="0"/>
              </a:rPr>
              <a:t> whenever the water in the corresponding sump is reaching the </a:t>
            </a:r>
            <a:r>
              <a:rPr kumimoji="0" lang="en-AU" sz="1800" b="0" i="1">
                <a:solidFill>
                  <a:schemeClr val="tx1"/>
                </a:solidFill>
                <a:effectLst/>
                <a:latin typeface="Calibri" pitchFamily="34" charset="0"/>
              </a:rPr>
              <a:t>high</a:t>
            </a:r>
            <a:r>
              <a:rPr kumimoji="0" lang="en-AU" sz="1800" b="0">
                <a:solidFill>
                  <a:schemeClr val="tx1"/>
                </a:solidFill>
                <a:effectLst/>
                <a:latin typeface="Calibri" pitchFamily="34" charset="0"/>
              </a:rPr>
              <a:t> water level, and </a:t>
            </a:r>
            <a:r>
              <a:rPr kumimoji="0" lang="en-AU" sz="1800" b="0" i="1">
                <a:solidFill>
                  <a:schemeClr val="tx1"/>
                </a:solidFill>
                <a:effectLst/>
                <a:latin typeface="Calibri" pitchFamily="34" charset="0"/>
              </a:rPr>
              <a:t>off </a:t>
            </a:r>
            <a:r>
              <a:rPr kumimoji="0" lang="en-AU" sz="1800" b="0">
                <a:solidFill>
                  <a:schemeClr val="tx1"/>
                </a:solidFill>
                <a:effectLst/>
                <a:latin typeface="Calibri" pitchFamily="34" charset="0"/>
              </a:rPr>
              <a:t>whenever the water is reaching the </a:t>
            </a:r>
            <a:r>
              <a:rPr kumimoji="0" lang="en-AU" sz="1800" b="0" i="1">
                <a:solidFill>
                  <a:schemeClr val="tx1"/>
                </a:solidFill>
                <a:effectLst/>
                <a:latin typeface="Calibri" pitchFamily="34" charset="0"/>
              </a:rPr>
              <a:t>low</a:t>
            </a:r>
            <a:r>
              <a:rPr kumimoji="0" lang="en-AU" sz="1800" b="0">
                <a:solidFill>
                  <a:schemeClr val="tx1"/>
                </a:solidFill>
                <a:effectLst/>
                <a:latin typeface="Calibri" pitchFamily="34" charset="0"/>
              </a:rPr>
              <a:t> water level. </a:t>
            </a:r>
            <a:endParaRPr kumimoji="0" lang="en-GB" sz="1800" b="0">
              <a:solidFill>
                <a:schemeClr val="tx1"/>
              </a:solidFill>
              <a:effectLst/>
              <a:latin typeface="Calibri" pitchFamily="34" charset="0"/>
            </a:endParaRPr>
          </a:p>
          <a:p>
            <a:pPr algn="l" eaLnBrk="1" hangingPunct="1">
              <a:spcBef>
                <a:spcPct val="0"/>
              </a:spcBef>
            </a:pPr>
            <a:r>
              <a:rPr kumimoji="0" lang="en-AU" sz="1800" b="0">
                <a:solidFill>
                  <a:schemeClr val="tx1"/>
                </a:solidFill>
                <a:effectLst/>
                <a:latin typeface="Calibri" pitchFamily="34" charset="0"/>
              </a:rPr>
              <a:t>The mine will also be equipped with sensors at selected places to monitor the carbon monoxide, methane, and airflow levels. An alarm shall be raised, and the operator informed within one second, whenever any of these levels is reaching a critical threshold, so that the mine can be evacuated promptly. </a:t>
            </a:r>
            <a:endParaRPr kumimoji="0" lang="en-GB" sz="1800" b="0">
              <a:solidFill>
                <a:schemeClr val="tx1"/>
              </a:solidFill>
              <a:effectLst/>
              <a:latin typeface="Calibri" pitchFamily="34" charset="0"/>
            </a:endParaRPr>
          </a:p>
          <a:p>
            <a:pPr algn="l" eaLnBrk="1" hangingPunct="1">
              <a:spcBef>
                <a:spcPct val="0"/>
              </a:spcBef>
            </a:pPr>
            <a:r>
              <a:rPr kumimoji="0" lang="en-AU" sz="1800" b="0">
                <a:solidFill>
                  <a:schemeClr val="tx1"/>
                </a:solidFill>
                <a:effectLst/>
                <a:latin typeface="Calibri" pitchFamily="34" charset="0"/>
              </a:rPr>
              <a:t>Human operators can also control the operation of the pump, like previously, but within limits. An operator can turn the pump </a:t>
            </a:r>
            <a:r>
              <a:rPr kumimoji="0" lang="en-AU" sz="1800" b="0" i="1">
                <a:solidFill>
                  <a:schemeClr val="tx1"/>
                </a:solidFill>
                <a:effectLst/>
                <a:latin typeface="Calibri" pitchFamily="34" charset="0"/>
              </a:rPr>
              <a:t>on</a:t>
            </a:r>
            <a:r>
              <a:rPr kumimoji="0" lang="en-AU" sz="1800" b="0">
                <a:solidFill>
                  <a:schemeClr val="tx1"/>
                </a:solidFill>
                <a:effectLst/>
                <a:latin typeface="Calibri" pitchFamily="34" charset="0"/>
              </a:rPr>
              <a:t> or </a:t>
            </a:r>
            <a:r>
              <a:rPr kumimoji="0" lang="en-AU" sz="1800" b="0" i="1">
                <a:solidFill>
                  <a:schemeClr val="tx1"/>
                </a:solidFill>
                <a:effectLst/>
                <a:latin typeface="Calibri" pitchFamily="34" charset="0"/>
              </a:rPr>
              <a:t>off</a:t>
            </a:r>
            <a:r>
              <a:rPr kumimoji="0" lang="en-AU" sz="1800" b="0">
                <a:solidFill>
                  <a:schemeClr val="tx1"/>
                </a:solidFill>
                <a:effectLst/>
                <a:latin typeface="Calibri" pitchFamily="34" charset="0"/>
              </a:rPr>
              <a:t> if the water is between the </a:t>
            </a:r>
            <a:r>
              <a:rPr kumimoji="0" lang="en-AU" sz="1800" b="0" i="1">
                <a:solidFill>
                  <a:schemeClr val="tx1"/>
                </a:solidFill>
                <a:effectLst/>
                <a:latin typeface="Calibri" pitchFamily="34" charset="0"/>
              </a:rPr>
              <a:t>low</a:t>
            </a:r>
            <a:r>
              <a:rPr kumimoji="0" lang="en-AU" sz="1800" b="0">
                <a:solidFill>
                  <a:schemeClr val="tx1"/>
                </a:solidFill>
                <a:effectLst/>
                <a:latin typeface="Calibri" pitchFamily="34" charset="0"/>
              </a:rPr>
              <a:t> and </a:t>
            </a:r>
            <a:r>
              <a:rPr kumimoji="0" lang="en-AU" sz="1800" b="0" i="1">
                <a:solidFill>
                  <a:schemeClr val="tx1"/>
                </a:solidFill>
                <a:effectLst/>
                <a:latin typeface="Calibri" pitchFamily="34" charset="0"/>
              </a:rPr>
              <a:t>high</a:t>
            </a:r>
            <a:r>
              <a:rPr kumimoji="0" lang="en-AU" sz="1800" b="0">
                <a:solidFill>
                  <a:schemeClr val="tx1"/>
                </a:solidFill>
                <a:effectLst/>
                <a:latin typeface="Calibri" pitchFamily="34" charset="0"/>
              </a:rPr>
              <a:t> water levels. A special operator, the supervisor, can turn the pump </a:t>
            </a:r>
            <a:r>
              <a:rPr kumimoji="0" lang="en-AU" sz="1800" b="0" i="1">
                <a:solidFill>
                  <a:schemeClr val="tx1"/>
                </a:solidFill>
                <a:effectLst/>
                <a:latin typeface="Calibri" pitchFamily="34" charset="0"/>
              </a:rPr>
              <a:t>on</a:t>
            </a:r>
            <a:r>
              <a:rPr kumimoji="0" lang="en-AU" sz="1800" b="0">
                <a:solidFill>
                  <a:schemeClr val="tx1"/>
                </a:solidFill>
                <a:effectLst/>
                <a:latin typeface="Calibri" pitchFamily="34" charset="0"/>
              </a:rPr>
              <a:t> or </a:t>
            </a:r>
            <a:r>
              <a:rPr kumimoji="0" lang="en-AU" sz="1800" b="0" i="1">
                <a:solidFill>
                  <a:schemeClr val="tx1"/>
                </a:solidFill>
                <a:effectLst/>
                <a:latin typeface="Calibri" pitchFamily="34" charset="0"/>
              </a:rPr>
              <a:t>off</a:t>
            </a:r>
            <a:r>
              <a:rPr kumimoji="0" lang="en-AU" sz="1800" b="0">
                <a:solidFill>
                  <a:schemeClr val="tx1"/>
                </a:solidFill>
                <a:effectLst/>
                <a:latin typeface="Calibri" pitchFamily="34" charset="0"/>
              </a:rPr>
              <a:t> without this restriction. </a:t>
            </a:r>
            <a:endParaRPr kumimoji="0" lang="en-GB" sz="1800" b="0">
              <a:solidFill>
                <a:schemeClr val="tx1"/>
              </a:solidFill>
              <a:effectLst/>
              <a:latin typeface="Calibri" pitchFamily="34" charset="0"/>
            </a:endParaRPr>
          </a:p>
          <a:p>
            <a:pPr algn="l" eaLnBrk="1" hangingPunct="1">
              <a:spcBef>
                <a:spcPct val="0"/>
              </a:spcBef>
            </a:pPr>
            <a:r>
              <a:rPr kumimoji="0" lang="en-GB" sz="1800" b="0">
                <a:solidFill>
                  <a:schemeClr val="tx1"/>
                </a:solidFill>
                <a:effectLst/>
                <a:latin typeface="Calibri" pitchFamily="34" charset="0"/>
              </a:rPr>
              <a:t/>
            </a:r>
            <a:br>
              <a:rPr kumimoji="0" lang="en-GB" sz="1800" b="0">
                <a:solidFill>
                  <a:schemeClr val="tx1"/>
                </a:solidFill>
                <a:effectLst/>
                <a:latin typeface="Calibri" pitchFamily="34" charset="0"/>
              </a:rPr>
            </a:br>
            <a:r>
              <a:rPr kumimoji="0" lang="en-AU" sz="1800" b="0">
                <a:solidFill>
                  <a:schemeClr val="tx1"/>
                </a:solidFill>
                <a:effectLst/>
                <a:latin typeface="Calibri" pitchFamily="34" charset="0"/>
              </a:rPr>
              <a:t>The Safety Control system shall also maintain sensor readings and pump operation records for history tracking and analysis of anomalies.</a:t>
            </a:r>
            <a:endParaRPr kumimoji="0" lang="en-GB" sz="1800" b="0">
              <a:solidFill>
                <a:schemeClr val="tx1"/>
              </a:solidFill>
              <a:effectLst/>
              <a:latin typeface="Calibri" pitchFamily="34" charset="0"/>
            </a:endParaRPr>
          </a:p>
          <a:p>
            <a:pPr algn="l" eaLnBrk="1" hangingPunct="1">
              <a:spcBef>
                <a:spcPct val="0"/>
              </a:spcBef>
            </a:pPr>
            <a:endParaRPr kumimoji="0" lang="en-GB" sz="1800" b="0">
              <a:solidFill>
                <a:schemeClr val="tx1"/>
              </a:solidFill>
              <a:effectLst/>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Rectangle 2"/>
          <p:cNvSpPr>
            <a:spLocks noGrp="1" noChangeArrowheads="1"/>
          </p:cNvSpPr>
          <p:nvPr>
            <p:ph type="title"/>
          </p:nvPr>
        </p:nvSpPr>
        <p:spPr/>
        <p:txBody>
          <a:bodyPr/>
          <a:lstStyle/>
          <a:p>
            <a:r>
              <a:rPr lang="en-US"/>
              <a:t>Modeling the system-as-is</a:t>
            </a:r>
          </a:p>
        </p:txBody>
      </p:sp>
      <p:sp>
        <p:nvSpPr>
          <p:cNvPr id="1669123" name="Rectangle 3"/>
          <p:cNvSpPr>
            <a:spLocks noGrp="1" noChangeArrowheads="1"/>
          </p:cNvSpPr>
          <p:nvPr>
            <p:ph type="body" idx="1"/>
          </p:nvPr>
        </p:nvSpPr>
        <p:spPr>
          <a:noFill/>
          <a:ln/>
        </p:spPr>
        <p:txBody>
          <a:bodyPr anchor="t" anchorCtr="0"/>
          <a:lstStyle/>
          <a:p>
            <a:r>
              <a:rPr lang="en-US"/>
              <a:t>Purpose:</a:t>
            </a:r>
          </a:p>
          <a:p>
            <a:pPr lvl="1"/>
            <a:r>
              <a:rPr lang="en-US"/>
              <a:t>Structuring the goals and concepts</a:t>
            </a:r>
          </a:p>
          <a:p>
            <a:pPr lvl="1"/>
            <a:r>
              <a:rPr lang="en-US"/>
              <a:t>Analyse the system-as-is to extract: </a:t>
            </a:r>
          </a:p>
          <a:p>
            <a:pPr lvl="2"/>
            <a:r>
              <a:rPr lang="en-US"/>
              <a:t>preliminary goal model</a:t>
            </a:r>
          </a:p>
          <a:p>
            <a:pPr lvl="2"/>
            <a:r>
              <a:rPr lang="en-US"/>
              <a:t>Devive conceptual objects</a:t>
            </a:r>
          </a:p>
          <a:p>
            <a:r>
              <a:rPr lang="en-US"/>
              <a:t>Two steps:</a:t>
            </a:r>
          </a:p>
          <a:p>
            <a:pPr lvl="1"/>
            <a:r>
              <a:rPr kumimoji="0" lang="en-US"/>
              <a:t>Step 1: Build a preliminary goal model illustrated by scenarios</a:t>
            </a:r>
          </a:p>
          <a:p>
            <a:pPr lvl="1"/>
            <a:r>
              <a:rPr kumimoji="0" lang="en-US"/>
              <a:t>Step 2: Derive a preliminary object model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ChangeArrowheads="1"/>
          </p:cNvSpPr>
          <p:nvPr>
            <p:ph type="title"/>
          </p:nvPr>
        </p:nvSpPr>
        <p:spPr/>
        <p:txBody>
          <a:bodyPr/>
          <a:lstStyle/>
          <a:p>
            <a:r>
              <a:rPr lang="en-US" sz="2400"/>
              <a:t>Step 1: </a:t>
            </a:r>
            <a:r>
              <a:rPr kumimoji="0" lang="en-US" sz="2400"/>
              <a:t>Build a preliminary goal model illustrated by scenarios</a:t>
            </a:r>
          </a:p>
        </p:txBody>
      </p:sp>
      <p:sp>
        <p:nvSpPr>
          <p:cNvPr id="1670147" name="Rectangle 3"/>
          <p:cNvSpPr>
            <a:spLocks noGrp="1" noChangeArrowheads="1"/>
          </p:cNvSpPr>
          <p:nvPr>
            <p:ph type="body" idx="1"/>
          </p:nvPr>
        </p:nvSpPr>
        <p:spPr>
          <a:xfrm>
            <a:off x="227013" y="1295400"/>
            <a:ext cx="8916987" cy="4978400"/>
          </a:xfrm>
          <a:noFill/>
          <a:ln/>
        </p:spPr>
        <p:txBody>
          <a:bodyPr anchor="t" anchorCtr="0"/>
          <a:lstStyle/>
          <a:p>
            <a:r>
              <a:rPr lang="en-US" sz="2000"/>
              <a:t>WHAT:</a:t>
            </a:r>
          </a:p>
          <a:p>
            <a:pPr lvl="1"/>
            <a:r>
              <a:rPr lang="en-US" sz="2000"/>
              <a:t>Analysing any available material to identify stable goals</a:t>
            </a:r>
          </a:p>
          <a:p>
            <a:pPr lvl="1"/>
            <a:r>
              <a:rPr lang="en-US" sz="2000"/>
              <a:t>Each goal is defined and classified in term of type and category.</a:t>
            </a:r>
          </a:p>
          <a:p>
            <a:pPr lvl="1"/>
            <a:r>
              <a:rPr lang="en-US" sz="2000"/>
              <a:t>The goals are refined to get sub-goals</a:t>
            </a:r>
          </a:p>
          <a:p>
            <a:pPr lvl="1"/>
            <a:r>
              <a:rPr lang="en-US" sz="2000"/>
              <a:t>The goals are abstracted until the sys’s boundary is reached</a:t>
            </a:r>
          </a:p>
          <a:p>
            <a:r>
              <a:rPr lang="en-US" sz="2000"/>
              <a:t>HOW:</a:t>
            </a:r>
          </a:p>
          <a:p>
            <a:pPr lvl="1"/>
            <a:r>
              <a:rPr kumimoji="0" lang="en-US" sz="2000"/>
              <a:t>Search for prescriptive or intentional keywords.</a:t>
            </a:r>
          </a:p>
          <a:p>
            <a:pPr lvl="1"/>
            <a:r>
              <a:rPr kumimoji="0" lang="en-US" sz="2000"/>
              <a:t>Ask HOW and WHY questions about such statements</a:t>
            </a:r>
          </a:p>
          <a:p>
            <a:pPr lvl="1"/>
            <a:r>
              <a:rPr kumimoji="0" lang="en-US" sz="2000"/>
              <a:t>Check for responsibility assignments in prescriptive statements.</a:t>
            </a:r>
          </a:p>
          <a:p>
            <a:pPr lvl="1"/>
            <a:r>
              <a:rPr kumimoji="0" lang="en-US" sz="2000"/>
              <a:t>Elicit illutrative scenarios of current ways of doing thing.</a:t>
            </a:r>
          </a:p>
          <a:p>
            <a:pPr lvl="1"/>
            <a:r>
              <a:rPr lang="en-US" sz="2000"/>
              <a:t>Use goal refinement patterns to restructure the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Rectangle 2"/>
          <p:cNvSpPr>
            <a:spLocks noGrp="1" noChangeArrowheads="1"/>
          </p:cNvSpPr>
          <p:nvPr>
            <p:ph type="title"/>
          </p:nvPr>
        </p:nvSpPr>
        <p:spPr/>
        <p:txBody>
          <a:bodyPr/>
          <a:lstStyle/>
          <a:p>
            <a:r>
              <a:rPr lang="en-US" sz="2400"/>
              <a:t>Step 1: </a:t>
            </a:r>
            <a:r>
              <a:rPr kumimoji="0" lang="en-US" sz="2400"/>
              <a:t>Build a preliminary goal model illustrated by scenarios</a:t>
            </a:r>
          </a:p>
        </p:txBody>
      </p:sp>
      <p:graphicFrame>
        <p:nvGraphicFramePr>
          <p:cNvPr id="1671173" name="Object 2"/>
          <p:cNvGraphicFramePr>
            <a:graphicFrameLocks noChangeAspect="1"/>
          </p:cNvGraphicFramePr>
          <p:nvPr>
            <p:ph idx="1"/>
          </p:nvPr>
        </p:nvGraphicFramePr>
        <p:xfrm>
          <a:off x="517525" y="1030288"/>
          <a:ext cx="7927975" cy="5216525"/>
        </p:xfrm>
        <a:graphic>
          <a:graphicData uri="http://schemas.openxmlformats.org/presentationml/2006/ole">
            <p:oleObj spid="_x0000_s1671173" name="Picture" r:id="rId3" imgW="5670720" imgH="4164480" progId="Word.Picture.8">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lstStyle/>
          <a:p>
            <a:r>
              <a:rPr lang="en-US" sz="2400"/>
              <a:t>Step 1: </a:t>
            </a:r>
            <a:r>
              <a:rPr kumimoji="0" lang="en-US" sz="2400"/>
              <a:t>Build a preliminary goal model illustrated by scenarios</a:t>
            </a:r>
          </a:p>
        </p:txBody>
      </p:sp>
      <p:graphicFrame>
        <p:nvGraphicFramePr>
          <p:cNvPr id="1674245" name="Object 2"/>
          <p:cNvGraphicFramePr>
            <a:graphicFrameLocks noChangeAspect="1"/>
          </p:cNvGraphicFramePr>
          <p:nvPr>
            <p:ph idx="1"/>
          </p:nvPr>
        </p:nvGraphicFramePr>
        <p:xfrm>
          <a:off x="304800" y="1457325"/>
          <a:ext cx="8485188" cy="3729038"/>
        </p:xfrm>
        <a:graphic>
          <a:graphicData uri="http://schemas.openxmlformats.org/presentationml/2006/ole">
            <p:oleObj spid="_x0000_s1674245" name="Picture" r:id="rId3" imgW="4140720" imgH="1819440" progId="Word.Picture.8">
              <p:embed/>
            </p:oleObj>
          </a:graphicData>
        </a:graphic>
      </p:graphicFrame>
    </p:spTree>
  </p:cSld>
  <p:clrMapOvr>
    <a:masterClrMapping/>
  </p:clrMapOvr>
</p:sld>
</file>

<file path=ppt/theme/theme1.xml><?xml version="1.0" encoding="utf-8"?>
<a:theme xmlns:a="http://schemas.openxmlformats.org/drawingml/2006/main" name="Flyer (Standard)">
  <a:themeElements>
    <a:clrScheme name="">
      <a:dk1>
        <a:srgbClr val="352270"/>
      </a:dk1>
      <a:lt1>
        <a:srgbClr val="CED3F6"/>
      </a:lt1>
      <a:dk2>
        <a:srgbClr val="800080"/>
      </a:dk2>
      <a:lt2>
        <a:srgbClr val="000000"/>
      </a:lt2>
      <a:accent1>
        <a:srgbClr val="4A427C"/>
      </a:accent1>
      <a:accent2>
        <a:srgbClr val="327A94"/>
      </a:accent2>
      <a:accent3>
        <a:srgbClr val="E3E6FA"/>
      </a:accent3>
      <a:accent4>
        <a:srgbClr val="2C1B5F"/>
      </a:accent4>
      <a:accent5>
        <a:srgbClr val="B1B0BF"/>
      </a:accent5>
      <a:accent6>
        <a:srgbClr val="2C6E86"/>
      </a:accent6>
      <a:hlink>
        <a:srgbClr val="F9152B"/>
      </a:hlink>
      <a:folHlink>
        <a:srgbClr val="CC0000"/>
      </a:folHlink>
    </a:clrScheme>
    <a:fontScheme name="Flyer (Standard)">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1"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ts val="1200"/>
          </a:spcBef>
          <a:spcAft>
            <a:spcPct val="0"/>
          </a:spcAft>
          <a:buClrTx/>
          <a:buSzTx/>
          <a:buFontTx/>
          <a:buNone/>
          <a:tabLst/>
          <a:defRPr kumimoji="1" lang="en-US" sz="2400" b="1" i="0" u="none" strike="noStrike" cap="none" normalizeH="0" baseline="0" smtClean="0">
            <a:ln>
              <a:noFill/>
            </a:ln>
            <a:solidFill>
              <a:schemeClr val="bg1"/>
            </a:solidFill>
            <a:effectLst>
              <a:outerShdw blurRad="38100" dist="38100" dir="2700000" algn="tl">
                <a:srgbClr val="000000">
                  <a:alpha val="43137"/>
                </a:srgbClr>
              </a:outerShdw>
            </a:effectLst>
            <a:latin typeface="Symbol" pitchFamily="18" charset="2"/>
          </a:defRPr>
        </a:defPPr>
      </a:lstStyle>
    </a:lnDef>
  </a:objectDefaults>
  <a:extraClrSchemeLst>
    <a:extraClrScheme>
      <a:clrScheme name="Flyer (Standard) 1">
        <a:dk1>
          <a:srgbClr val="000000"/>
        </a:dk1>
        <a:lt1>
          <a:srgbClr val="CBCBCB"/>
        </a:lt1>
        <a:dk2>
          <a:srgbClr val="003366"/>
        </a:dk2>
        <a:lt2>
          <a:srgbClr val="CCECFF"/>
        </a:lt2>
        <a:accent1>
          <a:srgbClr val="8381B3"/>
        </a:accent1>
        <a:accent2>
          <a:srgbClr val="336699"/>
        </a:accent2>
        <a:accent3>
          <a:srgbClr val="AAADB8"/>
        </a:accent3>
        <a:accent4>
          <a:srgbClr val="ADADAD"/>
        </a:accent4>
        <a:accent5>
          <a:srgbClr val="C1C1D6"/>
        </a:accent5>
        <a:accent6>
          <a:srgbClr val="2D5C8A"/>
        </a:accent6>
        <a:hlink>
          <a:srgbClr val="5B6192"/>
        </a:hlink>
        <a:folHlink>
          <a:srgbClr val="B2B2B2"/>
        </a:folHlink>
      </a:clrScheme>
      <a:clrMap bg1="dk2" tx1="lt1" bg2="dk1" tx2="lt2" accent1="accent1" accent2="accent2" accent3="accent3" accent4="accent4" accent5="accent5" accent6="accent6" hlink="hlink" folHlink="folHlink"/>
    </a:extraClrScheme>
    <a:extraClrScheme>
      <a:clrScheme name="Flyer (Standard) 2">
        <a:dk1>
          <a:srgbClr val="000000"/>
        </a:dk1>
        <a:lt1>
          <a:srgbClr val="FFFFFF"/>
        </a:lt1>
        <a:dk2>
          <a:srgbClr val="003366"/>
        </a:dk2>
        <a:lt2>
          <a:srgbClr val="6F84A5"/>
        </a:lt2>
        <a:accent1>
          <a:srgbClr val="CCFFCC"/>
        </a:accent1>
        <a:accent2>
          <a:srgbClr val="CCECFF"/>
        </a:accent2>
        <a:accent3>
          <a:srgbClr val="FFFFFF"/>
        </a:accent3>
        <a:accent4>
          <a:srgbClr val="000000"/>
        </a:accent4>
        <a:accent5>
          <a:srgbClr val="E2FFE2"/>
        </a:accent5>
        <a:accent6>
          <a:srgbClr val="B9D6E7"/>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Flyer (Standard) 3">
        <a:dk1>
          <a:srgbClr val="000000"/>
        </a:dk1>
        <a:lt1>
          <a:srgbClr val="FFFFFF"/>
        </a:lt1>
        <a:dk2>
          <a:srgbClr val="000000"/>
        </a:dk2>
        <a:lt2>
          <a:srgbClr val="393939"/>
        </a:lt2>
        <a:accent1>
          <a:srgbClr val="868686"/>
        </a:accent1>
        <a:accent2>
          <a:srgbClr val="CBCBCB"/>
        </a:accent2>
        <a:accent3>
          <a:srgbClr val="FFFFFF"/>
        </a:accent3>
        <a:accent4>
          <a:srgbClr val="000000"/>
        </a:accent4>
        <a:accent5>
          <a:srgbClr val="C3C3C3"/>
        </a:accent5>
        <a:accent6>
          <a:srgbClr val="B8B8B8"/>
        </a:accent6>
        <a:hlink>
          <a:srgbClr val="EAEAEA"/>
        </a:hlink>
        <a:folHlink>
          <a:srgbClr val="B2B2B2"/>
        </a:folHlink>
      </a:clrScheme>
      <a:clrMap bg1="lt1" tx1="dk1" bg2="lt2" tx2="dk2" accent1="accent1" accent2="accent2" accent3="accent3" accent4="accent4" accent5="accent5" accent6="accent6" hlink="hlink" folHlink="folHlink"/>
    </a:extraClrScheme>
    <a:extraClrScheme>
      <a:clrScheme name="Flyer (Standard) 4">
        <a:dk1>
          <a:srgbClr val="000000"/>
        </a:dk1>
        <a:lt1>
          <a:srgbClr val="FFFFFF"/>
        </a:lt1>
        <a:dk2>
          <a:srgbClr val="214121"/>
        </a:dk2>
        <a:lt2>
          <a:srgbClr val="5D6755"/>
        </a:lt2>
        <a:accent1>
          <a:srgbClr val="D8C68E"/>
        </a:accent1>
        <a:accent2>
          <a:srgbClr val="98B27D"/>
        </a:accent2>
        <a:accent3>
          <a:srgbClr val="FFFFFF"/>
        </a:accent3>
        <a:accent4>
          <a:srgbClr val="000000"/>
        </a:accent4>
        <a:accent5>
          <a:srgbClr val="E9DFC6"/>
        </a:accent5>
        <a:accent6>
          <a:srgbClr val="89A171"/>
        </a:accent6>
        <a:hlink>
          <a:srgbClr val="CC9900"/>
        </a:hlink>
        <a:folHlink>
          <a:srgbClr val="C0C0C0"/>
        </a:folHlink>
      </a:clrScheme>
      <a:clrMap bg1="lt1" tx1="dk1" bg2="lt2" tx2="dk2" accent1="accent1" accent2="accent2" accent3="accent3" accent4="accent4" accent5="accent5" accent6="accent6" hlink="hlink" folHlink="folHlink"/>
    </a:extraClrScheme>
    <a:extraClrScheme>
      <a:clrScheme name="Flyer (Standard) 5">
        <a:dk1>
          <a:srgbClr val="000000"/>
        </a:dk1>
        <a:lt1>
          <a:srgbClr val="FFFFFF"/>
        </a:lt1>
        <a:dk2>
          <a:srgbClr val="800000"/>
        </a:dk2>
        <a:lt2>
          <a:srgbClr val="6F605E"/>
        </a:lt2>
        <a:accent1>
          <a:srgbClr val="FFCC66"/>
        </a:accent1>
        <a:accent2>
          <a:srgbClr val="FFCCCC"/>
        </a:accent2>
        <a:accent3>
          <a:srgbClr val="FFFFFF"/>
        </a:accent3>
        <a:accent4>
          <a:srgbClr val="000000"/>
        </a:accent4>
        <a:accent5>
          <a:srgbClr val="FFE2B8"/>
        </a:accent5>
        <a:accent6>
          <a:srgbClr val="E7B9B9"/>
        </a:accent6>
        <a:hlink>
          <a:srgbClr val="B24E76"/>
        </a:hlink>
        <a:folHlink>
          <a:srgbClr val="C1A4A5"/>
        </a:folHlink>
      </a:clrScheme>
      <a:clrMap bg1="lt1" tx1="dk1" bg2="lt2" tx2="dk2" accent1="accent1" accent2="accent2" accent3="accent3" accent4="accent4" accent5="accent5" accent6="accent6" hlink="hlink" folHlink="folHlink"/>
    </a:extraClrScheme>
    <a:extraClrScheme>
      <a:clrScheme name="Flyer (Standard) 6">
        <a:dk1>
          <a:srgbClr val="000000"/>
        </a:dk1>
        <a:lt1>
          <a:srgbClr val="FFFFCC"/>
        </a:lt1>
        <a:dk2>
          <a:srgbClr val="660033"/>
        </a:dk2>
        <a:lt2>
          <a:srgbClr val="CC9900"/>
        </a:lt2>
        <a:accent1>
          <a:srgbClr val="FF9966"/>
        </a:accent1>
        <a:accent2>
          <a:srgbClr val="996633"/>
        </a:accent2>
        <a:accent3>
          <a:srgbClr val="FFFFE2"/>
        </a:accent3>
        <a:accent4>
          <a:srgbClr val="000000"/>
        </a:accent4>
        <a:accent5>
          <a:srgbClr val="FFCAB8"/>
        </a:accent5>
        <a:accent6>
          <a:srgbClr val="8A5C2D"/>
        </a:accent6>
        <a:hlink>
          <a:srgbClr val="D79EAB"/>
        </a:hlink>
        <a:folHlink>
          <a:srgbClr val="FFCC66"/>
        </a:folHlink>
      </a:clrScheme>
      <a:clrMap bg1="lt1" tx1="dk1" bg2="lt2" tx2="dk2" accent1="accent1" accent2="accent2" accent3="accent3" accent4="accent4" accent5="accent5" accent6="accent6" hlink="hlink" folHlink="folHlink"/>
    </a:extraClrScheme>
    <a:extraClrScheme>
      <a:clrScheme name="Flyer (Standard) 7">
        <a:dk1>
          <a:srgbClr val="000000"/>
        </a:dk1>
        <a:lt1>
          <a:srgbClr val="FFFFFF"/>
        </a:lt1>
        <a:dk2>
          <a:srgbClr val="990066"/>
        </a:dk2>
        <a:lt2>
          <a:srgbClr val="969696"/>
        </a:lt2>
        <a:accent1>
          <a:srgbClr val="CCCCFF"/>
        </a:accent1>
        <a:accent2>
          <a:srgbClr val="003399"/>
        </a:accent2>
        <a:accent3>
          <a:srgbClr val="FFFFFF"/>
        </a:accent3>
        <a:accent4>
          <a:srgbClr val="000000"/>
        </a:accent4>
        <a:accent5>
          <a:srgbClr val="E2E2FF"/>
        </a:accent5>
        <a:accent6>
          <a:srgbClr val="002D8A"/>
        </a:accent6>
        <a:hlink>
          <a:srgbClr val="CE98CE"/>
        </a:hlink>
        <a:folHlink>
          <a:srgbClr val="0099CC"/>
        </a:folHlink>
      </a:clrScheme>
      <a:clrMap bg1="lt1" tx1="dk1" bg2="lt2" tx2="dk2" accent1="accent1" accent2="accent2" accent3="accent3" accent4="accent4" accent5="accent5" accent6="accent6" hlink="hlink" folHlink="folHlink"/>
    </a:extraClrScheme>
    <a:extraClrScheme>
      <a:clrScheme name="Flyer (Standard) 8">
        <a:dk1>
          <a:srgbClr val="000000"/>
        </a:dk1>
        <a:lt1>
          <a:srgbClr val="DFE3F5"/>
        </a:lt1>
        <a:dk2>
          <a:srgbClr val="000099"/>
        </a:dk2>
        <a:lt2>
          <a:srgbClr val="FF0066"/>
        </a:lt2>
        <a:accent1>
          <a:srgbClr val="8381B3"/>
        </a:accent1>
        <a:accent2>
          <a:srgbClr val="336699"/>
        </a:accent2>
        <a:accent3>
          <a:srgbClr val="AAAACA"/>
        </a:accent3>
        <a:accent4>
          <a:srgbClr val="BEC2D1"/>
        </a:accent4>
        <a:accent5>
          <a:srgbClr val="C1C1D6"/>
        </a:accent5>
        <a:accent6>
          <a:srgbClr val="2D5C8A"/>
        </a:accent6>
        <a:hlink>
          <a:srgbClr val="5B6192"/>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avl-PB:Applications:MS Office'98:Microsoft Office 98:Templates:Presentations:Flyer (Standard)</Template>
  <TotalTime>27145</TotalTime>
  <Words>1464</Words>
  <Application>Microsoft PowerPoint</Application>
  <PresentationFormat>On-screen Show (4:3)</PresentationFormat>
  <Paragraphs>141</Paragraphs>
  <Slides>27</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Times New Roman</vt:lpstr>
      <vt:lpstr>Comic Sans MS</vt:lpstr>
      <vt:lpstr>Wingdings</vt:lpstr>
      <vt:lpstr>Arial Black</vt:lpstr>
      <vt:lpstr>Times</vt:lpstr>
      <vt:lpstr>MS Shell Dlg</vt:lpstr>
      <vt:lpstr>Symbol</vt:lpstr>
      <vt:lpstr>Calibri</vt:lpstr>
      <vt:lpstr>Arial</vt:lpstr>
      <vt:lpstr>Flyer (Standard)</vt:lpstr>
      <vt:lpstr>Microsoft Word Picture</vt:lpstr>
      <vt:lpstr>Building System Models for RE</vt:lpstr>
      <vt:lpstr>A goal-oriented model-building method in action:  outline</vt:lpstr>
      <vt:lpstr>Main steps of a model building method for RE</vt:lpstr>
      <vt:lpstr>Case study: Mine safety control</vt:lpstr>
      <vt:lpstr>Case study: Mine safety control (2)</vt:lpstr>
      <vt:lpstr>Modeling the system-as-is</vt:lpstr>
      <vt:lpstr>Step 1: Build a preliminary goal model illustrated by scenarios</vt:lpstr>
      <vt:lpstr>Step 1: Build a preliminary goal model illustrated by scenarios</vt:lpstr>
      <vt:lpstr>Step 1: Build a preliminary goal model illustrated by scenarios</vt:lpstr>
      <vt:lpstr>Step 1: Build a preliminary goal model illustrated by scenarios</vt:lpstr>
      <vt:lpstr>Step 2: Derive a preliminary object model</vt:lpstr>
      <vt:lpstr>Step 2: Derive a preliminary object model</vt:lpstr>
      <vt:lpstr>Modeling the system-to-be</vt:lpstr>
      <vt:lpstr>Step 3: Update the goal model with new goals</vt:lpstr>
      <vt:lpstr>Step 3: Update the goal model with new goals</vt:lpstr>
      <vt:lpstr>Step 4: Derive the updated object model</vt:lpstr>
      <vt:lpstr>Step 4: Derive the updated object model</vt:lpstr>
      <vt:lpstr>Step 5: Analyse obstacles, threats and conflicts</vt:lpstr>
      <vt:lpstr>Step 5: Analyse obstacles, threats and conflicts</vt:lpstr>
      <vt:lpstr>Step 6: Analyse responsibilities and build the agent model</vt:lpstr>
      <vt:lpstr>Step 6: Analyse responsibilities and build the agent model</vt:lpstr>
      <vt:lpstr>Step 6: Analyse responsibilities and build the agent model</vt:lpstr>
      <vt:lpstr>Step 7: Make choices among alternative options</vt:lpstr>
      <vt:lpstr>Step 8: Operationalize goals in the operation model</vt:lpstr>
      <vt:lpstr>Step 8: Operationalize goals in the operation model</vt:lpstr>
      <vt:lpstr>Step 8: Operationalize goals in the operation model</vt:lpstr>
      <vt:lpstr>Step 9: Build and analyse the behaviour model</vt:lpstr>
    </vt:vector>
  </TitlesOfParts>
  <Company>UCL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RE04 keynote</dc:title>
  <dc:creator>Axel</dc:creator>
  <cp:lastModifiedBy>Sang Nguyen</cp:lastModifiedBy>
  <cp:revision>1310</cp:revision>
  <cp:lastPrinted>2006-06-19T13:43:37Z</cp:lastPrinted>
  <dcterms:created xsi:type="dcterms:W3CDTF">2000-05-26T10:39:43Z</dcterms:created>
  <dcterms:modified xsi:type="dcterms:W3CDTF">2012-07-05T15:03:07Z</dcterms:modified>
</cp:coreProperties>
</file>