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10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conceptual object is a discrete set of instances of a domain-specific concept that are manipulated by the modeled system. These instances will have the following characteristics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They are distinctly </a:t>
            </a:r>
            <a:r>
              <a:rPr lang="en-US" dirty="0" smtClean="0"/>
              <a:t>identifiable</a:t>
            </a:r>
          </a:p>
          <a:p>
            <a:pPr lvl="1"/>
            <a:r>
              <a:rPr lang="en-US" dirty="0" smtClean="0"/>
              <a:t>They can be enumerated in any system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They share similar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may not differ from each other in their individual states and state transitions.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(a)_______ is an instantaneous object. Any its instance exists in a single state of the system only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Association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(a)___________ is an autonomous and active object. Its instances have individual behaviors captured by sequence of state transitions for the state variables that they control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features of an object specifies the necessary &amp; sufficient condition for an individual to satisfy </a:t>
            </a:r>
            <a:r>
              <a:rPr lang="en-US" dirty="0" err="1" smtClean="0"/>
              <a:t>InstanceOf</a:t>
            </a:r>
            <a:r>
              <a:rPr lang="en-US" dirty="0" smtClean="0"/>
              <a:t> (o, Ob)? </a:t>
            </a:r>
            <a:endParaRPr lang="en-US" dirty="0" smtClean="0"/>
          </a:p>
          <a:p>
            <a:pPr lvl="1"/>
            <a:r>
              <a:rPr lang="en-US" dirty="0" smtClean="0"/>
              <a:t>Def annotation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DomInvar</a:t>
            </a:r>
            <a:endParaRPr lang="en-US" dirty="0" smtClean="0"/>
          </a:p>
          <a:p>
            <a:pPr lvl="1"/>
            <a:r>
              <a:rPr lang="en-US" dirty="0" smtClean="0"/>
              <a:t>Type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individual becomes instance of an object, the object’s attributes &amp; associations get instantiated as _______ to characterize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state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system state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system object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association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instances have individual behaviors captured by sequence of state transitions for the _________ that they control. These variables refer to attributes/associations of object instances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state variables</a:t>
            </a:r>
          </a:p>
          <a:p>
            <a:pPr lvl="1"/>
            <a:r>
              <a:rPr lang="en-US" dirty="0" smtClean="0"/>
              <a:t>system state variables</a:t>
            </a:r>
          </a:p>
          <a:p>
            <a:pPr lvl="1"/>
            <a:r>
              <a:rPr lang="en-US" dirty="0" smtClean="0"/>
              <a:t>system object variables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association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multiplicity on one side of an association specifies the minimum and maximum number of object instances on _______ that may be associated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other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sides</a:t>
            </a:r>
          </a:p>
          <a:p>
            <a:pPr lvl="1"/>
            <a:r>
              <a:rPr lang="en-US" dirty="0" smtClean="0"/>
              <a:t>None of the others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arity</a:t>
            </a:r>
            <a:r>
              <a:rPr lang="en-US" dirty="0" smtClean="0"/>
              <a:t> of an association is the number of objects linked by it. We can speak of n-</a:t>
            </a:r>
            <a:r>
              <a:rPr lang="en-US" dirty="0" err="1" smtClean="0"/>
              <a:t>ary</a:t>
            </a:r>
            <a:r>
              <a:rPr lang="en-US" dirty="0" smtClean="0"/>
              <a:t> associations when this number is </a:t>
            </a:r>
            <a:r>
              <a:rPr lang="en-US" dirty="0" smtClean="0"/>
              <a:t>______.</a:t>
            </a:r>
          </a:p>
          <a:p>
            <a:pPr lvl="1"/>
            <a:r>
              <a:rPr lang="en-US" dirty="0" smtClean="0"/>
              <a:t>equal and greater than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greater than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greater than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greater than </a:t>
            </a:r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attribute is </a:t>
            </a:r>
            <a:r>
              <a:rPr lang="en-US" dirty="0" smtClean="0"/>
              <a:t>_______________.</a:t>
            </a:r>
          </a:p>
          <a:p>
            <a:pPr lvl="1"/>
            <a:r>
              <a:rPr lang="en-US" dirty="0" smtClean="0"/>
              <a:t>An intrinsic feature of an object regardless of other objects in the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A relevant feature of an object, including the association with other objects in the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A quantitative feature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none of the others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An______ link may be introduced between an object Ob and objects PartOb1,… </a:t>
            </a:r>
            <a:r>
              <a:rPr lang="en-US" dirty="0" err="1" smtClean="0"/>
              <a:t>PartObn</a:t>
            </a:r>
            <a:r>
              <a:rPr lang="en-US" dirty="0" smtClean="0"/>
              <a:t> if every current instance of Ob is a </a:t>
            </a:r>
            <a:r>
              <a:rPr lang="en-US" dirty="0" err="1" smtClean="0"/>
              <a:t>tuple</a:t>
            </a:r>
            <a:r>
              <a:rPr lang="en-US" dirty="0" smtClean="0"/>
              <a:t> of current instances of PartOb1, …., </a:t>
            </a:r>
            <a:r>
              <a:rPr lang="en-US" dirty="0" err="1" smtClean="0"/>
              <a:t>PartObn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combination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___ is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structural</a:t>
            </a:r>
            <a:r>
              <a:rPr lang="en-US" dirty="0" smtClean="0"/>
              <a:t> view of the system being modeled </a:t>
            </a:r>
          </a:p>
          <a:p>
            <a:pPr lvl="1"/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Agent model</a:t>
            </a:r>
          </a:p>
          <a:p>
            <a:pPr lvl="1"/>
            <a:r>
              <a:rPr lang="en-US" dirty="0" smtClean="0"/>
              <a:t>Goal model</a:t>
            </a:r>
          </a:p>
          <a:p>
            <a:pPr lvl="1"/>
            <a:r>
              <a:rPr lang="en-US" dirty="0" smtClean="0"/>
              <a:t>Operation model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 is a particular case of aggregation whether the composite object Ob and its parts </a:t>
            </a:r>
            <a:r>
              <a:rPr lang="en-US" dirty="0" err="1" smtClean="0"/>
              <a:t>PartObi</a:t>
            </a:r>
            <a:r>
              <a:rPr lang="en-US" dirty="0" smtClean="0"/>
              <a:t> appear and disappear together in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combination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specialization link may be introduced in a model between an object </a:t>
            </a:r>
            <a:r>
              <a:rPr lang="en-US" dirty="0" err="1" smtClean="0"/>
              <a:t>SubOb</a:t>
            </a:r>
            <a:r>
              <a:rPr lang="en-US" dirty="0" smtClean="0"/>
              <a:t> and an object </a:t>
            </a:r>
            <a:r>
              <a:rPr lang="en-US" dirty="0" err="1" smtClean="0"/>
              <a:t>SuperOb</a:t>
            </a:r>
            <a:r>
              <a:rPr lang="en-US" dirty="0" smtClean="0"/>
              <a:t> if every current instance of _____ is a current instance of _____ as well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SuperOb</a:t>
            </a:r>
            <a:r>
              <a:rPr lang="en-US" dirty="0" smtClean="0"/>
              <a:t> / </a:t>
            </a:r>
            <a:r>
              <a:rPr lang="en-US" dirty="0" err="1" smtClean="0"/>
              <a:t>SubOb</a:t>
            </a:r>
            <a:endParaRPr lang="en-US" dirty="0" smtClean="0"/>
          </a:p>
          <a:p>
            <a:pPr lvl="1"/>
            <a:r>
              <a:rPr lang="en-US" dirty="0" err="1" smtClean="0"/>
              <a:t>SubOb</a:t>
            </a:r>
            <a:r>
              <a:rPr lang="en-US" dirty="0" smtClean="0"/>
              <a:t> / </a:t>
            </a:r>
            <a:r>
              <a:rPr lang="en-US" dirty="0" err="1" smtClean="0"/>
              <a:t>SuperOb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specialization, the object </a:t>
            </a:r>
            <a:r>
              <a:rPr lang="en-US" dirty="0" err="1" smtClean="0"/>
              <a:t>SubOb</a:t>
            </a:r>
            <a:r>
              <a:rPr lang="en-US" dirty="0" smtClean="0"/>
              <a:t> plays the role ______ whereas the object </a:t>
            </a:r>
            <a:r>
              <a:rPr lang="en-US" dirty="0" err="1" smtClean="0"/>
              <a:t>SuperOb</a:t>
            </a:r>
            <a:r>
              <a:rPr lang="en-US" dirty="0" smtClean="0"/>
              <a:t> plays the inverse role </a:t>
            </a:r>
            <a:r>
              <a:rPr lang="en-US" dirty="0" smtClean="0"/>
              <a:t>______.</a:t>
            </a:r>
          </a:p>
          <a:p>
            <a:pPr lvl="1"/>
            <a:r>
              <a:rPr lang="en-US" dirty="0" smtClean="0"/>
              <a:t>Generalizes / </a:t>
            </a:r>
            <a:r>
              <a:rPr lang="en-US" dirty="0" smtClean="0"/>
              <a:t>Specializes</a:t>
            </a:r>
          </a:p>
          <a:p>
            <a:pPr lvl="1"/>
            <a:r>
              <a:rPr lang="en-US" dirty="0" smtClean="0"/>
              <a:t>Specializes  / </a:t>
            </a:r>
            <a:r>
              <a:rPr lang="en-US" dirty="0" smtClean="0"/>
              <a:t>Generalizes</a:t>
            </a:r>
          </a:p>
          <a:p>
            <a:pPr lvl="1"/>
            <a:r>
              <a:rPr lang="en-US" dirty="0" err="1" smtClean="0"/>
              <a:t>IsA</a:t>
            </a:r>
            <a:r>
              <a:rPr lang="en-US" dirty="0" smtClean="0"/>
              <a:t> / </a:t>
            </a:r>
            <a:r>
              <a:rPr lang="en-US" dirty="0" err="1" smtClean="0"/>
              <a:t>SubClassOf</a:t>
            </a:r>
            <a:endParaRPr lang="en-US" dirty="0" smtClean="0"/>
          </a:p>
          <a:p>
            <a:pPr lvl="1"/>
            <a:r>
              <a:rPr lang="en-US" dirty="0" err="1" smtClean="0"/>
              <a:t>SubClassOf</a:t>
            </a:r>
            <a:r>
              <a:rPr lang="en-US" dirty="0" smtClean="0"/>
              <a:t> / </a:t>
            </a:r>
            <a:r>
              <a:rPr lang="en-US" dirty="0" err="1" smtClean="0"/>
              <a:t>IsA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figure, X is ___</a:t>
            </a:r>
          </a:p>
          <a:p>
            <a:pPr lvl="1"/>
            <a:r>
              <a:rPr lang="fr-BE" i="1" dirty="0" err="1" smtClean="0">
                <a:solidFill>
                  <a:schemeClr val="tx2"/>
                </a:solidFill>
                <a:latin typeface="Comic Sans MS" pitchFamily="66" charset="0"/>
              </a:rPr>
              <a:t>derived</a:t>
            </a:r>
            <a:r>
              <a:rPr lang="fr-BE" i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fr-BE" i="1" dirty="0" err="1" smtClean="0">
                <a:solidFill>
                  <a:schemeClr val="tx2"/>
                </a:solidFill>
                <a:latin typeface="Comic Sans MS" pitchFamily="66" charset="0"/>
              </a:rPr>
              <a:t>attribute</a:t>
            </a:r>
            <a:endParaRPr lang="fr-BE" i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r>
              <a:rPr lang="fr-BE" i="1" dirty="0" err="1" smtClean="0">
                <a:solidFill>
                  <a:schemeClr val="tx2"/>
                </a:solidFill>
                <a:latin typeface="Comic Sans MS" pitchFamily="66" charset="0"/>
              </a:rPr>
              <a:t>derived</a:t>
            </a:r>
            <a:r>
              <a:rPr lang="fr-BE" i="1" dirty="0" smtClean="0">
                <a:solidFill>
                  <a:schemeClr val="tx2"/>
                </a:solidFill>
                <a:latin typeface="Comic Sans MS" pitchFamily="66" charset="0"/>
              </a:rPr>
              <a:t> association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omic Sans MS" pitchFamily="66" charset="0"/>
              </a:rPr>
              <a:t>Existent attribute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7688" y="2865438"/>
            <a:ext cx="7489825" cy="3375025"/>
            <a:chOff x="547688" y="2865438"/>
            <a:chExt cx="7489825" cy="337502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956050" y="2865438"/>
              <a:ext cx="3246438" cy="1411287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           </a:t>
              </a: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Loan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951288" y="3295650"/>
              <a:ext cx="322738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019550" y="3321050"/>
              <a:ext cx="319087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dirty="0" err="1">
                  <a:solidFill>
                    <a:schemeClr val="tx1"/>
                  </a:solidFill>
                  <a:effectLst/>
                  <a:latin typeface="Arial" pitchFamily="34" charset="0"/>
                </a:rPr>
                <a:t>DateBorrowed</a:t>
              </a:r>
              <a:r>
                <a:rPr lang="fr-BE" sz="1800" dirty="0">
                  <a:solidFill>
                    <a:schemeClr val="tx1"/>
                  </a:solidFill>
                  <a:effectLst/>
                  <a:latin typeface="Arial" pitchFamily="34" charset="0"/>
                </a:rPr>
                <a:t>: </a:t>
              </a:r>
              <a:r>
                <a:rPr lang="fr-BE" sz="1800" i="1" dirty="0">
                  <a:solidFill>
                    <a:schemeClr val="tx1"/>
                  </a:solidFill>
                  <a:effectLst/>
                  <a:latin typeface="Arial" pitchFamily="34" charset="0"/>
                </a:rPr>
                <a:t>Date</a:t>
              </a:r>
              <a:endParaRPr lang="fr-BE" sz="1800" dirty="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sz="1800" dirty="0" err="1">
                  <a:solidFill>
                    <a:schemeClr val="tx1"/>
                  </a:solidFill>
                  <a:effectLst/>
                  <a:latin typeface="Arial" pitchFamily="34" charset="0"/>
                </a:rPr>
                <a:t>TimeLimit</a:t>
              </a:r>
              <a:r>
                <a:rPr lang="fr-BE" sz="1800" dirty="0">
                  <a:solidFill>
                    <a:schemeClr val="tx1"/>
                  </a:solidFill>
                  <a:effectLst/>
                  <a:latin typeface="Arial" pitchFamily="34" charset="0"/>
                </a:rPr>
                <a:t>: </a:t>
              </a:r>
              <a:r>
                <a:rPr lang="fr-BE" sz="1800" i="1" dirty="0" err="1">
                  <a:solidFill>
                    <a:schemeClr val="tx1"/>
                  </a:solidFill>
                  <a:effectLst/>
                  <a:latin typeface="Arial" pitchFamily="34" charset="0"/>
                </a:rPr>
                <a:t>NumberWeeks</a:t>
              </a:r>
              <a:endParaRPr lang="fr-BE" sz="1800" i="1" dirty="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sz="2000" b="1" dirty="0">
                  <a:solidFill>
                    <a:schemeClr val="hlink"/>
                  </a:solidFill>
                  <a:effectLst/>
                  <a:latin typeface="Arial" pitchFamily="34" charset="0"/>
                </a:rPr>
                <a:t>/</a:t>
              </a:r>
              <a:r>
                <a:rPr lang="fr-BE" sz="1800" dirty="0"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lang="fr-BE" sz="1800" dirty="0" err="1">
                  <a:solidFill>
                    <a:schemeClr val="tx1"/>
                  </a:solidFill>
                  <a:effectLst/>
                  <a:latin typeface="Arial" pitchFamily="34" charset="0"/>
                </a:rPr>
                <a:t>DueReturnDate</a:t>
              </a:r>
              <a:r>
                <a:rPr lang="fr-BE" sz="1800" dirty="0">
                  <a:solidFill>
                    <a:schemeClr val="tx1"/>
                  </a:solidFill>
                  <a:effectLst/>
                  <a:latin typeface="Arial" pitchFamily="34" charset="0"/>
                </a:rPr>
                <a:t>:</a:t>
              </a:r>
              <a:r>
                <a:rPr lang="fr-BE" sz="1800" i="1" dirty="0">
                  <a:solidFill>
                    <a:schemeClr val="tx1"/>
                  </a:solidFill>
                  <a:effectLst/>
                  <a:latin typeface="Arial" pitchFamily="34" charset="0"/>
                </a:rPr>
                <a:t>  Date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90675" y="3078163"/>
              <a:ext cx="1384300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fr-BE" sz="2400" i="1" dirty="0" smtClean="0">
                  <a:solidFill>
                    <a:srgbClr val="FF0000"/>
                  </a:solidFill>
                  <a:effectLst/>
                  <a:latin typeface="Comic Sans MS" pitchFamily="66" charset="0"/>
                </a:rPr>
                <a:t>X</a:t>
              </a:r>
              <a:endParaRPr lang="fr-BE" sz="2400" i="1" dirty="0"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593975" y="3368675"/>
              <a:ext cx="1498600" cy="6731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 flipV="1">
              <a:off x="3517900" y="5395913"/>
              <a:ext cx="1117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5295900" y="5478463"/>
              <a:ext cx="1612900" cy="469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597400" y="5218113"/>
              <a:ext cx="723900" cy="342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Train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654800" y="5180013"/>
              <a:ext cx="935038" cy="3937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Block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921500" y="5757863"/>
              <a:ext cx="1116013" cy="355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Platform</a:t>
              </a: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5346700" y="5395913"/>
              <a:ext cx="128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626100" y="5630863"/>
              <a:ext cx="6223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At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5791200" y="5116513"/>
              <a:ext cx="596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On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400175" y="5230813"/>
              <a:ext cx="695325" cy="342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Door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997200" y="5218113"/>
              <a:ext cx="558800" cy="342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>
                  <a:solidFill>
                    <a:schemeClr val="tx1"/>
                  </a:solidFill>
                  <a:effectLst/>
                  <a:latin typeface="Arial" pitchFamily="34" charset="0"/>
                </a:rPr>
                <a:t>Car</a:t>
              </a: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3886200" y="5091113"/>
              <a:ext cx="596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In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V="1">
              <a:off x="2108200" y="5383213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34"/>
            <p:cNvSpPr>
              <a:spLocks noChangeArrowheads="1"/>
            </p:cNvSpPr>
            <p:nvPr/>
          </p:nvSpPr>
          <p:spPr bwMode="auto">
            <a:xfrm>
              <a:off x="2679700" y="5259388"/>
              <a:ext cx="304800" cy="228600"/>
            </a:xfrm>
            <a:prstGeom prst="flowChartDecision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2012950" y="5129213"/>
              <a:ext cx="508000" cy="31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400">
                  <a:solidFill>
                    <a:schemeClr val="tx1"/>
                  </a:solidFill>
                  <a:effectLst/>
                  <a:latin typeface="Arial" pitchFamily="34" charset="0"/>
                </a:rPr>
                <a:t>1..2</a:t>
              </a:r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1971675" y="5568950"/>
              <a:ext cx="2819400" cy="271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0" y="800"/>
                </a:cxn>
                <a:cxn ang="0">
                  <a:pos x="4440" y="0"/>
                </a:cxn>
              </a:cxnLst>
              <a:rect l="0" t="0" r="r" b="b"/>
              <a:pathLst>
                <a:path w="4440" h="800">
                  <a:moveTo>
                    <a:pt x="0" y="0"/>
                  </a:moveTo>
                  <a:cubicBezTo>
                    <a:pt x="500" y="400"/>
                    <a:pt x="1000" y="800"/>
                    <a:pt x="1740" y="800"/>
                  </a:cubicBezTo>
                  <a:cubicBezTo>
                    <a:pt x="2480" y="800"/>
                    <a:pt x="3460" y="400"/>
                    <a:pt x="4440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2598738" y="5859463"/>
              <a:ext cx="11811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1">
                  <a:solidFill>
                    <a:srgbClr val="FF0000"/>
                  </a:solidFill>
                  <a:effectLst/>
                  <a:latin typeface="Arial" pitchFamily="34" charset="0"/>
                </a:rPr>
                <a:t>/</a:t>
              </a:r>
              <a:r>
                <a:rPr lang="fr-BE" sz="1800">
                  <a:solidFill>
                    <a:srgbClr val="FF0000"/>
                  </a:solidFill>
                  <a:effectLst/>
                  <a:latin typeface="Arial" pitchFamily="34" charset="0"/>
                </a:rPr>
                <a:t> </a:t>
              </a:r>
              <a:r>
                <a:rPr lang="fr-BE" sz="1600">
                  <a:solidFill>
                    <a:srgbClr val="0000FF"/>
                  </a:solidFill>
                  <a:effectLst/>
                  <a:latin typeface="Arial" pitchFamily="34" charset="0"/>
                </a:rPr>
                <a:t>DoorsOf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762000" y="4425950"/>
              <a:ext cx="1384300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fr-BE" sz="18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547688" y="4819650"/>
              <a:ext cx="1990725" cy="122555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0" y="554"/>
                </a:cxn>
                <a:cxn ang="0">
                  <a:pos x="736" y="727"/>
                </a:cxn>
                <a:cxn ang="0">
                  <a:pos x="1254" y="772"/>
                </a:cxn>
              </a:cxnLst>
              <a:rect l="0" t="0" r="r" b="b"/>
              <a:pathLst>
                <a:path w="1254" h="772">
                  <a:moveTo>
                    <a:pt x="136" y="0"/>
                  </a:moveTo>
                  <a:cubicBezTo>
                    <a:pt x="68" y="216"/>
                    <a:pt x="0" y="433"/>
                    <a:pt x="100" y="554"/>
                  </a:cubicBezTo>
                  <a:cubicBezTo>
                    <a:pt x="200" y="675"/>
                    <a:pt x="544" y="691"/>
                    <a:pt x="736" y="727"/>
                  </a:cubicBezTo>
                  <a:cubicBezTo>
                    <a:pt x="928" y="763"/>
                    <a:pt x="1091" y="767"/>
                    <a:pt x="1254" y="77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 following are rules of deriving </a:t>
            </a:r>
            <a:r>
              <a:rPr lang="en-US" dirty="0" smtClean="0"/>
              <a:t>objects, associations, </a:t>
            </a:r>
            <a:r>
              <a:rPr lang="en-US" dirty="0" smtClean="0"/>
              <a:t>attributes from </a:t>
            </a:r>
            <a:r>
              <a:rPr lang="en-US" dirty="0" smtClean="0"/>
              <a:t>the </a:t>
            </a:r>
            <a:r>
              <a:rPr lang="en-US" dirty="0" smtClean="0"/>
              <a:t>goal model, except?</a:t>
            </a:r>
          </a:p>
          <a:p>
            <a:pPr lvl="1"/>
            <a:r>
              <a:rPr lang="en-US" dirty="0" smtClean="0"/>
              <a:t>Review </a:t>
            </a:r>
            <a:r>
              <a:rPr lang="en-US" dirty="0" smtClean="0"/>
              <a:t>all specs of goals &amp; domain properties in goal </a:t>
            </a:r>
            <a:r>
              <a:rPr lang="en-US" dirty="0" smtClean="0"/>
              <a:t>model and then </a:t>
            </a:r>
            <a:r>
              <a:rPr lang="en-US" dirty="0" smtClean="0"/>
              <a:t>take all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referenced</a:t>
            </a:r>
            <a:r>
              <a:rPr lang="en-US" dirty="0" smtClean="0"/>
              <a:t> concepts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meeting criteria for object, and only </a:t>
            </a:r>
            <a:r>
              <a:rPr lang="en-US" dirty="0" smtClean="0"/>
              <a:t>those</a:t>
            </a:r>
          </a:p>
          <a:p>
            <a:pPr lvl="1"/>
            <a:r>
              <a:rPr lang="en-US" dirty="0" smtClean="0"/>
              <a:t>For goal assignment to software-to-be, we must introduce shared “images” of environment objects </a:t>
            </a:r>
            <a:r>
              <a:rPr lang="en-US" dirty="0" smtClean="0"/>
              <a:t>referenced </a:t>
            </a:r>
            <a:r>
              <a:rPr lang="en-US" dirty="0" smtClean="0"/>
              <a:t>by the </a:t>
            </a:r>
            <a:r>
              <a:rPr lang="en-US" dirty="0" smtClean="0"/>
              <a:t>goal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/>
              <a:t>Review all specs of goals &amp; domain properties in goal model and then consider the </a:t>
            </a:r>
            <a:r>
              <a:rPr lang="en-US" dirty="0" smtClean="0"/>
              <a:t>concept those values </a:t>
            </a:r>
            <a:r>
              <a:rPr lang="en-US" dirty="0" smtClean="0"/>
              <a:t>are NOT concept instances to be </a:t>
            </a:r>
            <a:r>
              <a:rPr lang="en-US" dirty="0" smtClean="0"/>
              <a:t>the objects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refers to the rule </a:t>
            </a:r>
            <a:r>
              <a:rPr lang="en-US" dirty="0" smtClean="0"/>
              <a:t>identify conceptual objects </a:t>
            </a:r>
            <a:r>
              <a:rPr lang="en-US" dirty="0" smtClean="0"/>
              <a:t>____.</a:t>
            </a:r>
          </a:p>
          <a:p>
            <a:pPr lvl="1"/>
            <a:r>
              <a:rPr lang="en-US" dirty="0" smtClean="0"/>
              <a:t>from goal spec by taking all concepts </a:t>
            </a:r>
            <a:r>
              <a:rPr lang="en-US" dirty="0" smtClean="0"/>
              <a:t>meeting criteria for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goal assignment to software-to-be, we must introduce shared “images” of environment objects referenced by the goal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4343400"/>
            <a:ext cx="8845550" cy="2187575"/>
            <a:chOff x="112713" y="2444750"/>
            <a:chExt cx="8845550" cy="218757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441700" y="3609975"/>
              <a:ext cx="2970213" cy="450850"/>
              <a:chOff x="2168" y="2274"/>
              <a:chExt cx="1871" cy="284"/>
            </a:xfrm>
          </p:grpSpPr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168" y="2274"/>
                <a:ext cx="1871" cy="284"/>
              </a:xfrm>
              <a:custGeom>
                <a:avLst/>
                <a:gdLst/>
                <a:ahLst/>
                <a:cxnLst>
                  <a:cxn ang="0">
                    <a:pos x="1860" y="0"/>
                  </a:cxn>
                  <a:cxn ang="0">
                    <a:pos x="1799" y="49"/>
                  </a:cxn>
                  <a:cxn ang="0">
                    <a:pos x="1776" y="79"/>
                  </a:cxn>
                  <a:cxn ang="0">
                    <a:pos x="1737" y="92"/>
                  </a:cxn>
                  <a:cxn ang="0">
                    <a:pos x="1657" y="134"/>
                  </a:cxn>
                  <a:cxn ang="0">
                    <a:pos x="1608" y="152"/>
                  </a:cxn>
                  <a:cxn ang="0">
                    <a:pos x="1556" y="169"/>
                  </a:cxn>
                  <a:cxn ang="0">
                    <a:pos x="1528" y="186"/>
                  </a:cxn>
                  <a:cxn ang="0">
                    <a:pos x="1495" y="182"/>
                  </a:cxn>
                  <a:cxn ang="0">
                    <a:pos x="1422" y="196"/>
                  </a:cxn>
                  <a:cxn ang="0">
                    <a:pos x="1343" y="207"/>
                  </a:cxn>
                  <a:cxn ang="0">
                    <a:pos x="1176" y="229"/>
                  </a:cxn>
                  <a:cxn ang="0">
                    <a:pos x="1011" y="244"/>
                  </a:cxn>
                  <a:cxn ang="0">
                    <a:pos x="936" y="251"/>
                  </a:cxn>
                  <a:cxn ang="0">
                    <a:pos x="798" y="259"/>
                  </a:cxn>
                  <a:cxn ang="0">
                    <a:pos x="667" y="264"/>
                  </a:cxn>
                  <a:cxn ang="0">
                    <a:pos x="424" y="256"/>
                  </a:cxn>
                  <a:cxn ang="0">
                    <a:pos x="310" y="241"/>
                  </a:cxn>
                  <a:cxn ang="0">
                    <a:pos x="203" y="219"/>
                  </a:cxn>
                  <a:cxn ang="0">
                    <a:pos x="206" y="219"/>
                  </a:cxn>
                  <a:cxn ang="0">
                    <a:pos x="4" y="164"/>
                  </a:cxn>
                  <a:cxn ang="0">
                    <a:pos x="97" y="211"/>
                  </a:cxn>
                  <a:cxn ang="0">
                    <a:pos x="203" y="239"/>
                  </a:cxn>
                  <a:cxn ang="0">
                    <a:pos x="310" y="261"/>
                  </a:cxn>
                  <a:cxn ang="0">
                    <a:pos x="422" y="276"/>
                  </a:cxn>
                  <a:cxn ang="0">
                    <a:pos x="667" y="284"/>
                  </a:cxn>
                  <a:cxn ang="0">
                    <a:pos x="798" y="279"/>
                  </a:cxn>
                  <a:cxn ang="0">
                    <a:pos x="938" y="271"/>
                  </a:cxn>
                  <a:cxn ang="0">
                    <a:pos x="1011" y="264"/>
                  </a:cxn>
                  <a:cxn ang="0">
                    <a:pos x="1176" y="249"/>
                  </a:cxn>
                  <a:cxn ang="0">
                    <a:pos x="1343" y="227"/>
                  </a:cxn>
                  <a:cxn ang="0">
                    <a:pos x="1422" y="216"/>
                  </a:cxn>
                  <a:cxn ang="0">
                    <a:pos x="1495" y="202"/>
                  </a:cxn>
                  <a:cxn ang="0">
                    <a:pos x="1531" y="194"/>
                  </a:cxn>
                  <a:cxn ang="0">
                    <a:pos x="1591" y="179"/>
                  </a:cxn>
                  <a:cxn ang="0">
                    <a:pos x="1641" y="161"/>
                  </a:cxn>
                  <a:cxn ang="0">
                    <a:pos x="1707" y="132"/>
                  </a:cxn>
                  <a:cxn ang="0">
                    <a:pos x="1779" y="89"/>
                  </a:cxn>
                  <a:cxn ang="0">
                    <a:pos x="1813" y="64"/>
                  </a:cxn>
                  <a:cxn ang="0">
                    <a:pos x="1871" y="17"/>
                  </a:cxn>
                </a:cxnLst>
                <a:rect l="0" t="0" r="r" b="b"/>
                <a:pathLst>
                  <a:path w="1871" h="284">
                    <a:moveTo>
                      <a:pt x="1871" y="17"/>
                    </a:moveTo>
                    <a:lnTo>
                      <a:pt x="1860" y="0"/>
                    </a:lnTo>
                    <a:lnTo>
                      <a:pt x="1829" y="25"/>
                    </a:lnTo>
                    <a:lnTo>
                      <a:pt x="1799" y="49"/>
                    </a:lnTo>
                    <a:lnTo>
                      <a:pt x="1768" y="72"/>
                    </a:lnTo>
                    <a:lnTo>
                      <a:pt x="1776" y="79"/>
                    </a:lnTo>
                    <a:lnTo>
                      <a:pt x="1771" y="71"/>
                    </a:lnTo>
                    <a:lnTo>
                      <a:pt x="1737" y="92"/>
                    </a:lnTo>
                    <a:lnTo>
                      <a:pt x="1699" y="114"/>
                    </a:lnTo>
                    <a:lnTo>
                      <a:pt x="1657" y="134"/>
                    </a:lnTo>
                    <a:lnTo>
                      <a:pt x="1633" y="142"/>
                    </a:lnTo>
                    <a:lnTo>
                      <a:pt x="1608" y="152"/>
                    </a:lnTo>
                    <a:lnTo>
                      <a:pt x="1583" y="161"/>
                    </a:lnTo>
                    <a:lnTo>
                      <a:pt x="1556" y="169"/>
                    </a:lnTo>
                    <a:lnTo>
                      <a:pt x="1524" y="176"/>
                    </a:lnTo>
                    <a:lnTo>
                      <a:pt x="1528" y="186"/>
                    </a:lnTo>
                    <a:lnTo>
                      <a:pt x="1528" y="176"/>
                    </a:lnTo>
                    <a:lnTo>
                      <a:pt x="1495" y="182"/>
                    </a:lnTo>
                    <a:lnTo>
                      <a:pt x="1459" y="189"/>
                    </a:lnTo>
                    <a:lnTo>
                      <a:pt x="1422" y="196"/>
                    </a:lnTo>
                    <a:lnTo>
                      <a:pt x="1383" y="202"/>
                    </a:lnTo>
                    <a:lnTo>
                      <a:pt x="1343" y="207"/>
                    </a:lnTo>
                    <a:lnTo>
                      <a:pt x="1260" y="219"/>
                    </a:lnTo>
                    <a:lnTo>
                      <a:pt x="1176" y="229"/>
                    </a:lnTo>
                    <a:lnTo>
                      <a:pt x="1091" y="238"/>
                    </a:lnTo>
                    <a:lnTo>
                      <a:pt x="1011" y="244"/>
                    </a:lnTo>
                    <a:lnTo>
                      <a:pt x="972" y="248"/>
                    </a:lnTo>
                    <a:lnTo>
                      <a:pt x="936" y="251"/>
                    </a:lnTo>
                    <a:lnTo>
                      <a:pt x="866" y="256"/>
                    </a:lnTo>
                    <a:lnTo>
                      <a:pt x="798" y="259"/>
                    </a:lnTo>
                    <a:lnTo>
                      <a:pt x="731" y="263"/>
                    </a:lnTo>
                    <a:lnTo>
                      <a:pt x="667" y="264"/>
                    </a:lnTo>
                    <a:lnTo>
                      <a:pt x="542" y="263"/>
                    </a:lnTo>
                    <a:lnTo>
                      <a:pt x="424" y="256"/>
                    </a:lnTo>
                    <a:lnTo>
                      <a:pt x="365" y="249"/>
                    </a:lnTo>
                    <a:lnTo>
                      <a:pt x="310" y="241"/>
                    </a:lnTo>
                    <a:lnTo>
                      <a:pt x="255" y="231"/>
                    </a:lnTo>
                    <a:lnTo>
                      <a:pt x="203" y="219"/>
                    </a:lnTo>
                    <a:lnTo>
                      <a:pt x="203" y="229"/>
                    </a:lnTo>
                    <a:lnTo>
                      <a:pt x="206" y="219"/>
                    </a:lnTo>
                    <a:lnTo>
                      <a:pt x="105" y="192"/>
                    </a:lnTo>
                    <a:lnTo>
                      <a:pt x="4" y="164"/>
                    </a:lnTo>
                    <a:lnTo>
                      <a:pt x="0" y="182"/>
                    </a:lnTo>
                    <a:lnTo>
                      <a:pt x="97" y="211"/>
                    </a:lnTo>
                    <a:lnTo>
                      <a:pt x="199" y="238"/>
                    </a:lnTo>
                    <a:lnTo>
                      <a:pt x="203" y="239"/>
                    </a:lnTo>
                    <a:lnTo>
                      <a:pt x="255" y="251"/>
                    </a:lnTo>
                    <a:lnTo>
                      <a:pt x="310" y="261"/>
                    </a:lnTo>
                    <a:lnTo>
                      <a:pt x="365" y="269"/>
                    </a:lnTo>
                    <a:lnTo>
                      <a:pt x="422" y="276"/>
                    </a:lnTo>
                    <a:lnTo>
                      <a:pt x="542" y="283"/>
                    </a:lnTo>
                    <a:lnTo>
                      <a:pt x="667" y="284"/>
                    </a:lnTo>
                    <a:lnTo>
                      <a:pt x="731" y="283"/>
                    </a:lnTo>
                    <a:lnTo>
                      <a:pt x="798" y="279"/>
                    </a:lnTo>
                    <a:lnTo>
                      <a:pt x="866" y="276"/>
                    </a:lnTo>
                    <a:lnTo>
                      <a:pt x="938" y="271"/>
                    </a:lnTo>
                    <a:lnTo>
                      <a:pt x="972" y="268"/>
                    </a:lnTo>
                    <a:lnTo>
                      <a:pt x="1011" y="264"/>
                    </a:lnTo>
                    <a:lnTo>
                      <a:pt x="1091" y="258"/>
                    </a:lnTo>
                    <a:lnTo>
                      <a:pt x="1176" y="249"/>
                    </a:lnTo>
                    <a:lnTo>
                      <a:pt x="1260" y="239"/>
                    </a:lnTo>
                    <a:lnTo>
                      <a:pt x="1343" y="227"/>
                    </a:lnTo>
                    <a:lnTo>
                      <a:pt x="1383" y="222"/>
                    </a:lnTo>
                    <a:lnTo>
                      <a:pt x="1422" y="216"/>
                    </a:lnTo>
                    <a:lnTo>
                      <a:pt x="1459" y="209"/>
                    </a:lnTo>
                    <a:lnTo>
                      <a:pt x="1495" y="202"/>
                    </a:lnTo>
                    <a:lnTo>
                      <a:pt x="1528" y="196"/>
                    </a:lnTo>
                    <a:lnTo>
                      <a:pt x="1531" y="194"/>
                    </a:lnTo>
                    <a:lnTo>
                      <a:pt x="1561" y="187"/>
                    </a:lnTo>
                    <a:lnTo>
                      <a:pt x="1591" y="179"/>
                    </a:lnTo>
                    <a:lnTo>
                      <a:pt x="1616" y="171"/>
                    </a:lnTo>
                    <a:lnTo>
                      <a:pt x="1641" y="161"/>
                    </a:lnTo>
                    <a:lnTo>
                      <a:pt x="1664" y="152"/>
                    </a:lnTo>
                    <a:lnTo>
                      <a:pt x="1707" y="132"/>
                    </a:lnTo>
                    <a:lnTo>
                      <a:pt x="1744" y="111"/>
                    </a:lnTo>
                    <a:lnTo>
                      <a:pt x="1779" y="89"/>
                    </a:lnTo>
                    <a:lnTo>
                      <a:pt x="1782" y="87"/>
                    </a:lnTo>
                    <a:lnTo>
                      <a:pt x="1813" y="64"/>
                    </a:lnTo>
                    <a:lnTo>
                      <a:pt x="1843" y="40"/>
                    </a:lnTo>
                    <a:lnTo>
                      <a:pt x="1871" y="17"/>
                    </a:lnTo>
                    <a:close/>
                  </a:path>
                </a:pathLst>
              </a:custGeom>
              <a:solidFill>
                <a:srgbClr val="800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3894" y="2283"/>
                <a:ext cx="139" cy="135"/>
              </a:xfrm>
              <a:custGeom>
                <a:avLst/>
                <a:gdLst/>
                <a:ahLst/>
                <a:cxnLst>
                  <a:cxn ang="0">
                    <a:pos x="73" y="135"/>
                  </a:cxn>
                  <a:cxn ang="0">
                    <a:pos x="139" y="0"/>
                  </a:cxn>
                  <a:cxn ang="0">
                    <a:pos x="0" y="25"/>
                  </a:cxn>
                </a:cxnLst>
                <a:rect l="0" t="0" r="r" b="b"/>
                <a:pathLst>
                  <a:path w="139" h="135">
                    <a:moveTo>
                      <a:pt x="73" y="135"/>
                    </a:moveTo>
                    <a:lnTo>
                      <a:pt x="139" y="0"/>
                    </a:lnTo>
                    <a:lnTo>
                      <a:pt x="0" y="25"/>
                    </a:lnTo>
                  </a:path>
                </a:pathLst>
              </a:custGeom>
              <a:noFill/>
              <a:ln w="30163">
                <a:solidFill>
                  <a:srgbClr val="8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5418138" y="3225800"/>
              <a:ext cx="2363787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5449888" y="3216275"/>
              <a:ext cx="346075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5449888" y="3292475"/>
              <a:ext cx="12223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400">
                  <a:solidFill>
                    <a:srgbClr val="000080"/>
                  </a:solidFill>
                  <a:effectLst/>
                  <a:latin typeface="Arial" pitchFamily="34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5497513" y="3255963"/>
              <a:ext cx="2143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6243638" y="3225800"/>
              <a:ext cx="963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269038" y="3257550"/>
              <a:ext cx="10588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000" b="1" i="1">
                  <a:solidFill>
                    <a:srgbClr val="009999"/>
                  </a:solidFill>
                  <a:effectLst/>
                  <a:latin typeface="Arial" pitchFamily="34" charset="0"/>
                </a:rPr>
                <a:t>Tracking</a:t>
              </a:r>
              <a:endParaRPr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7772400" y="2982913"/>
              <a:ext cx="1185863" cy="752475"/>
            </a:xfrm>
            <a:prstGeom prst="rect">
              <a:avLst/>
            </a:prstGeom>
            <a:solidFill>
              <a:srgbClr val="DDDDDD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7861300" y="3006725"/>
              <a:ext cx="819150" cy="3175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7883525" y="3014663"/>
              <a:ext cx="971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000" b="1">
                  <a:solidFill>
                    <a:srgbClr val="000080"/>
                  </a:solidFill>
                  <a:effectLst/>
                  <a:latin typeface="Arial" pitchFamily="34" charset="0"/>
                </a:rPr>
                <a:t>Obj-Info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7772400" y="3305175"/>
              <a:ext cx="11858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7578725" y="3241675"/>
              <a:ext cx="15398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7575550" y="3281363"/>
              <a:ext cx="214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4456113" y="3422650"/>
              <a:ext cx="606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4456113" y="3457575"/>
              <a:ext cx="2889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400">
                  <a:solidFill>
                    <a:srgbClr val="000000"/>
                  </a:solidFill>
                  <a:effectLst/>
                  <a:latin typeface="Arial" pitchFamily="34" charset="0"/>
                </a:rPr>
                <a:t> …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4268788" y="2982913"/>
              <a:ext cx="1128712" cy="771525"/>
            </a:xfrm>
            <a:prstGeom prst="rect">
              <a:avLst/>
            </a:prstGeom>
            <a:solidFill>
              <a:srgbClr val="DDDDDD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4365625" y="3022600"/>
              <a:ext cx="982663" cy="3063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4486275" y="3044825"/>
              <a:ext cx="733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Object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>
              <a:off x="4278313" y="3363913"/>
              <a:ext cx="1101725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7118350" y="2984500"/>
              <a:ext cx="61436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7118350" y="2976563"/>
              <a:ext cx="6096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tracks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5430838" y="2990850"/>
              <a:ext cx="10033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59"/>
            <p:cNvSpPr>
              <a:spLocks noChangeArrowheads="1"/>
            </p:cNvSpPr>
            <p:nvPr/>
          </p:nvSpPr>
          <p:spPr bwMode="auto">
            <a:xfrm>
              <a:off x="5445125" y="2967038"/>
              <a:ext cx="10160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trackedBy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4356100" y="3427413"/>
              <a:ext cx="10287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Rectangle 61"/>
            <p:cNvSpPr>
              <a:spLocks noChangeArrowheads="1"/>
            </p:cNvSpPr>
            <p:nvPr/>
          </p:nvSpPr>
          <p:spPr bwMode="auto">
            <a:xfrm>
              <a:off x="4360863" y="3465513"/>
              <a:ext cx="4064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Att: </a:t>
              </a:r>
              <a:endParaRPr lang="en-US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62"/>
            <p:cNvSpPr>
              <a:spLocks noChangeArrowheads="1"/>
            </p:cNvSpPr>
            <p:nvPr/>
          </p:nvSpPr>
          <p:spPr bwMode="auto">
            <a:xfrm>
              <a:off x="4718050" y="3465513"/>
              <a:ext cx="673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Range</a:t>
              </a: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4510088" y="4143375"/>
              <a:ext cx="9667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>
              <a:off x="4478338" y="4148138"/>
              <a:ext cx="1028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000" i="1">
                  <a:solidFill>
                    <a:srgbClr val="800080"/>
                  </a:solidFill>
                  <a:effectLst/>
                  <a:latin typeface="Arial" pitchFamily="34" charset="0"/>
                </a:rPr>
                <a:t>Refers to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 flipH="1">
              <a:off x="754063" y="3209925"/>
              <a:ext cx="989012" cy="1809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>
              <a:off x="534988" y="2444750"/>
              <a:ext cx="3246437" cy="415925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262"/>
                </a:cxn>
                <a:cxn ang="0">
                  <a:pos x="1716" y="262"/>
                </a:cxn>
                <a:cxn ang="0">
                  <a:pos x="1799" y="0"/>
                </a:cxn>
                <a:cxn ang="0">
                  <a:pos x="83" y="0"/>
                </a:cxn>
              </a:cxnLst>
              <a:rect l="0" t="0" r="r" b="b"/>
              <a:pathLst>
                <a:path w="1799" h="262">
                  <a:moveTo>
                    <a:pt x="83" y="0"/>
                  </a:moveTo>
                  <a:lnTo>
                    <a:pt x="0" y="262"/>
                  </a:lnTo>
                  <a:lnTo>
                    <a:pt x="1716" y="262"/>
                  </a:lnTo>
                  <a:lnTo>
                    <a:pt x="1799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DDDDDD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ectangle 67"/>
            <p:cNvSpPr>
              <a:spLocks noChangeArrowheads="1"/>
            </p:cNvSpPr>
            <p:nvPr/>
          </p:nvSpPr>
          <p:spPr bwMode="auto">
            <a:xfrm>
              <a:off x="741363" y="2497138"/>
              <a:ext cx="2674937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ectangle 68"/>
            <p:cNvSpPr>
              <a:spLocks noChangeArrowheads="1"/>
            </p:cNvSpPr>
            <p:nvPr/>
          </p:nvSpPr>
          <p:spPr bwMode="auto">
            <a:xfrm>
              <a:off x="731838" y="2546350"/>
              <a:ext cx="2844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Goal on environment Object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>
              <a:off x="1893888" y="3236913"/>
              <a:ext cx="1077912" cy="1270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93"/>
            <p:cNvGrpSpPr>
              <a:grpSpLocks/>
            </p:cNvGrpSpPr>
            <p:nvPr/>
          </p:nvGrpSpPr>
          <p:grpSpPr bwMode="auto">
            <a:xfrm>
              <a:off x="1830388" y="3340100"/>
              <a:ext cx="2108200" cy="817563"/>
              <a:chOff x="1117" y="2104"/>
              <a:chExt cx="1328" cy="515"/>
            </a:xfrm>
          </p:grpSpPr>
          <p:sp>
            <p:nvSpPr>
              <p:cNvPr id="56" name="Freeform 70"/>
              <p:cNvSpPr>
                <a:spLocks/>
              </p:cNvSpPr>
              <p:nvPr/>
            </p:nvSpPr>
            <p:spPr bwMode="auto">
              <a:xfrm>
                <a:off x="1117" y="2104"/>
                <a:ext cx="1328" cy="511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0" y="511"/>
                  </a:cxn>
                  <a:cxn ang="0">
                    <a:pos x="1015" y="511"/>
                  </a:cxn>
                  <a:cxn ang="0">
                    <a:pos x="1159" y="0"/>
                  </a:cxn>
                  <a:cxn ang="0">
                    <a:pos x="145" y="0"/>
                  </a:cxn>
                </a:cxnLst>
                <a:rect l="0" t="0" r="r" b="b"/>
                <a:pathLst>
                  <a:path w="1159" h="511">
                    <a:moveTo>
                      <a:pt x="145" y="0"/>
                    </a:moveTo>
                    <a:lnTo>
                      <a:pt x="0" y="511"/>
                    </a:lnTo>
                    <a:lnTo>
                      <a:pt x="1015" y="511"/>
                    </a:lnTo>
                    <a:lnTo>
                      <a:pt x="1159" y="0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DDDDDD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71"/>
              <p:cNvSpPr>
                <a:spLocks noChangeArrowheads="1"/>
              </p:cNvSpPr>
              <p:nvPr/>
            </p:nvSpPr>
            <p:spPr bwMode="auto">
              <a:xfrm>
                <a:off x="1233" y="2106"/>
                <a:ext cx="1063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Rectangle 72"/>
              <p:cNvSpPr>
                <a:spLocks noChangeArrowheads="1"/>
              </p:cNvSpPr>
              <p:nvPr/>
            </p:nvSpPr>
            <p:spPr bwMode="auto">
              <a:xfrm>
                <a:off x="1265" y="2127"/>
                <a:ext cx="11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en-US" sz="1800" dirty="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Object Accurately</a:t>
                </a: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9" name="Rectangle 73"/>
              <p:cNvSpPr>
                <a:spLocks noChangeArrowheads="1"/>
              </p:cNvSpPr>
              <p:nvPr/>
            </p:nvSpPr>
            <p:spPr bwMode="auto">
              <a:xfrm>
                <a:off x="1463" y="2288"/>
                <a:ext cx="5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en-US" sz="1800" b="1">
                    <a:solidFill>
                      <a:srgbClr val="009999"/>
                    </a:solidFill>
                    <a:effectLst/>
                    <a:latin typeface="Arial" pitchFamily="34" charset="0"/>
                  </a:rPr>
                  <a:t>Tracked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0" name="Rectangle 74"/>
              <p:cNvSpPr>
                <a:spLocks noChangeArrowheads="1"/>
              </p:cNvSpPr>
              <p:nvPr/>
            </p:nvSpPr>
            <p:spPr bwMode="auto">
              <a:xfrm>
                <a:off x="1401" y="2446"/>
                <a:ext cx="1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en-US" sz="18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By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1" name="Rectangle 75"/>
              <p:cNvSpPr>
                <a:spLocks noChangeArrowheads="1"/>
              </p:cNvSpPr>
              <p:nvPr/>
            </p:nvSpPr>
            <p:spPr bwMode="auto">
              <a:xfrm>
                <a:off x="1565" y="2446"/>
                <a:ext cx="5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en-US" sz="1800" i="1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Obj-Info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39" name="Group 78"/>
            <p:cNvGrpSpPr>
              <a:grpSpLocks/>
            </p:cNvGrpSpPr>
            <p:nvPr/>
          </p:nvGrpSpPr>
          <p:grpSpPr bwMode="auto">
            <a:xfrm>
              <a:off x="1740083" y="2840049"/>
              <a:ext cx="161942" cy="249238"/>
              <a:chOff x="1096" y="1789"/>
              <a:chExt cx="102" cy="157"/>
            </a:xfrm>
          </p:grpSpPr>
          <p:sp>
            <p:nvSpPr>
              <p:cNvPr id="54" name="Line 76"/>
              <p:cNvSpPr>
                <a:spLocks noChangeShapeType="1"/>
              </p:cNvSpPr>
              <p:nvPr/>
            </p:nvSpPr>
            <p:spPr bwMode="auto">
              <a:xfrm flipH="1">
                <a:off x="1143" y="1894"/>
                <a:ext cx="3" cy="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1096" y="1789"/>
                <a:ext cx="102" cy="110"/>
              </a:xfrm>
              <a:custGeom>
                <a:avLst/>
                <a:gdLst/>
                <a:ahLst/>
                <a:cxnLst>
                  <a:cxn ang="0">
                    <a:pos x="102" y="110"/>
                  </a:cxn>
                  <a:cxn ang="0">
                    <a:pos x="55" y="0"/>
                  </a:cxn>
                  <a:cxn ang="0">
                    <a:pos x="0" y="105"/>
                  </a:cxn>
                  <a:cxn ang="0">
                    <a:pos x="102" y="110"/>
                  </a:cxn>
                </a:cxnLst>
                <a:rect l="0" t="0" r="r" b="b"/>
                <a:pathLst>
                  <a:path w="102" h="110">
                    <a:moveTo>
                      <a:pt x="102" y="110"/>
                    </a:moveTo>
                    <a:lnTo>
                      <a:pt x="55" y="0"/>
                    </a:lnTo>
                    <a:lnTo>
                      <a:pt x="0" y="105"/>
                    </a:lnTo>
                    <a:lnTo>
                      <a:pt x="102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0" name="Oval 79"/>
            <p:cNvSpPr>
              <a:spLocks noChangeArrowheads="1"/>
            </p:cNvSpPr>
            <p:nvPr/>
          </p:nvSpPr>
          <p:spPr bwMode="auto">
            <a:xfrm>
              <a:off x="1725613" y="3101975"/>
              <a:ext cx="163512" cy="179388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Line 80"/>
            <p:cNvSpPr>
              <a:spLocks noChangeShapeType="1"/>
            </p:cNvSpPr>
            <p:nvPr/>
          </p:nvSpPr>
          <p:spPr bwMode="auto">
            <a:xfrm>
              <a:off x="1006475" y="3629025"/>
              <a:ext cx="1588" cy="27305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81"/>
            <p:cNvSpPr>
              <a:spLocks/>
            </p:cNvSpPr>
            <p:nvPr/>
          </p:nvSpPr>
          <p:spPr bwMode="auto">
            <a:xfrm>
              <a:off x="112713" y="3359150"/>
              <a:ext cx="1873250" cy="415925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262"/>
                </a:cxn>
                <a:cxn ang="0">
                  <a:pos x="1017" y="262"/>
                </a:cxn>
                <a:cxn ang="0">
                  <a:pos x="1095" y="0"/>
                </a:cxn>
                <a:cxn ang="0">
                  <a:pos x="79" y="0"/>
                </a:cxn>
              </a:cxnLst>
              <a:rect l="0" t="0" r="r" b="b"/>
              <a:pathLst>
                <a:path w="1095" h="262">
                  <a:moveTo>
                    <a:pt x="79" y="0"/>
                  </a:moveTo>
                  <a:lnTo>
                    <a:pt x="0" y="262"/>
                  </a:lnTo>
                  <a:lnTo>
                    <a:pt x="1017" y="262"/>
                  </a:lnTo>
                  <a:lnTo>
                    <a:pt x="1095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DDDDD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Rectangle 82"/>
            <p:cNvSpPr>
              <a:spLocks noChangeArrowheads="1"/>
            </p:cNvSpPr>
            <p:nvPr/>
          </p:nvSpPr>
          <p:spPr bwMode="auto">
            <a:xfrm>
              <a:off x="206375" y="3398838"/>
              <a:ext cx="1611313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Rectangle 83"/>
            <p:cNvSpPr>
              <a:spLocks noChangeArrowheads="1"/>
            </p:cNvSpPr>
            <p:nvPr/>
          </p:nvSpPr>
          <p:spPr bwMode="auto">
            <a:xfrm>
              <a:off x="244475" y="3459163"/>
              <a:ext cx="860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Goal on</a:t>
              </a:r>
              <a:r>
                <a:rPr kumimoji="0" lang="en-US" sz="17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Rectangle 84"/>
            <p:cNvSpPr>
              <a:spLocks noChangeArrowheads="1"/>
            </p:cNvSpPr>
            <p:nvPr/>
          </p:nvSpPr>
          <p:spPr bwMode="auto">
            <a:xfrm>
              <a:off x="1025525" y="3459163"/>
              <a:ext cx="8128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Obj-Info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1006475" y="4095750"/>
              <a:ext cx="1588" cy="2365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86"/>
            <p:cNvSpPr>
              <a:spLocks/>
            </p:cNvSpPr>
            <p:nvPr/>
          </p:nvSpPr>
          <p:spPr bwMode="auto">
            <a:xfrm>
              <a:off x="144463" y="4233863"/>
              <a:ext cx="1841500" cy="398462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860" y="0"/>
                </a:cxn>
                <a:cxn ang="0">
                  <a:pos x="1079" y="105"/>
                </a:cxn>
                <a:cxn ang="0">
                  <a:pos x="860" y="210"/>
                </a:cxn>
                <a:cxn ang="0">
                  <a:pos x="218" y="210"/>
                </a:cxn>
                <a:cxn ang="0">
                  <a:pos x="0" y="105"/>
                </a:cxn>
                <a:cxn ang="0">
                  <a:pos x="218" y="0"/>
                </a:cxn>
              </a:cxnLst>
              <a:rect l="0" t="0" r="r" b="b"/>
              <a:pathLst>
                <a:path w="1079" h="210">
                  <a:moveTo>
                    <a:pt x="218" y="0"/>
                  </a:moveTo>
                  <a:lnTo>
                    <a:pt x="860" y="0"/>
                  </a:lnTo>
                  <a:lnTo>
                    <a:pt x="1079" y="105"/>
                  </a:lnTo>
                  <a:lnTo>
                    <a:pt x="860" y="210"/>
                  </a:lnTo>
                  <a:lnTo>
                    <a:pt x="218" y="210"/>
                  </a:lnTo>
                  <a:lnTo>
                    <a:pt x="0" y="1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BD9DC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290513" y="4246563"/>
              <a:ext cx="14668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304800" y="4314825"/>
              <a:ext cx="14986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Software-to-be</a:t>
              </a: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Oval 89"/>
            <p:cNvSpPr>
              <a:spLocks noChangeArrowheads="1"/>
            </p:cNvSpPr>
            <p:nvPr/>
          </p:nvSpPr>
          <p:spPr bwMode="auto">
            <a:xfrm>
              <a:off x="919163" y="3902075"/>
              <a:ext cx="161925" cy="182563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7824788" y="3375025"/>
              <a:ext cx="10287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91"/>
            <p:cNvSpPr>
              <a:spLocks noChangeArrowheads="1"/>
            </p:cNvSpPr>
            <p:nvPr/>
          </p:nvSpPr>
          <p:spPr bwMode="auto">
            <a:xfrm>
              <a:off x="7845425" y="3411538"/>
              <a:ext cx="4064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Att: </a:t>
              </a: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92"/>
            <p:cNvSpPr>
              <a:spLocks noChangeArrowheads="1"/>
            </p:cNvSpPr>
            <p:nvPr/>
          </p:nvSpPr>
          <p:spPr bwMode="auto">
            <a:xfrm>
              <a:off x="8201025" y="3411538"/>
              <a:ext cx="673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Range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concept to be object or attribute, for </a:t>
            </a:r>
            <a:r>
              <a:rPr lang="en-US" i="1" dirty="0" smtClean="0">
                <a:solidFill>
                  <a:srgbClr val="006666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dirty="0" smtClean="0"/>
              <a:t>conceptual item in goal specs,  make </a:t>
            </a:r>
            <a:r>
              <a:rPr lang="en-US" i="1" dirty="0" smtClean="0"/>
              <a:t>X</a:t>
            </a:r>
            <a:r>
              <a:rPr lang="en-US" dirty="0" smtClean="0"/>
              <a:t> an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  <a:r>
              <a:rPr lang="en-US" dirty="0" smtClean="0"/>
              <a:t> if...   </a:t>
            </a:r>
            <a:endParaRPr lang="en-US" dirty="0" smtClean="0"/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i="1" dirty="0" smtClean="0"/>
              <a:t>X</a:t>
            </a:r>
            <a:r>
              <a:rPr lang="en-US" sz="2400" dirty="0" smtClean="0"/>
              <a:t> is a function:  yielding one single value (possibly structured) when applied to conceptual </a:t>
            </a:r>
            <a:r>
              <a:rPr lang="en-US" sz="2400" dirty="0" smtClean="0"/>
              <a:t>instance</a:t>
            </a:r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instances of </a:t>
            </a:r>
            <a:r>
              <a:rPr lang="en-US" sz="2400" i="1" dirty="0" smtClean="0"/>
              <a:t>X</a:t>
            </a:r>
            <a:r>
              <a:rPr lang="en-US" sz="2400" dirty="0" smtClean="0"/>
              <a:t> need </a:t>
            </a:r>
            <a:r>
              <a:rPr lang="en-US" sz="2400" dirty="0" smtClean="0"/>
              <a:t>to be distinguished</a:t>
            </a:r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You want </a:t>
            </a:r>
            <a:r>
              <a:rPr lang="en-US" sz="2400" dirty="0" smtClean="0"/>
              <a:t>to attach attributes/associations to </a:t>
            </a:r>
            <a:r>
              <a:rPr lang="en-US" sz="2400" i="1" dirty="0" smtClean="0"/>
              <a:t>X</a:t>
            </a:r>
            <a:r>
              <a:rPr lang="en-US" sz="2400" dirty="0" smtClean="0"/>
              <a:t>, specialize it, or aggregate/decompose </a:t>
            </a:r>
            <a:r>
              <a:rPr lang="en-US" sz="2400" dirty="0" smtClean="0"/>
              <a:t>it</a:t>
            </a:r>
            <a:endParaRPr lang="en-US" sz="2400" dirty="0" smtClean="0"/>
          </a:p>
          <a:p>
            <a:pPr marL="742950" lvl="2" indent="-342900">
              <a:buFont typeface="Wingdings" pitchFamily="2" charset="2"/>
              <a:buChar char="q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usages of object model, except?</a:t>
            </a:r>
          </a:p>
          <a:p>
            <a:pPr lvl="1"/>
            <a:r>
              <a:rPr lang="en-US" altLang="en-US" dirty="0" smtClean="0"/>
              <a:t>The object model precise definition of system concepts involved in other views, their structure &amp;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altLang="en-US" dirty="0" smtClean="0"/>
              <a:t> properties</a:t>
            </a:r>
          </a:p>
          <a:p>
            <a:pPr lvl="1"/>
            <a:r>
              <a:rPr lang="en-US" altLang="en-US" dirty="0" smtClean="0"/>
              <a:t>The object model defines state variables manipulated in other views</a:t>
            </a:r>
          </a:p>
          <a:p>
            <a:pPr lvl="1"/>
            <a:r>
              <a:rPr lang="en-US" altLang="en-US" dirty="0" smtClean="0"/>
              <a:t>The object model defines common vocabulary</a:t>
            </a:r>
          </a:p>
          <a:p>
            <a:pPr lvl="1"/>
            <a:r>
              <a:rPr lang="en-US" altLang="en-US" dirty="0" smtClean="0"/>
              <a:t>The object model in RE defines design of classes that is used for implementation</a:t>
            </a:r>
          </a:p>
          <a:p>
            <a:pPr lvl="1"/>
            <a:endParaRPr lang="en-US" alt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is a set of instances</a:t>
            </a:r>
            <a:r>
              <a:rPr lang="en-US" dirty="0" smtClean="0"/>
              <a:t> of a system-specific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conceptual object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agent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Goal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Obstacle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 Operation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conceptual object is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set of instances</a:t>
            </a:r>
            <a:r>
              <a:rPr lang="en-US" dirty="0" smtClean="0"/>
              <a:t> of a system-specific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 that are___, except?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distinctly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identifiable</a:t>
            </a:r>
            <a:endParaRPr lang="en-US" dirty="0" smtClean="0"/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not be enumerated in any system state</a:t>
            </a:r>
            <a:endParaRPr lang="en-US" dirty="0" smtClean="0"/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share similar features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differ in their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individual states</a:t>
            </a:r>
            <a:r>
              <a:rPr lang="en-US" dirty="0" smtClean="0"/>
              <a:t> and state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transitions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conceptual object has a ________telling which instances are currently members of the object.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built-in semantic relation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Set of instances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share similar features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concept in object model must be defined by ____specifying the necessary &amp; sufficient condition for an individual to satisfy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InstanceOf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Ob)</a:t>
            </a:r>
            <a:endParaRPr lang="en-US" dirty="0" smtClean="0">
              <a:solidFill>
                <a:srgbClr val="009999"/>
              </a:solidFill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annotation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Has annotation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 annotation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DomInvar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annotation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individual becomes instance of an object, the object’s attributes &amp; associations get instantiated as _____to characterize it.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state variables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 members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 instances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variables of the system is ____</a:t>
            </a:r>
          </a:p>
          <a:p>
            <a:pPr lvl="1"/>
            <a:r>
              <a:rPr lang="en-US" dirty="0" smtClean="0"/>
              <a:t>set of state variables of some conceptual objects declared in the object model</a:t>
            </a:r>
          </a:p>
          <a:p>
            <a:pPr lvl="1"/>
            <a:r>
              <a:rPr lang="en-US" dirty="0" smtClean="0"/>
              <a:t>set of state variables of all conceptual objects declared in the </a:t>
            </a:r>
            <a:r>
              <a:rPr lang="en-US" smtClean="0"/>
              <a:t>object model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10868</TotalTime>
  <Words>1008</Words>
  <Application>Microsoft Office PowerPoint</Application>
  <PresentationFormat>On-screen Show (4:3)</PresentationFormat>
  <Paragraphs>157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447</cp:revision>
  <dcterms:created xsi:type="dcterms:W3CDTF">2010-01-30T12:29:31Z</dcterms:created>
  <dcterms:modified xsi:type="dcterms:W3CDTF">2012-08-18T11:31:24Z</dcterms:modified>
</cp:coreProperties>
</file>