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0071" autoAdjust="0"/>
  </p:normalViewPr>
  <p:slideViewPr>
    <p:cSldViewPr>
      <p:cViewPr varScale="1">
        <p:scale>
          <a:sx n="54" d="100"/>
          <a:sy n="54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956" y="-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87571-E8B4-4A21-8CC7-68659B0E3E61}" type="datetimeFigureOut">
              <a:rPr lang="en-US" smtClean="0"/>
              <a:pPr/>
              <a:t>8/19/2012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7562-8B1F-46D5-A6E7-ED8D880C84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5622F-6802-4ED9-98B1-448FD36C51E4}" type="datetimeFigureOut">
              <a:rPr lang="en-US" smtClean="0"/>
              <a:pPr/>
              <a:t>8/19/2012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898B-6D62-4EC9-8B4E-337171C519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95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762000" y="1371600"/>
            <a:ext cx="7772400" cy="19240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Review Questions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Software Requirements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/>
        </p:nvGraphicFramePr>
        <p:xfrm>
          <a:off x="228600" y="2286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</p:spPr>
        <p:txBody>
          <a:bodyPr>
            <a:normAutofit/>
          </a:bodyPr>
          <a:lstStyle>
            <a:lvl1pPr algn="r">
              <a:defRPr sz="4000" b="1" baseline="0">
                <a:solidFill>
                  <a:schemeClr val="bg1">
                    <a:lumMod val="9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  <a:noFill/>
        </p:spPr>
        <p:txBody>
          <a:bodyPr/>
          <a:lstStyle>
            <a:lvl1pPr>
              <a:buFont typeface="Wingdings" pitchFamily="2" charset="2"/>
              <a:buChar char="q"/>
              <a:defRPr sz="2800">
                <a:latin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>
              <a:buFont typeface="Arial" pitchFamily="34" charset="0"/>
              <a:buChar char="•"/>
              <a:defRPr sz="2000">
                <a:latin typeface="Verdana" pitchFamily="34" charset="0"/>
              </a:defRPr>
            </a:lvl3pPr>
            <a:lvl4pPr>
              <a:defRPr sz="1600">
                <a:latin typeface="Verdana" pitchFamily="34" charset="0"/>
              </a:defRPr>
            </a:lvl4pPr>
            <a:lvl5pPr>
              <a:defRPr sz="1400"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flipV="1">
            <a:off x="0" y="6324600"/>
            <a:ext cx="914400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44BB1F-55A9-4558-B205-2AD6266431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457200" y="6340475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FPT University Confidential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8/19/2012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B619-4078-494B-AEFE-67D4E8B86990}" type="datetimeFigureOut">
              <a:rPr lang="en-US" smtClean="0"/>
              <a:pPr/>
              <a:t>8/19/2012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733800"/>
            <a:ext cx="7620000" cy="2286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 smtClean="0">
                <a:solidFill>
                  <a:schemeClr val="tx1"/>
                </a:solidFill>
              </a:rPr>
              <a:t>Chapter </a:t>
            </a:r>
            <a:r>
              <a:rPr lang="en-US" sz="4000" b="1" dirty="0" smtClean="0">
                <a:solidFill>
                  <a:schemeClr val="tx1"/>
                </a:solidFill>
              </a:rPr>
              <a:t>12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3505200"/>
            <a:ext cx="8839200" cy="76200"/>
          </a:xfrm>
        </p:spPr>
        <p:txBody>
          <a:bodyPr>
            <a:noAutofit/>
          </a:bodyPr>
          <a:lstStyle/>
          <a:p>
            <a:endParaRPr lang="en-US" sz="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76400" y="594360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Ha </a:t>
            </a:r>
            <a:r>
              <a:rPr lang="en-US" sz="1600" b="1" dirty="0" smtClean="0">
                <a:latin typeface="Verdana" pitchFamily="34" charset="0"/>
              </a:rPr>
              <a:t>N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oi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, </a:t>
            </a:r>
            <a:r>
              <a:rPr lang="en-US" sz="1600" b="1" dirty="0" smtClean="0">
                <a:latin typeface="Verdana" pitchFamily="34" charset="0"/>
              </a:rPr>
              <a:t>Jun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-2012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762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18288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+mn-cs"/>
                        </a:rPr>
                        <a:t>Software Requirements</a:t>
                      </a:r>
                      <a:endParaRPr lang="en-US" sz="3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goal G is correctly </a:t>
            </a:r>
            <a:r>
              <a:rPr lang="en-US" dirty="0" err="1" smtClean="0"/>
              <a:t>operationalized</a:t>
            </a:r>
            <a:r>
              <a:rPr lang="en-US" dirty="0" smtClean="0"/>
              <a:t> into Op1, …,</a:t>
            </a:r>
            <a:r>
              <a:rPr lang="en-US" dirty="0" err="1" smtClean="0"/>
              <a:t>Opn</a:t>
            </a:r>
            <a:r>
              <a:rPr lang="en-US" dirty="0" smtClean="0"/>
              <a:t> if and only if the specification Spec(Op1), …, Spec(</a:t>
            </a:r>
            <a:r>
              <a:rPr lang="en-US" dirty="0" err="1" smtClean="0"/>
              <a:t>Opn</a:t>
            </a:r>
            <a:r>
              <a:rPr lang="en-US" dirty="0" smtClean="0"/>
              <a:t>) of these operations in term of domain and required conditions are necessary and sufficient for ensure G; that are the following, EXCEPT</a:t>
            </a:r>
            <a:r>
              <a:rPr lang="en-US" dirty="0" smtClean="0"/>
              <a:t>?</a:t>
            </a:r>
          </a:p>
          <a:p>
            <a:pPr lvl="1"/>
            <a:r>
              <a:rPr lang="en-US" sz="2200" dirty="0" smtClean="0"/>
              <a:t>{Spec(Op1), …, Spec(</a:t>
            </a:r>
            <a:r>
              <a:rPr lang="en-US" sz="2200" dirty="0" err="1" smtClean="0"/>
              <a:t>Opn</a:t>
            </a:r>
            <a:r>
              <a:rPr lang="en-US" sz="2200" dirty="0" smtClean="0"/>
              <a:t>) } |=  </a:t>
            </a:r>
            <a:r>
              <a:rPr lang="en-US" sz="2200" dirty="0" smtClean="0"/>
              <a:t>G - completeness</a:t>
            </a:r>
          </a:p>
          <a:p>
            <a:pPr lvl="1"/>
            <a:r>
              <a:rPr lang="en-US" sz="2200" dirty="0" smtClean="0"/>
              <a:t>{Spec(Op1), …, Spec(</a:t>
            </a:r>
            <a:r>
              <a:rPr lang="en-US" sz="2200" dirty="0" err="1" smtClean="0"/>
              <a:t>Opn</a:t>
            </a:r>
            <a:r>
              <a:rPr lang="en-US" sz="2200" dirty="0" smtClean="0"/>
              <a:t>) } |≠ </a:t>
            </a:r>
            <a:r>
              <a:rPr lang="en-US" sz="2200" dirty="0" smtClean="0"/>
              <a:t>false - consistent</a:t>
            </a:r>
          </a:p>
          <a:p>
            <a:pPr lvl="1"/>
            <a:r>
              <a:rPr lang="en-US" sz="2200" dirty="0" smtClean="0"/>
              <a:t>G |= {Spec(Op1), …, Spec(</a:t>
            </a:r>
            <a:r>
              <a:rPr lang="en-US" sz="2200" dirty="0" err="1" smtClean="0"/>
              <a:t>Opn</a:t>
            </a:r>
            <a:r>
              <a:rPr lang="en-US" sz="2200" dirty="0" smtClean="0"/>
              <a:t>) </a:t>
            </a:r>
            <a:r>
              <a:rPr lang="en-US" sz="2200" dirty="0" smtClean="0"/>
              <a:t>} - minimal</a:t>
            </a:r>
          </a:p>
          <a:p>
            <a:pPr lvl="1"/>
            <a:r>
              <a:rPr lang="en-US" sz="2200" dirty="0" smtClean="0"/>
              <a:t>{Spec(Op1), …, Spec(</a:t>
            </a:r>
            <a:r>
              <a:rPr lang="en-US" sz="2200" dirty="0" err="1" smtClean="0"/>
              <a:t>Opn</a:t>
            </a:r>
            <a:r>
              <a:rPr lang="en-US" sz="2200" dirty="0" smtClean="0"/>
              <a:t>) }  |= </a:t>
            </a:r>
            <a:r>
              <a:rPr lang="en-US" sz="2200" dirty="0" smtClean="0"/>
              <a:t>false - consistent</a:t>
            </a:r>
            <a:endParaRPr lang="en-US" sz="2200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a necessary condition on the operation's input states to ensure a goal when domain pre-condition is true, operation may be applied only if this condition is true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Domain </a:t>
            </a:r>
            <a:r>
              <a:rPr lang="en-US" dirty="0" smtClean="0"/>
              <a:t>pre-condition</a:t>
            </a:r>
          </a:p>
          <a:p>
            <a:pPr lvl="1"/>
            <a:r>
              <a:rPr lang="en-US" dirty="0" smtClean="0"/>
              <a:t>Domain </a:t>
            </a:r>
            <a:r>
              <a:rPr lang="en-US" dirty="0" smtClean="0"/>
              <a:t>post-condition</a:t>
            </a:r>
          </a:p>
          <a:p>
            <a:pPr lvl="1"/>
            <a:r>
              <a:rPr lang="en-US" dirty="0" smtClean="0"/>
              <a:t>Required </a:t>
            </a:r>
            <a:r>
              <a:rPr lang="en-US" dirty="0" smtClean="0"/>
              <a:t>pre-condition</a:t>
            </a:r>
          </a:p>
          <a:p>
            <a:pPr lvl="1"/>
            <a:r>
              <a:rPr lang="en-US" dirty="0" smtClean="0"/>
              <a:t>Required trigger condition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a sufficient condition on the operation's input states to ensure a goal when domain pre-condition is true, operation must be applied as soon as it is true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Domain pre-condition</a:t>
            </a:r>
          </a:p>
          <a:p>
            <a:pPr lvl="1"/>
            <a:r>
              <a:rPr lang="en-US" dirty="0" smtClean="0"/>
              <a:t>Domain post-condition</a:t>
            </a:r>
          </a:p>
          <a:p>
            <a:pPr lvl="1"/>
            <a:r>
              <a:rPr lang="en-US" dirty="0" smtClean="0"/>
              <a:t>Required pre-condition</a:t>
            </a:r>
          </a:p>
          <a:p>
            <a:pPr lvl="1"/>
            <a:r>
              <a:rPr lang="en-US" dirty="0" smtClean="0"/>
              <a:t>Required trigger condition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a condition on the operation's output states to ensure a goal? This condition captures an additional effect that the operation must have specifically to ensure the goal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Domain pre-condition</a:t>
            </a:r>
          </a:p>
          <a:p>
            <a:pPr lvl="1"/>
            <a:r>
              <a:rPr lang="en-US" dirty="0" smtClean="0"/>
              <a:t>Domain post-condition</a:t>
            </a:r>
          </a:p>
          <a:p>
            <a:pPr lvl="1"/>
            <a:r>
              <a:rPr lang="en-US" dirty="0" smtClean="0"/>
              <a:t>Required pre-condition</a:t>
            </a:r>
          </a:p>
          <a:p>
            <a:pPr lvl="1"/>
            <a:r>
              <a:rPr lang="en-US" dirty="0" smtClean="0"/>
              <a:t>Required trigger </a:t>
            </a:r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Required post condition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following statements describe an overall semantic picture of what a system model conveys when we integrate its goals, object, agent, and operation model components, EXCEPT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system's behavioral goals prescribe a maximal set of admissible system behaviors. These behaviors are composed of parallel agent behaviors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behavior of an agent instance captured by a sequence of state transitions for the object attributes and associations that the agent controls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Agent does not involve synchronously from state to state according to the obligations and permissions prescribed on their operations.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operationalization</a:t>
            </a:r>
            <a:r>
              <a:rPr lang="en-US" dirty="0" smtClean="0"/>
              <a:t> diagram is an annotated graph showing the system operations, their ______ to goals in the goal model and input/output links to objects in the object model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 smtClean="0"/>
              <a:t>links</a:t>
            </a:r>
          </a:p>
          <a:p>
            <a:pPr lvl="1"/>
            <a:r>
              <a:rPr lang="en-US" dirty="0" err="1" smtClean="0"/>
              <a:t>operationalization</a:t>
            </a:r>
            <a:r>
              <a:rPr lang="en-US" dirty="0" smtClean="0"/>
              <a:t> </a:t>
            </a:r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capability </a:t>
            </a:r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Input/output link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 case diagram provides an outline view of an operation model by showing the operations that an agent performs together with ________ with other agents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interaction </a:t>
            </a:r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responsibility </a:t>
            </a:r>
            <a:r>
              <a:rPr lang="en-US" dirty="0" smtClean="0"/>
              <a:t>links</a:t>
            </a:r>
          </a:p>
          <a:p>
            <a:pPr lvl="1"/>
            <a:r>
              <a:rPr lang="en-US" dirty="0" err="1" smtClean="0"/>
              <a:t>operationalization</a:t>
            </a:r>
            <a:r>
              <a:rPr lang="en-US" dirty="0" smtClean="0"/>
              <a:t> </a:t>
            </a:r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Input/output links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_______ scheme, the agent instance applies the operation when it is really obliged to do so; that is, when one of the operation’s required trigger conditions becomes true. </a:t>
            </a:r>
            <a:endParaRPr lang="en-US" dirty="0" smtClean="0"/>
          </a:p>
          <a:p>
            <a:pPr lvl="1"/>
            <a:r>
              <a:rPr lang="en-US" dirty="0" smtClean="0"/>
              <a:t>an eager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r>
              <a:rPr lang="en-US" dirty="0" smtClean="0"/>
              <a:t>a lazy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derive operation from goal fluent, for each behavioral goal, list all atomic condition </a:t>
            </a:r>
            <a:r>
              <a:rPr lang="fr-BE" i="1" dirty="0" smtClean="0"/>
              <a:t>P</a:t>
            </a:r>
            <a:r>
              <a:rPr lang="fr-BE" dirty="0" smtClean="0"/>
              <a:t> in </a:t>
            </a:r>
            <a:r>
              <a:rPr lang="fr-BE" dirty="0" err="1" smtClean="0"/>
              <a:t>its</a:t>
            </a:r>
            <a:r>
              <a:rPr lang="fr-BE" dirty="0" smtClean="0"/>
              <a:t> </a:t>
            </a:r>
            <a:r>
              <a:rPr lang="fr-BE" dirty="0" err="1" smtClean="0"/>
              <a:t>specification</a:t>
            </a:r>
            <a:r>
              <a:rPr lang="fr-BE" dirty="0" smtClean="0"/>
              <a:t>. </a:t>
            </a:r>
            <a:r>
              <a:rPr lang="fr-BE" dirty="0" smtClean="0"/>
              <a:t>For </a:t>
            </a:r>
            <a:r>
              <a:rPr lang="fr-BE" dirty="0" err="1" smtClean="0"/>
              <a:t>each</a:t>
            </a:r>
            <a:r>
              <a:rPr lang="fr-BE" dirty="0" smtClean="0"/>
              <a:t> </a:t>
            </a:r>
            <a:r>
              <a:rPr lang="fr-BE" i="1" dirty="0" smtClean="0"/>
              <a:t>P</a:t>
            </a:r>
            <a:r>
              <a:rPr lang="fr-BE" dirty="0" smtClean="0"/>
              <a:t>,  look for </a:t>
            </a:r>
            <a:r>
              <a:rPr lang="fr-BE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initiating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BE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operation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BE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that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BE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make</a:t>
            </a:r>
            <a:r>
              <a:rPr lang="fr-BE" dirty="0" smtClean="0"/>
              <a:t>...</a:t>
            </a:r>
          </a:p>
          <a:p>
            <a:pPr lvl="1"/>
            <a:r>
              <a:rPr lang="fr-BE" i="1" dirty="0" smtClean="0"/>
              <a:t>P</a:t>
            </a:r>
            <a:r>
              <a:rPr lang="fr-BE" dirty="0" smtClean="0"/>
              <a:t> </a:t>
            </a:r>
            <a:r>
              <a:rPr lang="fr-BE" b="1" dirty="0" err="1" smtClean="0"/>
              <a:t>true</a:t>
            </a:r>
            <a:r>
              <a:rPr lang="fr-BE" dirty="0" smtClean="0"/>
              <a:t>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i="1" dirty="0" smtClean="0"/>
              <a:t>P</a:t>
            </a:r>
            <a:r>
              <a:rPr lang="fr-BE" dirty="0" smtClean="0"/>
              <a:t> </a:t>
            </a:r>
            <a:r>
              <a:rPr lang="fr-BE" dirty="0" err="1" smtClean="0"/>
              <a:t>was</a:t>
            </a:r>
            <a:r>
              <a:rPr lang="fr-BE" dirty="0" smtClean="0"/>
              <a:t> 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false</a:t>
            </a:r>
          </a:p>
          <a:p>
            <a:pPr lvl="1"/>
            <a:r>
              <a:rPr lang="fr-BE" i="1" dirty="0" smtClean="0"/>
              <a:t>P</a:t>
            </a:r>
            <a:r>
              <a:rPr lang="fr-BE" dirty="0" smtClean="0"/>
              <a:t> </a:t>
            </a:r>
            <a:r>
              <a:rPr lang="fr-BE" b="1" dirty="0" smtClean="0"/>
              <a:t>false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i="1" dirty="0" smtClean="0"/>
              <a:t>P</a:t>
            </a:r>
            <a:r>
              <a:rPr lang="fr-BE" dirty="0" smtClean="0"/>
              <a:t> </a:t>
            </a:r>
            <a:r>
              <a:rPr lang="fr-BE" dirty="0" err="1" smtClean="0"/>
              <a:t>was</a:t>
            </a:r>
            <a:r>
              <a:rPr lang="fr-BE" dirty="0" smtClean="0"/>
              <a:t> </a:t>
            </a:r>
            <a:r>
              <a:rPr lang="fr-BE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true</a:t>
            </a:r>
            <a:endParaRPr lang="fr-BE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derive operation from goal fluent, for each behavioral goal, list all atomic condition </a:t>
            </a:r>
            <a:r>
              <a:rPr lang="fr-BE" i="1" dirty="0" smtClean="0"/>
              <a:t>P</a:t>
            </a:r>
            <a:r>
              <a:rPr lang="fr-BE" dirty="0" smtClean="0"/>
              <a:t> in </a:t>
            </a:r>
            <a:r>
              <a:rPr lang="fr-BE" dirty="0" err="1" smtClean="0"/>
              <a:t>its</a:t>
            </a:r>
            <a:r>
              <a:rPr lang="fr-BE" dirty="0" smtClean="0"/>
              <a:t> </a:t>
            </a:r>
            <a:r>
              <a:rPr lang="fr-BE" dirty="0" err="1" smtClean="0"/>
              <a:t>specification</a:t>
            </a:r>
            <a:r>
              <a:rPr lang="fr-BE" dirty="0" smtClean="0"/>
              <a:t>. For </a:t>
            </a:r>
            <a:r>
              <a:rPr lang="fr-BE" dirty="0" err="1" smtClean="0"/>
              <a:t>each</a:t>
            </a:r>
            <a:r>
              <a:rPr lang="fr-BE" dirty="0" smtClean="0"/>
              <a:t> </a:t>
            </a:r>
            <a:r>
              <a:rPr lang="fr-BE" i="1" dirty="0" smtClean="0"/>
              <a:t>P</a:t>
            </a:r>
            <a:r>
              <a:rPr lang="fr-BE" dirty="0" smtClean="0"/>
              <a:t>,  look for </a:t>
            </a:r>
            <a:r>
              <a:rPr lang="fr-BE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terminating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BE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operation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BE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that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BE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make</a:t>
            </a:r>
            <a:r>
              <a:rPr lang="fr-BE" dirty="0" smtClean="0"/>
              <a:t>...</a:t>
            </a:r>
          </a:p>
          <a:p>
            <a:pPr lvl="1"/>
            <a:r>
              <a:rPr lang="fr-BE" i="1" dirty="0" smtClean="0"/>
              <a:t>P</a:t>
            </a:r>
            <a:r>
              <a:rPr lang="fr-BE" dirty="0" smtClean="0"/>
              <a:t> </a:t>
            </a:r>
            <a:r>
              <a:rPr lang="fr-BE" b="1" dirty="0" err="1" smtClean="0"/>
              <a:t>true</a:t>
            </a:r>
            <a:r>
              <a:rPr lang="fr-BE" dirty="0" smtClean="0"/>
              <a:t>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i="1" dirty="0" smtClean="0"/>
              <a:t>P</a:t>
            </a:r>
            <a:r>
              <a:rPr lang="fr-BE" dirty="0" smtClean="0"/>
              <a:t> </a:t>
            </a:r>
            <a:r>
              <a:rPr lang="fr-BE" dirty="0" err="1" smtClean="0"/>
              <a:t>was</a:t>
            </a:r>
            <a:r>
              <a:rPr lang="fr-BE" dirty="0" smtClean="0"/>
              <a:t> 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false</a:t>
            </a:r>
          </a:p>
          <a:p>
            <a:pPr lvl="1"/>
            <a:r>
              <a:rPr lang="fr-BE" i="1" dirty="0" smtClean="0"/>
              <a:t>P</a:t>
            </a:r>
            <a:r>
              <a:rPr lang="fr-BE" dirty="0" smtClean="0"/>
              <a:t> </a:t>
            </a:r>
            <a:r>
              <a:rPr lang="fr-BE" b="1" dirty="0" smtClean="0"/>
              <a:t>false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i="1" dirty="0" smtClean="0"/>
              <a:t>P</a:t>
            </a:r>
            <a:r>
              <a:rPr lang="fr-BE" dirty="0" smtClean="0"/>
              <a:t> </a:t>
            </a:r>
            <a:r>
              <a:rPr lang="fr-BE" dirty="0" err="1" smtClean="0"/>
              <a:t>was</a:t>
            </a:r>
            <a:r>
              <a:rPr lang="fr-BE" dirty="0" smtClean="0"/>
              <a:t> </a:t>
            </a:r>
            <a:r>
              <a:rPr lang="fr-BE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true</a:t>
            </a:r>
            <a:endParaRPr lang="fr-BE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An operation model may be used for the following purposes, EXCEPT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model part covering software-to-be operations yields software specifications for input to the development process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model part covering environment operations yields provides descriptions of tasks and procedures to be jointly performed in the environment for satisfaction of the system's goals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shows the distribution of responsibilities within the system and provides a basis for load analysis.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derive operation from goal fluent, for each behavioral goal, list all atomic condition </a:t>
            </a:r>
            <a:r>
              <a:rPr lang="fr-BE" i="1" dirty="0" smtClean="0"/>
              <a:t>P</a:t>
            </a:r>
            <a:r>
              <a:rPr lang="fr-BE" dirty="0" smtClean="0"/>
              <a:t> in </a:t>
            </a:r>
            <a:r>
              <a:rPr lang="fr-BE" dirty="0" err="1" smtClean="0"/>
              <a:t>its</a:t>
            </a:r>
            <a:r>
              <a:rPr lang="fr-BE" dirty="0" smtClean="0"/>
              <a:t> </a:t>
            </a:r>
            <a:r>
              <a:rPr lang="fr-BE" dirty="0" err="1" smtClean="0"/>
              <a:t>specification</a:t>
            </a:r>
            <a:r>
              <a:rPr lang="fr-BE" dirty="0" smtClean="0"/>
              <a:t>. For </a:t>
            </a:r>
            <a:r>
              <a:rPr lang="fr-BE" dirty="0" err="1" smtClean="0"/>
              <a:t>each</a:t>
            </a:r>
            <a:r>
              <a:rPr lang="fr-BE" dirty="0" smtClean="0"/>
              <a:t> </a:t>
            </a:r>
            <a:r>
              <a:rPr lang="fr-BE" i="1" dirty="0" smtClean="0"/>
              <a:t>P</a:t>
            </a:r>
            <a:r>
              <a:rPr lang="fr-BE" dirty="0" smtClean="0"/>
              <a:t>,  look for </a:t>
            </a:r>
            <a:r>
              <a:rPr lang="fr-BE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initiating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BE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operation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BE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that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BE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make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BE" i="1" dirty="0" smtClean="0"/>
              <a:t>P</a:t>
            </a:r>
            <a:r>
              <a:rPr lang="fr-BE" dirty="0" smtClean="0"/>
              <a:t> </a:t>
            </a:r>
            <a:r>
              <a:rPr lang="fr-BE" b="1" dirty="0" err="1" smtClean="0"/>
              <a:t>true</a:t>
            </a:r>
            <a:r>
              <a:rPr lang="fr-BE" dirty="0" smtClean="0"/>
              <a:t>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i="1" dirty="0" smtClean="0"/>
              <a:t>P</a:t>
            </a:r>
            <a:r>
              <a:rPr lang="fr-BE" dirty="0" smtClean="0"/>
              <a:t> </a:t>
            </a:r>
            <a:r>
              <a:rPr lang="fr-BE" dirty="0" err="1" smtClean="0"/>
              <a:t>was</a:t>
            </a:r>
            <a:r>
              <a:rPr lang="fr-BE" dirty="0" smtClean="0"/>
              <a:t> 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false </a:t>
            </a:r>
            <a:r>
              <a:rPr lang="fr-BE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then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___.</a:t>
            </a:r>
          </a:p>
          <a:p>
            <a:pPr lvl="1"/>
            <a:r>
              <a:rPr lang="fr-BE" dirty="0" err="1" smtClean="0"/>
              <a:t>DomPre</a:t>
            </a:r>
            <a:r>
              <a:rPr lang="fr-BE" dirty="0" smtClean="0"/>
              <a:t> =  </a:t>
            </a:r>
            <a:r>
              <a:rPr lang="fr-BE" b="1" dirty="0" smtClean="0"/>
              <a:t>not</a:t>
            </a:r>
            <a:r>
              <a:rPr lang="fr-BE" sz="1100" dirty="0" smtClean="0"/>
              <a:t> </a:t>
            </a:r>
            <a:r>
              <a:rPr lang="fr-BE" i="1" dirty="0" smtClean="0"/>
              <a:t>P</a:t>
            </a:r>
            <a:r>
              <a:rPr lang="fr-BE" dirty="0" smtClean="0"/>
              <a:t>,   </a:t>
            </a:r>
            <a:r>
              <a:rPr lang="fr-BE" dirty="0" err="1" smtClean="0"/>
              <a:t>DomPost</a:t>
            </a:r>
            <a:r>
              <a:rPr lang="fr-BE" dirty="0" smtClean="0"/>
              <a:t> =  </a:t>
            </a:r>
            <a:r>
              <a:rPr lang="fr-BE" i="1" dirty="0" smtClean="0"/>
              <a:t>P</a:t>
            </a:r>
          </a:p>
          <a:p>
            <a:pPr lvl="1"/>
            <a:r>
              <a:rPr lang="fr-BE" dirty="0" err="1" smtClean="0"/>
              <a:t>DomPre</a:t>
            </a:r>
            <a:r>
              <a:rPr lang="fr-BE" dirty="0" smtClean="0"/>
              <a:t> =  </a:t>
            </a:r>
            <a:r>
              <a:rPr lang="fr-BE" i="1" dirty="0" smtClean="0"/>
              <a:t>P</a:t>
            </a:r>
            <a:r>
              <a:rPr lang="fr-BE" dirty="0" smtClean="0"/>
              <a:t>,   </a:t>
            </a:r>
            <a:r>
              <a:rPr lang="fr-BE" dirty="0" err="1" smtClean="0"/>
              <a:t>DomPost</a:t>
            </a:r>
            <a:r>
              <a:rPr lang="fr-BE" dirty="0" smtClean="0"/>
              <a:t> = </a:t>
            </a:r>
            <a:r>
              <a:rPr lang="fr-BE" b="1" dirty="0" smtClean="0"/>
              <a:t>not</a:t>
            </a:r>
            <a:r>
              <a:rPr lang="fr-BE" sz="1050" dirty="0" smtClean="0"/>
              <a:t> </a:t>
            </a:r>
            <a:r>
              <a:rPr lang="fr-BE" sz="1050" dirty="0" smtClean="0"/>
              <a:t> </a:t>
            </a:r>
            <a:r>
              <a:rPr lang="fr-BE" i="1" dirty="0" smtClean="0"/>
              <a:t>P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derive operation from goal fluent, for each behavioral goal, list all atomic condition </a:t>
            </a:r>
            <a:r>
              <a:rPr lang="fr-BE" i="1" dirty="0" smtClean="0"/>
              <a:t>P</a:t>
            </a:r>
            <a:r>
              <a:rPr lang="fr-BE" dirty="0" smtClean="0"/>
              <a:t> in </a:t>
            </a:r>
            <a:r>
              <a:rPr lang="fr-BE" dirty="0" err="1" smtClean="0"/>
              <a:t>its</a:t>
            </a:r>
            <a:r>
              <a:rPr lang="fr-BE" dirty="0" smtClean="0"/>
              <a:t> </a:t>
            </a:r>
            <a:r>
              <a:rPr lang="fr-BE" dirty="0" err="1" smtClean="0"/>
              <a:t>specification</a:t>
            </a:r>
            <a:r>
              <a:rPr lang="fr-BE" dirty="0" smtClean="0"/>
              <a:t>. For </a:t>
            </a:r>
            <a:r>
              <a:rPr lang="fr-BE" dirty="0" err="1" smtClean="0"/>
              <a:t>each</a:t>
            </a:r>
            <a:r>
              <a:rPr lang="fr-BE" dirty="0" smtClean="0"/>
              <a:t> </a:t>
            </a:r>
            <a:r>
              <a:rPr lang="fr-BE" i="1" dirty="0" smtClean="0"/>
              <a:t>P</a:t>
            </a:r>
            <a:r>
              <a:rPr lang="fr-BE" dirty="0" smtClean="0"/>
              <a:t>,  look for </a:t>
            </a:r>
            <a:r>
              <a:rPr lang="fr-BE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terminating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BE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operation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BE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that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BE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make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BE" i="1" dirty="0" smtClean="0"/>
              <a:t>P</a:t>
            </a:r>
            <a:r>
              <a:rPr lang="fr-BE" dirty="0" smtClean="0"/>
              <a:t> </a:t>
            </a:r>
            <a:r>
              <a:rPr lang="fr-BE" b="1" dirty="0" err="1" smtClean="0"/>
              <a:t>true</a:t>
            </a:r>
            <a:r>
              <a:rPr lang="fr-BE" dirty="0" smtClean="0"/>
              <a:t>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i="1" dirty="0" smtClean="0"/>
              <a:t>P</a:t>
            </a:r>
            <a:r>
              <a:rPr lang="fr-BE" dirty="0" smtClean="0"/>
              <a:t> </a:t>
            </a:r>
            <a:r>
              <a:rPr lang="fr-BE" dirty="0" err="1" smtClean="0"/>
              <a:t>was</a:t>
            </a:r>
            <a:r>
              <a:rPr lang="fr-BE" dirty="0" smtClean="0"/>
              <a:t> 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false, </a:t>
            </a:r>
            <a:r>
              <a:rPr lang="fr-BE" dirty="0" err="1" smtClean="0"/>
              <a:t>then</a:t>
            </a:r>
            <a:r>
              <a:rPr lang="fr-BE" dirty="0" smtClean="0"/>
              <a:t> 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___.</a:t>
            </a:r>
          </a:p>
          <a:p>
            <a:pPr lvl="1"/>
            <a:r>
              <a:rPr lang="fr-BE" dirty="0" err="1" smtClean="0"/>
              <a:t>DomPre</a:t>
            </a:r>
            <a:r>
              <a:rPr lang="fr-BE" dirty="0" smtClean="0"/>
              <a:t> =  </a:t>
            </a:r>
            <a:r>
              <a:rPr lang="fr-BE" i="1" dirty="0" smtClean="0"/>
              <a:t>P</a:t>
            </a:r>
            <a:r>
              <a:rPr lang="fr-BE" dirty="0" smtClean="0"/>
              <a:t>,   </a:t>
            </a:r>
            <a:r>
              <a:rPr lang="fr-BE" dirty="0" err="1" smtClean="0"/>
              <a:t>DomPost</a:t>
            </a:r>
            <a:r>
              <a:rPr lang="fr-BE" dirty="0" smtClean="0"/>
              <a:t> = </a:t>
            </a:r>
            <a:r>
              <a:rPr lang="fr-BE" b="1" dirty="0" smtClean="0"/>
              <a:t>not</a:t>
            </a:r>
            <a:r>
              <a:rPr lang="fr-BE" sz="1100" dirty="0" smtClean="0"/>
              <a:t> </a:t>
            </a:r>
            <a:r>
              <a:rPr lang="fr-BE" i="1" dirty="0" smtClean="0"/>
              <a:t>P</a:t>
            </a:r>
          </a:p>
          <a:p>
            <a:pPr lvl="1"/>
            <a:r>
              <a:rPr lang="fr-BE" dirty="0" err="1" smtClean="0"/>
              <a:t>DomPre</a:t>
            </a:r>
            <a:r>
              <a:rPr lang="fr-BE" dirty="0" smtClean="0"/>
              <a:t> = </a:t>
            </a:r>
            <a:r>
              <a:rPr lang="fr-BE" b="1" dirty="0" smtClean="0"/>
              <a:t>not</a:t>
            </a:r>
            <a:r>
              <a:rPr lang="fr-BE" sz="1050" dirty="0" smtClean="0"/>
              <a:t> </a:t>
            </a:r>
            <a:r>
              <a:rPr lang="fr-BE" sz="1050" dirty="0" smtClean="0"/>
              <a:t> </a:t>
            </a:r>
            <a:r>
              <a:rPr lang="fr-BE" i="1" dirty="0" smtClean="0"/>
              <a:t>P</a:t>
            </a:r>
            <a:r>
              <a:rPr lang="fr-BE" dirty="0" smtClean="0"/>
              <a:t>,   </a:t>
            </a:r>
            <a:r>
              <a:rPr lang="fr-BE" dirty="0" err="1" smtClean="0"/>
              <a:t>DomPost</a:t>
            </a:r>
            <a:r>
              <a:rPr lang="fr-BE" dirty="0" smtClean="0"/>
              <a:t> = </a:t>
            </a:r>
            <a:r>
              <a:rPr lang="fr-BE" i="1" dirty="0" smtClean="0"/>
              <a:t>P</a:t>
            </a:r>
            <a:endParaRPr lang="fr-BE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operation model may be used for the following purposes, EXCEPT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model part covering software-to-be operations yields software specifications for input to the development process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Black-box test data and executable specifications for system animation or software prototyping can be derived from an operation model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 operation model may also serve as an input to software architecture design and detailed design.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captures the system operations in term of their individual features and their links to goal, object, and agent models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Goal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Object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Obstacles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Operation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Behavioral model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designates an object instance to which the operation applies (The state of this instance affects the application of the operation</a:t>
            </a:r>
            <a:r>
              <a:rPr lang="en-US" dirty="0" smtClean="0"/>
              <a:t>.)?</a:t>
            </a:r>
          </a:p>
          <a:p>
            <a:pPr lvl="1"/>
            <a:r>
              <a:rPr lang="en-US" dirty="0" smtClean="0"/>
              <a:t>An input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An output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State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Instance variables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specification of an operation therefore includes a set of prescriptive conditions on operation applications. These conditions are aimed at ensuring that </a:t>
            </a:r>
            <a:r>
              <a:rPr lang="en-US" dirty="0" smtClean="0"/>
              <a:t>______.</a:t>
            </a:r>
          </a:p>
          <a:p>
            <a:pPr lvl="1"/>
            <a:r>
              <a:rPr lang="en-US" dirty="0" smtClean="0"/>
              <a:t>the operation is dependent on the </a:t>
            </a:r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the goals underlying the operation are </a:t>
            </a:r>
            <a:r>
              <a:rPr lang="en-US" dirty="0" smtClean="0"/>
              <a:t>satisfied</a:t>
            </a:r>
          </a:p>
          <a:p>
            <a:pPr lvl="1"/>
            <a:r>
              <a:rPr lang="en-US" dirty="0" smtClean="0"/>
              <a:t>the operation associates with the </a:t>
            </a:r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None of the others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particular application of the operation yields a state _______ from a state in </a:t>
            </a:r>
            <a:r>
              <a:rPr lang="en-US" dirty="0" err="1" smtClean="0"/>
              <a:t>InputState</a:t>
            </a:r>
            <a:r>
              <a:rPr lang="en-US" dirty="0" smtClean="0"/>
              <a:t> to a state in </a:t>
            </a:r>
            <a:r>
              <a:rPr lang="en-US" dirty="0" err="1" smtClean="0"/>
              <a:t>OutputState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Exchange</a:t>
            </a:r>
          </a:p>
          <a:p>
            <a:pPr lvl="1"/>
            <a:r>
              <a:rPr lang="en-US" dirty="0" smtClean="0"/>
              <a:t>Transition</a:t>
            </a:r>
          </a:p>
          <a:p>
            <a:pPr lvl="1"/>
            <a:r>
              <a:rPr lang="en-US" dirty="0" smtClean="0"/>
              <a:t>none of the others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statements is false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 operation may </a:t>
            </a:r>
            <a:r>
              <a:rPr lang="en-US" dirty="0" err="1" smtClean="0"/>
              <a:t>operationalizes</a:t>
            </a:r>
            <a:r>
              <a:rPr lang="en-US" dirty="0" smtClean="0"/>
              <a:t> multiple goals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goal may be </a:t>
            </a:r>
            <a:r>
              <a:rPr lang="en-US" dirty="0" err="1" smtClean="0"/>
              <a:t>operationalized</a:t>
            </a:r>
            <a:r>
              <a:rPr lang="en-US" dirty="0" smtClean="0"/>
              <a:t> by multiple operations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Multiple agents perform an operation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 agent may perform multiple operations.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specifies the operation's input-output relation by declaring the input variables and output variables and, for each of them, the object to which the instance designated by the variable belongs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signature of an </a:t>
            </a:r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Name of an </a:t>
            </a:r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Category of an </a:t>
            </a:r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Definition of an operation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9913</TotalTime>
  <Words>1019</Words>
  <Application>Microsoft Office PowerPoint</Application>
  <PresentationFormat>On-screen Show (4:3)</PresentationFormat>
  <Paragraphs>93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FPT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Sang Nguyen</dc:creator>
  <cp:lastModifiedBy>Sang Nguyen</cp:lastModifiedBy>
  <cp:revision>440</cp:revision>
  <dcterms:created xsi:type="dcterms:W3CDTF">2010-01-30T12:29:31Z</dcterms:created>
  <dcterms:modified xsi:type="dcterms:W3CDTF">2012-08-19T14:53:43Z</dcterms:modified>
</cp:coreProperties>
</file>