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8" r:id="rId3"/>
    <p:sldId id="350" r:id="rId4"/>
    <p:sldId id="351" r:id="rId5"/>
    <p:sldId id="349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0" r:id="rId14"/>
    <p:sldId id="359" r:id="rId15"/>
    <p:sldId id="361" r:id="rId16"/>
    <p:sldId id="362" r:id="rId17"/>
    <p:sldId id="363" r:id="rId18"/>
    <p:sldId id="364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071" autoAdjust="0"/>
  </p:normalViewPr>
  <p:slideViewPr>
    <p:cSldViewPr>
      <p:cViewPr varScale="1">
        <p:scale>
          <a:sx n="54" d="100"/>
          <a:sy n="54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chemeClr val="tx1"/>
                </a:solidFill>
              </a:rPr>
              <a:t>Chapter </a:t>
            </a:r>
            <a:r>
              <a:rPr lang="en-US" sz="4000" b="1" dirty="0" smtClean="0">
                <a:solidFill>
                  <a:schemeClr val="tx1"/>
                </a:solidFill>
              </a:rPr>
              <a:t>13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are correct statements described the "entry / inform initiator" in Figure </a:t>
            </a:r>
            <a:r>
              <a:rPr lang="en-US" dirty="0" smtClean="0"/>
              <a:t>13.10?</a:t>
            </a:r>
          </a:p>
          <a:p>
            <a:pPr lvl="1"/>
            <a:r>
              <a:rPr lang="en-US" dirty="0" smtClean="0"/>
              <a:t>It is used to avoid the duplication the action "Inform initiator" on all incoming transitions to the state "</a:t>
            </a:r>
            <a:r>
              <a:rPr lang="en-US" dirty="0" err="1" smtClean="0"/>
              <a:t>ConstraintsRequested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It is an entry action</a:t>
            </a:r>
            <a:endParaRPr lang="en-US" dirty="0"/>
          </a:p>
        </p:txBody>
      </p:sp>
      <p:pic>
        <p:nvPicPr>
          <p:cNvPr id="4" name="Picture 3" descr="Figure 13.10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95800"/>
            <a:ext cx="91440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of the following is NOT a correct statements described the parallel decomposition in state machine diagram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 SM state may not be decomposed into </a:t>
            </a:r>
            <a:r>
              <a:rPr lang="en-US" dirty="0" smtClean="0"/>
              <a:t>sub-states</a:t>
            </a:r>
          </a:p>
          <a:p>
            <a:pPr lvl="1"/>
            <a:r>
              <a:rPr lang="en-US" dirty="0" smtClean="0"/>
              <a:t>An SM state may be decomposed into concurrent </a:t>
            </a:r>
            <a:r>
              <a:rPr lang="en-US" dirty="0" smtClean="0"/>
              <a:t>sub-states</a:t>
            </a:r>
          </a:p>
          <a:p>
            <a:pPr lvl="1"/>
            <a:r>
              <a:rPr lang="en-US" dirty="0" smtClean="0"/>
              <a:t>The finer-grained sub-states are call nested states, whereas the super-state is called a composite state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Composite state can be structured as a parallel composition of nested diagrams.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of the following is NOT a semantic rule used to define sequential state decomposition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instance modeled by the diagram is in the super-state if and only if it is in one (and only one) of the sequential </a:t>
            </a:r>
            <a:r>
              <a:rPr lang="en-US" dirty="0" smtClean="0"/>
              <a:t>sub-states</a:t>
            </a:r>
          </a:p>
          <a:p>
            <a:pPr lvl="1"/>
            <a:r>
              <a:rPr lang="en-US" dirty="0" smtClean="0"/>
              <a:t>The instance modeled by the diagram is in the super-state if and only if it is in each of the concurrent </a:t>
            </a:r>
            <a:r>
              <a:rPr lang="en-US" dirty="0" smtClean="0"/>
              <a:t>sub-states</a:t>
            </a:r>
          </a:p>
          <a:p>
            <a:pPr lvl="1"/>
            <a:r>
              <a:rPr lang="en-US" dirty="0" smtClean="0"/>
              <a:t>An incoming transition to the super-state is by default inherited by every sequential sub-states as an incoming transition to it.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Figure </a:t>
            </a:r>
            <a:r>
              <a:rPr lang="en-US" dirty="0" smtClean="0"/>
              <a:t>13.12, </a:t>
            </a:r>
            <a:r>
              <a:rPr lang="en-US" dirty="0" smtClean="0"/>
              <a:t>X is a________ and Y is a </a:t>
            </a:r>
            <a:r>
              <a:rPr lang="en-US" dirty="0" smtClean="0"/>
              <a:t>______</a:t>
            </a:r>
          </a:p>
          <a:p>
            <a:pPr lvl="1"/>
            <a:r>
              <a:rPr lang="en-US" dirty="0" smtClean="0"/>
              <a:t>guard/sequential </a:t>
            </a:r>
            <a:r>
              <a:rPr lang="en-US" dirty="0" smtClean="0"/>
              <a:t>sub-state</a:t>
            </a:r>
          </a:p>
          <a:p>
            <a:pPr lvl="1"/>
            <a:r>
              <a:rPr lang="en-US" dirty="0" smtClean="0"/>
              <a:t>guard as synchronizing condition/sequential </a:t>
            </a:r>
            <a:r>
              <a:rPr lang="en-US" dirty="0" smtClean="0"/>
              <a:t>sub-state</a:t>
            </a:r>
          </a:p>
          <a:p>
            <a:pPr lvl="1"/>
            <a:r>
              <a:rPr lang="en-US" dirty="0" smtClean="0"/>
              <a:t>guard reference/sequential sub-state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57262"/>
            <a:ext cx="8991600" cy="49434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correct statement about state transition in an SM diagram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transition </a:t>
            </a:r>
            <a:r>
              <a:rPr lang="en-US" dirty="0" err="1" smtClean="0"/>
              <a:t>labelled</a:t>
            </a:r>
            <a:r>
              <a:rPr lang="en-US" dirty="0" smtClean="0"/>
              <a:t> by an event and a guard fires if an event instance occurs and the </a:t>
            </a:r>
            <a:r>
              <a:rPr lang="en-US" dirty="0" err="1" smtClean="0"/>
              <a:t>modelled</a:t>
            </a:r>
            <a:r>
              <a:rPr lang="en-US" dirty="0" smtClean="0"/>
              <a:t> instance is in the source state, and only if the guard is true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transition </a:t>
            </a:r>
            <a:r>
              <a:rPr lang="en-US" dirty="0" err="1" smtClean="0"/>
              <a:t>labelled</a:t>
            </a:r>
            <a:r>
              <a:rPr lang="en-US" dirty="0" smtClean="0"/>
              <a:t> by an event and a guard fires if an event instance occurs and the </a:t>
            </a:r>
            <a:r>
              <a:rPr lang="en-US" dirty="0" err="1" smtClean="0"/>
              <a:t>modelled</a:t>
            </a:r>
            <a:r>
              <a:rPr lang="en-US" dirty="0" smtClean="0"/>
              <a:t> instance is in the target state, and only if the guard is true.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SM diagram, a guarded transition can have no event label. The guard the amounts to a</a:t>
            </a:r>
            <a:r>
              <a:rPr lang="en-US" dirty="0" smtClean="0"/>
              <a:t>________</a:t>
            </a:r>
          </a:p>
          <a:p>
            <a:pPr lvl="1"/>
            <a:r>
              <a:rPr lang="en-US" dirty="0" smtClean="0"/>
              <a:t>trigger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sufficient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necessary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guard condition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NOT a strength of goal model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Declarative, satisfaction </a:t>
            </a:r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Narrative, concrete </a:t>
            </a:r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Expressive (functional, non-functional; alternative options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Entire classes of behaviors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NOT a strength of state machines model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Expressive (functional, non-functional; alternative options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Visual abstraction of explicit behaviors of any agent instance in a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Entire classes of explicit </a:t>
            </a:r>
            <a:r>
              <a:rPr lang="en-US" dirty="0" smtClean="0"/>
              <a:t>behaviors</a:t>
            </a:r>
          </a:p>
          <a:p>
            <a:pPr lvl="1"/>
            <a:r>
              <a:rPr lang="en-US" smtClean="0"/>
              <a:t>Verifiable, executable, code generation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In scenarios diagram, an interaction is a/an </a:t>
            </a:r>
            <a:r>
              <a:rPr lang="en-US" dirty="0" smtClean="0"/>
              <a:t>_________.</a:t>
            </a:r>
          </a:p>
          <a:p>
            <a:pPr lvl="1"/>
            <a:r>
              <a:rPr lang="en-US" dirty="0" smtClean="0"/>
              <a:t>Active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Passive object</a:t>
            </a:r>
          </a:p>
          <a:p>
            <a:pPr lvl="1"/>
            <a:r>
              <a:rPr lang="en-US" dirty="0" smtClean="0"/>
              <a:t>Instantaneous object</a:t>
            </a:r>
          </a:p>
          <a:p>
            <a:pPr lvl="1"/>
            <a:r>
              <a:rPr lang="en-US" dirty="0" smtClean="0"/>
              <a:t>Association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_____, </a:t>
            </a:r>
            <a:r>
              <a:rPr lang="en-US" dirty="0" smtClean="0"/>
              <a:t>the sequence of interactions illustrates a possible way of satisfying an obstacle to a goal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positive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In negative scenario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 </a:t>
            </a:r>
            <a:r>
              <a:rPr lang="en-US" dirty="0" smtClean="0"/>
              <a:t>the sequence of interactions illustrates a possible way of satisfying an behavioral goal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positive scenario</a:t>
            </a:r>
          </a:p>
          <a:p>
            <a:pPr lvl="1"/>
            <a:r>
              <a:rPr lang="en-US" dirty="0" smtClean="0"/>
              <a:t>In negative scenario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part of Figure 13.4 is called "episode</a:t>
            </a:r>
            <a:r>
              <a:rPr lang="en-US" dirty="0" smtClean="0"/>
              <a:t>"?</a:t>
            </a:r>
          </a:p>
          <a:p>
            <a:pPr lvl="1"/>
            <a:r>
              <a:rPr lang="en-US" dirty="0" smtClean="0"/>
              <a:t>(A)</a:t>
            </a:r>
          </a:p>
          <a:p>
            <a:pPr lvl="1"/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4" name="Picture 3" descr="17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429000"/>
            <a:ext cx="66579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scenario,  Source </a:t>
            </a:r>
            <a:r>
              <a:rPr lang="en-US" dirty="0" smtClean="0"/>
              <a:t>agent </a:t>
            </a:r>
            <a:r>
              <a:rPr lang="en-US" dirty="0" smtClean="0"/>
              <a:t>___the </a:t>
            </a:r>
            <a:r>
              <a:rPr lang="en-US" dirty="0" smtClean="0"/>
              <a:t>interaction; target agent </a:t>
            </a:r>
            <a:r>
              <a:rPr lang="en-US" dirty="0" smtClean="0"/>
              <a:t>___it</a:t>
            </a:r>
            <a:r>
              <a:rPr lang="en-US" dirty="0" smtClean="0"/>
              <a:t>.</a:t>
            </a:r>
            <a:endParaRPr lang="en-US" sz="2000" dirty="0" smtClean="0"/>
          </a:p>
          <a:p>
            <a:pPr lvl="1"/>
            <a:r>
              <a:rPr lang="en-US" dirty="0" smtClean="0"/>
              <a:t>Controls/monitors</a:t>
            </a:r>
          </a:p>
          <a:p>
            <a:pPr lvl="1"/>
            <a:r>
              <a:rPr lang="en-US" dirty="0" smtClean="0"/>
              <a:t>Monitors/controls</a:t>
            </a:r>
          </a:p>
          <a:p>
            <a:r>
              <a:rPr lang="en-US" dirty="0" smtClean="0"/>
              <a:t>Which of the following is a way for scenario refinement when elaborating complex scenarios stepwise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Agent </a:t>
            </a:r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Interaction decomposition</a:t>
            </a:r>
          </a:p>
          <a:p>
            <a:pPr lvl="1"/>
            <a:r>
              <a:rPr lang="en-US" dirty="0" smtClean="0"/>
              <a:t>Build interaction </a:t>
            </a:r>
            <a:r>
              <a:rPr lang="en-US" dirty="0" err="1" smtClean="0"/>
              <a:t>sequently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correct statement described a lifetime in scenarios diagram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 agent timeline defines a total order on incoming/outgoing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An agent timeline defines a order on incoming/outgoing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An entire sequence diagram defines a partial order for all events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correct statement described about scenarios diagrams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 scenarios diagrams, the source agent controls the interaction, whereas the target agent monitors 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scenarios diagrams, the source agent monitors the interaction, whereas the target agent controls 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scenarios diagrams, an interaction is an entity object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Figure </a:t>
            </a:r>
            <a:r>
              <a:rPr lang="en-US" dirty="0" smtClean="0"/>
              <a:t>13.9, </a:t>
            </a:r>
            <a:r>
              <a:rPr lang="en-US" dirty="0" smtClean="0"/>
              <a:t>X is called an (a</a:t>
            </a:r>
            <a:r>
              <a:rPr lang="en-US" dirty="0" smtClean="0"/>
              <a:t>)________</a:t>
            </a:r>
          </a:p>
          <a:p>
            <a:pPr lvl="1"/>
            <a:r>
              <a:rPr lang="en-US" dirty="0" smtClean="0"/>
              <a:t>Notification event</a:t>
            </a:r>
          </a:p>
          <a:p>
            <a:pPr lvl="1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Entry action</a:t>
            </a:r>
            <a:endParaRPr lang="en-US" dirty="0"/>
          </a:p>
        </p:txBody>
      </p:sp>
      <p:pic>
        <p:nvPicPr>
          <p:cNvPr id="5" name="Picture 4" descr="Figure 13.9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724275"/>
            <a:ext cx="78486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9636</TotalTime>
  <Words>658</Words>
  <Application>Microsoft Office PowerPoint</Application>
  <PresentationFormat>On-screen Show (4:3)</PresentationFormat>
  <Paragraphs>71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 Nguyen</cp:lastModifiedBy>
  <cp:revision>436</cp:revision>
  <dcterms:created xsi:type="dcterms:W3CDTF">2010-01-30T12:29:31Z</dcterms:created>
  <dcterms:modified xsi:type="dcterms:W3CDTF">2012-08-21T03:22:05Z</dcterms:modified>
</cp:coreProperties>
</file>