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348" r:id="rId3"/>
    <p:sldId id="369" r:id="rId4"/>
    <p:sldId id="368" r:id="rId5"/>
    <p:sldId id="350" r:id="rId6"/>
    <p:sldId id="356" r:id="rId7"/>
    <p:sldId id="351" r:id="rId8"/>
    <p:sldId id="352" r:id="rId9"/>
    <p:sldId id="353" r:id="rId10"/>
    <p:sldId id="354" r:id="rId11"/>
    <p:sldId id="355" r:id="rId12"/>
    <p:sldId id="357" r:id="rId13"/>
    <p:sldId id="358" r:id="rId14"/>
    <p:sldId id="359" r:id="rId15"/>
    <p:sldId id="360" r:id="rId16"/>
    <p:sldId id="361" r:id="rId17"/>
    <p:sldId id="362" r:id="rId18"/>
    <p:sldId id="363" r:id="rId19"/>
    <p:sldId id="364" r:id="rId20"/>
    <p:sldId id="365" r:id="rId21"/>
    <p:sldId id="366" r:id="rId22"/>
    <p:sldId id="367" r:id="rId23"/>
    <p:sldId id="370" r:id="rId24"/>
    <p:sldId id="371" r:id="rId25"/>
    <p:sldId id="372" r:id="rId26"/>
    <p:sldId id="374" r:id="rId27"/>
    <p:sldId id="373" r:id="rId28"/>
    <p:sldId id="375" r:id="rId29"/>
    <p:sldId id="349" r:id="rId30"/>
    <p:sldId id="376" r:id="rId31"/>
    <p:sldId id="377" r:id="rId32"/>
    <p:sldId id="378" r:id="rId33"/>
    <p:sldId id="379" r:id="rId34"/>
    <p:sldId id="380" r:id="rId35"/>
    <p:sldId id="381" r:id="rId36"/>
    <p:sldId id="384" r:id="rId37"/>
    <p:sldId id="382" r:id="rId38"/>
    <p:sldId id="383" r:id="rId39"/>
    <p:sldId id="385" r:id="rId40"/>
    <p:sldId id="386" r:id="rId41"/>
    <p:sldId id="387" r:id="rId42"/>
    <p:sldId id="388" r:id="rId43"/>
    <p:sldId id="389"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71" autoAdjust="0"/>
  </p:normalViewPr>
  <p:slideViewPr>
    <p:cSldViewPr>
      <p:cViewPr varScale="1">
        <p:scale>
          <a:sx n="58" d="100"/>
          <a:sy n="58" d="100"/>
        </p:scale>
        <p:origin x="-17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956" y="-96"/>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604" cy="46526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159" y="0"/>
            <a:ext cx="3038604" cy="465266"/>
          </a:xfrm>
          <a:prstGeom prst="rect">
            <a:avLst/>
          </a:prstGeom>
        </p:spPr>
        <p:txBody>
          <a:bodyPr vert="horz" lIns="91440" tIns="45720" rIns="91440" bIns="45720" rtlCol="0"/>
          <a:lstStyle>
            <a:lvl1pPr algn="r">
              <a:defRPr sz="1200"/>
            </a:lvl1pPr>
          </a:lstStyle>
          <a:p>
            <a:fld id="{EA687571-E8B4-4A21-8CC7-68659B0E3E61}" type="datetimeFigureOut">
              <a:rPr lang="en-US" smtClean="0"/>
              <a:pPr/>
              <a:t>1/25/2013</a:t>
            </a:fld>
            <a:endParaRPr lang="en-US" dirty="0"/>
          </a:p>
        </p:txBody>
      </p:sp>
      <p:sp>
        <p:nvSpPr>
          <p:cNvPr id="4" name="Footer Placeholder 3"/>
          <p:cNvSpPr>
            <a:spLocks noGrp="1"/>
          </p:cNvSpPr>
          <p:nvPr>
            <p:ph type="ftr" sz="quarter" idx="2"/>
          </p:nvPr>
        </p:nvSpPr>
        <p:spPr>
          <a:xfrm>
            <a:off x="0" y="8829648"/>
            <a:ext cx="3038604" cy="465266"/>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159" y="8829648"/>
            <a:ext cx="3038604" cy="465266"/>
          </a:xfrm>
          <a:prstGeom prst="rect">
            <a:avLst/>
          </a:prstGeom>
        </p:spPr>
        <p:txBody>
          <a:bodyPr vert="horz" lIns="91440" tIns="45720" rIns="91440" bIns="45720" rtlCol="0" anchor="b"/>
          <a:lstStyle>
            <a:lvl1pPr algn="r">
              <a:defRPr sz="1200"/>
            </a:lvl1pPr>
          </a:lstStyle>
          <a:p>
            <a:fld id="{2D007562-8B1F-46D5-A6E7-ED8D880C8453}"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CDA5622F-6802-4ED9-98B1-448FD36C51E4}" type="datetimeFigureOut">
              <a:rPr lang="en-US" smtClean="0"/>
              <a:pPr/>
              <a:t>1/25/2013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1771898B-6D62-4EC9-8B4E-337171C5194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1771898B-6D62-4EC9-8B4E-337171C5194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71898B-6D62-4EC9-8B4E-337171C51944}" type="slidenum">
              <a:rPr lang="en-US" smtClean="0"/>
              <a:pPr/>
              <a:t>40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05200"/>
            <a:ext cx="7772400" cy="95250"/>
          </a:xfrm>
        </p:spPr>
        <p:txBody>
          <a:body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549B619-4078-494B-AEFE-67D4E8B86990}" type="datetimeFigureOut">
              <a:rPr lang="en-US" smtClean="0"/>
              <a:pPr/>
              <a:t>1/25/2013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
        <p:nvSpPr>
          <p:cNvPr id="8" name="Title 1"/>
          <p:cNvSpPr txBox="1">
            <a:spLocks/>
          </p:cNvSpPr>
          <p:nvPr userDrawn="1"/>
        </p:nvSpPr>
        <p:spPr>
          <a:xfrm>
            <a:off x="762000" y="1371600"/>
            <a:ext cx="7772400" cy="1924050"/>
          </a:xfrm>
          <a:prstGeom prst="rect">
            <a:avLst/>
          </a:prstGeom>
          <a:no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accent6">
                    <a:lumMod val="75000"/>
                  </a:schemeClr>
                </a:solidFill>
                <a:effectLst/>
                <a:uLnTx/>
                <a:uFillTx/>
                <a:latin typeface="Verdana" pitchFamily="34" charset="0"/>
                <a:ea typeface="+mn-ea"/>
                <a:cs typeface="+mn-cs"/>
              </a:rPr>
              <a:t> </a:t>
            </a:r>
            <a:r>
              <a:rPr kumimoji="0" lang="en-US" sz="2800" b="1" i="0" u="none" strike="noStrike" kern="1200" cap="none" spc="0" normalizeH="0" baseline="0" noProof="0" dirty="0" smtClean="0">
                <a:ln>
                  <a:noFill/>
                </a:ln>
                <a:solidFill>
                  <a:schemeClr val="accent4">
                    <a:lumMod val="75000"/>
                  </a:schemeClr>
                </a:solidFill>
                <a:effectLst/>
                <a:uLnTx/>
                <a:uFillTx/>
                <a:latin typeface="Verdana" pitchFamily="34" charset="0"/>
                <a:ea typeface="+mn-ea"/>
                <a:cs typeface="+mn-cs"/>
              </a:rPr>
              <a:t>Review Questions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accent6">
                    <a:lumMod val="75000"/>
                  </a:schemeClr>
                </a:solidFill>
                <a:effectLst/>
                <a:uLnTx/>
                <a:uFillTx/>
                <a:latin typeface="Verdana" pitchFamily="34" charset="0"/>
                <a:ea typeface="+mn-ea"/>
                <a:cs typeface="+mn-cs"/>
              </a:rPr>
              <a:t>Software Requirements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B619-4078-494B-AEFE-67D4E8B86990}" type="datetimeFigureOut">
              <a:rPr lang="en-US" smtClean="0"/>
              <a:pPr/>
              <a:t>1/25/2013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B619-4078-494B-AEFE-67D4E8B86990}" type="datetimeFigureOut">
              <a:rPr lang="en-US" smtClean="0"/>
              <a:pPr/>
              <a:t>1/25/2013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9" name="Table 8"/>
          <p:cNvGraphicFramePr>
            <a:graphicFrameLocks noGrp="1"/>
          </p:cNvGraphicFramePr>
          <p:nvPr userDrawn="1"/>
        </p:nvGraphicFramePr>
        <p:xfrm>
          <a:off x="228600" y="228600"/>
          <a:ext cx="8686800" cy="990600"/>
        </p:xfrm>
        <a:graphic>
          <a:graphicData uri="http://schemas.openxmlformats.org/drawingml/2006/table">
            <a:tbl>
              <a:tblPr/>
              <a:tblGrid>
                <a:gridCol w="8686800"/>
              </a:tblGrid>
              <a:tr h="990600">
                <a:tc>
                  <a:txBody>
                    <a:bodyPr/>
                    <a:lstStyle/>
                    <a:p>
                      <a:pPr marL="0" marR="0" algn="ctr">
                        <a:lnSpc>
                          <a:spcPct val="115000"/>
                        </a:lnSpc>
                        <a:spcBef>
                          <a:spcPts val="0"/>
                        </a:spcBef>
                        <a:spcAft>
                          <a:spcPts val="1000"/>
                        </a:spcAft>
                      </a:pPr>
                      <a:endParaRPr lang="en-US" sz="1100" baseline="0" dirty="0">
                        <a:solidFill>
                          <a:schemeClr val="tx1"/>
                        </a:solidFill>
                        <a:latin typeface="Times New Roman"/>
                        <a:ea typeface="Times New Roman"/>
                        <a:cs typeface="Times New Roman"/>
                      </a:endParaRPr>
                    </a:p>
                  </a:txBody>
                  <a:tcPr marL="68580" marR="68580" marT="0" marB="0">
                    <a:lnL>
                      <a:noFill/>
                    </a:lnL>
                    <a:lnR>
                      <a:noFill/>
                    </a:lnR>
                    <a:lnT>
                      <a:noFill/>
                    </a:lnT>
                    <a:lnB>
                      <a:noFill/>
                    </a:lnB>
                    <a:solidFill>
                      <a:srgbClr val="FF0000"/>
                    </a:solidFill>
                  </a:tcPr>
                </a:tc>
              </a:tr>
            </a:tbl>
          </a:graphicData>
        </a:graphic>
      </p:graphicFrame>
      <p:sp>
        <p:nvSpPr>
          <p:cNvPr id="2" name="Title 1"/>
          <p:cNvSpPr>
            <a:spLocks noGrp="1"/>
          </p:cNvSpPr>
          <p:nvPr>
            <p:ph type="title"/>
          </p:nvPr>
        </p:nvSpPr>
        <p:spPr>
          <a:xfrm>
            <a:off x="457200" y="152400"/>
            <a:ext cx="8229600" cy="1143000"/>
          </a:xfrm>
          <a:noFill/>
        </p:spPr>
        <p:txBody>
          <a:bodyPr>
            <a:normAutofit/>
          </a:bodyPr>
          <a:lstStyle>
            <a:lvl1pPr algn="r">
              <a:defRPr sz="4000" b="1" baseline="0">
                <a:solidFill>
                  <a:schemeClr val="bg1">
                    <a:lumMod val="95000"/>
                  </a:schemeClr>
                </a:solidFill>
                <a:latin typeface="Verdana" pitchFamily="34" charset="0"/>
              </a:defRPr>
            </a:lvl1pPr>
          </a:lstStyle>
          <a:p>
            <a:r>
              <a:rPr lang="en-US" dirty="0" smtClean="0"/>
              <a:t>Click to edit Master title</a:t>
            </a:r>
            <a:endParaRPr lang="en-US" dirty="0"/>
          </a:p>
        </p:txBody>
      </p:sp>
      <p:sp>
        <p:nvSpPr>
          <p:cNvPr id="3" name="Content Placeholder 2"/>
          <p:cNvSpPr>
            <a:spLocks noGrp="1"/>
          </p:cNvSpPr>
          <p:nvPr>
            <p:ph idx="1"/>
          </p:nvPr>
        </p:nvSpPr>
        <p:spPr>
          <a:xfrm>
            <a:off x="457200" y="1447800"/>
            <a:ext cx="8229600" cy="4678363"/>
          </a:xfrm>
          <a:noFill/>
        </p:spPr>
        <p:txBody>
          <a:bodyPr/>
          <a:lstStyle>
            <a:lvl1pPr>
              <a:buFont typeface="Wingdings" pitchFamily="2" charset="2"/>
              <a:buChar char="q"/>
              <a:defRPr sz="2800">
                <a:latin typeface="Verdana" pitchFamily="34" charset="0"/>
              </a:defRPr>
            </a:lvl1pPr>
            <a:lvl2pPr>
              <a:buFont typeface="Wingdings" pitchFamily="2" charset="2"/>
              <a:buChar char="§"/>
              <a:defRPr sz="2400">
                <a:latin typeface="Verdana" pitchFamily="34" charset="0"/>
              </a:defRPr>
            </a:lvl2pPr>
            <a:lvl3pPr>
              <a:buFont typeface="Arial" pitchFamily="34" charset="0"/>
              <a:buChar char="•"/>
              <a:defRPr sz="2000">
                <a:latin typeface="Verdana" pitchFamily="34" charset="0"/>
              </a:defRPr>
            </a:lvl3pPr>
            <a:lvl4pPr>
              <a:defRPr sz="1600">
                <a:latin typeface="Verdana" pitchFamily="34" charset="0"/>
              </a:defRPr>
            </a:lvl4pPr>
            <a:lvl5pPr>
              <a:defRPr sz="1400">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flipV="1">
            <a:off x="0" y="6324600"/>
            <a:ext cx="9144000" cy="45719"/>
          </a:xfrm>
          <a:prstGeom prst="rect">
            <a:avLst/>
          </a:prstGeom>
          <a:blipFill>
            <a:blip r:embed="rId2" cstate="print"/>
            <a:stretch>
              <a:fillRect/>
            </a:stretch>
          </a:blip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Date Placeholder 3"/>
          <p:cNvSpPr txBox="1">
            <a:spLocks/>
          </p:cNvSpPr>
          <p:nvPr userDrawn="1"/>
        </p:nvSpPr>
        <p:spPr>
          <a:xfrm>
            <a:off x="6553200" y="6324600"/>
            <a:ext cx="2133600" cy="365125"/>
          </a:xfrm>
          <a:prstGeom prst="rect">
            <a:avLst/>
          </a:prstGeom>
        </p:spPr>
        <p:txBody>
          <a:bodyPr vert="horz" lIns="91440" tIns="45720" rIns="91440" bIns="45720" rtlCol="0" anchor="ctr"/>
          <a:lstStyle>
            <a:lvl1pP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B44BB1F-55A9-4558-B205-2AD62664318A}"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Date Placeholder 3"/>
          <p:cNvSpPr txBox="1">
            <a:spLocks/>
          </p:cNvSpPr>
          <p:nvPr userDrawn="1"/>
        </p:nvSpPr>
        <p:spPr>
          <a:xfrm>
            <a:off x="457200" y="6340475"/>
            <a:ext cx="6096000" cy="365125"/>
          </a:xfrm>
          <a:prstGeom prst="rect">
            <a:avLst/>
          </a:prstGeom>
        </p:spPr>
        <p:txBody>
          <a:bodyPr vert="horz" lIns="91440" tIns="45720" rIns="91440" bIns="45720" rtlCol="0" anchor="ct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FPT University Confidential</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B549B619-4078-494B-AEFE-67D4E8B86990}" type="datetimeFigureOut">
              <a:rPr lang="en-US" smtClean="0"/>
              <a:pPr/>
              <a:t>1/25/2013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49B619-4078-494B-AEFE-67D4E8B86990}" type="datetimeFigureOut">
              <a:rPr lang="en-US" smtClean="0"/>
              <a:pPr/>
              <a:t>1/25/2013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49B619-4078-494B-AEFE-67D4E8B86990}" type="datetimeFigureOut">
              <a:rPr lang="en-US" smtClean="0"/>
              <a:pPr/>
              <a:t>1/25/2013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49B619-4078-494B-AEFE-67D4E8B86990}" type="datetimeFigureOut">
              <a:rPr lang="en-US" smtClean="0"/>
              <a:pPr/>
              <a:t>1/25/2013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9B619-4078-494B-AEFE-67D4E8B86990}" type="datetimeFigureOut">
              <a:rPr lang="en-US" smtClean="0"/>
              <a:pPr/>
              <a:t>1/25/2013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B619-4078-494B-AEFE-67D4E8B86990}" type="datetimeFigureOut">
              <a:rPr lang="en-US" smtClean="0"/>
              <a:pPr/>
              <a:t>1/25/2013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B619-4078-494B-AEFE-67D4E8B86990}" type="datetimeFigureOut">
              <a:rPr lang="en-US" smtClean="0"/>
              <a:pPr/>
              <a:t>1/25/2013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blipFill>
            <a:blip r:embed="rId13" cstate="print"/>
            <a:stretch>
              <a:fillRect/>
            </a:stretch>
          </a:blip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9B619-4078-494B-AEFE-67D4E8B86990}" type="datetimeFigureOut">
              <a:rPr lang="en-US" smtClean="0"/>
              <a:pPr/>
              <a:t>1/25/2013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0852A-7EBB-48BF-80F3-148811F9DA6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3733800"/>
            <a:ext cx="7620000" cy="2286000"/>
          </a:xfrm>
        </p:spPr>
        <p:txBody>
          <a:bodyPr>
            <a:normAutofit/>
          </a:bodyPr>
          <a:lstStyle/>
          <a:p>
            <a:pPr marL="514350" indent="-514350"/>
            <a:r>
              <a:rPr lang="en-US" sz="4000" b="1" dirty="0" smtClean="0">
                <a:solidFill>
                  <a:schemeClr val="tx1"/>
                </a:solidFill>
              </a:rPr>
              <a:t>Chapter 3</a:t>
            </a:r>
          </a:p>
        </p:txBody>
      </p:sp>
      <p:sp>
        <p:nvSpPr>
          <p:cNvPr id="5" name="Title 4"/>
          <p:cNvSpPr>
            <a:spLocks noGrp="1"/>
          </p:cNvSpPr>
          <p:nvPr>
            <p:ph type="ctrTitle"/>
          </p:nvPr>
        </p:nvSpPr>
        <p:spPr>
          <a:xfrm>
            <a:off x="152400" y="3505200"/>
            <a:ext cx="8839200" cy="76200"/>
          </a:xfrm>
        </p:spPr>
        <p:txBody>
          <a:bodyPr>
            <a:noAutofit/>
          </a:bodyPr>
          <a:lstStyle/>
          <a:p>
            <a:endParaRPr lang="en-US" sz="800" dirty="0"/>
          </a:p>
        </p:txBody>
      </p:sp>
      <p:sp>
        <p:nvSpPr>
          <p:cNvPr id="7" name="Subtitle 2"/>
          <p:cNvSpPr txBox="1">
            <a:spLocks/>
          </p:cNvSpPr>
          <p:nvPr/>
        </p:nvSpPr>
        <p:spPr>
          <a:xfrm>
            <a:off x="1676400" y="5943600"/>
            <a:ext cx="6400800" cy="381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tx1"/>
                </a:solidFill>
                <a:effectLst/>
                <a:uLnTx/>
                <a:uFillTx/>
                <a:latin typeface="Verdana" pitchFamily="34" charset="0"/>
              </a:rPr>
              <a:t>Ha </a:t>
            </a:r>
            <a:r>
              <a:rPr lang="en-US" sz="1600" b="1" dirty="0" smtClean="0">
                <a:latin typeface="Verdana" pitchFamily="34" charset="0"/>
              </a:rPr>
              <a:t>N</a:t>
            </a:r>
            <a:r>
              <a:rPr kumimoji="0" lang="en-US" sz="1600" b="1" i="0" u="none" strike="noStrike" kern="1200" cap="none" spc="0" normalizeH="0" baseline="0" noProof="0" dirty="0" err="1" smtClean="0">
                <a:ln>
                  <a:noFill/>
                </a:ln>
                <a:solidFill>
                  <a:schemeClr val="tx1"/>
                </a:solidFill>
                <a:effectLst/>
                <a:uLnTx/>
                <a:uFillTx/>
                <a:latin typeface="Verdana" pitchFamily="34" charset="0"/>
              </a:rPr>
              <a:t>oi</a:t>
            </a:r>
            <a:r>
              <a:rPr kumimoji="0" lang="en-US" sz="1600" b="1" i="0" u="none" strike="noStrike" kern="1200" cap="none" spc="0" normalizeH="0" baseline="0" noProof="0" dirty="0" smtClean="0">
                <a:ln>
                  <a:noFill/>
                </a:ln>
                <a:solidFill>
                  <a:schemeClr val="tx1"/>
                </a:solidFill>
                <a:effectLst/>
                <a:uLnTx/>
                <a:uFillTx/>
                <a:latin typeface="Verdana" pitchFamily="34" charset="0"/>
              </a:rPr>
              <a:t>, </a:t>
            </a:r>
            <a:r>
              <a:rPr lang="en-US" sz="1600" b="1" dirty="0" smtClean="0">
                <a:latin typeface="Verdana" pitchFamily="34" charset="0"/>
              </a:rPr>
              <a:t>Jun</a:t>
            </a:r>
            <a:r>
              <a:rPr kumimoji="0" lang="en-US" sz="1600" b="1" i="0" u="none" strike="noStrike" kern="1200" cap="none" spc="0" normalizeH="0" baseline="0" noProof="0" dirty="0" smtClean="0">
                <a:ln>
                  <a:noFill/>
                </a:ln>
                <a:solidFill>
                  <a:schemeClr val="tx1"/>
                </a:solidFill>
                <a:effectLst/>
                <a:uLnTx/>
                <a:uFillTx/>
                <a:latin typeface="Verdana" pitchFamily="34" charset="0"/>
              </a:rPr>
              <a:t>-2012</a:t>
            </a:r>
          </a:p>
        </p:txBody>
      </p:sp>
      <p:graphicFrame>
        <p:nvGraphicFramePr>
          <p:cNvPr id="6" name="Table 5"/>
          <p:cNvGraphicFramePr>
            <a:graphicFrameLocks noGrp="1"/>
          </p:cNvGraphicFramePr>
          <p:nvPr/>
        </p:nvGraphicFramePr>
        <p:xfrm>
          <a:off x="228600" y="76200"/>
          <a:ext cx="8686800" cy="990600"/>
        </p:xfrm>
        <a:graphic>
          <a:graphicData uri="http://schemas.openxmlformats.org/drawingml/2006/table">
            <a:tbl>
              <a:tblPr/>
              <a:tblGrid>
                <a:gridCol w="8686800"/>
              </a:tblGrid>
              <a:tr h="990600">
                <a:tc>
                  <a:txBody>
                    <a:bodyPr/>
                    <a:lstStyle/>
                    <a:p>
                      <a:pPr marL="182880" marR="0" algn="ctr">
                        <a:lnSpc>
                          <a:spcPct val="115000"/>
                        </a:lnSpc>
                        <a:spcBef>
                          <a:spcPts val="1200"/>
                        </a:spcBef>
                        <a:spcAft>
                          <a:spcPts val="0"/>
                        </a:spcAft>
                      </a:pPr>
                      <a:r>
                        <a:rPr kumimoji="0" lang="en-US" sz="3000" b="1" i="0" u="none" strike="noStrike" kern="1200" cap="none" spc="0" normalizeH="0" baseline="0" noProof="0" dirty="0" smtClean="0">
                          <a:ln>
                            <a:noFill/>
                          </a:ln>
                          <a:solidFill>
                            <a:schemeClr val="bg1"/>
                          </a:solidFill>
                          <a:effectLst/>
                          <a:uLnTx/>
                          <a:uFillTx/>
                          <a:latin typeface="Verdana" pitchFamily="34" charset="0"/>
                          <a:ea typeface="+mn-ea"/>
                          <a:cs typeface="+mn-cs"/>
                        </a:rPr>
                        <a:t>Software Requirements</a:t>
                      </a:r>
                      <a:endParaRPr lang="en-US" sz="3000" dirty="0">
                        <a:solidFill>
                          <a:schemeClr val="bg1"/>
                        </a:solidFill>
                        <a:latin typeface="Times New Roman"/>
                        <a:ea typeface="Times New Roman"/>
                        <a:cs typeface="Times New Roman"/>
                      </a:endParaRPr>
                    </a:p>
                  </a:txBody>
                  <a:tcPr marL="68580" marR="68580" marT="0" marB="0" anchor="ctr">
                    <a:lnL>
                      <a:noFill/>
                    </a:lnL>
                    <a:lnR>
                      <a:noFill/>
                    </a:lnR>
                    <a:lnT>
                      <a:noFill/>
                    </a:lnT>
                    <a:lnB>
                      <a:noFill/>
                    </a:lnB>
                    <a:solidFill>
                      <a:srgbClr val="E63E22"/>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_____________. The same name designates different concepts in different statements</a:t>
            </a:r>
          </a:p>
          <a:p>
            <a:pPr lvl="1"/>
            <a:r>
              <a:rPr lang="en-US" b="1" dirty="0" smtClean="0"/>
              <a:t>Strong conflict</a:t>
            </a:r>
          </a:p>
          <a:p>
            <a:pPr lvl="1"/>
            <a:r>
              <a:rPr lang="en-US" b="1" dirty="0" smtClean="0"/>
              <a:t>Weak conflict or divergence</a:t>
            </a:r>
          </a:p>
          <a:p>
            <a:pPr lvl="1"/>
            <a:r>
              <a:rPr lang="en-US" b="1" dirty="0" smtClean="0"/>
              <a:t>Structure clash</a:t>
            </a:r>
          </a:p>
          <a:p>
            <a:pPr lvl="1"/>
            <a:r>
              <a:rPr lang="en-US" b="1" dirty="0" smtClean="0"/>
              <a:t>Designation clash</a:t>
            </a:r>
          </a:p>
          <a:p>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___________. The same concept is given different names in different statements.</a:t>
            </a:r>
          </a:p>
          <a:p>
            <a:pPr lvl="1"/>
            <a:r>
              <a:rPr lang="en-US" b="1" dirty="0" smtClean="0"/>
              <a:t>Strong conflict</a:t>
            </a:r>
          </a:p>
          <a:p>
            <a:pPr lvl="1"/>
            <a:r>
              <a:rPr lang="en-US" b="1" dirty="0" smtClean="0"/>
              <a:t>Weak conflict or divergence</a:t>
            </a:r>
          </a:p>
          <a:p>
            <a:pPr lvl="1"/>
            <a:r>
              <a:rPr lang="en-US" b="1" dirty="0" smtClean="0"/>
              <a:t>Structure clash</a:t>
            </a:r>
          </a:p>
          <a:p>
            <a:pPr lvl="1"/>
            <a:r>
              <a:rPr lang="en-US" b="1" dirty="0" smtClean="0"/>
              <a:t>Designation clash</a:t>
            </a:r>
          </a:p>
          <a:p>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In the requirements document of Scheduling Meeting system, there are two following statements.</a:t>
            </a:r>
          </a:p>
          <a:p>
            <a:pPr>
              <a:buNone/>
            </a:pPr>
            <a:r>
              <a:rPr lang="en-US" dirty="0" smtClean="0"/>
              <a:t>1) The constraints of a participant may not be disclosed to anyone else.</a:t>
            </a:r>
          </a:p>
          <a:p>
            <a:pPr>
              <a:buNone/>
            </a:pPr>
            <a:r>
              <a:rPr lang="en-US" dirty="0" smtClean="0"/>
              <a:t>2) The meeting initiator should know the participants' constraints.</a:t>
            </a:r>
          </a:p>
          <a:p>
            <a:pPr>
              <a:buNone/>
            </a:pPr>
            <a:r>
              <a:rPr lang="en-US" dirty="0" smtClean="0"/>
              <a:t>The above statements are_____________ statements.</a:t>
            </a:r>
          </a:p>
          <a:p>
            <a:pPr lvl="1"/>
            <a:r>
              <a:rPr lang="en-US" b="1" dirty="0" smtClean="0"/>
              <a:t>Strong conflict</a:t>
            </a:r>
          </a:p>
          <a:p>
            <a:pPr lvl="1"/>
            <a:r>
              <a:rPr lang="en-US" b="1" dirty="0" smtClean="0"/>
              <a:t>Weak conflict or divergence</a:t>
            </a:r>
          </a:p>
          <a:p>
            <a:pPr lvl="1"/>
            <a:r>
              <a:rPr lang="en-US" b="1" dirty="0" smtClean="0"/>
              <a:t>Structure clash</a:t>
            </a:r>
          </a:p>
          <a:p>
            <a:pPr lvl="1"/>
            <a:r>
              <a:rPr lang="en-US" b="1" dirty="0" smtClean="0"/>
              <a:t>Designation clash</a:t>
            </a:r>
          </a:p>
          <a:p>
            <a:pPr>
              <a:buNone/>
            </a:pPr>
            <a:endParaRPr lang="en-US" dirty="0" smtClean="0"/>
          </a:p>
          <a:p>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All of the following are the main problems that causes handling strong and weak conflicts be more difficult, EXCEPT?</a:t>
            </a:r>
          </a:p>
          <a:p>
            <a:pPr lvl="1"/>
            <a:r>
              <a:rPr lang="en-US" dirty="0" smtClean="0"/>
              <a:t>Multiple stakeholders have different objectives and priorities. Such objectives are sometimes incompatible.</a:t>
            </a:r>
          </a:p>
          <a:p>
            <a:pPr lvl="1"/>
            <a:r>
              <a:rPr lang="en-US" dirty="0" smtClean="0"/>
              <a:t>There are inherent incompatible between non-functional requirements. For example, password-based authentication for increased security often conflicts with usability requirements.</a:t>
            </a:r>
          </a:p>
          <a:p>
            <a:pPr lvl="1"/>
            <a:r>
              <a:rPr lang="en-US" dirty="0" smtClean="0"/>
              <a:t>There are inherent incompatible between non-functional requirements and functional requirements.</a:t>
            </a:r>
          </a:p>
          <a:p>
            <a:pPr lvl="1"/>
            <a:r>
              <a:rPr lang="en-US" dirty="0" smtClean="0"/>
              <a:t>There are inherent incompatible between functional requirements or between objectives.</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Clashes in terminology, designation, and structure are most effectively countered by careful elaboration of __________ that everyone agrees and sticks to.</a:t>
            </a:r>
          </a:p>
          <a:p>
            <a:pPr lvl="1"/>
            <a:r>
              <a:rPr lang="en-US" dirty="0" smtClean="0"/>
              <a:t>glossary of terms</a:t>
            </a:r>
          </a:p>
          <a:p>
            <a:pPr lvl="1"/>
            <a:r>
              <a:rPr lang="en-US" dirty="0" smtClean="0"/>
              <a:t>terminology documents</a:t>
            </a:r>
          </a:p>
          <a:p>
            <a:pPr lvl="1"/>
            <a:r>
              <a:rPr lang="en-US" dirty="0" smtClean="0"/>
              <a:t>a list of terms, acronyms</a:t>
            </a:r>
          </a:p>
          <a:p>
            <a:pPr lvl="1"/>
            <a:r>
              <a:rPr lang="en-US" dirty="0" smtClean="0"/>
              <a:t>non-functional requirements</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Conflict resolution often includes some form of negotiation, the resolution process may have the following steps, EXCEPT?</a:t>
            </a:r>
          </a:p>
          <a:p>
            <a:pPr lvl="1"/>
            <a:r>
              <a:rPr lang="en-US" dirty="0" smtClean="0"/>
              <a:t>Stakeholders are identified together with their personal objectives with regard to the system-to-be.</a:t>
            </a:r>
          </a:p>
          <a:p>
            <a:pPr lvl="1"/>
            <a:r>
              <a:rPr lang="en-US" dirty="0" smtClean="0"/>
              <a:t>Differences between these win conditions are captures together with their associated risks and uncertainties.</a:t>
            </a:r>
          </a:p>
          <a:p>
            <a:pPr lvl="1"/>
            <a:r>
              <a:rPr lang="en-US" dirty="0" smtClean="0"/>
              <a:t>The differences are reconciled through negotiation to reach a mutually agreed set of objectives, constraints and alternatives to be considered at the next iteration.</a:t>
            </a:r>
          </a:p>
          <a:p>
            <a:pPr lvl="1"/>
            <a:r>
              <a:rPr lang="en-US" dirty="0" smtClean="0"/>
              <a:t>Improvement objectives and alternative options of system-to-be are identified together.</a:t>
            </a: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 not a stage in Conflict management process?</a:t>
            </a:r>
          </a:p>
          <a:p>
            <a:pPr lvl="1"/>
            <a:r>
              <a:rPr lang="en-US" dirty="0" smtClean="0"/>
              <a:t>Identifying overlapping statements</a:t>
            </a:r>
          </a:p>
          <a:p>
            <a:pPr lvl="1"/>
            <a:r>
              <a:rPr lang="en-US" dirty="0" smtClean="0"/>
              <a:t>Generating conflicts resolutions</a:t>
            </a:r>
          </a:p>
          <a:p>
            <a:pPr lvl="1"/>
            <a:r>
              <a:rPr lang="en-US" dirty="0" smtClean="0"/>
              <a:t>Evaluate and select resolutions</a:t>
            </a:r>
          </a:p>
          <a:p>
            <a:pPr lvl="1"/>
            <a:r>
              <a:rPr lang="en-US" dirty="0" smtClean="0"/>
              <a:t>Drop lower priority statement</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 not a resolution technique resolving conflicts statement?</a:t>
            </a:r>
          </a:p>
          <a:p>
            <a:pPr lvl="1"/>
            <a:r>
              <a:rPr lang="en-US" dirty="0" smtClean="0"/>
              <a:t>Risk tree or component inspection</a:t>
            </a:r>
          </a:p>
          <a:p>
            <a:pPr lvl="1"/>
            <a:r>
              <a:rPr lang="en-US" dirty="0" smtClean="0"/>
              <a:t>Using elicitation techniques e.g. interviews and group sessions</a:t>
            </a:r>
          </a:p>
          <a:p>
            <a:pPr lvl="1"/>
            <a:r>
              <a:rPr lang="en-US" dirty="0" smtClean="0"/>
              <a:t>Weaken conflicting statements</a:t>
            </a:r>
          </a:p>
          <a:p>
            <a:pPr lvl="1"/>
            <a:r>
              <a:rPr lang="en-US" dirty="0" smtClean="0"/>
              <a:t>Drop lower-priority statements</a:t>
            </a:r>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systematic process of managing conflicts has the stages, except?</a:t>
            </a:r>
          </a:p>
          <a:p>
            <a:pPr lvl="1"/>
            <a:r>
              <a:rPr lang="en-US" dirty="0" smtClean="0"/>
              <a:t>Identify overlapping statements</a:t>
            </a:r>
          </a:p>
          <a:p>
            <a:pPr lvl="1"/>
            <a:r>
              <a:rPr lang="en-US" dirty="0" smtClean="0"/>
              <a:t>Identify risks for each options</a:t>
            </a:r>
          </a:p>
          <a:p>
            <a:pPr lvl="1"/>
            <a:r>
              <a:rPr lang="en-US" dirty="0" smtClean="0"/>
              <a:t>Generate conflict resolutions</a:t>
            </a:r>
          </a:p>
          <a:p>
            <a:pPr lvl="1"/>
            <a:r>
              <a:rPr lang="en-US" dirty="0" smtClean="0"/>
              <a:t>Detect conflicts among them &amp; document them.</a:t>
            </a:r>
          </a:p>
          <a:p>
            <a:pPr lvl="1"/>
            <a:r>
              <a:rPr lang="en-US" dirty="0" smtClean="0"/>
              <a:t>Evaluate resolutions and select preferred resolution.</a:t>
            </a: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of the following elicitation techniques are used for generating conflicts resolutions, EXCEPT?</a:t>
            </a:r>
          </a:p>
          <a:p>
            <a:pPr lvl="1"/>
            <a:r>
              <a:rPr lang="en-US" dirty="0" smtClean="0"/>
              <a:t>Interview</a:t>
            </a:r>
          </a:p>
          <a:p>
            <a:pPr lvl="1"/>
            <a:r>
              <a:rPr lang="en-US" dirty="0" smtClean="0"/>
              <a:t>Group sessions</a:t>
            </a:r>
          </a:p>
          <a:p>
            <a:pPr lvl="1"/>
            <a:r>
              <a:rPr lang="en-US" dirty="0" smtClean="0"/>
              <a:t>Data collection</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All of the followings are the main tasks of Requirements evaluation &amp; agreement stage of RE process, EXCEPT?</a:t>
            </a:r>
          </a:p>
          <a:p>
            <a:pPr lvl="1"/>
            <a:r>
              <a:rPr lang="en-US" dirty="0" smtClean="0"/>
              <a:t>Identification &amp; resolution of inconsistencies</a:t>
            </a:r>
          </a:p>
          <a:p>
            <a:pPr lvl="1"/>
            <a:r>
              <a:rPr lang="en-US" dirty="0" smtClean="0"/>
              <a:t>Identification, assessment &amp; resolution of system risks</a:t>
            </a:r>
          </a:p>
          <a:p>
            <a:pPr lvl="1"/>
            <a:r>
              <a:rPr lang="en-US" dirty="0" smtClean="0"/>
              <a:t>Identifying stakeholders, software requirements, and assumptions on environment.</a:t>
            </a:r>
          </a:p>
          <a:p>
            <a:pPr lvl="1"/>
            <a:r>
              <a:rPr lang="en-US" dirty="0" smtClean="0"/>
              <a:t>Prioritize requirements</a:t>
            </a:r>
          </a:p>
          <a:p>
            <a:pPr lvl="1"/>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of the following are evaluation criteria for selecting conflict resolutions, EXCEPT?</a:t>
            </a:r>
          </a:p>
          <a:p>
            <a:pPr lvl="1"/>
            <a:r>
              <a:rPr lang="en-US" dirty="0" smtClean="0"/>
              <a:t>The contribution of the resolutions to critical non-functional requirements</a:t>
            </a:r>
          </a:p>
          <a:p>
            <a:pPr lvl="1"/>
            <a:r>
              <a:rPr lang="en-US" dirty="0" smtClean="0"/>
              <a:t>The contribution of the resolutions to reduction of other risks and conflicts</a:t>
            </a:r>
          </a:p>
          <a:p>
            <a:pPr lvl="1"/>
            <a:r>
              <a:rPr lang="en-US" dirty="0" smtClean="0"/>
              <a:t>Cost-effectiveness</a:t>
            </a:r>
          </a:p>
          <a:p>
            <a:pPr lvl="1"/>
            <a:r>
              <a:rPr lang="en-US" dirty="0" smtClean="0"/>
              <a:t>The contribution of the resolutions to critical functional requirements.</a:t>
            </a: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of the following are conflict resolution tactics, Except?</a:t>
            </a:r>
          </a:p>
          <a:p>
            <a:pPr lvl="1"/>
            <a:r>
              <a:rPr lang="en-US" dirty="0" smtClean="0"/>
              <a:t>Restore conflict statement</a:t>
            </a:r>
          </a:p>
          <a:p>
            <a:pPr lvl="1"/>
            <a:r>
              <a:rPr lang="en-US" dirty="0" smtClean="0"/>
              <a:t>Drop lower priority statement</a:t>
            </a:r>
          </a:p>
          <a:p>
            <a:pPr lvl="1"/>
            <a:r>
              <a:rPr lang="en-US" dirty="0" smtClean="0"/>
              <a:t>Weaken conflict statement</a:t>
            </a:r>
          </a:p>
          <a:p>
            <a:pPr lvl="1"/>
            <a:r>
              <a:rPr lang="en-US" dirty="0" smtClean="0"/>
              <a:t>Reduce likelihood of conflict</a:t>
            </a:r>
          </a:p>
          <a:p>
            <a:pPr lvl="1"/>
            <a:r>
              <a:rPr lang="en-US" dirty="0" smtClean="0"/>
              <a:t>Specialize source or target</a:t>
            </a:r>
          </a:p>
          <a:p>
            <a:pPr lvl="1"/>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__________is an uncertain factor whose occurrence may result in </a:t>
            </a:r>
            <a:r>
              <a:rPr lang="en-US" dirty="0" smtClean="0">
                <a:effectLst>
                  <a:outerShdw blurRad="38100" dist="38100" dir="2700000" algn="tl">
                    <a:srgbClr val="000000"/>
                  </a:outerShdw>
                </a:effectLst>
              </a:rPr>
              <a:t>loss of satisfaction</a:t>
            </a:r>
            <a:r>
              <a:rPr lang="en-US" dirty="0" smtClean="0"/>
              <a:t> of a corresponding </a:t>
            </a:r>
            <a:r>
              <a:rPr lang="en-US" dirty="0" smtClean="0">
                <a:effectLst>
                  <a:outerShdw blurRad="38100" dist="38100" dir="2700000" algn="tl">
                    <a:srgbClr val="000000"/>
                  </a:outerShdw>
                </a:effectLst>
              </a:rPr>
              <a:t>objective</a:t>
            </a:r>
          </a:p>
          <a:p>
            <a:pPr lvl="1"/>
            <a:r>
              <a:rPr lang="en-US" dirty="0" smtClean="0"/>
              <a:t>A risk</a:t>
            </a:r>
          </a:p>
          <a:p>
            <a:pPr lvl="1"/>
            <a:r>
              <a:rPr lang="en-US" dirty="0" smtClean="0"/>
              <a:t>A conflict</a:t>
            </a:r>
          </a:p>
          <a:p>
            <a:pPr lvl="1"/>
            <a:r>
              <a:rPr lang="en-US" dirty="0" smtClean="0"/>
              <a:t>A consequence</a:t>
            </a:r>
            <a:endParaRPr 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risk has_____</a:t>
            </a:r>
          </a:p>
          <a:p>
            <a:pPr lvl="1"/>
            <a:r>
              <a:rPr lang="en-US" dirty="0" smtClean="0"/>
              <a:t>a </a:t>
            </a:r>
            <a:r>
              <a:rPr lang="en-US" dirty="0" smtClean="0">
                <a:effectLst>
                  <a:outerShdw blurRad="38100" dist="38100" dir="2700000" algn="tl">
                    <a:srgbClr val="000000"/>
                  </a:outerShdw>
                </a:effectLst>
              </a:rPr>
              <a:t>likelihood</a:t>
            </a:r>
            <a:r>
              <a:rPr lang="en-US" dirty="0" smtClean="0"/>
              <a:t> of occurrence, one or more undesirable </a:t>
            </a:r>
            <a:r>
              <a:rPr lang="en-US" dirty="0" smtClean="0">
                <a:effectLst>
                  <a:outerShdw blurRad="38100" dist="38100" dir="2700000" algn="tl">
                    <a:srgbClr val="000000"/>
                  </a:outerShdw>
                </a:effectLst>
              </a:rPr>
              <a:t>consequences</a:t>
            </a:r>
          </a:p>
          <a:p>
            <a:pPr lvl="1"/>
            <a:r>
              <a:rPr lang="en-US" dirty="0" smtClean="0">
                <a:effectLst>
                  <a:outerShdw blurRad="38100" dist="38100" dir="2700000" algn="tl">
                    <a:srgbClr val="000000"/>
                  </a:outerShdw>
                </a:effectLst>
              </a:rPr>
              <a:t>Likelihood</a:t>
            </a:r>
            <a:r>
              <a:rPr lang="en-US" dirty="0" smtClean="0"/>
              <a:t> and </a:t>
            </a:r>
            <a:r>
              <a:rPr lang="en-US" dirty="0" smtClean="0">
                <a:effectLst>
                  <a:outerShdw blurRad="38100" dist="38100" dir="2700000" algn="tl">
                    <a:srgbClr val="000000"/>
                  </a:outerShdw>
                </a:effectLst>
              </a:rPr>
              <a:t>severity</a:t>
            </a:r>
            <a:r>
              <a:rPr lang="en-US" dirty="0" smtClean="0"/>
              <a:t> of consequences</a:t>
            </a:r>
          </a:p>
          <a:p>
            <a:r>
              <a:rPr lang="en-US" dirty="0" smtClean="0"/>
              <a:t>Each risk consequence has____</a:t>
            </a:r>
          </a:p>
          <a:p>
            <a:pPr lvl="1"/>
            <a:r>
              <a:rPr lang="en-US" dirty="0" smtClean="0"/>
              <a:t>a </a:t>
            </a:r>
            <a:r>
              <a:rPr lang="en-US" dirty="0" smtClean="0">
                <a:effectLst>
                  <a:outerShdw blurRad="38100" dist="38100" dir="2700000" algn="tl">
                    <a:srgbClr val="000000"/>
                  </a:outerShdw>
                </a:effectLst>
              </a:rPr>
              <a:t>likelihood</a:t>
            </a:r>
            <a:r>
              <a:rPr lang="en-US" dirty="0" smtClean="0"/>
              <a:t> of occurrence and </a:t>
            </a:r>
            <a:r>
              <a:rPr lang="en-US" dirty="0" smtClean="0">
                <a:effectLst>
                  <a:outerShdw blurRad="38100" dist="38100" dir="2700000" algn="tl">
                    <a:srgbClr val="000000"/>
                  </a:outerShdw>
                </a:effectLst>
              </a:rPr>
              <a:t>severity</a:t>
            </a:r>
          </a:p>
          <a:p>
            <a:pPr lvl="1"/>
            <a:r>
              <a:rPr lang="en-US" dirty="0" smtClean="0"/>
              <a:t>A </a:t>
            </a:r>
            <a:r>
              <a:rPr lang="en-US" dirty="0" smtClean="0">
                <a:effectLst>
                  <a:outerShdw blurRad="38100" dist="38100" dir="2700000" algn="tl">
                    <a:srgbClr val="000000"/>
                  </a:outerShdw>
                </a:effectLst>
              </a:rPr>
              <a:t>Severity</a:t>
            </a:r>
            <a:r>
              <a:rPr lang="en-US" dirty="0" smtClean="0"/>
              <a:t> and a </a:t>
            </a:r>
            <a:r>
              <a:rPr lang="en-US" dirty="0" smtClean="0">
                <a:effectLst>
                  <a:outerShdw blurRad="38100" dist="38100" dir="2700000" algn="tl">
                    <a:srgbClr val="000000"/>
                  </a:outerShdw>
                </a:effectLst>
              </a:rPr>
              <a:t>loss</a:t>
            </a:r>
            <a:r>
              <a:rPr lang="en-US" dirty="0" smtClean="0"/>
              <a:t> of satisfied objectives</a:t>
            </a:r>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are the following types of risks, Except?</a:t>
            </a:r>
          </a:p>
          <a:p>
            <a:pPr lvl="1"/>
            <a:r>
              <a:rPr lang="en-US" dirty="0" smtClean="0"/>
              <a:t>Product-related risk</a:t>
            </a:r>
          </a:p>
          <a:p>
            <a:pPr lvl="1"/>
            <a:r>
              <a:rPr lang="en-US" dirty="0" smtClean="0"/>
              <a:t>Process-related risk</a:t>
            </a:r>
          </a:p>
          <a:p>
            <a:pPr lvl="1"/>
            <a:r>
              <a:rPr lang="en-US" dirty="0" smtClean="0"/>
              <a:t>Human resource-related risk</a:t>
            </a:r>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risk of delayed delivery, cost overruns is a_______</a:t>
            </a:r>
          </a:p>
          <a:p>
            <a:pPr lvl="1"/>
            <a:r>
              <a:rPr lang="en-US" dirty="0" smtClean="0"/>
              <a:t>Product-related risk</a:t>
            </a:r>
          </a:p>
          <a:p>
            <a:pPr lvl="1"/>
            <a:r>
              <a:rPr lang="en-US" dirty="0" smtClean="0"/>
              <a:t>Process-related risk</a:t>
            </a:r>
          </a:p>
          <a:p>
            <a:pPr lvl="1"/>
            <a:r>
              <a:rPr lang="en-US" dirty="0" smtClean="0"/>
              <a:t>Human resource-related risk</a:t>
            </a:r>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risk of failure to deliver services or quality of service is a_______</a:t>
            </a:r>
          </a:p>
          <a:p>
            <a:pPr lvl="1"/>
            <a:r>
              <a:rPr lang="en-US" dirty="0" smtClean="0"/>
              <a:t>Product-related risk</a:t>
            </a:r>
          </a:p>
          <a:p>
            <a:pPr lvl="1"/>
            <a:r>
              <a:rPr lang="en-US" dirty="0" smtClean="0"/>
              <a:t>Process-related risk</a:t>
            </a:r>
          </a:p>
          <a:p>
            <a:pPr lvl="1"/>
            <a:r>
              <a:rPr lang="en-US" dirty="0" smtClean="0"/>
              <a:t>Human resource-related risk</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Risk checklist technique can be used to identify____</a:t>
            </a:r>
          </a:p>
          <a:p>
            <a:pPr lvl="1"/>
            <a:r>
              <a:rPr lang="en-US" dirty="0" smtClean="0"/>
              <a:t>Product-related risk and process-related risk</a:t>
            </a:r>
          </a:p>
          <a:p>
            <a:pPr lvl="1"/>
            <a:r>
              <a:rPr lang="en-US" dirty="0" smtClean="0"/>
              <a:t>Product-related risk</a:t>
            </a:r>
          </a:p>
          <a:p>
            <a:pPr lvl="1"/>
            <a:r>
              <a:rPr lang="en-US" dirty="0" smtClean="0"/>
              <a:t>Process-related risk</a:t>
            </a:r>
          </a:p>
          <a:p>
            <a:pPr lvl="1"/>
            <a:r>
              <a:rPr lang="en-US" dirty="0" smtClean="0"/>
              <a:t>Human and schedule risk</a:t>
            </a:r>
          </a:p>
          <a:p>
            <a:r>
              <a:rPr lang="en-US" dirty="0" smtClean="0"/>
              <a:t>Component Inspection technique can be used to identify____</a:t>
            </a:r>
          </a:p>
          <a:p>
            <a:pPr lvl="1"/>
            <a:r>
              <a:rPr lang="en-US" dirty="0" smtClean="0"/>
              <a:t>Product-related risk and process-related risk</a:t>
            </a:r>
          </a:p>
          <a:p>
            <a:pPr lvl="1"/>
            <a:r>
              <a:rPr lang="en-US" dirty="0" smtClean="0"/>
              <a:t>Product-related risk</a:t>
            </a:r>
          </a:p>
          <a:p>
            <a:pPr lvl="1"/>
            <a:r>
              <a:rPr lang="en-US" dirty="0" smtClean="0"/>
              <a:t>Process-related risk</a:t>
            </a:r>
          </a:p>
          <a:p>
            <a:pPr lvl="1"/>
            <a:r>
              <a:rPr lang="en-US" dirty="0" smtClean="0"/>
              <a:t>Human and schedule risk</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we use Component inspection, we should identify______</a:t>
            </a:r>
          </a:p>
          <a:p>
            <a:pPr lvl="1"/>
            <a:r>
              <a:rPr lang="en-US" dirty="0" smtClean="0"/>
              <a:t>Finer-grained components</a:t>
            </a:r>
          </a:p>
          <a:p>
            <a:pPr lvl="1"/>
            <a:r>
              <a:rPr lang="en-US" dirty="0" smtClean="0"/>
              <a:t>Coarse-grained components</a:t>
            </a:r>
          </a:p>
          <a:p>
            <a:pPr lvl="1"/>
            <a:r>
              <a:rPr lang="en-US" dirty="0" smtClean="0"/>
              <a:t>Main components</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____is a tree organization for causal linking of failures, causes, consequences </a:t>
            </a:r>
          </a:p>
          <a:p>
            <a:pPr lvl="1"/>
            <a:r>
              <a:rPr lang="en-US" dirty="0" smtClean="0"/>
              <a:t>Failure tree</a:t>
            </a:r>
          </a:p>
          <a:p>
            <a:pPr lvl="1"/>
            <a:r>
              <a:rPr lang="en-US" dirty="0" smtClean="0"/>
              <a:t>Risk tree</a:t>
            </a:r>
          </a:p>
          <a:p>
            <a:pPr lvl="1"/>
            <a:r>
              <a:rPr lang="en-US" dirty="0" smtClean="0"/>
              <a:t>Causes tree</a:t>
            </a:r>
          </a:p>
          <a:p>
            <a:pPr lvl="1"/>
            <a:r>
              <a:rPr lang="en-US" dirty="0" smtClean="0"/>
              <a:t>Conflict tree</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Inconsistency is ___</a:t>
            </a:r>
          </a:p>
          <a:p>
            <a:pPr lvl="1"/>
            <a:r>
              <a:rPr lang="en-US" dirty="0" smtClean="0"/>
              <a:t>the violation of consistency rule among items</a:t>
            </a:r>
          </a:p>
          <a:p>
            <a:pPr lvl="1"/>
            <a:r>
              <a:rPr lang="en-US" dirty="0" smtClean="0"/>
              <a:t>the  different rule between requirement statements.</a:t>
            </a:r>
          </a:p>
          <a:p>
            <a:r>
              <a:rPr lang="en-US" dirty="0" smtClean="0"/>
              <a:t>Inconsistencies must be detected and resolved after____</a:t>
            </a:r>
          </a:p>
          <a:p>
            <a:pPr lvl="1"/>
            <a:r>
              <a:rPr lang="en-US" dirty="0" smtClean="0"/>
              <a:t>All viewpoints have been identified.</a:t>
            </a:r>
          </a:p>
          <a:p>
            <a:pPr lvl="1"/>
            <a:r>
              <a:rPr lang="en-US" dirty="0" smtClean="0"/>
              <a:t>Finding some conflict statements referring to the same objectives</a:t>
            </a:r>
          </a:p>
          <a:p>
            <a:pPr lvl="1"/>
            <a:r>
              <a:rPr lang="en-US" dirty="0" smtClean="0"/>
              <a:t>Some viewpoints have been identified.</a:t>
            </a:r>
            <a:endParaRPr 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_____ child nodes must all occur for parent node to occur as consequence</a:t>
            </a:r>
          </a:p>
          <a:p>
            <a:pPr lvl="1"/>
            <a:r>
              <a:rPr lang="en-US" dirty="0" smtClean="0"/>
              <a:t>AND-Node</a:t>
            </a:r>
          </a:p>
          <a:p>
            <a:pPr lvl="1"/>
            <a:r>
              <a:rPr lang="en-US" dirty="0" smtClean="0"/>
              <a:t>OR-Node</a:t>
            </a:r>
          </a:p>
          <a:p>
            <a:r>
              <a:rPr lang="en-US" dirty="0" smtClean="0"/>
              <a:t>All of the following are </a:t>
            </a:r>
            <a:r>
              <a:rPr lang="en-US" dirty="0" smtClean="0">
                <a:effectLst>
                  <a:outerShdw blurRad="38100" dist="38100" dir="2700000" algn="tl">
                    <a:srgbClr val="000000"/>
                  </a:outerShdw>
                </a:effectLst>
              </a:rPr>
              <a:t>Guidewords</a:t>
            </a:r>
            <a:r>
              <a:rPr lang="en-US" dirty="0" smtClean="0"/>
              <a:t> which are keyword-based patterns of </a:t>
            </a:r>
            <a:r>
              <a:rPr lang="en-US" dirty="0" smtClean="0"/>
              <a:t>failure, except?</a:t>
            </a:r>
            <a:endParaRPr lang="en-US" dirty="0" smtClean="0"/>
          </a:p>
          <a:p>
            <a:pPr lvl="1"/>
            <a:r>
              <a:rPr lang="en-US" dirty="0" smtClean="0"/>
              <a:t>NO</a:t>
            </a:r>
          </a:p>
          <a:p>
            <a:pPr lvl="1"/>
            <a:r>
              <a:rPr lang="en-US" dirty="0" smtClean="0"/>
              <a:t>MORE</a:t>
            </a:r>
          </a:p>
          <a:p>
            <a:pPr lvl="1"/>
            <a:r>
              <a:rPr lang="en-US" dirty="0" smtClean="0"/>
              <a:t>BEFORE</a:t>
            </a:r>
          </a:p>
          <a:p>
            <a:pPr lvl="1"/>
            <a:r>
              <a:rPr lang="en-US" dirty="0" smtClean="0"/>
              <a:t>LATE</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can use the following elicitation techniques to identify risks, Except?</a:t>
            </a:r>
          </a:p>
          <a:p>
            <a:pPr lvl="1"/>
            <a:r>
              <a:rPr lang="en-US" dirty="0" smtClean="0"/>
              <a:t>Group sessions</a:t>
            </a:r>
          </a:p>
          <a:p>
            <a:pPr lvl="1"/>
            <a:r>
              <a:rPr lang="en-US" dirty="0" smtClean="0"/>
              <a:t>Scenarios</a:t>
            </a:r>
          </a:p>
          <a:p>
            <a:pPr lvl="1"/>
            <a:r>
              <a:rPr lang="en-US" dirty="0" smtClean="0"/>
              <a:t>Knowledge reuse</a:t>
            </a:r>
          </a:p>
          <a:p>
            <a:pPr lvl="1"/>
            <a:r>
              <a:rPr lang="en-US" dirty="0" smtClean="0"/>
              <a:t>Data Collection</a:t>
            </a:r>
            <a:endParaRPr 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effectLst>
                  <a:outerShdw blurRad="38100" dist="38100" dir="2700000" algn="tl">
                    <a:srgbClr val="000000"/>
                  </a:outerShdw>
                </a:effectLst>
              </a:rPr>
              <a:t>Goal of_____ is to</a:t>
            </a:r>
            <a:r>
              <a:rPr lang="en-US" dirty="0" smtClean="0"/>
              <a:t>  assess likelihood of risks </a:t>
            </a:r>
            <a:r>
              <a:rPr lang="en-US" sz="3200" dirty="0" smtClean="0">
                <a:solidFill>
                  <a:schemeClr val="tx2"/>
                </a:solidFill>
              </a:rPr>
              <a:t>+</a:t>
            </a:r>
            <a:r>
              <a:rPr lang="en-US" dirty="0" smtClean="0"/>
              <a:t> severity, likelihood of consequences, to control high-priority risks</a:t>
            </a:r>
          </a:p>
          <a:p>
            <a:pPr lvl="1"/>
            <a:r>
              <a:rPr lang="en-US" dirty="0" smtClean="0"/>
              <a:t>Risk identification</a:t>
            </a:r>
          </a:p>
          <a:p>
            <a:pPr lvl="1"/>
            <a:r>
              <a:rPr lang="en-US" dirty="0" smtClean="0"/>
              <a:t>Risk assessment</a:t>
            </a:r>
          </a:p>
          <a:p>
            <a:pPr lvl="1"/>
            <a:r>
              <a:rPr lang="en-US" dirty="0" smtClean="0"/>
              <a:t>Risk control</a:t>
            </a:r>
          </a:p>
          <a:p>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can use the following techniques to assess risk, except?</a:t>
            </a:r>
          </a:p>
          <a:p>
            <a:pPr lvl="1"/>
            <a:r>
              <a:rPr lang="en-US" dirty="0" smtClean="0">
                <a:effectLst>
                  <a:outerShdw blurRad="38100" dist="38100" dir="2700000" algn="tl">
                    <a:srgbClr val="000000"/>
                  </a:outerShdw>
                </a:effectLst>
              </a:rPr>
              <a:t>Qualitative</a:t>
            </a:r>
            <a:r>
              <a:rPr lang="en-US" dirty="0" smtClean="0"/>
              <a:t> assessment</a:t>
            </a:r>
          </a:p>
          <a:p>
            <a:pPr lvl="1"/>
            <a:r>
              <a:rPr lang="en-US" dirty="0" smtClean="0">
                <a:effectLst>
                  <a:outerShdw blurRad="38100" dist="38100" dir="2700000" algn="tl">
                    <a:srgbClr val="000000"/>
                  </a:outerShdw>
                </a:effectLst>
              </a:rPr>
              <a:t>Quantitative</a:t>
            </a:r>
            <a:r>
              <a:rPr lang="en-US" dirty="0" smtClean="0"/>
              <a:t> assessment</a:t>
            </a:r>
          </a:p>
          <a:p>
            <a:pPr lvl="1"/>
            <a:r>
              <a:rPr lang="en-US" dirty="0" smtClean="0">
                <a:effectLst>
                  <a:outerShdw blurRad="38100" dist="38100" dir="2700000" algn="tl">
                    <a:srgbClr val="000000"/>
                  </a:outerShdw>
                </a:effectLst>
              </a:rPr>
              <a:t>Statistics</a:t>
            </a:r>
            <a:r>
              <a:rPr lang="en-US" dirty="0" smtClean="0"/>
              <a:t> assessment</a:t>
            </a: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effectLst>
                  <a:outerShdw blurRad="38100" dist="38100" dir="2700000" algn="tl">
                    <a:srgbClr val="000000"/>
                  </a:outerShdw>
                </a:effectLst>
              </a:rPr>
              <a:t>Risk exposure</a:t>
            </a:r>
            <a:r>
              <a:rPr lang="en-US" dirty="0" smtClean="0"/>
              <a:t> for risk</a:t>
            </a:r>
            <a:r>
              <a:rPr lang="en-US" i="1" dirty="0" smtClean="0"/>
              <a:t> r</a:t>
            </a:r>
            <a:r>
              <a:rPr lang="en-US" dirty="0" smtClean="0"/>
              <a:t> with independent consequences </a:t>
            </a:r>
            <a:r>
              <a:rPr lang="en-US" i="1" dirty="0" smtClean="0"/>
              <a:t>c =</a:t>
            </a:r>
          </a:p>
          <a:p>
            <a:pPr lvl="1"/>
            <a:r>
              <a:rPr lang="en-AU" sz="2800" b="1" dirty="0" smtClean="0">
                <a:latin typeface="Symbol" pitchFamily="18" charset="2"/>
              </a:rPr>
              <a:t>å</a:t>
            </a:r>
            <a:r>
              <a:rPr lang="en-US" i="1" baseline="-25000" dirty="0" smtClean="0"/>
              <a:t>c</a:t>
            </a:r>
            <a:r>
              <a:rPr lang="en-US" dirty="0" smtClean="0"/>
              <a:t> Likelihood</a:t>
            </a:r>
            <a:r>
              <a:rPr lang="en-US" sz="1050" i="1" dirty="0" smtClean="0"/>
              <a:t> </a:t>
            </a:r>
            <a:r>
              <a:rPr lang="en-US" dirty="0" smtClean="0"/>
              <a:t>(</a:t>
            </a:r>
            <a:r>
              <a:rPr lang="en-US" i="1" dirty="0" smtClean="0"/>
              <a:t>c</a:t>
            </a:r>
            <a:r>
              <a:rPr lang="en-US" dirty="0" smtClean="0"/>
              <a:t>)</a:t>
            </a:r>
            <a:r>
              <a:rPr lang="en-US" i="1" dirty="0" smtClean="0"/>
              <a:t> </a:t>
            </a:r>
            <a:r>
              <a:rPr lang="en-AU" b="1" dirty="0" smtClean="0">
                <a:latin typeface="Symbol" pitchFamily="18" charset="2"/>
              </a:rPr>
              <a:t>´</a:t>
            </a:r>
            <a:r>
              <a:rPr lang="en-AU" dirty="0" smtClean="0">
                <a:latin typeface="Symbol" pitchFamily="18" charset="2"/>
              </a:rPr>
              <a:t> </a:t>
            </a:r>
            <a:r>
              <a:rPr lang="en-US" dirty="0" smtClean="0"/>
              <a:t>Severity</a:t>
            </a:r>
            <a:r>
              <a:rPr lang="en-US" sz="1050" i="1" dirty="0" smtClean="0"/>
              <a:t> </a:t>
            </a:r>
            <a:r>
              <a:rPr lang="en-US" dirty="0" smtClean="0"/>
              <a:t>(</a:t>
            </a:r>
            <a:r>
              <a:rPr lang="en-US" i="1" dirty="0" smtClean="0"/>
              <a:t>c</a:t>
            </a:r>
            <a:r>
              <a:rPr lang="en-US" dirty="0" smtClean="0"/>
              <a:t>)</a:t>
            </a:r>
          </a:p>
          <a:p>
            <a:pPr lvl="1"/>
            <a:r>
              <a:rPr lang="en-US" dirty="0" smtClean="0"/>
              <a:t>Likelihood</a:t>
            </a:r>
            <a:r>
              <a:rPr lang="en-US" sz="1050" i="1" dirty="0" smtClean="0"/>
              <a:t> </a:t>
            </a:r>
            <a:r>
              <a:rPr lang="en-US" dirty="0" smtClean="0"/>
              <a:t>(</a:t>
            </a:r>
            <a:r>
              <a:rPr lang="en-US" i="1" dirty="0" smtClean="0"/>
              <a:t>c</a:t>
            </a:r>
            <a:r>
              <a:rPr lang="en-US" dirty="0" smtClean="0"/>
              <a:t>)</a:t>
            </a:r>
            <a:r>
              <a:rPr lang="en-US" i="1" dirty="0" smtClean="0"/>
              <a:t> </a:t>
            </a:r>
            <a:r>
              <a:rPr lang="en-AU" b="1" dirty="0" smtClean="0">
                <a:latin typeface="Symbol" pitchFamily="18" charset="2"/>
              </a:rPr>
              <a:t>´</a:t>
            </a:r>
            <a:r>
              <a:rPr lang="en-AU" dirty="0" smtClean="0">
                <a:latin typeface="Symbol" pitchFamily="18" charset="2"/>
              </a:rPr>
              <a:t> </a:t>
            </a:r>
            <a:r>
              <a:rPr lang="en-US" dirty="0" smtClean="0"/>
              <a:t>Severity</a:t>
            </a:r>
            <a:r>
              <a:rPr lang="en-US" sz="1050" i="1" dirty="0" smtClean="0"/>
              <a:t> </a:t>
            </a:r>
            <a:r>
              <a:rPr lang="en-US" dirty="0" smtClean="0"/>
              <a:t>(</a:t>
            </a:r>
            <a:r>
              <a:rPr lang="en-US" i="1" dirty="0" smtClean="0"/>
              <a:t>c</a:t>
            </a:r>
            <a:r>
              <a:rPr lang="en-US" dirty="0" smtClean="0"/>
              <a:t>)</a:t>
            </a:r>
          </a:p>
          <a:p>
            <a:pPr lvl="1"/>
            <a:r>
              <a:rPr lang="en-AU" b="1" dirty="0" smtClean="0">
                <a:latin typeface="Symbol" pitchFamily="18" charset="2"/>
              </a:rPr>
              <a:t>å</a:t>
            </a:r>
            <a:r>
              <a:rPr lang="en-US" i="1" baseline="-25000" dirty="0" smtClean="0"/>
              <a:t>r </a:t>
            </a:r>
            <a:r>
              <a:rPr lang="en-US" dirty="0" smtClean="0"/>
              <a:t>Likelihood</a:t>
            </a:r>
            <a:r>
              <a:rPr lang="en-US" sz="1050" i="1" dirty="0" smtClean="0"/>
              <a:t> </a:t>
            </a:r>
            <a:r>
              <a:rPr lang="en-US" dirty="0" smtClean="0"/>
              <a:t>(r)</a:t>
            </a:r>
            <a:r>
              <a:rPr lang="en-US" i="1" dirty="0" smtClean="0"/>
              <a:t> </a:t>
            </a:r>
            <a:r>
              <a:rPr lang="en-AU" b="1" dirty="0" smtClean="0">
                <a:latin typeface="Symbol" pitchFamily="18" charset="2"/>
              </a:rPr>
              <a:t>´</a:t>
            </a:r>
            <a:r>
              <a:rPr lang="en-AU" dirty="0" smtClean="0">
                <a:latin typeface="Symbol" pitchFamily="18" charset="2"/>
              </a:rPr>
              <a:t> </a:t>
            </a:r>
            <a:r>
              <a:rPr lang="en-US" dirty="0" smtClean="0"/>
              <a:t>Severity</a:t>
            </a:r>
            <a:r>
              <a:rPr lang="en-US" sz="1050" i="1" dirty="0" smtClean="0"/>
              <a:t> </a:t>
            </a:r>
            <a:r>
              <a:rPr lang="en-US" dirty="0" smtClean="0"/>
              <a:t>(</a:t>
            </a:r>
            <a:r>
              <a:rPr lang="en-US" i="1" dirty="0" smtClean="0"/>
              <a:t>r</a:t>
            </a:r>
            <a:r>
              <a:rPr lang="en-US" dirty="0" smtClean="0"/>
              <a:t>)</a:t>
            </a:r>
          </a:p>
          <a:p>
            <a:pPr lvl="1"/>
            <a:endParaRPr 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In____ we use numerical estimates for likelihoods and severity of risks.</a:t>
            </a:r>
          </a:p>
          <a:p>
            <a:pPr lvl="1"/>
            <a:r>
              <a:rPr lang="en-US" dirty="0" smtClean="0">
                <a:effectLst>
                  <a:outerShdw blurRad="38100" dist="38100" dir="2700000" algn="tl">
                    <a:srgbClr val="000000"/>
                  </a:outerShdw>
                </a:effectLst>
              </a:rPr>
              <a:t>Qualitative</a:t>
            </a:r>
            <a:r>
              <a:rPr lang="en-US" dirty="0" smtClean="0"/>
              <a:t> assessment</a:t>
            </a:r>
          </a:p>
          <a:p>
            <a:pPr lvl="1"/>
            <a:r>
              <a:rPr lang="en-US" dirty="0" smtClean="0">
                <a:effectLst>
                  <a:outerShdw blurRad="38100" dist="38100" dir="2700000" algn="tl">
                    <a:srgbClr val="000000"/>
                  </a:outerShdw>
                </a:effectLst>
              </a:rPr>
              <a:t>Quantitative</a:t>
            </a:r>
            <a:r>
              <a:rPr lang="en-US" dirty="0" smtClean="0"/>
              <a:t> assessment</a:t>
            </a:r>
          </a:p>
          <a:p>
            <a:r>
              <a:rPr lang="en-US" dirty="0" smtClean="0"/>
              <a:t>There are the following types of techniques to identify resolutions of risk, Except?</a:t>
            </a:r>
          </a:p>
          <a:p>
            <a:pPr lvl="1"/>
            <a:r>
              <a:rPr lang="en-US" dirty="0" smtClean="0"/>
              <a:t>Elicitation techniques</a:t>
            </a:r>
          </a:p>
          <a:p>
            <a:pPr lvl="1"/>
            <a:r>
              <a:rPr lang="en-US" dirty="0" smtClean="0"/>
              <a:t>Reuse known resolutions</a:t>
            </a:r>
          </a:p>
          <a:p>
            <a:pPr lvl="1"/>
            <a:r>
              <a:rPr lang="en-US" dirty="0" smtClean="0"/>
              <a:t>Using resolution tactics</a:t>
            </a:r>
          </a:p>
          <a:p>
            <a:pPr lvl="1"/>
            <a:r>
              <a:rPr lang="en-US" dirty="0" smtClean="0"/>
              <a:t>Data collection</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effectLst>
                  <a:outerShdw blurRad="38100" dist="38100" dir="2700000" algn="tl">
                    <a:srgbClr val="000000"/>
                  </a:outerShdw>
                </a:effectLst>
              </a:rPr>
              <a:t>Goal of____ is to r</a:t>
            </a:r>
            <a:r>
              <a:rPr lang="en-US" dirty="0" smtClean="0"/>
              <a:t>educe high-exposure risks through countermeasures</a:t>
            </a:r>
          </a:p>
          <a:p>
            <a:pPr lvl="1"/>
            <a:r>
              <a:rPr lang="en-US" dirty="0" smtClean="0"/>
              <a:t>Risk identification</a:t>
            </a:r>
          </a:p>
          <a:p>
            <a:pPr lvl="1"/>
            <a:r>
              <a:rPr lang="en-US" dirty="0" smtClean="0"/>
              <a:t>Risk assessment</a:t>
            </a:r>
          </a:p>
          <a:p>
            <a:pPr lvl="1"/>
            <a:r>
              <a:rPr lang="en-US" dirty="0" smtClean="0"/>
              <a:t>Risk control</a:t>
            </a:r>
          </a:p>
          <a:p>
            <a:r>
              <a:rPr lang="en-US" dirty="0" smtClean="0"/>
              <a:t>Risk control includes the following steps, except?</a:t>
            </a:r>
          </a:p>
          <a:p>
            <a:pPr lvl="1"/>
            <a:r>
              <a:rPr lang="en-US" dirty="0" smtClean="0"/>
              <a:t>Explore countermeasures</a:t>
            </a:r>
          </a:p>
          <a:p>
            <a:pPr lvl="1"/>
            <a:r>
              <a:rPr lang="en-US" dirty="0" smtClean="0"/>
              <a:t>Evaluate countermeasures and select preferred one</a:t>
            </a:r>
          </a:p>
          <a:p>
            <a:pPr lvl="1"/>
            <a:r>
              <a:rPr lang="en-US" dirty="0" smtClean="0"/>
              <a:t>Assess likelihood and consequence of risks.</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of the following are risk resolution tactics, Except?</a:t>
            </a:r>
          </a:p>
          <a:p>
            <a:pPr lvl="1"/>
            <a:r>
              <a:rPr lang="en-US" dirty="0" smtClean="0"/>
              <a:t>Reduce likelihood of risk</a:t>
            </a:r>
          </a:p>
          <a:p>
            <a:pPr lvl="1"/>
            <a:r>
              <a:rPr lang="en-US" dirty="0" smtClean="0"/>
              <a:t>Reduce likelihood of consequences</a:t>
            </a:r>
          </a:p>
          <a:p>
            <a:pPr lvl="1"/>
            <a:r>
              <a:rPr lang="en-US" dirty="0" smtClean="0"/>
              <a:t>Avoid risk</a:t>
            </a:r>
          </a:p>
          <a:p>
            <a:pPr lvl="1"/>
            <a:r>
              <a:rPr lang="en-US" dirty="0" smtClean="0"/>
              <a:t>Implement risk resolution</a:t>
            </a:r>
          </a:p>
          <a:p>
            <a:pPr lvl="1"/>
            <a:r>
              <a:rPr lang="en-US" dirty="0" smtClean="0"/>
              <a:t>Mitigate risk consequence</a:t>
            </a:r>
          </a:p>
          <a:p>
            <a:pPr lvl="1"/>
            <a:endParaRPr 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DDP process is a quantitative risk management technique which has the following stages, except?</a:t>
            </a:r>
          </a:p>
          <a:p>
            <a:pPr lvl="1"/>
            <a:r>
              <a:rPr lang="en-US" dirty="0" smtClean="0"/>
              <a:t>Elaborate impact matrix</a:t>
            </a:r>
          </a:p>
          <a:p>
            <a:pPr lvl="1"/>
            <a:r>
              <a:rPr lang="en-US" dirty="0" smtClean="0"/>
              <a:t>Elaborate effectiveness matrix</a:t>
            </a:r>
          </a:p>
          <a:p>
            <a:pPr lvl="1"/>
            <a:r>
              <a:rPr lang="en-US" dirty="0" smtClean="0"/>
              <a:t>Determine optimal resolutions basing on risk reduction and countermeasures cost</a:t>
            </a:r>
          </a:p>
          <a:p>
            <a:pPr lvl="1"/>
            <a:r>
              <a:rPr lang="en-US" dirty="0" smtClean="0"/>
              <a:t>Assess likelihood and consequence of risk</a:t>
            </a:r>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Criticality</a:t>
            </a:r>
            <a:r>
              <a:rPr lang="en-US" sz="1400" dirty="0" smtClean="0"/>
              <a:t> </a:t>
            </a:r>
            <a:r>
              <a:rPr lang="en-US" dirty="0" smtClean="0"/>
              <a:t>(</a:t>
            </a:r>
            <a:r>
              <a:rPr lang="en-US" i="1" dirty="0" smtClean="0"/>
              <a:t>r</a:t>
            </a:r>
            <a:r>
              <a:rPr lang="en-US" dirty="0" smtClean="0"/>
              <a:t>) =</a:t>
            </a:r>
          </a:p>
          <a:p>
            <a:pPr lvl="1"/>
            <a:r>
              <a:rPr lang="en-US" dirty="0" smtClean="0"/>
              <a:t>Likelihood</a:t>
            </a:r>
            <a:r>
              <a:rPr lang="en-US" sz="1200" dirty="0" smtClean="0"/>
              <a:t> </a:t>
            </a:r>
            <a:r>
              <a:rPr lang="en-US" dirty="0" smtClean="0"/>
              <a:t>(</a:t>
            </a:r>
            <a:r>
              <a:rPr lang="en-US" i="1" dirty="0" smtClean="0"/>
              <a:t>r</a:t>
            </a:r>
            <a:r>
              <a:rPr lang="en-US" dirty="0" smtClean="0"/>
              <a:t>) </a:t>
            </a:r>
            <a:r>
              <a:rPr lang="en-AU" b="1" dirty="0" smtClean="0">
                <a:latin typeface="Symbol" pitchFamily="18" charset="2"/>
              </a:rPr>
              <a:t>´</a:t>
            </a:r>
            <a:r>
              <a:rPr lang="en-AU" dirty="0" smtClean="0">
                <a:latin typeface="Symbol" pitchFamily="18" charset="2"/>
              </a:rPr>
              <a:t>  </a:t>
            </a:r>
            <a:r>
              <a:rPr lang="en-AU" b="1" dirty="0" smtClean="0">
                <a:latin typeface="Symbol" pitchFamily="18" charset="2"/>
              </a:rPr>
              <a:t>å</a:t>
            </a:r>
            <a:r>
              <a:rPr lang="en-US" i="1" baseline="-25000" dirty="0" err="1" smtClean="0"/>
              <a:t>obj</a:t>
            </a:r>
            <a:r>
              <a:rPr lang="en-US" sz="1200" dirty="0" smtClean="0"/>
              <a:t> </a:t>
            </a:r>
            <a:r>
              <a:rPr lang="en-US" dirty="0" smtClean="0"/>
              <a:t>(Impact</a:t>
            </a:r>
            <a:r>
              <a:rPr lang="en-US" sz="1200" dirty="0" smtClean="0"/>
              <a:t> </a:t>
            </a:r>
            <a:r>
              <a:rPr lang="en-US" dirty="0" smtClean="0"/>
              <a:t>(</a:t>
            </a:r>
            <a:r>
              <a:rPr lang="en-US" i="1" dirty="0" smtClean="0"/>
              <a:t>r</a:t>
            </a:r>
            <a:r>
              <a:rPr lang="en-US" dirty="0" smtClean="0"/>
              <a:t>,</a:t>
            </a:r>
            <a:r>
              <a:rPr lang="en-US" sz="1200" dirty="0" smtClean="0"/>
              <a:t> </a:t>
            </a:r>
            <a:r>
              <a:rPr lang="en-US" i="1" dirty="0" err="1" smtClean="0"/>
              <a:t>obj</a:t>
            </a:r>
            <a:r>
              <a:rPr lang="en-US" dirty="0" smtClean="0"/>
              <a:t>) </a:t>
            </a:r>
            <a:r>
              <a:rPr lang="en-AU" b="1" dirty="0" smtClean="0">
                <a:latin typeface="Symbol" pitchFamily="18" charset="2"/>
              </a:rPr>
              <a:t>´</a:t>
            </a:r>
            <a:r>
              <a:rPr lang="en-AU" dirty="0" smtClean="0">
                <a:latin typeface="Symbol" pitchFamily="18" charset="2"/>
              </a:rPr>
              <a:t> </a:t>
            </a:r>
            <a:r>
              <a:rPr lang="en-US" dirty="0" smtClean="0"/>
              <a:t>Weight</a:t>
            </a:r>
            <a:r>
              <a:rPr lang="en-US" sz="1200" dirty="0" smtClean="0"/>
              <a:t> </a:t>
            </a:r>
            <a:r>
              <a:rPr lang="en-US" dirty="0" smtClean="0"/>
              <a:t>(</a:t>
            </a:r>
            <a:r>
              <a:rPr lang="en-US" i="1" dirty="0" err="1" smtClean="0"/>
              <a:t>obj</a:t>
            </a:r>
            <a:r>
              <a:rPr lang="en-US" dirty="0" smtClean="0"/>
              <a:t>))</a:t>
            </a:r>
          </a:p>
          <a:p>
            <a:pPr lvl="1"/>
            <a:r>
              <a:rPr lang="en-US" dirty="0" smtClean="0"/>
              <a:t>Weight</a:t>
            </a:r>
            <a:r>
              <a:rPr lang="en-US" sz="1200" dirty="0" smtClean="0"/>
              <a:t> </a:t>
            </a:r>
            <a:r>
              <a:rPr lang="en-US" dirty="0" smtClean="0"/>
              <a:t>(</a:t>
            </a:r>
            <a:r>
              <a:rPr lang="en-US" i="1" dirty="0" err="1" smtClean="0"/>
              <a:t>obj</a:t>
            </a:r>
            <a:r>
              <a:rPr lang="en-US" dirty="0" smtClean="0"/>
              <a:t>) </a:t>
            </a:r>
            <a:r>
              <a:rPr lang="en-AU" b="1" dirty="0" smtClean="0">
                <a:latin typeface="Symbol" pitchFamily="18" charset="2"/>
              </a:rPr>
              <a:t>´</a:t>
            </a:r>
            <a:r>
              <a:rPr lang="en-AU" dirty="0" smtClean="0">
                <a:latin typeface="Symbol" pitchFamily="18" charset="2"/>
              </a:rPr>
              <a:t>  </a:t>
            </a:r>
            <a:r>
              <a:rPr lang="en-AU" b="1" dirty="0" smtClean="0">
                <a:latin typeface="Symbol" pitchFamily="18" charset="2"/>
              </a:rPr>
              <a:t>å</a:t>
            </a:r>
            <a:r>
              <a:rPr lang="en-US" i="1" baseline="-25000" dirty="0" smtClean="0"/>
              <a:t>r</a:t>
            </a:r>
            <a:r>
              <a:rPr lang="en-US" sz="1200" dirty="0" smtClean="0"/>
              <a:t> </a:t>
            </a:r>
            <a:r>
              <a:rPr lang="en-US" dirty="0" smtClean="0"/>
              <a:t>(Impact</a:t>
            </a:r>
            <a:r>
              <a:rPr lang="en-US" sz="1200" dirty="0" smtClean="0"/>
              <a:t> </a:t>
            </a:r>
            <a:r>
              <a:rPr lang="en-US" dirty="0" smtClean="0"/>
              <a:t>(</a:t>
            </a:r>
            <a:r>
              <a:rPr lang="en-US" i="1" dirty="0" smtClean="0"/>
              <a:t>r</a:t>
            </a:r>
            <a:r>
              <a:rPr lang="en-US" dirty="0" smtClean="0"/>
              <a:t>,</a:t>
            </a:r>
            <a:r>
              <a:rPr lang="en-US" sz="1200" dirty="0" smtClean="0"/>
              <a:t> </a:t>
            </a:r>
            <a:r>
              <a:rPr lang="en-US" i="1" dirty="0" err="1" smtClean="0"/>
              <a:t>obj</a:t>
            </a:r>
            <a:r>
              <a:rPr lang="en-US" dirty="0" smtClean="0"/>
              <a:t>) </a:t>
            </a:r>
            <a:r>
              <a:rPr lang="en-AU" b="1" dirty="0" smtClean="0">
                <a:latin typeface="Symbol" pitchFamily="18" charset="2"/>
              </a:rPr>
              <a:t>´</a:t>
            </a:r>
            <a:r>
              <a:rPr lang="en-AU" dirty="0" smtClean="0">
                <a:latin typeface="Symbol" pitchFamily="18" charset="2"/>
              </a:rPr>
              <a:t> </a:t>
            </a:r>
            <a:r>
              <a:rPr lang="en-US" dirty="0" smtClean="0"/>
              <a:t>Likelihood</a:t>
            </a:r>
            <a:r>
              <a:rPr lang="en-US" sz="1200" dirty="0" smtClean="0"/>
              <a:t> </a:t>
            </a:r>
            <a:r>
              <a:rPr lang="en-US" dirty="0" smtClean="0"/>
              <a:t>(</a:t>
            </a:r>
            <a:r>
              <a:rPr lang="en-US" i="1" dirty="0" smtClean="0"/>
              <a:t>r</a:t>
            </a:r>
            <a:r>
              <a:rPr lang="en-US" dirty="0" smtClean="0"/>
              <a:t>))</a:t>
            </a:r>
          </a:p>
          <a:p>
            <a:r>
              <a:rPr lang="en-US" dirty="0" smtClean="0"/>
              <a:t>Loss</a:t>
            </a:r>
            <a:r>
              <a:rPr lang="en-US" sz="1400" dirty="0" smtClean="0"/>
              <a:t> </a:t>
            </a:r>
            <a:r>
              <a:rPr lang="en-US" dirty="0" smtClean="0"/>
              <a:t>(</a:t>
            </a:r>
            <a:r>
              <a:rPr lang="en-US" i="1" dirty="0" err="1" smtClean="0"/>
              <a:t>obj</a:t>
            </a:r>
            <a:r>
              <a:rPr lang="en-US" dirty="0" smtClean="0"/>
              <a:t>) =</a:t>
            </a:r>
          </a:p>
          <a:p>
            <a:pPr lvl="1"/>
            <a:r>
              <a:rPr lang="en-US" dirty="0" smtClean="0"/>
              <a:t>Likelihood</a:t>
            </a:r>
            <a:r>
              <a:rPr lang="en-US" sz="1200" dirty="0" smtClean="0"/>
              <a:t> </a:t>
            </a:r>
            <a:r>
              <a:rPr lang="en-US" dirty="0" smtClean="0"/>
              <a:t>(</a:t>
            </a:r>
            <a:r>
              <a:rPr lang="en-US" i="1" dirty="0" smtClean="0"/>
              <a:t>r</a:t>
            </a:r>
            <a:r>
              <a:rPr lang="en-US" dirty="0" smtClean="0"/>
              <a:t>) </a:t>
            </a:r>
            <a:r>
              <a:rPr lang="en-AU" b="1" dirty="0" smtClean="0">
                <a:latin typeface="Symbol" pitchFamily="18" charset="2"/>
              </a:rPr>
              <a:t>´</a:t>
            </a:r>
            <a:r>
              <a:rPr lang="en-AU" dirty="0" smtClean="0">
                <a:latin typeface="Symbol" pitchFamily="18" charset="2"/>
              </a:rPr>
              <a:t>  </a:t>
            </a:r>
            <a:r>
              <a:rPr lang="en-AU" b="1" dirty="0" smtClean="0">
                <a:latin typeface="Symbol" pitchFamily="18" charset="2"/>
              </a:rPr>
              <a:t>å</a:t>
            </a:r>
            <a:r>
              <a:rPr lang="en-US" i="1" baseline="-25000" dirty="0" err="1" smtClean="0"/>
              <a:t>obj</a:t>
            </a:r>
            <a:r>
              <a:rPr lang="en-US" sz="1200" dirty="0" smtClean="0"/>
              <a:t> </a:t>
            </a:r>
            <a:r>
              <a:rPr lang="en-US" dirty="0" smtClean="0"/>
              <a:t>(Impact</a:t>
            </a:r>
            <a:r>
              <a:rPr lang="en-US" sz="1200" dirty="0" smtClean="0"/>
              <a:t> </a:t>
            </a:r>
            <a:r>
              <a:rPr lang="en-US" dirty="0" smtClean="0"/>
              <a:t>(</a:t>
            </a:r>
            <a:r>
              <a:rPr lang="en-US" i="1" dirty="0" smtClean="0"/>
              <a:t>r</a:t>
            </a:r>
            <a:r>
              <a:rPr lang="en-US" dirty="0" smtClean="0"/>
              <a:t>,</a:t>
            </a:r>
            <a:r>
              <a:rPr lang="en-US" sz="1200" dirty="0" smtClean="0"/>
              <a:t> </a:t>
            </a:r>
            <a:r>
              <a:rPr lang="en-US" i="1" dirty="0" err="1" smtClean="0"/>
              <a:t>obj</a:t>
            </a:r>
            <a:r>
              <a:rPr lang="en-US" dirty="0" smtClean="0"/>
              <a:t>) </a:t>
            </a:r>
            <a:r>
              <a:rPr lang="en-AU" b="1" dirty="0" smtClean="0">
                <a:latin typeface="Symbol" pitchFamily="18" charset="2"/>
              </a:rPr>
              <a:t>´</a:t>
            </a:r>
            <a:r>
              <a:rPr lang="en-AU" dirty="0" smtClean="0">
                <a:latin typeface="Symbol" pitchFamily="18" charset="2"/>
              </a:rPr>
              <a:t> </a:t>
            </a:r>
            <a:r>
              <a:rPr lang="en-US" dirty="0" smtClean="0"/>
              <a:t>Weight</a:t>
            </a:r>
            <a:r>
              <a:rPr lang="en-US" sz="1200" dirty="0" smtClean="0"/>
              <a:t> </a:t>
            </a:r>
            <a:r>
              <a:rPr lang="en-US" dirty="0" smtClean="0"/>
              <a:t>(</a:t>
            </a:r>
            <a:r>
              <a:rPr lang="en-US" i="1" dirty="0" err="1" smtClean="0"/>
              <a:t>obj</a:t>
            </a:r>
            <a:r>
              <a:rPr lang="en-US" dirty="0" smtClean="0"/>
              <a:t>))</a:t>
            </a:r>
          </a:p>
          <a:p>
            <a:pPr lvl="1"/>
            <a:r>
              <a:rPr lang="en-US" dirty="0" smtClean="0"/>
              <a:t>Weight</a:t>
            </a:r>
            <a:r>
              <a:rPr lang="en-US" sz="1200" dirty="0" smtClean="0"/>
              <a:t> </a:t>
            </a:r>
            <a:r>
              <a:rPr lang="en-US" dirty="0" smtClean="0"/>
              <a:t>(</a:t>
            </a:r>
            <a:r>
              <a:rPr lang="en-US" i="1" dirty="0" err="1" smtClean="0"/>
              <a:t>obj</a:t>
            </a:r>
            <a:r>
              <a:rPr lang="en-US" dirty="0" smtClean="0"/>
              <a:t>) </a:t>
            </a:r>
            <a:r>
              <a:rPr lang="en-AU" b="1" dirty="0" smtClean="0">
                <a:latin typeface="Symbol" pitchFamily="18" charset="2"/>
              </a:rPr>
              <a:t>´</a:t>
            </a:r>
            <a:r>
              <a:rPr lang="en-AU" dirty="0" smtClean="0">
                <a:latin typeface="Symbol" pitchFamily="18" charset="2"/>
              </a:rPr>
              <a:t>  </a:t>
            </a:r>
            <a:r>
              <a:rPr lang="en-AU" b="1" dirty="0" smtClean="0">
                <a:latin typeface="Symbol" pitchFamily="18" charset="2"/>
              </a:rPr>
              <a:t>å</a:t>
            </a:r>
            <a:r>
              <a:rPr lang="en-US" i="1" baseline="-25000" dirty="0" smtClean="0"/>
              <a:t>r</a:t>
            </a:r>
            <a:r>
              <a:rPr lang="en-US" sz="1200" dirty="0" smtClean="0"/>
              <a:t> </a:t>
            </a:r>
            <a:r>
              <a:rPr lang="en-US" dirty="0" smtClean="0"/>
              <a:t>(Impact</a:t>
            </a:r>
            <a:r>
              <a:rPr lang="en-US" sz="1200" dirty="0" smtClean="0"/>
              <a:t> </a:t>
            </a:r>
            <a:r>
              <a:rPr lang="en-US" dirty="0" smtClean="0"/>
              <a:t>(</a:t>
            </a:r>
            <a:r>
              <a:rPr lang="en-US" i="1" dirty="0" smtClean="0"/>
              <a:t>r</a:t>
            </a:r>
            <a:r>
              <a:rPr lang="en-US" dirty="0" smtClean="0"/>
              <a:t>,</a:t>
            </a:r>
            <a:r>
              <a:rPr lang="en-US" sz="1200" dirty="0" smtClean="0"/>
              <a:t> </a:t>
            </a:r>
            <a:r>
              <a:rPr lang="en-US" i="1" dirty="0" err="1" smtClean="0"/>
              <a:t>obj</a:t>
            </a:r>
            <a:r>
              <a:rPr lang="en-US" dirty="0" smtClean="0"/>
              <a:t>) </a:t>
            </a:r>
            <a:r>
              <a:rPr lang="en-AU" b="1" dirty="0" smtClean="0">
                <a:latin typeface="Symbol" pitchFamily="18" charset="2"/>
              </a:rPr>
              <a:t>´</a:t>
            </a:r>
            <a:r>
              <a:rPr lang="en-AU" dirty="0" smtClean="0">
                <a:latin typeface="Symbol" pitchFamily="18" charset="2"/>
              </a:rPr>
              <a:t> </a:t>
            </a:r>
            <a:r>
              <a:rPr lang="en-US" dirty="0" smtClean="0"/>
              <a:t>Likelihood</a:t>
            </a:r>
            <a:r>
              <a:rPr lang="en-US" sz="1200" dirty="0" smtClean="0"/>
              <a:t> </a:t>
            </a:r>
            <a:r>
              <a:rPr lang="en-US" dirty="0" smtClean="0"/>
              <a:t>(</a:t>
            </a:r>
            <a:r>
              <a:rPr lang="en-US" i="1" dirty="0" smtClean="0"/>
              <a:t>r</a:t>
            </a:r>
            <a:r>
              <a:rPr lang="en-US" dirty="0" smtClean="0"/>
              <a:t>))</a:t>
            </a:r>
          </a:p>
          <a:p>
            <a:pPr lvl="1">
              <a:buNone/>
            </a:pP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Inconsistencies are highly frequent in RE due to____, Except?</a:t>
            </a:r>
          </a:p>
          <a:p>
            <a:pPr lvl="1"/>
            <a:r>
              <a:rPr lang="en-US" dirty="0" smtClean="0">
                <a:effectLst>
                  <a:outerShdw blurRad="38100" dist="38100" dir="2700000" algn="tl">
                    <a:srgbClr val="000000"/>
                  </a:outerShdw>
                </a:effectLst>
              </a:rPr>
              <a:t>inter-viewpoints</a:t>
            </a:r>
            <a:r>
              <a:rPr lang="en-US" dirty="0" smtClean="0"/>
              <a:t>: each stakeholder has its own focus &amp; concerns (e.g. domain experts </a:t>
            </a:r>
            <a:r>
              <a:rPr lang="en-US" i="1" dirty="0" smtClean="0"/>
              <a:t>vs.</a:t>
            </a:r>
            <a:r>
              <a:rPr lang="en-US" dirty="0" smtClean="0"/>
              <a:t> marketing dept)</a:t>
            </a:r>
          </a:p>
          <a:p>
            <a:pPr lvl="1"/>
            <a:r>
              <a:rPr lang="en-US" dirty="0" smtClean="0">
                <a:effectLst>
                  <a:outerShdw blurRad="38100" dist="38100" dir="2700000" algn="tl">
                    <a:srgbClr val="000000"/>
                  </a:outerShdw>
                </a:effectLst>
              </a:rPr>
              <a:t>intra-viewpoint</a:t>
            </a:r>
            <a:r>
              <a:rPr lang="en-US" dirty="0" smtClean="0"/>
              <a:t>:  conflicting quality </a:t>
            </a:r>
            <a:r>
              <a:rPr lang="en-US" dirty="0" err="1" smtClean="0"/>
              <a:t>reqs</a:t>
            </a:r>
            <a:r>
              <a:rPr lang="en-US" dirty="0" smtClean="0"/>
              <a:t> (e.g. security </a:t>
            </a:r>
            <a:r>
              <a:rPr lang="en-US" i="1" dirty="0" smtClean="0"/>
              <a:t>vs.</a:t>
            </a:r>
            <a:r>
              <a:rPr lang="en-US" dirty="0" smtClean="0"/>
              <a:t> usability)</a:t>
            </a:r>
          </a:p>
          <a:p>
            <a:pPr lvl="1"/>
            <a:r>
              <a:rPr lang="en-US" dirty="0" smtClean="0">
                <a:effectLst>
                  <a:outerShdw blurRad="38100" dist="38100" dir="2700000" algn="tl">
                    <a:srgbClr val="000000"/>
                  </a:outerShdw>
                </a:effectLst>
              </a:rPr>
              <a:t>Many options</a:t>
            </a:r>
            <a:r>
              <a:rPr lang="en-US" dirty="0" smtClean="0"/>
              <a:t>: There are different options of satisfying system objectives</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Last row (line), for each risk (r)</a:t>
            </a:r>
            <a:r>
              <a:rPr lang="en-US" i="1" dirty="0" smtClean="0"/>
              <a:t> in countermeasure effectiveness matrix </a:t>
            </a:r>
            <a:r>
              <a:rPr lang="en-US" dirty="0" err="1" smtClean="0"/>
              <a:t>combinedReduction</a:t>
            </a:r>
            <a:r>
              <a:rPr lang="en-US" sz="1400" dirty="0" smtClean="0"/>
              <a:t> </a:t>
            </a:r>
            <a:r>
              <a:rPr lang="en-US" dirty="0" smtClean="0"/>
              <a:t>(</a:t>
            </a:r>
            <a:r>
              <a:rPr lang="en-US" i="1" dirty="0" smtClean="0"/>
              <a:t>r</a:t>
            </a:r>
            <a:r>
              <a:rPr lang="en-US" dirty="0" smtClean="0"/>
              <a:t>) =</a:t>
            </a:r>
          </a:p>
          <a:p>
            <a:pPr lvl="1"/>
            <a:r>
              <a:rPr lang="en-AU" dirty="0" smtClean="0"/>
              <a:t>1 </a:t>
            </a:r>
            <a:r>
              <a:rPr lang="en-AU" dirty="0" smtClean="0">
                <a:latin typeface="Symbol" pitchFamily="18" charset="2"/>
              </a:rPr>
              <a:t>- </a:t>
            </a:r>
            <a:r>
              <a:rPr lang="en-AU" b="1" dirty="0" smtClean="0">
                <a:latin typeface="Symbol" pitchFamily="18" charset="2"/>
              </a:rPr>
              <a:t>P</a:t>
            </a:r>
            <a:r>
              <a:rPr lang="en-US" i="1" baseline="-25000" dirty="0" smtClean="0"/>
              <a:t>cm</a:t>
            </a:r>
            <a:r>
              <a:rPr lang="en-US" baseline="-25000" dirty="0" smtClean="0"/>
              <a:t> </a:t>
            </a:r>
            <a:r>
              <a:rPr lang="en-US" dirty="0" smtClean="0"/>
              <a:t>(</a:t>
            </a:r>
            <a:r>
              <a:rPr lang="en-AU" dirty="0" smtClean="0"/>
              <a:t>1 </a:t>
            </a:r>
            <a:r>
              <a:rPr lang="en-AU" dirty="0" smtClean="0">
                <a:latin typeface="Symbol" pitchFamily="18" charset="2"/>
              </a:rPr>
              <a:t>- </a:t>
            </a:r>
            <a:r>
              <a:rPr lang="en-US" dirty="0" smtClean="0"/>
              <a:t>Reduction</a:t>
            </a:r>
            <a:r>
              <a:rPr lang="en-US" sz="1200" dirty="0" smtClean="0"/>
              <a:t> </a:t>
            </a:r>
            <a:r>
              <a:rPr lang="en-US" dirty="0" smtClean="0"/>
              <a:t>(</a:t>
            </a:r>
            <a:r>
              <a:rPr lang="en-US" i="1" dirty="0" smtClean="0"/>
              <a:t>cm</a:t>
            </a:r>
            <a:r>
              <a:rPr lang="en-US" dirty="0" smtClean="0"/>
              <a:t>,</a:t>
            </a:r>
            <a:r>
              <a:rPr lang="en-US" sz="1200" dirty="0" smtClean="0"/>
              <a:t> </a:t>
            </a:r>
            <a:r>
              <a:rPr lang="en-US" i="1" dirty="0" smtClean="0"/>
              <a:t>r</a:t>
            </a:r>
            <a:r>
              <a:rPr lang="en-US" dirty="0" smtClean="0"/>
              <a:t>))</a:t>
            </a:r>
          </a:p>
          <a:p>
            <a:pPr lvl="1"/>
            <a:r>
              <a:rPr lang="en-AU" b="1" dirty="0" smtClean="0">
                <a:latin typeface="Symbol" pitchFamily="18" charset="2"/>
              </a:rPr>
              <a:t>å</a:t>
            </a:r>
            <a:r>
              <a:rPr lang="en-US" i="1" baseline="-25000" dirty="0" smtClean="0"/>
              <a:t>r</a:t>
            </a:r>
            <a:r>
              <a:rPr lang="en-US" dirty="0" smtClean="0"/>
              <a:t> (Reduction</a:t>
            </a:r>
            <a:r>
              <a:rPr lang="en-US" sz="1200" dirty="0" smtClean="0"/>
              <a:t> </a:t>
            </a:r>
            <a:r>
              <a:rPr lang="en-US" dirty="0" smtClean="0"/>
              <a:t>(</a:t>
            </a:r>
            <a:r>
              <a:rPr lang="en-US" i="1" dirty="0" smtClean="0"/>
              <a:t>cm</a:t>
            </a:r>
            <a:r>
              <a:rPr lang="en-US" dirty="0" smtClean="0"/>
              <a:t>,</a:t>
            </a:r>
            <a:r>
              <a:rPr lang="en-US" sz="1200" dirty="0" smtClean="0"/>
              <a:t> </a:t>
            </a:r>
            <a:r>
              <a:rPr lang="en-US" i="1" dirty="0" smtClean="0"/>
              <a:t>r</a:t>
            </a:r>
            <a:r>
              <a:rPr lang="en-US" dirty="0" smtClean="0"/>
              <a:t>) </a:t>
            </a:r>
            <a:r>
              <a:rPr lang="en-AU" b="1" dirty="0" smtClean="0">
                <a:latin typeface="Symbol" pitchFamily="18" charset="2"/>
              </a:rPr>
              <a:t>´</a:t>
            </a:r>
            <a:r>
              <a:rPr lang="en-AU" dirty="0" smtClean="0">
                <a:latin typeface="Symbol" pitchFamily="18" charset="2"/>
              </a:rPr>
              <a:t> </a:t>
            </a:r>
            <a:r>
              <a:rPr lang="en-US" dirty="0" smtClean="0"/>
              <a:t> Criticality</a:t>
            </a:r>
            <a:r>
              <a:rPr lang="en-US" sz="1200" dirty="0" smtClean="0"/>
              <a:t> </a:t>
            </a:r>
            <a:r>
              <a:rPr lang="en-US" dirty="0" smtClean="0"/>
              <a:t>(</a:t>
            </a:r>
            <a:r>
              <a:rPr lang="en-US" i="1" dirty="0" smtClean="0"/>
              <a:t>r</a:t>
            </a:r>
            <a:r>
              <a:rPr lang="en-US" dirty="0" smtClean="0"/>
              <a:t>))</a:t>
            </a:r>
          </a:p>
          <a:p>
            <a:r>
              <a:rPr lang="en-US" dirty="0" smtClean="0"/>
              <a:t>Last column, for each countermeasure </a:t>
            </a:r>
            <a:r>
              <a:rPr lang="en-US" i="1" dirty="0" smtClean="0"/>
              <a:t>cm in countermeasure effectiveness matrix</a:t>
            </a:r>
            <a:r>
              <a:rPr lang="en-US" dirty="0" smtClean="0"/>
              <a:t>: </a:t>
            </a:r>
            <a:r>
              <a:rPr lang="en-US" dirty="0" err="1" smtClean="0"/>
              <a:t>overallEffect</a:t>
            </a:r>
            <a:r>
              <a:rPr lang="en-US" sz="1400" dirty="0" smtClean="0"/>
              <a:t> </a:t>
            </a:r>
            <a:r>
              <a:rPr lang="en-US" dirty="0" smtClean="0"/>
              <a:t>(</a:t>
            </a:r>
            <a:r>
              <a:rPr lang="en-US" i="1" dirty="0" smtClean="0"/>
              <a:t>cm</a:t>
            </a:r>
            <a:r>
              <a:rPr lang="en-US" dirty="0" smtClean="0"/>
              <a:t>) =</a:t>
            </a:r>
          </a:p>
          <a:p>
            <a:pPr lvl="1"/>
            <a:r>
              <a:rPr lang="en-AU" dirty="0" smtClean="0"/>
              <a:t>1 </a:t>
            </a:r>
            <a:r>
              <a:rPr lang="en-AU" dirty="0" smtClean="0">
                <a:latin typeface="Symbol" pitchFamily="18" charset="2"/>
              </a:rPr>
              <a:t>- </a:t>
            </a:r>
            <a:r>
              <a:rPr lang="en-AU" b="1" dirty="0" smtClean="0">
                <a:latin typeface="Symbol" pitchFamily="18" charset="2"/>
              </a:rPr>
              <a:t>P</a:t>
            </a:r>
            <a:r>
              <a:rPr lang="en-US" i="1" baseline="-25000" dirty="0" smtClean="0"/>
              <a:t>cm</a:t>
            </a:r>
            <a:r>
              <a:rPr lang="en-US" baseline="-25000" dirty="0" smtClean="0"/>
              <a:t> </a:t>
            </a:r>
            <a:r>
              <a:rPr lang="en-US" dirty="0" smtClean="0"/>
              <a:t>(</a:t>
            </a:r>
            <a:r>
              <a:rPr lang="en-AU" dirty="0" smtClean="0"/>
              <a:t>1 </a:t>
            </a:r>
            <a:r>
              <a:rPr lang="en-AU" dirty="0" smtClean="0">
                <a:latin typeface="Symbol" pitchFamily="18" charset="2"/>
              </a:rPr>
              <a:t>- </a:t>
            </a:r>
            <a:r>
              <a:rPr lang="en-US" dirty="0" smtClean="0"/>
              <a:t>Reduction</a:t>
            </a:r>
            <a:r>
              <a:rPr lang="en-US" sz="1200" dirty="0" smtClean="0"/>
              <a:t> </a:t>
            </a:r>
            <a:r>
              <a:rPr lang="en-US" dirty="0" smtClean="0"/>
              <a:t>(</a:t>
            </a:r>
            <a:r>
              <a:rPr lang="en-US" i="1" dirty="0" smtClean="0"/>
              <a:t>cm</a:t>
            </a:r>
            <a:r>
              <a:rPr lang="en-US" dirty="0" smtClean="0"/>
              <a:t>,</a:t>
            </a:r>
            <a:r>
              <a:rPr lang="en-US" sz="1200" dirty="0" smtClean="0"/>
              <a:t> </a:t>
            </a:r>
            <a:r>
              <a:rPr lang="en-US" i="1" dirty="0" smtClean="0"/>
              <a:t>r</a:t>
            </a:r>
            <a:r>
              <a:rPr lang="en-US" dirty="0" smtClean="0"/>
              <a:t>))</a:t>
            </a:r>
          </a:p>
          <a:p>
            <a:pPr lvl="1"/>
            <a:r>
              <a:rPr lang="en-AU" b="1" dirty="0" smtClean="0">
                <a:latin typeface="Symbol" pitchFamily="18" charset="2"/>
              </a:rPr>
              <a:t>å</a:t>
            </a:r>
            <a:r>
              <a:rPr lang="en-US" i="1" baseline="-25000" dirty="0" smtClean="0"/>
              <a:t>r</a:t>
            </a:r>
            <a:r>
              <a:rPr lang="en-US" dirty="0" smtClean="0"/>
              <a:t> (Reduction</a:t>
            </a:r>
            <a:r>
              <a:rPr lang="en-US" sz="1200" dirty="0" smtClean="0"/>
              <a:t> </a:t>
            </a:r>
            <a:r>
              <a:rPr lang="en-US" dirty="0" smtClean="0"/>
              <a:t>(</a:t>
            </a:r>
            <a:r>
              <a:rPr lang="en-US" i="1" dirty="0" smtClean="0"/>
              <a:t>cm</a:t>
            </a:r>
            <a:r>
              <a:rPr lang="en-US" dirty="0" smtClean="0"/>
              <a:t>,</a:t>
            </a:r>
            <a:r>
              <a:rPr lang="en-US" sz="1200" dirty="0" smtClean="0"/>
              <a:t> </a:t>
            </a:r>
            <a:r>
              <a:rPr lang="en-US" i="1" dirty="0" smtClean="0"/>
              <a:t>r</a:t>
            </a:r>
            <a:r>
              <a:rPr lang="en-US" dirty="0" smtClean="0"/>
              <a:t>) </a:t>
            </a:r>
            <a:r>
              <a:rPr lang="en-AU" b="1" dirty="0" smtClean="0">
                <a:latin typeface="Symbol" pitchFamily="18" charset="2"/>
              </a:rPr>
              <a:t>´</a:t>
            </a:r>
            <a:r>
              <a:rPr lang="en-AU" dirty="0" smtClean="0">
                <a:latin typeface="Symbol" pitchFamily="18" charset="2"/>
              </a:rPr>
              <a:t> </a:t>
            </a:r>
            <a:r>
              <a:rPr lang="en-US" dirty="0" smtClean="0"/>
              <a:t> Criticality</a:t>
            </a:r>
            <a:r>
              <a:rPr lang="en-US" sz="1200" dirty="0" smtClean="0"/>
              <a:t> </a:t>
            </a:r>
            <a:r>
              <a:rPr lang="en-US" dirty="0" smtClean="0"/>
              <a:t>(</a:t>
            </a:r>
            <a:r>
              <a:rPr lang="en-US" i="1" dirty="0" smtClean="0"/>
              <a:t>r</a:t>
            </a:r>
            <a:r>
              <a:rPr lang="en-US" dirty="0" smtClean="0"/>
              <a:t>))</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of the following are techniques for </a:t>
            </a:r>
            <a:r>
              <a:rPr lang="en-US" dirty="0" smtClean="0">
                <a:effectLst>
                  <a:outerShdw blurRad="38100" dist="38100" dir="2700000" algn="tl">
                    <a:srgbClr val="000000"/>
                  </a:outerShdw>
                </a:effectLst>
              </a:rPr>
              <a:t>Evaluating alternative options for decision making, except?</a:t>
            </a:r>
          </a:p>
          <a:p>
            <a:pPr lvl="1"/>
            <a:r>
              <a:rPr lang="en-US" dirty="0" smtClean="0"/>
              <a:t>Qualitative reasoning</a:t>
            </a:r>
          </a:p>
          <a:p>
            <a:pPr lvl="1"/>
            <a:r>
              <a:rPr lang="en-US" dirty="0" smtClean="0"/>
              <a:t>Quantitative reasoning </a:t>
            </a:r>
          </a:p>
          <a:p>
            <a:pPr lvl="1"/>
            <a:r>
              <a:rPr lang="en-US" dirty="0" smtClean="0"/>
              <a:t>Elicitation techniques</a:t>
            </a:r>
          </a:p>
          <a:p>
            <a:pPr lvl="1"/>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Value-cost prioritization process has the following stages, except?</a:t>
            </a:r>
          </a:p>
          <a:p>
            <a:pPr lvl="1"/>
            <a:r>
              <a:rPr lang="en-US" dirty="0" smtClean="0"/>
              <a:t>Estimate relative contribution of each </a:t>
            </a:r>
            <a:r>
              <a:rPr lang="en-US" dirty="0" err="1" smtClean="0"/>
              <a:t>req</a:t>
            </a:r>
            <a:r>
              <a:rPr lang="en-US" dirty="0" smtClean="0"/>
              <a:t> to project’s </a:t>
            </a:r>
            <a:r>
              <a:rPr lang="en-US" dirty="0" smtClean="0">
                <a:effectLst>
                  <a:outerShdw blurRad="38100" dist="38100" dir="2700000" algn="tl">
                    <a:srgbClr val="000000"/>
                  </a:outerShdw>
                </a:effectLst>
              </a:rPr>
              <a:t>value</a:t>
            </a:r>
          </a:p>
          <a:p>
            <a:pPr lvl="1"/>
            <a:r>
              <a:rPr lang="en-US" dirty="0" smtClean="0"/>
              <a:t>Estimate relative contribution of each </a:t>
            </a:r>
            <a:r>
              <a:rPr lang="en-US" dirty="0" err="1" smtClean="0"/>
              <a:t>req</a:t>
            </a:r>
            <a:r>
              <a:rPr lang="en-US" dirty="0" smtClean="0"/>
              <a:t> to project’s </a:t>
            </a:r>
            <a:r>
              <a:rPr lang="en-US" dirty="0" smtClean="0">
                <a:effectLst>
                  <a:outerShdw blurRad="38100" dist="38100" dir="2700000" algn="tl">
                    <a:srgbClr val="000000"/>
                  </a:outerShdw>
                </a:effectLst>
              </a:rPr>
              <a:t>cost</a:t>
            </a:r>
          </a:p>
          <a:p>
            <a:pPr lvl="1"/>
            <a:r>
              <a:rPr lang="en-US" dirty="0" smtClean="0"/>
              <a:t>Estimate </a:t>
            </a:r>
            <a:r>
              <a:rPr lang="en-US" dirty="0" smtClean="0">
                <a:effectLst>
                  <a:outerShdw blurRad="38100" dist="38100" dir="2700000" algn="tl">
                    <a:srgbClr val="000000"/>
                  </a:outerShdw>
                </a:effectLst>
              </a:rPr>
              <a:t>time</a:t>
            </a:r>
            <a:r>
              <a:rPr lang="en-US" dirty="0" smtClean="0"/>
              <a:t> contribution of each </a:t>
            </a:r>
            <a:r>
              <a:rPr lang="en-US" dirty="0" err="1" smtClean="0"/>
              <a:t>req</a:t>
            </a:r>
            <a:r>
              <a:rPr lang="en-US" dirty="0" smtClean="0"/>
              <a:t> to project’s </a:t>
            </a:r>
            <a:r>
              <a:rPr lang="en-US" dirty="0" smtClean="0">
                <a:effectLst>
                  <a:outerShdw blurRad="38100" dist="38100" dir="2700000" algn="tl">
                    <a:srgbClr val="000000"/>
                  </a:outerShdw>
                </a:effectLst>
              </a:rPr>
              <a:t>time/schedule</a:t>
            </a:r>
          </a:p>
          <a:p>
            <a:pPr lvl="1"/>
            <a:r>
              <a:rPr lang="en-US" dirty="0" smtClean="0"/>
              <a:t>Plot contributions on </a:t>
            </a:r>
            <a:r>
              <a:rPr lang="en-US" dirty="0" smtClean="0">
                <a:effectLst>
                  <a:outerShdw blurRad="38100" dist="38100" dir="2700000" algn="tl">
                    <a:srgbClr val="000000"/>
                  </a:outerShdw>
                </a:effectLst>
              </a:rPr>
              <a:t>value-cost diagram</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AHP technique from Decision Theory has the following steps, except?</a:t>
            </a:r>
          </a:p>
          <a:p>
            <a:pPr lvl="1"/>
            <a:r>
              <a:rPr lang="en-US" dirty="0" smtClean="0"/>
              <a:t>Build </a:t>
            </a:r>
            <a:r>
              <a:rPr lang="en-US" dirty="0" smtClean="0">
                <a:effectLst>
                  <a:outerShdw blurRad="38100" dist="38100" dir="2700000" algn="tl">
                    <a:srgbClr val="000000"/>
                  </a:outerShdw>
                </a:effectLst>
              </a:rPr>
              <a:t>comparison matrix: </a:t>
            </a:r>
            <a:r>
              <a:rPr lang="en-US" dirty="0" smtClean="0"/>
              <a:t>estimates how </a:t>
            </a:r>
            <a:r>
              <a:rPr lang="en-US" i="1" dirty="0" err="1" smtClean="0"/>
              <a:t>R</a:t>
            </a:r>
            <a:r>
              <a:rPr lang="en-US" i="1" baseline="-25000" dirty="0" err="1" smtClean="0"/>
              <a:t>i</a:t>
            </a:r>
            <a:r>
              <a:rPr lang="en-US" dirty="0" err="1" smtClean="0"/>
              <a:t>’s</a:t>
            </a:r>
            <a:r>
              <a:rPr lang="en-US" dirty="0" smtClean="0"/>
              <a:t> contribution to </a:t>
            </a:r>
            <a:r>
              <a:rPr lang="en-US" i="1" dirty="0" smtClean="0"/>
              <a:t>Criteria</a:t>
            </a:r>
            <a:r>
              <a:rPr lang="en-US" dirty="0" smtClean="0"/>
              <a:t> compares to </a:t>
            </a:r>
            <a:r>
              <a:rPr lang="en-US" i="1" dirty="0" err="1" smtClean="0"/>
              <a:t>R</a:t>
            </a:r>
            <a:r>
              <a:rPr lang="en-US" i="1" baseline="-25000" dirty="0" err="1" smtClean="0"/>
              <a:t>j</a:t>
            </a:r>
            <a:r>
              <a:rPr lang="en-US" dirty="0" err="1" smtClean="0"/>
              <a:t>’s</a:t>
            </a:r>
            <a:endParaRPr lang="en-US" dirty="0" smtClean="0"/>
          </a:p>
          <a:p>
            <a:pPr lvl="1"/>
            <a:r>
              <a:rPr lang="en-US" dirty="0" smtClean="0"/>
              <a:t>Determine how </a:t>
            </a:r>
            <a:r>
              <a:rPr lang="en-US" i="1" dirty="0" smtClean="0"/>
              <a:t>Criteria</a:t>
            </a:r>
            <a:r>
              <a:rPr lang="en-US" dirty="0" smtClean="0"/>
              <a:t> distributes among all </a:t>
            </a:r>
            <a:r>
              <a:rPr lang="en-US" i="1" dirty="0" err="1" smtClean="0"/>
              <a:t>R</a:t>
            </a:r>
            <a:r>
              <a:rPr lang="en-US" i="1" baseline="-25000" dirty="0" err="1" smtClean="0"/>
              <a:t>i</a:t>
            </a:r>
            <a:endParaRPr lang="en-US" i="1" baseline="-25000" dirty="0" smtClean="0"/>
          </a:p>
          <a:p>
            <a:pPr lvl="1"/>
            <a:r>
              <a:rPr lang="en-US" dirty="0" smtClean="0"/>
              <a:t>Determine how </a:t>
            </a:r>
            <a:r>
              <a:rPr lang="en-US" i="1" dirty="0" smtClean="0"/>
              <a:t>cost </a:t>
            </a:r>
            <a:r>
              <a:rPr lang="en-US" dirty="0" smtClean="0"/>
              <a:t>distributes among all </a:t>
            </a:r>
            <a:r>
              <a:rPr lang="en-US" i="1" dirty="0" err="1" smtClean="0"/>
              <a:t>R</a:t>
            </a:r>
            <a:r>
              <a:rPr lang="en-US" i="1" baseline="-25000" dirty="0" err="1" smtClean="0"/>
              <a:t>i</a:t>
            </a:r>
            <a:endParaRPr lang="en-US" i="1" baseline="-25000" dirty="0" smtClean="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During RE, alternative options may arise from different ways of satisfying the same objective or from different responsibility assignments in which more or less functionality is automated. Alternative options should be evaluated in term of_________.</a:t>
            </a:r>
          </a:p>
          <a:p>
            <a:pPr lvl="1"/>
            <a:r>
              <a:rPr lang="en-US" dirty="0" smtClean="0"/>
              <a:t>their contribution to non-functional requirements and their reduction of risks and conflicts.</a:t>
            </a:r>
          </a:p>
          <a:p>
            <a:pPr lvl="1"/>
            <a:r>
              <a:rPr lang="en-US" dirty="0" smtClean="0"/>
              <a:t>their contribution to functional requirements and their reduction of resolving cost of risks and conflicts.</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target of ________ is a set of low-risk, conflict-free requirements and assumptions that stakeholders agree on.</a:t>
            </a:r>
          </a:p>
          <a:p>
            <a:pPr lvl="1"/>
            <a:r>
              <a:rPr lang="en-US" dirty="0" smtClean="0"/>
              <a:t>Domain Understanding and Elicitation</a:t>
            </a:r>
          </a:p>
          <a:p>
            <a:pPr lvl="1"/>
            <a:r>
              <a:rPr lang="en-US" dirty="0" smtClean="0"/>
              <a:t>Requirements Evaluation</a:t>
            </a:r>
          </a:p>
          <a:p>
            <a:pPr lvl="1"/>
            <a:r>
              <a:rPr lang="en-US" dirty="0" smtClean="0"/>
              <a:t>Requirements Specification</a:t>
            </a:r>
          </a:p>
          <a:p>
            <a:pPr lvl="1"/>
            <a:r>
              <a:rPr lang="en-US" dirty="0" smtClean="0"/>
              <a:t>Requirements Validation</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following sample statement is a ________ statement. </a:t>
            </a:r>
          </a:p>
          <a:p>
            <a:pPr>
              <a:buNone/>
            </a:pPr>
            <a:r>
              <a:rPr lang="en-US" dirty="0" smtClean="0"/>
              <a:t>The staff's viewpoint in our library system might state, </a:t>
            </a:r>
            <a:r>
              <a:rPr lang="en-US" sz="2400" i="1" dirty="0" smtClean="0"/>
              <a:t>'a borrower should return a borrowed book copy within 2 weeks</a:t>
            </a:r>
            <a:r>
              <a:rPr lang="en-US" dirty="0" smtClean="0"/>
              <a:t>'.</a:t>
            </a:r>
          </a:p>
          <a:p>
            <a:pPr>
              <a:buNone/>
            </a:pPr>
            <a:r>
              <a:rPr lang="en-US" dirty="0" smtClean="0"/>
              <a:t> A stakeholder having the borrower's viewpoint might state, </a:t>
            </a:r>
            <a:r>
              <a:rPr lang="en-US" sz="2400" dirty="0" smtClean="0"/>
              <a:t>'</a:t>
            </a:r>
            <a:r>
              <a:rPr lang="en-US" sz="2400" i="1" dirty="0" smtClean="0"/>
              <a:t>a borrower should keep a borrowed book copy as long as he or she needs it</a:t>
            </a:r>
            <a:r>
              <a:rPr lang="en-US" sz="2400" dirty="0" smtClean="0"/>
              <a:t>'.</a:t>
            </a:r>
          </a:p>
          <a:p>
            <a:pPr lvl="1"/>
            <a:r>
              <a:rPr lang="en-US" b="1" dirty="0" smtClean="0"/>
              <a:t>Strong conflict</a:t>
            </a:r>
          </a:p>
          <a:p>
            <a:pPr lvl="1"/>
            <a:r>
              <a:rPr lang="en-US" b="1" dirty="0" smtClean="0"/>
              <a:t>Weak conflict or divergence</a:t>
            </a:r>
          </a:p>
          <a:p>
            <a:pPr lvl="1"/>
            <a:r>
              <a:rPr lang="en-US" b="1" dirty="0" smtClean="0"/>
              <a:t>Structure clash</a:t>
            </a:r>
          </a:p>
          <a:p>
            <a:pPr lvl="1"/>
            <a:r>
              <a:rPr lang="en-US" b="1" dirty="0" smtClean="0"/>
              <a:t>Designation clash</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_________________. These are statements that can not be satisfied when taken together; their logical conjunction evaluates to false in all circumstances.</a:t>
            </a:r>
          </a:p>
          <a:p>
            <a:pPr lvl="1"/>
            <a:r>
              <a:rPr lang="en-US" b="1" dirty="0" smtClean="0"/>
              <a:t>Strong conflict</a:t>
            </a:r>
          </a:p>
          <a:p>
            <a:pPr lvl="1"/>
            <a:r>
              <a:rPr lang="en-US" b="1" dirty="0" smtClean="0"/>
              <a:t>Weak conflict or divergence</a:t>
            </a:r>
          </a:p>
          <a:p>
            <a:pPr lvl="1"/>
            <a:r>
              <a:rPr lang="en-US" b="1" dirty="0" smtClean="0"/>
              <a:t>Structure clash</a:t>
            </a:r>
          </a:p>
          <a:p>
            <a:pPr lvl="1"/>
            <a:r>
              <a:rPr lang="en-US" b="1" dirty="0" smtClean="0"/>
              <a:t>Designation clash</a:t>
            </a:r>
          </a:p>
          <a:p>
            <a:pPr>
              <a:buNone/>
            </a:pPr>
            <a:endParaRPr lang="en-US" dirty="0" smtClean="0"/>
          </a:p>
          <a:p>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____________. The same concept is given different structures in different statements</a:t>
            </a:r>
          </a:p>
          <a:p>
            <a:pPr lvl="1"/>
            <a:r>
              <a:rPr lang="en-US" b="1" dirty="0" smtClean="0"/>
              <a:t>Strong conflict</a:t>
            </a:r>
          </a:p>
          <a:p>
            <a:pPr lvl="1"/>
            <a:r>
              <a:rPr lang="en-US" b="1" dirty="0" smtClean="0"/>
              <a:t>Weak conflict or divergence</a:t>
            </a:r>
          </a:p>
          <a:p>
            <a:pPr lvl="1"/>
            <a:r>
              <a:rPr lang="en-US" b="1" dirty="0" smtClean="0"/>
              <a:t>Structure clash</a:t>
            </a:r>
          </a:p>
          <a:p>
            <a:pPr lvl="1"/>
            <a:r>
              <a:rPr lang="en-US" b="1" dirty="0" smtClean="0"/>
              <a:t>Designation clash</a:t>
            </a:r>
          </a:p>
          <a:p>
            <a:endParaRPr lang="en-US" dirty="0"/>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11859</TotalTime>
  <Words>1637</Words>
  <Application>Microsoft Office PowerPoint</Application>
  <PresentationFormat>On-screen Show (4:3)</PresentationFormat>
  <Paragraphs>228</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Company>FPT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 Nguyen</dc:creator>
  <cp:lastModifiedBy>sangnv</cp:lastModifiedBy>
  <cp:revision>493</cp:revision>
  <dcterms:created xsi:type="dcterms:W3CDTF">2010-01-30T12:29:31Z</dcterms:created>
  <dcterms:modified xsi:type="dcterms:W3CDTF">2013-01-26T01:59:07Z</dcterms:modified>
</cp:coreProperties>
</file>