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8" r:id="rId3"/>
    <p:sldId id="349" r:id="rId4"/>
    <p:sldId id="350" r:id="rId5"/>
    <p:sldId id="353" r:id="rId6"/>
    <p:sldId id="351" r:id="rId7"/>
    <p:sldId id="352" r:id="rId8"/>
    <p:sldId id="354" r:id="rId9"/>
    <p:sldId id="355" r:id="rId10"/>
    <p:sldId id="357" r:id="rId11"/>
    <p:sldId id="356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71" autoAdjust="0"/>
  </p:normalViewPr>
  <p:slideViewPr>
    <p:cSldViewPr>
      <p:cViewPr varScale="1">
        <p:scale>
          <a:sx n="59" d="100"/>
          <a:sy n="59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8/9/2012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b="1" dirty="0" smtClean="0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global rules on organizing the RD, Except?</a:t>
            </a:r>
          </a:p>
          <a:p>
            <a:pPr lvl="1"/>
            <a:r>
              <a:rPr lang="en-US" dirty="0" smtClean="0"/>
              <a:t>Statement template</a:t>
            </a:r>
          </a:p>
          <a:p>
            <a:pPr lvl="1"/>
            <a:r>
              <a:rPr lang="en-US" dirty="0" smtClean="0"/>
              <a:t>Grouping rules</a:t>
            </a:r>
          </a:p>
          <a:p>
            <a:pPr lvl="1"/>
            <a:r>
              <a:rPr lang="en-US" dirty="0" smtClean="0"/>
              <a:t>Global template</a:t>
            </a:r>
          </a:p>
          <a:p>
            <a:pPr lvl="1"/>
            <a:r>
              <a:rPr lang="en-US" dirty="0" smtClean="0"/>
              <a:t>RD Template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used to describe the system scope?</a:t>
            </a:r>
          </a:p>
          <a:p>
            <a:pPr lvl="1"/>
            <a:r>
              <a:rPr lang="en-US" dirty="0" smtClean="0"/>
              <a:t>Context diagram</a:t>
            </a:r>
          </a:p>
          <a:p>
            <a:pPr lvl="1"/>
            <a:r>
              <a:rPr lang="en-US" dirty="0" smtClean="0"/>
              <a:t>Entity-relationship diagram</a:t>
            </a:r>
          </a:p>
          <a:p>
            <a:pPr lvl="1"/>
            <a:r>
              <a:rPr lang="en-US" dirty="0" smtClean="0"/>
              <a:t>Structure Analysis and Design Technique Diagram (SADT)</a:t>
            </a:r>
          </a:p>
          <a:p>
            <a:pPr lvl="1"/>
            <a:r>
              <a:rPr lang="en-US" dirty="0" smtClean="0"/>
              <a:t>Use-case diagram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 </a:t>
            </a:r>
            <a:r>
              <a:rPr lang="fr-BE" dirty="0" err="1" smtClean="0">
                <a:latin typeface="Comic Sans MS" pitchFamily="66" charset="0"/>
              </a:rPr>
              <a:t>declares</a:t>
            </a:r>
            <a:r>
              <a:rPr lang="fr-BE" dirty="0" smtClean="0">
                <a:latin typeface="Comic Sans MS" pitchFamily="66" charset="0"/>
              </a:rPr>
              <a:t> system 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components</a:t>
            </a:r>
            <a:r>
              <a:rPr lang="fr-BE" dirty="0" smtClean="0">
                <a:latin typeface="Comic Sans MS" pitchFamily="66" charset="0"/>
              </a:rPr>
              <a:t> &amp; </a:t>
            </a:r>
            <a:r>
              <a:rPr lang="fr-BE" dirty="0" err="1" smtClean="0">
                <a:latin typeface="Comic Sans MS" pitchFamily="66" charset="0"/>
              </a:rPr>
              <a:t>their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interfaces </a:t>
            </a:r>
            <a:r>
              <a:rPr lang="fr-BE" dirty="0" err="1" smtClean="0">
                <a:latin typeface="Comic Sans MS" pitchFamily="66" charset="0"/>
              </a:rPr>
              <a:t>that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describes</a:t>
            </a:r>
            <a:r>
              <a:rPr lang="fr-BE" dirty="0" smtClean="0">
                <a:latin typeface="Comic Sans MS" pitchFamily="66" charset="0"/>
              </a:rPr>
              <a:t> system structure.</a:t>
            </a:r>
          </a:p>
          <a:p>
            <a:pPr lvl="1"/>
            <a:r>
              <a:rPr lang="fr-BE" dirty="0" err="1" smtClean="0">
                <a:latin typeface="Comic Sans MS" pitchFamily="66" charset="0"/>
              </a:rPr>
              <a:t>Context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diagram</a:t>
            </a:r>
            <a:endParaRPr lang="fr-BE" dirty="0" smtClean="0">
              <a:latin typeface="Comic Sans MS" pitchFamily="66" charset="0"/>
            </a:endParaRPr>
          </a:p>
          <a:p>
            <a:pPr lvl="1"/>
            <a:r>
              <a:rPr lang="en-US" dirty="0" smtClean="0"/>
              <a:t>Entity-relationship diagram</a:t>
            </a:r>
          </a:p>
          <a:p>
            <a:pPr lvl="1"/>
            <a:r>
              <a:rPr lang="en-US" dirty="0" smtClean="0"/>
              <a:t>Structure Analysis and Design Technique Diagram (SADT)</a:t>
            </a:r>
          </a:p>
          <a:p>
            <a:pPr lvl="1"/>
            <a:r>
              <a:rPr lang="en-US" dirty="0" smtClean="0"/>
              <a:t>Use-case diagram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on the link between components in the following diagram is___</a:t>
            </a:r>
          </a:p>
          <a:p>
            <a:pPr lvl="1"/>
            <a:r>
              <a:rPr lang="en-US" dirty="0" smtClean="0"/>
              <a:t>Data/event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Operation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0600" y="3657600"/>
            <a:ext cx="7058025" cy="2801937"/>
            <a:chOff x="450850" y="3481388"/>
            <a:chExt cx="7058025" cy="2801937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2081213" y="3584575"/>
              <a:ext cx="1565275" cy="7556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2151063" y="3629025"/>
              <a:ext cx="1525587" cy="67151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BE" sz="2000" dirty="0" err="1">
                  <a:solidFill>
                    <a:srgbClr val="5F5F5F"/>
                  </a:solidFill>
                  <a:effectLst/>
                  <a:latin typeface="Arial" pitchFamily="34" charset="0"/>
                </a:rPr>
                <a:t>Handbrake</a:t>
              </a:r>
              <a:endParaRPr lang="fr-BE" sz="2000" dirty="0">
                <a:solidFill>
                  <a:srgbClr val="5F5F5F"/>
                </a:solidFill>
                <a:effectLst/>
                <a:latin typeface="Arial" pitchFamily="34" charset="0"/>
              </a:endParaRP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fr-BE" sz="2000" dirty="0">
                  <a:solidFill>
                    <a:srgbClr val="5F5F5F"/>
                  </a:solidFill>
                  <a:effectLst/>
                  <a:latin typeface="Arial" pitchFamily="34" charset="0"/>
                </a:rPr>
                <a:t>Controller</a:t>
              </a:r>
              <a:endParaRPr lang="en-US" sz="2000" dirty="0">
                <a:solidFill>
                  <a:srgbClr val="00808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2960688" y="5232400"/>
              <a:ext cx="1130300" cy="61118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3073400" y="5305425"/>
              <a:ext cx="946150" cy="39687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BE" sz="2000">
                  <a:solidFill>
                    <a:srgbClr val="5F5F5F"/>
                  </a:solidFill>
                  <a:effectLst/>
                  <a:latin typeface="Arial" pitchFamily="34" charset="0"/>
                </a:rPr>
                <a:t>Driver</a:t>
              </a:r>
              <a:endParaRPr lang="en-US" sz="2000">
                <a:solidFill>
                  <a:srgbClr val="008080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6378575" y="3671888"/>
              <a:ext cx="1130300" cy="611187"/>
              <a:chOff x="1880" y="1979"/>
              <a:chExt cx="712" cy="385"/>
            </a:xfrm>
          </p:grpSpPr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1880" y="1979"/>
                <a:ext cx="712" cy="38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Text Box 38"/>
              <p:cNvSpPr txBox="1">
                <a:spLocks noChangeArrowheads="1"/>
              </p:cNvSpPr>
              <p:nvPr/>
            </p:nvSpPr>
            <p:spPr bwMode="auto">
              <a:xfrm>
                <a:off x="1951" y="2025"/>
                <a:ext cx="596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fr-BE" sz="2000">
                    <a:solidFill>
                      <a:srgbClr val="5F5F5F"/>
                    </a:solidFill>
                    <a:effectLst/>
                    <a:latin typeface="Arial" pitchFamily="34" charset="0"/>
                  </a:rPr>
                  <a:t>Car</a:t>
                </a:r>
                <a:endParaRPr lang="en-US" sz="2000">
                  <a:solidFill>
                    <a:srgbClr val="008080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Line 39"/>
            <p:cNvSpPr>
              <a:spLocks noChangeShapeType="1"/>
            </p:cNvSpPr>
            <p:nvPr/>
          </p:nvSpPr>
          <p:spPr bwMode="auto">
            <a:xfrm>
              <a:off x="3676650" y="3860800"/>
              <a:ext cx="26860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2773363" y="4346575"/>
              <a:ext cx="650875" cy="8842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3717925" y="3481388"/>
              <a:ext cx="2513013" cy="39687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BE" sz="2000">
                  <a:solidFill>
                    <a:srgbClr val="5F5F5F"/>
                  </a:solidFill>
                  <a:effectLst/>
                  <a:latin typeface="Arial" pitchFamily="34" charset="0"/>
                </a:rPr>
                <a:t>handbrake.Sw</a:t>
              </a:r>
              <a:endParaRPr lang="en-US" sz="2000">
                <a:solidFill>
                  <a:srgbClr val="5F5F5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3735388" y="4003675"/>
              <a:ext cx="2513012" cy="39687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BE" sz="2000">
                  <a:solidFill>
                    <a:srgbClr val="5F5F5F"/>
                  </a:solidFill>
                  <a:effectLst/>
                  <a:latin typeface="Arial" pitchFamily="34" charset="0"/>
                </a:rPr>
                <a:t>motor.Regime</a:t>
              </a:r>
              <a:endParaRPr lang="en-US" sz="2000">
                <a:solidFill>
                  <a:srgbClr val="5F5F5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3595688" y="4483100"/>
              <a:ext cx="1112837" cy="58102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dirty="0" err="1">
                  <a:solidFill>
                    <a:srgbClr val="5F5F5F"/>
                  </a:solidFill>
                  <a:effectLst/>
                  <a:latin typeface="Arial" pitchFamily="34" charset="0"/>
                </a:rPr>
                <a:t>pedal</a:t>
              </a:r>
              <a:endParaRPr lang="fr-BE" sz="2000" dirty="0">
                <a:solidFill>
                  <a:srgbClr val="5F5F5F"/>
                </a:solidFill>
                <a:effectLst/>
                <a:latin typeface="Arial" pitchFamily="34" charset="0"/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r>
                <a:rPr lang="fr-BE" sz="2000" dirty="0" err="1">
                  <a:solidFill>
                    <a:srgbClr val="5F5F5F"/>
                  </a:solidFill>
                  <a:effectLst/>
                  <a:latin typeface="Arial" pitchFamily="34" charset="0"/>
                </a:rPr>
                <a:t>Pushed</a:t>
              </a:r>
              <a:endParaRPr lang="en-US" sz="2000" dirty="0">
                <a:solidFill>
                  <a:srgbClr val="00808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 flipV="1">
              <a:off x="3684588" y="4027488"/>
              <a:ext cx="26860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1971675" y="4476750"/>
              <a:ext cx="1214438" cy="58102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>
                  <a:solidFill>
                    <a:srgbClr val="5F5F5F"/>
                  </a:solidFill>
                  <a:effectLst/>
                  <a:latin typeface="Arial" pitchFamily="34" charset="0"/>
                </a:rPr>
                <a:t>button</a:t>
              </a:r>
            </a:p>
            <a:p>
              <a:pPr algn="l">
                <a:lnSpc>
                  <a:spcPct val="80000"/>
                </a:lnSpc>
                <a:spcBef>
                  <a:spcPct val="0"/>
                </a:spcBef>
              </a:pPr>
              <a:r>
                <a:rPr lang="fr-BE" sz="2000">
                  <a:solidFill>
                    <a:srgbClr val="5F5F5F"/>
                  </a:solidFill>
                  <a:effectLst/>
                  <a:latin typeface="Arial" pitchFamily="34" charset="0"/>
                </a:rPr>
                <a:t>Pressed</a:t>
              </a:r>
              <a:endParaRPr lang="en-US" sz="2000">
                <a:solidFill>
                  <a:srgbClr val="5F5F5F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Line 53"/>
            <p:cNvSpPr>
              <a:spLocks noChangeShapeType="1"/>
            </p:cNvSpPr>
            <p:nvPr/>
          </p:nvSpPr>
          <p:spPr bwMode="auto">
            <a:xfrm>
              <a:off x="3201988" y="4340225"/>
              <a:ext cx="650875" cy="8842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18" name="Picture 55" descr="MPj0436406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0850" y="3516313"/>
              <a:ext cx="849313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57"/>
            <p:cNvSpPr>
              <a:spLocks noChangeArrowheads="1"/>
            </p:cNvSpPr>
            <p:nvPr/>
          </p:nvSpPr>
          <p:spPr bwMode="auto">
            <a:xfrm>
              <a:off x="450850" y="5688013"/>
              <a:ext cx="1589088" cy="59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2000" i="1" dirty="0">
                  <a:solidFill>
                    <a:schemeClr val="tx2"/>
                  </a:solidFill>
                  <a:effectLst/>
                  <a:latin typeface="Comic Sans MS" pitchFamily="66" charset="0"/>
                </a:rPr>
                <a:t>system </a:t>
              </a:r>
            </a:p>
            <a:p>
              <a:pPr marL="342900" indent="-342900" algn="l">
                <a:lnSpc>
                  <a:spcPct val="4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2000" i="1" dirty="0">
                  <a:solidFill>
                    <a:schemeClr val="tx2"/>
                  </a:solidFill>
                  <a:effectLst/>
                  <a:latin typeface="Comic Sans MS" pitchFamily="66" charset="0"/>
                </a:rPr>
                <a:t>component</a:t>
              </a:r>
            </a:p>
          </p:txBody>
        </p:sp>
        <p:sp>
          <p:nvSpPr>
            <p:cNvPr id="20" name="Line 59"/>
            <p:cNvSpPr>
              <a:spLocks noChangeShapeType="1"/>
            </p:cNvSpPr>
            <p:nvPr/>
          </p:nvSpPr>
          <p:spPr bwMode="auto">
            <a:xfrm flipV="1">
              <a:off x="1728788" y="5483225"/>
              <a:ext cx="1012825" cy="3603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1" name="Line 61"/>
            <p:cNvSpPr>
              <a:spLocks noChangeShapeType="1"/>
            </p:cNvSpPr>
            <p:nvPr/>
          </p:nvSpPr>
          <p:spPr bwMode="auto">
            <a:xfrm flipH="1" flipV="1">
              <a:off x="4156075" y="5068888"/>
              <a:ext cx="1111250" cy="66198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m</a:t>
            </a:r>
            <a:r>
              <a:rPr lang="fr-BE" dirty="0" smtClean="0">
                <a:latin typeface="Comic Sans MS" pitchFamily="66" charset="0"/>
              </a:rPr>
              <a:t>ore </a:t>
            </a:r>
            <a:r>
              <a:rPr lang="fr-BE" dirty="0" err="1" smtClean="0">
                <a:latin typeface="Comic Sans MS" pitchFamily="66" charset="0"/>
              </a:rPr>
              <a:t>detailed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form</a:t>
            </a:r>
            <a:r>
              <a:rPr lang="fr-BE" dirty="0" smtClean="0">
                <a:latin typeface="Comic Sans MS" pitchFamily="66" charset="0"/>
              </a:rPr>
              <a:t> of </a:t>
            </a:r>
            <a:r>
              <a:rPr lang="fr-BE" dirty="0" err="1" smtClean="0">
                <a:latin typeface="Comic Sans MS" pitchFamily="66" charset="0"/>
              </a:rPr>
              <a:t>context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diagram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that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describes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who</a:t>
            </a:r>
            <a:r>
              <a:rPr lang="fr-BE" dirty="0" smtClean="0">
                <a:latin typeface="Comic Sans MS" pitchFamily="66" charset="0"/>
              </a:rPr>
              <a:t> control/monitor </a:t>
            </a:r>
            <a:r>
              <a:rPr lang="fr-BE" dirty="0" err="1" smtClean="0">
                <a:latin typeface="Comic Sans MS" pitchFamily="66" charset="0"/>
              </a:rPr>
              <a:t>shared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phenomina</a:t>
            </a:r>
            <a:r>
              <a:rPr lang="fr-BE" dirty="0" smtClean="0">
                <a:latin typeface="Comic Sans MS" pitchFamily="66" charset="0"/>
              </a:rPr>
              <a:t>?</a:t>
            </a:r>
          </a:p>
          <a:p>
            <a:pPr lvl="1"/>
            <a:r>
              <a:rPr lang="en-US" dirty="0" smtClean="0"/>
              <a:t>Problem diagram</a:t>
            </a:r>
          </a:p>
          <a:p>
            <a:pPr lvl="1"/>
            <a:r>
              <a:rPr lang="en-US" dirty="0" smtClean="0"/>
              <a:t>Entity-relationship diagram</a:t>
            </a:r>
          </a:p>
          <a:p>
            <a:pPr lvl="1"/>
            <a:r>
              <a:rPr lang="en-US" dirty="0" smtClean="0"/>
              <a:t>Use-case diagram</a:t>
            </a:r>
          </a:p>
          <a:p>
            <a:pPr lvl="1"/>
            <a:r>
              <a:rPr lang="en-US" dirty="0" smtClean="0"/>
              <a:t>SADT diagram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 is a diagram </a:t>
            </a:r>
            <a:r>
              <a:rPr lang="fr-BE" dirty="0" err="1" smtClean="0">
                <a:latin typeface="Comic Sans MS" pitchFamily="66" charset="0"/>
              </a:rPr>
              <a:t>capturing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frequent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problem</a:t>
            </a:r>
            <a:r>
              <a:rPr lang="fr-BE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patterns.</a:t>
            </a:r>
          </a:p>
          <a:p>
            <a:pPr lvl="1"/>
            <a:r>
              <a:rPr lang="fr-BE" dirty="0" err="1" smtClean="0">
                <a:latin typeface="Comic Sans MS" pitchFamily="66" charset="0"/>
              </a:rPr>
              <a:t>Problem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diagram</a:t>
            </a:r>
            <a:endParaRPr lang="fr-BE" dirty="0" smtClean="0">
              <a:latin typeface="Comic Sans MS" pitchFamily="66" charset="0"/>
            </a:endParaRPr>
          </a:p>
          <a:p>
            <a:pPr lvl="1"/>
            <a:r>
              <a:rPr lang="fr-BE" dirty="0" err="1" smtClean="0">
                <a:latin typeface="Comic Sans MS" pitchFamily="66" charset="0"/>
              </a:rPr>
              <a:t>Context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diagram</a:t>
            </a:r>
            <a:endParaRPr lang="fr-BE" dirty="0" smtClean="0">
              <a:latin typeface="Comic Sans MS" pitchFamily="66" charset="0"/>
            </a:endParaRPr>
          </a:p>
          <a:p>
            <a:pPr lvl="1"/>
            <a:r>
              <a:rPr lang="fr-BE" dirty="0" smtClean="0">
                <a:latin typeface="Comic Sans MS" pitchFamily="66" charset="0"/>
              </a:rPr>
              <a:t>Frame </a:t>
            </a:r>
            <a:r>
              <a:rPr lang="fr-BE" dirty="0" err="1" smtClean="0">
                <a:latin typeface="Comic Sans MS" pitchFamily="66" charset="0"/>
              </a:rPr>
              <a:t>diagram</a:t>
            </a:r>
            <a:endParaRPr lang="fr-BE" dirty="0" smtClean="0">
              <a:latin typeface="Comic Sans MS" pitchFamily="66" charset="0"/>
            </a:endParaRPr>
          </a:p>
          <a:p>
            <a:pPr lvl="1"/>
            <a:r>
              <a:rPr lang="fr-BE" dirty="0" smtClean="0">
                <a:latin typeface="Comic Sans MS" pitchFamily="66" charset="0"/>
              </a:rPr>
              <a:t>SADT </a:t>
            </a:r>
            <a:r>
              <a:rPr lang="fr-BE" dirty="0" err="1" smtClean="0">
                <a:latin typeface="Comic Sans MS" pitchFamily="66" charset="0"/>
              </a:rPr>
              <a:t>diagram</a:t>
            </a:r>
            <a:endParaRPr lang="fr-BE" dirty="0" smtClean="0">
              <a:latin typeface="Comic Sans MS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following, we divide share phenomena into three types: causal, event, symbolic?</a:t>
            </a:r>
          </a:p>
          <a:p>
            <a:pPr lvl="1"/>
            <a:r>
              <a:rPr lang="en-US" dirty="0" smtClean="0"/>
              <a:t>Frame diagram</a:t>
            </a:r>
          </a:p>
          <a:p>
            <a:pPr lvl="1"/>
            <a:r>
              <a:rPr lang="en-US" dirty="0" smtClean="0"/>
              <a:t>Context diagram</a:t>
            </a:r>
          </a:p>
          <a:p>
            <a:pPr lvl="1"/>
            <a:r>
              <a:rPr lang="en-US" dirty="0" smtClean="0"/>
              <a:t>Problem diagram</a:t>
            </a:r>
          </a:p>
          <a:p>
            <a:pPr lvl="1"/>
            <a:r>
              <a:rPr lang="en-US" dirty="0" smtClean="0"/>
              <a:t>SADT diagram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used to declare conceptual items, structure them?</a:t>
            </a:r>
          </a:p>
          <a:p>
            <a:pPr lvl="1"/>
            <a:r>
              <a:rPr lang="en-US" dirty="0" smtClean="0"/>
              <a:t>Problem diagram</a:t>
            </a:r>
          </a:p>
          <a:p>
            <a:pPr lvl="1"/>
            <a:r>
              <a:rPr lang="en-US" dirty="0" smtClean="0"/>
              <a:t>Entity-relationship diagram</a:t>
            </a:r>
          </a:p>
          <a:p>
            <a:pPr lvl="1"/>
            <a:r>
              <a:rPr lang="en-US" dirty="0" smtClean="0"/>
              <a:t>Use-case diagram</a:t>
            </a:r>
          </a:p>
          <a:p>
            <a:pPr lvl="1"/>
            <a:r>
              <a:rPr lang="en-US" dirty="0" smtClean="0"/>
              <a:t>SADT diagram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ERD diagram, ____ defines min &amp; max number of entity instances, on this side, linkable at same time to single </a:t>
            </a:r>
            <a:r>
              <a:rPr lang="en-US" dirty="0" err="1" smtClean="0"/>
              <a:t>tuple</a:t>
            </a:r>
            <a:r>
              <a:rPr lang="en-US" dirty="0" smtClean="0"/>
              <a:t> of entity instances on the other sides.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Multiplicity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Attribute</a:t>
            </a:r>
          </a:p>
          <a:p>
            <a:pPr lvl="1"/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relationship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err="1" smtClean="0">
                <a:latin typeface="Comic Sans MS" pitchFamily="66" charset="0"/>
              </a:rPr>
              <a:t>Multiplicities</a:t>
            </a:r>
            <a:r>
              <a:rPr lang="fr-BE" dirty="0" smtClean="0">
                <a:latin typeface="Comic Sans MS" pitchFamily="66" charset="0"/>
              </a:rPr>
              <a:t> in ERD </a:t>
            </a:r>
            <a:r>
              <a:rPr lang="fr-BE" dirty="0" err="1" smtClean="0">
                <a:latin typeface="Comic Sans MS" pitchFamily="66" charset="0"/>
              </a:rPr>
              <a:t>may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capture______</a:t>
            </a:r>
            <a:endParaRPr lang="fr-BE" dirty="0" smtClean="0">
              <a:latin typeface="Comic Sans MS" pitchFamily="66" charset="0"/>
            </a:endParaRPr>
          </a:p>
          <a:p>
            <a:pPr lvl="1"/>
            <a:r>
              <a:rPr lang="fr-BE" dirty="0" err="1" smtClean="0">
                <a:latin typeface="Comic Sans MS" pitchFamily="66" charset="0"/>
              </a:rPr>
              <a:t>Requirements</a:t>
            </a:r>
            <a:r>
              <a:rPr lang="fr-BE" dirty="0" smtClean="0">
                <a:latin typeface="Comic Sans MS" pitchFamily="66" charset="0"/>
              </a:rPr>
              <a:t> and </a:t>
            </a:r>
            <a:r>
              <a:rPr lang="fr-BE" dirty="0" err="1" smtClean="0">
                <a:latin typeface="Comic Sans MS" pitchFamily="66" charset="0"/>
              </a:rPr>
              <a:t>domain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properties</a:t>
            </a:r>
            <a:endParaRPr lang="fr-BE" dirty="0" smtClean="0">
              <a:latin typeface="Comic Sans MS" pitchFamily="66" charset="0"/>
            </a:endParaRPr>
          </a:p>
          <a:p>
            <a:pPr lvl="1"/>
            <a:r>
              <a:rPr lang="en-US" dirty="0" smtClean="0"/>
              <a:t>The number of instances in links between objects.</a:t>
            </a:r>
          </a:p>
          <a:p>
            <a:r>
              <a:rPr lang="en-US" dirty="0" smtClean="0"/>
              <a:t>Which of the following captures activities &amp; data in the system </a:t>
            </a:r>
            <a:r>
              <a:rPr lang="en-US" sz="2400" dirty="0" smtClean="0"/>
              <a:t>(system-as-is or to-be)?</a:t>
            </a:r>
          </a:p>
          <a:p>
            <a:pPr lvl="1"/>
            <a:r>
              <a:rPr lang="en-US" dirty="0" smtClean="0"/>
              <a:t>Frame diagram</a:t>
            </a:r>
          </a:p>
          <a:p>
            <a:pPr lvl="1"/>
            <a:r>
              <a:rPr lang="en-US" dirty="0" smtClean="0"/>
              <a:t>Context diagram</a:t>
            </a:r>
          </a:p>
          <a:p>
            <a:pPr lvl="1"/>
            <a:r>
              <a:rPr lang="en-US" dirty="0" smtClean="0"/>
              <a:t>Problem diagram</a:t>
            </a:r>
          </a:p>
          <a:p>
            <a:pPr lvl="1"/>
            <a:r>
              <a:rPr lang="en-US" dirty="0" smtClean="0"/>
              <a:t>SADT diagram</a:t>
            </a:r>
          </a:p>
          <a:p>
            <a:pPr lvl="1"/>
            <a:r>
              <a:rPr lang="en-US" dirty="0" smtClean="0"/>
              <a:t>ERD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All of the following are main activities in Specification &amp; Documentation stage of RE, except?</a:t>
            </a:r>
          </a:p>
          <a:p>
            <a:pPr lvl="1"/>
            <a:r>
              <a:rPr lang="fr-FR" dirty="0" err="1" smtClean="0"/>
              <a:t>Precise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r>
              <a:rPr lang="fr-FR" dirty="0" smtClean="0"/>
              <a:t> of all </a:t>
            </a:r>
            <a:r>
              <a:rPr lang="fr-FR" dirty="0" err="1" smtClean="0"/>
              <a:t>features</a:t>
            </a:r>
            <a:r>
              <a:rPr lang="fr-FR" dirty="0" smtClean="0"/>
              <a:t> of the </a:t>
            </a:r>
            <a:r>
              <a:rPr lang="fr-FR" dirty="0" err="1" smtClean="0"/>
              <a:t>agreed</a:t>
            </a:r>
            <a:r>
              <a:rPr lang="fr-FR" dirty="0" smtClean="0"/>
              <a:t> system</a:t>
            </a:r>
          </a:p>
          <a:p>
            <a:pPr lvl="1"/>
            <a:r>
              <a:rPr lang="fr-FR" dirty="0" err="1" smtClean="0"/>
              <a:t>Organization</a:t>
            </a:r>
            <a:r>
              <a:rPr lang="fr-FR" dirty="0" smtClean="0"/>
              <a:t> of </a:t>
            </a:r>
            <a:r>
              <a:rPr lang="fr-FR" dirty="0" err="1" smtClean="0"/>
              <a:t>these</a:t>
            </a:r>
            <a:r>
              <a:rPr lang="fr-FR" dirty="0" smtClean="0"/>
              <a:t> in a </a:t>
            </a:r>
            <a:r>
              <a:rPr lang="fr-FR" dirty="0" err="1" smtClean="0"/>
              <a:t>coherent</a:t>
            </a:r>
            <a:r>
              <a:rPr lang="fr-FR" dirty="0" smtClean="0"/>
              <a:t> structure</a:t>
            </a:r>
          </a:p>
          <a:p>
            <a:pPr lvl="1"/>
            <a:r>
              <a:rPr lang="fr-FR" dirty="0" smtClean="0"/>
              <a:t>Documentation in a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 smtClean="0"/>
              <a:t>understandable</a:t>
            </a:r>
            <a:r>
              <a:rPr lang="fr-FR" dirty="0" smtClean="0"/>
              <a:t> by all parties</a:t>
            </a:r>
          </a:p>
          <a:p>
            <a:pPr lvl="1"/>
            <a:r>
              <a:rPr lang="fr-FR" dirty="0" err="1" smtClean="0"/>
              <a:t>Identify</a:t>
            </a:r>
            <a:r>
              <a:rPr lang="fr-FR" dirty="0" smtClean="0"/>
              <a:t>, </a:t>
            </a:r>
            <a:r>
              <a:rPr lang="fr-FR" dirty="0" err="1" smtClean="0"/>
              <a:t>assess</a:t>
            </a:r>
            <a:r>
              <a:rPr lang="fr-FR" dirty="0" smtClean="0"/>
              <a:t> and </a:t>
            </a:r>
            <a:r>
              <a:rPr lang="fr-FR" dirty="0" err="1" smtClean="0"/>
              <a:t>resolve</a:t>
            </a:r>
            <a:r>
              <a:rPr lang="fr-FR" dirty="0" smtClean="0"/>
              <a:t> </a:t>
            </a:r>
            <a:r>
              <a:rPr lang="fr-FR" dirty="0" err="1" smtClean="0"/>
              <a:t>risks</a:t>
            </a:r>
            <a:r>
              <a:rPr lang="fr-FR" dirty="0" smtClean="0"/>
              <a:t> and </a:t>
            </a:r>
            <a:r>
              <a:rPr lang="fr-FR" dirty="0" err="1" smtClean="0"/>
              <a:t>conflicts</a:t>
            </a:r>
            <a:endParaRPr lang="fr-FR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Output data</a:t>
            </a:r>
          </a:p>
          <a:p>
            <a:pPr lvl="1"/>
            <a:r>
              <a:rPr lang="en-US" dirty="0" smtClean="0"/>
              <a:t>Controlling data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Activity</a:t>
            </a:r>
            <a:endParaRPr lang="en-US" dirty="0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941388" y="3502025"/>
          <a:ext cx="8736012" cy="4194175"/>
        </p:xfrm>
        <a:graphic>
          <a:graphicData uri="http://schemas.openxmlformats.org/presentationml/2006/ole">
            <p:oleObj spid="_x0000_s1026" name="Picture" r:id="rId3" imgW="5850360" imgH="280908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20574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581400" y="2514600"/>
            <a:ext cx="2514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Output data</a:t>
            </a:r>
          </a:p>
          <a:p>
            <a:pPr lvl="1"/>
            <a:r>
              <a:rPr lang="en-US" dirty="0" smtClean="0"/>
              <a:t>Controlling data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Activity</a:t>
            </a:r>
            <a:endParaRPr lang="en-US" dirty="0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712788" y="3657600"/>
          <a:ext cx="8736012" cy="3200400"/>
        </p:xfrm>
        <a:graphic>
          <a:graphicData uri="http://schemas.openxmlformats.org/presentationml/2006/ole">
            <p:oleObj spid="_x0000_s2050" name="Picture" r:id="rId3" imgW="5850360" imgH="280908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18288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 rot="5400000">
            <a:off x="5641033" y="2974032"/>
            <a:ext cx="167193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Output data</a:t>
            </a:r>
          </a:p>
          <a:p>
            <a:pPr lvl="1"/>
            <a:r>
              <a:rPr lang="en-US" dirty="0" smtClean="0"/>
              <a:t>Controlling data</a:t>
            </a:r>
            <a:endParaRPr lang="en-US" dirty="0" smtClean="0"/>
          </a:p>
          <a:p>
            <a:pPr lvl="1"/>
            <a:r>
              <a:rPr lang="en-US" dirty="0" smtClean="0"/>
              <a:t>Activity</a:t>
            </a:r>
            <a:endParaRPr lang="en-US" dirty="0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712788" y="3425825"/>
          <a:ext cx="8736012" cy="3660775"/>
        </p:xfrm>
        <a:graphic>
          <a:graphicData uri="http://schemas.openxmlformats.org/presentationml/2006/ole">
            <p:oleObj spid="_x0000_s3074" name="Picture" r:id="rId3" imgW="5850360" imgH="280908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18288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105402" y="2438399"/>
            <a:ext cx="1295399" cy="1143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Input data</a:t>
            </a:r>
          </a:p>
          <a:p>
            <a:pPr lvl="1"/>
            <a:r>
              <a:rPr lang="en-US" dirty="0" smtClean="0"/>
              <a:t>Output data</a:t>
            </a:r>
          </a:p>
          <a:p>
            <a:pPr lvl="1"/>
            <a:r>
              <a:rPr lang="en-US" dirty="0" smtClean="0"/>
              <a:t>Controlling data</a:t>
            </a:r>
          </a:p>
          <a:p>
            <a:pPr lvl="1"/>
            <a:r>
              <a:rPr lang="en-US" dirty="0" smtClean="0"/>
              <a:t>Activity </a:t>
            </a:r>
            <a:endParaRPr lang="en-US" dirty="0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712788" y="3425825"/>
          <a:ext cx="8736012" cy="3660775"/>
        </p:xfrm>
        <a:graphic>
          <a:graphicData uri="http://schemas.openxmlformats.org/presentationml/2006/ole">
            <p:oleObj spid="_x0000_s4098" name="Picture" r:id="rId3" imgW="5850360" imgH="280908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7150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1066800" y="5715000"/>
            <a:ext cx="1219200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Controlling activity</a:t>
            </a:r>
          </a:p>
          <a:p>
            <a:pPr lvl="1"/>
            <a:r>
              <a:rPr lang="en-US" dirty="0" smtClean="0"/>
              <a:t>Producing activity</a:t>
            </a:r>
          </a:p>
          <a:p>
            <a:pPr lvl="1"/>
            <a:r>
              <a:rPr lang="en-US" dirty="0" smtClean="0"/>
              <a:t>Consuming activity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Resource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438400" y="3810000"/>
          <a:ext cx="6521450" cy="2317750"/>
        </p:xfrm>
        <a:graphic>
          <a:graphicData uri="http://schemas.openxmlformats.org/presentationml/2006/ole">
            <p:oleObj spid="_x0000_s5122" name="Picture" r:id="rId3" imgW="3600360" imgH="127872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8194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143500" y="33147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Controlling activity</a:t>
            </a:r>
          </a:p>
          <a:p>
            <a:pPr lvl="1"/>
            <a:r>
              <a:rPr lang="en-US" dirty="0" smtClean="0"/>
              <a:t>Producing activity</a:t>
            </a:r>
          </a:p>
          <a:p>
            <a:pPr lvl="1"/>
            <a:r>
              <a:rPr lang="en-US" dirty="0" smtClean="0"/>
              <a:t>Consuming activity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Resource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438400" y="3810000"/>
          <a:ext cx="6521450" cy="2317750"/>
        </p:xfrm>
        <a:graphic>
          <a:graphicData uri="http://schemas.openxmlformats.org/presentationml/2006/ole">
            <p:oleObj spid="_x0000_s6146" name="Picture" r:id="rId3" imgW="3600360" imgH="127872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8194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5105400" y="40386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Controlling activity</a:t>
            </a:r>
          </a:p>
          <a:p>
            <a:pPr lvl="1"/>
            <a:r>
              <a:rPr lang="en-US" dirty="0" smtClean="0"/>
              <a:t>Producing activity</a:t>
            </a:r>
          </a:p>
          <a:p>
            <a:pPr lvl="1"/>
            <a:r>
              <a:rPr lang="en-US" dirty="0" smtClean="0"/>
              <a:t>Consuming activity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Resource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438400" y="3810000"/>
          <a:ext cx="6521450" cy="2317750"/>
        </p:xfrm>
        <a:graphic>
          <a:graphicData uri="http://schemas.openxmlformats.org/presentationml/2006/ole">
            <p:oleObj spid="_x0000_s7170" name="Picture" r:id="rId3" imgW="3600360" imgH="127872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8194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5715000" y="34290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Controlling activity</a:t>
            </a:r>
          </a:p>
          <a:p>
            <a:pPr lvl="1"/>
            <a:r>
              <a:rPr lang="en-US" dirty="0" smtClean="0"/>
              <a:t>Producing activity</a:t>
            </a:r>
          </a:p>
          <a:p>
            <a:pPr lvl="1"/>
            <a:r>
              <a:rPr lang="en-US" dirty="0" smtClean="0"/>
              <a:t>Consuming activity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Resource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438400" y="3810000"/>
          <a:ext cx="6521450" cy="2317750"/>
        </p:xfrm>
        <a:graphic>
          <a:graphicData uri="http://schemas.openxmlformats.org/presentationml/2006/ole">
            <p:oleObj spid="_x0000_s8194" name="Picture" r:id="rId3" imgW="3600360" imgH="127872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46482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286000" y="4724400"/>
            <a:ext cx="1371600" cy="154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Controlling activity</a:t>
            </a:r>
          </a:p>
          <a:p>
            <a:pPr lvl="1"/>
            <a:r>
              <a:rPr lang="en-US" dirty="0" smtClean="0"/>
              <a:t>Producing activity</a:t>
            </a:r>
          </a:p>
          <a:p>
            <a:pPr lvl="1"/>
            <a:r>
              <a:rPr lang="en-US" dirty="0" smtClean="0"/>
              <a:t>Consuming activity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Resource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438400" y="3810000"/>
          <a:ext cx="6521450" cy="2317750"/>
        </p:xfrm>
        <a:graphic>
          <a:graphicData uri="http://schemas.openxmlformats.org/presentationml/2006/ole">
            <p:oleObj spid="_x0000_s9218" name="Picture" r:id="rId3" imgW="3600360" imgH="127872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3200" y="32766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6324600" y="42672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 X is ___</a:t>
            </a:r>
          </a:p>
          <a:p>
            <a:pPr lvl="1"/>
            <a:r>
              <a:rPr lang="en-US" dirty="0" smtClean="0"/>
              <a:t>Controlling activity</a:t>
            </a:r>
          </a:p>
          <a:p>
            <a:pPr lvl="1"/>
            <a:r>
              <a:rPr lang="en-US" dirty="0" smtClean="0"/>
              <a:t>Producing activity</a:t>
            </a:r>
          </a:p>
          <a:p>
            <a:pPr lvl="1"/>
            <a:r>
              <a:rPr lang="en-US" dirty="0" smtClean="0"/>
              <a:t>Consuming activity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Resource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438400" y="3810000"/>
          <a:ext cx="6521450" cy="2317750"/>
        </p:xfrm>
        <a:graphic>
          <a:graphicData uri="http://schemas.openxmlformats.org/presentationml/2006/ole">
            <p:oleObj spid="_x0000_s10242" name="Picture" r:id="rId3" imgW="3600360" imgH="127872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5626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667000" y="5638800"/>
            <a:ext cx="1981200" cy="154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problem of using natural language in free style is___</a:t>
            </a: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Prone to many of the spec errors &amp; flaws e.g. inconsistency, ambiguity…</a:t>
            </a: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Unlimited expressiveness, communicability, no training needed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</a:t>
            </a:r>
            <a:r>
              <a:rPr lang="en-US" dirty="0" smtClean="0"/>
              <a:t>c</a:t>
            </a:r>
            <a:r>
              <a:rPr lang="fr-BE" dirty="0" err="1" smtClean="0"/>
              <a:t>onsistency</a:t>
            </a:r>
            <a:r>
              <a:rPr lang="fr-BE" dirty="0" smtClean="0"/>
              <a:t>/</a:t>
            </a:r>
            <a:r>
              <a:rPr lang="fr-BE" dirty="0" err="1" smtClean="0"/>
              <a:t>completeness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r>
              <a:rPr lang="fr-BE" dirty="0" smtClean="0"/>
              <a:t> </a:t>
            </a:r>
            <a:r>
              <a:rPr lang="fr-BE" dirty="0" err="1" smtClean="0"/>
              <a:t>between</a:t>
            </a:r>
            <a:r>
              <a:rPr lang="fr-BE" dirty="0" smtClean="0"/>
              <a:t> </a:t>
            </a:r>
            <a:r>
              <a:rPr lang="fr-BE" dirty="0" err="1" smtClean="0"/>
              <a:t>Actigram</a:t>
            </a:r>
            <a:r>
              <a:rPr lang="fr-BE" dirty="0" smtClean="0"/>
              <a:t> and </a:t>
            </a:r>
            <a:r>
              <a:rPr lang="fr-BE" dirty="0" err="1" smtClean="0"/>
              <a:t>datagram</a:t>
            </a:r>
            <a:r>
              <a:rPr lang="fr-BE" dirty="0" smtClean="0"/>
              <a:t>, </a:t>
            </a:r>
            <a:r>
              <a:rPr lang="fr-BE" dirty="0" err="1" smtClean="0"/>
              <a:t>Except</a:t>
            </a:r>
            <a:r>
              <a:rPr lang="fr-BE" dirty="0" smtClean="0"/>
              <a:t>?</a:t>
            </a:r>
          </a:p>
          <a:p>
            <a:pPr lvl="1"/>
            <a:r>
              <a:rPr lang="fr-BE" dirty="0" err="1" smtClean="0">
                <a:latin typeface="Comic Sans MS" pitchFamily="66" charset="0"/>
              </a:rPr>
              <a:t>Every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activity</a:t>
            </a:r>
            <a:r>
              <a:rPr lang="fr-BE" dirty="0" smtClean="0">
                <a:latin typeface="Comic Sans MS" pitchFamily="66" charset="0"/>
              </a:rPr>
              <a:t> must have an input and an output</a:t>
            </a:r>
          </a:p>
          <a:p>
            <a:pPr lvl="1"/>
            <a:r>
              <a:rPr lang="fr-BE" dirty="0" err="1" smtClean="0">
                <a:latin typeface="Comic Sans MS" pitchFamily="66" charset="0"/>
              </a:rPr>
              <a:t>Every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activity</a:t>
            </a:r>
            <a:r>
              <a:rPr lang="fr-BE" dirty="0" smtClean="0">
                <a:latin typeface="Comic Sans MS" pitchFamily="66" charset="0"/>
              </a:rPr>
              <a:t> in a </a:t>
            </a:r>
            <a:r>
              <a:rPr lang="fr-BE" dirty="0" err="1" smtClean="0">
                <a:latin typeface="Comic Sans MS" pitchFamily="66" charset="0"/>
              </a:rPr>
              <a:t>datagram</a:t>
            </a:r>
            <a:r>
              <a:rPr lang="fr-BE" dirty="0" smtClean="0">
                <a:latin typeface="Comic Sans MS" pitchFamily="66" charset="0"/>
              </a:rPr>
              <a:t> must </a:t>
            </a:r>
            <a:r>
              <a:rPr lang="fr-BE" dirty="0" err="1" smtClean="0">
                <a:latin typeface="Comic Sans MS" pitchFamily="66" charset="0"/>
              </a:rPr>
              <a:t>be</a:t>
            </a:r>
            <a:r>
              <a:rPr lang="fr-BE" dirty="0" smtClean="0">
                <a:latin typeface="Comic Sans MS" pitchFamily="66" charset="0"/>
              </a:rPr>
              <a:t> </a:t>
            </a:r>
            <a:r>
              <a:rPr lang="fr-BE" dirty="0" err="1" smtClean="0">
                <a:latin typeface="Comic Sans MS" pitchFamily="66" charset="0"/>
              </a:rPr>
              <a:t>defined</a:t>
            </a:r>
            <a:r>
              <a:rPr lang="fr-BE" dirty="0" smtClean="0">
                <a:latin typeface="Comic Sans MS" pitchFamily="66" charset="0"/>
              </a:rPr>
              <a:t> in an </a:t>
            </a:r>
            <a:r>
              <a:rPr lang="fr-BE" dirty="0" err="1" smtClean="0">
                <a:latin typeface="Comic Sans MS" pitchFamily="66" charset="0"/>
              </a:rPr>
              <a:t>actigram</a:t>
            </a:r>
            <a:endParaRPr lang="fr-BE" dirty="0" smtClean="0">
              <a:latin typeface="Comic Sans MS" pitchFamily="66" charset="0"/>
            </a:endParaRPr>
          </a:p>
          <a:p>
            <a:pPr lvl="1"/>
            <a:r>
              <a:rPr lang="en-US" dirty="0" smtClean="0"/>
              <a:t>data in </a:t>
            </a:r>
            <a:r>
              <a:rPr lang="en-US" dirty="0" err="1" smtClean="0"/>
              <a:t>actigram</a:t>
            </a:r>
            <a:r>
              <a:rPr lang="en-US" dirty="0" smtClean="0"/>
              <a:t>, some time, may not </a:t>
            </a:r>
            <a:r>
              <a:rPr lang="en-US" dirty="0" smtClean="0"/>
              <a:t>appear in datagram </a:t>
            </a:r>
          </a:p>
          <a:p>
            <a:pPr lvl="1"/>
            <a:r>
              <a:rPr lang="en-US" dirty="0" smtClean="0"/>
              <a:t>activities in datagram must appear in </a:t>
            </a:r>
            <a:r>
              <a:rPr lang="en-US" dirty="0" err="1" smtClean="0"/>
              <a:t>actigram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captures </a:t>
            </a:r>
            <a:r>
              <a:rPr lang="en-US" dirty="0" smtClean="0"/>
              <a:t>system operations linked by data </a:t>
            </a:r>
            <a:r>
              <a:rPr lang="en-US" dirty="0" smtClean="0"/>
              <a:t>dependencies?</a:t>
            </a:r>
          </a:p>
          <a:p>
            <a:pPr lvl="1"/>
            <a:r>
              <a:rPr lang="en-US" dirty="0" smtClean="0"/>
              <a:t>Data flows diagram</a:t>
            </a:r>
          </a:p>
          <a:p>
            <a:pPr lvl="1"/>
            <a:r>
              <a:rPr lang="en-US" dirty="0" smtClean="0"/>
              <a:t>SADT Diagram</a:t>
            </a:r>
          </a:p>
          <a:p>
            <a:pPr lvl="1"/>
            <a:r>
              <a:rPr lang="en-US" dirty="0" smtClean="0"/>
              <a:t>ERD</a:t>
            </a:r>
          </a:p>
          <a:p>
            <a:pPr lvl="1"/>
            <a:r>
              <a:rPr lang="en-US" dirty="0" smtClean="0"/>
              <a:t>Context </a:t>
            </a:r>
            <a:r>
              <a:rPr lang="en-US" dirty="0" err="1" smtClean="0"/>
              <a:t>digram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Data Flows Diagram, origins and </a:t>
            </a:r>
            <a:r>
              <a:rPr lang="en-US" dirty="0" smtClean="0"/>
              <a:t>ends of flow </a:t>
            </a:r>
            <a:r>
              <a:rPr lang="en-US" dirty="0" smtClean="0"/>
              <a:t>is a/an_____</a:t>
            </a:r>
          </a:p>
          <a:p>
            <a:pPr lvl="1"/>
            <a:r>
              <a:rPr lang="en-US" dirty="0" smtClean="0"/>
              <a:t>System </a:t>
            </a:r>
            <a:r>
              <a:rPr lang="en-US" dirty="0" smtClean="0"/>
              <a:t>components or data repositories</a:t>
            </a:r>
          </a:p>
          <a:p>
            <a:pPr lvl="1"/>
            <a:r>
              <a:rPr lang="en-US" dirty="0" smtClean="0"/>
              <a:t>Operation or </a:t>
            </a:r>
            <a:r>
              <a:rPr lang="en-US" dirty="0" smtClean="0"/>
              <a:t>data </a:t>
            </a:r>
            <a:r>
              <a:rPr lang="en-US" dirty="0" smtClean="0"/>
              <a:t>repositories</a:t>
            </a:r>
          </a:p>
          <a:p>
            <a:pPr lvl="1"/>
            <a:r>
              <a:rPr lang="en-US" dirty="0" smtClean="0"/>
              <a:t>System component or Operation</a:t>
            </a:r>
          </a:p>
          <a:p>
            <a:pPr lvl="1"/>
            <a:r>
              <a:rPr lang="en-US" dirty="0" smtClean="0"/>
              <a:t>Operation or Object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In the figure below, X is ____ </a:t>
            </a:r>
            <a:r>
              <a:rPr lang="en-US" sz="2200" dirty="0" smtClean="0"/>
              <a:t>of “Ask Constraints”</a:t>
            </a:r>
            <a:endParaRPr lang="en-US" sz="2200" dirty="0" smtClean="0"/>
          </a:p>
          <a:p>
            <a:pPr lvl="1"/>
            <a:r>
              <a:rPr lang="en-US" sz="2200" dirty="0" smtClean="0"/>
              <a:t>Input data flow</a:t>
            </a:r>
          </a:p>
          <a:p>
            <a:pPr lvl="1"/>
            <a:r>
              <a:rPr lang="en-US" sz="2200" dirty="0" smtClean="0"/>
              <a:t>Output data flow</a:t>
            </a:r>
          </a:p>
          <a:p>
            <a:pPr lvl="1"/>
            <a:r>
              <a:rPr lang="en-US" sz="2200" dirty="0" smtClean="0"/>
              <a:t>Operation</a:t>
            </a:r>
          </a:p>
          <a:p>
            <a:pPr lvl="1"/>
            <a:r>
              <a:rPr lang="en-US" sz="2200" dirty="0" smtClean="0"/>
              <a:t>System component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3482975"/>
            <a:ext cx="8640762" cy="3375025"/>
            <a:chOff x="303213" y="1816100"/>
            <a:chExt cx="8640762" cy="3375025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898650" y="3211513"/>
              <a:ext cx="1384300" cy="254000"/>
              <a:chOff x="1156" y="1769"/>
              <a:chExt cx="891" cy="115"/>
            </a:xfrm>
          </p:grpSpPr>
          <p:sp>
            <p:nvSpPr>
              <p:cNvPr id="89" name="Line 18"/>
              <p:cNvSpPr>
                <a:spLocks noChangeShapeType="1"/>
              </p:cNvSpPr>
              <p:nvPr/>
            </p:nvSpPr>
            <p:spPr bwMode="auto">
              <a:xfrm flipV="1">
                <a:off x="1156" y="1826"/>
                <a:ext cx="782" cy="5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>
                <a:off x="1932" y="1769"/>
                <a:ext cx="115" cy="115"/>
              </a:xfrm>
              <a:custGeom>
                <a:avLst/>
                <a:gdLst/>
                <a:ahLst/>
                <a:cxnLst>
                  <a:cxn ang="0">
                    <a:pos x="8" y="115"/>
                  </a:cxn>
                  <a:cxn ang="0">
                    <a:pos x="115" y="49"/>
                  </a:cxn>
                  <a:cxn ang="0">
                    <a:pos x="0" y="0"/>
                  </a:cxn>
                  <a:cxn ang="0">
                    <a:pos x="8" y="115"/>
                  </a:cxn>
                </a:cxnLst>
                <a:rect l="0" t="0" r="r" b="b"/>
                <a:pathLst>
                  <a:path w="115" h="115">
                    <a:moveTo>
                      <a:pt x="8" y="115"/>
                    </a:moveTo>
                    <a:lnTo>
                      <a:pt x="115" y="49"/>
                    </a:lnTo>
                    <a:lnTo>
                      <a:pt x="0" y="0"/>
                    </a:lnTo>
                    <a:lnTo>
                      <a:pt x="8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828675" y="1965325"/>
              <a:ext cx="1057275" cy="419100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1014413" y="2055813"/>
              <a:ext cx="70961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Initiator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763971" y="4246563"/>
              <a:ext cx="485776" cy="558800"/>
              <a:chOff x="2350" y="2421"/>
              <a:chExt cx="306" cy="352"/>
            </a:xfrm>
          </p:grpSpPr>
          <p:sp>
            <p:nvSpPr>
              <p:cNvPr id="87" name="Line 23"/>
              <p:cNvSpPr>
                <a:spLocks noChangeShapeType="1"/>
              </p:cNvSpPr>
              <p:nvPr/>
            </p:nvSpPr>
            <p:spPr bwMode="auto">
              <a:xfrm flipH="1" flipV="1">
                <a:off x="2350" y="2421"/>
                <a:ext cx="235" cy="27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8" name="Freeform 24"/>
              <p:cNvSpPr>
                <a:spLocks/>
              </p:cNvSpPr>
              <p:nvPr/>
            </p:nvSpPr>
            <p:spPr bwMode="auto">
              <a:xfrm>
                <a:off x="2538" y="2651"/>
                <a:ext cx="118" cy="12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18" y="122"/>
                  </a:cxn>
                  <a:cxn ang="0">
                    <a:pos x="87" y="0"/>
                  </a:cxn>
                  <a:cxn ang="0">
                    <a:pos x="0" y="76"/>
                  </a:cxn>
                </a:cxnLst>
                <a:rect l="0" t="0" r="r" b="b"/>
                <a:pathLst>
                  <a:path w="118" h="122">
                    <a:moveTo>
                      <a:pt x="0" y="76"/>
                    </a:moveTo>
                    <a:lnTo>
                      <a:pt x="118" y="122"/>
                    </a:lnTo>
                    <a:lnTo>
                      <a:pt x="87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3252788" y="2887663"/>
              <a:ext cx="1282700" cy="657225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268663" y="2925763"/>
              <a:ext cx="128428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740150" y="2908300"/>
              <a:ext cx="3603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Ask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3378200" y="3154363"/>
              <a:ext cx="109378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1130367" y="2379665"/>
              <a:ext cx="180986" cy="684213"/>
              <a:chOff x="691" y="1245"/>
              <a:chExt cx="114" cy="431"/>
            </a:xfrm>
          </p:grpSpPr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744" y="1245"/>
                <a:ext cx="5" cy="32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6" name="Freeform 31"/>
              <p:cNvSpPr>
                <a:spLocks/>
              </p:cNvSpPr>
              <p:nvPr/>
            </p:nvSpPr>
            <p:spPr bwMode="auto">
              <a:xfrm>
                <a:off x="691" y="1563"/>
                <a:ext cx="114" cy="11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9" y="113"/>
                  </a:cxn>
                  <a:cxn ang="0">
                    <a:pos x="114" y="0"/>
                  </a:cxn>
                  <a:cxn ang="0">
                    <a:pos x="0" y="2"/>
                  </a:cxn>
                </a:cxnLst>
                <a:rect l="0" t="0" r="r" b="b"/>
                <a:pathLst>
                  <a:path w="114" h="113">
                    <a:moveTo>
                      <a:pt x="0" y="2"/>
                    </a:moveTo>
                    <a:lnTo>
                      <a:pt x="59" y="113"/>
                    </a:lnTo>
                    <a:lnTo>
                      <a:pt x="11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2714625" y="1947863"/>
              <a:ext cx="2006600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2873375" y="1816102"/>
              <a:ext cx="1046163" cy="760414"/>
              <a:chOff x="1888" y="926"/>
              <a:chExt cx="659" cy="479"/>
            </a:xfrm>
          </p:grpSpPr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1993" y="926"/>
                <a:ext cx="43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copyOf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1888" y="1079"/>
                <a:ext cx="6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constraints</a:t>
                </a:r>
              </a:p>
              <a:p>
                <a:pPr>
                  <a:spcBef>
                    <a:spcPct val="0"/>
                  </a:spcBef>
                </a:pPr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Request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8125925" y="2459040"/>
              <a:ext cx="182551" cy="1216026"/>
              <a:chOff x="5098" y="1295"/>
              <a:chExt cx="115" cy="766"/>
            </a:xfrm>
          </p:grpSpPr>
          <p:sp>
            <p:nvSpPr>
              <p:cNvPr id="81" name="Line 36"/>
              <p:cNvSpPr>
                <a:spLocks noChangeShapeType="1"/>
              </p:cNvSpPr>
              <p:nvPr/>
            </p:nvSpPr>
            <p:spPr bwMode="auto">
              <a:xfrm flipV="1">
                <a:off x="5150" y="1404"/>
                <a:ext cx="5" cy="6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>
                <a:off x="5098" y="1295"/>
                <a:ext cx="115" cy="112"/>
              </a:xfrm>
              <a:custGeom>
                <a:avLst/>
                <a:gdLst/>
                <a:ahLst/>
                <a:cxnLst>
                  <a:cxn ang="0">
                    <a:pos x="115" y="112"/>
                  </a:cxn>
                  <a:cxn ang="0">
                    <a:pos x="57" y="0"/>
                  </a:cxn>
                  <a:cxn ang="0">
                    <a:pos x="0" y="112"/>
                  </a:cxn>
                  <a:cxn ang="0">
                    <a:pos x="115" y="112"/>
                  </a:cxn>
                </a:cxnLst>
                <a:rect l="0" t="0" r="r" b="b"/>
                <a:pathLst>
                  <a:path w="115" h="112">
                    <a:moveTo>
                      <a:pt x="115" y="112"/>
                    </a:moveTo>
                    <a:lnTo>
                      <a:pt x="57" y="0"/>
                    </a:lnTo>
                    <a:lnTo>
                      <a:pt x="0" y="112"/>
                    </a:lnTo>
                    <a:lnTo>
                      <a:pt x="115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381000" y="3798888"/>
              <a:ext cx="1914525" cy="373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530225" y="3822700"/>
              <a:ext cx="17446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1352550" y="3419475"/>
              <a:ext cx="2017713" cy="1098550"/>
              <a:chOff x="831" y="1900"/>
              <a:chExt cx="1271" cy="692"/>
            </a:xfrm>
          </p:grpSpPr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 flipH="1">
                <a:off x="926" y="1900"/>
                <a:ext cx="1176" cy="64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0" name="Freeform 42"/>
              <p:cNvSpPr>
                <a:spLocks/>
              </p:cNvSpPr>
              <p:nvPr/>
            </p:nvSpPr>
            <p:spPr bwMode="auto">
              <a:xfrm>
                <a:off x="831" y="2487"/>
                <a:ext cx="125" cy="105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0" y="105"/>
                  </a:cxn>
                  <a:cxn ang="0">
                    <a:pos x="125" y="100"/>
                  </a:cxn>
                  <a:cxn ang="0">
                    <a:pos x="71" y="0"/>
                  </a:cxn>
                </a:cxnLst>
                <a:rect l="0" t="0" r="r" b="b"/>
                <a:pathLst>
                  <a:path w="125" h="105">
                    <a:moveTo>
                      <a:pt x="71" y="0"/>
                    </a:moveTo>
                    <a:lnTo>
                      <a:pt x="0" y="105"/>
                    </a:lnTo>
                    <a:lnTo>
                      <a:pt x="125" y="10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20" name="Group 46"/>
            <p:cNvGrpSpPr>
              <a:grpSpLocks/>
            </p:cNvGrpSpPr>
            <p:nvPr/>
          </p:nvGrpSpPr>
          <p:grpSpPr bwMode="auto">
            <a:xfrm>
              <a:off x="1981200" y="4167188"/>
              <a:ext cx="1079500" cy="592137"/>
              <a:chOff x="1227" y="2371"/>
              <a:chExt cx="680" cy="373"/>
            </a:xfrm>
          </p:grpSpPr>
          <p:sp>
            <p:nvSpPr>
              <p:cNvPr id="77" name="Line 44"/>
              <p:cNvSpPr>
                <a:spLocks noChangeShapeType="1"/>
              </p:cNvSpPr>
              <p:nvPr/>
            </p:nvSpPr>
            <p:spPr bwMode="auto">
              <a:xfrm flipV="1">
                <a:off x="1227" y="2423"/>
                <a:ext cx="586" cy="32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8" name="Freeform 45"/>
              <p:cNvSpPr>
                <a:spLocks/>
              </p:cNvSpPr>
              <p:nvPr/>
            </p:nvSpPr>
            <p:spPr bwMode="auto">
              <a:xfrm>
                <a:off x="1782" y="2371"/>
                <a:ext cx="125" cy="106"/>
              </a:xfrm>
              <a:custGeom>
                <a:avLst/>
                <a:gdLst/>
                <a:ahLst/>
                <a:cxnLst>
                  <a:cxn ang="0">
                    <a:pos x="55" y="106"/>
                  </a:cxn>
                  <a:cxn ang="0">
                    <a:pos x="125" y="0"/>
                  </a:cxn>
                  <a:cxn ang="0">
                    <a:pos x="0" y="7"/>
                  </a:cxn>
                  <a:cxn ang="0">
                    <a:pos x="55" y="106"/>
                  </a:cxn>
                </a:cxnLst>
                <a:rect l="0" t="0" r="r" b="b"/>
                <a:pathLst>
                  <a:path w="125" h="106">
                    <a:moveTo>
                      <a:pt x="55" y="106"/>
                    </a:moveTo>
                    <a:lnTo>
                      <a:pt x="125" y="0"/>
                    </a:lnTo>
                    <a:lnTo>
                      <a:pt x="0" y="7"/>
                    </a:lnTo>
                    <a:lnTo>
                      <a:pt x="55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303213" y="2363788"/>
              <a:ext cx="944562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388938" y="2389188"/>
              <a:ext cx="76993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" name="Rectangle 49"/>
            <p:cNvSpPr>
              <a:spLocks noChangeArrowheads="1"/>
            </p:cNvSpPr>
            <p:nvPr/>
          </p:nvSpPr>
          <p:spPr bwMode="auto">
            <a:xfrm>
              <a:off x="368300" y="2632075"/>
              <a:ext cx="8064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6019804" y="4030207"/>
              <a:ext cx="1463676" cy="182620"/>
              <a:chOff x="3771" y="2284"/>
              <a:chExt cx="922" cy="115"/>
            </a:xfrm>
          </p:grpSpPr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 flipV="1">
                <a:off x="3771" y="2341"/>
                <a:ext cx="813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6" name="Freeform 51"/>
              <p:cNvSpPr>
                <a:spLocks/>
              </p:cNvSpPr>
              <p:nvPr/>
            </p:nvSpPr>
            <p:spPr bwMode="auto">
              <a:xfrm>
                <a:off x="4580" y="2284"/>
                <a:ext cx="113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113" y="57"/>
                  </a:cxn>
                  <a:cxn ang="0">
                    <a:pos x="0" y="0"/>
                  </a:cxn>
                  <a:cxn ang="0">
                    <a:pos x="0" y="115"/>
                  </a:cxn>
                </a:cxnLst>
                <a:rect l="0" t="0" r="r" b="b"/>
                <a:pathLst>
                  <a:path w="113" h="115">
                    <a:moveTo>
                      <a:pt x="0" y="115"/>
                    </a:moveTo>
                    <a:lnTo>
                      <a:pt x="113" y="5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5" name="Rectangle 53"/>
            <p:cNvSpPr>
              <a:spLocks noChangeArrowheads="1"/>
            </p:cNvSpPr>
            <p:nvPr/>
          </p:nvSpPr>
          <p:spPr bwMode="auto">
            <a:xfrm>
              <a:off x="6065838" y="3562350"/>
              <a:ext cx="122555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6348413" y="3584575"/>
              <a:ext cx="769937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Rectangle 55"/>
            <p:cNvSpPr>
              <a:spLocks noChangeArrowheads="1"/>
            </p:cNvSpPr>
            <p:nvPr/>
          </p:nvSpPr>
          <p:spPr bwMode="auto">
            <a:xfrm>
              <a:off x="6191250" y="3827463"/>
              <a:ext cx="109378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Rectangle 56"/>
            <p:cNvSpPr>
              <a:spLocks noChangeArrowheads="1"/>
            </p:cNvSpPr>
            <p:nvPr/>
          </p:nvSpPr>
          <p:spPr bwMode="auto">
            <a:xfrm>
              <a:off x="2154238" y="4551363"/>
              <a:ext cx="11620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Rectangle 57"/>
            <p:cNvSpPr>
              <a:spLocks noChangeArrowheads="1"/>
            </p:cNvSpPr>
            <p:nvPr/>
          </p:nvSpPr>
          <p:spPr bwMode="auto">
            <a:xfrm>
              <a:off x="2336800" y="4576763"/>
              <a:ext cx="9017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individual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2243138" y="4818063"/>
              <a:ext cx="10937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31" name="Group 61"/>
            <p:cNvGrpSpPr>
              <a:grpSpLocks/>
            </p:cNvGrpSpPr>
            <p:nvPr/>
          </p:nvGrpSpPr>
          <p:grpSpPr bwMode="auto">
            <a:xfrm>
              <a:off x="4721225" y="4456124"/>
              <a:ext cx="422275" cy="365126"/>
              <a:chOff x="2953" y="2553"/>
              <a:chExt cx="266" cy="230"/>
            </a:xfrm>
          </p:grpSpPr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 flipH="1">
                <a:off x="2953" y="2624"/>
                <a:ext cx="184" cy="1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4" name="Freeform 60"/>
              <p:cNvSpPr>
                <a:spLocks/>
              </p:cNvSpPr>
              <p:nvPr/>
            </p:nvSpPr>
            <p:spPr bwMode="auto">
              <a:xfrm>
                <a:off x="3097" y="2553"/>
                <a:ext cx="122" cy="117"/>
              </a:xfrm>
              <a:custGeom>
                <a:avLst/>
                <a:gdLst/>
                <a:ahLst/>
                <a:cxnLst>
                  <a:cxn ang="0">
                    <a:pos x="75" y="117"/>
                  </a:cxn>
                  <a:cxn ang="0">
                    <a:pos x="122" y="0"/>
                  </a:cxn>
                  <a:cxn ang="0">
                    <a:pos x="0" y="31"/>
                  </a:cxn>
                  <a:cxn ang="0">
                    <a:pos x="75" y="117"/>
                  </a:cxn>
                </a:cxnLst>
                <a:rect l="0" t="0" r="r" b="b"/>
                <a:pathLst>
                  <a:path w="122" h="117">
                    <a:moveTo>
                      <a:pt x="75" y="117"/>
                    </a:moveTo>
                    <a:lnTo>
                      <a:pt x="122" y="0"/>
                    </a:lnTo>
                    <a:lnTo>
                      <a:pt x="0" y="31"/>
                    </a:lnTo>
                    <a:lnTo>
                      <a:pt x="75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3046413" y="3781425"/>
              <a:ext cx="1358900" cy="657225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3063875" y="3852863"/>
              <a:ext cx="1362075" cy="50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3395663" y="3849688"/>
              <a:ext cx="6604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Collect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3184525" y="4092575"/>
              <a:ext cx="10937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7486650" y="2028825"/>
              <a:ext cx="1457325" cy="419100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7721600" y="2119313"/>
              <a:ext cx="10223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Rectangle 68"/>
            <p:cNvSpPr>
              <a:spLocks noChangeArrowheads="1"/>
            </p:cNvSpPr>
            <p:nvPr/>
          </p:nvSpPr>
          <p:spPr bwMode="auto">
            <a:xfrm>
              <a:off x="669925" y="4551363"/>
              <a:ext cx="1362075" cy="41751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854075" y="4641850"/>
              <a:ext cx="10223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Oval 70"/>
            <p:cNvSpPr>
              <a:spLocks noChangeArrowheads="1"/>
            </p:cNvSpPr>
            <p:nvPr/>
          </p:nvSpPr>
          <p:spPr bwMode="auto">
            <a:xfrm>
              <a:off x="4752975" y="3813175"/>
              <a:ext cx="1250950" cy="639763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4770438" y="3838575"/>
              <a:ext cx="1250950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Rectangle 72"/>
            <p:cNvSpPr>
              <a:spLocks noChangeArrowheads="1"/>
            </p:cNvSpPr>
            <p:nvPr/>
          </p:nvSpPr>
          <p:spPr bwMode="auto">
            <a:xfrm>
              <a:off x="5099050" y="3832225"/>
              <a:ext cx="6127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Merge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Rectangle 73"/>
            <p:cNvSpPr>
              <a:spLocks noChangeArrowheads="1"/>
            </p:cNvSpPr>
            <p:nvPr/>
          </p:nvSpPr>
          <p:spPr bwMode="auto">
            <a:xfrm>
              <a:off x="4865688" y="4078288"/>
              <a:ext cx="10937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Rectangle 74"/>
            <p:cNvSpPr>
              <a:spLocks noChangeArrowheads="1"/>
            </p:cNvSpPr>
            <p:nvPr/>
          </p:nvSpPr>
          <p:spPr bwMode="auto">
            <a:xfrm>
              <a:off x="3467100" y="4870450"/>
              <a:ext cx="22479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Rectangle 75"/>
            <p:cNvSpPr>
              <a:spLocks noChangeArrowheads="1"/>
            </p:cNvSpPr>
            <p:nvPr/>
          </p:nvSpPr>
          <p:spPr bwMode="auto">
            <a:xfrm>
              <a:off x="3548063" y="4892675"/>
              <a:ext cx="2092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Line 76"/>
            <p:cNvSpPr>
              <a:spLocks noChangeShapeType="1"/>
            </p:cNvSpPr>
            <p:nvPr/>
          </p:nvSpPr>
          <p:spPr bwMode="auto">
            <a:xfrm flipV="1">
              <a:off x="3465513" y="4837113"/>
              <a:ext cx="22002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7" name="Line 77"/>
            <p:cNvSpPr>
              <a:spLocks noChangeShapeType="1"/>
            </p:cNvSpPr>
            <p:nvPr/>
          </p:nvSpPr>
          <p:spPr bwMode="auto">
            <a:xfrm>
              <a:off x="3465513" y="5189538"/>
              <a:ext cx="2157412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7483475" y="3702050"/>
              <a:ext cx="1408113" cy="704850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Rectangle 79"/>
            <p:cNvSpPr>
              <a:spLocks noChangeArrowheads="1"/>
            </p:cNvSpPr>
            <p:nvPr/>
          </p:nvSpPr>
          <p:spPr bwMode="auto">
            <a:xfrm>
              <a:off x="7518400" y="3792538"/>
              <a:ext cx="1411288" cy="51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Rectangle 80"/>
            <p:cNvSpPr>
              <a:spLocks noChangeArrowheads="1"/>
            </p:cNvSpPr>
            <p:nvPr/>
          </p:nvSpPr>
          <p:spPr bwMode="auto">
            <a:xfrm>
              <a:off x="7753350" y="3786188"/>
              <a:ext cx="996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Determine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7797800" y="4032250"/>
              <a:ext cx="9032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Schedule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82"/>
            <p:cNvSpPr>
              <a:spLocks noChangeArrowheads="1"/>
            </p:cNvSpPr>
            <p:nvPr/>
          </p:nvSpPr>
          <p:spPr bwMode="auto">
            <a:xfrm>
              <a:off x="7056438" y="2841625"/>
              <a:ext cx="1241425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83"/>
            <p:cNvSpPr>
              <a:spLocks noChangeArrowheads="1"/>
            </p:cNvSpPr>
            <p:nvPr/>
          </p:nvSpPr>
          <p:spPr bwMode="auto">
            <a:xfrm>
              <a:off x="7346950" y="2867025"/>
              <a:ext cx="7699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Rectangle 84"/>
            <p:cNvSpPr>
              <a:spLocks noChangeArrowheads="1"/>
            </p:cNvSpPr>
            <p:nvPr/>
          </p:nvSpPr>
          <p:spPr bwMode="auto">
            <a:xfrm>
              <a:off x="7199313" y="3109913"/>
              <a:ext cx="10699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Notification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Oval 85"/>
            <p:cNvSpPr>
              <a:spLocks noChangeArrowheads="1"/>
            </p:cNvSpPr>
            <p:nvPr/>
          </p:nvSpPr>
          <p:spPr bwMode="auto">
            <a:xfrm>
              <a:off x="698500" y="3079750"/>
              <a:ext cx="1265238" cy="655638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714375" y="3135313"/>
              <a:ext cx="1268413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auto">
            <a:xfrm>
              <a:off x="1050925" y="3130550"/>
              <a:ext cx="6127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Check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957263" y="3375025"/>
              <a:ext cx="8064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59" name="Group 91"/>
            <p:cNvGrpSpPr>
              <a:grpSpLocks/>
            </p:cNvGrpSpPr>
            <p:nvPr/>
          </p:nvGrpSpPr>
          <p:grpSpPr bwMode="auto">
            <a:xfrm>
              <a:off x="1398671" y="2379665"/>
              <a:ext cx="180986" cy="717551"/>
              <a:chOff x="860" y="1245"/>
              <a:chExt cx="114" cy="452"/>
            </a:xfrm>
          </p:grpSpPr>
          <p:sp>
            <p:nvSpPr>
              <p:cNvPr id="71" name="Line 89"/>
              <p:cNvSpPr>
                <a:spLocks noChangeShapeType="1"/>
              </p:cNvSpPr>
              <p:nvPr/>
            </p:nvSpPr>
            <p:spPr bwMode="auto">
              <a:xfrm>
                <a:off x="916" y="1354"/>
                <a:ext cx="5" cy="3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2" name="Freeform 90"/>
              <p:cNvSpPr>
                <a:spLocks/>
              </p:cNvSpPr>
              <p:nvPr/>
            </p:nvSpPr>
            <p:spPr bwMode="auto">
              <a:xfrm>
                <a:off x="860" y="1245"/>
                <a:ext cx="114" cy="113"/>
              </a:xfrm>
              <a:custGeom>
                <a:avLst/>
                <a:gdLst/>
                <a:ahLst/>
                <a:cxnLst>
                  <a:cxn ang="0">
                    <a:pos x="114" y="111"/>
                  </a:cxn>
                  <a:cxn ang="0">
                    <a:pos x="55" y="0"/>
                  </a:cxn>
                  <a:cxn ang="0">
                    <a:pos x="0" y="113"/>
                  </a:cxn>
                  <a:cxn ang="0">
                    <a:pos x="114" y="111"/>
                  </a:cxn>
                </a:cxnLst>
                <a:rect l="0" t="0" r="r" b="b"/>
                <a:pathLst>
                  <a:path w="114" h="113">
                    <a:moveTo>
                      <a:pt x="114" y="111"/>
                    </a:moveTo>
                    <a:lnTo>
                      <a:pt x="55" y="0"/>
                    </a:lnTo>
                    <a:lnTo>
                      <a:pt x="0" y="113"/>
                    </a:lnTo>
                    <a:lnTo>
                      <a:pt x="114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0" name="Rectangle 92"/>
            <p:cNvSpPr>
              <a:spLocks noChangeArrowheads="1"/>
            </p:cNvSpPr>
            <p:nvPr/>
          </p:nvSpPr>
          <p:spPr bwMode="auto">
            <a:xfrm>
              <a:off x="1516063" y="2603500"/>
              <a:ext cx="1489075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Rectangle 93"/>
            <p:cNvSpPr>
              <a:spLocks noChangeArrowheads="1"/>
            </p:cNvSpPr>
            <p:nvPr/>
          </p:nvSpPr>
          <p:spPr bwMode="auto">
            <a:xfrm>
              <a:off x="1571625" y="2498725"/>
              <a:ext cx="806450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invalid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" name="Rectangle 94"/>
            <p:cNvSpPr>
              <a:spLocks noChangeArrowheads="1"/>
            </p:cNvSpPr>
            <p:nvPr/>
          </p:nvSpPr>
          <p:spPr bwMode="auto">
            <a:xfrm>
              <a:off x="1819275" y="3017838"/>
              <a:ext cx="13922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Rectangle 95"/>
            <p:cNvSpPr>
              <a:spLocks noChangeArrowheads="1"/>
            </p:cNvSpPr>
            <p:nvPr/>
          </p:nvSpPr>
          <p:spPr bwMode="auto">
            <a:xfrm>
              <a:off x="1860550" y="3041650"/>
              <a:ext cx="1323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validRequest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64" name="Group 98"/>
            <p:cNvGrpSpPr>
              <a:grpSpLocks/>
            </p:cNvGrpSpPr>
            <p:nvPr/>
          </p:nvGrpSpPr>
          <p:grpSpPr bwMode="auto">
            <a:xfrm>
              <a:off x="1893889" y="2103440"/>
              <a:ext cx="1987551" cy="787401"/>
              <a:chOff x="1172" y="1071"/>
              <a:chExt cx="1252" cy="496"/>
            </a:xfrm>
          </p:grpSpPr>
          <p:sp>
            <p:nvSpPr>
              <p:cNvPr id="69" name="Line 96"/>
              <p:cNvSpPr>
                <a:spLocks noChangeShapeType="1"/>
              </p:cNvSpPr>
              <p:nvPr/>
            </p:nvSpPr>
            <p:spPr bwMode="auto">
              <a:xfrm flipH="1" flipV="1">
                <a:off x="1273" y="1124"/>
                <a:ext cx="1151" cy="4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0" name="Freeform 97"/>
              <p:cNvSpPr>
                <a:spLocks/>
              </p:cNvSpPr>
              <p:nvPr/>
            </p:nvSpPr>
            <p:spPr bwMode="auto">
              <a:xfrm>
                <a:off x="1172" y="1071"/>
                <a:ext cx="126" cy="106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13"/>
                  </a:cxn>
                  <a:cxn ang="0">
                    <a:pos x="85" y="106"/>
                  </a:cxn>
                  <a:cxn ang="0">
                    <a:pos x="126" y="0"/>
                  </a:cxn>
                </a:cxnLst>
                <a:rect l="0" t="0" r="r" b="b"/>
                <a:pathLst>
                  <a:path w="126" h="106">
                    <a:moveTo>
                      <a:pt x="126" y="0"/>
                    </a:moveTo>
                    <a:lnTo>
                      <a:pt x="0" y="13"/>
                    </a:lnTo>
                    <a:lnTo>
                      <a:pt x="85" y="106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967288" y="2982913"/>
              <a:ext cx="18891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 dirty="0" smtClean="0">
                  <a:solidFill>
                    <a:schemeClr val="tx2"/>
                  </a:solidFill>
                  <a:effectLst/>
                  <a:latin typeface="Comic Sans MS" pitchFamily="66" charset="0"/>
                </a:rPr>
                <a:t>Y</a:t>
              </a:r>
              <a:endParaRPr lang="fr-BE" sz="20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5526088" y="3297238"/>
              <a:ext cx="449262" cy="476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 flipH="1" flipV="1">
              <a:off x="2554288" y="1898650"/>
              <a:ext cx="144462" cy="11255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V="1">
              <a:off x="3970338" y="1957388"/>
              <a:ext cx="1284287" cy="3873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105400" y="32766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figure below, X is ____</a:t>
            </a:r>
          </a:p>
          <a:p>
            <a:pPr lvl="1"/>
            <a:r>
              <a:rPr lang="en-US" sz="2200" dirty="0" smtClean="0"/>
              <a:t>Input data flow</a:t>
            </a:r>
          </a:p>
          <a:p>
            <a:pPr lvl="1"/>
            <a:r>
              <a:rPr lang="en-US" sz="2200" dirty="0" smtClean="0"/>
              <a:t>Output data flow</a:t>
            </a:r>
          </a:p>
          <a:p>
            <a:pPr lvl="1"/>
            <a:r>
              <a:rPr lang="en-US" sz="2200" dirty="0" smtClean="0"/>
              <a:t>Operation</a:t>
            </a:r>
          </a:p>
          <a:p>
            <a:pPr lvl="1"/>
            <a:r>
              <a:rPr lang="en-US" sz="2200" dirty="0" smtClean="0"/>
              <a:t>System component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3482975"/>
            <a:ext cx="8640762" cy="3375025"/>
            <a:chOff x="303213" y="1816100"/>
            <a:chExt cx="8640762" cy="3375025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898650" y="3211513"/>
              <a:ext cx="1384300" cy="254000"/>
              <a:chOff x="1156" y="1769"/>
              <a:chExt cx="891" cy="115"/>
            </a:xfrm>
          </p:grpSpPr>
          <p:sp>
            <p:nvSpPr>
              <p:cNvPr id="89" name="Line 18"/>
              <p:cNvSpPr>
                <a:spLocks noChangeShapeType="1"/>
              </p:cNvSpPr>
              <p:nvPr/>
            </p:nvSpPr>
            <p:spPr bwMode="auto">
              <a:xfrm flipV="1">
                <a:off x="1156" y="1826"/>
                <a:ext cx="782" cy="5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>
                <a:off x="1932" y="1769"/>
                <a:ext cx="115" cy="115"/>
              </a:xfrm>
              <a:custGeom>
                <a:avLst/>
                <a:gdLst/>
                <a:ahLst/>
                <a:cxnLst>
                  <a:cxn ang="0">
                    <a:pos x="8" y="115"/>
                  </a:cxn>
                  <a:cxn ang="0">
                    <a:pos x="115" y="49"/>
                  </a:cxn>
                  <a:cxn ang="0">
                    <a:pos x="0" y="0"/>
                  </a:cxn>
                  <a:cxn ang="0">
                    <a:pos x="8" y="115"/>
                  </a:cxn>
                </a:cxnLst>
                <a:rect l="0" t="0" r="r" b="b"/>
                <a:pathLst>
                  <a:path w="115" h="115">
                    <a:moveTo>
                      <a:pt x="8" y="115"/>
                    </a:moveTo>
                    <a:lnTo>
                      <a:pt x="115" y="49"/>
                    </a:lnTo>
                    <a:lnTo>
                      <a:pt x="0" y="0"/>
                    </a:lnTo>
                    <a:lnTo>
                      <a:pt x="8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828675" y="1965325"/>
              <a:ext cx="1057275" cy="419100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1014413" y="2055813"/>
              <a:ext cx="70961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Initiator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763971" y="4246563"/>
              <a:ext cx="485776" cy="558800"/>
              <a:chOff x="2350" y="2421"/>
              <a:chExt cx="306" cy="352"/>
            </a:xfrm>
          </p:grpSpPr>
          <p:sp>
            <p:nvSpPr>
              <p:cNvPr id="87" name="Line 23"/>
              <p:cNvSpPr>
                <a:spLocks noChangeShapeType="1"/>
              </p:cNvSpPr>
              <p:nvPr/>
            </p:nvSpPr>
            <p:spPr bwMode="auto">
              <a:xfrm flipH="1" flipV="1">
                <a:off x="2350" y="2421"/>
                <a:ext cx="235" cy="27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8" name="Freeform 24"/>
              <p:cNvSpPr>
                <a:spLocks/>
              </p:cNvSpPr>
              <p:nvPr/>
            </p:nvSpPr>
            <p:spPr bwMode="auto">
              <a:xfrm>
                <a:off x="2538" y="2651"/>
                <a:ext cx="118" cy="12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18" y="122"/>
                  </a:cxn>
                  <a:cxn ang="0">
                    <a:pos x="87" y="0"/>
                  </a:cxn>
                  <a:cxn ang="0">
                    <a:pos x="0" y="76"/>
                  </a:cxn>
                </a:cxnLst>
                <a:rect l="0" t="0" r="r" b="b"/>
                <a:pathLst>
                  <a:path w="118" h="122">
                    <a:moveTo>
                      <a:pt x="0" y="76"/>
                    </a:moveTo>
                    <a:lnTo>
                      <a:pt x="118" y="122"/>
                    </a:lnTo>
                    <a:lnTo>
                      <a:pt x="87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3252788" y="2887663"/>
              <a:ext cx="1282700" cy="657225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268663" y="2925763"/>
              <a:ext cx="128428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740150" y="2908300"/>
              <a:ext cx="3603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Ask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3378200" y="3154363"/>
              <a:ext cx="109378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1130367" y="2379665"/>
              <a:ext cx="180986" cy="684213"/>
              <a:chOff x="691" y="1245"/>
              <a:chExt cx="114" cy="431"/>
            </a:xfrm>
          </p:grpSpPr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744" y="1245"/>
                <a:ext cx="5" cy="32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6" name="Freeform 31"/>
              <p:cNvSpPr>
                <a:spLocks/>
              </p:cNvSpPr>
              <p:nvPr/>
            </p:nvSpPr>
            <p:spPr bwMode="auto">
              <a:xfrm>
                <a:off x="691" y="1563"/>
                <a:ext cx="114" cy="11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9" y="113"/>
                  </a:cxn>
                  <a:cxn ang="0">
                    <a:pos x="114" y="0"/>
                  </a:cxn>
                  <a:cxn ang="0">
                    <a:pos x="0" y="2"/>
                  </a:cxn>
                </a:cxnLst>
                <a:rect l="0" t="0" r="r" b="b"/>
                <a:pathLst>
                  <a:path w="114" h="113">
                    <a:moveTo>
                      <a:pt x="0" y="2"/>
                    </a:moveTo>
                    <a:lnTo>
                      <a:pt x="59" y="113"/>
                    </a:lnTo>
                    <a:lnTo>
                      <a:pt x="11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2714625" y="1947863"/>
              <a:ext cx="2006600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2873375" y="1816102"/>
              <a:ext cx="1046163" cy="760414"/>
              <a:chOff x="1888" y="926"/>
              <a:chExt cx="659" cy="479"/>
            </a:xfrm>
          </p:grpSpPr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1993" y="926"/>
                <a:ext cx="43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copyOf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1888" y="1079"/>
                <a:ext cx="6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constraints</a:t>
                </a:r>
              </a:p>
              <a:p>
                <a:pPr>
                  <a:spcBef>
                    <a:spcPct val="0"/>
                  </a:spcBef>
                </a:pPr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Request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8125925" y="2459040"/>
              <a:ext cx="182551" cy="1216026"/>
              <a:chOff x="5098" y="1295"/>
              <a:chExt cx="115" cy="766"/>
            </a:xfrm>
          </p:grpSpPr>
          <p:sp>
            <p:nvSpPr>
              <p:cNvPr id="81" name="Line 36"/>
              <p:cNvSpPr>
                <a:spLocks noChangeShapeType="1"/>
              </p:cNvSpPr>
              <p:nvPr/>
            </p:nvSpPr>
            <p:spPr bwMode="auto">
              <a:xfrm flipV="1">
                <a:off x="5150" y="1404"/>
                <a:ext cx="5" cy="6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>
                <a:off x="5098" y="1295"/>
                <a:ext cx="115" cy="112"/>
              </a:xfrm>
              <a:custGeom>
                <a:avLst/>
                <a:gdLst/>
                <a:ahLst/>
                <a:cxnLst>
                  <a:cxn ang="0">
                    <a:pos x="115" y="112"/>
                  </a:cxn>
                  <a:cxn ang="0">
                    <a:pos x="57" y="0"/>
                  </a:cxn>
                  <a:cxn ang="0">
                    <a:pos x="0" y="112"/>
                  </a:cxn>
                  <a:cxn ang="0">
                    <a:pos x="115" y="112"/>
                  </a:cxn>
                </a:cxnLst>
                <a:rect l="0" t="0" r="r" b="b"/>
                <a:pathLst>
                  <a:path w="115" h="112">
                    <a:moveTo>
                      <a:pt x="115" y="112"/>
                    </a:moveTo>
                    <a:lnTo>
                      <a:pt x="57" y="0"/>
                    </a:lnTo>
                    <a:lnTo>
                      <a:pt x="0" y="112"/>
                    </a:lnTo>
                    <a:lnTo>
                      <a:pt x="115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381000" y="3798888"/>
              <a:ext cx="1914525" cy="373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530225" y="3822700"/>
              <a:ext cx="17446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1352550" y="3419475"/>
              <a:ext cx="2017713" cy="1098550"/>
              <a:chOff x="831" y="1900"/>
              <a:chExt cx="1271" cy="692"/>
            </a:xfrm>
          </p:grpSpPr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 flipH="1">
                <a:off x="926" y="1900"/>
                <a:ext cx="1176" cy="64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0" name="Freeform 42"/>
              <p:cNvSpPr>
                <a:spLocks/>
              </p:cNvSpPr>
              <p:nvPr/>
            </p:nvSpPr>
            <p:spPr bwMode="auto">
              <a:xfrm>
                <a:off x="831" y="2487"/>
                <a:ext cx="125" cy="105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0" y="105"/>
                  </a:cxn>
                  <a:cxn ang="0">
                    <a:pos x="125" y="100"/>
                  </a:cxn>
                  <a:cxn ang="0">
                    <a:pos x="71" y="0"/>
                  </a:cxn>
                </a:cxnLst>
                <a:rect l="0" t="0" r="r" b="b"/>
                <a:pathLst>
                  <a:path w="125" h="105">
                    <a:moveTo>
                      <a:pt x="71" y="0"/>
                    </a:moveTo>
                    <a:lnTo>
                      <a:pt x="0" y="105"/>
                    </a:lnTo>
                    <a:lnTo>
                      <a:pt x="125" y="10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20" name="Group 46"/>
            <p:cNvGrpSpPr>
              <a:grpSpLocks/>
            </p:cNvGrpSpPr>
            <p:nvPr/>
          </p:nvGrpSpPr>
          <p:grpSpPr bwMode="auto">
            <a:xfrm>
              <a:off x="1981200" y="4167188"/>
              <a:ext cx="1079500" cy="592137"/>
              <a:chOff x="1227" y="2371"/>
              <a:chExt cx="680" cy="373"/>
            </a:xfrm>
          </p:grpSpPr>
          <p:sp>
            <p:nvSpPr>
              <p:cNvPr id="77" name="Line 44"/>
              <p:cNvSpPr>
                <a:spLocks noChangeShapeType="1"/>
              </p:cNvSpPr>
              <p:nvPr/>
            </p:nvSpPr>
            <p:spPr bwMode="auto">
              <a:xfrm flipV="1">
                <a:off x="1227" y="2423"/>
                <a:ext cx="586" cy="32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8" name="Freeform 45"/>
              <p:cNvSpPr>
                <a:spLocks/>
              </p:cNvSpPr>
              <p:nvPr/>
            </p:nvSpPr>
            <p:spPr bwMode="auto">
              <a:xfrm>
                <a:off x="1782" y="2371"/>
                <a:ext cx="125" cy="106"/>
              </a:xfrm>
              <a:custGeom>
                <a:avLst/>
                <a:gdLst/>
                <a:ahLst/>
                <a:cxnLst>
                  <a:cxn ang="0">
                    <a:pos x="55" y="106"/>
                  </a:cxn>
                  <a:cxn ang="0">
                    <a:pos x="125" y="0"/>
                  </a:cxn>
                  <a:cxn ang="0">
                    <a:pos x="0" y="7"/>
                  </a:cxn>
                  <a:cxn ang="0">
                    <a:pos x="55" y="106"/>
                  </a:cxn>
                </a:cxnLst>
                <a:rect l="0" t="0" r="r" b="b"/>
                <a:pathLst>
                  <a:path w="125" h="106">
                    <a:moveTo>
                      <a:pt x="55" y="106"/>
                    </a:moveTo>
                    <a:lnTo>
                      <a:pt x="125" y="0"/>
                    </a:lnTo>
                    <a:lnTo>
                      <a:pt x="0" y="7"/>
                    </a:lnTo>
                    <a:lnTo>
                      <a:pt x="55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303213" y="2363788"/>
              <a:ext cx="944562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388938" y="2389188"/>
              <a:ext cx="76993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" name="Rectangle 49"/>
            <p:cNvSpPr>
              <a:spLocks noChangeArrowheads="1"/>
            </p:cNvSpPr>
            <p:nvPr/>
          </p:nvSpPr>
          <p:spPr bwMode="auto">
            <a:xfrm>
              <a:off x="368300" y="2632075"/>
              <a:ext cx="8064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6019804" y="4030207"/>
              <a:ext cx="1463676" cy="182620"/>
              <a:chOff x="3771" y="2284"/>
              <a:chExt cx="922" cy="115"/>
            </a:xfrm>
          </p:grpSpPr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 flipV="1">
                <a:off x="3771" y="2341"/>
                <a:ext cx="813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6" name="Freeform 51"/>
              <p:cNvSpPr>
                <a:spLocks/>
              </p:cNvSpPr>
              <p:nvPr/>
            </p:nvSpPr>
            <p:spPr bwMode="auto">
              <a:xfrm>
                <a:off x="4580" y="2284"/>
                <a:ext cx="113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113" y="57"/>
                  </a:cxn>
                  <a:cxn ang="0">
                    <a:pos x="0" y="0"/>
                  </a:cxn>
                  <a:cxn ang="0">
                    <a:pos x="0" y="115"/>
                  </a:cxn>
                </a:cxnLst>
                <a:rect l="0" t="0" r="r" b="b"/>
                <a:pathLst>
                  <a:path w="113" h="115">
                    <a:moveTo>
                      <a:pt x="0" y="115"/>
                    </a:moveTo>
                    <a:lnTo>
                      <a:pt x="113" y="5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5" name="Rectangle 53"/>
            <p:cNvSpPr>
              <a:spLocks noChangeArrowheads="1"/>
            </p:cNvSpPr>
            <p:nvPr/>
          </p:nvSpPr>
          <p:spPr bwMode="auto">
            <a:xfrm>
              <a:off x="6065838" y="3562350"/>
              <a:ext cx="122555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6348413" y="3584575"/>
              <a:ext cx="769937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Rectangle 55"/>
            <p:cNvSpPr>
              <a:spLocks noChangeArrowheads="1"/>
            </p:cNvSpPr>
            <p:nvPr/>
          </p:nvSpPr>
          <p:spPr bwMode="auto">
            <a:xfrm>
              <a:off x="6191250" y="3827463"/>
              <a:ext cx="109378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Rectangle 56"/>
            <p:cNvSpPr>
              <a:spLocks noChangeArrowheads="1"/>
            </p:cNvSpPr>
            <p:nvPr/>
          </p:nvSpPr>
          <p:spPr bwMode="auto">
            <a:xfrm>
              <a:off x="2154238" y="4551363"/>
              <a:ext cx="11620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Rectangle 57"/>
            <p:cNvSpPr>
              <a:spLocks noChangeArrowheads="1"/>
            </p:cNvSpPr>
            <p:nvPr/>
          </p:nvSpPr>
          <p:spPr bwMode="auto">
            <a:xfrm>
              <a:off x="2336800" y="4576763"/>
              <a:ext cx="9017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individual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2243138" y="4818063"/>
              <a:ext cx="10937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31" name="Group 61"/>
            <p:cNvGrpSpPr>
              <a:grpSpLocks/>
            </p:cNvGrpSpPr>
            <p:nvPr/>
          </p:nvGrpSpPr>
          <p:grpSpPr bwMode="auto">
            <a:xfrm>
              <a:off x="4721225" y="4456124"/>
              <a:ext cx="422275" cy="365126"/>
              <a:chOff x="2953" y="2553"/>
              <a:chExt cx="266" cy="230"/>
            </a:xfrm>
          </p:grpSpPr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 flipH="1">
                <a:off x="2953" y="2624"/>
                <a:ext cx="184" cy="1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4" name="Freeform 60"/>
              <p:cNvSpPr>
                <a:spLocks/>
              </p:cNvSpPr>
              <p:nvPr/>
            </p:nvSpPr>
            <p:spPr bwMode="auto">
              <a:xfrm>
                <a:off x="3097" y="2553"/>
                <a:ext cx="122" cy="117"/>
              </a:xfrm>
              <a:custGeom>
                <a:avLst/>
                <a:gdLst/>
                <a:ahLst/>
                <a:cxnLst>
                  <a:cxn ang="0">
                    <a:pos x="75" y="117"/>
                  </a:cxn>
                  <a:cxn ang="0">
                    <a:pos x="122" y="0"/>
                  </a:cxn>
                  <a:cxn ang="0">
                    <a:pos x="0" y="31"/>
                  </a:cxn>
                  <a:cxn ang="0">
                    <a:pos x="75" y="117"/>
                  </a:cxn>
                </a:cxnLst>
                <a:rect l="0" t="0" r="r" b="b"/>
                <a:pathLst>
                  <a:path w="122" h="117">
                    <a:moveTo>
                      <a:pt x="75" y="117"/>
                    </a:moveTo>
                    <a:lnTo>
                      <a:pt x="122" y="0"/>
                    </a:lnTo>
                    <a:lnTo>
                      <a:pt x="0" y="31"/>
                    </a:lnTo>
                    <a:lnTo>
                      <a:pt x="75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3046413" y="3781425"/>
              <a:ext cx="1358900" cy="657225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3063875" y="3852863"/>
              <a:ext cx="1362075" cy="50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3395663" y="3849688"/>
              <a:ext cx="6604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Collect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3184525" y="4092575"/>
              <a:ext cx="10937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7486650" y="2028825"/>
              <a:ext cx="1457325" cy="419100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7721600" y="2119313"/>
              <a:ext cx="10223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Rectangle 68"/>
            <p:cNvSpPr>
              <a:spLocks noChangeArrowheads="1"/>
            </p:cNvSpPr>
            <p:nvPr/>
          </p:nvSpPr>
          <p:spPr bwMode="auto">
            <a:xfrm>
              <a:off x="669925" y="4551363"/>
              <a:ext cx="1362075" cy="41751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854075" y="4641850"/>
              <a:ext cx="10223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Oval 70"/>
            <p:cNvSpPr>
              <a:spLocks noChangeArrowheads="1"/>
            </p:cNvSpPr>
            <p:nvPr/>
          </p:nvSpPr>
          <p:spPr bwMode="auto">
            <a:xfrm>
              <a:off x="4752975" y="3813175"/>
              <a:ext cx="1250950" cy="639763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4770438" y="3838575"/>
              <a:ext cx="1250950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Rectangle 72"/>
            <p:cNvSpPr>
              <a:spLocks noChangeArrowheads="1"/>
            </p:cNvSpPr>
            <p:nvPr/>
          </p:nvSpPr>
          <p:spPr bwMode="auto">
            <a:xfrm>
              <a:off x="5099050" y="3832225"/>
              <a:ext cx="6127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Merge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Rectangle 73"/>
            <p:cNvSpPr>
              <a:spLocks noChangeArrowheads="1"/>
            </p:cNvSpPr>
            <p:nvPr/>
          </p:nvSpPr>
          <p:spPr bwMode="auto">
            <a:xfrm>
              <a:off x="4865688" y="4078288"/>
              <a:ext cx="10937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Rectangle 74"/>
            <p:cNvSpPr>
              <a:spLocks noChangeArrowheads="1"/>
            </p:cNvSpPr>
            <p:nvPr/>
          </p:nvSpPr>
          <p:spPr bwMode="auto">
            <a:xfrm>
              <a:off x="3467100" y="4870450"/>
              <a:ext cx="22479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Rectangle 75"/>
            <p:cNvSpPr>
              <a:spLocks noChangeArrowheads="1"/>
            </p:cNvSpPr>
            <p:nvPr/>
          </p:nvSpPr>
          <p:spPr bwMode="auto">
            <a:xfrm>
              <a:off x="3548063" y="4892675"/>
              <a:ext cx="2092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Line 76"/>
            <p:cNvSpPr>
              <a:spLocks noChangeShapeType="1"/>
            </p:cNvSpPr>
            <p:nvPr/>
          </p:nvSpPr>
          <p:spPr bwMode="auto">
            <a:xfrm flipV="1">
              <a:off x="3465513" y="4837113"/>
              <a:ext cx="22002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7" name="Line 77"/>
            <p:cNvSpPr>
              <a:spLocks noChangeShapeType="1"/>
            </p:cNvSpPr>
            <p:nvPr/>
          </p:nvSpPr>
          <p:spPr bwMode="auto">
            <a:xfrm>
              <a:off x="3465513" y="5189538"/>
              <a:ext cx="2157412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7483475" y="3702050"/>
              <a:ext cx="1408113" cy="704850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Rectangle 79"/>
            <p:cNvSpPr>
              <a:spLocks noChangeArrowheads="1"/>
            </p:cNvSpPr>
            <p:nvPr/>
          </p:nvSpPr>
          <p:spPr bwMode="auto">
            <a:xfrm>
              <a:off x="7518400" y="3792538"/>
              <a:ext cx="1411288" cy="51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Rectangle 80"/>
            <p:cNvSpPr>
              <a:spLocks noChangeArrowheads="1"/>
            </p:cNvSpPr>
            <p:nvPr/>
          </p:nvSpPr>
          <p:spPr bwMode="auto">
            <a:xfrm>
              <a:off x="7753350" y="3786188"/>
              <a:ext cx="996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Determine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7797800" y="4032250"/>
              <a:ext cx="9032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Schedule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82"/>
            <p:cNvSpPr>
              <a:spLocks noChangeArrowheads="1"/>
            </p:cNvSpPr>
            <p:nvPr/>
          </p:nvSpPr>
          <p:spPr bwMode="auto">
            <a:xfrm>
              <a:off x="7056438" y="2841625"/>
              <a:ext cx="1241425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83"/>
            <p:cNvSpPr>
              <a:spLocks noChangeArrowheads="1"/>
            </p:cNvSpPr>
            <p:nvPr/>
          </p:nvSpPr>
          <p:spPr bwMode="auto">
            <a:xfrm>
              <a:off x="7346950" y="2867025"/>
              <a:ext cx="7699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Rectangle 84"/>
            <p:cNvSpPr>
              <a:spLocks noChangeArrowheads="1"/>
            </p:cNvSpPr>
            <p:nvPr/>
          </p:nvSpPr>
          <p:spPr bwMode="auto">
            <a:xfrm>
              <a:off x="7199313" y="3109913"/>
              <a:ext cx="10699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Notification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Oval 85"/>
            <p:cNvSpPr>
              <a:spLocks noChangeArrowheads="1"/>
            </p:cNvSpPr>
            <p:nvPr/>
          </p:nvSpPr>
          <p:spPr bwMode="auto">
            <a:xfrm>
              <a:off x="698500" y="3079750"/>
              <a:ext cx="1265238" cy="655638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714375" y="3135313"/>
              <a:ext cx="1268413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auto">
            <a:xfrm>
              <a:off x="1050925" y="3130550"/>
              <a:ext cx="6127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Check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957263" y="3375025"/>
              <a:ext cx="8064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59" name="Group 91"/>
            <p:cNvGrpSpPr>
              <a:grpSpLocks/>
            </p:cNvGrpSpPr>
            <p:nvPr/>
          </p:nvGrpSpPr>
          <p:grpSpPr bwMode="auto">
            <a:xfrm>
              <a:off x="1398671" y="2379665"/>
              <a:ext cx="180986" cy="717551"/>
              <a:chOff x="860" y="1245"/>
              <a:chExt cx="114" cy="452"/>
            </a:xfrm>
          </p:grpSpPr>
          <p:sp>
            <p:nvSpPr>
              <p:cNvPr id="71" name="Line 89"/>
              <p:cNvSpPr>
                <a:spLocks noChangeShapeType="1"/>
              </p:cNvSpPr>
              <p:nvPr/>
            </p:nvSpPr>
            <p:spPr bwMode="auto">
              <a:xfrm>
                <a:off x="916" y="1354"/>
                <a:ext cx="5" cy="3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2" name="Freeform 90"/>
              <p:cNvSpPr>
                <a:spLocks/>
              </p:cNvSpPr>
              <p:nvPr/>
            </p:nvSpPr>
            <p:spPr bwMode="auto">
              <a:xfrm>
                <a:off x="860" y="1245"/>
                <a:ext cx="114" cy="113"/>
              </a:xfrm>
              <a:custGeom>
                <a:avLst/>
                <a:gdLst/>
                <a:ahLst/>
                <a:cxnLst>
                  <a:cxn ang="0">
                    <a:pos x="114" y="111"/>
                  </a:cxn>
                  <a:cxn ang="0">
                    <a:pos x="55" y="0"/>
                  </a:cxn>
                  <a:cxn ang="0">
                    <a:pos x="0" y="113"/>
                  </a:cxn>
                  <a:cxn ang="0">
                    <a:pos x="114" y="111"/>
                  </a:cxn>
                </a:cxnLst>
                <a:rect l="0" t="0" r="r" b="b"/>
                <a:pathLst>
                  <a:path w="114" h="113">
                    <a:moveTo>
                      <a:pt x="114" y="111"/>
                    </a:moveTo>
                    <a:lnTo>
                      <a:pt x="55" y="0"/>
                    </a:lnTo>
                    <a:lnTo>
                      <a:pt x="0" y="113"/>
                    </a:lnTo>
                    <a:lnTo>
                      <a:pt x="114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0" name="Rectangle 92"/>
            <p:cNvSpPr>
              <a:spLocks noChangeArrowheads="1"/>
            </p:cNvSpPr>
            <p:nvPr/>
          </p:nvSpPr>
          <p:spPr bwMode="auto">
            <a:xfrm>
              <a:off x="1516063" y="2603500"/>
              <a:ext cx="1489075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Rectangle 93"/>
            <p:cNvSpPr>
              <a:spLocks noChangeArrowheads="1"/>
            </p:cNvSpPr>
            <p:nvPr/>
          </p:nvSpPr>
          <p:spPr bwMode="auto">
            <a:xfrm>
              <a:off x="1571625" y="2498725"/>
              <a:ext cx="806450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invalid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" name="Rectangle 94"/>
            <p:cNvSpPr>
              <a:spLocks noChangeArrowheads="1"/>
            </p:cNvSpPr>
            <p:nvPr/>
          </p:nvSpPr>
          <p:spPr bwMode="auto">
            <a:xfrm>
              <a:off x="1819275" y="3017838"/>
              <a:ext cx="13922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Rectangle 95"/>
            <p:cNvSpPr>
              <a:spLocks noChangeArrowheads="1"/>
            </p:cNvSpPr>
            <p:nvPr/>
          </p:nvSpPr>
          <p:spPr bwMode="auto">
            <a:xfrm>
              <a:off x="1860550" y="3041650"/>
              <a:ext cx="1323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validRequest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64" name="Group 98"/>
            <p:cNvGrpSpPr>
              <a:grpSpLocks/>
            </p:cNvGrpSpPr>
            <p:nvPr/>
          </p:nvGrpSpPr>
          <p:grpSpPr bwMode="auto">
            <a:xfrm>
              <a:off x="1893889" y="2103440"/>
              <a:ext cx="1987551" cy="787401"/>
              <a:chOff x="1172" y="1071"/>
              <a:chExt cx="1252" cy="496"/>
            </a:xfrm>
          </p:grpSpPr>
          <p:sp>
            <p:nvSpPr>
              <p:cNvPr id="69" name="Line 96"/>
              <p:cNvSpPr>
                <a:spLocks noChangeShapeType="1"/>
              </p:cNvSpPr>
              <p:nvPr/>
            </p:nvSpPr>
            <p:spPr bwMode="auto">
              <a:xfrm flipH="1" flipV="1">
                <a:off x="1273" y="1124"/>
                <a:ext cx="1151" cy="4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0" name="Freeform 97"/>
              <p:cNvSpPr>
                <a:spLocks/>
              </p:cNvSpPr>
              <p:nvPr/>
            </p:nvSpPr>
            <p:spPr bwMode="auto">
              <a:xfrm>
                <a:off x="1172" y="1071"/>
                <a:ext cx="126" cy="106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13"/>
                  </a:cxn>
                  <a:cxn ang="0">
                    <a:pos x="85" y="106"/>
                  </a:cxn>
                  <a:cxn ang="0">
                    <a:pos x="126" y="0"/>
                  </a:cxn>
                </a:cxnLst>
                <a:rect l="0" t="0" r="r" b="b"/>
                <a:pathLst>
                  <a:path w="126" h="106">
                    <a:moveTo>
                      <a:pt x="126" y="0"/>
                    </a:moveTo>
                    <a:lnTo>
                      <a:pt x="0" y="13"/>
                    </a:lnTo>
                    <a:lnTo>
                      <a:pt x="85" y="106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967288" y="2982913"/>
              <a:ext cx="18891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fr-BE" sz="20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5526088" y="3297238"/>
              <a:ext cx="449262" cy="476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 flipH="1" flipV="1">
              <a:off x="2554288" y="1898650"/>
              <a:ext cx="144462" cy="11255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V="1">
              <a:off x="3970338" y="1957388"/>
              <a:ext cx="1284287" cy="3873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62600" y="44958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figure below, X is ____</a:t>
            </a:r>
          </a:p>
          <a:p>
            <a:pPr lvl="1"/>
            <a:r>
              <a:rPr lang="en-US" sz="2200" dirty="0" smtClean="0"/>
              <a:t>Input data flow</a:t>
            </a:r>
          </a:p>
          <a:p>
            <a:pPr lvl="1"/>
            <a:r>
              <a:rPr lang="en-US" sz="2200" dirty="0" smtClean="0"/>
              <a:t>Output data flow</a:t>
            </a:r>
          </a:p>
          <a:p>
            <a:pPr lvl="1"/>
            <a:r>
              <a:rPr lang="en-US" sz="2200" dirty="0" smtClean="0"/>
              <a:t>Operation</a:t>
            </a:r>
          </a:p>
          <a:p>
            <a:pPr lvl="1"/>
            <a:r>
              <a:rPr lang="en-US" sz="2200" dirty="0" smtClean="0"/>
              <a:t>System component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3482975"/>
            <a:ext cx="8640762" cy="3375025"/>
            <a:chOff x="303213" y="1816100"/>
            <a:chExt cx="8640762" cy="3375025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898650" y="3211513"/>
              <a:ext cx="1384300" cy="254000"/>
              <a:chOff x="1156" y="1769"/>
              <a:chExt cx="891" cy="115"/>
            </a:xfrm>
          </p:grpSpPr>
          <p:sp>
            <p:nvSpPr>
              <p:cNvPr id="89" name="Line 18"/>
              <p:cNvSpPr>
                <a:spLocks noChangeShapeType="1"/>
              </p:cNvSpPr>
              <p:nvPr/>
            </p:nvSpPr>
            <p:spPr bwMode="auto">
              <a:xfrm flipV="1">
                <a:off x="1156" y="1826"/>
                <a:ext cx="782" cy="5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>
                <a:off x="1932" y="1769"/>
                <a:ext cx="115" cy="115"/>
              </a:xfrm>
              <a:custGeom>
                <a:avLst/>
                <a:gdLst/>
                <a:ahLst/>
                <a:cxnLst>
                  <a:cxn ang="0">
                    <a:pos x="8" y="115"/>
                  </a:cxn>
                  <a:cxn ang="0">
                    <a:pos x="115" y="49"/>
                  </a:cxn>
                  <a:cxn ang="0">
                    <a:pos x="0" y="0"/>
                  </a:cxn>
                  <a:cxn ang="0">
                    <a:pos x="8" y="115"/>
                  </a:cxn>
                </a:cxnLst>
                <a:rect l="0" t="0" r="r" b="b"/>
                <a:pathLst>
                  <a:path w="115" h="115">
                    <a:moveTo>
                      <a:pt x="8" y="115"/>
                    </a:moveTo>
                    <a:lnTo>
                      <a:pt x="115" y="49"/>
                    </a:lnTo>
                    <a:lnTo>
                      <a:pt x="0" y="0"/>
                    </a:lnTo>
                    <a:lnTo>
                      <a:pt x="8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828675" y="1965325"/>
              <a:ext cx="1057275" cy="419100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1014413" y="2055813"/>
              <a:ext cx="70961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Initiator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763971" y="4246563"/>
              <a:ext cx="485776" cy="558800"/>
              <a:chOff x="2350" y="2421"/>
              <a:chExt cx="306" cy="352"/>
            </a:xfrm>
          </p:grpSpPr>
          <p:sp>
            <p:nvSpPr>
              <p:cNvPr id="87" name="Line 23"/>
              <p:cNvSpPr>
                <a:spLocks noChangeShapeType="1"/>
              </p:cNvSpPr>
              <p:nvPr/>
            </p:nvSpPr>
            <p:spPr bwMode="auto">
              <a:xfrm flipH="1" flipV="1">
                <a:off x="2350" y="2421"/>
                <a:ext cx="235" cy="27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8" name="Freeform 24"/>
              <p:cNvSpPr>
                <a:spLocks/>
              </p:cNvSpPr>
              <p:nvPr/>
            </p:nvSpPr>
            <p:spPr bwMode="auto">
              <a:xfrm>
                <a:off x="2538" y="2651"/>
                <a:ext cx="118" cy="12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18" y="122"/>
                  </a:cxn>
                  <a:cxn ang="0">
                    <a:pos x="87" y="0"/>
                  </a:cxn>
                  <a:cxn ang="0">
                    <a:pos x="0" y="76"/>
                  </a:cxn>
                </a:cxnLst>
                <a:rect l="0" t="0" r="r" b="b"/>
                <a:pathLst>
                  <a:path w="118" h="122">
                    <a:moveTo>
                      <a:pt x="0" y="76"/>
                    </a:moveTo>
                    <a:lnTo>
                      <a:pt x="118" y="122"/>
                    </a:lnTo>
                    <a:lnTo>
                      <a:pt x="87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3252788" y="2887663"/>
              <a:ext cx="1282700" cy="657225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268663" y="2925763"/>
              <a:ext cx="128428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740150" y="2908300"/>
              <a:ext cx="3603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Ask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3378200" y="3154363"/>
              <a:ext cx="109378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1130367" y="2379665"/>
              <a:ext cx="180986" cy="684213"/>
              <a:chOff x="691" y="1245"/>
              <a:chExt cx="114" cy="431"/>
            </a:xfrm>
          </p:grpSpPr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744" y="1245"/>
                <a:ext cx="5" cy="32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6" name="Freeform 31"/>
              <p:cNvSpPr>
                <a:spLocks/>
              </p:cNvSpPr>
              <p:nvPr/>
            </p:nvSpPr>
            <p:spPr bwMode="auto">
              <a:xfrm>
                <a:off x="691" y="1563"/>
                <a:ext cx="114" cy="11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9" y="113"/>
                  </a:cxn>
                  <a:cxn ang="0">
                    <a:pos x="114" y="0"/>
                  </a:cxn>
                  <a:cxn ang="0">
                    <a:pos x="0" y="2"/>
                  </a:cxn>
                </a:cxnLst>
                <a:rect l="0" t="0" r="r" b="b"/>
                <a:pathLst>
                  <a:path w="114" h="113">
                    <a:moveTo>
                      <a:pt x="0" y="2"/>
                    </a:moveTo>
                    <a:lnTo>
                      <a:pt x="59" y="113"/>
                    </a:lnTo>
                    <a:lnTo>
                      <a:pt x="11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2714625" y="1947863"/>
              <a:ext cx="2006600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2873375" y="1816102"/>
              <a:ext cx="1046163" cy="760414"/>
              <a:chOff x="1888" y="926"/>
              <a:chExt cx="659" cy="479"/>
            </a:xfrm>
          </p:grpSpPr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1993" y="926"/>
                <a:ext cx="43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copyOf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1888" y="1079"/>
                <a:ext cx="6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constraints</a:t>
                </a:r>
              </a:p>
              <a:p>
                <a:pPr>
                  <a:spcBef>
                    <a:spcPct val="0"/>
                  </a:spcBef>
                </a:pPr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Request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8125925" y="2459040"/>
              <a:ext cx="182551" cy="1216026"/>
              <a:chOff x="5098" y="1295"/>
              <a:chExt cx="115" cy="766"/>
            </a:xfrm>
          </p:grpSpPr>
          <p:sp>
            <p:nvSpPr>
              <p:cNvPr id="81" name="Line 36"/>
              <p:cNvSpPr>
                <a:spLocks noChangeShapeType="1"/>
              </p:cNvSpPr>
              <p:nvPr/>
            </p:nvSpPr>
            <p:spPr bwMode="auto">
              <a:xfrm flipV="1">
                <a:off x="5150" y="1404"/>
                <a:ext cx="5" cy="6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>
                <a:off x="5098" y="1295"/>
                <a:ext cx="115" cy="112"/>
              </a:xfrm>
              <a:custGeom>
                <a:avLst/>
                <a:gdLst/>
                <a:ahLst/>
                <a:cxnLst>
                  <a:cxn ang="0">
                    <a:pos x="115" y="112"/>
                  </a:cxn>
                  <a:cxn ang="0">
                    <a:pos x="57" y="0"/>
                  </a:cxn>
                  <a:cxn ang="0">
                    <a:pos x="0" y="112"/>
                  </a:cxn>
                  <a:cxn ang="0">
                    <a:pos x="115" y="112"/>
                  </a:cxn>
                </a:cxnLst>
                <a:rect l="0" t="0" r="r" b="b"/>
                <a:pathLst>
                  <a:path w="115" h="112">
                    <a:moveTo>
                      <a:pt x="115" y="112"/>
                    </a:moveTo>
                    <a:lnTo>
                      <a:pt x="57" y="0"/>
                    </a:lnTo>
                    <a:lnTo>
                      <a:pt x="0" y="112"/>
                    </a:lnTo>
                    <a:lnTo>
                      <a:pt x="115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381000" y="3798888"/>
              <a:ext cx="1914525" cy="373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530225" y="3822700"/>
              <a:ext cx="17446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1352550" y="3419475"/>
              <a:ext cx="2017713" cy="1098550"/>
              <a:chOff x="831" y="1900"/>
              <a:chExt cx="1271" cy="692"/>
            </a:xfrm>
          </p:grpSpPr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 flipH="1">
                <a:off x="926" y="1900"/>
                <a:ext cx="1176" cy="64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0" name="Freeform 42"/>
              <p:cNvSpPr>
                <a:spLocks/>
              </p:cNvSpPr>
              <p:nvPr/>
            </p:nvSpPr>
            <p:spPr bwMode="auto">
              <a:xfrm>
                <a:off x="831" y="2487"/>
                <a:ext cx="125" cy="105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0" y="105"/>
                  </a:cxn>
                  <a:cxn ang="0">
                    <a:pos x="125" y="100"/>
                  </a:cxn>
                  <a:cxn ang="0">
                    <a:pos x="71" y="0"/>
                  </a:cxn>
                </a:cxnLst>
                <a:rect l="0" t="0" r="r" b="b"/>
                <a:pathLst>
                  <a:path w="125" h="105">
                    <a:moveTo>
                      <a:pt x="71" y="0"/>
                    </a:moveTo>
                    <a:lnTo>
                      <a:pt x="0" y="105"/>
                    </a:lnTo>
                    <a:lnTo>
                      <a:pt x="125" y="10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20" name="Group 46"/>
            <p:cNvGrpSpPr>
              <a:grpSpLocks/>
            </p:cNvGrpSpPr>
            <p:nvPr/>
          </p:nvGrpSpPr>
          <p:grpSpPr bwMode="auto">
            <a:xfrm>
              <a:off x="1981200" y="4167188"/>
              <a:ext cx="1079500" cy="592137"/>
              <a:chOff x="1227" y="2371"/>
              <a:chExt cx="680" cy="373"/>
            </a:xfrm>
          </p:grpSpPr>
          <p:sp>
            <p:nvSpPr>
              <p:cNvPr id="77" name="Line 44"/>
              <p:cNvSpPr>
                <a:spLocks noChangeShapeType="1"/>
              </p:cNvSpPr>
              <p:nvPr/>
            </p:nvSpPr>
            <p:spPr bwMode="auto">
              <a:xfrm flipV="1">
                <a:off x="1227" y="2423"/>
                <a:ext cx="586" cy="32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8" name="Freeform 45"/>
              <p:cNvSpPr>
                <a:spLocks/>
              </p:cNvSpPr>
              <p:nvPr/>
            </p:nvSpPr>
            <p:spPr bwMode="auto">
              <a:xfrm>
                <a:off x="1782" y="2371"/>
                <a:ext cx="125" cy="106"/>
              </a:xfrm>
              <a:custGeom>
                <a:avLst/>
                <a:gdLst/>
                <a:ahLst/>
                <a:cxnLst>
                  <a:cxn ang="0">
                    <a:pos x="55" y="106"/>
                  </a:cxn>
                  <a:cxn ang="0">
                    <a:pos x="125" y="0"/>
                  </a:cxn>
                  <a:cxn ang="0">
                    <a:pos x="0" y="7"/>
                  </a:cxn>
                  <a:cxn ang="0">
                    <a:pos x="55" y="106"/>
                  </a:cxn>
                </a:cxnLst>
                <a:rect l="0" t="0" r="r" b="b"/>
                <a:pathLst>
                  <a:path w="125" h="106">
                    <a:moveTo>
                      <a:pt x="55" y="106"/>
                    </a:moveTo>
                    <a:lnTo>
                      <a:pt x="125" y="0"/>
                    </a:lnTo>
                    <a:lnTo>
                      <a:pt x="0" y="7"/>
                    </a:lnTo>
                    <a:lnTo>
                      <a:pt x="55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303213" y="2363788"/>
              <a:ext cx="944562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388938" y="2389188"/>
              <a:ext cx="76993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" name="Rectangle 49"/>
            <p:cNvSpPr>
              <a:spLocks noChangeArrowheads="1"/>
            </p:cNvSpPr>
            <p:nvPr/>
          </p:nvSpPr>
          <p:spPr bwMode="auto">
            <a:xfrm>
              <a:off x="368300" y="2632075"/>
              <a:ext cx="8064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6019804" y="4030207"/>
              <a:ext cx="1463676" cy="182620"/>
              <a:chOff x="3771" y="2284"/>
              <a:chExt cx="922" cy="115"/>
            </a:xfrm>
          </p:grpSpPr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 flipV="1">
                <a:off x="3771" y="2341"/>
                <a:ext cx="813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6" name="Freeform 51"/>
              <p:cNvSpPr>
                <a:spLocks/>
              </p:cNvSpPr>
              <p:nvPr/>
            </p:nvSpPr>
            <p:spPr bwMode="auto">
              <a:xfrm>
                <a:off x="4580" y="2284"/>
                <a:ext cx="113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113" y="57"/>
                  </a:cxn>
                  <a:cxn ang="0">
                    <a:pos x="0" y="0"/>
                  </a:cxn>
                  <a:cxn ang="0">
                    <a:pos x="0" y="115"/>
                  </a:cxn>
                </a:cxnLst>
                <a:rect l="0" t="0" r="r" b="b"/>
                <a:pathLst>
                  <a:path w="113" h="115">
                    <a:moveTo>
                      <a:pt x="0" y="115"/>
                    </a:moveTo>
                    <a:lnTo>
                      <a:pt x="113" y="5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5" name="Rectangle 53"/>
            <p:cNvSpPr>
              <a:spLocks noChangeArrowheads="1"/>
            </p:cNvSpPr>
            <p:nvPr/>
          </p:nvSpPr>
          <p:spPr bwMode="auto">
            <a:xfrm>
              <a:off x="6065838" y="3562350"/>
              <a:ext cx="122555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6348413" y="3584575"/>
              <a:ext cx="769937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Rectangle 55"/>
            <p:cNvSpPr>
              <a:spLocks noChangeArrowheads="1"/>
            </p:cNvSpPr>
            <p:nvPr/>
          </p:nvSpPr>
          <p:spPr bwMode="auto">
            <a:xfrm>
              <a:off x="6191250" y="3827463"/>
              <a:ext cx="109378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Rectangle 56"/>
            <p:cNvSpPr>
              <a:spLocks noChangeArrowheads="1"/>
            </p:cNvSpPr>
            <p:nvPr/>
          </p:nvSpPr>
          <p:spPr bwMode="auto">
            <a:xfrm>
              <a:off x="2154238" y="4551363"/>
              <a:ext cx="11620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Rectangle 57"/>
            <p:cNvSpPr>
              <a:spLocks noChangeArrowheads="1"/>
            </p:cNvSpPr>
            <p:nvPr/>
          </p:nvSpPr>
          <p:spPr bwMode="auto">
            <a:xfrm>
              <a:off x="2336800" y="4576763"/>
              <a:ext cx="9017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individual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2243138" y="4818063"/>
              <a:ext cx="10937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31" name="Group 61"/>
            <p:cNvGrpSpPr>
              <a:grpSpLocks/>
            </p:cNvGrpSpPr>
            <p:nvPr/>
          </p:nvGrpSpPr>
          <p:grpSpPr bwMode="auto">
            <a:xfrm>
              <a:off x="4721225" y="4456124"/>
              <a:ext cx="422275" cy="365126"/>
              <a:chOff x="2953" y="2553"/>
              <a:chExt cx="266" cy="230"/>
            </a:xfrm>
          </p:grpSpPr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 flipH="1">
                <a:off x="2953" y="2624"/>
                <a:ext cx="184" cy="1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4" name="Freeform 60"/>
              <p:cNvSpPr>
                <a:spLocks/>
              </p:cNvSpPr>
              <p:nvPr/>
            </p:nvSpPr>
            <p:spPr bwMode="auto">
              <a:xfrm>
                <a:off x="3097" y="2553"/>
                <a:ext cx="122" cy="117"/>
              </a:xfrm>
              <a:custGeom>
                <a:avLst/>
                <a:gdLst/>
                <a:ahLst/>
                <a:cxnLst>
                  <a:cxn ang="0">
                    <a:pos x="75" y="117"/>
                  </a:cxn>
                  <a:cxn ang="0">
                    <a:pos x="122" y="0"/>
                  </a:cxn>
                  <a:cxn ang="0">
                    <a:pos x="0" y="31"/>
                  </a:cxn>
                  <a:cxn ang="0">
                    <a:pos x="75" y="117"/>
                  </a:cxn>
                </a:cxnLst>
                <a:rect l="0" t="0" r="r" b="b"/>
                <a:pathLst>
                  <a:path w="122" h="117">
                    <a:moveTo>
                      <a:pt x="75" y="117"/>
                    </a:moveTo>
                    <a:lnTo>
                      <a:pt x="122" y="0"/>
                    </a:lnTo>
                    <a:lnTo>
                      <a:pt x="0" y="31"/>
                    </a:lnTo>
                    <a:lnTo>
                      <a:pt x="75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3046413" y="3781425"/>
              <a:ext cx="1358900" cy="657225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3063875" y="3852863"/>
              <a:ext cx="1362075" cy="50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3395663" y="3849688"/>
              <a:ext cx="6604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Collect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3184525" y="4092575"/>
              <a:ext cx="10937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7486650" y="2028825"/>
              <a:ext cx="1457325" cy="419100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7721600" y="2119313"/>
              <a:ext cx="10223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Rectangle 68"/>
            <p:cNvSpPr>
              <a:spLocks noChangeArrowheads="1"/>
            </p:cNvSpPr>
            <p:nvPr/>
          </p:nvSpPr>
          <p:spPr bwMode="auto">
            <a:xfrm>
              <a:off x="669925" y="4551363"/>
              <a:ext cx="1362075" cy="41751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854075" y="4641850"/>
              <a:ext cx="10223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Oval 70"/>
            <p:cNvSpPr>
              <a:spLocks noChangeArrowheads="1"/>
            </p:cNvSpPr>
            <p:nvPr/>
          </p:nvSpPr>
          <p:spPr bwMode="auto">
            <a:xfrm>
              <a:off x="4752975" y="3813175"/>
              <a:ext cx="1250950" cy="639763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4770438" y="3838575"/>
              <a:ext cx="1250950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Rectangle 72"/>
            <p:cNvSpPr>
              <a:spLocks noChangeArrowheads="1"/>
            </p:cNvSpPr>
            <p:nvPr/>
          </p:nvSpPr>
          <p:spPr bwMode="auto">
            <a:xfrm>
              <a:off x="5099050" y="3832225"/>
              <a:ext cx="6127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Merge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Rectangle 73"/>
            <p:cNvSpPr>
              <a:spLocks noChangeArrowheads="1"/>
            </p:cNvSpPr>
            <p:nvPr/>
          </p:nvSpPr>
          <p:spPr bwMode="auto">
            <a:xfrm>
              <a:off x="4865688" y="4078288"/>
              <a:ext cx="10937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Rectangle 74"/>
            <p:cNvSpPr>
              <a:spLocks noChangeArrowheads="1"/>
            </p:cNvSpPr>
            <p:nvPr/>
          </p:nvSpPr>
          <p:spPr bwMode="auto">
            <a:xfrm>
              <a:off x="3467100" y="4870450"/>
              <a:ext cx="22479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Rectangle 75"/>
            <p:cNvSpPr>
              <a:spLocks noChangeArrowheads="1"/>
            </p:cNvSpPr>
            <p:nvPr/>
          </p:nvSpPr>
          <p:spPr bwMode="auto">
            <a:xfrm>
              <a:off x="3548063" y="4892675"/>
              <a:ext cx="2092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Line 76"/>
            <p:cNvSpPr>
              <a:spLocks noChangeShapeType="1"/>
            </p:cNvSpPr>
            <p:nvPr/>
          </p:nvSpPr>
          <p:spPr bwMode="auto">
            <a:xfrm flipV="1">
              <a:off x="3465513" y="4837113"/>
              <a:ext cx="22002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7" name="Line 77"/>
            <p:cNvSpPr>
              <a:spLocks noChangeShapeType="1"/>
            </p:cNvSpPr>
            <p:nvPr/>
          </p:nvSpPr>
          <p:spPr bwMode="auto">
            <a:xfrm>
              <a:off x="3465513" y="5189538"/>
              <a:ext cx="2157412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7483475" y="3702050"/>
              <a:ext cx="1408113" cy="704850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Rectangle 79"/>
            <p:cNvSpPr>
              <a:spLocks noChangeArrowheads="1"/>
            </p:cNvSpPr>
            <p:nvPr/>
          </p:nvSpPr>
          <p:spPr bwMode="auto">
            <a:xfrm>
              <a:off x="7518400" y="3792538"/>
              <a:ext cx="1411288" cy="51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Rectangle 80"/>
            <p:cNvSpPr>
              <a:spLocks noChangeArrowheads="1"/>
            </p:cNvSpPr>
            <p:nvPr/>
          </p:nvSpPr>
          <p:spPr bwMode="auto">
            <a:xfrm>
              <a:off x="7753350" y="3786188"/>
              <a:ext cx="996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Determine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7797800" y="4032250"/>
              <a:ext cx="9032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Schedule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82"/>
            <p:cNvSpPr>
              <a:spLocks noChangeArrowheads="1"/>
            </p:cNvSpPr>
            <p:nvPr/>
          </p:nvSpPr>
          <p:spPr bwMode="auto">
            <a:xfrm>
              <a:off x="7056438" y="2841625"/>
              <a:ext cx="1241425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83"/>
            <p:cNvSpPr>
              <a:spLocks noChangeArrowheads="1"/>
            </p:cNvSpPr>
            <p:nvPr/>
          </p:nvSpPr>
          <p:spPr bwMode="auto">
            <a:xfrm>
              <a:off x="7346950" y="2867025"/>
              <a:ext cx="7699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Rectangle 84"/>
            <p:cNvSpPr>
              <a:spLocks noChangeArrowheads="1"/>
            </p:cNvSpPr>
            <p:nvPr/>
          </p:nvSpPr>
          <p:spPr bwMode="auto">
            <a:xfrm>
              <a:off x="7199313" y="3109913"/>
              <a:ext cx="10699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Notification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Oval 85"/>
            <p:cNvSpPr>
              <a:spLocks noChangeArrowheads="1"/>
            </p:cNvSpPr>
            <p:nvPr/>
          </p:nvSpPr>
          <p:spPr bwMode="auto">
            <a:xfrm>
              <a:off x="698500" y="3079750"/>
              <a:ext cx="1265238" cy="655638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714375" y="3135313"/>
              <a:ext cx="1268413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auto">
            <a:xfrm>
              <a:off x="1050925" y="3130550"/>
              <a:ext cx="6127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Check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957263" y="3375025"/>
              <a:ext cx="8064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59" name="Group 91"/>
            <p:cNvGrpSpPr>
              <a:grpSpLocks/>
            </p:cNvGrpSpPr>
            <p:nvPr/>
          </p:nvGrpSpPr>
          <p:grpSpPr bwMode="auto">
            <a:xfrm>
              <a:off x="1398671" y="2379665"/>
              <a:ext cx="180986" cy="717551"/>
              <a:chOff x="860" y="1245"/>
              <a:chExt cx="114" cy="452"/>
            </a:xfrm>
          </p:grpSpPr>
          <p:sp>
            <p:nvSpPr>
              <p:cNvPr id="71" name="Line 89"/>
              <p:cNvSpPr>
                <a:spLocks noChangeShapeType="1"/>
              </p:cNvSpPr>
              <p:nvPr/>
            </p:nvSpPr>
            <p:spPr bwMode="auto">
              <a:xfrm>
                <a:off x="916" y="1354"/>
                <a:ext cx="5" cy="3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2" name="Freeform 90"/>
              <p:cNvSpPr>
                <a:spLocks/>
              </p:cNvSpPr>
              <p:nvPr/>
            </p:nvSpPr>
            <p:spPr bwMode="auto">
              <a:xfrm>
                <a:off x="860" y="1245"/>
                <a:ext cx="114" cy="113"/>
              </a:xfrm>
              <a:custGeom>
                <a:avLst/>
                <a:gdLst/>
                <a:ahLst/>
                <a:cxnLst>
                  <a:cxn ang="0">
                    <a:pos x="114" y="111"/>
                  </a:cxn>
                  <a:cxn ang="0">
                    <a:pos x="55" y="0"/>
                  </a:cxn>
                  <a:cxn ang="0">
                    <a:pos x="0" y="113"/>
                  </a:cxn>
                  <a:cxn ang="0">
                    <a:pos x="114" y="111"/>
                  </a:cxn>
                </a:cxnLst>
                <a:rect l="0" t="0" r="r" b="b"/>
                <a:pathLst>
                  <a:path w="114" h="113">
                    <a:moveTo>
                      <a:pt x="114" y="111"/>
                    </a:moveTo>
                    <a:lnTo>
                      <a:pt x="55" y="0"/>
                    </a:lnTo>
                    <a:lnTo>
                      <a:pt x="0" y="113"/>
                    </a:lnTo>
                    <a:lnTo>
                      <a:pt x="114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0" name="Rectangle 92"/>
            <p:cNvSpPr>
              <a:spLocks noChangeArrowheads="1"/>
            </p:cNvSpPr>
            <p:nvPr/>
          </p:nvSpPr>
          <p:spPr bwMode="auto">
            <a:xfrm>
              <a:off x="1516063" y="2603500"/>
              <a:ext cx="1489075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Rectangle 93"/>
            <p:cNvSpPr>
              <a:spLocks noChangeArrowheads="1"/>
            </p:cNvSpPr>
            <p:nvPr/>
          </p:nvSpPr>
          <p:spPr bwMode="auto">
            <a:xfrm>
              <a:off x="1571625" y="2498725"/>
              <a:ext cx="806450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invalid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" name="Rectangle 94"/>
            <p:cNvSpPr>
              <a:spLocks noChangeArrowheads="1"/>
            </p:cNvSpPr>
            <p:nvPr/>
          </p:nvSpPr>
          <p:spPr bwMode="auto">
            <a:xfrm>
              <a:off x="1819275" y="3017838"/>
              <a:ext cx="13922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Rectangle 95"/>
            <p:cNvSpPr>
              <a:spLocks noChangeArrowheads="1"/>
            </p:cNvSpPr>
            <p:nvPr/>
          </p:nvSpPr>
          <p:spPr bwMode="auto">
            <a:xfrm>
              <a:off x="1860550" y="3041650"/>
              <a:ext cx="1323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validRequest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64" name="Group 98"/>
            <p:cNvGrpSpPr>
              <a:grpSpLocks/>
            </p:cNvGrpSpPr>
            <p:nvPr/>
          </p:nvGrpSpPr>
          <p:grpSpPr bwMode="auto">
            <a:xfrm>
              <a:off x="1893889" y="2103440"/>
              <a:ext cx="1987551" cy="787401"/>
              <a:chOff x="1172" y="1071"/>
              <a:chExt cx="1252" cy="496"/>
            </a:xfrm>
          </p:grpSpPr>
          <p:sp>
            <p:nvSpPr>
              <p:cNvPr id="69" name="Line 96"/>
              <p:cNvSpPr>
                <a:spLocks noChangeShapeType="1"/>
              </p:cNvSpPr>
              <p:nvPr/>
            </p:nvSpPr>
            <p:spPr bwMode="auto">
              <a:xfrm flipH="1" flipV="1">
                <a:off x="1273" y="1124"/>
                <a:ext cx="1151" cy="4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0" name="Freeform 97"/>
              <p:cNvSpPr>
                <a:spLocks/>
              </p:cNvSpPr>
              <p:nvPr/>
            </p:nvSpPr>
            <p:spPr bwMode="auto">
              <a:xfrm>
                <a:off x="1172" y="1071"/>
                <a:ext cx="126" cy="106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13"/>
                  </a:cxn>
                  <a:cxn ang="0">
                    <a:pos x="85" y="106"/>
                  </a:cxn>
                  <a:cxn ang="0">
                    <a:pos x="126" y="0"/>
                  </a:cxn>
                </a:cxnLst>
                <a:rect l="0" t="0" r="r" b="b"/>
                <a:pathLst>
                  <a:path w="126" h="106">
                    <a:moveTo>
                      <a:pt x="126" y="0"/>
                    </a:moveTo>
                    <a:lnTo>
                      <a:pt x="0" y="13"/>
                    </a:lnTo>
                    <a:lnTo>
                      <a:pt x="85" y="106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967288" y="2982913"/>
              <a:ext cx="18891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 dirty="0" smtClean="0">
                  <a:solidFill>
                    <a:schemeClr val="tx2"/>
                  </a:solidFill>
                  <a:effectLst/>
                  <a:latin typeface="Comic Sans MS" pitchFamily="66" charset="0"/>
                </a:rPr>
                <a:t>Y</a:t>
              </a:r>
              <a:endParaRPr lang="fr-BE" sz="20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5526088" y="3297238"/>
              <a:ext cx="449262" cy="476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 flipH="1" flipV="1">
              <a:off x="2554288" y="1898650"/>
              <a:ext cx="144462" cy="11255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V="1">
              <a:off x="3970338" y="1957388"/>
              <a:ext cx="1284287" cy="3873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467600" y="27432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8038306" y="33909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In the figure below, X is ____ of “Ask Constraints”</a:t>
            </a:r>
          </a:p>
          <a:p>
            <a:pPr lvl="1"/>
            <a:r>
              <a:rPr lang="en-US" dirty="0" smtClean="0"/>
              <a:t>Input data flow</a:t>
            </a:r>
          </a:p>
          <a:p>
            <a:pPr lvl="1"/>
            <a:r>
              <a:rPr lang="en-US" dirty="0" smtClean="0"/>
              <a:t>Output data flow</a:t>
            </a:r>
          </a:p>
          <a:p>
            <a:pPr lvl="1"/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System component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3482975"/>
            <a:ext cx="8640762" cy="3375025"/>
            <a:chOff x="303213" y="1816100"/>
            <a:chExt cx="8640762" cy="3375025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898650" y="3211513"/>
              <a:ext cx="1384300" cy="254000"/>
              <a:chOff x="1156" y="1769"/>
              <a:chExt cx="891" cy="115"/>
            </a:xfrm>
          </p:grpSpPr>
          <p:sp>
            <p:nvSpPr>
              <p:cNvPr id="89" name="Line 18"/>
              <p:cNvSpPr>
                <a:spLocks noChangeShapeType="1"/>
              </p:cNvSpPr>
              <p:nvPr/>
            </p:nvSpPr>
            <p:spPr bwMode="auto">
              <a:xfrm flipV="1">
                <a:off x="1156" y="1826"/>
                <a:ext cx="782" cy="5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>
                <a:off x="1932" y="1769"/>
                <a:ext cx="115" cy="115"/>
              </a:xfrm>
              <a:custGeom>
                <a:avLst/>
                <a:gdLst/>
                <a:ahLst/>
                <a:cxnLst>
                  <a:cxn ang="0">
                    <a:pos x="8" y="115"/>
                  </a:cxn>
                  <a:cxn ang="0">
                    <a:pos x="115" y="49"/>
                  </a:cxn>
                  <a:cxn ang="0">
                    <a:pos x="0" y="0"/>
                  </a:cxn>
                  <a:cxn ang="0">
                    <a:pos x="8" y="115"/>
                  </a:cxn>
                </a:cxnLst>
                <a:rect l="0" t="0" r="r" b="b"/>
                <a:pathLst>
                  <a:path w="115" h="115">
                    <a:moveTo>
                      <a:pt x="8" y="115"/>
                    </a:moveTo>
                    <a:lnTo>
                      <a:pt x="115" y="49"/>
                    </a:lnTo>
                    <a:lnTo>
                      <a:pt x="0" y="0"/>
                    </a:lnTo>
                    <a:lnTo>
                      <a:pt x="8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828675" y="1965325"/>
              <a:ext cx="1057275" cy="419100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1014413" y="2055813"/>
              <a:ext cx="70961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Initiator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763971" y="4246563"/>
              <a:ext cx="485776" cy="558800"/>
              <a:chOff x="2350" y="2421"/>
              <a:chExt cx="306" cy="352"/>
            </a:xfrm>
          </p:grpSpPr>
          <p:sp>
            <p:nvSpPr>
              <p:cNvPr id="87" name="Line 23"/>
              <p:cNvSpPr>
                <a:spLocks noChangeShapeType="1"/>
              </p:cNvSpPr>
              <p:nvPr/>
            </p:nvSpPr>
            <p:spPr bwMode="auto">
              <a:xfrm flipH="1" flipV="1">
                <a:off x="2350" y="2421"/>
                <a:ext cx="235" cy="27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8" name="Freeform 24"/>
              <p:cNvSpPr>
                <a:spLocks/>
              </p:cNvSpPr>
              <p:nvPr/>
            </p:nvSpPr>
            <p:spPr bwMode="auto">
              <a:xfrm>
                <a:off x="2538" y="2651"/>
                <a:ext cx="118" cy="122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18" y="122"/>
                  </a:cxn>
                  <a:cxn ang="0">
                    <a:pos x="87" y="0"/>
                  </a:cxn>
                  <a:cxn ang="0">
                    <a:pos x="0" y="76"/>
                  </a:cxn>
                </a:cxnLst>
                <a:rect l="0" t="0" r="r" b="b"/>
                <a:pathLst>
                  <a:path w="118" h="122">
                    <a:moveTo>
                      <a:pt x="0" y="76"/>
                    </a:moveTo>
                    <a:lnTo>
                      <a:pt x="118" y="122"/>
                    </a:lnTo>
                    <a:lnTo>
                      <a:pt x="87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3252788" y="2887663"/>
              <a:ext cx="1282700" cy="657225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268663" y="2925763"/>
              <a:ext cx="128428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3740150" y="2908300"/>
              <a:ext cx="3603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Ask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3378200" y="3154363"/>
              <a:ext cx="109378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1130367" y="2379665"/>
              <a:ext cx="180986" cy="684213"/>
              <a:chOff x="691" y="1245"/>
              <a:chExt cx="114" cy="431"/>
            </a:xfrm>
          </p:grpSpPr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744" y="1245"/>
                <a:ext cx="5" cy="32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6" name="Freeform 31"/>
              <p:cNvSpPr>
                <a:spLocks/>
              </p:cNvSpPr>
              <p:nvPr/>
            </p:nvSpPr>
            <p:spPr bwMode="auto">
              <a:xfrm>
                <a:off x="691" y="1563"/>
                <a:ext cx="114" cy="11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9" y="113"/>
                  </a:cxn>
                  <a:cxn ang="0">
                    <a:pos x="114" y="0"/>
                  </a:cxn>
                  <a:cxn ang="0">
                    <a:pos x="0" y="2"/>
                  </a:cxn>
                </a:cxnLst>
                <a:rect l="0" t="0" r="r" b="b"/>
                <a:pathLst>
                  <a:path w="114" h="113">
                    <a:moveTo>
                      <a:pt x="0" y="2"/>
                    </a:moveTo>
                    <a:lnTo>
                      <a:pt x="59" y="113"/>
                    </a:lnTo>
                    <a:lnTo>
                      <a:pt x="11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2714625" y="1947863"/>
              <a:ext cx="2006600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5" name="Group 99"/>
            <p:cNvGrpSpPr>
              <a:grpSpLocks/>
            </p:cNvGrpSpPr>
            <p:nvPr/>
          </p:nvGrpSpPr>
          <p:grpSpPr bwMode="auto">
            <a:xfrm>
              <a:off x="2873375" y="1816102"/>
              <a:ext cx="1046163" cy="760414"/>
              <a:chOff x="1888" y="926"/>
              <a:chExt cx="659" cy="479"/>
            </a:xfrm>
          </p:grpSpPr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1993" y="926"/>
                <a:ext cx="432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copyOf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1888" y="1079"/>
                <a:ext cx="65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constraints</a:t>
                </a:r>
              </a:p>
              <a:p>
                <a:pPr>
                  <a:spcBef>
                    <a:spcPct val="0"/>
                  </a:spcBef>
                </a:pPr>
                <a:r>
                  <a:rPr kumimoji="0" lang="en-US" sz="1700">
                    <a:solidFill>
                      <a:srgbClr val="000080"/>
                    </a:solidFill>
                    <a:effectLst/>
                    <a:latin typeface="Arial" pitchFamily="34" charset="0"/>
                  </a:rPr>
                  <a:t>Request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8125925" y="2459040"/>
              <a:ext cx="182551" cy="1216026"/>
              <a:chOff x="5098" y="1295"/>
              <a:chExt cx="115" cy="766"/>
            </a:xfrm>
          </p:grpSpPr>
          <p:sp>
            <p:nvSpPr>
              <p:cNvPr id="81" name="Line 36"/>
              <p:cNvSpPr>
                <a:spLocks noChangeShapeType="1"/>
              </p:cNvSpPr>
              <p:nvPr/>
            </p:nvSpPr>
            <p:spPr bwMode="auto">
              <a:xfrm flipV="1">
                <a:off x="5150" y="1404"/>
                <a:ext cx="5" cy="6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>
                <a:off x="5098" y="1295"/>
                <a:ext cx="115" cy="112"/>
              </a:xfrm>
              <a:custGeom>
                <a:avLst/>
                <a:gdLst/>
                <a:ahLst/>
                <a:cxnLst>
                  <a:cxn ang="0">
                    <a:pos x="115" y="112"/>
                  </a:cxn>
                  <a:cxn ang="0">
                    <a:pos x="57" y="0"/>
                  </a:cxn>
                  <a:cxn ang="0">
                    <a:pos x="0" y="112"/>
                  </a:cxn>
                  <a:cxn ang="0">
                    <a:pos x="115" y="112"/>
                  </a:cxn>
                </a:cxnLst>
                <a:rect l="0" t="0" r="r" b="b"/>
                <a:pathLst>
                  <a:path w="115" h="112">
                    <a:moveTo>
                      <a:pt x="115" y="112"/>
                    </a:moveTo>
                    <a:lnTo>
                      <a:pt x="57" y="0"/>
                    </a:lnTo>
                    <a:lnTo>
                      <a:pt x="0" y="112"/>
                    </a:lnTo>
                    <a:lnTo>
                      <a:pt x="115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381000" y="3798888"/>
              <a:ext cx="1914525" cy="373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530225" y="3822700"/>
              <a:ext cx="17446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1352550" y="3419475"/>
              <a:ext cx="2017713" cy="1098550"/>
              <a:chOff x="831" y="1900"/>
              <a:chExt cx="1271" cy="692"/>
            </a:xfrm>
          </p:grpSpPr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 flipH="1">
                <a:off x="926" y="1900"/>
                <a:ext cx="1176" cy="64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0" name="Freeform 42"/>
              <p:cNvSpPr>
                <a:spLocks/>
              </p:cNvSpPr>
              <p:nvPr/>
            </p:nvSpPr>
            <p:spPr bwMode="auto">
              <a:xfrm>
                <a:off x="831" y="2487"/>
                <a:ext cx="125" cy="105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0" y="105"/>
                  </a:cxn>
                  <a:cxn ang="0">
                    <a:pos x="125" y="100"/>
                  </a:cxn>
                  <a:cxn ang="0">
                    <a:pos x="71" y="0"/>
                  </a:cxn>
                </a:cxnLst>
                <a:rect l="0" t="0" r="r" b="b"/>
                <a:pathLst>
                  <a:path w="125" h="105">
                    <a:moveTo>
                      <a:pt x="71" y="0"/>
                    </a:moveTo>
                    <a:lnTo>
                      <a:pt x="0" y="105"/>
                    </a:lnTo>
                    <a:lnTo>
                      <a:pt x="125" y="10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20" name="Group 46"/>
            <p:cNvGrpSpPr>
              <a:grpSpLocks/>
            </p:cNvGrpSpPr>
            <p:nvPr/>
          </p:nvGrpSpPr>
          <p:grpSpPr bwMode="auto">
            <a:xfrm>
              <a:off x="1981200" y="4167188"/>
              <a:ext cx="1079500" cy="592137"/>
              <a:chOff x="1227" y="2371"/>
              <a:chExt cx="680" cy="373"/>
            </a:xfrm>
          </p:grpSpPr>
          <p:sp>
            <p:nvSpPr>
              <p:cNvPr id="77" name="Line 44"/>
              <p:cNvSpPr>
                <a:spLocks noChangeShapeType="1"/>
              </p:cNvSpPr>
              <p:nvPr/>
            </p:nvSpPr>
            <p:spPr bwMode="auto">
              <a:xfrm flipV="1">
                <a:off x="1227" y="2423"/>
                <a:ext cx="586" cy="32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8" name="Freeform 45"/>
              <p:cNvSpPr>
                <a:spLocks/>
              </p:cNvSpPr>
              <p:nvPr/>
            </p:nvSpPr>
            <p:spPr bwMode="auto">
              <a:xfrm>
                <a:off x="1782" y="2371"/>
                <a:ext cx="125" cy="106"/>
              </a:xfrm>
              <a:custGeom>
                <a:avLst/>
                <a:gdLst/>
                <a:ahLst/>
                <a:cxnLst>
                  <a:cxn ang="0">
                    <a:pos x="55" y="106"/>
                  </a:cxn>
                  <a:cxn ang="0">
                    <a:pos x="125" y="0"/>
                  </a:cxn>
                  <a:cxn ang="0">
                    <a:pos x="0" y="7"/>
                  </a:cxn>
                  <a:cxn ang="0">
                    <a:pos x="55" y="106"/>
                  </a:cxn>
                </a:cxnLst>
                <a:rect l="0" t="0" r="r" b="b"/>
                <a:pathLst>
                  <a:path w="125" h="106">
                    <a:moveTo>
                      <a:pt x="55" y="106"/>
                    </a:moveTo>
                    <a:lnTo>
                      <a:pt x="125" y="0"/>
                    </a:lnTo>
                    <a:lnTo>
                      <a:pt x="0" y="7"/>
                    </a:lnTo>
                    <a:lnTo>
                      <a:pt x="55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303213" y="2363788"/>
              <a:ext cx="944562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388938" y="2389188"/>
              <a:ext cx="76993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" name="Rectangle 49"/>
            <p:cNvSpPr>
              <a:spLocks noChangeArrowheads="1"/>
            </p:cNvSpPr>
            <p:nvPr/>
          </p:nvSpPr>
          <p:spPr bwMode="auto">
            <a:xfrm>
              <a:off x="368300" y="2632075"/>
              <a:ext cx="8064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6019804" y="4030207"/>
              <a:ext cx="1463676" cy="182620"/>
              <a:chOff x="3771" y="2284"/>
              <a:chExt cx="922" cy="115"/>
            </a:xfrm>
          </p:grpSpPr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 flipV="1">
                <a:off x="3771" y="2341"/>
                <a:ext cx="813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6" name="Freeform 51"/>
              <p:cNvSpPr>
                <a:spLocks/>
              </p:cNvSpPr>
              <p:nvPr/>
            </p:nvSpPr>
            <p:spPr bwMode="auto">
              <a:xfrm>
                <a:off x="4580" y="2284"/>
                <a:ext cx="113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113" y="57"/>
                  </a:cxn>
                  <a:cxn ang="0">
                    <a:pos x="0" y="0"/>
                  </a:cxn>
                  <a:cxn ang="0">
                    <a:pos x="0" y="115"/>
                  </a:cxn>
                </a:cxnLst>
                <a:rect l="0" t="0" r="r" b="b"/>
                <a:pathLst>
                  <a:path w="113" h="115">
                    <a:moveTo>
                      <a:pt x="0" y="115"/>
                    </a:moveTo>
                    <a:lnTo>
                      <a:pt x="113" y="57"/>
                    </a:lnTo>
                    <a:lnTo>
                      <a:pt x="0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5" name="Rectangle 53"/>
            <p:cNvSpPr>
              <a:spLocks noChangeArrowheads="1"/>
            </p:cNvSpPr>
            <p:nvPr/>
          </p:nvSpPr>
          <p:spPr bwMode="auto">
            <a:xfrm>
              <a:off x="6065838" y="3562350"/>
              <a:ext cx="122555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Rectangle 54"/>
            <p:cNvSpPr>
              <a:spLocks noChangeArrowheads="1"/>
            </p:cNvSpPr>
            <p:nvPr/>
          </p:nvSpPr>
          <p:spPr bwMode="auto">
            <a:xfrm>
              <a:off x="6348413" y="3584575"/>
              <a:ext cx="769937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" name="Rectangle 55"/>
            <p:cNvSpPr>
              <a:spLocks noChangeArrowheads="1"/>
            </p:cNvSpPr>
            <p:nvPr/>
          </p:nvSpPr>
          <p:spPr bwMode="auto">
            <a:xfrm>
              <a:off x="6191250" y="3827463"/>
              <a:ext cx="1093788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Rectangle 56"/>
            <p:cNvSpPr>
              <a:spLocks noChangeArrowheads="1"/>
            </p:cNvSpPr>
            <p:nvPr/>
          </p:nvSpPr>
          <p:spPr bwMode="auto">
            <a:xfrm>
              <a:off x="2154238" y="4551363"/>
              <a:ext cx="11620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" name="Rectangle 57"/>
            <p:cNvSpPr>
              <a:spLocks noChangeArrowheads="1"/>
            </p:cNvSpPr>
            <p:nvPr/>
          </p:nvSpPr>
          <p:spPr bwMode="auto">
            <a:xfrm>
              <a:off x="2336800" y="4576763"/>
              <a:ext cx="9017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individual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2243138" y="4818063"/>
              <a:ext cx="10937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31" name="Group 61"/>
            <p:cNvGrpSpPr>
              <a:grpSpLocks/>
            </p:cNvGrpSpPr>
            <p:nvPr/>
          </p:nvGrpSpPr>
          <p:grpSpPr bwMode="auto">
            <a:xfrm>
              <a:off x="4721225" y="4456124"/>
              <a:ext cx="422275" cy="365126"/>
              <a:chOff x="2953" y="2553"/>
              <a:chExt cx="266" cy="230"/>
            </a:xfrm>
          </p:grpSpPr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 flipH="1">
                <a:off x="2953" y="2624"/>
                <a:ext cx="184" cy="1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4" name="Freeform 60"/>
              <p:cNvSpPr>
                <a:spLocks/>
              </p:cNvSpPr>
              <p:nvPr/>
            </p:nvSpPr>
            <p:spPr bwMode="auto">
              <a:xfrm>
                <a:off x="3097" y="2553"/>
                <a:ext cx="122" cy="117"/>
              </a:xfrm>
              <a:custGeom>
                <a:avLst/>
                <a:gdLst/>
                <a:ahLst/>
                <a:cxnLst>
                  <a:cxn ang="0">
                    <a:pos x="75" y="117"/>
                  </a:cxn>
                  <a:cxn ang="0">
                    <a:pos x="122" y="0"/>
                  </a:cxn>
                  <a:cxn ang="0">
                    <a:pos x="0" y="31"/>
                  </a:cxn>
                  <a:cxn ang="0">
                    <a:pos x="75" y="117"/>
                  </a:cxn>
                </a:cxnLst>
                <a:rect l="0" t="0" r="r" b="b"/>
                <a:pathLst>
                  <a:path w="122" h="117">
                    <a:moveTo>
                      <a:pt x="75" y="117"/>
                    </a:moveTo>
                    <a:lnTo>
                      <a:pt x="122" y="0"/>
                    </a:lnTo>
                    <a:lnTo>
                      <a:pt x="0" y="31"/>
                    </a:lnTo>
                    <a:lnTo>
                      <a:pt x="75" y="1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32" name="Oval 62"/>
            <p:cNvSpPr>
              <a:spLocks noChangeArrowheads="1"/>
            </p:cNvSpPr>
            <p:nvPr/>
          </p:nvSpPr>
          <p:spPr bwMode="auto">
            <a:xfrm>
              <a:off x="3046413" y="3781425"/>
              <a:ext cx="1358900" cy="657225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3063875" y="3852863"/>
              <a:ext cx="1362075" cy="50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3395663" y="3849688"/>
              <a:ext cx="66040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Collect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3184525" y="4092575"/>
              <a:ext cx="10937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7486650" y="2028825"/>
              <a:ext cx="1457325" cy="419100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7721600" y="2119313"/>
              <a:ext cx="10223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Rectangle 68"/>
            <p:cNvSpPr>
              <a:spLocks noChangeArrowheads="1"/>
            </p:cNvSpPr>
            <p:nvPr/>
          </p:nvSpPr>
          <p:spPr bwMode="auto">
            <a:xfrm>
              <a:off x="669925" y="4551363"/>
              <a:ext cx="1362075" cy="41751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Rectangle 69"/>
            <p:cNvSpPr>
              <a:spLocks noChangeArrowheads="1"/>
            </p:cNvSpPr>
            <p:nvPr/>
          </p:nvSpPr>
          <p:spPr bwMode="auto">
            <a:xfrm>
              <a:off x="854075" y="4641850"/>
              <a:ext cx="10223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Oval 70"/>
            <p:cNvSpPr>
              <a:spLocks noChangeArrowheads="1"/>
            </p:cNvSpPr>
            <p:nvPr/>
          </p:nvSpPr>
          <p:spPr bwMode="auto">
            <a:xfrm>
              <a:off x="4752975" y="3813175"/>
              <a:ext cx="1250950" cy="639763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" name="Rectangle 71"/>
            <p:cNvSpPr>
              <a:spLocks noChangeArrowheads="1"/>
            </p:cNvSpPr>
            <p:nvPr/>
          </p:nvSpPr>
          <p:spPr bwMode="auto">
            <a:xfrm>
              <a:off x="4770438" y="3838575"/>
              <a:ext cx="1250950" cy="53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Rectangle 72"/>
            <p:cNvSpPr>
              <a:spLocks noChangeArrowheads="1"/>
            </p:cNvSpPr>
            <p:nvPr/>
          </p:nvSpPr>
          <p:spPr bwMode="auto">
            <a:xfrm>
              <a:off x="5099050" y="3832225"/>
              <a:ext cx="6127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Merge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Rectangle 73"/>
            <p:cNvSpPr>
              <a:spLocks noChangeArrowheads="1"/>
            </p:cNvSpPr>
            <p:nvPr/>
          </p:nvSpPr>
          <p:spPr bwMode="auto">
            <a:xfrm>
              <a:off x="4865688" y="4078288"/>
              <a:ext cx="1093787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Rectangle 74"/>
            <p:cNvSpPr>
              <a:spLocks noChangeArrowheads="1"/>
            </p:cNvSpPr>
            <p:nvPr/>
          </p:nvSpPr>
          <p:spPr bwMode="auto">
            <a:xfrm>
              <a:off x="3467100" y="4870450"/>
              <a:ext cx="2247900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Rectangle 75"/>
            <p:cNvSpPr>
              <a:spLocks noChangeArrowheads="1"/>
            </p:cNvSpPr>
            <p:nvPr/>
          </p:nvSpPr>
          <p:spPr bwMode="auto">
            <a:xfrm>
              <a:off x="3548063" y="4892675"/>
              <a:ext cx="2092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Line 76"/>
            <p:cNvSpPr>
              <a:spLocks noChangeShapeType="1"/>
            </p:cNvSpPr>
            <p:nvPr/>
          </p:nvSpPr>
          <p:spPr bwMode="auto">
            <a:xfrm flipV="1">
              <a:off x="3465513" y="4837113"/>
              <a:ext cx="22002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7" name="Line 77"/>
            <p:cNvSpPr>
              <a:spLocks noChangeShapeType="1"/>
            </p:cNvSpPr>
            <p:nvPr/>
          </p:nvSpPr>
          <p:spPr bwMode="auto">
            <a:xfrm>
              <a:off x="3465513" y="5189538"/>
              <a:ext cx="2157412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8" name="Oval 78"/>
            <p:cNvSpPr>
              <a:spLocks noChangeArrowheads="1"/>
            </p:cNvSpPr>
            <p:nvPr/>
          </p:nvSpPr>
          <p:spPr bwMode="auto">
            <a:xfrm>
              <a:off x="7483475" y="3702050"/>
              <a:ext cx="1408113" cy="704850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Rectangle 79"/>
            <p:cNvSpPr>
              <a:spLocks noChangeArrowheads="1"/>
            </p:cNvSpPr>
            <p:nvPr/>
          </p:nvSpPr>
          <p:spPr bwMode="auto">
            <a:xfrm>
              <a:off x="7518400" y="3792538"/>
              <a:ext cx="1411288" cy="512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Rectangle 80"/>
            <p:cNvSpPr>
              <a:spLocks noChangeArrowheads="1"/>
            </p:cNvSpPr>
            <p:nvPr/>
          </p:nvSpPr>
          <p:spPr bwMode="auto">
            <a:xfrm>
              <a:off x="7753350" y="3786188"/>
              <a:ext cx="996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Determine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7797800" y="4032250"/>
              <a:ext cx="90328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Schedule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82"/>
            <p:cNvSpPr>
              <a:spLocks noChangeArrowheads="1"/>
            </p:cNvSpPr>
            <p:nvPr/>
          </p:nvSpPr>
          <p:spPr bwMode="auto">
            <a:xfrm>
              <a:off x="7056438" y="2841625"/>
              <a:ext cx="1241425" cy="56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83"/>
            <p:cNvSpPr>
              <a:spLocks noChangeArrowheads="1"/>
            </p:cNvSpPr>
            <p:nvPr/>
          </p:nvSpPr>
          <p:spPr bwMode="auto">
            <a:xfrm>
              <a:off x="7346950" y="2867025"/>
              <a:ext cx="7699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meeting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Rectangle 84"/>
            <p:cNvSpPr>
              <a:spLocks noChangeArrowheads="1"/>
            </p:cNvSpPr>
            <p:nvPr/>
          </p:nvSpPr>
          <p:spPr bwMode="auto">
            <a:xfrm>
              <a:off x="7199313" y="3109913"/>
              <a:ext cx="10699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Notification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Oval 85"/>
            <p:cNvSpPr>
              <a:spLocks noChangeArrowheads="1"/>
            </p:cNvSpPr>
            <p:nvPr/>
          </p:nvSpPr>
          <p:spPr bwMode="auto">
            <a:xfrm>
              <a:off x="698500" y="3079750"/>
              <a:ext cx="1265238" cy="655638"/>
            </a:xfrm>
            <a:prstGeom prst="ellipse">
              <a:avLst/>
            </a:prstGeom>
            <a:solidFill>
              <a:srgbClr val="DDDDDD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714375" y="3135313"/>
              <a:ext cx="1268413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auto">
            <a:xfrm>
              <a:off x="1050925" y="3130550"/>
              <a:ext cx="6127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Check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957263" y="3375025"/>
              <a:ext cx="8064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59" name="Group 91"/>
            <p:cNvGrpSpPr>
              <a:grpSpLocks/>
            </p:cNvGrpSpPr>
            <p:nvPr/>
          </p:nvGrpSpPr>
          <p:grpSpPr bwMode="auto">
            <a:xfrm>
              <a:off x="1398671" y="2379665"/>
              <a:ext cx="180986" cy="717551"/>
              <a:chOff x="860" y="1245"/>
              <a:chExt cx="114" cy="452"/>
            </a:xfrm>
          </p:grpSpPr>
          <p:sp>
            <p:nvSpPr>
              <p:cNvPr id="71" name="Line 89"/>
              <p:cNvSpPr>
                <a:spLocks noChangeShapeType="1"/>
              </p:cNvSpPr>
              <p:nvPr/>
            </p:nvSpPr>
            <p:spPr bwMode="auto">
              <a:xfrm>
                <a:off x="916" y="1354"/>
                <a:ext cx="5" cy="3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2" name="Freeform 90"/>
              <p:cNvSpPr>
                <a:spLocks/>
              </p:cNvSpPr>
              <p:nvPr/>
            </p:nvSpPr>
            <p:spPr bwMode="auto">
              <a:xfrm>
                <a:off x="860" y="1245"/>
                <a:ext cx="114" cy="113"/>
              </a:xfrm>
              <a:custGeom>
                <a:avLst/>
                <a:gdLst/>
                <a:ahLst/>
                <a:cxnLst>
                  <a:cxn ang="0">
                    <a:pos x="114" y="111"/>
                  </a:cxn>
                  <a:cxn ang="0">
                    <a:pos x="55" y="0"/>
                  </a:cxn>
                  <a:cxn ang="0">
                    <a:pos x="0" y="113"/>
                  </a:cxn>
                  <a:cxn ang="0">
                    <a:pos x="114" y="111"/>
                  </a:cxn>
                </a:cxnLst>
                <a:rect l="0" t="0" r="r" b="b"/>
                <a:pathLst>
                  <a:path w="114" h="113">
                    <a:moveTo>
                      <a:pt x="114" y="111"/>
                    </a:moveTo>
                    <a:lnTo>
                      <a:pt x="55" y="0"/>
                    </a:lnTo>
                    <a:lnTo>
                      <a:pt x="0" y="113"/>
                    </a:lnTo>
                    <a:lnTo>
                      <a:pt x="114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0" name="Rectangle 92"/>
            <p:cNvSpPr>
              <a:spLocks noChangeArrowheads="1"/>
            </p:cNvSpPr>
            <p:nvPr/>
          </p:nvSpPr>
          <p:spPr bwMode="auto">
            <a:xfrm>
              <a:off x="1516063" y="2603500"/>
              <a:ext cx="1489075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Rectangle 93"/>
            <p:cNvSpPr>
              <a:spLocks noChangeArrowheads="1"/>
            </p:cNvSpPr>
            <p:nvPr/>
          </p:nvSpPr>
          <p:spPr bwMode="auto">
            <a:xfrm>
              <a:off x="1571625" y="2498725"/>
              <a:ext cx="806450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invalid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2" name="Rectangle 94"/>
            <p:cNvSpPr>
              <a:spLocks noChangeArrowheads="1"/>
            </p:cNvSpPr>
            <p:nvPr/>
          </p:nvSpPr>
          <p:spPr bwMode="auto">
            <a:xfrm>
              <a:off x="1819275" y="3017838"/>
              <a:ext cx="1392238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Rectangle 95"/>
            <p:cNvSpPr>
              <a:spLocks noChangeArrowheads="1"/>
            </p:cNvSpPr>
            <p:nvPr/>
          </p:nvSpPr>
          <p:spPr bwMode="auto">
            <a:xfrm>
              <a:off x="1860550" y="3041650"/>
              <a:ext cx="132397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0" lang="en-US" sz="1700">
                  <a:solidFill>
                    <a:srgbClr val="000080"/>
                  </a:solidFill>
                  <a:effectLst/>
                  <a:latin typeface="Arial" pitchFamily="34" charset="0"/>
                </a:rPr>
                <a:t>validRequest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64" name="Group 98"/>
            <p:cNvGrpSpPr>
              <a:grpSpLocks/>
            </p:cNvGrpSpPr>
            <p:nvPr/>
          </p:nvGrpSpPr>
          <p:grpSpPr bwMode="auto">
            <a:xfrm>
              <a:off x="1893889" y="2103440"/>
              <a:ext cx="1987551" cy="787401"/>
              <a:chOff x="1172" y="1071"/>
              <a:chExt cx="1252" cy="496"/>
            </a:xfrm>
          </p:grpSpPr>
          <p:sp>
            <p:nvSpPr>
              <p:cNvPr id="69" name="Line 96"/>
              <p:cNvSpPr>
                <a:spLocks noChangeShapeType="1"/>
              </p:cNvSpPr>
              <p:nvPr/>
            </p:nvSpPr>
            <p:spPr bwMode="auto">
              <a:xfrm flipH="1" flipV="1">
                <a:off x="1273" y="1124"/>
                <a:ext cx="1151" cy="44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0" name="Freeform 97"/>
              <p:cNvSpPr>
                <a:spLocks/>
              </p:cNvSpPr>
              <p:nvPr/>
            </p:nvSpPr>
            <p:spPr bwMode="auto">
              <a:xfrm>
                <a:off x="1172" y="1071"/>
                <a:ext cx="126" cy="106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0" y="13"/>
                  </a:cxn>
                  <a:cxn ang="0">
                    <a:pos x="85" y="106"/>
                  </a:cxn>
                  <a:cxn ang="0">
                    <a:pos x="126" y="0"/>
                  </a:cxn>
                </a:cxnLst>
                <a:rect l="0" t="0" r="r" b="b"/>
                <a:pathLst>
                  <a:path w="126" h="106">
                    <a:moveTo>
                      <a:pt x="126" y="0"/>
                    </a:moveTo>
                    <a:lnTo>
                      <a:pt x="0" y="13"/>
                    </a:lnTo>
                    <a:lnTo>
                      <a:pt x="85" y="106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967288" y="2982913"/>
              <a:ext cx="18891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 dirty="0" smtClean="0">
                  <a:solidFill>
                    <a:schemeClr val="tx2"/>
                  </a:solidFill>
                  <a:effectLst/>
                  <a:latin typeface="Comic Sans MS" pitchFamily="66" charset="0"/>
                </a:rPr>
                <a:t>Y</a:t>
              </a:r>
              <a:endParaRPr lang="fr-BE" sz="20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5526088" y="3297238"/>
              <a:ext cx="449262" cy="476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 flipH="1" flipV="1">
              <a:off x="2554288" y="1898650"/>
              <a:ext cx="144462" cy="11255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V="1">
              <a:off x="3970338" y="1957388"/>
              <a:ext cx="1284287" cy="3873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828800" y="38100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93" name="Straight Arrow Connector 92"/>
          <p:cNvCxnSpPr/>
          <p:nvPr/>
        </p:nvCxnSpPr>
        <p:spPr>
          <a:xfrm rot="5400000">
            <a:off x="22098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</a:t>
            </a:r>
            <a:r>
              <a:rPr lang="en-US" dirty="0" smtClean="0"/>
              <a:t> Denied Request</a:t>
            </a:r>
            <a:r>
              <a:rPr lang="en-US" dirty="0" smtClean="0"/>
              <a:t> is ____ operation of Ask </a:t>
            </a:r>
            <a:r>
              <a:rPr lang="en-US" dirty="0" smtClean="0"/>
              <a:t>Constraints </a:t>
            </a:r>
            <a:endParaRPr lang="en-US" dirty="0" smtClean="0"/>
          </a:p>
          <a:p>
            <a:pPr lvl="1"/>
            <a:r>
              <a:rPr lang="en-US" dirty="0" smtClean="0"/>
              <a:t>Extend/Variant</a:t>
            </a:r>
          </a:p>
          <a:p>
            <a:pPr lvl="1"/>
            <a:r>
              <a:rPr lang="en-US" dirty="0" smtClean="0"/>
              <a:t>Sub-operation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7850" y="2895600"/>
            <a:ext cx="8566150" cy="4189413"/>
            <a:chOff x="430213" y="1746250"/>
            <a:chExt cx="8566150" cy="4189413"/>
          </a:xfrm>
        </p:grpSpPr>
        <p:sp>
          <p:nvSpPr>
            <p:cNvPr id="5" name="Rectangle 215"/>
            <p:cNvSpPr>
              <a:spLocks noChangeArrowheads="1"/>
            </p:cNvSpPr>
            <p:nvPr/>
          </p:nvSpPr>
          <p:spPr bwMode="auto">
            <a:xfrm>
              <a:off x="2092325" y="1970088"/>
              <a:ext cx="4922838" cy="3925887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" name="Oval 216"/>
            <p:cNvSpPr>
              <a:spLocks noChangeArrowheads="1"/>
            </p:cNvSpPr>
            <p:nvPr/>
          </p:nvSpPr>
          <p:spPr bwMode="auto">
            <a:xfrm>
              <a:off x="2622550" y="3810000"/>
              <a:ext cx="1614488" cy="72231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217"/>
            <p:cNvSpPr>
              <a:spLocks noChangeArrowheads="1"/>
            </p:cNvSpPr>
            <p:nvPr/>
          </p:nvSpPr>
          <p:spPr bwMode="auto">
            <a:xfrm>
              <a:off x="2751138" y="3852863"/>
              <a:ext cx="1422400" cy="623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Rectangle 218"/>
            <p:cNvSpPr>
              <a:spLocks noChangeArrowheads="1"/>
            </p:cNvSpPr>
            <p:nvPr/>
          </p:nvSpPr>
          <p:spPr bwMode="auto">
            <a:xfrm>
              <a:off x="2882900" y="3897313"/>
              <a:ext cx="1171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Determine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Rectangle 219"/>
            <p:cNvSpPr>
              <a:spLocks noChangeArrowheads="1"/>
            </p:cNvSpPr>
            <p:nvPr/>
          </p:nvSpPr>
          <p:spPr bwMode="auto">
            <a:xfrm>
              <a:off x="2954338" y="4167188"/>
              <a:ext cx="10604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Schedule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Oval 220"/>
            <p:cNvSpPr>
              <a:spLocks noChangeArrowheads="1"/>
            </p:cNvSpPr>
            <p:nvPr/>
          </p:nvSpPr>
          <p:spPr bwMode="auto">
            <a:xfrm>
              <a:off x="5146675" y="2955925"/>
              <a:ext cx="1514475" cy="738188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222"/>
            <p:cNvSpPr>
              <a:spLocks noChangeArrowheads="1"/>
            </p:cNvSpPr>
            <p:nvPr/>
          </p:nvSpPr>
          <p:spPr bwMode="auto">
            <a:xfrm>
              <a:off x="5492750" y="3000375"/>
              <a:ext cx="7778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Collect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223"/>
            <p:cNvSpPr>
              <a:spLocks noChangeArrowheads="1"/>
            </p:cNvSpPr>
            <p:nvPr/>
          </p:nvSpPr>
          <p:spPr bwMode="auto">
            <a:xfrm>
              <a:off x="5259388" y="3259138"/>
              <a:ext cx="12842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Rectangle 224"/>
            <p:cNvSpPr>
              <a:spLocks noChangeArrowheads="1"/>
            </p:cNvSpPr>
            <p:nvPr/>
          </p:nvSpPr>
          <p:spPr bwMode="auto">
            <a:xfrm>
              <a:off x="3835400" y="5572125"/>
              <a:ext cx="12969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Rectangle 225"/>
            <p:cNvSpPr>
              <a:spLocks noChangeArrowheads="1"/>
            </p:cNvSpPr>
            <p:nvPr/>
          </p:nvSpPr>
          <p:spPr bwMode="auto">
            <a:xfrm>
              <a:off x="4029075" y="5614988"/>
              <a:ext cx="1144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Scheduler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Line 226"/>
            <p:cNvSpPr>
              <a:spLocks noChangeShapeType="1"/>
            </p:cNvSpPr>
            <p:nvPr/>
          </p:nvSpPr>
          <p:spPr bwMode="auto">
            <a:xfrm>
              <a:off x="1936750" y="2473325"/>
              <a:ext cx="1063625" cy="8429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" name="Oval 227"/>
            <p:cNvSpPr>
              <a:spLocks noChangeArrowheads="1"/>
            </p:cNvSpPr>
            <p:nvPr/>
          </p:nvSpPr>
          <p:spPr bwMode="auto">
            <a:xfrm>
              <a:off x="2528888" y="2051050"/>
              <a:ext cx="1854200" cy="50006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Rectangle 228"/>
            <p:cNvSpPr>
              <a:spLocks noChangeArrowheads="1"/>
            </p:cNvSpPr>
            <p:nvPr/>
          </p:nvSpPr>
          <p:spPr bwMode="auto">
            <a:xfrm>
              <a:off x="2535238" y="2132013"/>
              <a:ext cx="1982787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229"/>
            <p:cNvSpPr>
              <a:spLocks noChangeArrowheads="1"/>
            </p:cNvSpPr>
            <p:nvPr/>
          </p:nvSpPr>
          <p:spPr bwMode="auto">
            <a:xfrm>
              <a:off x="2609850" y="2160588"/>
              <a:ext cx="1736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Check Request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9" name="Group 235"/>
            <p:cNvGrpSpPr>
              <a:grpSpLocks/>
            </p:cNvGrpSpPr>
            <p:nvPr/>
          </p:nvGrpSpPr>
          <p:grpSpPr bwMode="auto">
            <a:xfrm>
              <a:off x="1547808" y="2012955"/>
              <a:ext cx="284161" cy="574676"/>
              <a:chOff x="885" y="1187"/>
              <a:chExt cx="179" cy="362"/>
            </a:xfrm>
          </p:grpSpPr>
          <p:sp>
            <p:nvSpPr>
              <p:cNvPr id="90" name="Oval 230"/>
              <p:cNvSpPr>
                <a:spLocks noChangeArrowheads="1"/>
              </p:cNvSpPr>
              <p:nvPr/>
            </p:nvSpPr>
            <p:spPr bwMode="auto">
              <a:xfrm>
                <a:off x="926" y="1187"/>
                <a:ext cx="93" cy="90"/>
              </a:xfrm>
              <a:prstGeom prst="ellips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1" name="Line 231"/>
              <p:cNvSpPr>
                <a:spLocks noChangeShapeType="1"/>
              </p:cNvSpPr>
              <p:nvPr/>
            </p:nvSpPr>
            <p:spPr bwMode="auto">
              <a:xfrm>
                <a:off x="975" y="1287"/>
                <a:ext cx="1" cy="12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2" name="Line 232"/>
              <p:cNvSpPr>
                <a:spLocks noChangeShapeType="1"/>
              </p:cNvSpPr>
              <p:nvPr/>
            </p:nvSpPr>
            <p:spPr bwMode="auto">
              <a:xfrm flipH="1">
                <a:off x="894" y="1413"/>
                <a:ext cx="81" cy="12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3" name="Line 233"/>
              <p:cNvSpPr>
                <a:spLocks noChangeShapeType="1"/>
              </p:cNvSpPr>
              <p:nvPr/>
            </p:nvSpPr>
            <p:spPr bwMode="auto">
              <a:xfrm>
                <a:off x="979" y="1425"/>
                <a:ext cx="79" cy="12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4" name="Line 234"/>
              <p:cNvSpPr>
                <a:spLocks noChangeShapeType="1"/>
              </p:cNvSpPr>
              <p:nvPr/>
            </p:nvSpPr>
            <p:spPr bwMode="auto">
              <a:xfrm>
                <a:off x="885" y="1341"/>
                <a:ext cx="17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0" name="Rectangle 236"/>
            <p:cNvSpPr>
              <a:spLocks noChangeArrowheads="1"/>
            </p:cNvSpPr>
            <p:nvPr/>
          </p:nvSpPr>
          <p:spPr bwMode="auto">
            <a:xfrm>
              <a:off x="1058863" y="2554288"/>
              <a:ext cx="1203325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Rectangle 237"/>
            <p:cNvSpPr>
              <a:spLocks noChangeArrowheads="1"/>
            </p:cNvSpPr>
            <p:nvPr/>
          </p:nvSpPr>
          <p:spPr bwMode="auto">
            <a:xfrm>
              <a:off x="1238250" y="2597150"/>
              <a:ext cx="831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Initiator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Line 238"/>
            <p:cNvSpPr>
              <a:spLocks noChangeShapeType="1"/>
            </p:cNvSpPr>
            <p:nvPr/>
          </p:nvSpPr>
          <p:spPr bwMode="auto">
            <a:xfrm>
              <a:off x="1933575" y="2284413"/>
              <a:ext cx="625475" cy="460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3" name="Rectangle 239"/>
            <p:cNvSpPr>
              <a:spLocks noChangeArrowheads="1"/>
            </p:cNvSpPr>
            <p:nvPr/>
          </p:nvSpPr>
          <p:spPr bwMode="auto">
            <a:xfrm>
              <a:off x="7173913" y="4767263"/>
              <a:ext cx="1208087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Rectangle 240"/>
            <p:cNvSpPr>
              <a:spLocks noChangeArrowheads="1"/>
            </p:cNvSpPr>
            <p:nvPr/>
          </p:nvSpPr>
          <p:spPr bwMode="auto">
            <a:xfrm>
              <a:off x="7416800" y="4808538"/>
              <a:ext cx="847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Conflict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Rectangle 241"/>
            <p:cNvSpPr>
              <a:spLocks noChangeArrowheads="1"/>
            </p:cNvSpPr>
            <p:nvPr/>
          </p:nvSpPr>
          <p:spPr bwMode="auto">
            <a:xfrm>
              <a:off x="7342188" y="5095875"/>
              <a:ext cx="1003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Resolver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Line 242"/>
            <p:cNvSpPr>
              <a:spLocks noChangeShapeType="1"/>
            </p:cNvSpPr>
            <p:nvPr/>
          </p:nvSpPr>
          <p:spPr bwMode="auto">
            <a:xfrm>
              <a:off x="6588125" y="2392363"/>
              <a:ext cx="687388" cy="3000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7" name="Oval 243"/>
            <p:cNvSpPr>
              <a:spLocks noChangeArrowheads="1"/>
            </p:cNvSpPr>
            <p:nvPr/>
          </p:nvSpPr>
          <p:spPr bwMode="auto">
            <a:xfrm>
              <a:off x="7740650" y="2357438"/>
              <a:ext cx="146050" cy="142875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Line 244"/>
            <p:cNvSpPr>
              <a:spLocks noChangeShapeType="1"/>
            </p:cNvSpPr>
            <p:nvPr/>
          </p:nvSpPr>
          <p:spPr bwMode="auto">
            <a:xfrm>
              <a:off x="7815263" y="2516188"/>
              <a:ext cx="1587" cy="2000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9" name="Line 245"/>
            <p:cNvSpPr>
              <a:spLocks noChangeShapeType="1"/>
            </p:cNvSpPr>
            <p:nvPr/>
          </p:nvSpPr>
          <p:spPr bwMode="auto">
            <a:xfrm flipH="1">
              <a:off x="7689850" y="2716213"/>
              <a:ext cx="125413" cy="19526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0" name="Line 246"/>
            <p:cNvSpPr>
              <a:spLocks noChangeShapeType="1"/>
            </p:cNvSpPr>
            <p:nvPr/>
          </p:nvSpPr>
          <p:spPr bwMode="auto">
            <a:xfrm>
              <a:off x="7824788" y="2735263"/>
              <a:ext cx="125412" cy="1968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1" name="Line 247"/>
            <p:cNvSpPr>
              <a:spLocks noChangeShapeType="1"/>
            </p:cNvSpPr>
            <p:nvPr/>
          </p:nvSpPr>
          <p:spPr bwMode="auto">
            <a:xfrm>
              <a:off x="7670800" y="2603500"/>
              <a:ext cx="2889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2" name="Rectangle 248"/>
            <p:cNvSpPr>
              <a:spLocks noChangeArrowheads="1"/>
            </p:cNvSpPr>
            <p:nvPr/>
          </p:nvSpPr>
          <p:spPr bwMode="auto">
            <a:xfrm>
              <a:off x="7231063" y="2881313"/>
              <a:ext cx="1266825" cy="39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249"/>
            <p:cNvSpPr>
              <a:spLocks noChangeArrowheads="1"/>
            </p:cNvSpPr>
            <p:nvPr/>
          </p:nvSpPr>
          <p:spPr bwMode="auto">
            <a:xfrm>
              <a:off x="7332663" y="2924175"/>
              <a:ext cx="12001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Line 250"/>
            <p:cNvSpPr>
              <a:spLocks noChangeShapeType="1"/>
            </p:cNvSpPr>
            <p:nvPr/>
          </p:nvSpPr>
          <p:spPr bwMode="auto">
            <a:xfrm flipV="1">
              <a:off x="6623050" y="2803525"/>
              <a:ext cx="706438" cy="4048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5" name="Line 251"/>
            <p:cNvSpPr>
              <a:spLocks noChangeShapeType="1"/>
            </p:cNvSpPr>
            <p:nvPr/>
          </p:nvSpPr>
          <p:spPr bwMode="auto">
            <a:xfrm flipV="1">
              <a:off x="5689600" y="5029200"/>
              <a:ext cx="1608138" cy="127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" name="Rectangle 252"/>
            <p:cNvSpPr>
              <a:spLocks noChangeArrowheads="1"/>
            </p:cNvSpPr>
            <p:nvPr/>
          </p:nvSpPr>
          <p:spPr bwMode="auto">
            <a:xfrm>
              <a:off x="3194050" y="2540000"/>
              <a:ext cx="15938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Rectangle 253"/>
            <p:cNvSpPr>
              <a:spLocks noChangeArrowheads="1"/>
            </p:cNvSpPr>
            <p:nvPr/>
          </p:nvSpPr>
          <p:spPr bwMode="auto">
            <a:xfrm>
              <a:off x="3462338" y="256698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Rectangle 254"/>
            <p:cNvSpPr>
              <a:spLocks noChangeArrowheads="1"/>
            </p:cNvSpPr>
            <p:nvPr/>
          </p:nvSpPr>
          <p:spPr bwMode="auto">
            <a:xfrm>
              <a:off x="3416300" y="2781300"/>
              <a:ext cx="13589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800" i="1" dirty="0">
                  <a:solidFill>
                    <a:srgbClr val="000080"/>
                  </a:solidFill>
                  <a:effectLst/>
                  <a:latin typeface="Arial" pitchFamily="34" charset="0"/>
                </a:rPr>
                <a:t>Unauthorized</a:t>
              </a:r>
              <a:endPara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Rectangle 255"/>
            <p:cNvSpPr>
              <a:spLocks noChangeArrowheads="1"/>
            </p:cNvSpPr>
            <p:nvPr/>
          </p:nvSpPr>
          <p:spPr bwMode="auto">
            <a:xfrm>
              <a:off x="2832100" y="4652963"/>
              <a:ext cx="1389063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Rectangle 256"/>
            <p:cNvSpPr>
              <a:spLocks noChangeArrowheads="1"/>
            </p:cNvSpPr>
            <p:nvPr/>
          </p:nvSpPr>
          <p:spPr bwMode="auto">
            <a:xfrm>
              <a:off x="2693988" y="4635500"/>
              <a:ext cx="1655762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41" name="Group 268"/>
            <p:cNvGrpSpPr>
              <a:grpSpLocks/>
            </p:cNvGrpSpPr>
            <p:nvPr/>
          </p:nvGrpSpPr>
          <p:grpSpPr bwMode="auto">
            <a:xfrm>
              <a:off x="4386223" y="2597163"/>
              <a:ext cx="1014403" cy="773117"/>
              <a:chOff x="2673" y="1555"/>
              <a:chExt cx="639" cy="487"/>
            </a:xfrm>
          </p:grpSpPr>
          <p:sp>
            <p:nvSpPr>
              <p:cNvPr id="80" name="Freeform 258"/>
              <p:cNvSpPr>
                <a:spLocks/>
              </p:cNvSpPr>
              <p:nvPr/>
            </p:nvSpPr>
            <p:spPr bwMode="auto">
              <a:xfrm>
                <a:off x="2762" y="1938"/>
                <a:ext cx="47" cy="40"/>
              </a:xfrm>
              <a:custGeom>
                <a:avLst/>
                <a:gdLst/>
                <a:ahLst/>
                <a:cxnLst>
                  <a:cxn ang="0">
                    <a:pos x="3" y="30"/>
                  </a:cxn>
                  <a:cxn ang="0">
                    <a:pos x="2" y="32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5" y="40"/>
                  </a:cxn>
                  <a:cxn ang="0">
                    <a:pos x="5" y="40"/>
                  </a:cxn>
                  <a:cxn ang="0">
                    <a:pos x="9" y="40"/>
                  </a:cxn>
                  <a:cxn ang="0">
                    <a:pos x="45" y="11"/>
                  </a:cxn>
                  <a:cxn ang="0">
                    <a:pos x="47" y="9"/>
                  </a:cxn>
                  <a:cxn ang="0">
                    <a:pos x="47" y="8"/>
                  </a:cxn>
                  <a:cxn ang="0">
                    <a:pos x="47" y="6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2"/>
                  </a:cxn>
                  <a:cxn ang="0">
                    <a:pos x="3" y="30"/>
                  </a:cxn>
                </a:cxnLst>
                <a:rect l="0" t="0" r="r" b="b"/>
                <a:pathLst>
                  <a:path w="47" h="40">
                    <a:moveTo>
                      <a:pt x="3" y="30"/>
                    </a:moveTo>
                    <a:lnTo>
                      <a:pt x="2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3" y="38"/>
                    </a:lnTo>
                    <a:lnTo>
                      <a:pt x="5" y="40"/>
                    </a:lnTo>
                    <a:lnTo>
                      <a:pt x="5" y="40"/>
                    </a:lnTo>
                    <a:lnTo>
                      <a:pt x="9" y="40"/>
                    </a:lnTo>
                    <a:lnTo>
                      <a:pt x="45" y="11"/>
                    </a:lnTo>
                    <a:lnTo>
                      <a:pt x="47" y="9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1" name="Freeform 259"/>
              <p:cNvSpPr>
                <a:spLocks/>
              </p:cNvSpPr>
              <p:nvPr/>
            </p:nvSpPr>
            <p:spPr bwMode="auto">
              <a:xfrm>
                <a:off x="2824" y="1891"/>
                <a:ext cx="49" cy="39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2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6" y="39"/>
                  </a:cxn>
                  <a:cxn ang="0">
                    <a:pos x="7" y="39"/>
                  </a:cxn>
                  <a:cxn ang="0">
                    <a:pos x="9" y="38"/>
                  </a:cxn>
                  <a:cxn ang="0">
                    <a:pos x="45" y="11"/>
                  </a:cxn>
                  <a:cxn ang="0">
                    <a:pos x="47" y="9"/>
                  </a:cxn>
                  <a:cxn ang="0">
                    <a:pos x="49" y="7"/>
                  </a:cxn>
                  <a:cxn ang="0">
                    <a:pos x="49" y="5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2"/>
                  </a:cxn>
                  <a:cxn ang="0">
                    <a:pos x="4" y="28"/>
                  </a:cxn>
                </a:cxnLst>
                <a:rect l="0" t="0" r="r" b="b"/>
                <a:pathLst>
                  <a:path w="49" h="39">
                    <a:moveTo>
                      <a:pt x="4" y="28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6" y="39"/>
                    </a:lnTo>
                    <a:lnTo>
                      <a:pt x="7" y="39"/>
                    </a:lnTo>
                    <a:lnTo>
                      <a:pt x="9" y="38"/>
                    </a:lnTo>
                    <a:lnTo>
                      <a:pt x="45" y="11"/>
                    </a:lnTo>
                    <a:lnTo>
                      <a:pt x="47" y="9"/>
                    </a:lnTo>
                    <a:lnTo>
                      <a:pt x="49" y="7"/>
                    </a:lnTo>
                    <a:lnTo>
                      <a:pt x="49" y="5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2" name="Freeform 260"/>
              <p:cNvSpPr>
                <a:spLocks/>
              </p:cNvSpPr>
              <p:nvPr/>
            </p:nvSpPr>
            <p:spPr bwMode="auto">
              <a:xfrm>
                <a:off x="2888" y="1844"/>
                <a:ext cx="47" cy="37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2" y="37"/>
                  </a:cxn>
                  <a:cxn ang="0">
                    <a:pos x="4" y="37"/>
                  </a:cxn>
                  <a:cxn ang="0">
                    <a:pos x="6" y="37"/>
                  </a:cxn>
                  <a:cxn ang="0">
                    <a:pos x="8" y="37"/>
                  </a:cxn>
                  <a:cxn ang="0">
                    <a:pos x="43" y="9"/>
                  </a:cxn>
                  <a:cxn ang="0">
                    <a:pos x="45" y="7"/>
                  </a:cxn>
                  <a:cxn ang="0">
                    <a:pos x="47" y="5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8" y="0"/>
                  </a:cxn>
                  <a:cxn ang="0">
                    <a:pos x="2" y="28"/>
                  </a:cxn>
                </a:cxnLst>
                <a:rect l="0" t="0" r="r" b="b"/>
                <a:pathLst>
                  <a:path w="47" h="37">
                    <a:moveTo>
                      <a:pt x="2" y="28"/>
                    </a:move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8" y="37"/>
                    </a:lnTo>
                    <a:lnTo>
                      <a:pt x="43" y="9"/>
                    </a:lnTo>
                    <a:lnTo>
                      <a:pt x="45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3" name="Freeform 261"/>
              <p:cNvSpPr>
                <a:spLocks/>
              </p:cNvSpPr>
              <p:nvPr/>
            </p:nvSpPr>
            <p:spPr bwMode="auto">
              <a:xfrm>
                <a:off x="2950" y="1795"/>
                <a:ext cx="47" cy="39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2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5"/>
                  </a:cxn>
                  <a:cxn ang="0">
                    <a:pos x="4" y="37"/>
                  </a:cxn>
                  <a:cxn ang="0">
                    <a:pos x="6" y="39"/>
                  </a:cxn>
                  <a:cxn ang="0">
                    <a:pos x="8" y="39"/>
                  </a:cxn>
                  <a:cxn ang="0">
                    <a:pos x="10" y="37"/>
                  </a:cxn>
                  <a:cxn ang="0">
                    <a:pos x="46" y="11"/>
                  </a:cxn>
                  <a:cxn ang="0">
                    <a:pos x="47" y="9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7" y="3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1"/>
                  </a:cxn>
                  <a:cxn ang="0">
                    <a:pos x="4" y="28"/>
                  </a:cxn>
                </a:cxnLst>
                <a:rect l="0" t="0" r="r" b="b"/>
                <a:pathLst>
                  <a:path w="47" h="39">
                    <a:moveTo>
                      <a:pt x="4" y="28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0" y="37"/>
                    </a:lnTo>
                    <a:lnTo>
                      <a:pt x="46" y="11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1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4" name="Freeform 262"/>
              <p:cNvSpPr>
                <a:spLocks/>
              </p:cNvSpPr>
              <p:nvPr/>
            </p:nvSpPr>
            <p:spPr bwMode="auto">
              <a:xfrm>
                <a:off x="3014" y="1747"/>
                <a:ext cx="48" cy="38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38"/>
                  </a:cxn>
                  <a:cxn ang="0">
                    <a:pos x="6" y="38"/>
                  </a:cxn>
                  <a:cxn ang="0">
                    <a:pos x="8" y="38"/>
                  </a:cxn>
                  <a:cxn ang="0">
                    <a:pos x="44" y="10"/>
                  </a:cxn>
                  <a:cxn ang="0">
                    <a:pos x="46" y="8"/>
                  </a:cxn>
                  <a:cxn ang="0">
                    <a:pos x="48" y="6"/>
                  </a:cxn>
                  <a:cxn ang="0">
                    <a:pos x="48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8" y="0"/>
                  </a:cxn>
                  <a:cxn ang="0">
                    <a:pos x="2" y="29"/>
                  </a:cxn>
                </a:cxnLst>
                <a:rect l="0" t="0" r="r" b="b"/>
                <a:pathLst>
                  <a:path w="48" h="38">
                    <a:moveTo>
                      <a:pt x="2" y="29"/>
                    </a:move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8" y="38"/>
                    </a:lnTo>
                    <a:lnTo>
                      <a:pt x="44" y="10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5" name="Freeform 263"/>
              <p:cNvSpPr>
                <a:spLocks/>
              </p:cNvSpPr>
              <p:nvPr/>
            </p:nvSpPr>
            <p:spPr bwMode="auto">
              <a:xfrm>
                <a:off x="3077" y="1698"/>
                <a:ext cx="47" cy="40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2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5" y="40"/>
                  </a:cxn>
                  <a:cxn ang="0">
                    <a:pos x="7" y="40"/>
                  </a:cxn>
                  <a:cxn ang="0">
                    <a:pos x="9" y="38"/>
                  </a:cxn>
                  <a:cxn ang="0">
                    <a:pos x="45" y="12"/>
                  </a:cxn>
                  <a:cxn ang="0">
                    <a:pos x="47" y="10"/>
                  </a:cxn>
                  <a:cxn ang="0">
                    <a:pos x="47" y="8"/>
                  </a:cxn>
                  <a:cxn ang="0">
                    <a:pos x="47" y="6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2"/>
                  </a:cxn>
                  <a:cxn ang="0">
                    <a:pos x="3" y="29"/>
                  </a:cxn>
                </a:cxnLst>
                <a:rect l="0" t="0" r="r" b="b"/>
                <a:pathLst>
                  <a:path w="47" h="40">
                    <a:moveTo>
                      <a:pt x="3" y="29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3" y="38"/>
                    </a:lnTo>
                    <a:lnTo>
                      <a:pt x="5" y="40"/>
                    </a:lnTo>
                    <a:lnTo>
                      <a:pt x="7" y="40"/>
                    </a:lnTo>
                    <a:lnTo>
                      <a:pt x="9" y="38"/>
                    </a:lnTo>
                    <a:lnTo>
                      <a:pt x="45" y="12"/>
                    </a:lnTo>
                    <a:lnTo>
                      <a:pt x="47" y="10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6" name="Freeform 264"/>
              <p:cNvSpPr>
                <a:spLocks/>
              </p:cNvSpPr>
              <p:nvPr/>
            </p:nvSpPr>
            <p:spPr bwMode="auto">
              <a:xfrm>
                <a:off x="3141" y="1651"/>
                <a:ext cx="47" cy="38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38"/>
                  </a:cxn>
                  <a:cxn ang="0">
                    <a:pos x="5" y="38"/>
                  </a:cxn>
                  <a:cxn ang="0">
                    <a:pos x="7" y="38"/>
                  </a:cxn>
                  <a:cxn ang="0">
                    <a:pos x="43" y="10"/>
                  </a:cxn>
                  <a:cxn ang="0">
                    <a:pos x="45" y="8"/>
                  </a:cxn>
                  <a:cxn ang="0">
                    <a:pos x="47" y="6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2" y="28"/>
                  </a:cxn>
                </a:cxnLst>
                <a:rect l="0" t="0" r="r" b="b"/>
                <a:pathLst>
                  <a:path w="47" h="38">
                    <a:moveTo>
                      <a:pt x="2" y="28"/>
                    </a:move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7" y="38"/>
                    </a:lnTo>
                    <a:lnTo>
                      <a:pt x="43" y="10"/>
                    </a:lnTo>
                    <a:lnTo>
                      <a:pt x="45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7" name="Freeform 265"/>
              <p:cNvSpPr>
                <a:spLocks/>
              </p:cNvSpPr>
              <p:nvPr/>
            </p:nvSpPr>
            <p:spPr bwMode="auto">
              <a:xfrm>
                <a:off x="3203" y="1602"/>
                <a:ext cx="47" cy="40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6" y="40"/>
                  </a:cxn>
                  <a:cxn ang="0">
                    <a:pos x="8" y="38"/>
                  </a:cxn>
                  <a:cxn ang="0">
                    <a:pos x="45" y="11"/>
                  </a:cxn>
                  <a:cxn ang="0">
                    <a:pos x="47" y="9"/>
                  </a:cxn>
                  <a:cxn ang="0">
                    <a:pos x="47" y="8"/>
                  </a:cxn>
                  <a:cxn ang="0">
                    <a:pos x="47" y="6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2" y="0"/>
                  </a:cxn>
                  <a:cxn ang="0">
                    <a:pos x="40" y="2"/>
                  </a:cxn>
                  <a:cxn ang="0">
                    <a:pos x="2" y="28"/>
                  </a:cxn>
                </a:cxnLst>
                <a:rect l="0" t="0" r="r" b="b"/>
                <a:pathLst>
                  <a:path w="47" h="40">
                    <a:moveTo>
                      <a:pt x="2" y="28"/>
                    </a:move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6" y="40"/>
                    </a:lnTo>
                    <a:lnTo>
                      <a:pt x="8" y="38"/>
                    </a:lnTo>
                    <a:lnTo>
                      <a:pt x="45" y="11"/>
                    </a:lnTo>
                    <a:lnTo>
                      <a:pt x="47" y="9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8" name="Freeform 266"/>
              <p:cNvSpPr>
                <a:spLocks/>
              </p:cNvSpPr>
              <p:nvPr/>
            </p:nvSpPr>
            <p:spPr bwMode="auto">
              <a:xfrm>
                <a:off x="3265" y="1555"/>
                <a:ext cx="47" cy="39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2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6" y="39"/>
                  </a:cxn>
                  <a:cxn ang="0">
                    <a:pos x="8" y="39"/>
                  </a:cxn>
                  <a:cxn ang="0">
                    <a:pos x="10" y="38"/>
                  </a:cxn>
                  <a:cxn ang="0">
                    <a:pos x="46" y="9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0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4" y="28"/>
                  </a:cxn>
                </a:cxnLst>
                <a:rect l="0" t="0" r="r" b="b"/>
                <a:pathLst>
                  <a:path w="47" h="39">
                    <a:moveTo>
                      <a:pt x="4" y="28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0" y="38"/>
                    </a:lnTo>
                    <a:lnTo>
                      <a:pt x="46" y="9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9" name="Freeform 267"/>
              <p:cNvSpPr>
                <a:spLocks/>
              </p:cNvSpPr>
              <p:nvPr/>
            </p:nvSpPr>
            <p:spPr bwMode="auto">
              <a:xfrm>
                <a:off x="2673" y="1919"/>
                <a:ext cx="134" cy="12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123"/>
                  </a:cxn>
                  <a:cxn ang="0">
                    <a:pos x="134" y="98"/>
                  </a:cxn>
                  <a:cxn ang="0">
                    <a:pos x="60" y="0"/>
                  </a:cxn>
                </a:cxnLst>
                <a:rect l="0" t="0" r="r" b="b"/>
                <a:pathLst>
                  <a:path w="134" h="123">
                    <a:moveTo>
                      <a:pt x="60" y="0"/>
                    </a:moveTo>
                    <a:lnTo>
                      <a:pt x="0" y="123"/>
                    </a:lnTo>
                    <a:lnTo>
                      <a:pt x="134" y="9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42" name="Oval 269"/>
            <p:cNvSpPr>
              <a:spLocks noChangeArrowheads="1"/>
            </p:cNvSpPr>
            <p:nvPr/>
          </p:nvSpPr>
          <p:spPr bwMode="auto">
            <a:xfrm>
              <a:off x="2578100" y="3225800"/>
              <a:ext cx="1930400" cy="471488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Rectangle 270"/>
            <p:cNvSpPr>
              <a:spLocks noChangeArrowheads="1"/>
            </p:cNvSpPr>
            <p:nvPr/>
          </p:nvSpPr>
          <p:spPr bwMode="auto">
            <a:xfrm>
              <a:off x="2646363" y="3262313"/>
              <a:ext cx="1811337" cy="354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Rectangle 271"/>
            <p:cNvSpPr>
              <a:spLocks noChangeArrowheads="1"/>
            </p:cNvSpPr>
            <p:nvPr/>
          </p:nvSpPr>
          <p:spPr bwMode="auto">
            <a:xfrm>
              <a:off x="2757488" y="3321050"/>
              <a:ext cx="1609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Deny 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Oval 272"/>
            <p:cNvSpPr>
              <a:spLocks noChangeArrowheads="1"/>
            </p:cNvSpPr>
            <p:nvPr/>
          </p:nvSpPr>
          <p:spPr bwMode="auto">
            <a:xfrm>
              <a:off x="5176838" y="2098675"/>
              <a:ext cx="1593850" cy="72866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Rectangle 273"/>
            <p:cNvSpPr>
              <a:spLocks noChangeArrowheads="1"/>
            </p:cNvSpPr>
            <p:nvPr/>
          </p:nvSpPr>
          <p:spPr bwMode="auto">
            <a:xfrm>
              <a:off x="5237163" y="2087563"/>
              <a:ext cx="1409700" cy="61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7" name="Rectangle 274"/>
            <p:cNvSpPr>
              <a:spLocks noChangeArrowheads="1"/>
            </p:cNvSpPr>
            <p:nvPr/>
          </p:nvSpPr>
          <p:spPr bwMode="auto">
            <a:xfrm>
              <a:off x="5788025" y="2128838"/>
              <a:ext cx="4238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Ask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" name="Rectangle 275"/>
            <p:cNvSpPr>
              <a:spLocks noChangeArrowheads="1"/>
            </p:cNvSpPr>
            <p:nvPr/>
          </p:nvSpPr>
          <p:spPr bwMode="auto">
            <a:xfrm>
              <a:off x="5338763" y="2374900"/>
              <a:ext cx="12842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Oval 276"/>
            <p:cNvSpPr>
              <a:spLocks noChangeArrowheads="1"/>
            </p:cNvSpPr>
            <p:nvPr/>
          </p:nvSpPr>
          <p:spPr bwMode="auto">
            <a:xfrm>
              <a:off x="5099050" y="3816350"/>
              <a:ext cx="1619250" cy="77946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Rectangle 278"/>
            <p:cNvSpPr>
              <a:spLocks noChangeArrowheads="1"/>
            </p:cNvSpPr>
            <p:nvPr/>
          </p:nvSpPr>
          <p:spPr bwMode="auto">
            <a:xfrm>
              <a:off x="5524500" y="3892550"/>
              <a:ext cx="719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Merge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Rectangle 279"/>
            <p:cNvSpPr>
              <a:spLocks noChangeArrowheads="1"/>
            </p:cNvSpPr>
            <p:nvPr/>
          </p:nvSpPr>
          <p:spPr bwMode="auto">
            <a:xfrm>
              <a:off x="5264150" y="4152900"/>
              <a:ext cx="1284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Oval 280"/>
            <p:cNvSpPr>
              <a:spLocks noChangeArrowheads="1"/>
            </p:cNvSpPr>
            <p:nvPr/>
          </p:nvSpPr>
          <p:spPr bwMode="auto">
            <a:xfrm>
              <a:off x="4251325" y="4718050"/>
              <a:ext cx="1443038" cy="74136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281"/>
            <p:cNvSpPr>
              <a:spLocks noChangeArrowheads="1"/>
            </p:cNvSpPr>
            <p:nvPr/>
          </p:nvSpPr>
          <p:spPr bwMode="auto">
            <a:xfrm>
              <a:off x="4305300" y="4764088"/>
              <a:ext cx="1273175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Rectangle 282"/>
            <p:cNvSpPr>
              <a:spLocks noChangeArrowheads="1"/>
            </p:cNvSpPr>
            <p:nvPr/>
          </p:nvSpPr>
          <p:spPr bwMode="auto">
            <a:xfrm>
              <a:off x="4548188" y="4805363"/>
              <a:ext cx="9191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Resolve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Rectangle 283"/>
            <p:cNvSpPr>
              <a:spLocks noChangeArrowheads="1"/>
            </p:cNvSpPr>
            <p:nvPr/>
          </p:nvSpPr>
          <p:spPr bwMode="auto">
            <a:xfrm>
              <a:off x="4459288" y="5064125"/>
              <a:ext cx="1044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 Conflicts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56" name="Group 292"/>
            <p:cNvGrpSpPr>
              <a:grpSpLocks/>
            </p:cNvGrpSpPr>
            <p:nvPr/>
          </p:nvGrpSpPr>
          <p:grpSpPr bwMode="auto">
            <a:xfrm>
              <a:off x="3805234" y="4491066"/>
              <a:ext cx="614361" cy="377827"/>
              <a:chOff x="2126" y="2748"/>
              <a:chExt cx="568" cy="238"/>
            </a:xfrm>
          </p:grpSpPr>
          <p:sp>
            <p:nvSpPr>
              <p:cNvPr id="72" name="Freeform 284"/>
              <p:cNvSpPr>
                <a:spLocks/>
              </p:cNvSpPr>
              <p:nvPr/>
            </p:nvSpPr>
            <p:spPr bwMode="auto">
              <a:xfrm>
                <a:off x="2535" y="2905"/>
                <a:ext cx="53" cy="28"/>
              </a:xfrm>
              <a:custGeom>
                <a:avLst/>
                <a:gdLst/>
                <a:ahLst/>
                <a:cxnLst>
                  <a:cxn ang="0">
                    <a:pos x="47" y="28"/>
                  </a:cxn>
                  <a:cxn ang="0">
                    <a:pos x="47" y="28"/>
                  </a:cxn>
                  <a:cxn ang="0">
                    <a:pos x="49" y="26"/>
                  </a:cxn>
                  <a:cxn ang="0">
                    <a:pos x="51" y="24"/>
                  </a:cxn>
                  <a:cxn ang="0">
                    <a:pos x="53" y="22"/>
                  </a:cxn>
                  <a:cxn ang="0">
                    <a:pos x="53" y="22"/>
                  </a:cxn>
                  <a:cxn ang="0">
                    <a:pos x="51" y="20"/>
                  </a:cxn>
                  <a:cxn ang="0">
                    <a:pos x="49" y="19"/>
                  </a:cxn>
                  <a:cxn ang="0">
                    <a:pos x="49" y="17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47" y="28"/>
                  </a:cxn>
                </a:cxnLst>
                <a:rect l="0" t="0" r="r" b="b"/>
                <a:pathLst>
                  <a:path w="53" h="28">
                    <a:moveTo>
                      <a:pt x="47" y="28"/>
                    </a:moveTo>
                    <a:lnTo>
                      <a:pt x="47" y="28"/>
                    </a:lnTo>
                    <a:lnTo>
                      <a:pt x="49" y="26"/>
                    </a:lnTo>
                    <a:lnTo>
                      <a:pt x="51" y="24"/>
                    </a:lnTo>
                    <a:lnTo>
                      <a:pt x="53" y="22"/>
                    </a:lnTo>
                    <a:lnTo>
                      <a:pt x="53" y="22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9" y="17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4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3" name="Freeform 285"/>
              <p:cNvSpPr>
                <a:spLocks/>
              </p:cNvSpPr>
              <p:nvPr/>
            </p:nvSpPr>
            <p:spPr bwMode="auto">
              <a:xfrm>
                <a:off x="2461" y="2876"/>
                <a:ext cx="53" cy="29"/>
              </a:xfrm>
              <a:custGeom>
                <a:avLst/>
                <a:gdLst/>
                <a:ahLst/>
                <a:cxnLst>
                  <a:cxn ang="0">
                    <a:pos x="47" y="29"/>
                  </a:cxn>
                  <a:cxn ang="0">
                    <a:pos x="49" y="29"/>
                  </a:cxn>
                  <a:cxn ang="0">
                    <a:pos x="51" y="27"/>
                  </a:cxn>
                  <a:cxn ang="0">
                    <a:pos x="53" y="25"/>
                  </a:cxn>
                  <a:cxn ang="0">
                    <a:pos x="54" y="23"/>
                  </a:cxn>
                  <a:cxn ang="0">
                    <a:pos x="54" y="21"/>
                  </a:cxn>
                  <a:cxn ang="0">
                    <a:pos x="53" y="19"/>
                  </a:cxn>
                  <a:cxn ang="0">
                    <a:pos x="51" y="17"/>
                  </a:cxn>
                  <a:cxn ang="0">
                    <a:pos x="49" y="17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47" y="29"/>
                  </a:cxn>
                </a:cxnLst>
                <a:rect l="0" t="0" r="r" b="b"/>
                <a:pathLst>
                  <a:path w="54" h="29">
                    <a:moveTo>
                      <a:pt x="47" y="29"/>
                    </a:moveTo>
                    <a:lnTo>
                      <a:pt x="49" y="29"/>
                    </a:lnTo>
                    <a:lnTo>
                      <a:pt x="51" y="27"/>
                    </a:lnTo>
                    <a:lnTo>
                      <a:pt x="53" y="25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3" y="19"/>
                    </a:lnTo>
                    <a:lnTo>
                      <a:pt x="51" y="17"/>
                    </a:lnTo>
                    <a:lnTo>
                      <a:pt x="49" y="17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47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4" name="Freeform 286"/>
              <p:cNvSpPr>
                <a:spLocks/>
              </p:cNvSpPr>
              <p:nvPr/>
            </p:nvSpPr>
            <p:spPr bwMode="auto">
              <a:xfrm>
                <a:off x="2386" y="2848"/>
                <a:ext cx="56" cy="28"/>
              </a:xfrm>
              <a:custGeom>
                <a:avLst/>
                <a:gdLst/>
                <a:ahLst/>
                <a:cxnLst>
                  <a:cxn ang="0">
                    <a:pos x="47" y="28"/>
                  </a:cxn>
                  <a:cxn ang="0">
                    <a:pos x="49" y="28"/>
                  </a:cxn>
                  <a:cxn ang="0">
                    <a:pos x="51" y="26"/>
                  </a:cxn>
                  <a:cxn ang="0">
                    <a:pos x="53" y="25"/>
                  </a:cxn>
                  <a:cxn ang="0">
                    <a:pos x="55" y="23"/>
                  </a:cxn>
                  <a:cxn ang="0">
                    <a:pos x="55" y="21"/>
                  </a:cxn>
                  <a:cxn ang="0">
                    <a:pos x="53" y="19"/>
                  </a:cxn>
                  <a:cxn ang="0">
                    <a:pos x="51" y="17"/>
                  </a:cxn>
                  <a:cxn ang="0">
                    <a:pos x="49" y="17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47" y="28"/>
                  </a:cxn>
                </a:cxnLst>
                <a:rect l="0" t="0" r="r" b="b"/>
                <a:pathLst>
                  <a:path w="55" h="28">
                    <a:moveTo>
                      <a:pt x="47" y="28"/>
                    </a:moveTo>
                    <a:lnTo>
                      <a:pt x="49" y="28"/>
                    </a:lnTo>
                    <a:lnTo>
                      <a:pt x="51" y="26"/>
                    </a:lnTo>
                    <a:lnTo>
                      <a:pt x="53" y="25"/>
                    </a:lnTo>
                    <a:lnTo>
                      <a:pt x="55" y="23"/>
                    </a:lnTo>
                    <a:lnTo>
                      <a:pt x="55" y="21"/>
                    </a:lnTo>
                    <a:lnTo>
                      <a:pt x="53" y="19"/>
                    </a:lnTo>
                    <a:lnTo>
                      <a:pt x="51" y="17"/>
                    </a:lnTo>
                    <a:lnTo>
                      <a:pt x="49" y="17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4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5" name="Freeform 287"/>
              <p:cNvSpPr>
                <a:spLocks/>
              </p:cNvSpPr>
              <p:nvPr/>
            </p:nvSpPr>
            <p:spPr bwMode="auto">
              <a:xfrm>
                <a:off x="2312" y="2820"/>
                <a:ext cx="53" cy="28"/>
              </a:xfrm>
              <a:custGeom>
                <a:avLst/>
                <a:gdLst/>
                <a:ahLst/>
                <a:cxnLst>
                  <a:cxn ang="0">
                    <a:pos x="47" y="28"/>
                  </a:cxn>
                  <a:cxn ang="0">
                    <a:pos x="49" y="28"/>
                  </a:cxn>
                  <a:cxn ang="0">
                    <a:pos x="51" y="26"/>
                  </a:cxn>
                  <a:cxn ang="0">
                    <a:pos x="52" y="24"/>
                  </a:cxn>
                  <a:cxn ang="0">
                    <a:pos x="52" y="22"/>
                  </a:cxn>
                  <a:cxn ang="0">
                    <a:pos x="52" y="20"/>
                  </a:cxn>
                  <a:cxn ang="0">
                    <a:pos x="52" y="19"/>
                  </a:cxn>
                  <a:cxn ang="0">
                    <a:pos x="51" y="17"/>
                  </a:cxn>
                  <a:cxn ang="0">
                    <a:pos x="49" y="17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47" y="28"/>
                  </a:cxn>
                </a:cxnLst>
                <a:rect l="0" t="0" r="r" b="b"/>
                <a:pathLst>
                  <a:path w="52" h="28">
                    <a:moveTo>
                      <a:pt x="47" y="28"/>
                    </a:moveTo>
                    <a:lnTo>
                      <a:pt x="49" y="28"/>
                    </a:lnTo>
                    <a:lnTo>
                      <a:pt x="51" y="26"/>
                    </a:lnTo>
                    <a:lnTo>
                      <a:pt x="52" y="24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7"/>
                    </a:lnTo>
                    <a:lnTo>
                      <a:pt x="49" y="17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4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6" name="Freeform 288"/>
              <p:cNvSpPr>
                <a:spLocks/>
              </p:cNvSpPr>
              <p:nvPr/>
            </p:nvSpPr>
            <p:spPr bwMode="auto">
              <a:xfrm>
                <a:off x="2239" y="2791"/>
                <a:ext cx="53" cy="29"/>
              </a:xfrm>
              <a:custGeom>
                <a:avLst/>
                <a:gdLst/>
                <a:ahLst/>
                <a:cxnLst>
                  <a:cxn ang="0">
                    <a:pos x="47" y="29"/>
                  </a:cxn>
                  <a:cxn ang="0">
                    <a:pos x="49" y="29"/>
                  </a:cxn>
                  <a:cxn ang="0">
                    <a:pos x="51" y="27"/>
                  </a:cxn>
                  <a:cxn ang="0">
                    <a:pos x="53" y="25"/>
                  </a:cxn>
                  <a:cxn ang="0">
                    <a:pos x="53" y="23"/>
                  </a:cxn>
                  <a:cxn ang="0">
                    <a:pos x="53" y="21"/>
                  </a:cxn>
                  <a:cxn ang="0">
                    <a:pos x="53" y="19"/>
                  </a:cxn>
                  <a:cxn ang="0">
                    <a:pos x="51" y="17"/>
                  </a:cxn>
                  <a:cxn ang="0">
                    <a:pos x="49" y="17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47" y="29"/>
                  </a:cxn>
                </a:cxnLst>
                <a:rect l="0" t="0" r="r" b="b"/>
                <a:pathLst>
                  <a:path w="53" h="29">
                    <a:moveTo>
                      <a:pt x="47" y="29"/>
                    </a:moveTo>
                    <a:lnTo>
                      <a:pt x="49" y="29"/>
                    </a:lnTo>
                    <a:lnTo>
                      <a:pt x="51" y="27"/>
                    </a:lnTo>
                    <a:lnTo>
                      <a:pt x="53" y="25"/>
                    </a:lnTo>
                    <a:lnTo>
                      <a:pt x="53" y="23"/>
                    </a:lnTo>
                    <a:lnTo>
                      <a:pt x="53" y="21"/>
                    </a:lnTo>
                    <a:lnTo>
                      <a:pt x="53" y="19"/>
                    </a:lnTo>
                    <a:lnTo>
                      <a:pt x="51" y="17"/>
                    </a:lnTo>
                    <a:lnTo>
                      <a:pt x="49" y="17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47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7" name="Freeform 289"/>
              <p:cNvSpPr>
                <a:spLocks/>
              </p:cNvSpPr>
              <p:nvPr/>
            </p:nvSpPr>
            <p:spPr bwMode="auto">
              <a:xfrm>
                <a:off x="2166" y="2763"/>
                <a:ext cx="53" cy="28"/>
              </a:xfrm>
              <a:custGeom>
                <a:avLst/>
                <a:gdLst/>
                <a:ahLst/>
                <a:cxnLst>
                  <a:cxn ang="0">
                    <a:pos x="48" y="28"/>
                  </a:cxn>
                  <a:cxn ang="0">
                    <a:pos x="50" y="28"/>
                  </a:cxn>
                  <a:cxn ang="0">
                    <a:pos x="51" y="26"/>
                  </a:cxn>
                  <a:cxn ang="0">
                    <a:pos x="53" y="25"/>
                  </a:cxn>
                  <a:cxn ang="0">
                    <a:pos x="53" y="23"/>
                  </a:cxn>
                  <a:cxn ang="0">
                    <a:pos x="53" y="21"/>
                  </a:cxn>
                  <a:cxn ang="0">
                    <a:pos x="53" y="19"/>
                  </a:cxn>
                  <a:cxn ang="0">
                    <a:pos x="51" y="17"/>
                  </a:cxn>
                  <a:cxn ang="0">
                    <a:pos x="50" y="17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48" y="28"/>
                  </a:cxn>
                </a:cxnLst>
                <a:rect l="0" t="0" r="r" b="b"/>
                <a:pathLst>
                  <a:path w="53" h="28">
                    <a:moveTo>
                      <a:pt x="48" y="28"/>
                    </a:moveTo>
                    <a:lnTo>
                      <a:pt x="50" y="28"/>
                    </a:lnTo>
                    <a:lnTo>
                      <a:pt x="51" y="26"/>
                    </a:lnTo>
                    <a:lnTo>
                      <a:pt x="53" y="25"/>
                    </a:lnTo>
                    <a:lnTo>
                      <a:pt x="53" y="23"/>
                    </a:lnTo>
                    <a:lnTo>
                      <a:pt x="53" y="21"/>
                    </a:lnTo>
                    <a:lnTo>
                      <a:pt x="53" y="19"/>
                    </a:lnTo>
                    <a:lnTo>
                      <a:pt x="51" y="17"/>
                    </a:lnTo>
                    <a:lnTo>
                      <a:pt x="50" y="17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4" y="11"/>
                    </a:lnTo>
                    <a:lnTo>
                      <a:pt x="4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8" name="Freeform 290"/>
              <p:cNvSpPr>
                <a:spLocks/>
              </p:cNvSpPr>
              <p:nvPr/>
            </p:nvSpPr>
            <p:spPr bwMode="auto">
              <a:xfrm>
                <a:off x="2126" y="2748"/>
                <a:ext cx="19" cy="13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3" y="13"/>
                  </a:cxn>
                  <a:cxn ang="0">
                    <a:pos x="15" y="13"/>
                  </a:cxn>
                  <a:cxn ang="0">
                    <a:pos x="17" y="11"/>
                  </a:cxn>
                  <a:cxn ang="0">
                    <a:pos x="19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11" y="13"/>
                  </a:cxn>
                </a:cxnLst>
                <a:rect l="0" t="0" r="r" b="b"/>
                <a:pathLst>
                  <a:path w="19" h="13">
                    <a:moveTo>
                      <a:pt x="11" y="13"/>
                    </a:moveTo>
                    <a:lnTo>
                      <a:pt x="13" y="13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9" y="9"/>
                    </a:lnTo>
                    <a:lnTo>
                      <a:pt x="19" y="7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9" name="Freeform 291"/>
              <p:cNvSpPr>
                <a:spLocks/>
              </p:cNvSpPr>
              <p:nvPr/>
            </p:nvSpPr>
            <p:spPr bwMode="auto">
              <a:xfrm>
                <a:off x="2558" y="2871"/>
                <a:ext cx="136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136" y="100"/>
                  </a:cxn>
                  <a:cxn ang="0">
                    <a:pos x="41" y="0"/>
                  </a:cxn>
                  <a:cxn ang="0">
                    <a:pos x="0" y="115"/>
                  </a:cxn>
                </a:cxnLst>
                <a:rect l="0" t="0" r="r" b="b"/>
                <a:pathLst>
                  <a:path w="136" h="115">
                    <a:moveTo>
                      <a:pt x="0" y="115"/>
                    </a:moveTo>
                    <a:lnTo>
                      <a:pt x="136" y="100"/>
                    </a:lnTo>
                    <a:lnTo>
                      <a:pt x="41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57" name="Oval 293"/>
            <p:cNvSpPr>
              <a:spLocks noChangeArrowheads="1"/>
            </p:cNvSpPr>
            <p:nvPr/>
          </p:nvSpPr>
          <p:spPr bwMode="auto">
            <a:xfrm>
              <a:off x="1355725" y="4406900"/>
              <a:ext cx="142875" cy="144463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Line 294"/>
            <p:cNvSpPr>
              <a:spLocks noChangeShapeType="1"/>
            </p:cNvSpPr>
            <p:nvPr/>
          </p:nvSpPr>
          <p:spPr bwMode="auto">
            <a:xfrm>
              <a:off x="1430338" y="4565650"/>
              <a:ext cx="1587" cy="2016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9" name="Line 295"/>
            <p:cNvSpPr>
              <a:spLocks noChangeShapeType="1"/>
            </p:cNvSpPr>
            <p:nvPr/>
          </p:nvSpPr>
          <p:spPr bwMode="auto">
            <a:xfrm flipH="1">
              <a:off x="1304925" y="4767263"/>
              <a:ext cx="125413" cy="1968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0" name="Line 296"/>
            <p:cNvSpPr>
              <a:spLocks noChangeShapeType="1"/>
            </p:cNvSpPr>
            <p:nvPr/>
          </p:nvSpPr>
          <p:spPr bwMode="auto">
            <a:xfrm>
              <a:off x="1439863" y="4784725"/>
              <a:ext cx="125412" cy="1984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" name="Line 297"/>
            <p:cNvSpPr>
              <a:spLocks noChangeShapeType="1"/>
            </p:cNvSpPr>
            <p:nvPr/>
          </p:nvSpPr>
          <p:spPr bwMode="auto">
            <a:xfrm>
              <a:off x="1285875" y="4652963"/>
              <a:ext cx="2889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" name="Rectangle 298"/>
            <p:cNvSpPr>
              <a:spLocks noChangeArrowheads="1"/>
            </p:cNvSpPr>
            <p:nvPr/>
          </p:nvSpPr>
          <p:spPr bwMode="auto">
            <a:xfrm>
              <a:off x="735013" y="4930775"/>
              <a:ext cx="1296987" cy="37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Rectangle 299"/>
            <p:cNvSpPr>
              <a:spLocks noChangeArrowheads="1"/>
            </p:cNvSpPr>
            <p:nvPr/>
          </p:nvSpPr>
          <p:spPr bwMode="auto">
            <a:xfrm>
              <a:off x="850900" y="4976813"/>
              <a:ext cx="12001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" name="Line 300"/>
            <p:cNvSpPr>
              <a:spLocks noChangeShapeType="1"/>
            </p:cNvSpPr>
            <p:nvPr/>
          </p:nvSpPr>
          <p:spPr bwMode="auto">
            <a:xfrm flipV="1">
              <a:off x="1754188" y="4260850"/>
              <a:ext cx="889000" cy="4032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 flipH="1" flipV="1">
              <a:off x="1003300" y="1746250"/>
              <a:ext cx="403225" cy="519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7107238" y="4041775"/>
              <a:ext cx="18891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>
                <a:lnSpc>
                  <a:spcPct val="90000"/>
                </a:lnSpc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 dirty="0">
                  <a:solidFill>
                    <a:schemeClr val="tx2"/>
                  </a:solidFill>
                  <a:effectLst/>
                  <a:latin typeface="Comic Sans MS" pitchFamily="66" charset="0"/>
                </a:rPr>
                <a:t>software </a:t>
              </a:r>
            </a:p>
            <a:p>
              <a:pPr marL="342900" indent="-342900">
                <a:lnSpc>
                  <a:spcPct val="90000"/>
                </a:lnSpc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 dirty="0">
                  <a:solidFill>
                    <a:schemeClr val="tx2"/>
                  </a:solidFill>
                  <a:effectLst/>
                  <a:latin typeface="Comic Sans MS" pitchFamily="66" charset="0"/>
                </a:rPr>
                <a:t>component</a:t>
              </a:r>
              <a:endParaRPr lang="fr-BE" sz="20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7942263" y="4445000"/>
              <a:ext cx="219075" cy="3762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430213" y="3278188"/>
              <a:ext cx="18891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>
                <a:lnSpc>
                  <a:spcPct val="90000"/>
                </a:lnSpc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fr-BE" sz="20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1839913" y="3406775"/>
              <a:ext cx="738187" cy="428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7083425" y="5459413"/>
              <a:ext cx="18891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suboperation</a:t>
              </a:r>
              <a:endParaRPr lang="fr-BE" sz="2000" i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>
              <a:off x="5632450" y="5281613"/>
              <a:ext cx="1692275" cy="2889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figure below,</a:t>
            </a:r>
            <a:r>
              <a:rPr lang="en-US" dirty="0" smtClean="0"/>
              <a:t> </a:t>
            </a:r>
            <a:r>
              <a:rPr lang="en-US" dirty="0" smtClean="0"/>
              <a:t>Resolve Conflicts is an(a) ____ operation of Determine Schedule.</a:t>
            </a:r>
          </a:p>
          <a:p>
            <a:pPr lvl="1"/>
            <a:r>
              <a:rPr lang="en-US" dirty="0" smtClean="0"/>
              <a:t>Extend/Variant</a:t>
            </a:r>
          </a:p>
          <a:p>
            <a:pPr lvl="1"/>
            <a:r>
              <a:rPr lang="en-US" dirty="0" smtClean="0"/>
              <a:t>Sub-operation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7850" y="2895600"/>
            <a:ext cx="8566150" cy="4189413"/>
            <a:chOff x="430213" y="1746250"/>
            <a:chExt cx="8566150" cy="4189413"/>
          </a:xfrm>
        </p:grpSpPr>
        <p:sp>
          <p:nvSpPr>
            <p:cNvPr id="5" name="Rectangle 215"/>
            <p:cNvSpPr>
              <a:spLocks noChangeArrowheads="1"/>
            </p:cNvSpPr>
            <p:nvPr/>
          </p:nvSpPr>
          <p:spPr bwMode="auto">
            <a:xfrm>
              <a:off x="2092325" y="1970088"/>
              <a:ext cx="4922838" cy="3925887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" name="Oval 216"/>
            <p:cNvSpPr>
              <a:spLocks noChangeArrowheads="1"/>
            </p:cNvSpPr>
            <p:nvPr/>
          </p:nvSpPr>
          <p:spPr bwMode="auto">
            <a:xfrm>
              <a:off x="2622550" y="3810000"/>
              <a:ext cx="1614488" cy="72231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Rectangle 217"/>
            <p:cNvSpPr>
              <a:spLocks noChangeArrowheads="1"/>
            </p:cNvSpPr>
            <p:nvPr/>
          </p:nvSpPr>
          <p:spPr bwMode="auto">
            <a:xfrm>
              <a:off x="2751138" y="3852863"/>
              <a:ext cx="1422400" cy="623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Rectangle 218"/>
            <p:cNvSpPr>
              <a:spLocks noChangeArrowheads="1"/>
            </p:cNvSpPr>
            <p:nvPr/>
          </p:nvSpPr>
          <p:spPr bwMode="auto">
            <a:xfrm>
              <a:off x="2882900" y="3897313"/>
              <a:ext cx="1171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Determine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Rectangle 219"/>
            <p:cNvSpPr>
              <a:spLocks noChangeArrowheads="1"/>
            </p:cNvSpPr>
            <p:nvPr/>
          </p:nvSpPr>
          <p:spPr bwMode="auto">
            <a:xfrm>
              <a:off x="2954338" y="4167188"/>
              <a:ext cx="10604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Schedule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Oval 220"/>
            <p:cNvSpPr>
              <a:spLocks noChangeArrowheads="1"/>
            </p:cNvSpPr>
            <p:nvPr/>
          </p:nvSpPr>
          <p:spPr bwMode="auto">
            <a:xfrm>
              <a:off x="5146675" y="2955925"/>
              <a:ext cx="1514475" cy="738188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" name="Rectangle 222"/>
            <p:cNvSpPr>
              <a:spLocks noChangeArrowheads="1"/>
            </p:cNvSpPr>
            <p:nvPr/>
          </p:nvSpPr>
          <p:spPr bwMode="auto">
            <a:xfrm>
              <a:off x="5492750" y="3000375"/>
              <a:ext cx="7778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Collect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Rectangle 223"/>
            <p:cNvSpPr>
              <a:spLocks noChangeArrowheads="1"/>
            </p:cNvSpPr>
            <p:nvPr/>
          </p:nvSpPr>
          <p:spPr bwMode="auto">
            <a:xfrm>
              <a:off x="5259388" y="3259138"/>
              <a:ext cx="12842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Rectangle 224"/>
            <p:cNvSpPr>
              <a:spLocks noChangeArrowheads="1"/>
            </p:cNvSpPr>
            <p:nvPr/>
          </p:nvSpPr>
          <p:spPr bwMode="auto">
            <a:xfrm>
              <a:off x="3835400" y="5572125"/>
              <a:ext cx="12969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" name="Rectangle 225"/>
            <p:cNvSpPr>
              <a:spLocks noChangeArrowheads="1"/>
            </p:cNvSpPr>
            <p:nvPr/>
          </p:nvSpPr>
          <p:spPr bwMode="auto">
            <a:xfrm>
              <a:off x="4029075" y="5614988"/>
              <a:ext cx="11445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Scheduler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" name="Line 226"/>
            <p:cNvSpPr>
              <a:spLocks noChangeShapeType="1"/>
            </p:cNvSpPr>
            <p:nvPr/>
          </p:nvSpPr>
          <p:spPr bwMode="auto">
            <a:xfrm>
              <a:off x="1936750" y="2473325"/>
              <a:ext cx="1063625" cy="8429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" name="Oval 227"/>
            <p:cNvSpPr>
              <a:spLocks noChangeArrowheads="1"/>
            </p:cNvSpPr>
            <p:nvPr/>
          </p:nvSpPr>
          <p:spPr bwMode="auto">
            <a:xfrm>
              <a:off x="2528888" y="2051050"/>
              <a:ext cx="1854200" cy="50006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Rectangle 228"/>
            <p:cNvSpPr>
              <a:spLocks noChangeArrowheads="1"/>
            </p:cNvSpPr>
            <p:nvPr/>
          </p:nvSpPr>
          <p:spPr bwMode="auto">
            <a:xfrm>
              <a:off x="2535238" y="2132013"/>
              <a:ext cx="1982787" cy="45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Rectangle 229"/>
            <p:cNvSpPr>
              <a:spLocks noChangeArrowheads="1"/>
            </p:cNvSpPr>
            <p:nvPr/>
          </p:nvSpPr>
          <p:spPr bwMode="auto">
            <a:xfrm>
              <a:off x="2609850" y="2160588"/>
              <a:ext cx="1736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Check Request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9" name="Group 235"/>
            <p:cNvGrpSpPr>
              <a:grpSpLocks/>
            </p:cNvGrpSpPr>
            <p:nvPr/>
          </p:nvGrpSpPr>
          <p:grpSpPr bwMode="auto">
            <a:xfrm>
              <a:off x="1547808" y="2012955"/>
              <a:ext cx="284161" cy="574676"/>
              <a:chOff x="885" y="1187"/>
              <a:chExt cx="179" cy="362"/>
            </a:xfrm>
          </p:grpSpPr>
          <p:sp>
            <p:nvSpPr>
              <p:cNvPr id="90" name="Oval 230"/>
              <p:cNvSpPr>
                <a:spLocks noChangeArrowheads="1"/>
              </p:cNvSpPr>
              <p:nvPr/>
            </p:nvSpPr>
            <p:spPr bwMode="auto">
              <a:xfrm>
                <a:off x="926" y="1187"/>
                <a:ext cx="93" cy="90"/>
              </a:xfrm>
              <a:prstGeom prst="ellips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1" name="Line 231"/>
              <p:cNvSpPr>
                <a:spLocks noChangeShapeType="1"/>
              </p:cNvSpPr>
              <p:nvPr/>
            </p:nvSpPr>
            <p:spPr bwMode="auto">
              <a:xfrm>
                <a:off x="975" y="1287"/>
                <a:ext cx="1" cy="12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2" name="Line 232"/>
              <p:cNvSpPr>
                <a:spLocks noChangeShapeType="1"/>
              </p:cNvSpPr>
              <p:nvPr/>
            </p:nvSpPr>
            <p:spPr bwMode="auto">
              <a:xfrm flipH="1">
                <a:off x="894" y="1413"/>
                <a:ext cx="81" cy="12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3" name="Line 233"/>
              <p:cNvSpPr>
                <a:spLocks noChangeShapeType="1"/>
              </p:cNvSpPr>
              <p:nvPr/>
            </p:nvSpPr>
            <p:spPr bwMode="auto">
              <a:xfrm>
                <a:off x="979" y="1425"/>
                <a:ext cx="79" cy="12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4" name="Line 234"/>
              <p:cNvSpPr>
                <a:spLocks noChangeShapeType="1"/>
              </p:cNvSpPr>
              <p:nvPr/>
            </p:nvSpPr>
            <p:spPr bwMode="auto">
              <a:xfrm>
                <a:off x="885" y="1341"/>
                <a:ext cx="17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20" name="Rectangle 236"/>
            <p:cNvSpPr>
              <a:spLocks noChangeArrowheads="1"/>
            </p:cNvSpPr>
            <p:nvPr/>
          </p:nvSpPr>
          <p:spPr bwMode="auto">
            <a:xfrm>
              <a:off x="1058863" y="2554288"/>
              <a:ext cx="1203325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" name="Rectangle 237"/>
            <p:cNvSpPr>
              <a:spLocks noChangeArrowheads="1"/>
            </p:cNvSpPr>
            <p:nvPr/>
          </p:nvSpPr>
          <p:spPr bwMode="auto">
            <a:xfrm>
              <a:off x="1238250" y="2597150"/>
              <a:ext cx="8318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Initiator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Line 238"/>
            <p:cNvSpPr>
              <a:spLocks noChangeShapeType="1"/>
            </p:cNvSpPr>
            <p:nvPr/>
          </p:nvSpPr>
          <p:spPr bwMode="auto">
            <a:xfrm>
              <a:off x="1933575" y="2284413"/>
              <a:ext cx="625475" cy="460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3" name="Rectangle 239"/>
            <p:cNvSpPr>
              <a:spLocks noChangeArrowheads="1"/>
            </p:cNvSpPr>
            <p:nvPr/>
          </p:nvSpPr>
          <p:spPr bwMode="auto">
            <a:xfrm>
              <a:off x="7173913" y="4767263"/>
              <a:ext cx="1208087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4" name="Rectangle 240"/>
            <p:cNvSpPr>
              <a:spLocks noChangeArrowheads="1"/>
            </p:cNvSpPr>
            <p:nvPr/>
          </p:nvSpPr>
          <p:spPr bwMode="auto">
            <a:xfrm>
              <a:off x="7416800" y="4808538"/>
              <a:ext cx="847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Conflict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5" name="Rectangle 241"/>
            <p:cNvSpPr>
              <a:spLocks noChangeArrowheads="1"/>
            </p:cNvSpPr>
            <p:nvPr/>
          </p:nvSpPr>
          <p:spPr bwMode="auto">
            <a:xfrm>
              <a:off x="7342188" y="5095875"/>
              <a:ext cx="1003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Resolver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6" name="Line 242"/>
            <p:cNvSpPr>
              <a:spLocks noChangeShapeType="1"/>
            </p:cNvSpPr>
            <p:nvPr/>
          </p:nvSpPr>
          <p:spPr bwMode="auto">
            <a:xfrm>
              <a:off x="6588125" y="2392363"/>
              <a:ext cx="687388" cy="30003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7" name="Oval 243"/>
            <p:cNvSpPr>
              <a:spLocks noChangeArrowheads="1"/>
            </p:cNvSpPr>
            <p:nvPr/>
          </p:nvSpPr>
          <p:spPr bwMode="auto">
            <a:xfrm>
              <a:off x="7740650" y="2357438"/>
              <a:ext cx="146050" cy="142875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" name="Line 244"/>
            <p:cNvSpPr>
              <a:spLocks noChangeShapeType="1"/>
            </p:cNvSpPr>
            <p:nvPr/>
          </p:nvSpPr>
          <p:spPr bwMode="auto">
            <a:xfrm>
              <a:off x="7815263" y="2516188"/>
              <a:ext cx="1587" cy="2000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9" name="Line 245"/>
            <p:cNvSpPr>
              <a:spLocks noChangeShapeType="1"/>
            </p:cNvSpPr>
            <p:nvPr/>
          </p:nvSpPr>
          <p:spPr bwMode="auto">
            <a:xfrm flipH="1">
              <a:off x="7689850" y="2716213"/>
              <a:ext cx="125413" cy="19526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0" name="Line 246"/>
            <p:cNvSpPr>
              <a:spLocks noChangeShapeType="1"/>
            </p:cNvSpPr>
            <p:nvPr/>
          </p:nvSpPr>
          <p:spPr bwMode="auto">
            <a:xfrm>
              <a:off x="7824788" y="2735263"/>
              <a:ext cx="125412" cy="1968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1" name="Line 247"/>
            <p:cNvSpPr>
              <a:spLocks noChangeShapeType="1"/>
            </p:cNvSpPr>
            <p:nvPr/>
          </p:nvSpPr>
          <p:spPr bwMode="auto">
            <a:xfrm>
              <a:off x="7670800" y="2603500"/>
              <a:ext cx="288925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2" name="Rectangle 248"/>
            <p:cNvSpPr>
              <a:spLocks noChangeArrowheads="1"/>
            </p:cNvSpPr>
            <p:nvPr/>
          </p:nvSpPr>
          <p:spPr bwMode="auto">
            <a:xfrm>
              <a:off x="7231063" y="2881313"/>
              <a:ext cx="1266825" cy="39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249"/>
            <p:cNvSpPr>
              <a:spLocks noChangeArrowheads="1"/>
            </p:cNvSpPr>
            <p:nvPr/>
          </p:nvSpPr>
          <p:spPr bwMode="auto">
            <a:xfrm>
              <a:off x="7332663" y="2924175"/>
              <a:ext cx="12001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" name="Line 250"/>
            <p:cNvSpPr>
              <a:spLocks noChangeShapeType="1"/>
            </p:cNvSpPr>
            <p:nvPr/>
          </p:nvSpPr>
          <p:spPr bwMode="auto">
            <a:xfrm flipV="1">
              <a:off x="6623050" y="2803525"/>
              <a:ext cx="706438" cy="4048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5" name="Line 251"/>
            <p:cNvSpPr>
              <a:spLocks noChangeShapeType="1"/>
            </p:cNvSpPr>
            <p:nvPr/>
          </p:nvSpPr>
          <p:spPr bwMode="auto">
            <a:xfrm flipV="1">
              <a:off x="5689600" y="5029200"/>
              <a:ext cx="1608138" cy="127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" name="Rectangle 252"/>
            <p:cNvSpPr>
              <a:spLocks noChangeArrowheads="1"/>
            </p:cNvSpPr>
            <p:nvPr/>
          </p:nvSpPr>
          <p:spPr bwMode="auto">
            <a:xfrm>
              <a:off x="3194050" y="2540000"/>
              <a:ext cx="159385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7" name="Rectangle 253"/>
            <p:cNvSpPr>
              <a:spLocks noChangeArrowheads="1"/>
            </p:cNvSpPr>
            <p:nvPr/>
          </p:nvSpPr>
          <p:spPr bwMode="auto">
            <a:xfrm>
              <a:off x="3462338" y="256698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8" name="Rectangle 254"/>
            <p:cNvSpPr>
              <a:spLocks noChangeArrowheads="1"/>
            </p:cNvSpPr>
            <p:nvPr/>
          </p:nvSpPr>
          <p:spPr bwMode="auto">
            <a:xfrm>
              <a:off x="3416300" y="2781300"/>
              <a:ext cx="13589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1800" i="1" dirty="0">
                  <a:solidFill>
                    <a:srgbClr val="000080"/>
                  </a:solidFill>
                  <a:effectLst/>
                  <a:latin typeface="Arial" pitchFamily="34" charset="0"/>
                </a:rPr>
                <a:t>Unauthorized</a:t>
              </a:r>
              <a:endParaRPr lang="en-US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Rectangle 255"/>
            <p:cNvSpPr>
              <a:spLocks noChangeArrowheads="1"/>
            </p:cNvSpPr>
            <p:nvPr/>
          </p:nvSpPr>
          <p:spPr bwMode="auto">
            <a:xfrm>
              <a:off x="2832100" y="4652963"/>
              <a:ext cx="1389063" cy="395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" name="Rectangle 256"/>
            <p:cNvSpPr>
              <a:spLocks noChangeArrowheads="1"/>
            </p:cNvSpPr>
            <p:nvPr/>
          </p:nvSpPr>
          <p:spPr bwMode="auto">
            <a:xfrm>
              <a:off x="2693988" y="4635500"/>
              <a:ext cx="1655762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41" name="Group 268"/>
            <p:cNvGrpSpPr>
              <a:grpSpLocks/>
            </p:cNvGrpSpPr>
            <p:nvPr/>
          </p:nvGrpSpPr>
          <p:grpSpPr bwMode="auto">
            <a:xfrm>
              <a:off x="4386223" y="2597163"/>
              <a:ext cx="1014403" cy="773117"/>
              <a:chOff x="2673" y="1555"/>
              <a:chExt cx="639" cy="487"/>
            </a:xfrm>
          </p:grpSpPr>
          <p:sp>
            <p:nvSpPr>
              <p:cNvPr id="80" name="Freeform 258"/>
              <p:cNvSpPr>
                <a:spLocks/>
              </p:cNvSpPr>
              <p:nvPr/>
            </p:nvSpPr>
            <p:spPr bwMode="auto">
              <a:xfrm>
                <a:off x="2762" y="1938"/>
                <a:ext cx="47" cy="40"/>
              </a:xfrm>
              <a:custGeom>
                <a:avLst/>
                <a:gdLst/>
                <a:ahLst/>
                <a:cxnLst>
                  <a:cxn ang="0">
                    <a:pos x="3" y="30"/>
                  </a:cxn>
                  <a:cxn ang="0">
                    <a:pos x="2" y="32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5" y="40"/>
                  </a:cxn>
                  <a:cxn ang="0">
                    <a:pos x="5" y="40"/>
                  </a:cxn>
                  <a:cxn ang="0">
                    <a:pos x="9" y="40"/>
                  </a:cxn>
                  <a:cxn ang="0">
                    <a:pos x="45" y="11"/>
                  </a:cxn>
                  <a:cxn ang="0">
                    <a:pos x="47" y="9"/>
                  </a:cxn>
                  <a:cxn ang="0">
                    <a:pos x="47" y="8"/>
                  </a:cxn>
                  <a:cxn ang="0">
                    <a:pos x="47" y="6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2"/>
                  </a:cxn>
                  <a:cxn ang="0">
                    <a:pos x="3" y="30"/>
                  </a:cxn>
                </a:cxnLst>
                <a:rect l="0" t="0" r="r" b="b"/>
                <a:pathLst>
                  <a:path w="47" h="40">
                    <a:moveTo>
                      <a:pt x="3" y="30"/>
                    </a:moveTo>
                    <a:lnTo>
                      <a:pt x="2" y="3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3" y="38"/>
                    </a:lnTo>
                    <a:lnTo>
                      <a:pt x="5" y="40"/>
                    </a:lnTo>
                    <a:lnTo>
                      <a:pt x="5" y="40"/>
                    </a:lnTo>
                    <a:lnTo>
                      <a:pt x="9" y="40"/>
                    </a:lnTo>
                    <a:lnTo>
                      <a:pt x="45" y="11"/>
                    </a:lnTo>
                    <a:lnTo>
                      <a:pt x="47" y="9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1" name="Freeform 259"/>
              <p:cNvSpPr>
                <a:spLocks/>
              </p:cNvSpPr>
              <p:nvPr/>
            </p:nvSpPr>
            <p:spPr bwMode="auto">
              <a:xfrm>
                <a:off x="2824" y="1891"/>
                <a:ext cx="49" cy="39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2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6" y="39"/>
                  </a:cxn>
                  <a:cxn ang="0">
                    <a:pos x="7" y="39"/>
                  </a:cxn>
                  <a:cxn ang="0">
                    <a:pos x="9" y="38"/>
                  </a:cxn>
                  <a:cxn ang="0">
                    <a:pos x="45" y="11"/>
                  </a:cxn>
                  <a:cxn ang="0">
                    <a:pos x="47" y="9"/>
                  </a:cxn>
                  <a:cxn ang="0">
                    <a:pos x="49" y="7"/>
                  </a:cxn>
                  <a:cxn ang="0">
                    <a:pos x="49" y="5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2"/>
                  </a:cxn>
                  <a:cxn ang="0">
                    <a:pos x="4" y="28"/>
                  </a:cxn>
                </a:cxnLst>
                <a:rect l="0" t="0" r="r" b="b"/>
                <a:pathLst>
                  <a:path w="49" h="39">
                    <a:moveTo>
                      <a:pt x="4" y="28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6" y="39"/>
                    </a:lnTo>
                    <a:lnTo>
                      <a:pt x="7" y="39"/>
                    </a:lnTo>
                    <a:lnTo>
                      <a:pt x="9" y="38"/>
                    </a:lnTo>
                    <a:lnTo>
                      <a:pt x="45" y="11"/>
                    </a:lnTo>
                    <a:lnTo>
                      <a:pt x="47" y="9"/>
                    </a:lnTo>
                    <a:lnTo>
                      <a:pt x="49" y="7"/>
                    </a:lnTo>
                    <a:lnTo>
                      <a:pt x="49" y="5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2" name="Freeform 260"/>
              <p:cNvSpPr>
                <a:spLocks/>
              </p:cNvSpPr>
              <p:nvPr/>
            </p:nvSpPr>
            <p:spPr bwMode="auto">
              <a:xfrm>
                <a:off x="2888" y="1844"/>
                <a:ext cx="47" cy="37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2" y="37"/>
                  </a:cxn>
                  <a:cxn ang="0">
                    <a:pos x="4" y="37"/>
                  </a:cxn>
                  <a:cxn ang="0">
                    <a:pos x="6" y="37"/>
                  </a:cxn>
                  <a:cxn ang="0">
                    <a:pos x="8" y="37"/>
                  </a:cxn>
                  <a:cxn ang="0">
                    <a:pos x="43" y="9"/>
                  </a:cxn>
                  <a:cxn ang="0">
                    <a:pos x="45" y="7"/>
                  </a:cxn>
                  <a:cxn ang="0">
                    <a:pos x="47" y="5"/>
                  </a:cxn>
                  <a:cxn ang="0">
                    <a:pos x="47" y="3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8" y="0"/>
                  </a:cxn>
                  <a:cxn ang="0">
                    <a:pos x="2" y="28"/>
                  </a:cxn>
                </a:cxnLst>
                <a:rect l="0" t="0" r="r" b="b"/>
                <a:pathLst>
                  <a:path w="47" h="37">
                    <a:moveTo>
                      <a:pt x="2" y="28"/>
                    </a:move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7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8" y="37"/>
                    </a:lnTo>
                    <a:lnTo>
                      <a:pt x="43" y="9"/>
                    </a:lnTo>
                    <a:lnTo>
                      <a:pt x="45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3" name="Freeform 261"/>
              <p:cNvSpPr>
                <a:spLocks/>
              </p:cNvSpPr>
              <p:nvPr/>
            </p:nvSpPr>
            <p:spPr bwMode="auto">
              <a:xfrm>
                <a:off x="2950" y="1795"/>
                <a:ext cx="47" cy="39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2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5"/>
                  </a:cxn>
                  <a:cxn ang="0">
                    <a:pos x="4" y="37"/>
                  </a:cxn>
                  <a:cxn ang="0">
                    <a:pos x="6" y="39"/>
                  </a:cxn>
                  <a:cxn ang="0">
                    <a:pos x="8" y="39"/>
                  </a:cxn>
                  <a:cxn ang="0">
                    <a:pos x="10" y="37"/>
                  </a:cxn>
                  <a:cxn ang="0">
                    <a:pos x="46" y="11"/>
                  </a:cxn>
                  <a:cxn ang="0">
                    <a:pos x="47" y="9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7" y="3"/>
                  </a:cxn>
                  <a:cxn ang="0">
                    <a:pos x="46" y="1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1"/>
                  </a:cxn>
                  <a:cxn ang="0">
                    <a:pos x="4" y="28"/>
                  </a:cxn>
                </a:cxnLst>
                <a:rect l="0" t="0" r="r" b="b"/>
                <a:pathLst>
                  <a:path w="47" h="39">
                    <a:moveTo>
                      <a:pt x="4" y="28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0" y="37"/>
                    </a:lnTo>
                    <a:lnTo>
                      <a:pt x="46" y="11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7" y="3"/>
                    </a:lnTo>
                    <a:lnTo>
                      <a:pt x="46" y="1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1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4" name="Freeform 262"/>
              <p:cNvSpPr>
                <a:spLocks/>
              </p:cNvSpPr>
              <p:nvPr/>
            </p:nvSpPr>
            <p:spPr bwMode="auto">
              <a:xfrm>
                <a:off x="3014" y="1747"/>
                <a:ext cx="48" cy="38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0" y="31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38"/>
                  </a:cxn>
                  <a:cxn ang="0">
                    <a:pos x="6" y="38"/>
                  </a:cxn>
                  <a:cxn ang="0">
                    <a:pos x="8" y="38"/>
                  </a:cxn>
                  <a:cxn ang="0">
                    <a:pos x="44" y="10"/>
                  </a:cxn>
                  <a:cxn ang="0">
                    <a:pos x="46" y="8"/>
                  </a:cxn>
                  <a:cxn ang="0">
                    <a:pos x="48" y="6"/>
                  </a:cxn>
                  <a:cxn ang="0">
                    <a:pos x="48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38" y="0"/>
                  </a:cxn>
                  <a:cxn ang="0">
                    <a:pos x="2" y="29"/>
                  </a:cxn>
                </a:cxnLst>
                <a:rect l="0" t="0" r="r" b="b"/>
                <a:pathLst>
                  <a:path w="48" h="38">
                    <a:moveTo>
                      <a:pt x="2" y="29"/>
                    </a:move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6" y="38"/>
                    </a:lnTo>
                    <a:lnTo>
                      <a:pt x="8" y="38"/>
                    </a:lnTo>
                    <a:lnTo>
                      <a:pt x="44" y="10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5" name="Freeform 263"/>
              <p:cNvSpPr>
                <a:spLocks/>
              </p:cNvSpPr>
              <p:nvPr/>
            </p:nvSpPr>
            <p:spPr bwMode="auto">
              <a:xfrm>
                <a:off x="3077" y="1698"/>
                <a:ext cx="47" cy="40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2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3" y="38"/>
                  </a:cxn>
                  <a:cxn ang="0">
                    <a:pos x="5" y="40"/>
                  </a:cxn>
                  <a:cxn ang="0">
                    <a:pos x="7" y="40"/>
                  </a:cxn>
                  <a:cxn ang="0">
                    <a:pos x="9" y="38"/>
                  </a:cxn>
                  <a:cxn ang="0">
                    <a:pos x="45" y="12"/>
                  </a:cxn>
                  <a:cxn ang="0">
                    <a:pos x="47" y="10"/>
                  </a:cxn>
                  <a:cxn ang="0">
                    <a:pos x="47" y="8"/>
                  </a:cxn>
                  <a:cxn ang="0">
                    <a:pos x="47" y="6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2"/>
                  </a:cxn>
                  <a:cxn ang="0">
                    <a:pos x="3" y="29"/>
                  </a:cxn>
                </a:cxnLst>
                <a:rect l="0" t="0" r="r" b="b"/>
                <a:pathLst>
                  <a:path w="47" h="40">
                    <a:moveTo>
                      <a:pt x="3" y="29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3" y="38"/>
                    </a:lnTo>
                    <a:lnTo>
                      <a:pt x="5" y="40"/>
                    </a:lnTo>
                    <a:lnTo>
                      <a:pt x="7" y="40"/>
                    </a:lnTo>
                    <a:lnTo>
                      <a:pt x="9" y="38"/>
                    </a:lnTo>
                    <a:lnTo>
                      <a:pt x="45" y="12"/>
                    </a:lnTo>
                    <a:lnTo>
                      <a:pt x="47" y="10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6" name="Freeform 264"/>
              <p:cNvSpPr>
                <a:spLocks/>
              </p:cNvSpPr>
              <p:nvPr/>
            </p:nvSpPr>
            <p:spPr bwMode="auto">
              <a:xfrm>
                <a:off x="3141" y="1651"/>
                <a:ext cx="47" cy="38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38"/>
                  </a:cxn>
                  <a:cxn ang="0">
                    <a:pos x="5" y="38"/>
                  </a:cxn>
                  <a:cxn ang="0">
                    <a:pos x="7" y="38"/>
                  </a:cxn>
                  <a:cxn ang="0">
                    <a:pos x="43" y="10"/>
                  </a:cxn>
                  <a:cxn ang="0">
                    <a:pos x="45" y="8"/>
                  </a:cxn>
                  <a:cxn ang="0">
                    <a:pos x="47" y="6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9" y="0"/>
                  </a:cxn>
                  <a:cxn ang="0">
                    <a:pos x="38" y="0"/>
                  </a:cxn>
                  <a:cxn ang="0">
                    <a:pos x="2" y="28"/>
                  </a:cxn>
                </a:cxnLst>
                <a:rect l="0" t="0" r="r" b="b"/>
                <a:pathLst>
                  <a:path w="47" h="38">
                    <a:moveTo>
                      <a:pt x="2" y="28"/>
                    </a:move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38"/>
                    </a:lnTo>
                    <a:lnTo>
                      <a:pt x="5" y="38"/>
                    </a:lnTo>
                    <a:lnTo>
                      <a:pt x="7" y="38"/>
                    </a:lnTo>
                    <a:lnTo>
                      <a:pt x="43" y="10"/>
                    </a:lnTo>
                    <a:lnTo>
                      <a:pt x="45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7" name="Freeform 265"/>
              <p:cNvSpPr>
                <a:spLocks/>
              </p:cNvSpPr>
              <p:nvPr/>
            </p:nvSpPr>
            <p:spPr bwMode="auto">
              <a:xfrm>
                <a:off x="3203" y="1602"/>
                <a:ext cx="47" cy="40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6" y="40"/>
                  </a:cxn>
                  <a:cxn ang="0">
                    <a:pos x="8" y="38"/>
                  </a:cxn>
                  <a:cxn ang="0">
                    <a:pos x="45" y="11"/>
                  </a:cxn>
                  <a:cxn ang="0">
                    <a:pos x="47" y="9"/>
                  </a:cxn>
                  <a:cxn ang="0">
                    <a:pos x="47" y="8"/>
                  </a:cxn>
                  <a:cxn ang="0">
                    <a:pos x="47" y="6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2" y="0"/>
                  </a:cxn>
                  <a:cxn ang="0">
                    <a:pos x="40" y="2"/>
                  </a:cxn>
                  <a:cxn ang="0">
                    <a:pos x="2" y="28"/>
                  </a:cxn>
                </a:cxnLst>
                <a:rect l="0" t="0" r="r" b="b"/>
                <a:pathLst>
                  <a:path w="47" h="40">
                    <a:moveTo>
                      <a:pt x="2" y="28"/>
                    </a:moveTo>
                    <a:lnTo>
                      <a:pt x="0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6" y="40"/>
                    </a:lnTo>
                    <a:lnTo>
                      <a:pt x="8" y="38"/>
                    </a:lnTo>
                    <a:lnTo>
                      <a:pt x="45" y="11"/>
                    </a:lnTo>
                    <a:lnTo>
                      <a:pt x="47" y="9"/>
                    </a:lnTo>
                    <a:lnTo>
                      <a:pt x="47" y="8"/>
                    </a:lnTo>
                    <a:lnTo>
                      <a:pt x="47" y="6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40" y="2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8" name="Freeform 266"/>
              <p:cNvSpPr>
                <a:spLocks/>
              </p:cNvSpPr>
              <p:nvPr/>
            </p:nvSpPr>
            <p:spPr bwMode="auto">
              <a:xfrm>
                <a:off x="3265" y="1555"/>
                <a:ext cx="47" cy="39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2" y="30"/>
                  </a:cxn>
                  <a:cxn ang="0">
                    <a:pos x="0" y="32"/>
                  </a:cxn>
                  <a:cxn ang="0">
                    <a:pos x="0" y="34"/>
                  </a:cxn>
                  <a:cxn ang="0">
                    <a:pos x="2" y="36"/>
                  </a:cxn>
                  <a:cxn ang="0">
                    <a:pos x="4" y="38"/>
                  </a:cxn>
                  <a:cxn ang="0">
                    <a:pos x="6" y="39"/>
                  </a:cxn>
                  <a:cxn ang="0">
                    <a:pos x="8" y="39"/>
                  </a:cxn>
                  <a:cxn ang="0">
                    <a:pos x="10" y="38"/>
                  </a:cxn>
                  <a:cxn ang="0">
                    <a:pos x="46" y="9"/>
                  </a:cxn>
                  <a:cxn ang="0">
                    <a:pos x="47" y="7"/>
                  </a:cxn>
                  <a:cxn ang="0">
                    <a:pos x="47" y="5"/>
                  </a:cxn>
                  <a:cxn ang="0">
                    <a:pos x="47" y="4"/>
                  </a:cxn>
                  <a:cxn ang="0">
                    <a:pos x="47" y="2"/>
                  </a:cxn>
                  <a:cxn ang="0">
                    <a:pos x="46" y="0"/>
                  </a:cxn>
                  <a:cxn ang="0">
                    <a:pos x="44" y="0"/>
                  </a:cxn>
                  <a:cxn ang="0">
                    <a:pos x="42" y="0"/>
                  </a:cxn>
                  <a:cxn ang="0">
                    <a:pos x="40" y="0"/>
                  </a:cxn>
                  <a:cxn ang="0">
                    <a:pos x="4" y="28"/>
                  </a:cxn>
                </a:cxnLst>
                <a:rect l="0" t="0" r="r" b="b"/>
                <a:pathLst>
                  <a:path w="47" h="39">
                    <a:moveTo>
                      <a:pt x="4" y="28"/>
                    </a:moveTo>
                    <a:lnTo>
                      <a:pt x="2" y="30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4" y="38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0" y="38"/>
                    </a:lnTo>
                    <a:lnTo>
                      <a:pt x="46" y="9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7" y="2"/>
                    </a:lnTo>
                    <a:lnTo>
                      <a:pt x="46" y="0"/>
                    </a:lnTo>
                    <a:lnTo>
                      <a:pt x="44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89" name="Freeform 267"/>
              <p:cNvSpPr>
                <a:spLocks/>
              </p:cNvSpPr>
              <p:nvPr/>
            </p:nvSpPr>
            <p:spPr bwMode="auto">
              <a:xfrm>
                <a:off x="2673" y="1919"/>
                <a:ext cx="134" cy="12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123"/>
                  </a:cxn>
                  <a:cxn ang="0">
                    <a:pos x="134" y="98"/>
                  </a:cxn>
                  <a:cxn ang="0">
                    <a:pos x="60" y="0"/>
                  </a:cxn>
                </a:cxnLst>
                <a:rect l="0" t="0" r="r" b="b"/>
                <a:pathLst>
                  <a:path w="134" h="123">
                    <a:moveTo>
                      <a:pt x="60" y="0"/>
                    </a:moveTo>
                    <a:lnTo>
                      <a:pt x="0" y="123"/>
                    </a:lnTo>
                    <a:lnTo>
                      <a:pt x="134" y="98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42" name="Oval 269"/>
            <p:cNvSpPr>
              <a:spLocks noChangeArrowheads="1"/>
            </p:cNvSpPr>
            <p:nvPr/>
          </p:nvSpPr>
          <p:spPr bwMode="auto">
            <a:xfrm>
              <a:off x="2578100" y="3225800"/>
              <a:ext cx="1930400" cy="471488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3" name="Rectangle 270"/>
            <p:cNvSpPr>
              <a:spLocks noChangeArrowheads="1"/>
            </p:cNvSpPr>
            <p:nvPr/>
          </p:nvSpPr>
          <p:spPr bwMode="auto">
            <a:xfrm>
              <a:off x="2646363" y="3262313"/>
              <a:ext cx="1811337" cy="354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4" name="Rectangle 271"/>
            <p:cNvSpPr>
              <a:spLocks noChangeArrowheads="1"/>
            </p:cNvSpPr>
            <p:nvPr/>
          </p:nvSpPr>
          <p:spPr bwMode="auto">
            <a:xfrm>
              <a:off x="2757488" y="3321050"/>
              <a:ext cx="1609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Deny Request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" name="Oval 272"/>
            <p:cNvSpPr>
              <a:spLocks noChangeArrowheads="1"/>
            </p:cNvSpPr>
            <p:nvPr/>
          </p:nvSpPr>
          <p:spPr bwMode="auto">
            <a:xfrm>
              <a:off x="5176838" y="2098675"/>
              <a:ext cx="1593850" cy="72866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" name="Rectangle 273"/>
            <p:cNvSpPr>
              <a:spLocks noChangeArrowheads="1"/>
            </p:cNvSpPr>
            <p:nvPr/>
          </p:nvSpPr>
          <p:spPr bwMode="auto">
            <a:xfrm>
              <a:off x="5237163" y="2087563"/>
              <a:ext cx="1409700" cy="617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7" name="Rectangle 274"/>
            <p:cNvSpPr>
              <a:spLocks noChangeArrowheads="1"/>
            </p:cNvSpPr>
            <p:nvPr/>
          </p:nvSpPr>
          <p:spPr bwMode="auto">
            <a:xfrm>
              <a:off x="5788025" y="2128838"/>
              <a:ext cx="4238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Ask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" name="Rectangle 275"/>
            <p:cNvSpPr>
              <a:spLocks noChangeArrowheads="1"/>
            </p:cNvSpPr>
            <p:nvPr/>
          </p:nvSpPr>
          <p:spPr bwMode="auto">
            <a:xfrm>
              <a:off x="5338763" y="2374900"/>
              <a:ext cx="12842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" name="Oval 276"/>
            <p:cNvSpPr>
              <a:spLocks noChangeArrowheads="1"/>
            </p:cNvSpPr>
            <p:nvPr/>
          </p:nvSpPr>
          <p:spPr bwMode="auto">
            <a:xfrm>
              <a:off x="5099050" y="3816350"/>
              <a:ext cx="1619250" cy="77946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" name="Rectangle 278"/>
            <p:cNvSpPr>
              <a:spLocks noChangeArrowheads="1"/>
            </p:cNvSpPr>
            <p:nvPr/>
          </p:nvSpPr>
          <p:spPr bwMode="auto">
            <a:xfrm>
              <a:off x="5524500" y="3892550"/>
              <a:ext cx="719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Merge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1" name="Rectangle 279"/>
            <p:cNvSpPr>
              <a:spLocks noChangeArrowheads="1"/>
            </p:cNvSpPr>
            <p:nvPr/>
          </p:nvSpPr>
          <p:spPr bwMode="auto">
            <a:xfrm>
              <a:off x="5264150" y="4152900"/>
              <a:ext cx="1284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Constraints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Oval 280"/>
            <p:cNvSpPr>
              <a:spLocks noChangeArrowheads="1"/>
            </p:cNvSpPr>
            <p:nvPr/>
          </p:nvSpPr>
          <p:spPr bwMode="auto">
            <a:xfrm>
              <a:off x="4251325" y="4718050"/>
              <a:ext cx="1443038" cy="741363"/>
            </a:xfrm>
            <a:prstGeom prst="ellipse">
              <a:avLst/>
            </a:prstGeom>
            <a:solidFill>
              <a:srgbClr val="E2E5FA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Rectangle 281"/>
            <p:cNvSpPr>
              <a:spLocks noChangeArrowheads="1"/>
            </p:cNvSpPr>
            <p:nvPr/>
          </p:nvSpPr>
          <p:spPr bwMode="auto">
            <a:xfrm>
              <a:off x="4305300" y="4764088"/>
              <a:ext cx="1273175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4" name="Rectangle 282"/>
            <p:cNvSpPr>
              <a:spLocks noChangeArrowheads="1"/>
            </p:cNvSpPr>
            <p:nvPr/>
          </p:nvSpPr>
          <p:spPr bwMode="auto">
            <a:xfrm>
              <a:off x="4548188" y="4805363"/>
              <a:ext cx="9191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Resolve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5" name="Rectangle 283"/>
            <p:cNvSpPr>
              <a:spLocks noChangeArrowheads="1"/>
            </p:cNvSpPr>
            <p:nvPr/>
          </p:nvSpPr>
          <p:spPr bwMode="auto">
            <a:xfrm>
              <a:off x="4459288" y="5064125"/>
              <a:ext cx="1044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 Conflicts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56" name="Group 292"/>
            <p:cNvGrpSpPr>
              <a:grpSpLocks/>
            </p:cNvGrpSpPr>
            <p:nvPr/>
          </p:nvGrpSpPr>
          <p:grpSpPr bwMode="auto">
            <a:xfrm>
              <a:off x="3805234" y="4491066"/>
              <a:ext cx="614361" cy="377827"/>
              <a:chOff x="2126" y="2748"/>
              <a:chExt cx="568" cy="238"/>
            </a:xfrm>
          </p:grpSpPr>
          <p:sp>
            <p:nvSpPr>
              <p:cNvPr id="72" name="Freeform 284"/>
              <p:cNvSpPr>
                <a:spLocks/>
              </p:cNvSpPr>
              <p:nvPr/>
            </p:nvSpPr>
            <p:spPr bwMode="auto">
              <a:xfrm>
                <a:off x="2535" y="2905"/>
                <a:ext cx="53" cy="28"/>
              </a:xfrm>
              <a:custGeom>
                <a:avLst/>
                <a:gdLst/>
                <a:ahLst/>
                <a:cxnLst>
                  <a:cxn ang="0">
                    <a:pos x="47" y="28"/>
                  </a:cxn>
                  <a:cxn ang="0">
                    <a:pos x="47" y="28"/>
                  </a:cxn>
                  <a:cxn ang="0">
                    <a:pos x="49" y="26"/>
                  </a:cxn>
                  <a:cxn ang="0">
                    <a:pos x="51" y="24"/>
                  </a:cxn>
                  <a:cxn ang="0">
                    <a:pos x="53" y="22"/>
                  </a:cxn>
                  <a:cxn ang="0">
                    <a:pos x="53" y="22"/>
                  </a:cxn>
                  <a:cxn ang="0">
                    <a:pos x="51" y="20"/>
                  </a:cxn>
                  <a:cxn ang="0">
                    <a:pos x="49" y="19"/>
                  </a:cxn>
                  <a:cxn ang="0">
                    <a:pos x="49" y="17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47" y="28"/>
                  </a:cxn>
                </a:cxnLst>
                <a:rect l="0" t="0" r="r" b="b"/>
                <a:pathLst>
                  <a:path w="53" h="28">
                    <a:moveTo>
                      <a:pt x="47" y="28"/>
                    </a:moveTo>
                    <a:lnTo>
                      <a:pt x="47" y="28"/>
                    </a:lnTo>
                    <a:lnTo>
                      <a:pt x="49" y="26"/>
                    </a:lnTo>
                    <a:lnTo>
                      <a:pt x="51" y="24"/>
                    </a:lnTo>
                    <a:lnTo>
                      <a:pt x="53" y="22"/>
                    </a:lnTo>
                    <a:lnTo>
                      <a:pt x="53" y="22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9" y="17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4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3" name="Freeform 285"/>
              <p:cNvSpPr>
                <a:spLocks/>
              </p:cNvSpPr>
              <p:nvPr/>
            </p:nvSpPr>
            <p:spPr bwMode="auto">
              <a:xfrm>
                <a:off x="2461" y="2876"/>
                <a:ext cx="53" cy="29"/>
              </a:xfrm>
              <a:custGeom>
                <a:avLst/>
                <a:gdLst/>
                <a:ahLst/>
                <a:cxnLst>
                  <a:cxn ang="0">
                    <a:pos x="47" y="29"/>
                  </a:cxn>
                  <a:cxn ang="0">
                    <a:pos x="49" y="29"/>
                  </a:cxn>
                  <a:cxn ang="0">
                    <a:pos x="51" y="27"/>
                  </a:cxn>
                  <a:cxn ang="0">
                    <a:pos x="53" y="25"/>
                  </a:cxn>
                  <a:cxn ang="0">
                    <a:pos x="54" y="23"/>
                  </a:cxn>
                  <a:cxn ang="0">
                    <a:pos x="54" y="21"/>
                  </a:cxn>
                  <a:cxn ang="0">
                    <a:pos x="53" y="19"/>
                  </a:cxn>
                  <a:cxn ang="0">
                    <a:pos x="51" y="17"/>
                  </a:cxn>
                  <a:cxn ang="0">
                    <a:pos x="49" y="17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47" y="29"/>
                  </a:cxn>
                </a:cxnLst>
                <a:rect l="0" t="0" r="r" b="b"/>
                <a:pathLst>
                  <a:path w="54" h="29">
                    <a:moveTo>
                      <a:pt x="47" y="29"/>
                    </a:moveTo>
                    <a:lnTo>
                      <a:pt x="49" y="29"/>
                    </a:lnTo>
                    <a:lnTo>
                      <a:pt x="51" y="27"/>
                    </a:lnTo>
                    <a:lnTo>
                      <a:pt x="53" y="25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3" y="19"/>
                    </a:lnTo>
                    <a:lnTo>
                      <a:pt x="51" y="17"/>
                    </a:lnTo>
                    <a:lnTo>
                      <a:pt x="49" y="17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47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4" name="Freeform 286"/>
              <p:cNvSpPr>
                <a:spLocks/>
              </p:cNvSpPr>
              <p:nvPr/>
            </p:nvSpPr>
            <p:spPr bwMode="auto">
              <a:xfrm>
                <a:off x="2386" y="2848"/>
                <a:ext cx="56" cy="28"/>
              </a:xfrm>
              <a:custGeom>
                <a:avLst/>
                <a:gdLst/>
                <a:ahLst/>
                <a:cxnLst>
                  <a:cxn ang="0">
                    <a:pos x="47" y="28"/>
                  </a:cxn>
                  <a:cxn ang="0">
                    <a:pos x="49" y="28"/>
                  </a:cxn>
                  <a:cxn ang="0">
                    <a:pos x="51" y="26"/>
                  </a:cxn>
                  <a:cxn ang="0">
                    <a:pos x="53" y="25"/>
                  </a:cxn>
                  <a:cxn ang="0">
                    <a:pos x="55" y="23"/>
                  </a:cxn>
                  <a:cxn ang="0">
                    <a:pos x="55" y="21"/>
                  </a:cxn>
                  <a:cxn ang="0">
                    <a:pos x="53" y="19"/>
                  </a:cxn>
                  <a:cxn ang="0">
                    <a:pos x="51" y="17"/>
                  </a:cxn>
                  <a:cxn ang="0">
                    <a:pos x="49" y="17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47" y="28"/>
                  </a:cxn>
                </a:cxnLst>
                <a:rect l="0" t="0" r="r" b="b"/>
                <a:pathLst>
                  <a:path w="55" h="28">
                    <a:moveTo>
                      <a:pt x="47" y="28"/>
                    </a:moveTo>
                    <a:lnTo>
                      <a:pt x="49" y="28"/>
                    </a:lnTo>
                    <a:lnTo>
                      <a:pt x="51" y="26"/>
                    </a:lnTo>
                    <a:lnTo>
                      <a:pt x="53" y="25"/>
                    </a:lnTo>
                    <a:lnTo>
                      <a:pt x="55" y="23"/>
                    </a:lnTo>
                    <a:lnTo>
                      <a:pt x="55" y="21"/>
                    </a:lnTo>
                    <a:lnTo>
                      <a:pt x="53" y="19"/>
                    </a:lnTo>
                    <a:lnTo>
                      <a:pt x="51" y="17"/>
                    </a:lnTo>
                    <a:lnTo>
                      <a:pt x="49" y="17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4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5" name="Freeform 287"/>
              <p:cNvSpPr>
                <a:spLocks/>
              </p:cNvSpPr>
              <p:nvPr/>
            </p:nvSpPr>
            <p:spPr bwMode="auto">
              <a:xfrm>
                <a:off x="2312" y="2820"/>
                <a:ext cx="53" cy="28"/>
              </a:xfrm>
              <a:custGeom>
                <a:avLst/>
                <a:gdLst/>
                <a:ahLst/>
                <a:cxnLst>
                  <a:cxn ang="0">
                    <a:pos x="47" y="28"/>
                  </a:cxn>
                  <a:cxn ang="0">
                    <a:pos x="49" y="28"/>
                  </a:cxn>
                  <a:cxn ang="0">
                    <a:pos x="51" y="26"/>
                  </a:cxn>
                  <a:cxn ang="0">
                    <a:pos x="52" y="24"/>
                  </a:cxn>
                  <a:cxn ang="0">
                    <a:pos x="52" y="22"/>
                  </a:cxn>
                  <a:cxn ang="0">
                    <a:pos x="52" y="20"/>
                  </a:cxn>
                  <a:cxn ang="0">
                    <a:pos x="52" y="19"/>
                  </a:cxn>
                  <a:cxn ang="0">
                    <a:pos x="51" y="17"/>
                  </a:cxn>
                  <a:cxn ang="0">
                    <a:pos x="49" y="17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47" y="28"/>
                  </a:cxn>
                </a:cxnLst>
                <a:rect l="0" t="0" r="r" b="b"/>
                <a:pathLst>
                  <a:path w="52" h="28">
                    <a:moveTo>
                      <a:pt x="47" y="28"/>
                    </a:moveTo>
                    <a:lnTo>
                      <a:pt x="49" y="28"/>
                    </a:lnTo>
                    <a:lnTo>
                      <a:pt x="51" y="26"/>
                    </a:lnTo>
                    <a:lnTo>
                      <a:pt x="52" y="24"/>
                    </a:lnTo>
                    <a:lnTo>
                      <a:pt x="52" y="22"/>
                    </a:lnTo>
                    <a:lnTo>
                      <a:pt x="52" y="20"/>
                    </a:lnTo>
                    <a:lnTo>
                      <a:pt x="52" y="19"/>
                    </a:lnTo>
                    <a:lnTo>
                      <a:pt x="51" y="17"/>
                    </a:lnTo>
                    <a:lnTo>
                      <a:pt x="49" y="17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47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6" name="Freeform 288"/>
              <p:cNvSpPr>
                <a:spLocks/>
              </p:cNvSpPr>
              <p:nvPr/>
            </p:nvSpPr>
            <p:spPr bwMode="auto">
              <a:xfrm>
                <a:off x="2239" y="2791"/>
                <a:ext cx="53" cy="29"/>
              </a:xfrm>
              <a:custGeom>
                <a:avLst/>
                <a:gdLst/>
                <a:ahLst/>
                <a:cxnLst>
                  <a:cxn ang="0">
                    <a:pos x="47" y="29"/>
                  </a:cxn>
                  <a:cxn ang="0">
                    <a:pos x="49" y="29"/>
                  </a:cxn>
                  <a:cxn ang="0">
                    <a:pos x="51" y="27"/>
                  </a:cxn>
                  <a:cxn ang="0">
                    <a:pos x="53" y="25"/>
                  </a:cxn>
                  <a:cxn ang="0">
                    <a:pos x="53" y="23"/>
                  </a:cxn>
                  <a:cxn ang="0">
                    <a:pos x="53" y="21"/>
                  </a:cxn>
                  <a:cxn ang="0">
                    <a:pos x="53" y="19"/>
                  </a:cxn>
                  <a:cxn ang="0">
                    <a:pos x="51" y="17"/>
                  </a:cxn>
                  <a:cxn ang="0">
                    <a:pos x="49" y="17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47" y="29"/>
                  </a:cxn>
                </a:cxnLst>
                <a:rect l="0" t="0" r="r" b="b"/>
                <a:pathLst>
                  <a:path w="53" h="29">
                    <a:moveTo>
                      <a:pt x="47" y="29"/>
                    </a:moveTo>
                    <a:lnTo>
                      <a:pt x="49" y="29"/>
                    </a:lnTo>
                    <a:lnTo>
                      <a:pt x="51" y="27"/>
                    </a:lnTo>
                    <a:lnTo>
                      <a:pt x="53" y="25"/>
                    </a:lnTo>
                    <a:lnTo>
                      <a:pt x="53" y="23"/>
                    </a:lnTo>
                    <a:lnTo>
                      <a:pt x="53" y="21"/>
                    </a:lnTo>
                    <a:lnTo>
                      <a:pt x="53" y="19"/>
                    </a:lnTo>
                    <a:lnTo>
                      <a:pt x="51" y="17"/>
                    </a:lnTo>
                    <a:lnTo>
                      <a:pt x="49" y="17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47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7" name="Freeform 289"/>
              <p:cNvSpPr>
                <a:spLocks/>
              </p:cNvSpPr>
              <p:nvPr/>
            </p:nvSpPr>
            <p:spPr bwMode="auto">
              <a:xfrm>
                <a:off x="2166" y="2763"/>
                <a:ext cx="53" cy="28"/>
              </a:xfrm>
              <a:custGeom>
                <a:avLst/>
                <a:gdLst/>
                <a:ahLst/>
                <a:cxnLst>
                  <a:cxn ang="0">
                    <a:pos x="48" y="28"/>
                  </a:cxn>
                  <a:cxn ang="0">
                    <a:pos x="50" y="28"/>
                  </a:cxn>
                  <a:cxn ang="0">
                    <a:pos x="51" y="26"/>
                  </a:cxn>
                  <a:cxn ang="0">
                    <a:pos x="53" y="25"/>
                  </a:cxn>
                  <a:cxn ang="0">
                    <a:pos x="53" y="23"/>
                  </a:cxn>
                  <a:cxn ang="0">
                    <a:pos x="53" y="21"/>
                  </a:cxn>
                  <a:cxn ang="0">
                    <a:pos x="53" y="19"/>
                  </a:cxn>
                  <a:cxn ang="0">
                    <a:pos x="51" y="17"/>
                  </a:cxn>
                  <a:cxn ang="0">
                    <a:pos x="50" y="17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48" y="28"/>
                  </a:cxn>
                </a:cxnLst>
                <a:rect l="0" t="0" r="r" b="b"/>
                <a:pathLst>
                  <a:path w="53" h="28">
                    <a:moveTo>
                      <a:pt x="48" y="28"/>
                    </a:moveTo>
                    <a:lnTo>
                      <a:pt x="50" y="28"/>
                    </a:lnTo>
                    <a:lnTo>
                      <a:pt x="51" y="26"/>
                    </a:lnTo>
                    <a:lnTo>
                      <a:pt x="53" y="25"/>
                    </a:lnTo>
                    <a:lnTo>
                      <a:pt x="53" y="23"/>
                    </a:lnTo>
                    <a:lnTo>
                      <a:pt x="53" y="21"/>
                    </a:lnTo>
                    <a:lnTo>
                      <a:pt x="53" y="19"/>
                    </a:lnTo>
                    <a:lnTo>
                      <a:pt x="51" y="17"/>
                    </a:lnTo>
                    <a:lnTo>
                      <a:pt x="50" y="17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4" y="11"/>
                    </a:lnTo>
                    <a:lnTo>
                      <a:pt x="4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8" name="Freeform 290"/>
              <p:cNvSpPr>
                <a:spLocks/>
              </p:cNvSpPr>
              <p:nvPr/>
            </p:nvSpPr>
            <p:spPr bwMode="auto">
              <a:xfrm>
                <a:off x="2126" y="2748"/>
                <a:ext cx="19" cy="13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3" y="13"/>
                  </a:cxn>
                  <a:cxn ang="0">
                    <a:pos x="15" y="13"/>
                  </a:cxn>
                  <a:cxn ang="0">
                    <a:pos x="17" y="11"/>
                  </a:cxn>
                  <a:cxn ang="0">
                    <a:pos x="19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5" y="4"/>
                  </a:cxn>
                  <a:cxn ang="0">
                    <a:pos x="13" y="2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6" y="11"/>
                  </a:cxn>
                  <a:cxn ang="0">
                    <a:pos x="11" y="13"/>
                  </a:cxn>
                </a:cxnLst>
                <a:rect l="0" t="0" r="r" b="b"/>
                <a:pathLst>
                  <a:path w="19" h="13">
                    <a:moveTo>
                      <a:pt x="11" y="13"/>
                    </a:moveTo>
                    <a:lnTo>
                      <a:pt x="13" y="13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9" y="9"/>
                    </a:lnTo>
                    <a:lnTo>
                      <a:pt x="19" y="7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3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79" name="Freeform 291"/>
              <p:cNvSpPr>
                <a:spLocks/>
              </p:cNvSpPr>
              <p:nvPr/>
            </p:nvSpPr>
            <p:spPr bwMode="auto">
              <a:xfrm>
                <a:off x="2558" y="2871"/>
                <a:ext cx="136" cy="115"/>
              </a:xfrm>
              <a:custGeom>
                <a:avLst/>
                <a:gdLst/>
                <a:ahLst/>
                <a:cxnLst>
                  <a:cxn ang="0">
                    <a:pos x="0" y="115"/>
                  </a:cxn>
                  <a:cxn ang="0">
                    <a:pos x="136" y="100"/>
                  </a:cxn>
                  <a:cxn ang="0">
                    <a:pos x="41" y="0"/>
                  </a:cxn>
                  <a:cxn ang="0">
                    <a:pos x="0" y="115"/>
                  </a:cxn>
                </a:cxnLst>
                <a:rect l="0" t="0" r="r" b="b"/>
                <a:pathLst>
                  <a:path w="136" h="115">
                    <a:moveTo>
                      <a:pt x="0" y="115"/>
                    </a:moveTo>
                    <a:lnTo>
                      <a:pt x="136" y="100"/>
                    </a:lnTo>
                    <a:lnTo>
                      <a:pt x="41" y="0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57" name="Oval 293"/>
            <p:cNvSpPr>
              <a:spLocks noChangeArrowheads="1"/>
            </p:cNvSpPr>
            <p:nvPr/>
          </p:nvSpPr>
          <p:spPr bwMode="auto">
            <a:xfrm>
              <a:off x="1355725" y="4406900"/>
              <a:ext cx="142875" cy="144463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Line 294"/>
            <p:cNvSpPr>
              <a:spLocks noChangeShapeType="1"/>
            </p:cNvSpPr>
            <p:nvPr/>
          </p:nvSpPr>
          <p:spPr bwMode="auto">
            <a:xfrm>
              <a:off x="1430338" y="4565650"/>
              <a:ext cx="1587" cy="2016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9" name="Line 295"/>
            <p:cNvSpPr>
              <a:spLocks noChangeShapeType="1"/>
            </p:cNvSpPr>
            <p:nvPr/>
          </p:nvSpPr>
          <p:spPr bwMode="auto">
            <a:xfrm flipH="1">
              <a:off x="1304925" y="4767263"/>
              <a:ext cx="125413" cy="1968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0" name="Line 296"/>
            <p:cNvSpPr>
              <a:spLocks noChangeShapeType="1"/>
            </p:cNvSpPr>
            <p:nvPr/>
          </p:nvSpPr>
          <p:spPr bwMode="auto">
            <a:xfrm>
              <a:off x="1439863" y="4784725"/>
              <a:ext cx="125412" cy="1984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1" name="Line 297"/>
            <p:cNvSpPr>
              <a:spLocks noChangeShapeType="1"/>
            </p:cNvSpPr>
            <p:nvPr/>
          </p:nvSpPr>
          <p:spPr bwMode="auto">
            <a:xfrm>
              <a:off x="1285875" y="4652963"/>
              <a:ext cx="2889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2" name="Rectangle 298"/>
            <p:cNvSpPr>
              <a:spLocks noChangeArrowheads="1"/>
            </p:cNvSpPr>
            <p:nvPr/>
          </p:nvSpPr>
          <p:spPr bwMode="auto">
            <a:xfrm>
              <a:off x="735013" y="4930775"/>
              <a:ext cx="1296987" cy="37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3" name="Rectangle 299"/>
            <p:cNvSpPr>
              <a:spLocks noChangeArrowheads="1"/>
            </p:cNvSpPr>
            <p:nvPr/>
          </p:nvSpPr>
          <p:spPr bwMode="auto">
            <a:xfrm>
              <a:off x="850900" y="4976813"/>
              <a:ext cx="12001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sz="2000">
                  <a:solidFill>
                    <a:srgbClr val="000080"/>
                  </a:solidFill>
                  <a:effectLst/>
                  <a:latin typeface="Arial" pitchFamily="34" charset="0"/>
                </a:rPr>
                <a:t>Participant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4" name="Line 300"/>
            <p:cNvSpPr>
              <a:spLocks noChangeShapeType="1"/>
            </p:cNvSpPr>
            <p:nvPr/>
          </p:nvSpPr>
          <p:spPr bwMode="auto">
            <a:xfrm flipV="1">
              <a:off x="1754188" y="4260850"/>
              <a:ext cx="889000" cy="4032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 flipH="1" flipV="1">
              <a:off x="1003300" y="1746250"/>
              <a:ext cx="403225" cy="519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7107238" y="4041775"/>
              <a:ext cx="18891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>
                <a:lnSpc>
                  <a:spcPct val="90000"/>
                </a:lnSpc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 dirty="0">
                  <a:solidFill>
                    <a:schemeClr val="tx2"/>
                  </a:solidFill>
                  <a:effectLst/>
                  <a:latin typeface="Comic Sans MS" pitchFamily="66" charset="0"/>
                </a:rPr>
                <a:t>software </a:t>
              </a:r>
            </a:p>
            <a:p>
              <a:pPr marL="342900" indent="-342900">
                <a:lnSpc>
                  <a:spcPct val="90000"/>
                </a:lnSpc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 dirty="0">
                  <a:solidFill>
                    <a:schemeClr val="tx2"/>
                  </a:solidFill>
                  <a:effectLst/>
                  <a:latin typeface="Comic Sans MS" pitchFamily="66" charset="0"/>
                </a:rPr>
                <a:t>component</a:t>
              </a:r>
              <a:endParaRPr lang="fr-BE" sz="20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7942263" y="4445000"/>
              <a:ext cx="219075" cy="3762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8" name="Rectangle 33"/>
            <p:cNvSpPr>
              <a:spLocks noChangeArrowheads="1"/>
            </p:cNvSpPr>
            <p:nvPr/>
          </p:nvSpPr>
          <p:spPr bwMode="auto">
            <a:xfrm>
              <a:off x="430213" y="3278188"/>
              <a:ext cx="18891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>
                <a:lnSpc>
                  <a:spcPct val="90000"/>
                </a:lnSpc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endParaRPr lang="fr-BE" sz="2000" i="1" dirty="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1839913" y="3406775"/>
              <a:ext cx="738187" cy="428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0" name="Rectangle 35"/>
            <p:cNvSpPr>
              <a:spLocks noChangeArrowheads="1"/>
            </p:cNvSpPr>
            <p:nvPr/>
          </p:nvSpPr>
          <p:spPr bwMode="auto">
            <a:xfrm>
              <a:off x="7083425" y="5459413"/>
              <a:ext cx="18891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 anchorCtr="1"/>
            <a:lstStyle/>
            <a:p>
              <a:pPr marL="342900" indent="-342900" algn="l">
                <a:spcBef>
                  <a:spcPct val="1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fr-BE" sz="18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suboperation</a:t>
              </a:r>
              <a:endParaRPr lang="fr-BE" sz="2000" i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>
              <a:off x="5632450" y="5281613"/>
              <a:ext cx="1692275" cy="2889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captures </a:t>
            </a:r>
            <a:r>
              <a:rPr lang="en-US" dirty="0" smtClean="0"/>
              <a:t>positive scenarios by sequences of interactions among instances of system </a:t>
            </a:r>
            <a:r>
              <a:rPr lang="en-US" dirty="0" smtClean="0"/>
              <a:t>components?</a:t>
            </a:r>
          </a:p>
          <a:p>
            <a:pPr lvl="1"/>
            <a:r>
              <a:rPr lang="en-US" dirty="0" smtClean="0"/>
              <a:t>Data flows diagram</a:t>
            </a:r>
          </a:p>
          <a:p>
            <a:pPr lvl="1"/>
            <a:r>
              <a:rPr lang="en-US" dirty="0" smtClean="0"/>
              <a:t>SADT Diagram</a:t>
            </a:r>
          </a:p>
          <a:p>
            <a:pPr lvl="1"/>
            <a:r>
              <a:rPr lang="en-US" dirty="0" smtClean="0"/>
              <a:t>ERD</a:t>
            </a:r>
          </a:p>
          <a:p>
            <a:pPr lvl="1"/>
            <a:r>
              <a:rPr lang="en-US" dirty="0" smtClean="0"/>
              <a:t>Event Trace Diagram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stylistics rule using for good requirement specification, except?</a:t>
            </a:r>
          </a:p>
          <a:p>
            <a:pPr lvl="1"/>
            <a:r>
              <a:rPr lang="en-US" dirty="0" smtClean="0"/>
              <a:t>Identify who will read this;  write accordingly</a:t>
            </a:r>
          </a:p>
          <a:p>
            <a:pPr lvl="1"/>
            <a:r>
              <a:rPr lang="en-US" dirty="0" smtClean="0"/>
              <a:t>Say what you are going to do before doing it</a:t>
            </a:r>
          </a:p>
          <a:p>
            <a:pPr lvl="1"/>
            <a:r>
              <a:rPr lang="en-US" dirty="0" smtClean="0"/>
              <a:t>Make sure every concept is defined before use</a:t>
            </a:r>
          </a:p>
          <a:p>
            <a:pPr lvl="1"/>
            <a:r>
              <a:rPr lang="en-US" dirty="0" smtClean="0"/>
              <a:t>Motivate first, summarize after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“should” </a:t>
            </a:r>
            <a:r>
              <a:rPr lang="en-US" dirty="0" smtClean="0"/>
              <a:t>for mandatory, </a:t>
            </a:r>
            <a:r>
              <a:rPr lang="en-US" i="1" dirty="0" smtClean="0"/>
              <a:t>“shall”</a:t>
            </a:r>
            <a:r>
              <a:rPr lang="en-US" dirty="0" smtClean="0"/>
              <a:t> for desirable prescriptions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Event Trace Diagram, interaction </a:t>
            </a:r>
            <a:r>
              <a:rPr lang="en-US" dirty="0" smtClean="0"/>
              <a:t>event synchronously controlled by </a:t>
            </a:r>
            <a:r>
              <a:rPr lang="en-US" dirty="0" smtClean="0"/>
              <a:t>___ instance </a:t>
            </a:r>
            <a:r>
              <a:rPr lang="en-US" dirty="0" smtClean="0"/>
              <a:t>&amp; monitored by </a:t>
            </a:r>
            <a:r>
              <a:rPr lang="en-US" dirty="0" smtClean="0"/>
              <a:t>____instance</a:t>
            </a:r>
          </a:p>
          <a:p>
            <a:pPr lvl="1"/>
            <a:r>
              <a:rPr lang="en-US" dirty="0" smtClean="0"/>
              <a:t>Source/</a:t>
            </a:r>
            <a:r>
              <a:rPr lang="en-US" dirty="0" smtClean="0"/>
              <a:t> target </a:t>
            </a:r>
            <a:endParaRPr lang="en-US" dirty="0" smtClean="0"/>
          </a:p>
          <a:p>
            <a:pPr lvl="1"/>
            <a:r>
              <a:rPr lang="en-US" dirty="0" smtClean="0"/>
              <a:t>Target/Source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is ___</a:t>
            </a:r>
          </a:p>
          <a:p>
            <a:pPr lvl="1"/>
            <a:r>
              <a:rPr lang="en-US" sz="2000" dirty="0" smtClean="0"/>
              <a:t>Interaction Event</a:t>
            </a:r>
          </a:p>
          <a:p>
            <a:pPr lvl="1"/>
            <a:r>
              <a:rPr lang="en-US" sz="2000" dirty="0" smtClean="0"/>
              <a:t>Agent (Component) instance</a:t>
            </a:r>
            <a:endParaRPr lang="en-US" sz="2000" dirty="0"/>
          </a:p>
        </p:txBody>
      </p:sp>
      <p:graphicFrame>
        <p:nvGraphicFramePr>
          <p:cNvPr id="11266" name="Object 8"/>
          <p:cNvGraphicFramePr>
            <a:graphicFrameLocks/>
          </p:cNvGraphicFramePr>
          <p:nvPr/>
        </p:nvGraphicFramePr>
        <p:xfrm>
          <a:off x="381000" y="2719387"/>
          <a:ext cx="8516937" cy="4138613"/>
        </p:xfrm>
        <a:graphic>
          <a:graphicData uri="http://schemas.openxmlformats.org/presentationml/2006/ole">
            <p:oleObj spid="_x0000_s11266" name="Picture" r:id="rId3" imgW="4320360" imgH="191376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5720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866900" y="39243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is ___</a:t>
            </a:r>
          </a:p>
          <a:p>
            <a:pPr lvl="1"/>
            <a:r>
              <a:rPr lang="en-US" sz="2000" dirty="0" smtClean="0"/>
              <a:t>Interaction Event</a:t>
            </a:r>
          </a:p>
          <a:p>
            <a:pPr lvl="1"/>
            <a:r>
              <a:rPr lang="en-US" sz="2000" dirty="0" smtClean="0"/>
              <a:t>Agent (Component) instance</a:t>
            </a:r>
            <a:endParaRPr lang="en-US" sz="2000" dirty="0"/>
          </a:p>
        </p:txBody>
      </p:sp>
      <p:graphicFrame>
        <p:nvGraphicFramePr>
          <p:cNvPr id="11266" name="Object 8"/>
          <p:cNvGraphicFramePr>
            <a:graphicFrameLocks/>
          </p:cNvGraphicFramePr>
          <p:nvPr/>
        </p:nvGraphicFramePr>
        <p:xfrm>
          <a:off x="381000" y="2719387"/>
          <a:ext cx="8516937" cy="4138613"/>
        </p:xfrm>
        <a:graphic>
          <a:graphicData uri="http://schemas.openxmlformats.org/presentationml/2006/ole">
            <p:oleObj spid="_x0000_s12290" name="Picture" r:id="rId3" imgW="4320360" imgH="1913760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3600" y="2133600"/>
            <a:ext cx="10668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5029200" y="2514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capture </a:t>
            </a:r>
            <a:r>
              <a:rPr lang="en-US" dirty="0" smtClean="0"/>
              <a:t>the admissible behaviors of system </a:t>
            </a:r>
            <a:r>
              <a:rPr lang="en-US" dirty="0" smtClean="0"/>
              <a:t>components?</a:t>
            </a:r>
          </a:p>
          <a:p>
            <a:pPr lvl="1"/>
            <a:r>
              <a:rPr lang="en-US" dirty="0" smtClean="0"/>
              <a:t>SADT Diagram</a:t>
            </a:r>
          </a:p>
          <a:p>
            <a:pPr lvl="1"/>
            <a:r>
              <a:rPr lang="en-US" dirty="0" smtClean="0"/>
              <a:t>ERD</a:t>
            </a:r>
          </a:p>
          <a:p>
            <a:pPr lvl="1"/>
            <a:r>
              <a:rPr lang="en-US" dirty="0" smtClean="0"/>
              <a:t>State machine diagram</a:t>
            </a:r>
            <a:endParaRPr lang="en-US" dirty="0" smtClean="0"/>
          </a:p>
          <a:p>
            <a:pPr lvl="1"/>
            <a:r>
              <a:rPr lang="en-US" dirty="0" smtClean="0"/>
              <a:t>Event Trace Diagram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Behavior</a:t>
            </a:r>
            <a:r>
              <a:rPr lang="en-US" dirty="0" smtClean="0"/>
              <a:t> of component </a:t>
            </a:r>
            <a:r>
              <a:rPr lang="en-US" dirty="0" smtClean="0"/>
              <a:t>instance is ___</a:t>
            </a:r>
          </a:p>
          <a:p>
            <a:pPr lvl="1"/>
            <a:r>
              <a:rPr lang="en-US" dirty="0" smtClean="0"/>
              <a:t>sequence of state transitions for the items it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/>
              <a:t>of situations where a variable characterizing </a:t>
            </a:r>
            <a:r>
              <a:rPr lang="en-US" dirty="0" smtClean="0"/>
              <a:t>a </a:t>
            </a:r>
            <a:r>
              <a:rPr lang="en-US" dirty="0" smtClean="0"/>
              <a:t>controlled item has always the same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SM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state is ____</a:t>
            </a:r>
            <a:endParaRPr lang="en-US" dirty="0" smtClean="0"/>
          </a:p>
          <a:p>
            <a:pPr lvl="1"/>
            <a:r>
              <a:rPr lang="en-US" dirty="0" smtClean="0"/>
              <a:t>sequence of state transitions for the items it controls</a:t>
            </a:r>
          </a:p>
          <a:p>
            <a:pPr lvl="1"/>
            <a:r>
              <a:rPr lang="en-US" dirty="0" smtClean="0"/>
              <a:t>set of situations where a variable characterizing a controlled item has always the same </a:t>
            </a:r>
            <a:r>
              <a:rPr lang="en-US" dirty="0" smtClean="0"/>
              <a:t>value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 in State Machine diagram is ___</a:t>
            </a:r>
          </a:p>
          <a:p>
            <a:pPr lvl="1"/>
            <a:r>
              <a:rPr lang="en-US" dirty="0" smtClean="0"/>
              <a:t>instantaneous phenomena</a:t>
            </a:r>
          </a:p>
          <a:p>
            <a:pPr lvl="1"/>
            <a:r>
              <a:rPr lang="en-US" dirty="0" smtClean="0"/>
              <a:t>Entity object</a:t>
            </a:r>
          </a:p>
          <a:p>
            <a:r>
              <a:rPr lang="en-US" dirty="0" smtClean="0"/>
              <a:t>____ is </a:t>
            </a:r>
            <a:r>
              <a:rPr lang="en-US" dirty="0" smtClean="0"/>
              <a:t>a </a:t>
            </a:r>
            <a:r>
              <a:rPr lang="en-US" i="1" dirty="0" smtClean="0"/>
              <a:t>sufficient</a:t>
            </a:r>
            <a:r>
              <a:rPr lang="en-US" dirty="0" smtClean="0"/>
              <a:t> condition for transition </a:t>
            </a:r>
            <a:r>
              <a:rPr lang="en-US" dirty="0" smtClean="0"/>
              <a:t>firing</a:t>
            </a:r>
          </a:p>
          <a:p>
            <a:pPr lvl="1"/>
            <a:r>
              <a:rPr lang="en-US" dirty="0" smtClean="0"/>
              <a:t>Event </a:t>
            </a:r>
            <a:r>
              <a:rPr lang="en-US" dirty="0" smtClean="0"/>
              <a:t>occurrence</a:t>
            </a:r>
          </a:p>
          <a:p>
            <a:pPr lvl="1"/>
            <a:r>
              <a:rPr lang="en-US" dirty="0" smtClean="0"/>
              <a:t>Guard condition</a:t>
            </a:r>
          </a:p>
          <a:p>
            <a:r>
              <a:rPr lang="en-US" dirty="0" smtClean="0"/>
              <a:t>___</a:t>
            </a:r>
            <a:r>
              <a:rPr lang="en-US" i="1" dirty="0" smtClean="0"/>
              <a:t> necessary</a:t>
            </a:r>
            <a:r>
              <a:rPr lang="en-US" dirty="0" smtClean="0"/>
              <a:t> condition for transition firing</a:t>
            </a:r>
          </a:p>
          <a:p>
            <a:pPr lvl="1"/>
            <a:r>
              <a:rPr lang="en-US" dirty="0" smtClean="0"/>
              <a:t>Event occurrence</a:t>
            </a:r>
          </a:p>
          <a:p>
            <a:pPr lvl="1"/>
            <a:r>
              <a:rPr lang="en-US" dirty="0" smtClean="0"/>
              <a:t>Guard </a:t>
            </a:r>
            <a:r>
              <a:rPr lang="en-US" dirty="0" smtClean="0"/>
              <a:t>condition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</a:t>
            </a:r>
            <a:r>
              <a:rPr lang="en-US" dirty="0" smtClean="0"/>
              <a:t> </a:t>
            </a:r>
            <a:r>
              <a:rPr lang="en-US" dirty="0" smtClean="0"/>
              <a:t>is sequence </a:t>
            </a:r>
            <a:r>
              <a:rPr lang="en-US" dirty="0" smtClean="0"/>
              <a:t>of successive SM states up to some </a:t>
            </a:r>
            <a:r>
              <a:rPr lang="en-US" dirty="0" smtClean="0"/>
              <a:t>point</a:t>
            </a:r>
          </a:p>
          <a:p>
            <a:pPr lvl="1"/>
            <a:r>
              <a:rPr lang="en-US" dirty="0" smtClean="0"/>
              <a:t>SM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trace</a:t>
            </a:r>
          </a:p>
          <a:p>
            <a:pPr lvl="1"/>
            <a:r>
              <a:rPr lang="en-US" dirty="0" smtClean="0"/>
              <a:t>ET diagram </a:t>
            </a:r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Stage Transition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capture </a:t>
            </a:r>
            <a:r>
              <a:rPr lang="en-US" dirty="0" smtClean="0"/>
              <a:t>all required responses to single </a:t>
            </a:r>
            <a:r>
              <a:rPr lang="en-US" dirty="0" smtClean="0"/>
              <a:t>stimulus?</a:t>
            </a:r>
          </a:p>
          <a:p>
            <a:pPr lvl="1"/>
            <a:r>
              <a:rPr lang="en-US" dirty="0" smtClean="0"/>
              <a:t>SADT Diagram</a:t>
            </a:r>
          </a:p>
          <a:p>
            <a:pPr lvl="1"/>
            <a:r>
              <a:rPr lang="en-US" dirty="0" smtClean="0"/>
              <a:t>R-Net diagram</a:t>
            </a:r>
            <a:endParaRPr lang="en-US" dirty="0" smtClean="0"/>
          </a:p>
          <a:p>
            <a:pPr lvl="1"/>
            <a:r>
              <a:rPr lang="en-US" dirty="0" smtClean="0"/>
              <a:t>State machine diagram</a:t>
            </a:r>
          </a:p>
          <a:p>
            <a:pPr lvl="1"/>
            <a:r>
              <a:rPr lang="en-US" dirty="0" smtClean="0"/>
              <a:t>Event Trace Diagram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of the following is not a correct statement?</a:t>
            </a:r>
          </a:p>
          <a:p>
            <a:pPr lvl="1"/>
            <a:r>
              <a:rPr lang="en-US" dirty="0" smtClean="0"/>
              <a:t>Every </a:t>
            </a:r>
            <a:r>
              <a:rPr lang="en-US" dirty="0" smtClean="0"/>
              <a:t>component &amp; interconnection in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problem diagram</a:t>
            </a:r>
            <a:r>
              <a:rPr lang="en-US" dirty="0" smtClean="0"/>
              <a:t> must be further specified in an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ET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diagram</a:t>
            </a:r>
          </a:p>
          <a:p>
            <a:pPr lvl="1"/>
            <a:r>
              <a:rPr lang="en-US" dirty="0" smtClean="0"/>
              <a:t>Every shared phenomenon in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problem diagram</a:t>
            </a:r>
            <a:r>
              <a:rPr lang="en-US" dirty="0" smtClean="0"/>
              <a:t> must appear as event in </a:t>
            </a:r>
            <a:r>
              <a:rPr lang="en-US" dirty="0" smtClean="0"/>
              <a:t>a </a:t>
            </a: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DFD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diagram</a:t>
            </a:r>
            <a:r>
              <a:rPr lang="en-US" dirty="0" smtClean="0"/>
              <a:t> or as entity, attribute, or relationship in an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 diagram</a:t>
            </a:r>
            <a:endParaRPr lang="en-US" dirty="0" smtClean="0"/>
          </a:p>
          <a:p>
            <a:pPr lvl="1"/>
            <a:r>
              <a:rPr lang="en-US" dirty="0" smtClean="0"/>
              <a:t>Every state in a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SM diagram</a:t>
            </a:r>
            <a:r>
              <a:rPr lang="en-US" dirty="0" smtClean="0"/>
              <a:t> must correspond to some value for some attribute or relationship in an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ER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diagram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following are stylistics rule using for good requirement specification, except?</a:t>
            </a:r>
          </a:p>
          <a:p>
            <a:pPr lvl="1"/>
            <a:r>
              <a:rPr lang="en-US" dirty="0" smtClean="0"/>
              <a:t>Identify who will read this;  write accordingly</a:t>
            </a:r>
          </a:p>
          <a:p>
            <a:pPr lvl="1"/>
            <a:r>
              <a:rPr lang="en-US" dirty="0" smtClean="0"/>
              <a:t>Say what you are going to do before doing it</a:t>
            </a:r>
          </a:p>
          <a:p>
            <a:pPr lvl="1"/>
            <a:r>
              <a:rPr lang="en-US" dirty="0" smtClean="0"/>
              <a:t>Make sure every concept is defined after use</a:t>
            </a:r>
          </a:p>
          <a:p>
            <a:pPr lvl="1"/>
            <a:r>
              <a:rPr lang="en-US" dirty="0" smtClean="0"/>
              <a:t>Motivate first, summarize after</a:t>
            </a:r>
          </a:p>
          <a:p>
            <a:pPr lvl="1"/>
            <a:r>
              <a:rPr lang="en-US" dirty="0" smtClean="0"/>
              <a:t>Never more than one </a:t>
            </a:r>
            <a:r>
              <a:rPr lang="en-US" dirty="0" err="1" smtClean="0"/>
              <a:t>req</a:t>
            </a:r>
            <a:r>
              <a:rPr lang="en-US" dirty="0" smtClean="0"/>
              <a:t>, assumption, or </a:t>
            </a:r>
            <a:r>
              <a:rPr lang="en-US" dirty="0" err="1" smtClean="0"/>
              <a:t>dom</a:t>
            </a:r>
            <a:r>
              <a:rPr lang="en-US" dirty="0" smtClean="0"/>
              <a:t> prop in a single sentence. Keep sentences short.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of the following statements about outputs of requirement specification and documentation phase are correct, EXCEPT?</a:t>
            </a:r>
          </a:p>
          <a:p>
            <a:pPr lvl="1"/>
            <a:r>
              <a:rPr lang="en-US" dirty="0" smtClean="0"/>
              <a:t>Requirements documentation provides a precise specification of all general objectives, system requirements, and software requirements</a:t>
            </a:r>
          </a:p>
          <a:p>
            <a:pPr lvl="1"/>
            <a:r>
              <a:rPr lang="en-US" dirty="0" smtClean="0"/>
              <a:t>All general objectives, system requirements, software requirements .e.g. are organized in RD according to some coherent structure so as to meet the various defined target qualities.</a:t>
            </a:r>
          </a:p>
          <a:p>
            <a:pPr lvl="1"/>
            <a:r>
              <a:rPr lang="en-US" dirty="0" smtClean="0"/>
              <a:t>The diagrams should not be used while documents requirements.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technique should be used to describe for complex combinations of if-then conditions?</a:t>
            </a:r>
          </a:p>
          <a:p>
            <a:pPr lvl="1"/>
            <a:r>
              <a:rPr lang="en-US" dirty="0" smtClean="0"/>
              <a:t>Decision table</a:t>
            </a:r>
          </a:p>
          <a:p>
            <a:pPr lvl="1"/>
            <a:r>
              <a:rPr lang="en-US" dirty="0" smtClean="0"/>
              <a:t>Stylistics rules</a:t>
            </a:r>
          </a:p>
          <a:p>
            <a:pPr lvl="1"/>
            <a:r>
              <a:rPr lang="en-US" dirty="0" smtClean="0"/>
              <a:t>Statement template</a:t>
            </a:r>
          </a:p>
          <a:p>
            <a:pPr lvl="1"/>
            <a:r>
              <a:rPr lang="en-US" dirty="0" smtClean="0"/>
              <a:t>Diagram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following fields in standardized statement template, Except?</a:t>
            </a:r>
          </a:p>
          <a:p>
            <a:pPr lvl="1"/>
            <a:r>
              <a:rPr lang="en-US" dirty="0" smtClean="0"/>
              <a:t>Identifier</a:t>
            </a:r>
          </a:p>
          <a:p>
            <a:pPr lvl="1"/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Fit Criterion</a:t>
            </a:r>
          </a:p>
          <a:p>
            <a:pPr lvl="1"/>
            <a:r>
              <a:rPr lang="en-US" dirty="0" smtClean="0"/>
              <a:t>Link to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Criterion feature in standardized statement template is usually used for ____.</a:t>
            </a:r>
          </a:p>
          <a:p>
            <a:pPr lvl="1"/>
            <a:r>
              <a:rPr lang="en-US" dirty="0" smtClean="0"/>
              <a:t>Complement statements by quantifying the extent to which they must be satisfied</a:t>
            </a:r>
          </a:p>
          <a:p>
            <a:pPr lvl="1"/>
            <a:r>
              <a:rPr lang="en-US" dirty="0" smtClean="0"/>
              <a:t>Specifying the detailed of statement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10517</TotalTime>
  <Words>1485</Words>
  <Application>Microsoft Office PowerPoint</Application>
  <PresentationFormat>On-screen Show (4:3)</PresentationFormat>
  <Paragraphs>433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Picture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 Nguyen</cp:lastModifiedBy>
  <cp:revision>467</cp:revision>
  <dcterms:created xsi:type="dcterms:W3CDTF">2010-01-30T12:29:31Z</dcterms:created>
  <dcterms:modified xsi:type="dcterms:W3CDTF">2012-08-10T03:19:17Z</dcterms:modified>
</cp:coreProperties>
</file>