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4" d="100"/>
          <a:sy n="5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</a:t>
            </a:r>
            <a:r>
              <a:rPr lang="en-US" sz="4000" b="1" dirty="0" smtClean="0">
                <a:solidFill>
                  <a:schemeClr val="tx1"/>
                </a:solidFill>
              </a:rPr>
              <a:t>7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</a:t>
            </a:r>
            <a:r>
              <a:rPr lang="en-US" dirty="0" smtClean="0"/>
              <a:t> provides a natural mechanism for structuring complex specification at different levels </a:t>
            </a:r>
            <a:endParaRPr lang="en-US" dirty="0" smtClean="0"/>
          </a:p>
          <a:p>
            <a:pPr lvl="1"/>
            <a:r>
              <a:rPr lang="en-US" dirty="0" smtClean="0"/>
              <a:t>Goal refinement</a:t>
            </a:r>
          </a:p>
          <a:p>
            <a:pPr lvl="1"/>
            <a:r>
              <a:rPr lang="en-US" dirty="0" smtClean="0"/>
              <a:t>Goal category</a:t>
            </a:r>
          </a:p>
          <a:p>
            <a:pPr lvl="1"/>
            <a:r>
              <a:rPr lang="en-US" dirty="0" smtClean="0"/>
              <a:t>Goal type</a:t>
            </a:r>
          </a:p>
          <a:p>
            <a:pPr lvl="1"/>
            <a:r>
              <a:rPr lang="en-US" dirty="0" smtClean="0"/>
              <a:t>Goal </a:t>
            </a:r>
            <a:r>
              <a:rPr lang="en-US" dirty="0" err="1" smtClean="0"/>
              <a:t>dividen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the following are roles of </a:t>
            </a:r>
            <a:r>
              <a:rPr lang="en-US" dirty="0" smtClean="0"/>
              <a:t>Goal refinement </a:t>
            </a:r>
            <a:r>
              <a:rPr lang="en-US" dirty="0" smtClean="0"/>
              <a:t>which provides </a:t>
            </a:r>
            <a:r>
              <a:rPr lang="en-US" dirty="0" smtClean="0"/>
              <a:t>a natural mechanism for structuring complex specification at different </a:t>
            </a:r>
            <a:r>
              <a:rPr lang="en-US" dirty="0" smtClean="0"/>
              <a:t>levels, except?</a:t>
            </a:r>
          </a:p>
          <a:p>
            <a:pPr lvl="1"/>
            <a:r>
              <a:rPr lang="en-US" dirty="0" smtClean="0"/>
              <a:t>Goal refinement shows </a:t>
            </a:r>
            <a:r>
              <a:rPr lang="en-US" dirty="0" smtClean="0"/>
              <a:t>contribution links among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Goal refinement </a:t>
            </a:r>
            <a:r>
              <a:rPr lang="en-US" dirty="0" smtClean="0"/>
              <a:t>drives elaboration of requirements  </a:t>
            </a:r>
            <a:r>
              <a:rPr lang="en-US" sz="2000" dirty="0" smtClean="0"/>
              <a:t>(</a:t>
            </a:r>
            <a:r>
              <a:rPr lang="en-US" sz="2000" dirty="0" err="1" smtClean="0"/>
              <a:t>goals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subgoals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/>
              <a:t>Goal refinement provides </a:t>
            </a:r>
            <a:r>
              <a:rPr lang="en-US" dirty="0" smtClean="0"/>
              <a:t>rationale for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Goal refinement is used to identify system structure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</a:t>
            </a:r>
            <a:r>
              <a:rPr lang="fr-FR" altLang="fr-FR" dirty="0" smtClean="0"/>
              <a:t> </a:t>
            </a:r>
            <a:r>
              <a:rPr lang="fr-FR" altLang="fr-FR" dirty="0" smtClean="0"/>
              <a:t>support </a:t>
            </a:r>
            <a:r>
              <a:rPr lang="fr-FR" altLang="fr-FR" dirty="0" err="1" smtClean="0"/>
              <a:t>chains</a:t>
            </a:r>
            <a:r>
              <a:rPr lang="fr-FR" altLang="fr-FR" dirty="0" smtClean="0"/>
              <a:t> of satisfaction </a:t>
            </a:r>
            <a:r>
              <a:rPr lang="fr-FR" altLang="fr-FR" dirty="0" smtClean="0"/>
              <a:t>arguments.</a:t>
            </a:r>
          </a:p>
          <a:p>
            <a:pPr lvl="1"/>
            <a:r>
              <a:rPr lang="fr-FR" altLang="fr-FR" dirty="0" smtClean="0"/>
              <a:t>Goals</a:t>
            </a:r>
          </a:p>
          <a:p>
            <a:pPr lvl="1"/>
            <a:r>
              <a:rPr lang="fr-FR" dirty="0" err="1" smtClean="0"/>
              <a:t>Refinement</a:t>
            </a:r>
            <a:endParaRPr lang="fr-FR" dirty="0" smtClean="0"/>
          </a:p>
          <a:p>
            <a:pPr lvl="1"/>
            <a:r>
              <a:rPr lang="fr-FR" dirty="0" smtClean="0"/>
              <a:t>Operations</a:t>
            </a:r>
          </a:p>
          <a:p>
            <a:pPr lvl="1"/>
            <a:r>
              <a:rPr lang="fr-FR" dirty="0" smtClean="0"/>
              <a:t>Agents</a:t>
            </a:r>
          </a:p>
          <a:p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</a:t>
            </a:r>
            <a:r>
              <a:rPr lang="fr-FR" altLang="fr-FR" dirty="0" smtClean="0"/>
              <a:t>, </a:t>
            </a:r>
            <a:r>
              <a:rPr lang="fr-FR" altLang="fr-FR" dirty="0" err="1" smtClean="0"/>
              <a:t>Exp</a:t>
            </a:r>
            <a:r>
              <a:rPr lang="fr-FR" altLang="fr-FR" dirty="0" smtClean="0"/>
              <a:t>, Dom </a:t>
            </a:r>
            <a:r>
              <a:rPr lang="fr-FR" altLang="fr-FR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dirty="0" smtClean="0"/>
              <a:t>  </a:t>
            </a:r>
            <a:r>
              <a:rPr lang="fr-FR" alt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fr-FR" alt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  <a:r>
              <a:rPr lang="fr-FR" alt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alt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equivalent</a:t>
            </a:r>
            <a:r>
              <a:rPr lang="fr-FR" alt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{</a:t>
            </a:r>
            <a:r>
              <a:rPr lang="fr-FR" alt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SoftReq</a:t>
            </a:r>
            <a:r>
              <a:rPr lang="fr-FR" alt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ASM, DOM} |= </a:t>
            </a:r>
            <a:r>
              <a:rPr lang="fr-FR" alt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SysReq</a:t>
            </a:r>
            <a:r>
              <a:rPr lang="fr-FR" alt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  <a:p>
            <a:pPr lvl="1"/>
            <a:r>
              <a:rPr 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/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central roles of Goals in RE process, Except?</a:t>
            </a:r>
          </a:p>
          <a:p>
            <a:pPr lvl="1"/>
            <a:r>
              <a:rPr lang="en-US" dirty="0" smtClean="0"/>
              <a:t>Goals</a:t>
            </a:r>
            <a:r>
              <a:rPr lang="en-US" altLang="en-US" dirty="0" smtClean="0"/>
              <a:t> provide a criterion for </a:t>
            </a:r>
            <a:r>
              <a:rPr lang="en-US" altLang="en-US" dirty="0" err="1" smtClean="0"/>
              <a:t>reqs</a:t>
            </a:r>
            <a:r>
              <a:rPr lang="en-US" altLang="en-US" dirty="0" smtClean="0"/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</a:p>
          <a:p>
            <a:pPr lvl="1"/>
            <a:r>
              <a:rPr lang="en-US" dirty="0" smtClean="0"/>
              <a:t>Goals</a:t>
            </a:r>
            <a:r>
              <a:rPr lang="en-US" altLang="en-US" dirty="0" smtClean="0"/>
              <a:t> provide a criterion for </a:t>
            </a:r>
            <a:r>
              <a:rPr lang="en-US" altLang="en-US" dirty="0" err="1" smtClean="0"/>
              <a:t>reqs</a:t>
            </a:r>
            <a:r>
              <a:rPr lang="en-US" altLang="en-US" dirty="0" smtClean="0"/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relevance</a:t>
            </a:r>
          </a:p>
          <a:p>
            <a:pPr lvl="1"/>
            <a:r>
              <a:rPr lang="fr-FR" altLang="fr-FR" dirty="0" smtClean="0"/>
              <a:t>Goals support </a:t>
            </a:r>
            <a:r>
              <a:rPr lang="fr-FR" altLang="fr-FR" dirty="0" err="1" smtClean="0"/>
              <a:t>chains</a:t>
            </a:r>
            <a:r>
              <a:rPr lang="fr-FR" altLang="fr-FR" dirty="0" smtClean="0"/>
              <a:t> of satisfaction </a:t>
            </a:r>
            <a:r>
              <a:rPr lang="fr-FR" altLang="fr-FR" dirty="0" smtClean="0"/>
              <a:t>arguments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Goal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dirty="0" smtClean="0"/>
              <a:t>-refinement  </a:t>
            </a:r>
            <a:r>
              <a:rPr lang="fr-FR" alt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rgbClr val="009999"/>
                </a:solidFill>
              </a:rPr>
              <a:t>  </a:t>
            </a:r>
            <a:r>
              <a:rPr lang="en-US" dirty="0" smtClean="0"/>
              <a:t>capture of alternative options</a:t>
            </a:r>
            <a:endParaRPr lang="en-US" dirty="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central roles of Goals in RE process,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Support for evolution management</a:t>
            </a:r>
          </a:p>
          <a:p>
            <a:pPr lvl="1"/>
            <a:r>
              <a:rPr lang="en-US" dirty="0" smtClean="0"/>
              <a:t>Roots for conflict detection &amp;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Anchors for risk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Roots for resolving technical issues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smtClean="0"/>
              <a:t>________is a </a:t>
            </a:r>
            <a:r>
              <a:rPr lang="en-US" altLang="en-US" dirty="0" smtClean="0"/>
              <a:t>prescriptive </a:t>
            </a:r>
            <a:r>
              <a:rPr lang="en-US" altLang="en-US" dirty="0" smtClean="0"/>
              <a:t>statement of intent</a:t>
            </a:r>
            <a:r>
              <a:rPr lang="fr-BE" altLang="en-US" dirty="0" smtClean="0"/>
              <a:t> the</a:t>
            </a:r>
            <a:r>
              <a:rPr lang="en-US" altLang="en-US" dirty="0" smtClean="0"/>
              <a:t> system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should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be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satisfied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through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cooperation</a:t>
            </a:r>
            <a:r>
              <a:rPr lang="fr-BE" altLang="en-US" dirty="0" smtClean="0"/>
              <a:t> of </a:t>
            </a:r>
            <a:r>
              <a:rPr lang="fr-BE" altLang="en-US" dirty="0" err="1" smtClean="0"/>
              <a:t>its</a:t>
            </a:r>
            <a:r>
              <a:rPr lang="fr-BE" altLang="en-US" dirty="0" smtClean="0"/>
              <a:t> </a:t>
            </a:r>
            <a:r>
              <a:rPr lang="fr-BE" altLang="en-US" b="1" i="1" dirty="0" smtClean="0"/>
              <a:t>agents.</a:t>
            </a:r>
          </a:p>
          <a:p>
            <a:pPr lvl="1">
              <a:lnSpc>
                <a:spcPct val="80000"/>
              </a:lnSpc>
              <a:defRPr/>
            </a:pPr>
            <a:r>
              <a:rPr lang="fr-BE" altLang="en-US" i="1" dirty="0" smtClean="0"/>
              <a:t>Goal</a:t>
            </a:r>
          </a:p>
          <a:p>
            <a:pPr lvl="1">
              <a:lnSpc>
                <a:spcPct val="80000"/>
              </a:lnSpc>
              <a:defRPr/>
            </a:pPr>
            <a:r>
              <a:rPr lang="fr-BE" altLang="en-US" i="1" dirty="0" smtClean="0"/>
              <a:t>Software </a:t>
            </a:r>
            <a:r>
              <a:rPr lang="fr-BE" altLang="en-US" i="1" dirty="0" err="1" smtClean="0"/>
              <a:t>requirement</a:t>
            </a:r>
            <a:endParaRPr lang="fr-BE" altLang="en-US" i="1" dirty="0" smtClean="0"/>
          </a:p>
          <a:p>
            <a:pPr lvl="1">
              <a:lnSpc>
                <a:spcPct val="80000"/>
              </a:lnSpc>
              <a:defRPr/>
            </a:pPr>
            <a:r>
              <a:rPr lang="fr-BE" altLang="en-US" i="1" dirty="0" smtClean="0"/>
              <a:t>Domain </a:t>
            </a:r>
            <a:r>
              <a:rPr lang="fr-BE" altLang="en-US" i="1" dirty="0" err="1" smtClean="0"/>
              <a:t>property</a:t>
            </a:r>
            <a:endParaRPr lang="fr-BE" altLang="en-US" i="1" dirty="0" smtClean="0"/>
          </a:p>
          <a:p>
            <a:pPr lvl="1">
              <a:lnSpc>
                <a:spcPct val="80000"/>
              </a:lnSpc>
              <a:defRPr/>
            </a:pPr>
            <a:r>
              <a:rPr lang="fr-BE" altLang="en-US" i="1" dirty="0" err="1" smtClean="0"/>
              <a:t>Assumption</a:t>
            </a:r>
            <a:endParaRPr lang="fr-BE" altLang="en-US" i="1" dirty="0" smtClean="0"/>
          </a:p>
          <a:p>
            <a:pPr>
              <a:lnSpc>
                <a:spcPct val="80000"/>
              </a:lnSpc>
              <a:defRPr/>
            </a:pPr>
            <a:r>
              <a:rPr lang="fr-BE" altLang="en-US" i="1" dirty="0" smtClean="0"/>
              <a:t>_____ </a:t>
            </a:r>
            <a:r>
              <a:rPr lang="fr-BE" altLang="en-US" i="1" dirty="0" err="1" smtClean="0"/>
              <a:t>is</a:t>
            </a:r>
            <a:r>
              <a:rPr lang="fr-BE" altLang="en-US" i="1" dirty="0" smtClean="0"/>
              <a:t> </a:t>
            </a:r>
            <a:r>
              <a:rPr lang="en-US" altLang="en-US" dirty="0" smtClean="0"/>
              <a:t>active </a:t>
            </a:r>
            <a:r>
              <a:rPr lang="en-US" altLang="en-US" dirty="0" smtClean="0"/>
              <a:t>system </a:t>
            </a:r>
            <a:r>
              <a:rPr lang="en-US" altLang="en-US" dirty="0" smtClean="0"/>
              <a:t>component</a:t>
            </a:r>
            <a:r>
              <a:rPr lang="fr-BE" altLang="en-US" dirty="0" smtClean="0"/>
              <a:t>                 </a:t>
            </a:r>
            <a:r>
              <a:rPr lang="en-US" altLang="en-US" dirty="0" smtClean="0"/>
              <a:t>responsible for goal </a:t>
            </a:r>
            <a:r>
              <a:rPr lang="en-US" altLang="en-US" dirty="0" smtClean="0"/>
              <a:t>satisfaction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Agent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Software-to-be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Environment</a:t>
            </a:r>
            <a:endParaRPr lang="fr-BE" altLang="en-US" dirty="0" smtClean="0"/>
          </a:p>
          <a:p>
            <a:pPr>
              <a:lnSpc>
                <a:spcPct val="80000"/>
              </a:lnSpc>
              <a:defRPr/>
            </a:pPr>
            <a:endParaRPr lang="en-US" altLang="en-US" i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____ </a:t>
            </a:r>
            <a:r>
              <a:rPr lang="en-US" altLang="en-US" dirty="0" smtClean="0"/>
              <a:t>formulated in terms of problem world phenomena</a:t>
            </a:r>
          </a:p>
          <a:p>
            <a:pPr lvl="1"/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Software requirement</a:t>
            </a:r>
          </a:p>
          <a:p>
            <a:pPr lvl="1"/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Domain properties</a:t>
            </a:r>
          </a:p>
          <a:p>
            <a:r>
              <a:rPr lang="en-US" dirty="0" smtClean="0"/>
              <a:t>Which of the following is not a type of agents?</a:t>
            </a:r>
          </a:p>
          <a:p>
            <a:pPr lvl="1"/>
            <a:r>
              <a:rPr lang="en-US" dirty="0" smtClean="0"/>
              <a:t>Human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system, we consider agent’s role rather than individual. Agent </a:t>
            </a:r>
            <a:r>
              <a:rPr lang="en-US" altLang="en-US" dirty="0" smtClean="0"/>
              <a:t>must restrict its behavior to meet its assigned goals and  agent may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be</a:t>
            </a:r>
            <a:r>
              <a:rPr lang="fr-BE" altLang="en-US" dirty="0" smtClean="0"/>
              <a:t> able to monitor/control </a:t>
            </a:r>
            <a:r>
              <a:rPr lang="fr-BE" altLang="en-US" dirty="0" err="1" smtClean="0"/>
              <a:t>phenomena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involved</a:t>
            </a:r>
            <a:r>
              <a:rPr lang="en-US" altLang="en-US" dirty="0" smtClean="0"/>
              <a:t> </a:t>
            </a:r>
            <a:r>
              <a:rPr lang="fr-BE" altLang="en-US" dirty="0" smtClean="0"/>
              <a:t>in </a:t>
            </a:r>
            <a:r>
              <a:rPr lang="fr-BE" altLang="en-US" dirty="0" err="1" smtClean="0"/>
              <a:t>assigned</a:t>
            </a:r>
            <a:r>
              <a:rPr lang="fr-BE" altLang="en-US" dirty="0" smtClean="0"/>
              <a:t> goals</a:t>
            </a:r>
            <a:endParaRPr lang="en-US" altLang="en-US" dirty="0" smtClean="0"/>
          </a:p>
          <a:p>
            <a:r>
              <a:rPr lang="en-US" altLang="en-US" dirty="0" smtClean="0"/>
              <a:t>The above statement is true or false</a:t>
            </a:r>
          </a:p>
          <a:p>
            <a:pPr lvl="1"/>
            <a:r>
              <a:rPr lang="en-US" altLang="en-US" dirty="0" smtClean="0"/>
              <a:t>True</a:t>
            </a:r>
          </a:p>
          <a:p>
            <a:pPr lvl="1"/>
            <a:r>
              <a:rPr lang="en-US" altLang="en-US" dirty="0" smtClean="0"/>
              <a:t>False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____ is </a:t>
            </a:r>
            <a:r>
              <a:rPr lang="fr-FR" dirty="0" smtClean="0"/>
              <a:t>descriptive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smtClean="0"/>
              <a:t>about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</a:p>
          <a:p>
            <a:pPr lvl="1">
              <a:defRPr/>
            </a:pPr>
            <a:r>
              <a:rPr lang="fr-FR" dirty="0" smtClean="0"/>
              <a:t>Domain property</a:t>
            </a:r>
          </a:p>
          <a:p>
            <a:pPr lvl="1">
              <a:defRPr/>
            </a:pPr>
            <a:r>
              <a:rPr lang="fr-FR" dirty="0" smtClean="0"/>
              <a:t>Goal</a:t>
            </a:r>
          </a:p>
          <a:p>
            <a:pPr lvl="1">
              <a:defRPr/>
            </a:pPr>
            <a:r>
              <a:rPr lang="fr-FR" dirty="0" smtClean="0"/>
              <a:t>Software requirement</a:t>
            </a:r>
          </a:p>
          <a:p>
            <a:pPr>
              <a:defRPr/>
            </a:pPr>
            <a:r>
              <a:rPr lang="fr-FR" dirty="0" err="1" smtClean="0"/>
              <a:t>Which</a:t>
            </a:r>
            <a:r>
              <a:rPr lang="fr-FR" dirty="0" smtClean="0"/>
              <a:t> of the following </a:t>
            </a:r>
            <a:r>
              <a:rPr lang="en-US" altLang="en-US" dirty="0" smtClean="0"/>
              <a:t>can be negotiated, weakened,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prioritized</a:t>
            </a:r>
            <a:r>
              <a:rPr lang="fr-BE" altLang="en-US" dirty="0" smtClean="0"/>
              <a:t>?</a:t>
            </a:r>
          </a:p>
          <a:p>
            <a:pPr lvl="1">
              <a:defRPr/>
            </a:pPr>
            <a:r>
              <a:rPr lang="fr-BE" dirty="0" smtClean="0"/>
              <a:t>Goal</a:t>
            </a:r>
          </a:p>
          <a:p>
            <a:pPr lvl="1">
              <a:defRPr/>
            </a:pPr>
            <a:r>
              <a:rPr lang="fr-BE" dirty="0" smtClean="0"/>
              <a:t>Domain </a:t>
            </a:r>
            <a:r>
              <a:rPr lang="fr-BE" dirty="0" err="1" smtClean="0"/>
              <a:t>property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Assumption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following is not a goal type?</a:t>
            </a:r>
          </a:p>
          <a:p>
            <a:pPr lvl="1"/>
            <a:r>
              <a:rPr lang="en-US" dirty="0" smtClean="0"/>
              <a:t>Behavioral goal</a:t>
            </a:r>
          </a:p>
          <a:p>
            <a:pPr lvl="1"/>
            <a:r>
              <a:rPr lang="en-US" dirty="0" smtClean="0"/>
              <a:t>Soft goal</a:t>
            </a:r>
          </a:p>
          <a:p>
            <a:pPr lvl="1"/>
            <a:r>
              <a:rPr lang="en-US" dirty="0" smtClean="0"/>
              <a:t>Achieve goal</a:t>
            </a:r>
          </a:p>
          <a:p>
            <a:pPr lvl="1"/>
            <a:r>
              <a:rPr lang="en-US" dirty="0" smtClean="0"/>
              <a:t>Functional goal</a:t>
            </a:r>
          </a:p>
          <a:p>
            <a:r>
              <a:rPr lang="en-US" altLang="en-US" dirty="0" smtClean="0"/>
              <a:t>_____Prescribe </a:t>
            </a:r>
            <a:r>
              <a:rPr lang="en-US" altLang="en-US" dirty="0" smtClean="0"/>
              <a:t>intended system behaviors declaratively</a:t>
            </a:r>
          </a:p>
          <a:p>
            <a:pPr lvl="1"/>
            <a:r>
              <a:rPr lang="en-US" dirty="0" smtClean="0"/>
              <a:t>Behavioral goal</a:t>
            </a:r>
          </a:p>
          <a:p>
            <a:pPr lvl="1"/>
            <a:r>
              <a:rPr lang="en-US" dirty="0" smtClean="0"/>
              <a:t>Soft goal</a:t>
            </a:r>
          </a:p>
          <a:p>
            <a:pPr lvl="1"/>
            <a:r>
              <a:rPr lang="en-US" dirty="0" smtClean="0"/>
              <a:t>Functional goal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u</a:t>
            </a:r>
            <a:r>
              <a:rPr lang="en-US" altLang="en-US" dirty="0" smtClean="0"/>
              <a:t>sed </a:t>
            </a:r>
            <a:r>
              <a:rPr lang="en-US" altLang="en-US" dirty="0" smtClean="0"/>
              <a:t>for building operation models to meet </a:t>
            </a:r>
            <a:r>
              <a:rPr lang="en-US" altLang="en-US" dirty="0" smtClean="0"/>
              <a:t>them?</a:t>
            </a:r>
          </a:p>
          <a:p>
            <a:pPr lvl="1"/>
            <a:r>
              <a:rPr lang="en-US" dirty="0" smtClean="0"/>
              <a:t>Behavioral goal</a:t>
            </a:r>
          </a:p>
          <a:p>
            <a:pPr lvl="1"/>
            <a:r>
              <a:rPr lang="en-US" dirty="0" smtClean="0"/>
              <a:t>Soft goal</a:t>
            </a:r>
          </a:p>
          <a:p>
            <a:pPr lvl="1"/>
            <a:r>
              <a:rPr lang="en-US" altLang="en-US" dirty="0" smtClean="0"/>
              <a:t>Non-functional goal</a:t>
            </a:r>
          </a:p>
          <a:p>
            <a:r>
              <a:rPr lang="en-US" dirty="0" smtClean="0"/>
              <a:t>Which of the following is </a:t>
            </a:r>
            <a:r>
              <a:rPr lang="en-US" dirty="0" smtClean="0"/>
              <a:t>u</a:t>
            </a:r>
            <a:r>
              <a:rPr lang="en-US" altLang="en-US" i="1" dirty="0" smtClean="0"/>
              <a:t>sed </a:t>
            </a:r>
            <a:r>
              <a:rPr lang="en-US" altLang="en-US" i="1" dirty="0" smtClean="0"/>
              <a:t>for comparing options to select </a:t>
            </a:r>
            <a:r>
              <a:rPr lang="en-US" altLang="en-US" i="1" dirty="0" smtClean="0"/>
              <a:t>preferred?</a:t>
            </a:r>
            <a:endParaRPr lang="en-US" altLang="en-US" i="1" dirty="0" smtClean="0"/>
          </a:p>
          <a:p>
            <a:pPr lvl="1"/>
            <a:r>
              <a:rPr lang="en-US" dirty="0" smtClean="0"/>
              <a:t>Behavioral goal</a:t>
            </a:r>
          </a:p>
          <a:p>
            <a:pPr lvl="1"/>
            <a:r>
              <a:rPr lang="en-US" dirty="0" smtClean="0"/>
              <a:t>Soft goal</a:t>
            </a:r>
          </a:p>
          <a:p>
            <a:pPr lvl="1"/>
            <a:r>
              <a:rPr lang="en-US" altLang="en-US" dirty="0" smtClean="0"/>
              <a:t>Functional goal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___ c</a:t>
            </a:r>
            <a:r>
              <a:rPr lang="en-US" altLang="en-US" dirty="0" smtClean="0"/>
              <a:t>apture </a:t>
            </a:r>
            <a:r>
              <a:rPr lang="en-US" altLang="en-US" dirty="0" smtClean="0"/>
              <a:t>preferences among alternative </a:t>
            </a:r>
            <a:r>
              <a:rPr lang="en-US" altLang="en-US" dirty="0" smtClean="0"/>
              <a:t>behaviors.</a:t>
            </a:r>
            <a:endParaRPr lang="en-US" dirty="0" smtClean="0"/>
          </a:p>
          <a:p>
            <a:pPr lvl="1"/>
            <a:r>
              <a:rPr lang="en-US" dirty="0" smtClean="0"/>
              <a:t>Behavioral </a:t>
            </a:r>
            <a:r>
              <a:rPr lang="en-US" dirty="0" smtClean="0"/>
              <a:t>goals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 smtClean="0"/>
              <a:t>goals</a:t>
            </a:r>
            <a:endParaRPr lang="en-US" dirty="0" smtClean="0"/>
          </a:p>
          <a:p>
            <a:pPr lvl="1"/>
            <a:r>
              <a:rPr lang="en-US" altLang="en-US" dirty="0" smtClean="0"/>
              <a:t>Functional </a:t>
            </a:r>
            <a:r>
              <a:rPr lang="en-US" altLang="en-US" dirty="0" smtClean="0"/>
              <a:t>goals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altLang="en-US" dirty="0" smtClean="0"/>
              <a:t>_____ </a:t>
            </a:r>
            <a:r>
              <a:rPr lang="en-US" altLang="en-US" dirty="0" smtClean="0"/>
              <a:t>prescribe intended services to be provided by the </a:t>
            </a:r>
            <a:r>
              <a:rPr lang="en-US" altLang="en-US" dirty="0" smtClean="0"/>
              <a:t>system and </a:t>
            </a:r>
            <a:r>
              <a:rPr lang="en-US" altLang="en-US" dirty="0" smtClean="0"/>
              <a:t>used for building operational models of such services</a:t>
            </a:r>
          </a:p>
          <a:p>
            <a:pPr lvl="1"/>
            <a:r>
              <a:rPr lang="en-US" dirty="0" smtClean="0"/>
              <a:t>Soft goals</a:t>
            </a:r>
          </a:p>
          <a:p>
            <a:pPr lvl="1"/>
            <a:r>
              <a:rPr lang="en-US" altLang="en-US" dirty="0" smtClean="0"/>
              <a:t>Functional </a:t>
            </a:r>
            <a:r>
              <a:rPr lang="en-US" altLang="en-US" dirty="0" smtClean="0"/>
              <a:t>goals</a:t>
            </a:r>
          </a:p>
          <a:p>
            <a:pPr lvl="1"/>
            <a:r>
              <a:rPr lang="en-US" altLang="en-US" dirty="0" smtClean="0"/>
              <a:t>Non-functional goals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altLang="en-US" dirty="0" smtClean="0"/>
              <a:t>_____ </a:t>
            </a:r>
            <a:r>
              <a:rPr lang="en-US" altLang="en-US" dirty="0" smtClean="0"/>
              <a:t>prescribes </a:t>
            </a:r>
            <a:r>
              <a:rPr lang="en-US" altLang="en-US" dirty="0" smtClean="0"/>
              <a:t>about quality of service</a:t>
            </a:r>
            <a:r>
              <a:rPr lang="en-US" altLang="en-US" dirty="0" smtClean="0"/>
              <a:t> </a:t>
            </a:r>
            <a:r>
              <a:rPr lang="en-US" altLang="en-US" dirty="0" smtClean="0"/>
              <a:t>and about quality of </a:t>
            </a:r>
            <a:r>
              <a:rPr lang="en-US" altLang="en-US" dirty="0" smtClean="0"/>
              <a:t>development.</a:t>
            </a:r>
            <a:endParaRPr lang="en-US" altLang="en-US" dirty="0" smtClean="0"/>
          </a:p>
          <a:p>
            <a:pPr lvl="1"/>
            <a:r>
              <a:rPr lang="en-US" dirty="0" smtClean="0"/>
              <a:t>Behavioral </a:t>
            </a:r>
            <a:r>
              <a:rPr lang="en-US" dirty="0" smtClean="0"/>
              <a:t>goals</a:t>
            </a:r>
          </a:p>
          <a:p>
            <a:pPr lvl="1"/>
            <a:r>
              <a:rPr lang="en-US" altLang="en-US" dirty="0" smtClean="0"/>
              <a:t>Functional goals</a:t>
            </a:r>
          </a:p>
          <a:p>
            <a:pPr lvl="1"/>
            <a:r>
              <a:rPr lang="en-US" altLang="en-US" dirty="0" smtClean="0"/>
              <a:t>Non-functional goals</a:t>
            </a:r>
          </a:p>
          <a:p>
            <a:r>
              <a:rPr lang="en-US" dirty="0" smtClean="0"/>
              <a:t>We can use </a:t>
            </a:r>
            <a:r>
              <a:rPr lang="en-US" dirty="0" smtClean="0"/>
              <a:t>goal types </a:t>
            </a:r>
            <a:r>
              <a:rPr lang="en-US" sz="2400" dirty="0" smtClean="0"/>
              <a:t>&amp;</a:t>
            </a:r>
            <a:r>
              <a:rPr lang="en-US" dirty="0" smtClean="0"/>
              <a:t> </a:t>
            </a:r>
            <a:r>
              <a:rPr lang="en-US" dirty="0" smtClean="0"/>
              <a:t>categories for, except?</a:t>
            </a:r>
          </a:p>
          <a:p>
            <a:pPr lvl="1"/>
            <a:r>
              <a:rPr lang="en-US" dirty="0" smtClean="0"/>
              <a:t>eliciting or finding missing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detecting conflict among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conflict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uilding operation model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9801</TotalTime>
  <Words>475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432</cp:revision>
  <dcterms:created xsi:type="dcterms:W3CDTF">2010-01-30T12:29:31Z</dcterms:created>
  <dcterms:modified xsi:type="dcterms:W3CDTF">2012-08-14T05:03:30Z</dcterms:modified>
</cp:coreProperties>
</file>