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48" r:id="rId3"/>
    <p:sldId id="349" r:id="rId4"/>
    <p:sldId id="350" r:id="rId5"/>
    <p:sldId id="351" r:id="rId6"/>
    <p:sldId id="352" r:id="rId7"/>
    <p:sldId id="353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5" r:id="rId28"/>
    <p:sldId id="376" r:id="rId29"/>
    <p:sldId id="377" r:id="rId30"/>
    <p:sldId id="378" r:id="rId31"/>
    <p:sldId id="379" r:id="rId32"/>
    <p:sldId id="381" r:id="rId33"/>
    <p:sldId id="382" r:id="rId3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0071" autoAdjust="0"/>
  </p:normalViewPr>
  <p:slideViewPr>
    <p:cSldViewPr>
      <p:cViewPr varScale="1">
        <p:scale>
          <a:sx n="54" d="100"/>
          <a:sy n="54" d="100"/>
        </p:scale>
        <p:origin x="-9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956" y="-96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87571-E8B4-4A21-8CC7-68659B0E3E61}" type="datetimeFigureOut">
              <a:rPr lang="en-US" smtClean="0"/>
              <a:pPr/>
              <a:t>8/15/2012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59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07562-8B1F-46D5-A6E7-ED8D880C84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5622F-6802-4ED9-98B1-448FD36C51E4}" type="datetimeFigureOut">
              <a:rPr lang="en-US" smtClean="0"/>
              <a:pPr/>
              <a:t>8/15/2012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1898B-6D62-4EC9-8B4E-337171C519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5200"/>
            <a:ext cx="7772400" cy="95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762000" y="1371600"/>
            <a:ext cx="7772400" cy="19240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Review Questions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Software Requirements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 userDrawn="1"/>
        </p:nvGraphicFramePr>
        <p:xfrm>
          <a:off x="228600" y="228600"/>
          <a:ext cx="8686800" cy="99060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990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3E22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noFill/>
        </p:spPr>
        <p:txBody>
          <a:bodyPr>
            <a:normAutofit/>
          </a:bodyPr>
          <a:lstStyle>
            <a:lvl1pPr algn="r">
              <a:defRPr sz="4000" b="1" baseline="0">
                <a:solidFill>
                  <a:schemeClr val="bg1">
                    <a:lumMod val="95000"/>
                  </a:schemeClr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  <a:noFill/>
        </p:spPr>
        <p:txBody>
          <a:bodyPr/>
          <a:lstStyle>
            <a:lvl1pPr>
              <a:buFont typeface="Wingdings" pitchFamily="2" charset="2"/>
              <a:buChar char="q"/>
              <a:defRPr sz="2800">
                <a:latin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latin typeface="Verdana" pitchFamily="34" charset="0"/>
              </a:defRPr>
            </a:lvl2pPr>
            <a:lvl3pPr>
              <a:buFont typeface="Arial" pitchFamily="34" charset="0"/>
              <a:buChar char="•"/>
              <a:defRPr sz="2000">
                <a:latin typeface="Verdana" pitchFamily="34" charset="0"/>
              </a:defRPr>
            </a:lvl3pPr>
            <a:lvl4pPr>
              <a:defRPr sz="1600">
                <a:latin typeface="Verdana" pitchFamily="34" charset="0"/>
              </a:defRPr>
            </a:lvl4pPr>
            <a:lvl5pPr>
              <a:defRPr sz="1400">
                <a:latin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flipV="1">
            <a:off x="0" y="6324600"/>
            <a:ext cx="914400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44BB1F-55A9-4558-B205-2AD6266431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457200" y="6340475"/>
            <a:ext cx="609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FPT University Confidential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8/15/2012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8/15/2012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8/15/2012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B619-4078-494B-AEFE-67D4E8B86990}" type="datetimeFigureOut">
              <a:rPr lang="en-US" smtClean="0"/>
              <a:pPr/>
              <a:t>8/15/2012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733800"/>
            <a:ext cx="7620000" cy="22860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4000" b="1" dirty="0" smtClean="0">
                <a:solidFill>
                  <a:schemeClr val="tx1"/>
                </a:solidFill>
              </a:rPr>
              <a:t>Chapter </a:t>
            </a:r>
            <a:r>
              <a:rPr lang="en-US" sz="4000" b="1" dirty="0" smtClean="0">
                <a:solidFill>
                  <a:schemeClr val="tx1"/>
                </a:solidFill>
              </a:rPr>
              <a:t>8</a:t>
            </a:r>
            <a:endParaRPr lang="en-US" sz="4000" b="1" dirty="0" smtClean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3505200"/>
            <a:ext cx="8839200" cy="76200"/>
          </a:xfrm>
        </p:spPr>
        <p:txBody>
          <a:bodyPr>
            <a:noAutofit/>
          </a:bodyPr>
          <a:lstStyle/>
          <a:p>
            <a:endParaRPr lang="en-US" sz="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76400" y="5943600"/>
            <a:ext cx="6400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Ha </a:t>
            </a:r>
            <a:r>
              <a:rPr lang="en-US" sz="1600" b="1" dirty="0" smtClean="0">
                <a:latin typeface="Verdana" pitchFamily="34" charset="0"/>
              </a:rPr>
              <a:t>N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oi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, </a:t>
            </a:r>
            <a:r>
              <a:rPr lang="en-US" sz="1600" b="1" dirty="0" smtClean="0">
                <a:latin typeface="Verdana" pitchFamily="34" charset="0"/>
              </a:rPr>
              <a:t>Jun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-2012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76200"/>
          <a:ext cx="8686800" cy="99060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990600">
                <a:tc>
                  <a:txBody>
                    <a:bodyPr/>
                    <a:lstStyle/>
                    <a:p>
                      <a:pPr marL="18288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+mn-cs"/>
                        </a:rPr>
                        <a:t>Software Requirements</a:t>
                      </a:r>
                      <a:endParaRPr lang="en-US" sz="3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3E2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Link between agent and goal is ___</a:t>
            </a:r>
          </a:p>
          <a:p>
            <a:pPr lvl="1"/>
            <a:r>
              <a:rPr lang="en-US" dirty="0" smtClean="0"/>
              <a:t>Responsibility link</a:t>
            </a:r>
          </a:p>
          <a:p>
            <a:pPr lvl="1"/>
            <a:r>
              <a:rPr lang="en-US" dirty="0" smtClean="0"/>
              <a:t>Obstruction link</a:t>
            </a:r>
          </a:p>
          <a:p>
            <a:pPr lvl="1"/>
            <a:r>
              <a:rPr lang="en-US" dirty="0" smtClean="0"/>
              <a:t>Concern link</a:t>
            </a:r>
          </a:p>
          <a:p>
            <a:pPr lvl="1"/>
            <a:r>
              <a:rPr lang="en-US" dirty="0" err="1" smtClean="0"/>
              <a:t>Operationalization</a:t>
            </a:r>
            <a:r>
              <a:rPr lang="en-US" dirty="0" smtClean="0"/>
              <a:t> link</a:t>
            </a:r>
          </a:p>
          <a:p>
            <a:pPr lvl="1"/>
            <a:r>
              <a:rPr lang="en-US" dirty="0" smtClean="0"/>
              <a:t>Coverage link</a:t>
            </a:r>
          </a:p>
          <a:p>
            <a:r>
              <a:rPr lang="en-US" dirty="0" smtClean="0"/>
              <a:t>Link between </a:t>
            </a:r>
            <a:r>
              <a:rPr lang="en-US" dirty="0" smtClean="0"/>
              <a:t>Object and </a:t>
            </a:r>
            <a:r>
              <a:rPr lang="en-US" dirty="0" smtClean="0"/>
              <a:t>goal is ___</a:t>
            </a:r>
          </a:p>
          <a:p>
            <a:pPr lvl="1"/>
            <a:r>
              <a:rPr lang="en-US" dirty="0" smtClean="0"/>
              <a:t>Responsibility link</a:t>
            </a:r>
          </a:p>
          <a:p>
            <a:pPr lvl="1"/>
            <a:r>
              <a:rPr lang="en-US" dirty="0" smtClean="0"/>
              <a:t>Obstruction link</a:t>
            </a:r>
          </a:p>
          <a:p>
            <a:pPr lvl="1"/>
            <a:r>
              <a:rPr lang="en-US" dirty="0" smtClean="0"/>
              <a:t>Concern link</a:t>
            </a:r>
          </a:p>
          <a:p>
            <a:pPr lvl="1"/>
            <a:r>
              <a:rPr lang="en-US" dirty="0" err="1" smtClean="0"/>
              <a:t>Operationalization</a:t>
            </a:r>
            <a:r>
              <a:rPr lang="en-US" dirty="0" smtClean="0"/>
              <a:t> link</a:t>
            </a:r>
          </a:p>
          <a:p>
            <a:pPr lvl="1"/>
            <a:r>
              <a:rPr lang="en-US" dirty="0" smtClean="0"/>
              <a:t>Coverage </a:t>
            </a:r>
            <a:r>
              <a:rPr lang="en-US" dirty="0" smtClean="0"/>
              <a:t>link</a:t>
            </a:r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Link between </a:t>
            </a:r>
            <a:r>
              <a:rPr lang="en-US" dirty="0" smtClean="0"/>
              <a:t>obstacle and </a:t>
            </a:r>
            <a:r>
              <a:rPr lang="en-US" dirty="0" smtClean="0"/>
              <a:t>goal is ___</a:t>
            </a:r>
          </a:p>
          <a:p>
            <a:pPr lvl="1"/>
            <a:r>
              <a:rPr lang="en-US" dirty="0" smtClean="0"/>
              <a:t>Responsibility link</a:t>
            </a:r>
          </a:p>
          <a:p>
            <a:pPr lvl="1"/>
            <a:r>
              <a:rPr lang="en-US" dirty="0" smtClean="0"/>
              <a:t>Obstruction link</a:t>
            </a:r>
          </a:p>
          <a:p>
            <a:pPr lvl="1"/>
            <a:r>
              <a:rPr lang="en-US" dirty="0" smtClean="0"/>
              <a:t>Concern link</a:t>
            </a:r>
          </a:p>
          <a:p>
            <a:pPr lvl="1"/>
            <a:r>
              <a:rPr lang="en-US" dirty="0" err="1" smtClean="0"/>
              <a:t>Operationalization</a:t>
            </a:r>
            <a:r>
              <a:rPr lang="en-US" dirty="0" smtClean="0"/>
              <a:t> link</a:t>
            </a:r>
          </a:p>
          <a:p>
            <a:pPr lvl="1"/>
            <a:r>
              <a:rPr lang="en-US" dirty="0" smtClean="0"/>
              <a:t>Coverage link</a:t>
            </a:r>
          </a:p>
          <a:p>
            <a:r>
              <a:rPr lang="en-US" dirty="0" smtClean="0"/>
              <a:t>Link between </a:t>
            </a:r>
            <a:r>
              <a:rPr lang="en-US" dirty="0" smtClean="0"/>
              <a:t>Operation and </a:t>
            </a:r>
            <a:r>
              <a:rPr lang="en-US" dirty="0" smtClean="0"/>
              <a:t>goal is ___</a:t>
            </a:r>
          </a:p>
          <a:p>
            <a:pPr lvl="1"/>
            <a:r>
              <a:rPr lang="en-US" dirty="0" smtClean="0"/>
              <a:t>Responsibility link</a:t>
            </a:r>
          </a:p>
          <a:p>
            <a:pPr lvl="1"/>
            <a:r>
              <a:rPr lang="en-US" dirty="0" smtClean="0"/>
              <a:t>Obstruction link</a:t>
            </a:r>
          </a:p>
          <a:p>
            <a:pPr lvl="1"/>
            <a:r>
              <a:rPr lang="en-US" dirty="0" smtClean="0"/>
              <a:t>Concern link</a:t>
            </a:r>
          </a:p>
          <a:p>
            <a:pPr lvl="1"/>
            <a:r>
              <a:rPr lang="en-US" dirty="0" err="1" smtClean="0"/>
              <a:t>Operationalization</a:t>
            </a:r>
            <a:r>
              <a:rPr lang="en-US" dirty="0" smtClean="0"/>
              <a:t> link</a:t>
            </a:r>
          </a:p>
          <a:p>
            <a:pPr lvl="1"/>
            <a:r>
              <a:rPr lang="en-US" dirty="0" smtClean="0"/>
              <a:t>Coverage link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Goals</a:t>
            </a:r>
            <a:r>
              <a:rPr lang="fr-FR" dirty="0" smtClean="0"/>
              <a:t> </a:t>
            </a:r>
            <a:r>
              <a:rPr lang="fr-FR" i="1" dirty="0" smtClean="0"/>
              <a:t>G</a:t>
            </a:r>
            <a:r>
              <a:rPr lang="fr-FR" i="1" baseline="-25000" dirty="0" smtClean="0"/>
              <a:t>1</a:t>
            </a:r>
            <a:r>
              <a:rPr lang="fr-FR" i="1" dirty="0" smtClean="0"/>
              <a:t>, ..., </a:t>
            </a:r>
            <a:r>
              <a:rPr lang="fr-FR" i="1" dirty="0" err="1" smtClean="0"/>
              <a:t>G</a:t>
            </a:r>
            <a:r>
              <a:rPr lang="fr-FR" i="1" baseline="-25000" dirty="0" err="1" smtClean="0"/>
              <a:t>n</a:t>
            </a:r>
            <a:r>
              <a:rPr lang="fr-FR" dirty="0" smtClean="0"/>
              <a:t> are </a:t>
            </a: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divergent</a:t>
            </a:r>
            <a:r>
              <a:rPr lang="fr-FR" dirty="0" smtClean="0"/>
              <a:t> in </a:t>
            </a:r>
            <a:r>
              <a:rPr lang="fr-FR" i="1" dirty="0" smtClean="0"/>
              <a:t>Dom</a:t>
            </a:r>
            <a:r>
              <a:rPr lang="fr-FR" dirty="0" smtClean="0"/>
              <a:t> if </a:t>
            </a:r>
            <a:r>
              <a:rPr lang="fr-FR" dirty="0" err="1" smtClean="0"/>
              <a:t>boundary</a:t>
            </a:r>
            <a:r>
              <a:rPr lang="fr-FR" dirty="0" smtClean="0"/>
              <a:t> condition </a:t>
            </a:r>
            <a:r>
              <a:rPr lang="fr-FR" i="1" dirty="0" smtClean="0"/>
              <a:t>B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 </a:t>
            </a:r>
            <a:r>
              <a:rPr lang="fr-FR" dirty="0" err="1" smtClean="0"/>
              <a:t>making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 </a:t>
            </a:r>
            <a:r>
              <a:rPr lang="fr-FR" dirty="0" err="1" smtClean="0"/>
              <a:t>unsatisfiable</a:t>
            </a:r>
            <a:r>
              <a:rPr lang="fr-FR" dirty="0" smtClean="0"/>
              <a:t> </a:t>
            </a:r>
            <a:r>
              <a:rPr lang="fr-FR" dirty="0" err="1" smtClean="0"/>
              <a:t>together</a:t>
            </a:r>
            <a:r>
              <a:rPr lang="fr-FR" dirty="0" smtClean="0"/>
              <a:t>, </a:t>
            </a:r>
            <a:r>
              <a:rPr lang="fr-FR" dirty="0" err="1" smtClean="0"/>
              <a:t>then</a:t>
            </a:r>
            <a:r>
              <a:rPr lang="fr-FR" dirty="0" smtClean="0"/>
              <a:t>.</a:t>
            </a:r>
          </a:p>
          <a:p>
            <a:pPr lvl="1"/>
            <a:r>
              <a:rPr lang="en-US" sz="2000" dirty="0" smtClean="0"/>
              <a:t> </a:t>
            </a:r>
            <a:r>
              <a:rPr lang="en-US" dirty="0" smtClean="0"/>
              <a:t>{</a:t>
            </a:r>
            <a:r>
              <a:rPr lang="en-US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dirty="0" smtClean="0"/>
              <a:t>, </a:t>
            </a:r>
            <a:r>
              <a:rPr lang="fr-FR" i="1" dirty="0" smtClean="0"/>
              <a:t>G</a:t>
            </a:r>
            <a:r>
              <a:rPr lang="fr-FR" i="1" baseline="-25000" dirty="0" smtClean="0"/>
              <a:t>1</a:t>
            </a:r>
            <a:r>
              <a:rPr lang="fr-FR" i="1" dirty="0" smtClean="0"/>
              <a:t>, ..., </a:t>
            </a:r>
            <a:r>
              <a:rPr lang="fr-FR" i="1" dirty="0" err="1" smtClean="0"/>
              <a:t>G</a:t>
            </a:r>
            <a:r>
              <a:rPr lang="fr-FR" i="1" baseline="-25000" dirty="0" err="1" smtClean="0"/>
              <a:t>n</a:t>
            </a:r>
            <a:r>
              <a:rPr lang="fr-FR" i="1" dirty="0" smtClean="0"/>
              <a:t>,</a:t>
            </a:r>
            <a:r>
              <a:rPr lang="en-US" dirty="0" smtClean="0"/>
              <a:t> Dom} </a:t>
            </a:r>
            <a:r>
              <a:rPr lang="en-US" b="1" dirty="0" smtClean="0">
                <a:latin typeface="Symbol" pitchFamily="18" charset="2"/>
              </a:rPr>
              <a:t>|=</a:t>
            </a:r>
            <a:r>
              <a:rPr lang="en-US" dirty="0" smtClean="0">
                <a:latin typeface="MS Shell Dlg" charset="0"/>
              </a:rPr>
              <a:t>  </a:t>
            </a:r>
            <a:r>
              <a:rPr lang="en-US" b="1" dirty="0" smtClean="0"/>
              <a:t>false</a:t>
            </a:r>
          </a:p>
          <a:p>
            <a:pPr lvl="1"/>
            <a:r>
              <a:rPr lang="en-US" sz="2000" dirty="0" smtClean="0"/>
              <a:t> </a:t>
            </a:r>
            <a:r>
              <a:rPr lang="en-US" dirty="0" smtClean="0"/>
              <a:t>{</a:t>
            </a:r>
            <a:r>
              <a:rPr lang="fr-FR" i="1" dirty="0" smtClean="0"/>
              <a:t>G</a:t>
            </a:r>
            <a:r>
              <a:rPr lang="fr-FR" i="1" baseline="-25000" dirty="0" smtClean="0"/>
              <a:t>1</a:t>
            </a:r>
            <a:r>
              <a:rPr lang="fr-FR" i="1" dirty="0" smtClean="0"/>
              <a:t>, ..., </a:t>
            </a:r>
            <a:r>
              <a:rPr lang="fr-FR" i="1" dirty="0" err="1" smtClean="0"/>
              <a:t>G</a:t>
            </a:r>
            <a:r>
              <a:rPr lang="fr-FR" i="1" baseline="-25000" dirty="0" err="1" smtClean="0"/>
              <a:t>n</a:t>
            </a:r>
            <a:r>
              <a:rPr lang="fr-FR" i="1" dirty="0" smtClean="0"/>
              <a:t>,</a:t>
            </a:r>
            <a:r>
              <a:rPr lang="en-US" dirty="0" smtClean="0"/>
              <a:t> Dom} </a:t>
            </a:r>
            <a:r>
              <a:rPr lang="en-US" b="1" dirty="0" smtClean="0">
                <a:latin typeface="Symbol" pitchFamily="18" charset="2"/>
              </a:rPr>
              <a:t>|=</a:t>
            </a:r>
            <a:r>
              <a:rPr lang="en-US" dirty="0" smtClean="0">
                <a:latin typeface="MS Shell Dlg" charset="0"/>
              </a:rPr>
              <a:t>  </a:t>
            </a:r>
            <a:r>
              <a:rPr lang="en-US" b="1" dirty="0" smtClean="0"/>
              <a:t>false</a:t>
            </a:r>
          </a:p>
          <a:p>
            <a:pPr lvl="1"/>
            <a:r>
              <a:rPr lang="en-US" dirty="0" smtClean="0"/>
              <a:t>{</a:t>
            </a:r>
            <a:r>
              <a:rPr lang="fr-FR" i="1" dirty="0" smtClean="0"/>
              <a:t>G</a:t>
            </a:r>
            <a:r>
              <a:rPr lang="fr-FR" i="1" baseline="-25000" dirty="0" smtClean="0"/>
              <a:t>1</a:t>
            </a:r>
            <a:r>
              <a:rPr lang="fr-FR" i="1" dirty="0" smtClean="0"/>
              <a:t>, ..., </a:t>
            </a:r>
            <a:r>
              <a:rPr lang="fr-FR" i="1" dirty="0" err="1" smtClean="0"/>
              <a:t>G</a:t>
            </a:r>
            <a:r>
              <a:rPr lang="fr-FR" i="1" baseline="-25000" dirty="0" err="1" smtClean="0"/>
              <a:t>n</a:t>
            </a:r>
            <a:r>
              <a:rPr lang="fr-FR" i="1" dirty="0" smtClean="0"/>
              <a:t>,</a:t>
            </a:r>
            <a:r>
              <a:rPr lang="en-US" dirty="0" smtClean="0"/>
              <a:t> Dom} </a:t>
            </a:r>
            <a:r>
              <a:rPr lang="en-US" b="1" dirty="0" smtClean="0">
                <a:latin typeface="Symbol" pitchFamily="18" charset="2"/>
              </a:rPr>
              <a:t>|¹</a:t>
            </a:r>
            <a:r>
              <a:rPr lang="en-US" dirty="0" smtClean="0">
                <a:latin typeface="MS Shell Dlg" charset="0"/>
              </a:rPr>
              <a:t>  </a:t>
            </a:r>
            <a:r>
              <a:rPr lang="en-US" b="1" dirty="0" smtClean="0"/>
              <a:t>false</a:t>
            </a:r>
            <a:endParaRPr lang="fr-FR" dirty="0" smtClean="0"/>
          </a:p>
          <a:p>
            <a:endParaRPr lang="fr-FR" sz="2400" dirty="0" smtClean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 </a:t>
            </a:r>
            <a:r>
              <a:rPr lang="fr-FR" dirty="0" err="1" smtClean="0"/>
              <a:t>_____of</a:t>
            </a:r>
            <a:r>
              <a:rPr lang="fr-FR" dirty="0" smtClean="0"/>
              <a:t> </a:t>
            </a:r>
            <a:r>
              <a:rPr lang="fr-FR" dirty="0" smtClean="0"/>
              <a:t>goal</a:t>
            </a:r>
            <a:r>
              <a:rPr lang="fr-FR" i="1" dirty="0" smtClean="0"/>
              <a:t> G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refinements</a:t>
            </a:r>
            <a:r>
              <a:rPr lang="fr-FR" dirty="0" smtClean="0"/>
              <a:t> </a:t>
            </a:r>
            <a:r>
              <a:rPr lang="fr-FR" i="1" dirty="0" smtClean="0"/>
              <a:t>R</a:t>
            </a:r>
            <a:r>
              <a:rPr lang="fr-FR" i="1" baseline="-25000" dirty="0" smtClean="0"/>
              <a:t>1</a:t>
            </a:r>
            <a:r>
              <a:rPr lang="fr-FR" i="1" dirty="0" smtClean="0"/>
              <a:t>, ..., </a:t>
            </a:r>
            <a:r>
              <a:rPr lang="fr-FR" i="1" dirty="0" err="1" smtClean="0"/>
              <a:t>R</a:t>
            </a:r>
            <a:r>
              <a:rPr lang="fr-FR" i="1" baseline="-25000" dirty="0" err="1" smtClean="0"/>
              <a:t>m</a:t>
            </a:r>
            <a:r>
              <a:rPr lang="fr-FR" dirty="0" smtClean="0"/>
              <a:t>  states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i="1" dirty="0" smtClean="0"/>
              <a:t>G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satisfied</a:t>
            </a:r>
            <a:r>
              <a:rPr lang="fr-FR" dirty="0" smtClean="0"/>
              <a:t> by </a:t>
            </a:r>
            <a:r>
              <a:rPr lang="fr-FR" dirty="0" err="1" smtClean="0"/>
              <a:t>satisfying</a:t>
            </a:r>
            <a:r>
              <a:rPr lang="fr-FR" dirty="0" smtClean="0"/>
              <a:t> all </a:t>
            </a:r>
            <a:r>
              <a:rPr lang="fr-FR" dirty="0" err="1" smtClean="0"/>
              <a:t>subgoals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of the alternative </a:t>
            </a:r>
            <a:r>
              <a:rPr lang="fr-FR" dirty="0" err="1" smtClean="0"/>
              <a:t>refinements</a:t>
            </a:r>
            <a:r>
              <a:rPr lang="fr-FR" dirty="0" smtClean="0"/>
              <a:t> </a:t>
            </a:r>
            <a:r>
              <a:rPr lang="fr-FR" i="1" dirty="0" smtClean="0"/>
              <a:t>R</a:t>
            </a:r>
            <a:r>
              <a:rPr lang="fr-FR" i="1" baseline="-25000" dirty="0" smtClean="0"/>
              <a:t>i.</a:t>
            </a:r>
          </a:p>
          <a:p>
            <a:pPr lvl="1"/>
            <a:r>
              <a:rPr lang="fr-FR" sz="2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OR-</a:t>
            </a:r>
            <a:r>
              <a:rPr lang="fr-FR" sz="2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refinement</a:t>
            </a:r>
            <a:endParaRPr lang="fr-FR" sz="22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/>
            <a:r>
              <a:rPr lang="fr-FR" sz="2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And-</a:t>
            </a:r>
            <a:r>
              <a:rPr lang="fr-FR" sz="2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refinement</a:t>
            </a:r>
            <a:endParaRPr lang="fr-FR" sz="22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/>
            <a:r>
              <a:rPr lang="fr-FR" sz="2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OR-</a:t>
            </a:r>
            <a:r>
              <a:rPr lang="fr-FR" sz="2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assignment</a:t>
            </a:r>
            <a:endParaRPr lang="fr-FR" sz="2200" i="1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 </a:t>
            </a: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____</a:t>
            </a:r>
            <a:r>
              <a:rPr lang="fr-FR" i="1" dirty="0" smtClean="0"/>
              <a:t> </a:t>
            </a:r>
            <a:r>
              <a:rPr lang="fr-FR" dirty="0" smtClean="0"/>
              <a:t>of goal</a:t>
            </a:r>
            <a:r>
              <a:rPr lang="fr-FR" i="1" dirty="0" smtClean="0"/>
              <a:t> G</a:t>
            </a:r>
            <a:r>
              <a:rPr lang="fr-FR" dirty="0" smtClean="0"/>
              <a:t> to agents </a:t>
            </a:r>
            <a:r>
              <a:rPr lang="fr-FR" i="1" dirty="0" smtClean="0"/>
              <a:t>A</a:t>
            </a:r>
            <a:r>
              <a:rPr lang="fr-FR" i="1" baseline="-25000" dirty="0" smtClean="0"/>
              <a:t>1</a:t>
            </a:r>
            <a:r>
              <a:rPr lang="fr-FR" i="1" dirty="0" smtClean="0"/>
              <a:t>, ..., A</a:t>
            </a:r>
            <a:r>
              <a:rPr lang="fr-FR" i="1" baseline="-25000" dirty="0" smtClean="0"/>
              <a:t>m</a:t>
            </a:r>
            <a:r>
              <a:rPr lang="fr-FR" dirty="0" smtClean="0"/>
              <a:t>  states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i="1" dirty="0" smtClean="0"/>
              <a:t>G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satisfied</a:t>
            </a:r>
            <a:r>
              <a:rPr lang="fr-FR" dirty="0" smtClean="0"/>
              <a:t> by </a:t>
            </a:r>
            <a:r>
              <a:rPr lang="fr-FR" dirty="0" err="1" smtClean="0"/>
              <a:t>behavioral</a:t>
            </a:r>
            <a:r>
              <a:rPr lang="fr-FR" dirty="0" smtClean="0"/>
              <a:t> restrictions of </a:t>
            </a:r>
            <a:r>
              <a:rPr lang="fr-FR" dirty="0" err="1" smtClean="0"/>
              <a:t>any</a:t>
            </a:r>
            <a:r>
              <a:rPr lang="fr-FR" dirty="0" smtClean="0"/>
              <a:t> of the alternative agents </a:t>
            </a:r>
            <a:r>
              <a:rPr lang="fr-FR" i="1" dirty="0" smtClean="0"/>
              <a:t>A</a:t>
            </a:r>
            <a:r>
              <a:rPr lang="fr-FR" i="1" baseline="-25000" dirty="0" smtClean="0"/>
              <a:t>i.</a:t>
            </a:r>
          </a:p>
          <a:p>
            <a:pPr lvl="1"/>
            <a:r>
              <a:rPr lang="fr-FR" sz="2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OR-</a:t>
            </a:r>
            <a:r>
              <a:rPr lang="fr-FR" sz="2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refinement</a:t>
            </a:r>
            <a:endParaRPr lang="fr-FR" sz="22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/>
            <a:r>
              <a:rPr lang="fr-FR" sz="2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And-</a:t>
            </a:r>
            <a:r>
              <a:rPr lang="fr-FR" sz="2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refinement</a:t>
            </a:r>
            <a:endParaRPr lang="fr-FR" sz="22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/>
            <a:r>
              <a:rPr lang="fr-FR" sz="2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OR-</a:t>
            </a:r>
            <a:r>
              <a:rPr lang="fr-FR" sz="2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assignment</a:t>
            </a:r>
            <a:endParaRPr lang="fr-FR" sz="2200" i="1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Assessment pros/cons of alternative options for </a:t>
            </a:r>
            <a:r>
              <a:rPr lang="en-US" altLang="en-US" dirty="0" smtClean="0"/>
              <a:t>selection of best </a:t>
            </a:r>
            <a:r>
              <a:rPr lang="en-US" altLang="en-US" dirty="0" smtClean="0"/>
              <a:t>option is based on ___</a:t>
            </a:r>
          </a:p>
          <a:p>
            <a:pPr lvl="1"/>
            <a:r>
              <a:rPr lang="en-US" altLang="en-US" dirty="0" smtClean="0"/>
              <a:t>Soft goals</a:t>
            </a:r>
          </a:p>
          <a:p>
            <a:pPr lvl="1"/>
            <a:r>
              <a:rPr lang="en-US" altLang="en-US" dirty="0" smtClean="0"/>
              <a:t>Functional goals</a:t>
            </a:r>
          </a:p>
          <a:p>
            <a:pPr lvl="1"/>
            <a:r>
              <a:rPr lang="en-US" altLang="en-US" dirty="0" smtClean="0"/>
              <a:t>Behavioral goals</a:t>
            </a:r>
          </a:p>
          <a:p>
            <a:pPr lvl="1"/>
            <a:r>
              <a:rPr lang="en-US" altLang="en-US" dirty="0" smtClean="0"/>
              <a:t>Achieve goals</a:t>
            </a:r>
          </a:p>
          <a:p>
            <a:pPr lvl="1"/>
            <a:endParaRPr lang="en-US" alt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______ as AND/OR </a:t>
            </a:r>
            <a:r>
              <a:rPr lang="en-US" dirty="0" smtClean="0"/>
              <a:t>graph shows how goal nodes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contribute</a:t>
            </a:r>
            <a:r>
              <a:rPr lang="en-US" dirty="0" smtClean="0"/>
              <a:t> to each other</a:t>
            </a:r>
          </a:p>
          <a:p>
            <a:pPr lvl="1"/>
            <a:r>
              <a:rPr lang="en-US" dirty="0" smtClean="0"/>
              <a:t>Goal diagram</a:t>
            </a:r>
          </a:p>
          <a:p>
            <a:pPr lvl="1"/>
            <a:r>
              <a:rPr lang="en-US" dirty="0" smtClean="0"/>
              <a:t>Agent diagram</a:t>
            </a:r>
          </a:p>
          <a:p>
            <a:pPr lvl="1"/>
            <a:r>
              <a:rPr lang="en-US" dirty="0" err="1" smtClean="0"/>
              <a:t>Operationalization</a:t>
            </a:r>
            <a:r>
              <a:rPr lang="en-US" dirty="0" smtClean="0"/>
              <a:t> diagram</a:t>
            </a:r>
          </a:p>
          <a:p>
            <a:pPr lvl="1"/>
            <a:r>
              <a:rPr lang="en-US" dirty="0" smtClean="0"/>
              <a:t>Class diagram</a:t>
            </a:r>
          </a:p>
          <a:p>
            <a:r>
              <a:rPr lang="en-US" dirty="0" smtClean="0"/>
              <a:t>In the goal diagrams, roots are ___</a:t>
            </a:r>
          </a:p>
          <a:p>
            <a:pPr lvl="1"/>
            <a:r>
              <a:rPr lang="en-US" dirty="0" smtClean="0"/>
              <a:t>functional or </a:t>
            </a:r>
            <a:r>
              <a:rPr lang="en-US" dirty="0" smtClean="0"/>
              <a:t>non-functional/</a:t>
            </a:r>
            <a:r>
              <a:rPr lang="en-US" dirty="0" smtClean="0"/>
              <a:t>behavioral or soft</a:t>
            </a:r>
          </a:p>
          <a:p>
            <a:pPr lvl="1"/>
            <a:r>
              <a:rPr lang="en-US" dirty="0" smtClean="0"/>
              <a:t>Goals assignable to a single agent.</a:t>
            </a:r>
          </a:p>
          <a:p>
            <a:pPr lvl="1"/>
            <a:r>
              <a:rPr lang="en-US" dirty="0" smtClean="0"/>
              <a:t>Requirements or expectations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goal diagrams, </a:t>
            </a:r>
            <a:r>
              <a:rPr lang="en-US" dirty="0" smtClean="0"/>
              <a:t>leaves are </a:t>
            </a:r>
            <a:r>
              <a:rPr lang="en-US" dirty="0" smtClean="0"/>
              <a:t>___</a:t>
            </a:r>
          </a:p>
          <a:p>
            <a:pPr lvl="1"/>
            <a:r>
              <a:rPr lang="en-US" dirty="0" smtClean="0"/>
              <a:t>functional or non-functional/behavioral or soft</a:t>
            </a:r>
          </a:p>
          <a:p>
            <a:pPr lvl="1"/>
            <a:r>
              <a:rPr lang="en-US" dirty="0" smtClean="0"/>
              <a:t>Goals assignable to a single agent.</a:t>
            </a:r>
          </a:p>
          <a:p>
            <a:pPr lvl="1"/>
            <a:r>
              <a:rPr lang="en-US" dirty="0" smtClean="0"/>
              <a:t>Requirements or expectations</a:t>
            </a:r>
          </a:p>
          <a:p>
            <a:r>
              <a:rPr lang="en-US" dirty="0" smtClean="0"/>
              <a:t>Goal </a:t>
            </a:r>
            <a:r>
              <a:rPr lang="en-US" dirty="0" smtClean="0"/>
              <a:t>refinements &amp; </a:t>
            </a:r>
            <a:r>
              <a:rPr lang="en-US" dirty="0" smtClean="0"/>
              <a:t>assignments have the following optional features, except?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err="1" smtClean="0"/>
              <a:t>SysRef</a:t>
            </a:r>
            <a:endParaRPr lang="en-US" dirty="0" smtClean="0"/>
          </a:p>
          <a:p>
            <a:pPr lvl="1"/>
            <a:r>
              <a:rPr lang="en-US" dirty="0" smtClean="0"/>
              <a:t>Tactic</a:t>
            </a:r>
          </a:p>
          <a:p>
            <a:pPr lvl="1"/>
            <a:r>
              <a:rPr lang="en-US" dirty="0" smtClean="0"/>
              <a:t>Definition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following are </a:t>
            </a:r>
            <a:r>
              <a:rPr lang="en-US" dirty="0" smtClean="0"/>
              <a:t>Heuristic rules for </a:t>
            </a:r>
            <a:r>
              <a:rPr lang="en-US" altLang="en-US" dirty="0" smtClean="0"/>
              <a:t>early discovery of </a:t>
            </a:r>
            <a:r>
              <a:rPr lang="en-US" altLang="en-US" dirty="0" smtClean="0"/>
              <a:t>goals, except?</a:t>
            </a:r>
          </a:p>
          <a:p>
            <a:pPr lvl="1"/>
            <a:r>
              <a:rPr lang="en-US" altLang="en-US" dirty="0" smtClean="0"/>
              <a:t>Analyze current objectives &amp; problems in system-</a:t>
            </a:r>
            <a:r>
              <a:rPr lang="en-US" altLang="en-US" i="1" dirty="0" smtClean="0"/>
              <a:t>as-is</a:t>
            </a:r>
            <a:r>
              <a:rPr lang="en-US" altLang="en-US" dirty="0" smtClean="0"/>
              <a:t> ...</a:t>
            </a:r>
          </a:p>
          <a:p>
            <a:pPr lvl="1"/>
            <a:r>
              <a:rPr lang="en-US" dirty="0" smtClean="0"/>
              <a:t>Search for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goal-related keywords</a:t>
            </a:r>
            <a:r>
              <a:rPr lang="en-US" dirty="0" smtClean="0"/>
              <a:t> in elicitation </a:t>
            </a:r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Instantiate goal </a:t>
            </a:r>
            <a:r>
              <a:rPr lang="en-US" dirty="0" smtClean="0"/>
              <a:t>categories: </a:t>
            </a:r>
            <a:r>
              <a:rPr lang="en-US" altLang="en-US" dirty="0" smtClean="0"/>
              <a:t>Browse leaves of taxonomies of functional &amp; non-functional goals, looking for system-specific instances</a:t>
            </a: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/>
            <a:r>
              <a:rPr lang="en-US" dirty="0" smtClean="0"/>
              <a:t>By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abstraction</a:t>
            </a:r>
            <a:r>
              <a:rPr lang="en-US" dirty="0" smtClean="0"/>
              <a:t>  (bottom-up):  ask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HOW?</a:t>
            </a:r>
            <a:r>
              <a:rPr lang="en-US" dirty="0" smtClean="0"/>
              <a:t> </a:t>
            </a:r>
            <a:r>
              <a:rPr lang="en-US" dirty="0" smtClean="0"/>
              <a:t>questions about...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of the following are Heuristic rules for </a:t>
            </a:r>
            <a:r>
              <a:rPr lang="en-US" altLang="en-US" dirty="0" smtClean="0"/>
              <a:t>early discovery of goals, except</a:t>
            </a:r>
            <a:r>
              <a:rPr lang="en-US" altLang="en-US" dirty="0" smtClean="0"/>
              <a:t>?</a:t>
            </a:r>
            <a:endParaRPr lang="en-US" dirty="0" smtClean="0"/>
          </a:p>
          <a:p>
            <a:pPr lvl="1">
              <a:lnSpc>
                <a:spcPct val="130000"/>
              </a:lnSpc>
              <a:defRPr/>
            </a:pPr>
            <a:r>
              <a:rPr lang="en-US" altLang="en-US" dirty="0" smtClean="0"/>
              <a:t>By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refinement</a:t>
            </a:r>
            <a:r>
              <a:rPr lang="en-US" altLang="en-US" dirty="0" smtClean="0"/>
              <a:t>  </a:t>
            </a:r>
            <a:r>
              <a:rPr lang="en-US" altLang="en-US" sz="1600" dirty="0" smtClean="0"/>
              <a:t>(top-down)</a:t>
            </a:r>
            <a:r>
              <a:rPr lang="en-US" altLang="en-US" dirty="0" smtClean="0"/>
              <a:t>:  ask </a:t>
            </a:r>
            <a:r>
              <a:rPr lang="en-US" alt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WHAT?</a:t>
            </a:r>
            <a:r>
              <a:rPr lang="en-US" altLang="en-US" dirty="0" smtClean="0"/>
              <a:t> </a:t>
            </a:r>
            <a:r>
              <a:rPr lang="en-US" altLang="en-US" dirty="0" smtClean="0"/>
              <a:t>questions about </a:t>
            </a:r>
            <a:r>
              <a:rPr lang="en-US" altLang="en-US" dirty="0" smtClean="0"/>
              <a:t>higher-level-goals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By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abstraction</a:t>
            </a:r>
            <a:r>
              <a:rPr lang="en-US" dirty="0" smtClean="0"/>
              <a:t>  (bottom-up):  ask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WHY?</a:t>
            </a:r>
            <a:r>
              <a:rPr lang="en-US" dirty="0" smtClean="0"/>
              <a:t> questions about... </a:t>
            </a:r>
          </a:p>
          <a:p>
            <a:pPr>
              <a:lnSpc>
                <a:spcPct val="90000"/>
              </a:lnSpc>
              <a:spcBef>
                <a:spcPct val="25000"/>
              </a:spcBef>
              <a:buNone/>
              <a:defRPr/>
            </a:pPr>
            <a:r>
              <a:rPr lang="en-US" dirty="0" smtClean="0">
                <a:solidFill>
                  <a:srgbClr val="009999"/>
                </a:solidFill>
              </a:rPr>
              <a:t>		- lower-level goals	</a:t>
            </a:r>
          </a:p>
          <a:p>
            <a:pPr>
              <a:spcBef>
                <a:spcPct val="25000"/>
              </a:spcBef>
              <a:buNone/>
              <a:defRPr/>
            </a:pPr>
            <a:r>
              <a:rPr lang="en-US" dirty="0" smtClean="0">
                <a:solidFill>
                  <a:srgbClr val="009999"/>
                </a:solidFill>
              </a:rPr>
              <a:t>		- interaction scenarios being elicited</a:t>
            </a:r>
            <a:endParaRPr lang="en-US" sz="2400" dirty="0" smtClean="0">
              <a:solidFill>
                <a:srgbClr val="009999"/>
              </a:solidFill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None/>
              <a:defRPr/>
            </a:pPr>
            <a:r>
              <a:rPr lang="en-US" dirty="0" smtClean="0">
                <a:solidFill>
                  <a:srgbClr val="009999"/>
                </a:solidFill>
              </a:rPr>
              <a:t>	  	- other operational material </a:t>
            </a:r>
            <a:r>
              <a:rPr lang="en-US" dirty="0" smtClean="0">
                <a:solidFill>
                  <a:srgbClr val="009999"/>
                </a:solidFill>
              </a:rPr>
              <a:t>available</a:t>
            </a:r>
          </a:p>
          <a:p>
            <a:pPr>
              <a:lnSpc>
                <a:spcPct val="90000"/>
              </a:lnSpc>
              <a:spcBef>
                <a:spcPct val="25000"/>
              </a:spcBef>
              <a:buNone/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Which of the following are mandatory features of Goal?</a:t>
            </a:r>
          </a:p>
          <a:p>
            <a:pPr lvl="1"/>
            <a:r>
              <a:rPr lang="en-US" dirty="0" smtClean="0"/>
              <a:t>Name &amp; Definition</a:t>
            </a:r>
          </a:p>
          <a:p>
            <a:pPr lvl="1"/>
            <a:r>
              <a:rPr lang="en-US" dirty="0" smtClean="0"/>
              <a:t>Name &amp; Specification</a:t>
            </a:r>
          </a:p>
          <a:p>
            <a:pPr lvl="1"/>
            <a:r>
              <a:rPr lang="en-US" dirty="0" smtClean="0"/>
              <a:t>Category &amp; Name</a:t>
            </a:r>
          </a:p>
          <a:p>
            <a:pPr lvl="1"/>
            <a:r>
              <a:rPr lang="en-US" dirty="0" smtClean="0"/>
              <a:t>Priority &amp; Category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dirty="0" smtClean="0"/>
              <a:t>Frequent questioning patterns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WHY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r>
              <a:rPr lang="en-US" dirty="0" smtClean="0"/>
              <a:t> directly followed by </a:t>
            </a:r>
            <a:r>
              <a:rPr lang="en-US" dirty="0" smtClean="0"/>
              <a:t>____on </a:t>
            </a:r>
            <a:r>
              <a:rPr lang="en-US" dirty="0" smtClean="0"/>
              <a:t>parent goal, to elicit missing “</a:t>
            </a:r>
            <a:r>
              <a:rPr lang="en-US" dirty="0" smtClean="0"/>
              <a:t>brothers.</a:t>
            </a:r>
          </a:p>
          <a:p>
            <a:pPr lvl="1">
              <a:lnSpc>
                <a:spcPct val="13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HOW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  <a:p>
            <a:pPr lvl="1">
              <a:lnSpc>
                <a:spcPct val="13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WHAT?</a:t>
            </a:r>
          </a:p>
          <a:p>
            <a:pPr lvl="1">
              <a:lnSpc>
                <a:spcPct val="13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WHAT ELSE?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X/Y is</a:t>
            </a:r>
          </a:p>
          <a:p>
            <a:pPr lvl="1"/>
            <a:r>
              <a:rPr lang="en-US" dirty="0" smtClean="0"/>
              <a:t>HOW?/WHY?</a:t>
            </a:r>
          </a:p>
          <a:p>
            <a:pPr lvl="1"/>
            <a:r>
              <a:rPr lang="en-US" dirty="0" smtClean="0"/>
              <a:t>WHY?/HOW?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0050" y="2743200"/>
            <a:ext cx="8515350" cy="3886200"/>
            <a:chOff x="258763" y="1679575"/>
            <a:chExt cx="8515350" cy="4270375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2951163" y="4665663"/>
              <a:ext cx="692150" cy="27305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3638550" y="4883150"/>
              <a:ext cx="165100" cy="152400"/>
            </a:xfrm>
            <a:prstGeom prst="ellips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807075" y="5110163"/>
              <a:ext cx="1189038" cy="2952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3679825" y="4105275"/>
              <a:ext cx="1822450" cy="508000"/>
            </a:xfrm>
            <a:prstGeom prst="parallelogram">
              <a:avLst>
                <a:gd name="adj" fmla="val 16509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660775" y="4181475"/>
              <a:ext cx="19494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NoTrainCollision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562225" y="3810000"/>
              <a:ext cx="647700" cy="342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511425" y="3378200"/>
              <a:ext cx="0" cy="304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570038" y="3822700"/>
              <a:ext cx="865187" cy="2794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1533525" y="2238375"/>
              <a:ext cx="2082800" cy="508000"/>
            </a:xfrm>
            <a:prstGeom prst="parallelogram">
              <a:avLst>
                <a:gd name="adj" fmla="val 18868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832225" y="2565400"/>
              <a:ext cx="647700" cy="342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3763963" y="2133600"/>
              <a:ext cx="17462" cy="3222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3235325" y="2578100"/>
              <a:ext cx="469900" cy="266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3781425" y="2847975"/>
              <a:ext cx="2247900" cy="508000"/>
            </a:xfrm>
            <a:prstGeom prst="parallelogram">
              <a:avLst>
                <a:gd name="adj" fmla="val 20363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851275" y="2924175"/>
              <a:ext cx="2170113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SafeTransportation</a:t>
              </a:r>
            </a:p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9" name="AutoShape 17"/>
            <p:cNvSpPr>
              <a:spLocks noChangeArrowheads="1"/>
            </p:cNvSpPr>
            <p:nvPr/>
          </p:nvSpPr>
          <p:spPr bwMode="auto">
            <a:xfrm>
              <a:off x="2028825" y="1743075"/>
              <a:ext cx="3924300" cy="393700"/>
            </a:xfrm>
            <a:prstGeom prst="parallelogram">
              <a:avLst>
                <a:gd name="adj" fmla="val 45870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2151063" y="1801813"/>
              <a:ext cx="3786187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 dirty="0" err="1">
                  <a:solidFill>
                    <a:schemeClr val="tx1"/>
                  </a:solidFill>
                  <a:latin typeface="Arial" pitchFamily="34" charset="0"/>
                </a:rPr>
                <a:t>EffectivePassengersTransportation</a:t>
              </a:r>
              <a:endParaRPr lang="fr-BE" sz="1800" b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1266825" y="2847975"/>
              <a:ext cx="2413000" cy="508000"/>
            </a:xfrm>
            <a:prstGeom prst="parallelogram">
              <a:avLst>
                <a:gd name="adj" fmla="val 21859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341438" y="2924175"/>
              <a:ext cx="2328862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RapidTransportation</a:t>
              </a:r>
            </a:p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3" name="AutoShape 21"/>
            <p:cNvSpPr>
              <a:spLocks noChangeArrowheads="1"/>
            </p:cNvSpPr>
            <p:nvPr/>
          </p:nvSpPr>
          <p:spPr bwMode="auto">
            <a:xfrm>
              <a:off x="457200" y="4117975"/>
              <a:ext cx="1444625" cy="508000"/>
            </a:xfrm>
            <a:prstGeom prst="parallelogram">
              <a:avLst>
                <a:gd name="adj" fmla="val 13087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511175" y="4194175"/>
              <a:ext cx="1420813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rIns="54000"/>
            <a:lstStyle/>
            <a:p>
              <a:pPr algn="l">
                <a:spcBef>
                  <a:spcPct val="0"/>
                </a:spcBef>
              </a:pPr>
              <a:r>
                <a:rPr lang="fr-BE" sz="1800" b="0" dirty="0" err="1">
                  <a:solidFill>
                    <a:schemeClr val="tx1"/>
                  </a:solidFill>
                  <a:latin typeface="Arial" pitchFamily="34" charset="0"/>
                </a:rPr>
                <a:t>FastJourney</a:t>
              </a:r>
              <a:endParaRPr lang="en-AU" sz="1800" b="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5" name="AutoShape 23"/>
            <p:cNvSpPr>
              <a:spLocks noChangeArrowheads="1"/>
            </p:cNvSpPr>
            <p:nvPr/>
          </p:nvSpPr>
          <p:spPr bwMode="auto">
            <a:xfrm>
              <a:off x="5475288" y="4103688"/>
              <a:ext cx="1612900" cy="509587"/>
            </a:xfrm>
            <a:prstGeom prst="parallelogram">
              <a:avLst>
                <a:gd name="adj" fmla="val 25863"/>
              </a:avLst>
            </a:prstGeom>
            <a:solidFill>
              <a:srgbClr val="CECFF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5559425" y="4106863"/>
              <a:ext cx="1520825" cy="51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75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DoorsClosed</a:t>
              </a:r>
            </a:p>
            <a:p>
              <a:pPr algn="l">
                <a:lnSpc>
                  <a:spcPct val="75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WhileMoving</a:t>
              </a: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3800475" y="5029200"/>
              <a:ext cx="341313" cy="382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482600" y="5387975"/>
              <a:ext cx="1814513" cy="558800"/>
            </a:xfrm>
            <a:prstGeom prst="parallelogram">
              <a:avLst>
                <a:gd name="adj" fmla="val 26534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592138" y="5408613"/>
              <a:ext cx="1711325" cy="525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FastRunWhen</a:t>
              </a:r>
            </a:p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     GoSignal</a:t>
              </a: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0" name="AutoShape 28"/>
            <p:cNvSpPr>
              <a:spLocks noChangeArrowheads="1"/>
            </p:cNvSpPr>
            <p:nvPr/>
          </p:nvSpPr>
          <p:spPr bwMode="auto">
            <a:xfrm>
              <a:off x="2308225" y="5387975"/>
              <a:ext cx="1517650" cy="546100"/>
            </a:xfrm>
            <a:prstGeom prst="parallelogram">
              <a:avLst>
                <a:gd name="adj" fmla="val 22709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2382838" y="5408613"/>
              <a:ext cx="1428750" cy="512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SignalSetToGoPromptly</a:t>
              </a:r>
            </a:p>
          </p:txBody>
        </p:sp>
        <p:sp>
          <p:nvSpPr>
            <p:cNvPr id="32" name="AutoShape 30"/>
            <p:cNvSpPr>
              <a:spLocks noChangeArrowheads="1"/>
            </p:cNvSpPr>
            <p:nvPr/>
          </p:nvSpPr>
          <p:spPr bwMode="auto">
            <a:xfrm>
              <a:off x="1304925" y="1679575"/>
              <a:ext cx="787400" cy="546100"/>
            </a:xfrm>
            <a:prstGeom prst="parallelogram">
              <a:avLst>
                <a:gd name="adj" fmla="val 6635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 flipH="1">
              <a:off x="4518025" y="5199063"/>
              <a:ext cx="4763" cy="4365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AutoShape 32"/>
            <p:cNvSpPr>
              <a:spLocks noChangeArrowheads="1"/>
            </p:cNvSpPr>
            <p:nvPr/>
          </p:nvSpPr>
          <p:spPr bwMode="auto">
            <a:xfrm>
              <a:off x="7088188" y="4092575"/>
              <a:ext cx="1485900" cy="522288"/>
            </a:xfrm>
            <a:prstGeom prst="parallelogram">
              <a:avLst>
                <a:gd name="adj" fmla="val 19269"/>
              </a:avLst>
            </a:prstGeom>
            <a:solidFill>
              <a:srgbClr val="CECFF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7134225" y="4119563"/>
              <a:ext cx="1433513" cy="5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75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BlockSpeed</a:t>
              </a:r>
            </a:p>
            <a:p>
              <a:pPr algn="l">
                <a:lnSpc>
                  <a:spcPct val="75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  Limited</a:t>
              </a:r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3690938" y="2455863"/>
              <a:ext cx="165100" cy="152400"/>
            </a:xfrm>
            <a:prstGeom prst="ellips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2425700" y="3683000"/>
              <a:ext cx="165100" cy="152400"/>
            </a:xfrm>
            <a:prstGeom prst="ellips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5091113" y="3806825"/>
              <a:ext cx="1044575" cy="2698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051425" y="3378200"/>
              <a:ext cx="0" cy="304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 flipH="1">
              <a:off x="4505325" y="3822700"/>
              <a:ext cx="469900" cy="266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4978400" y="3695700"/>
              <a:ext cx="165100" cy="152400"/>
            </a:xfrm>
            <a:prstGeom prst="ellips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5140325" y="3746500"/>
              <a:ext cx="2324100" cy="330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1787525" y="5092700"/>
              <a:ext cx="889000" cy="2921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1439863" y="4660900"/>
              <a:ext cx="273050" cy="342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 flipH="1">
              <a:off x="1190625" y="5105400"/>
              <a:ext cx="469900" cy="266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auto">
            <a:xfrm>
              <a:off x="1651000" y="4978400"/>
              <a:ext cx="165100" cy="152400"/>
            </a:xfrm>
            <a:prstGeom prst="ellipse">
              <a:avLst/>
            </a:prstGeom>
            <a:solidFill>
              <a:schemeClr val="bg2"/>
            </a:solidFill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auto">
            <a:xfrm>
              <a:off x="4432300" y="5029200"/>
              <a:ext cx="165100" cy="152400"/>
            </a:xfrm>
            <a:prstGeom prst="ellips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 flipH="1">
              <a:off x="4505325" y="4610100"/>
              <a:ext cx="0" cy="4191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5637213" y="4962525"/>
              <a:ext cx="165100" cy="152400"/>
            </a:xfrm>
            <a:prstGeom prst="ellips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4899025" y="4622800"/>
              <a:ext cx="715963" cy="3683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 Box 49"/>
            <p:cNvSpPr txBox="1">
              <a:spLocks noChangeArrowheads="1"/>
            </p:cNvSpPr>
            <p:nvPr/>
          </p:nvSpPr>
          <p:spPr bwMode="auto">
            <a:xfrm>
              <a:off x="5761038" y="4843463"/>
              <a:ext cx="931862" cy="331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600" b="0">
                  <a:solidFill>
                    <a:schemeClr val="bg2"/>
                  </a:solidFill>
                  <a:latin typeface="Arial" pitchFamily="34" charset="0"/>
                </a:rPr>
                <a:t>current</a:t>
              </a:r>
              <a:endParaRPr lang="fr-BE" sz="1800" b="0" i="1">
                <a:solidFill>
                  <a:srgbClr val="0000FF"/>
                </a:solidFill>
                <a:latin typeface="Arial" pitchFamily="34" charset="0"/>
              </a:endParaRPr>
            </a:p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2" name="Text Box 50"/>
            <p:cNvSpPr txBox="1">
              <a:spLocks noChangeArrowheads="1"/>
            </p:cNvSpPr>
            <p:nvPr/>
          </p:nvSpPr>
          <p:spPr bwMode="auto">
            <a:xfrm>
              <a:off x="4530725" y="4946650"/>
              <a:ext cx="673100" cy="331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600" b="0">
                  <a:solidFill>
                    <a:schemeClr val="bg2"/>
                  </a:solidFill>
                  <a:latin typeface="Arial" pitchFamily="34" charset="0"/>
                </a:rPr>
                <a:t>S2B</a:t>
              </a:r>
              <a:endParaRPr lang="fr-BE" sz="1800" b="0" i="1">
                <a:solidFill>
                  <a:srgbClr val="0000FF"/>
                </a:solidFill>
                <a:latin typeface="Arial" pitchFamily="34" charset="0"/>
              </a:endParaRPr>
            </a:p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 flipH="1">
              <a:off x="342900" y="2286000"/>
              <a:ext cx="12700" cy="3289300"/>
            </a:xfrm>
            <a:prstGeom prst="line">
              <a:avLst/>
            </a:prstGeom>
            <a:noFill/>
            <a:ln w="57150" cap="sq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8755063" y="2146300"/>
              <a:ext cx="4762" cy="3289300"/>
            </a:xfrm>
            <a:prstGeom prst="line">
              <a:avLst/>
            </a:prstGeom>
            <a:noFill/>
            <a:ln w="57150" cap="sq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 Box 53"/>
            <p:cNvSpPr txBox="1">
              <a:spLocks noChangeArrowheads="1"/>
            </p:cNvSpPr>
            <p:nvPr/>
          </p:nvSpPr>
          <p:spPr bwMode="auto">
            <a:xfrm>
              <a:off x="258763" y="2239963"/>
              <a:ext cx="1331912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2400" b="1" dirty="0" smtClean="0">
                  <a:solidFill>
                    <a:srgbClr val="FF0000"/>
                  </a:solidFill>
                  <a:latin typeface="Arial" pitchFamily="34" charset="0"/>
                </a:rPr>
                <a:t>  X?</a:t>
              </a:r>
              <a:endParaRPr lang="fr-BE" sz="24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56" name="Text Box 54"/>
            <p:cNvSpPr txBox="1">
              <a:spLocks noChangeArrowheads="1"/>
            </p:cNvSpPr>
            <p:nvPr/>
          </p:nvSpPr>
          <p:spPr bwMode="auto">
            <a:xfrm>
              <a:off x="7577138" y="4943475"/>
              <a:ext cx="119697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2400" b="1" dirty="0" smtClean="0">
                  <a:solidFill>
                    <a:srgbClr val="FF0000"/>
                  </a:solidFill>
                  <a:latin typeface="Arial" pitchFamily="34" charset="0"/>
                </a:rPr>
                <a:t>Y</a:t>
              </a:r>
              <a:r>
                <a:rPr lang="fr-BE" sz="2400" b="1" dirty="0" smtClean="0">
                  <a:solidFill>
                    <a:srgbClr val="FF0000"/>
                  </a:solidFill>
                  <a:latin typeface="Arial" pitchFamily="34" charset="0"/>
                </a:rPr>
                <a:t>?</a:t>
              </a:r>
              <a:endParaRPr lang="fr-BE" sz="24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grpSp>
          <p:nvGrpSpPr>
            <p:cNvPr id="57" name="Group 55"/>
            <p:cNvGrpSpPr>
              <a:grpSpLocks/>
            </p:cNvGrpSpPr>
            <p:nvPr/>
          </p:nvGrpSpPr>
          <p:grpSpPr bwMode="auto">
            <a:xfrm>
              <a:off x="3800475" y="5419725"/>
              <a:ext cx="2443163" cy="517525"/>
              <a:chOff x="3310" y="3489"/>
              <a:chExt cx="1539" cy="326"/>
            </a:xfrm>
          </p:grpSpPr>
          <p:sp>
            <p:nvSpPr>
              <p:cNvPr id="63" name="AutoShape 56"/>
              <p:cNvSpPr>
                <a:spLocks noChangeArrowheads="1"/>
              </p:cNvSpPr>
              <p:nvPr/>
            </p:nvSpPr>
            <p:spPr bwMode="auto">
              <a:xfrm>
                <a:off x="3310" y="3489"/>
                <a:ext cx="1534" cy="326"/>
              </a:xfrm>
              <a:prstGeom prst="parallelogram">
                <a:avLst>
                  <a:gd name="adj" fmla="val 29693"/>
                </a:avLst>
              </a:prstGeom>
              <a:solidFill>
                <a:srgbClr val="CECFF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4" name="Text Box 57"/>
              <p:cNvSpPr txBox="1">
                <a:spLocks noChangeArrowheads="1"/>
              </p:cNvSpPr>
              <p:nvPr/>
            </p:nvSpPr>
            <p:spPr bwMode="auto">
              <a:xfrm>
                <a:off x="3403" y="3493"/>
                <a:ext cx="1446" cy="3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WorstCaseStopping</a:t>
                </a:r>
              </a:p>
              <a:p>
                <a:pPr algn="l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DistanceMaintained</a:t>
                </a:r>
                <a:endParaRPr lang="en-AU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58" name="Group 58"/>
            <p:cNvGrpSpPr>
              <a:grpSpLocks/>
            </p:cNvGrpSpPr>
            <p:nvPr/>
          </p:nvGrpSpPr>
          <p:grpSpPr bwMode="auto">
            <a:xfrm>
              <a:off x="6246813" y="5426075"/>
              <a:ext cx="1573212" cy="523875"/>
              <a:chOff x="2366" y="3494"/>
              <a:chExt cx="928" cy="330"/>
            </a:xfrm>
          </p:grpSpPr>
          <p:sp>
            <p:nvSpPr>
              <p:cNvPr id="61" name="AutoShape 59"/>
              <p:cNvSpPr>
                <a:spLocks noChangeArrowheads="1"/>
              </p:cNvSpPr>
              <p:nvPr/>
            </p:nvSpPr>
            <p:spPr bwMode="auto">
              <a:xfrm>
                <a:off x="2366" y="3494"/>
                <a:ext cx="928" cy="330"/>
              </a:xfrm>
              <a:prstGeom prst="parallelogram">
                <a:avLst>
                  <a:gd name="adj" fmla="val 22979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2" name="Text Box 60"/>
              <p:cNvSpPr txBox="1">
                <a:spLocks noChangeArrowheads="1"/>
              </p:cNvSpPr>
              <p:nvPr/>
            </p:nvSpPr>
            <p:spPr bwMode="auto">
              <a:xfrm>
                <a:off x="2413" y="3505"/>
                <a:ext cx="875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NoTrainsOn</a:t>
                </a:r>
              </a:p>
              <a:p>
                <a:pPr algn="l"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SameBlock</a:t>
                </a:r>
              </a:p>
            </p:txBody>
          </p:sp>
        </p:grpSp>
        <p:sp>
          <p:nvSpPr>
            <p:cNvPr id="59" name="AutoShape 61"/>
            <p:cNvSpPr>
              <a:spLocks noChangeArrowheads="1"/>
            </p:cNvSpPr>
            <p:nvPr/>
          </p:nvSpPr>
          <p:spPr bwMode="auto">
            <a:xfrm>
              <a:off x="1982788" y="4135438"/>
              <a:ext cx="1662112" cy="508000"/>
            </a:xfrm>
            <a:prstGeom prst="parallelogram">
              <a:avLst>
                <a:gd name="adj" fmla="val 15057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0" name="Text Box 62"/>
            <p:cNvSpPr txBox="1">
              <a:spLocks noChangeArrowheads="1"/>
            </p:cNvSpPr>
            <p:nvPr/>
          </p:nvSpPr>
          <p:spPr bwMode="auto">
            <a:xfrm>
              <a:off x="2044700" y="4211638"/>
              <a:ext cx="163512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pPr algn="l"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HighFrequency</a:t>
              </a: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following are </a:t>
            </a:r>
            <a:r>
              <a:rPr lang="en-US" dirty="0" smtClean="0"/>
              <a:t>Heuristic </a:t>
            </a:r>
            <a:r>
              <a:rPr lang="en-US" dirty="0" smtClean="0"/>
              <a:t>rules for </a:t>
            </a:r>
            <a:r>
              <a:rPr lang="en-US" altLang="en-US" dirty="0" smtClean="0"/>
              <a:t>later discovery of </a:t>
            </a:r>
            <a:r>
              <a:rPr lang="en-US" altLang="en-US" dirty="0" smtClean="0"/>
              <a:t>goals, except?</a:t>
            </a:r>
          </a:p>
          <a:p>
            <a:pPr lvl="1"/>
            <a:r>
              <a:rPr lang="en-US" dirty="0" smtClean="0"/>
              <a:t>Identifying goals from 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WHY</a:t>
            </a:r>
            <a:r>
              <a:rPr lang="en-US" dirty="0" smtClean="0"/>
              <a:t> questions</a:t>
            </a:r>
            <a:br>
              <a:rPr lang="en-US" dirty="0" smtClean="0"/>
            </a:br>
            <a:r>
              <a:rPr lang="en-US" dirty="0" smtClean="0"/>
              <a:t>about scenario </a:t>
            </a:r>
            <a:r>
              <a:rPr lang="en-US" dirty="0" smtClean="0"/>
              <a:t>episodes</a:t>
            </a:r>
          </a:p>
          <a:p>
            <a:pPr lvl="1"/>
            <a:r>
              <a:rPr lang="en-US" dirty="0" smtClean="0"/>
              <a:t>Split responsibilities among agents</a:t>
            </a:r>
          </a:p>
          <a:p>
            <a:pPr lvl="1"/>
            <a:r>
              <a:rPr lang="en-US" altLang="en-US" dirty="0" smtClean="0"/>
              <a:t>Identify wishes of human agents</a:t>
            </a:r>
          </a:p>
          <a:p>
            <a:pPr lvl="1"/>
            <a:r>
              <a:rPr lang="en-US" altLang="en-US" dirty="0" smtClean="0"/>
              <a:t>Check the converse of </a:t>
            </a:r>
            <a:r>
              <a:rPr lang="en-US" altLang="en-US" i="1" dirty="0" smtClean="0"/>
              <a:t>M</a:t>
            </a:r>
            <a:r>
              <a:rPr lang="en-US" altLang="en-US" i="1" dirty="0" smtClean="0"/>
              <a:t>aintain</a:t>
            </a:r>
            <a:r>
              <a:rPr lang="en-US" altLang="en-US" dirty="0" smtClean="0"/>
              <a:t> goal </a:t>
            </a:r>
            <a:r>
              <a:rPr lang="en-US" altLang="en-US" dirty="0" smtClean="0"/>
              <a:t>for missing </a:t>
            </a:r>
            <a:r>
              <a:rPr lang="en-US" altLang="en-US" i="1" dirty="0" smtClean="0"/>
              <a:t>Achieve</a:t>
            </a:r>
            <a:r>
              <a:rPr lang="en-US" altLang="en-US" dirty="0" smtClean="0"/>
              <a:t> goal.</a:t>
            </a:r>
            <a:endParaRPr lang="en-US" alt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Refine</a:t>
            </a:r>
            <a:r>
              <a:rPr lang="en-US" altLang="en-US" dirty="0" smtClean="0"/>
              <a:t> goals … </a:t>
            </a:r>
            <a:r>
              <a:rPr lang="en-US" altLang="en-US" i="1" dirty="0" smtClean="0"/>
              <a:t>until when ?</a:t>
            </a:r>
          </a:p>
          <a:p>
            <a:pPr lvl="1"/>
            <a:r>
              <a:rPr lang="en-US" altLang="en-US" dirty="0" smtClean="0"/>
              <a:t>until assignable to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single</a:t>
            </a:r>
            <a:r>
              <a:rPr lang="en-US" altLang="en-US" dirty="0" smtClean="0"/>
              <a:t> agents </a:t>
            </a:r>
            <a:r>
              <a:rPr lang="en-US" altLang="en-US" dirty="0" smtClean="0"/>
              <a:t>as requirement or expectation</a:t>
            </a:r>
          </a:p>
          <a:p>
            <a:pPr lvl="1"/>
            <a:r>
              <a:rPr lang="en-US" altLang="en-US" dirty="0" smtClean="0"/>
              <a:t>until assignable to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composition </a:t>
            </a:r>
            <a:r>
              <a:rPr lang="en-US" altLang="en-US" dirty="0" smtClean="0"/>
              <a:t>agents as behavioral or soft goals</a:t>
            </a:r>
          </a:p>
          <a:p>
            <a:r>
              <a:rPr lang="en-US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Abstract</a:t>
            </a:r>
            <a:r>
              <a:rPr lang="en-US" altLang="en-US" sz="2800" dirty="0" smtClean="0"/>
              <a:t> </a:t>
            </a:r>
            <a:r>
              <a:rPr lang="en-US" altLang="en-US" sz="2800" dirty="0" smtClean="0"/>
              <a:t>goals … </a:t>
            </a:r>
            <a:r>
              <a:rPr lang="en-US" altLang="en-US" sz="2800" i="1" dirty="0" smtClean="0"/>
              <a:t>until </a:t>
            </a:r>
            <a:r>
              <a:rPr lang="en-US" altLang="en-US" sz="2800" i="1" dirty="0" smtClean="0"/>
              <a:t>when</a:t>
            </a:r>
            <a:r>
              <a:rPr lang="en-US" altLang="en-US" dirty="0" smtClean="0"/>
              <a:t> </a:t>
            </a:r>
            <a:r>
              <a:rPr lang="en-US" altLang="en-US" dirty="0" smtClean="0"/>
              <a:t>until boundary </a:t>
            </a:r>
            <a:r>
              <a:rPr lang="en-US" altLang="en-US" dirty="0" smtClean="0"/>
              <a:t>of </a:t>
            </a:r>
            <a:r>
              <a:rPr lang="en-US" altLang="en-US" dirty="0" smtClean="0"/>
              <a:t>system capabilities is </a:t>
            </a:r>
            <a:r>
              <a:rPr lang="en-US" altLang="en-US" dirty="0" smtClean="0"/>
              <a:t>reached, it means….</a:t>
            </a:r>
          </a:p>
          <a:p>
            <a:pPr lvl="1"/>
            <a:r>
              <a:rPr lang="en-US" altLang="en-US" dirty="0" smtClean="0"/>
              <a:t> goals that cannot be satisfied solely by system </a:t>
            </a:r>
            <a:r>
              <a:rPr lang="en-US" altLang="en-US" dirty="0" smtClean="0"/>
              <a:t>agents</a:t>
            </a:r>
          </a:p>
          <a:p>
            <a:pPr lvl="1"/>
            <a:r>
              <a:rPr lang="en-US" altLang="en-US" dirty="0" smtClean="0"/>
              <a:t> goals that cannot be satisfied solely by </a:t>
            </a:r>
            <a:r>
              <a:rPr lang="en-US" altLang="en-US" dirty="0" smtClean="0"/>
              <a:t>single agents</a:t>
            </a:r>
            <a:endParaRPr lang="en-US" dirty="0" smtClean="0"/>
          </a:p>
          <a:p>
            <a:pPr lvl="1"/>
            <a:endParaRPr lang="en-US" altLang="en-US" dirty="0" smtClean="0"/>
          </a:p>
          <a:p>
            <a:pPr>
              <a:lnSpc>
                <a:spcPct val="210000"/>
              </a:lnSpc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q"/>
            </a:pPr>
            <a:r>
              <a:rPr lang="en-US" altLang="en-US" sz="2800" dirty="0" smtClean="0"/>
              <a:t>Services </a:t>
            </a:r>
            <a:r>
              <a:rPr lang="en-US" altLang="en-US" sz="2800" dirty="0" err="1" smtClean="0"/>
              <a:t>operationalize</a:t>
            </a:r>
            <a:r>
              <a:rPr lang="en-US" altLang="en-US" sz="2800" dirty="0" smtClean="0"/>
              <a:t> ____in refinement graph</a:t>
            </a:r>
          </a:p>
          <a:p>
            <a:pPr lvl="1"/>
            <a:r>
              <a:rPr lang="en-US" altLang="en-US" dirty="0" smtClean="0"/>
              <a:t>functional, leaf </a:t>
            </a:r>
            <a:r>
              <a:rPr lang="en-US" altLang="en-US" dirty="0" smtClean="0"/>
              <a:t>goals</a:t>
            </a:r>
          </a:p>
          <a:p>
            <a:pPr lvl="1"/>
            <a:r>
              <a:rPr lang="en-US" dirty="0" smtClean="0"/>
              <a:t>Non-function, functional goals</a:t>
            </a:r>
          </a:p>
          <a:p>
            <a:pPr lvl="1"/>
            <a:r>
              <a:rPr lang="en-US" dirty="0" smtClean="0"/>
              <a:t>Behavioral, soft goals</a:t>
            </a:r>
          </a:p>
          <a:p>
            <a:r>
              <a:rPr lang="en-US" altLang="en-US" dirty="0" smtClean="0"/>
              <a:t>We should use ___for </a:t>
            </a:r>
            <a:r>
              <a:rPr lang="en-US" altLang="en-US" dirty="0" smtClean="0"/>
              <a:t>goal </a:t>
            </a:r>
            <a:r>
              <a:rPr lang="en-US" altLang="en-US" dirty="0" smtClean="0"/>
              <a:t>name, </a:t>
            </a:r>
            <a:r>
              <a:rPr lang="en-US" altLang="en-US" dirty="0" smtClean="0"/>
              <a:t>use </a:t>
            </a:r>
            <a:r>
              <a:rPr lang="en-US" altLang="en-US" dirty="0" smtClean="0"/>
              <a:t>for ___operation </a:t>
            </a:r>
            <a:r>
              <a:rPr lang="en-US" altLang="en-US" dirty="0" smtClean="0"/>
              <a:t>name</a:t>
            </a:r>
            <a:r>
              <a:rPr lang="en-US" altLang="en-US" sz="2400" dirty="0" smtClean="0"/>
              <a:t> </a:t>
            </a:r>
            <a:endParaRPr lang="en-US" altLang="en-US" dirty="0" smtClean="0"/>
          </a:p>
          <a:p>
            <a:pPr lvl="1"/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past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participle/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infinitive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form, 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ast/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infinitive</a:t>
            </a:r>
            <a:r>
              <a:rPr lang="en-US" altLang="en-US" dirty="0" smtClean="0"/>
              <a:t> </a:t>
            </a:r>
            <a:r>
              <a:rPr lang="en-US" altLang="en-US" dirty="0" smtClean="0"/>
              <a:t> form</a:t>
            </a:r>
          </a:p>
          <a:p>
            <a:pPr lvl="1"/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Infinitive/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past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participle form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following are goal refinement patterns, except?</a:t>
            </a:r>
          </a:p>
          <a:p>
            <a:pPr lvl="1"/>
            <a:r>
              <a:rPr lang="en-US" altLang="en-US" dirty="0" smtClean="0"/>
              <a:t>Refinement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by milestone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Refinement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by case</a:t>
            </a:r>
            <a:endParaRPr lang="en-US" altLang="en-US" dirty="0" smtClean="0"/>
          </a:p>
          <a:p>
            <a:pPr lvl="1"/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Divide-and-Conquer</a:t>
            </a:r>
            <a:endParaRPr lang="en-US" altLang="en-US" dirty="0" smtClean="0"/>
          </a:p>
          <a:p>
            <a:pPr lvl="1"/>
            <a:r>
              <a:rPr lang="en-US" dirty="0" smtClean="0"/>
              <a:t>Refinement by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scenarios</a:t>
            </a:r>
          </a:p>
          <a:p>
            <a:pPr lvl="1"/>
            <a:r>
              <a:rPr lang="en-US" altLang="en-US" dirty="0" smtClean="0"/>
              <a:t>Refinement towards goal </a:t>
            </a:r>
            <a:r>
              <a:rPr lang="en-US" altLang="en-US" dirty="0" err="1" smtClean="0"/>
              <a:t>realizability</a:t>
            </a:r>
            <a:endParaRPr lang="en-US" alt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diagram is an example of ____.</a:t>
            </a:r>
          </a:p>
          <a:p>
            <a:pPr lvl="1"/>
            <a:r>
              <a:rPr lang="en-US" altLang="en-US" dirty="0" smtClean="0"/>
              <a:t>Refinement towards goal </a:t>
            </a:r>
            <a:r>
              <a:rPr lang="en-US" altLang="en-US" dirty="0" err="1" smtClean="0"/>
              <a:t>realizability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Refinement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by milestone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Refinement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by case</a:t>
            </a:r>
            <a:endParaRPr lang="en-US" altLang="en-US" dirty="0" smtClean="0"/>
          </a:p>
          <a:p>
            <a:pPr lvl="1"/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Divide-and-Conquer</a:t>
            </a:r>
            <a:endParaRPr lang="en-US" altLang="en-US" dirty="0" smtClean="0"/>
          </a:p>
          <a:p>
            <a:pPr lvl="1"/>
            <a:r>
              <a:rPr lang="en-US" dirty="0" smtClean="0"/>
              <a:t>Refinement by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scenarios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157662" y="3200400"/>
            <a:ext cx="4986338" cy="2411413"/>
            <a:chOff x="1025525" y="4908550"/>
            <a:chExt cx="4986338" cy="1497013"/>
          </a:xfrm>
        </p:grpSpPr>
        <p:sp>
          <p:nvSpPr>
            <p:cNvPr id="5" name="AutoShape 20"/>
            <p:cNvSpPr>
              <a:spLocks noChangeArrowheads="1"/>
            </p:cNvSpPr>
            <p:nvPr/>
          </p:nvSpPr>
          <p:spPr bwMode="auto">
            <a:xfrm>
              <a:off x="1674813" y="4908550"/>
              <a:ext cx="3076575" cy="404813"/>
            </a:xfrm>
            <a:prstGeom prst="parallelogram">
              <a:avLst>
                <a:gd name="adj" fmla="val 34974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" name="Text Box 21"/>
            <p:cNvSpPr txBox="1">
              <a:spLocks noChangeArrowheads="1"/>
            </p:cNvSpPr>
            <p:nvPr/>
          </p:nvSpPr>
          <p:spPr bwMode="auto">
            <a:xfrm>
              <a:off x="1812925" y="4921250"/>
              <a:ext cx="2932113" cy="35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 b="0" dirty="0">
                  <a:solidFill>
                    <a:schemeClr val="tx1"/>
                  </a:solidFill>
                  <a:latin typeface="Arial" pitchFamily="34" charset="0"/>
                </a:rPr>
                <a:t>    </a:t>
              </a:r>
              <a:r>
                <a:rPr lang="fr-BE" sz="1800" b="0" dirty="0" err="1">
                  <a:solidFill>
                    <a:schemeClr val="tx1"/>
                  </a:solidFill>
                  <a:latin typeface="Arial" pitchFamily="34" charset="0"/>
                </a:rPr>
                <a:t>BookRequestSatisfied</a:t>
              </a:r>
              <a:endParaRPr lang="en-AU" sz="1800" b="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7" name="Line 22"/>
            <p:cNvSpPr>
              <a:spLocks noChangeShapeType="1"/>
            </p:cNvSpPr>
            <p:nvPr/>
          </p:nvSpPr>
          <p:spPr bwMode="auto">
            <a:xfrm flipH="1">
              <a:off x="3392488" y="5322888"/>
              <a:ext cx="0" cy="177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Line 23"/>
            <p:cNvSpPr>
              <a:spLocks noChangeShapeType="1"/>
            </p:cNvSpPr>
            <p:nvPr/>
          </p:nvSpPr>
          <p:spPr bwMode="auto">
            <a:xfrm flipH="1">
              <a:off x="2579688" y="5583238"/>
              <a:ext cx="757237" cy="222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Oval 24"/>
            <p:cNvSpPr>
              <a:spLocks noChangeArrowheads="1"/>
            </p:cNvSpPr>
            <p:nvPr/>
          </p:nvSpPr>
          <p:spPr bwMode="auto">
            <a:xfrm>
              <a:off x="3319463" y="5487988"/>
              <a:ext cx="165100" cy="152400"/>
            </a:xfrm>
            <a:prstGeom prst="ellipse">
              <a:avLst/>
            </a:prstGeom>
            <a:solidFill>
              <a:schemeClr val="bg2"/>
            </a:solidFill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Line 25"/>
            <p:cNvSpPr>
              <a:spLocks noChangeShapeType="1"/>
            </p:cNvSpPr>
            <p:nvPr/>
          </p:nvSpPr>
          <p:spPr bwMode="auto">
            <a:xfrm>
              <a:off x="3455988" y="5627688"/>
              <a:ext cx="889000" cy="177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AutoShape 27"/>
            <p:cNvSpPr>
              <a:spLocks noChangeArrowheads="1"/>
            </p:cNvSpPr>
            <p:nvPr/>
          </p:nvSpPr>
          <p:spPr bwMode="auto">
            <a:xfrm>
              <a:off x="3573463" y="5834063"/>
              <a:ext cx="2408237" cy="558800"/>
            </a:xfrm>
            <a:prstGeom prst="parallelogram">
              <a:avLst>
                <a:gd name="adj" fmla="val 35215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" name="Text Box 28"/>
            <p:cNvSpPr txBox="1">
              <a:spLocks noChangeArrowheads="1"/>
            </p:cNvSpPr>
            <p:nvPr/>
          </p:nvSpPr>
          <p:spPr bwMode="auto">
            <a:xfrm>
              <a:off x="3651250" y="5880100"/>
              <a:ext cx="2271713" cy="525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CopyDueSoon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>
                  <a:solidFill>
                    <a:schemeClr val="tx2"/>
                  </a:solidFill>
                  <a:latin typeface="Arial" pitchFamily="34" charset="0"/>
                </a:rPr>
                <a:t>If Not</a:t>
              </a:r>
              <a:r>
                <a:rPr lang="fr-BE" sz="1800" b="0">
                  <a:solidFill>
                    <a:schemeClr val="tx2"/>
                  </a:solidFill>
                  <a:latin typeface="Arial" pitchFamily="34" charset="0"/>
                </a:rPr>
                <a:t> Available</a:t>
              </a:r>
              <a:endParaRPr lang="en-AU" sz="1800" b="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13" name="AutoShape 30"/>
            <p:cNvSpPr>
              <a:spLocks noChangeArrowheads="1"/>
            </p:cNvSpPr>
            <p:nvPr/>
          </p:nvSpPr>
          <p:spPr bwMode="auto">
            <a:xfrm>
              <a:off x="1025525" y="5834063"/>
              <a:ext cx="2495550" cy="558800"/>
            </a:xfrm>
            <a:prstGeom prst="parallelogram">
              <a:avLst>
                <a:gd name="adj" fmla="val 36492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" name="Text Box 31"/>
            <p:cNvSpPr txBox="1">
              <a:spLocks noChangeArrowheads="1"/>
            </p:cNvSpPr>
            <p:nvPr/>
          </p:nvSpPr>
          <p:spPr bwMode="auto">
            <a:xfrm>
              <a:off x="1106488" y="5880100"/>
              <a:ext cx="2352675" cy="525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CopyBorrowed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>
                  <a:solidFill>
                    <a:schemeClr val="tx2"/>
                  </a:solidFill>
                  <a:latin typeface="Arial" pitchFamily="34" charset="0"/>
                </a:rPr>
                <a:t>If</a:t>
              </a: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 </a:t>
              </a:r>
              <a:r>
                <a:rPr lang="fr-BE" sz="1800" b="0">
                  <a:solidFill>
                    <a:schemeClr val="tx2"/>
                  </a:solidFill>
                  <a:latin typeface="Arial" pitchFamily="34" charset="0"/>
                </a:rPr>
                <a:t>Available</a:t>
              </a:r>
              <a:endParaRPr lang="en-AU" sz="1800" b="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15" name="Line 34"/>
            <p:cNvSpPr>
              <a:spLocks noChangeShapeType="1"/>
            </p:cNvSpPr>
            <p:nvPr/>
          </p:nvSpPr>
          <p:spPr bwMode="auto">
            <a:xfrm>
              <a:off x="3522663" y="5538788"/>
              <a:ext cx="24892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diagram is an example of ____.</a:t>
            </a:r>
          </a:p>
          <a:p>
            <a:pPr lvl="1"/>
            <a:r>
              <a:rPr lang="en-US" altLang="en-US" dirty="0" smtClean="0"/>
              <a:t>Refinement towards goal </a:t>
            </a:r>
            <a:r>
              <a:rPr lang="en-US" altLang="en-US" dirty="0" err="1" smtClean="0"/>
              <a:t>realizability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Refinement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by milestone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Refinement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by case</a:t>
            </a:r>
            <a:endParaRPr lang="en-US" altLang="en-US" dirty="0" smtClean="0"/>
          </a:p>
          <a:p>
            <a:pPr lvl="1"/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Divide-and-Conquer</a:t>
            </a:r>
            <a:endParaRPr lang="en-US" altLang="en-US" dirty="0" smtClean="0"/>
          </a:p>
          <a:p>
            <a:pPr lvl="1"/>
            <a:r>
              <a:rPr lang="en-US" dirty="0" smtClean="0"/>
              <a:t>Refinement by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scenarios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026" name="Object 82"/>
          <p:cNvGraphicFramePr>
            <a:graphicFrameLocks noChangeAspect="1"/>
          </p:cNvGraphicFramePr>
          <p:nvPr/>
        </p:nvGraphicFramePr>
        <p:xfrm>
          <a:off x="3629025" y="3276600"/>
          <a:ext cx="5514975" cy="2574925"/>
        </p:xfrm>
        <a:graphic>
          <a:graphicData uri="http://schemas.openxmlformats.org/presentationml/2006/ole">
            <p:oleObj spid="_x0000_s1026" name="Picture" r:id="rId3" imgW="2970000" imgH="1099800" progId="Word.Picture.8">
              <p:embed/>
            </p:oleObj>
          </a:graphicData>
        </a:graphic>
      </p:graphicFrame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diagram is an example of ____.</a:t>
            </a:r>
          </a:p>
          <a:p>
            <a:pPr lvl="1"/>
            <a:r>
              <a:rPr lang="en-US" altLang="en-US" dirty="0" smtClean="0"/>
              <a:t>Refinement towards goal </a:t>
            </a:r>
            <a:r>
              <a:rPr lang="en-US" altLang="en-US" dirty="0" err="1" smtClean="0"/>
              <a:t>realizability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Refinement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by milestone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Refinement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by case</a:t>
            </a:r>
            <a:endParaRPr lang="en-US" altLang="en-US" dirty="0" smtClean="0"/>
          </a:p>
          <a:p>
            <a:pPr lvl="1"/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Divide-and-Conquer</a:t>
            </a:r>
            <a:endParaRPr lang="en-US" altLang="en-US" dirty="0" smtClean="0"/>
          </a:p>
          <a:p>
            <a:pPr lvl="1"/>
            <a:r>
              <a:rPr lang="en-US" dirty="0" smtClean="0"/>
              <a:t>Refinement by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scenarios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304800" y="4191000"/>
            <a:ext cx="8474075" cy="1881187"/>
            <a:chOff x="271463" y="2468563"/>
            <a:chExt cx="8474075" cy="1881187"/>
          </a:xfrm>
        </p:grpSpPr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1581150" y="2814638"/>
              <a:ext cx="4445000" cy="404812"/>
              <a:chOff x="1166" y="3227"/>
              <a:chExt cx="2712" cy="255"/>
            </a:xfrm>
          </p:grpSpPr>
          <p:sp>
            <p:nvSpPr>
              <p:cNvPr id="22" name="AutoShape 10"/>
              <p:cNvSpPr>
                <a:spLocks noChangeArrowheads="1"/>
              </p:cNvSpPr>
              <p:nvPr/>
            </p:nvSpPr>
            <p:spPr bwMode="auto">
              <a:xfrm>
                <a:off x="1166" y="3227"/>
                <a:ext cx="2712" cy="255"/>
              </a:xfrm>
              <a:prstGeom prst="parallelogram">
                <a:avLst>
                  <a:gd name="adj" fmla="val 48942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" name="Text Box 11"/>
              <p:cNvSpPr txBox="1">
                <a:spLocks noChangeArrowheads="1"/>
              </p:cNvSpPr>
              <p:nvPr/>
            </p:nvSpPr>
            <p:spPr bwMode="auto">
              <a:xfrm>
                <a:off x="1240" y="3243"/>
                <a:ext cx="2594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SafeTrainAccelerationGuaranteed</a:t>
                </a:r>
                <a:endParaRPr lang="en-AU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7" name="Line 12"/>
            <p:cNvSpPr>
              <a:spLocks noChangeShapeType="1"/>
            </p:cNvSpPr>
            <p:nvPr/>
          </p:nvSpPr>
          <p:spPr bwMode="auto">
            <a:xfrm flipH="1">
              <a:off x="3587750" y="3241675"/>
              <a:ext cx="0" cy="177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 flipH="1">
              <a:off x="1390650" y="3457575"/>
              <a:ext cx="2146300" cy="317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3514725" y="3406775"/>
              <a:ext cx="165100" cy="152400"/>
            </a:xfrm>
            <a:prstGeom prst="ellipse">
              <a:avLst/>
            </a:prstGeom>
            <a:solidFill>
              <a:schemeClr val="bg2"/>
            </a:solidFill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3663950" y="3482975"/>
              <a:ext cx="1638300" cy="266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AutoShape 16"/>
            <p:cNvSpPr>
              <a:spLocks noChangeArrowheads="1"/>
            </p:cNvSpPr>
            <p:nvPr/>
          </p:nvSpPr>
          <p:spPr bwMode="auto">
            <a:xfrm>
              <a:off x="2308225" y="3778250"/>
              <a:ext cx="2220913" cy="558800"/>
            </a:xfrm>
            <a:prstGeom prst="parallelogram">
              <a:avLst>
                <a:gd name="adj" fmla="val 32476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2379663" y="3824288"/>
              <a:ext cx="2095500" cy="525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Acceleration</a:t>
              </a:r>
              <a:r>
                <a:rPr lang="fr-BE" sz="1800">
                  <a:solidFill>
                    <a:schemeClr val="tx2"/>
                  </a:solidFill>
                  <a:latin typeface="Arial" pitchFamily="34" charset="0"/>
                </a:rPr>
                <a:t>Sent</a:t>
              </a:r>
              <a:endParaRPr lang="fr-BE" sz="1800" b="0">
                <a:solidFill>
                  <a:schemeClr val="tx1"/>
                </a:solidFill>
                <a:latin typeface="Arial" pitchFamily="34" charset="0"/>
              </a:endParaRP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InTimeToTrain</a:t>
              </a:r>
              <a:endParaRPr lang="en-AU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3" name="AutoShape 18"/>
            <p:cNvSpPr>
              <a:spLocks noChangeArrowheads="1"/>
            </p:cNvSpPr>
            <p:nvPr/>
          </p:nvSpPr>
          <p:spPr bwMode="auto">
            <a:xfrm>
              <a:off x="301625" y="3778250"/>
              <a:ext cx="1992313" cy="558800"/>
            </a:xfrm>
            <a:prstGeom prst="parallelogram">
              <a:avLst>
                <a:gd name="adj" fmla="val 29133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71463" y="3824288"/>
              <a:ext cx="2095500" cy="525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SafeAcceleration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>
                  <a:solidFill>
                    <a:schemeClr val="tx2"/>
                  </a:solidFill>
                  <a:latin typeface="Arial" pitchFamily="34" charset="0"/>
                </a:rPr>
                <a:t>Computed</a:t>
              </a:r>
              <a:endParaRPr lang="en-AU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5" name="AutoShape 20"/>
            <p:cNvSpPr>
              <a:spLocks noChangeArrowheads="1"/>
            </p:cNvSpPr>
            <p:nvPr/>
          </p:nvSpPr>
          <p:spPr bwMode="auto">
            <a:xfrm>
              <a:off x="4492625" y="3765550"/>
              <a:ext cx="2220913" cy="558800"/>
            </a:xfrm>
            <a:prstGeom prst="parallelogram">
              <a:avLst>
                <a:gd name="adj" fmla="val 32476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4564063" y="3811588"/>
              <a:ext cx="2095500" cy="525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SentCommand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>
                  <a:solidFill>
                    <a:schemeClr val="tx2"/>
                  </a:solidFill>
                  <a:latin typeface="Arial" pitchFamily="34" charset="0"/>
                </a:rPr>
                <a:t>Received</a:t>
              </a: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ByTrain</a:t>
              </a:r>
              <a:endParaRPr lang="en-AU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7" name="AutoShape 22"/>
            <p:cNvSpPr>
              <a:spLocks noChangeArrowheads="1"/>
            </p:cNvSpPr>
            <p:nvPr/>
          </p:nvSpPr>
          <p:spPr bwMode="auto">
            <a:xfrm>
              <a:off x="6372225" y="3130550"/>
              <a:ext cx="2373313" cy="558800"/>
            </a:xfrm>
            <a:prstGeom prst="parallelogram">
              <a:avLst>
                <a:gd name="adj" fmla="val 34705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6448425" y="3176588"/>
              <a:ext cx="2238375" cy="525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ReceivedCommand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>
                  <a:solidFill>
                    <a:schemeClr val="tx2"/>
                  </a:solidFill>
                  <a:latin typeface="Arial" pitchFamily="34" charset="0"/>
                </a:rPr>
                <a:t>Executed</a:t>
              </a: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ByTrain</a:t>
              </a:r>
              <a:endParaRPr lang="en-AU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51250" y="3533775"/>
              <a:ext cx="165100" cy="254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3651250" y="3457575"/>
              <a:ext cx="2743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3665538" y="2468563"/>
              <a:ext cx="2973387" cy="979487"/>
            </a:xfrm>
            <a:custGeom>
              <a:avLst/>
              <a:gdLst/>
              <a:ahLst/>
              <a:cxnLst>
                <a:cxn ang="0">
                  <a:pos x="0" y="591"/>
                </a:cxn>
                <a:cxn ang="0">
                  <a:pos x="1464" y="519"/>
                </a:cxn>
                <a:cxn ang="0">
                  <a:pos x="1873" y="0"/>
                </a:cxn>
              </a:cxnLst>
              <a:rect l="0" t="0" r="r" b="b"/>
              <a:pathLst>
                <a:path w="1873" h="617">
                  <a:moveTo>
                    <a:pt x="0" y="591"/>
                  </a:moveTo>
                  <a:cubicBezTo>
                    <a:pt x="576" y="604"/>
                    <a:pt x="1152" y="617"/>
                    <a:pt x="1464" y="519"/>
                  </a:cubicBezTo>
                  <a:cubicBezTo>
                    <a:pt x="1776" y="421"/>
                    <a:pt x="1824" y="210"/>
                    <a:pt x="1873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diagram is an example of ____.</a:t>
            </a:r>
          </a:p>
          <a:p>
            <a:pPr lvl="1"/>
            <a:r>
              <a:rPr lang="en-US" altLang="en-US" dirty="0" smtClean="0"/>
              <a:t>Refinement towards goal </a:t>
            </a:r>
            <a:r>
              <a:rPr lang="en-US" altLang="en-US" dirty="0" err="1" smtClean="0"/>
              <a:t>realizability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Refinement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by milestone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Refinement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by case</a:t>
            </a:r>
            <a:endParaRPr lang="en-US" altLang="en-US" dirty="0" smtClean="0"/>
          </a:p>
          <a:p>
            <a:pPr lvl="1"/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Divide-and-Conquer</a:t>
            </a:r>
            <a:endParaRPr lang="en-US" altLang="en-US" dirty="0" smtClean="0"/>
          </a:p>
        </p:txBody>
      </p:sp>
      <p:grpSp>
        <p:nvGrpSpPr>
          <p:cNvPr id="24" name="Group 47"/>
          <p:cNvGrpSpPr>
            <a:grpSpLocks/>
          </p:cNvGrpSpPr>
          <p:nvPr/>
        </p:nvGrpSpPr>
        <p:grpSpPr bwMode="auto">
          <a:xfrm>
            <a:off x="685800" y="4343400"/>
            <a:ext cx="8139113" cy="1860550"/>
            <a:chOff x="755650" y="4205288"/>
            <a:chExt cx="8139113" cy="1860550"/>
          </a:xfrm>
        </p:grpSpPr>
        <p:sp>
          <p:nvSpPr>
            <p:cNvPr id="25" name="Oval 32"/>
            <p:cNvSpPr>
              <a:spLocks noChangeArrowheads="1"/>
            </p:cNvSpPr>
            <p:nvPr/>
          </p:nvSpPr>
          <p:spPr bwMode="auto">
            <a:xfrm>
              <a:off x="5605463" y="4581525"/>
              <a:ext cx="3289300" cy="457200"/>
            </a:xfrm>
            <a:prstGeom prst="ellipse">
              <a:avLst/>
            </a:prstGeom>
            <a:solidFill>
              <a:srgbClr val="E2E5FA"/>
            </a:solidFill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3460750" y="4835525"/>
              <a:ext cx="2146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AutoShape 21"/>
            <p:cNvSpPr>
              <a:spLocks noChangeArrowheads="1"/>
            </p:cNvSpPr>
            <p:nvPr/>
          </p:nvSpPr>
          <p:spPr bwMode="auto">
            <a:xfrm>
              <a:off x="1057275" y="4205288"/>
              <a:ext cx="4281488" cy="404812"/>
            </a:xfrm>
            <a:prstGeom prst="parallelogram">
              <a:avLst>
                <a:gd name="adj" fmla="val 48671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1196975" y="4217988"/>
              <a:ext cx="4098925" cy="35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NurseIntervention </a:t>
              </a:r>
              <a:r>
                <a:rPr lang="fr-BE" sz="1800">
                  <a:solidFill>
                    <a:schemeClr val="tx1"/>
                  </a:solidFill>
                  <a:latin typeface="Arial" pitchFamily="34" charset="0"/>
                </a:rPr>
                <a:t>If </a:t>
              </a: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CriticalPuseRate</a:t>
              </a: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H="1">
              <a:off x="3330575" y="4619625"/>
              <a:ext cx="0" cy="177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H="1">
              <a:off x="2517775" y="4937125"/>
              <a:ext cx="787400" cy="165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Oval 25"/>
            <p:cNvSpPr>
              <a:spLocks noChangeArrowheads="1"/>
            </p:cNvSpPr>
            <p:nvPr/>
          </p:nvSpPr>
          <p:spPr bwMode="auto">
            <a:xfrm>
              <a:off x="3257550" y="4784725"/>
              <a:ext cx="165100" cy="152400"/>
            </a:xfrm>
            <a:prstGeom prst="ellipse">
              <a:avLst/>
            </a:prstGeom>
            <a:solidFill>
              <a:schemeClr val="bg2"/>
            </a:solidFill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3394075" y="4924425"/>
              <a:ext cx="889000" cy="177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AutoShape 27"/>
            <p:cNvSpPr>
              <a:spLocks noChangeArrowheads="1"/>
            </p:cNvSpPr>
            <p:nvPr/>
          </p:nvSpPr>
          <p:spPr bwMode="auto">
            <a:xfrm>
              <a:off x="3511550" y="5130800"/>
              <a:ext cx="2347913" cy="558800"/>
            </a:xfrm>
            <a:prstGeom prst="parallelogram">
              <a:avLst>
                <a:gd name="adj" fmla="val 34333"/>
              </a:avLst>
            </a:prstGeom>
            <a:solidFill>
              <a:srgbClr val="CECFF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3570288" y="5176838"/>
              <a:ext cx="2273300" cy="525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Alarm </a:t>
              </a:r>
              <a:r>
                <a:rPr lang="fr-BE" sz="1800">
                  <a:solidFill>
                    <a:schemeClr val="tx2"/>
                  </a:solidFill>
                  <a:latin typeface="Arial" pitchFamily="34" charset="0"/>
                </a:rPr>
                <a:t>Iff</a:t>
              </a:r>
              <a:endParaRPr lang="fr-BE" sz="1800" b="0">
                <a:solidFill>
                  <a:schemeClr val="tx1"/>
                </a:solidFill>
                <a:latin typeface="Arial" pitchFamily="34" charset="0"/>
              </a:endParaRP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CriticalPulseRate</a:t>
              </a:r>
              <a:endParaRPr lang="en-AU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755650" y="5130800"/>
              <a:ext cx="2436813" cy="558800"/>
            </a:xfrm>
            <a:prstGeom prst="parallelogram">
              <a:avLst>
                <a:gd name="adj" fmla="val 35633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1030288" y="5151438"/>
              <a:ext cx="2184400" cy="525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NurseIntervention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>
                  <a:solidFill>
                    <a:schemeClr val="tx2"/>
                  </a:solidFill>
                  <a:latin typeface="Arial" pitchFamily="34" charset="0"/>
                </a:rPr>
                <a:t>If </a:t>
              </a: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Alarm</a:t>
              </a:r>
              <a:endParaRPr lang="en-AU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5624513" y="4625975"/>
              <a:ext cx="184731" cy="36933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sz="1800" b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>
              <a:off x="776288" y="5645150"/>
              <a:ext cx="1736725" cy="395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2000" b="0" i="1">
                  <a:solidFill>
                    <a:srgbClr val="009999"/>
                  </a:solidFill>
                  <a:latin typeface="Comic Sans MS" pitchFamily="66" charset="0"/>
                </a:rPr>
                <a:t>expectation</a:t>
              </a:r>
              <a:endParaRPr lang="fr-BE" sz="2000" b="0" i="1">
                <a:solidFill>
                  <a:schemeClr val="tx2"/>
                </a:solidFill>
                <a:latin typeface="Arial" pitchFamily="34" charset="0"/>
              </a:endParaRPr>
            </a:p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3705225" y="5670550"/>
              <a:ext cx="1752600" cy="395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2000" b="0" i="1">
                  <a:solidFill>
                    <a:srgbClr val="009999"/>
                  </a:solidFill>
                  <a:latin typeface="Comic Sans MS" pitchFamily="66" charset="0"/>
                </a:rPr>
                <a:t>requirement</a:t>
              </a:r>
              <a:endParaRPr lang="fr-BE" sz="2000" b="0" i="1">
                <a:solidFill>
                  <a:srgbClr val="009999"/>
                </a:solidFill>
                <a:latin typeface="Arial" pitchFamily="34" charset="0"/>
              </a:endParaRPr>
            </a:p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40" name="Group 35"/>
            <p:cNvGrpSpPr>
              <a:grpSpLocks/>
            </p:cNvGrpSpPr>
            <p:nvPr/>
          </p:nvGrpSpPr>
          <p:grpSpPr bwMode="auto">
            <a:xfrm>
              <a:off x="977902" y="5260992"/>
              <a:ext cx="184150" cy="298451"/>
              <a:chOff x="644" y="3540"/>
              <a:chExt cx="116" cy="188"/>
            </a:xfrm>
          </p:grpSpPr>
          <p:sp>
            <p:nvSpPr>
              <p:cNvPr id="41" name="Oval 36"/>
              <p:cNvSpPr>
                <a:spLocks noChangeArrowheads="1"/>
              </p:cNvSpPr>
              <p:nvPr/>
            </p:nvSpPr>
            <p:spPr bwMode="auto">
              <a:xfrm>
                <a:off x="671" y="3540"/>
                <a:ext cx="58" cy="4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Line 37"/>
              <p:cNvSpPr>
                <a:spLocks noChangeShapeType="1"/>
              </p:cNvSpPr>
              <p:nvPr/>
            </p:nvSpPr>
            <p:spPr bwMode="auto">
              <a:xfrm>
                <a:off x="702" y="3592"/>
                <a:ext cx="0" cy="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Line 38"/>
              <p:cNvSpPr>
                <a:spLocks noChangeShapeType="1"/>
              </p:cNvSpPr>
              <p:nvPr/>
            </p:nvSpPr>
            <p:spPr bwMode="auto">
              <a:xfrm flipH="1">
                <a:off x="651" y="3657"/>
                <a:ext cx="51" cy="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4" name="Line 39"/>
              <p:cNvSpPr>
                <a:spLocks noChangeShapeType="1"/>
              </p:cNvSpPr>
              <p:nvPr/>
            </p:nvSpPr>
            <p:spPr bwMode="auto">
              <a:xfrm>
                <a:off x="705" y="3663"/>
                <a:ext cx="52" cy="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" name="Line 40"/>
              <p:cNvSpPr>
                <a:spLocks noChangeShapeType="1"/>
              </p:cNvSpPr>
              <p:nvPr/>
            </p:nvSpPr>
            <p:spPr bwMode="auto">
              <a:xfrm>
                <a:off x="644" y="3620"/>
                <a:ext cx="1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a feature of a goal to be used for evaluating alternative options against it and for checking whether the goal is satisfactorily met by </a:t>
            </a:r>
            <a:r>
              <a:rPr lang="en-US" dirty="0" smtClean="0"/>
              <a:t>sub-goals</a:t>
            </a:r>
          </a:p>
          <a:p>
            <a:pPr lvl="1"/>
            <a:r>
              <a:rPr lang="en-US" dirty="0" smtClean="0"/>
              <a:t>Source</a:t>
            </a:r>
          </a:p>
          <a:p>
            <a:pPr lvl="1"/>
            <a:r>
              <a:rPr lang="en-US" dirty="0" smtClean="0"/>
              <a:t>Fit Criterion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err="1" smtClean="0"/>
              <a:t>FormalSpec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diagram is an example of ____.</a:t>
            </a:r>
          </a:p>
          <a:p>
            <a:pPr lvl="1"/>
            <a:r>
              <a:rPr lang="en-US" altLang="en-US" dirty="0" smtClean="0"/>
              <a:t>Refinement towards goal </a:t>
            </a:r>
            <a:r>
              <a:rPr lang="en-US" altLang="en-US" dirty="0" err="1" smtClean="0"/>
              <a:t>realizability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Refinement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by milestone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Refinement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by case</a:t>
            </a:r>
            <a:endParaRPr lang="en-US" altLang="en-US" dirty="0" smtClean="0"/>
          </a:p>
          <a:p>
            <a:pPr lvl="1"/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Divide-and-Conquer</a:t>
            </a:r>
            <a:r>
              <a:rPr lang="en-US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refinement</a:t>
            </a:r>
            <a:endParaRPr lang="en-US" altLang="en-US" b="1" dirty="0" smtClean="0"/>
          </a:p>
        </p:txBody>
      </p:sp>
      <p:graphicFrame>
        <p:nvGraphicFramePr>
          <p:cNvPr id="3074" name="Object 17"/>
          <p:cNvGraphicFramePr>
            <a:graphicFrameLocks noChangeAspect="1"/>
          </p:cNvGraphicFramePr>
          <p:nvPr/>
        </p:nvGraphicFramePr>
        <p:xfrm>
          <a:off x="2286000" y="4267200"/>
          <a:ext cx="5918200" cy="2128838"/>
        </p:xfrm>
        <a:graphic>
          <a:graphicData uri="http://schemas.openxmlformats.org/presentationml/2006/ole">
            <p:oleObj spid="_x0000_s3074" name="Picture" r:id="rId3" imgW="3060000" imgH="1099800" progId="Word.Picture.8">
              <p:embed/>
            </p:oleObj>
          </a:graphicData>
        </a:graphic>
      </p:graphicFrame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figure is ____ pattern of goal refinement.</a:t>
            </a:r>
          </a:p>
          <a:p>
            <a:pPr lvl="1"/>
            <a:r>
              <a:rPr lang="en-US" altLang="en-US" dirty="0" smtClean="0"/>
              <a:t>Refinement towards goal </a:t>
            </a:r>
            <a:r>
              <a:rPr lang="en-US" altLang="en-US" dirty="0" err="1" smtClean="0"/>
              <a:t>realizability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Refinement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by milestone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Refinement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by case</a:t>
            </a:r>
            <a:endParaRPr lang="en-US" altLang="en-US" dirty="0" smtClean="0"/>
          </a:p>
          <a:p>
            <a:pPr lvl="1"/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Divide-and-Conquer</a:t>
            </a:r>
            <a:r>
              <a:rPr lang="en-US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refinement</a:t>
            </a:r>
            <a:endParaRPr lang="en-US" altLang="en-US" b="1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098" name="Object 16"/>
          <p:cNvGraphicFramePr>
            <a:graphicFrameLocks noChangeAspect="1"/>
          </p:cNvGraphicFramePr>
          <p:nvPr/>
        </p:nvGraphicFramePr>
        <p:xfrm>
          <a:off x="1676400" y="4191000"/>
          <a:ext cx="5861050" cy="2106613"/>
        </p:xfrm>
        <a:graphic>
          <a:graphicData uri="http://schemas.openxmlformats.org/presentationml/2006/ole">
            <p:oleObj spid="_x0000_s4098" name="Picture" r:id="rId3" imgW="3060000" imgH="1099800" progId="Word.Picture.8">
              <p:embed/>
            </p:oleObj>
          </a:graphicData>
        </a:graphic>
      </p:graphicFrame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figure is ____ pattern of goal refinement.</a:t>
            </a:r>
          </a:p>
          <a:p>
            <a:pPr lvl="1"/>
            <a:r>
              <a:rPr lang="en-US" altLang="en-US" dirty="0" smtClean="0"/>
              <a:t>Refinement towards goal </a:t>
            </a:r>
            <a:r>
              <a:rPr lang="en-US" altLang="en-US" dirty="0" err="1" smtClean="0"/>
              <a:t>realizability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Refinement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by milestone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Refinement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by case</a:t>
            </a:r>
            <a:endParaRPr lang="en-US" altLang="en-US" dirty="0" smtClean="0"/>
          </a:p>
          <a:p>
            <a:pPr lvl="1"/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Divide-and-Conquer</a:t>
            </a:r>
            <a:r>
              <a:rPr lang="en-US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refinement</a:t>
            </a:r>
            <a:endParaRPr lang="en-US" altLang="en-US" b="1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828800" y="4495800"/>
            <a:ext cx="5216525" cy="1471613"/>
            <a:chOff x="547688" y="2479675"/>
            <a:chExt cx="5216525" cy="1471613"/>
          </a:xfrm>
        </p:grpSpPr>
        <p:sp>
          <p:nvSpPr>
            <p:cNvPr id="6" name="Line 21"/>
            <p:cNvSpPr>
              <a:spLocks noChangeShapeType="1"/>
            </p:cNvSpPr>
            <p:nvPr/>
          </p:nvSpPr>
          <p:spPr bwMode="auto">
            <a:xfrm>
              <a:off x="3429000" y="3109913"/>
              <a:ext cx="21463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AutoShape 23"/>
            <p:cNvSpPr>
              <a:spLocks noChangeArrowheads="1"/>
            </p:cNvSpPr>
            <p:nvPr/>
          </p:nvSpPr>
          <p:spPr bwMode="auto">
            <a:xfrm>
              <a:off x="1333500" y="2479675"/>
              <a:ext cx="3978275" cy="404813"/>
            </a:xfrm>
            <a:prstGeom prst="parallelogram">
              <a:avLst>
                <a:gd name="adj" fmla="val 27071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>
                <a:spcBef>
                  <a:spcPct val="0"/>
                </a:spcBef>
              </a:pPr>
              <a:endParaRPr lang="en-AU" sz="1800" b="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990600" y="2492375"/>
              <a:ext cx="4714875" cy="35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fr-BE" sz="1800" b="0" dirty="0" smtClean="0">
                  <a:solidFill>
                    <a:schemeClr val="tx1"/>
                  </a:solidFill>
                  <a:latin typeface="Arial" pitchFamily="34" charset="0"/>
                </a:rPr>
                <a:t>        </a:t>
              </a:r>
              <a:r>
                <a:rPr lang="fr-BE" sz="1800" b="0" dirty="0" err="1" smtClean="0">
                  <a:solidFill>
                    <a:schemeClr val="tx1"/>
                  </a:solidFill>
                  <a:latin typeface="Arial" pitchFamily="34" charset="0"/>
                </a:rPr>
                <a:t>GoalOn</a:t>
              </a:r>
              <a:r>
                <a:rPr lang="fr-BE" sz="1800" dirty="0" err="1" smtClean="0">
                  <a:solidFill>
                    <a:schemeClr val="tx2"/>
                  </a:solidFill>
                  <a:latin typeface="Arial" pitchFamily="34" charset="0"/>
                </a:rPr>
                <a:t>UnMonitorable</a:t>
              </a:r>
              <a:r>
                <a:rPr lang="fr-BE" sz="1800" b="0" dirty="0" err="1" smtClean="0">
                  <a:solidFill>
                    <a:schemeClr val="tx1"/>
                  </a:solidFill>
                  <a:latin typeface="Arial" pitchFamily="34" charset="0"/>
                </a:rPr>
                <a:t>Condition</a:t>
              </a:r>
              <a:endParaRPr lang="en-AU" sz="1800" b="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" name="Line 25"/>
            <p:cNvSpPr>
              <a:spLocks noChangeShapeType="1"/>
            </p:cNvSpPr>
            <p:nvPr/>
          </p:nvSpPr>
          <p:spPr bwMode="auto">
            <a:xfrm flipH="1">
              <a:off x="3298825" y="2894013"/>
              <a:ext cx="0" cy="177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 flipH="1">
              <a:off x="2486025" y="3173413"/>
              <a:ext cx="762000" cy="203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Oval 27"/>
            <p:cNvSpPr>
              <a:spLocks noChangeArrowheads="1"/>
            </p:cNvSpPr>
            <p:nvPr/>
          </p:nvSpPr>
          <p:spPr bwMode="auto">
            <a:xfrm>
              <a:off x="3225800" y="3059113"/>
              <a:ext cx="165100" cy="152400"/>
            </a:xfrm>
            <a:prstGeom prst="ellipse">
              <a:avLst/>
            </a:prstGeom>
            <a:solidFill>
              <a:schemeClr val="bg2"/>
            </a:solidFill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>
              <a:off x="3362325" y="3198813"/>
              <a:ext cx="889000" cy="177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AutoShape 30"/>
            <p:cNvSpPr>
              <a:spLocks noChangeArrowheads="1"/>
            </p:cNvSpPr>
            <p:nvPr/>
          </p:nvSpPr>
          <p:spPr bwMode="auto">
            <a:xfrm>
              <a:off x="547688" y="3379788"/>
              <a:ext cx="2435225" cy="558800"/>
            </a:xfrm>
            <a:prstGeom prst="parallelogram">
              <a:avLst>
                <a:gd name="adj" fmla="val 35610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" name="Text Box 31"/>
            <p:cNvSpPr txBox="1">
              <a:spLocks noChangeArrowheads="1"/>
            </p:cNvSpPr>
            <p:nvPr/>
          </p:nvSpPr>
          <p:spPr bwMode="auto">
            <a:xfrm>
              <a:off x="693738" y="3425825"/>
              <a:ext cx="2273300" cy="525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GoalOn</a:t>
              </a:r>
              <a:r>
                <a:rPr lang="fr-BE" sz="1800">
                  <a:solidFill>
                    <a:schemeClr val="tx2"/>
                  </a:solidFill>
                  <a:latin typeface="Arial" pitchFamily="34" charset="0"/>
                </a:rPr>
                <a:t>Monitorable</a:t>
              </a:r>
              <a:endParaRPr lang="fr-BE" sz="1800" b="0">
                <a:solidFill>
                  <a:schemeClr val="tx1"/>
                </a:solidFill>
                <a:latin typeface="Arial" pitchFamily="34" charset="0"/>
              </a:endParaRP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Condition</a:t>
              </a:r>
              <a:endParaRPr lang="en-AU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grpSp>
          <p:nvGrpSpPr>
            <p:cNvPr id="15" name="Group 32"/>
            <p:cNvGrpSpPr>
              <a:grpSpLocks/>
            </p:cNvGrpSpPr>
            <p:nvPr/>
          </p:nvGrpSpPr>
          <p:grpSpPr bwMode="auto">
            <a:xfrm>
              <a:off x="2921000" y="3379788"/>
              <a:ext cx="2843213" cy="571500"/>
              <a:chOff x="368" y="2226"/>
              <a:chExt cx="1791" cy="360"/>
            </a:xfrm>
          </p:grpSpPr>
          <p:sp>
            <p:nvSpPr>
              <p:cNvPr id="16" name="AutoShape 33"/>
              <p:cNvSpPr>
                <a:spLocks noChangeArrowheads="1"/>
              </p:cNvSpPr>
              <p:nvPr/>
            </p:nvSpPr>
            <p:spPr bwMode="auto">
              <a:xfrm>
                <a:off x="368" y="2226"/>
                <a:ext cx="1791" cy="352"/>
              </a:xfrm>
              <a:prstGeom prst="parallelogram">
                <a:avLst>
                  <a:gd name="adj" fmla="val 41576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Text Box 34"/>
              <p:cNvSpPr txBox="1">
                <a:spLocks noChangeArrowheads="1"/>
              </p:cNvSpPr>
              <p:nvPr/>
            </p:nvSpPr>
            <p:spPr bwMode="auto">
              <a:xfrm>
                <a:off x="437" y="2255"/>
                <a:ext cx="1688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MonitorableCondition </a:t>
                </a:r>
                <a:r>
                  <a:rPr lang="fr-BE" sz="1800">
                    <a:solidFill>
                      <a:schemeClr val="tx2"/>
                    </a:solidFill>
                    <a:latin typeface="Arial" pitchFamily="34" charset="0"/>
                  </a:rPr>
                  <a:t>Iff</a:t>
                </a:r>
                <a:endParaRPr lang="fr-BE" sz="1800" b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UnMonitorableCondition</a:t>
                </a:r>
                <a:endParaRPr lang="en-AU" sz="1800" b="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</p:grp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diagram is an example of ____.</a:t>
            </a:r>
          </a:p>
          <a:p>
            <a:pPr lvl="1"/>
            <a:r>
              <a:rPr lang="en-US" altLang="en-US" dirty="0" smtClean="0"/>
              <a:t>Refinement towards goal </a:t>
            </a:r>
            <a:r>
              <a:rPr lang="en-US" altLang="en-US" dirty="0" err="1" smtClean="0"/>
              <a:t>realizability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Refinement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by milestone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Refinement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by case</a:t>
            </a:r>
            <a:endParaRPr lang="en-US" altLang="en-US" dirty="0" smtClean="0"/>
          </a:p>
          <a:p>
            <a:pPr lvl="1"/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Divide-and-Conquer refinement</a:t>
            </a:r>
            <a:endParaRPr lang="en-US" altLang="en-US" dirty="0" smtClean="0"/>
          </a:p>
        </p:txBody>
      </p:sp>
      <p:grpSp>
        <p:nvGrpSpPr>
          <p:cNvPr id="40" name="Group 41"/>
          <p:cNvGrpSpPr>
            <a:grpSpLocks/>
          </p:cNvGrpSpPr>
          <p:nvPr/>
        </p:nvGrpSpPr>
        <p:grpSpPr bwMode="auto">
          <a:xfrm>
            <a:off x="1530350" y="4454525"/>
            <a:ext cx="6589713" cy="1927225"/>
            <a:chOff x="1530350" y="4454525"/>
            <a:chExt cx="6589713" cy="1927225"/>
          </a:xfrm>
        </p:grpSpPr>
        <p:sp>
          <p:nvSpPr>
            <p:cNvPr id="46" name="AutoShape 44"/>
            <p:cNvSpPr>
              <a:spLocks noChangeArrowheads="1"/>
            </p:cNvSpPr>
            <p:nvPr/>
          </p:nvSpPr>
          <p:spPr bwMode="auto">
            <a:xfrm>
              <a:off x="4760913" y="5311775"/>
              <a:ext cx="3359150" cy="631825"/>
            </a:xfrm>
            <a:prstGeom prst="parallelogram">
              <a:avLst>
                <a:gd name="adj" fmla="val 33081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47" name="Group 17"/>
            <p:cNvGrpSpPr>
              <a:grpSpLocks/>
            </p:cNvGrpSpPr>
            <p:nvPr/>
          </p:nvGrpSpPr>
          <p:grpSpPr bwMode="auto">
            <a:xfrm>
              <a:off x="2119313" y="4454525"/>
              <a:ext cx="5422900" cy="404813"/>
              <a:chOff x="1659" y="2608"/>
              <a:chExt cx="3416" cy="255"/>
            </a:xfrm>
          </p:grpSpPr>
          <p:sp>
            <p:nvSpPr>
              <p:cNvPr id="62" name="AutoShape 18"/>
              <p:cNvSpPr>
                <a:spLocks noChangeArrowheads="1"/>
              </p:cNvSpPr>
              <p:nvPr/>
            </p:nvSpPr>
            <p:spPr bwMode="auto">
              <a:xfrm>
                <a:off x="1659" y="2608"/>
                <a:ext cx="3416" cy="255"/>
              </a:xfrm>
              <a:prstGeom prst="parallelogram">
                <a:avLst>
                  <a:gd name="adj" fmla="val 26668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3" name="Text Box 19"/>
              <p:cNvSpPr txBox="1">
                <a:spLocks noChangeArrowheads="1"/>
              </p:cNvSpPr>
              <p:nvPr/>
            </p:nvSpPr>
            <p:spPr bwMode="auto">
              <a:xfrm>
                <a:off x="1702" y="2625"/>
                <a:ext cx="3325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80000"/>
                  </a:lnSpc>
                  <a:spcBef>
                    <a:spcPct val="0"/>
                  </a:spcBef>
                  <a:defRPr/>
                </a:pPr>
                <a:r>
                  <a:rPr lang="fr-BE" sz="2000" b="0" dirty="0" err="1">
                    <a:solidFill>
                      <a:schemeClr val="tx1"/>
                    </a:solidFill>
                    <a:latin typeface="Arial" pitchFamily="34" charset="0"/>
                  </a:rPr>
                  <a:t>motor.Regime</a:t>
                </a:r>
                <a:r>
                  <a:rPr lang="fr-BE" sz="2000" b="0" dirty="0">
                    <a:solidFill>
                      <a:schemeClr val="tx1"/>
                    </a:solidFill>
                    <a:latin typeface="Arial" pitchFamily="34" charset="0"/>
                  </a:rPr>
                  <a:t> = ‘up’ </a:t>
                </a:r>
                <a:r>
                  <a:rPr lang="fr-BE" b="0" dirty="0">
                    <a:solidFill>
                      <a:schemeClr val="tx1"/>
                    </a:solidFill>
                  </a:rPr>
                  <a:t>®</a:t>
                </a:r>
                <a:r>
                  <a:rPr lang="fr-BE" sz="2000" b="0" dirty="0">
                    <a:solidFill>
                      <a:schemeClr val="tx1"/>
                    </a:solidFill>
                    <a:latin typeface="Arial" pitchFamily="34" charset="0"/>
                  </a:rPr>
                  <a:t> </a:t>
                </a:r>
                <a:r>
                  <a:rPr lang="fr-BE" sz="2000" b="0" dirty="0" err="1">
                    <a:solidFill>
                      <a:srgbClr val="0099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HandBrakeReleased</a:t>
                </a:r>
                <a:endParaRPr lang="en-AU" sz="2000" b="0" dirty="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endParaRPr>
              </a:p>
            </p:txBody>
          </p:sp>
        </p:grpSp>
        <p:sp>
          <p:nvSpPr>
            <p:cNvPr id="48" name="Line 20"/>
            <p:cNvSpPr>
              <a:spLocks noChangeShapeType="1"/>
            </p:cNvSpPr>
            <p:nvPr/>
          </p:nvSpPr>
          <p:spPr bwMode="auto">
            <a:xfrm flipH="1">
              <a:off x="4803775" y="4868863"/>
              <a:ext cx="0" cy="177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 flipH="1">
              <a:off x="3976688" y="5148263"/>
              <a:ext cx="762000" cy="203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Oval 22"/>
            <p:cNvSpPr>
              <a:spLocks noChangeArrowheads="1"/>
            </p:cNvSpPr>
            <p:nvPr/>
          </p:nvSpPr>
          <p:spPr bwMode="auto">
            <a:xfrm>
              <a:off x="4716463" y="5033963"/>
              <a:ext cx="165100" cy="152400"/>
            </a:xfrm>
            <a:prstGeom prst="ellipse">
              <a:avLst/>
            </a:prstGeom>
            <a:solidFill>
              <a:schemeClr val="bg2"/>
            </a:solidFill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Line 23"/>
            <p:cNvSpPr>
              <a:spLocks noChangeShapeType="1"/>
            </p:cNvSpPr>
            <p:nvPr/>
          </p:nvSpPr>
          <p:spPr bwMode="auto">
            <a:xfrm>
              <a:off x="4852988" y="5173663"/>
              <a:ext cx="889000" cy="177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AutoShape 24"/>
            <p:cNvSpPr>
              <a:spLocks noChangeArrowheads="1"/>
            </p:cNvSpPr>
            <p:nvPr/>
          </p:nvSpPr>
          <p:spPr bwMode="auto">
            <a:xfrm>
              <a:off x="1554163" y="5310188"/>
              <a:ext cx="3141662" cy="646112"/>
            </a:xfrm>
            <a:prstGeom prst="parallelogram">
              <a:avLst>
                <a:gd name="adj" fmla="val 21611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3" name="Text Box 25"/>
            <p:cNvSpPr txBox="1">
              <a:spLocks noChangeArrowheads="1"/>
            </p:cNvSpPr>
            <p:nvPr/>
          </p:nvSpPr>
          <p:spPr bwMode="auto">
            <a:xfrm>
              <a:off x="1612900" y="5300663"/>
              <a:ext cx="3098800" cy="525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  <a:defRPr/>
              </a:pP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motor.Regime = ‘up’  </a:t>
              </a:r>
              <a:r>
                <a:rPr lang="fr-BE" b="0">
                  <a:solidFill>
                    <a:schemeClr val="tx1"/>
                  </a:solidFill>
                </a:rPr>
                <a:t>®</a:t>
              </a:r>
              <a:endParaRPr lang="fr-BE" sz="2000" b="0">
                <a:solidFill>
                  <a:schemeClr val="tx1"/>
                </a:solidFill>
                <a:latin typeface="Arial" pitchFamily="34" charset="0"/>
              </a:endParaRPr>
            </a:p>
            <a:p>
              <a:pPr>
                <a:spcBef>
                  <a:spcPct val="0"/>
                </a:spcBef>
                <a:defRPr/>
              </a:pPr>
              <a:r>
                <a:rPr lang="fr-BE" sz="2000" b="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handBrakeCtrl = ‘off’</a:t>
              </a:r>
              <a:endParaRPr lang="en-AU" sz="2000" b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54" name="Text Box 27"/>
            <p:cNvSpPr txBox="1">
              <a:spLocks noChangeArrowheads="1"/>
            </p:cNvSpPr>
            <p:nvPr/>
          </p:nvSpPr>
          <p:spPr bwMode="auto">
            <a:xfrm>
              <a:off x="5097463" y="5356225"/>
              <a:ext cx="2909887" cy="555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handBrakeCtrl = ‘off’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sz="2000" b="0">
                  <a:solidFill>
                    <a:schemeClr val="tx1"/>
                  </a:solidFill>
                </a:rPr>
                <a:t>«</a:t>
              </a:r>
              <a:r>
                <a:rPr lang="fr-BE" sz="2000" b="0">
                  <a:solidFill>
                    <a:schemeClr val="tx1"/>
                  </a:solidFill>
                </a:rPr>
                <a:t> </a:t>
              </a: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HandBrakeReleased</a:t>
              </a:r>
              <a:endParaRPr lang="en-AU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55" name="Text Box 30"/>
            <p:cNvSpPr txBox="1">
              <a:spLocks noChangeArrowheads="1"/>
            </p:cNvSpPr>
            <p:nvPr/>
          </p:nvSpPr>
          <p:spPr bwMode="auto">
            <a:xfrm>
              <a:off x="1530350" y="5986463"/>
              <a:ext cx="969963" cy="395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b="0" i="1">
                  <a:solidFill>
                    <a:srgbClr val="008080"/>
                  </a:solidFill>
                  <a:latin typeface="Comic Sans MS" pitchFamily="66" charset="0"/>
                </a:rPr>
                <a:t>req</a:t>
              </a:r>
              <a:endParaRPr lang="en-AU" b="0" i="1">
                <a:solidFill>
                  <a:srgbClr val="008080"/>
                </a:solidFill>
                <a:latin typeface="Comic Sans MS" pitchFamily="66" charset="0"/>
              </a:endParaRPr>
            </a:p>
          </p:txBody>
        </p:sp>
        <p:grpSp>
          <p:nvGrpSpPr>
            <p:cNvPr id="56" name="Group 45"/>
            <p:cNvGrpSpPr>
              <a:grpSpLocks/>
            </p:cNvGrpSpPr>
            <p:nvPr/>
          </p:nvGrpSpPr>
          <p:grpSpPr bwMode="auto">
            <a:xfrm>
              <a:off x="4991104" y="5434030"/>
              <a:ext cx="207964" cy="298451"/>
              <a:chOff x="644" y="3540"/>
              <a:chExt cx="116" cy="188"/>
            </a:xfrm>
          </p:grpSpPr>
          <p:sp>
            <p:nvSpPr>
              <p:cNvPr id="57" name="Oval 46"/>
              <p:cNvSpPr>
                <a:spLocks noChangeArrowheads="1"/>
              </p:cNvSpPr>
              <p:nvPr/>
            </p:nvSpPr>
            <p:spPr bwMode="auto">
              <a:xfrm>
                <a:off x="671" y="3540"/>
                <a:ext cx="58" cy="4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8" name="Line 47"/>
              <p:cNvSpPr>
                <a:spLocks noChangeShapeType="1"/>
              </p:cNvSpPr>
              <p:nvPr/>
            </p:nvSpPr>
            <p:spPr bwMode="auto">
              <a:xfrm>
                <a:off x="702" y="3592"/>
                <a:ext cx="0" cy="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9" name="Line 48"/>
              <p:cNvSpPr>
                <a:spLocks noChangeShapeType="1"/>
              </p:cNvSpPr>
              <p:nvPr/>
            </p:nvSpPr>
            <p:spPr bwMode="auto">
              <a:xfrm flipH="1">
                <a:off x="651" y="3657"/>
                <a:ext cx="51" cy="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0" name="Line 49"/>
              <p:cNvSpPr>
                <a:spLocks noChangeShapeType="1"/>
              </p:cNvSpPr>
              <p:nvPr/>
            </p:nvSpPr>
            <p:spPr bwMode="auto">
              <a:xfrm>
                <a:off x="705" y="3663"/>
                <a:ext cx="52" cy="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" name="Line 50"/>
              <p:cNvSpPr>
                <a:spLocks noChangeShapeType="1"/>
              </p:cNvSpPr>
              <p:nvPr/>
            </p:nvSpPr>
            <p:spPr bwMode="auto">
              <a:xfrm>
                <a:off x="644" y="3620"/>
                <a:ext cx="1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a feature that indicates a qualitative level of estimated un-changeability with respect to other comparable </a:t>
            </a:r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Source</a:t>
            </a:r>
          </a:p>
          <a:p>
            <a:pPr lvl="1"/>
            <a:r>
              <a:rPr lang="en-US" dirty="0" smtClean="0"/>
              <a:t>Fit Criterion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Formal Spec</a:t>
            </a:r>
            <a:endParaRPr lang="en-US" dirty="0" smtClean="0"/>
          </a:p>
          <a:p>
            <a:pPr lvl="1"/>
            <a:r>
              <a:rPr lang="en-US" dirty="0" smtClean="0"/>
              <a:t>Stability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An </a:t>
            </a: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AND-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refinement</a:t>
            </a: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r-FR" dirty="0" smtClean="0"/>
              <a:t>of goal </a:t>
            </a:r>
            <a:r>
              <a:rPr lang="fr-FR" i="1" dirty="0" smtClean="0"/>
              <a:t>G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subgoals</a:t>
            </a:r>
            <a:r>
              <a:rPr lang="fr-FR" dirty="0" smtClean="0"/>
              <a:t> </a:t>
            </a:r>
            <a:r>
              <a:rPr lang="fr-FR" i="1" dirty="0" smtClean="0"/>
              <a:t>G</a:t>
            </a:r>
            <a:r>
              <a:rPr lang="fr-FR" i="1" baseline="-25000" dirty="0" smtClean="0"/>
              <a:t>1</a:t>
            </a:r>
            <a:r>
              <a:rPr lang="fr-FR" i="1" dirty="0" smtClean="0"/>
              <a:t>, ..., </a:t>
            </a:r>
            <a:r>
              <a:rPr lang="fr-FR" i="1" dirty="0" err="1" smtClean="0"/>
              <a:t>G</a:t>
            </a:r>
            <a:r>
              <a:rPr lang="fr-FR" i="1" baseline="-25000" dirty="0" err="1" smtClean="0"/>
              <a:t>n</a:t>
            </a:r>
            <a:r>
              <a:rPr lang="fr-FR" i="1" baseline="-25000" dirty="0" smtClean="0"/>
              <a:t> </a:t>
            </a:r>
            <a:r>
              <a:rPr lang="fr-FR" i="1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be__</a:t>
            </a:r>
            <a:r>
              <a:rPr lang="fr-FR" dirty="0" smtClean="0"/>
              <a:t>.</a:t>
            </a:r>
          </a:p>
          <a:p>
            <a:pPr lvl="1"/>
            <a:r>
              <a:rPr lang="en-US" dirty="0" smtClean="0"/>
              <a:t>Complete, inconsistent, </a:t>
            </a:r>
            <a:r>
              <a:rPr lang="en-US" dirty="0" smtClean="0"/>
              <a:t>minimal</a:t>
            </a:r>
          </a:p>
          <a:p>
            <a:pPr lvl="1"/>
            <a:r>
              <a:rPr lang="en-US" dirty="0" smtClean="0"/>
              <a:t>Complete, consistent, </a:t>
            </a:r>
            <a:r>
              <a:rPr lang="en-US" dirty="0" smtClean="0"/>
              <a:t>minimal</a:t>
            </a:r>
          </a:p>
          <a:p>
            <a:pPr lvl="1"/>
            <a:r>
              <a:rPr lang="en-US" dirty="0" smtClean="0"/>
              <a:t>Complete, accuracy, </a:t>
            </a:r>
            <a:r>
              <a:rPr lang="en-US" dirty="0" smtClean="0"/>
              <a:t>coverage</a:t>
            </a:r>
          </a:p>
          <a:p>
            <a:r>
              <a:rPr lang="en-US" altLang="en-US" dirty="0" smtClean="0"/>
              <a:t>{</a:t>
            </a:r>
            <a:r>
              <a:rPr lang="fr-FR" i="1" dirty="0" smtClean="0"/>
              <a:t>G</a:t>
            </a:r>
            <a:r>
              <a:rPr lang="fr-FR" i="1" baseline="-25000" dirty="0" smtClean="0"/>
              <a:t>1</a:t>
            </a:r>
            <a:r>
              <a:rPr lang="fr-FR" i="1" dirty="0" smtClean="0"/>
              <a:t>, ..., </a:t>
            </a:r>
            <a:r>
              <a:rPr lang="fr-FR" i="1" dirty="0" err="1" smtClean="0"/>
              <a:t>G</a:t>
            </a:r>
            <a:r>
              <a:rPr lang="fr-FR" i="1" baseline="-25000" dirty="0" err="1" smtClean="0"/>
              <a:t>n</a:t>
            </a:r>
            <a:r>
              <a:rPr lang="en-US" altLang="en-US" dirty="0" smtClean="0"/>
              <a:t>} is a </a:t>
            </a:r>
            <a:r>
              <a:rPr lang="en-US" altLang="en-US" dirty="0" smtClean="0"/>
              <a:t>____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AND-refinement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dirty="0" smtClean="0"/>
              <a:t>of </a:t>
            </a:r>
            <a:r>
              <a:rPr lang="fr-FR" i="1" dirty="0" smtClean="0"/>
              <a:t>G  </a:t>
            </a:r>
            <a:r>
              <a:rPr lang="fr-FR" dirty="0" err="1" smtClean="0"/>
              <a:t>iff</a:t>
            </a:r>
            <a:r>
              <a:rPr lang="fr-FR" dirty="0" smtClean="0"/>
              <a:t> </a:t>
            </a:r>
            <a:r>
              <a:rPr lang="fr-FR" dirty="0" err="1" smtClean="0"/>
              <a:t>satisfying</a:t>
            </a:r>
            <a:r>
              <a:rPr lang="fr-FR" dirty="0" smtClean="0"/>
              <a:t> </a:t>
            </a:r>
            <a:r>
              <a:rPr lang="fr-FR" i="1" dirty="0" smtClean="0"/>
              <a:t>G</a:t>
            </a:r>
            <a:r>
              <a:rPr lang="fr-FR" i="1" baseline="-25000" dirty="0" smtClean="0"/>
              <a:t>1</a:t>
            </a:r>
            <a:r>
              <a:rPr lang="fr-FR" i="1" dirty="0" smtClean="0"/>
              <a:t>, ..., </a:t>
            </a:r>
            <a:r>
              <a:rPr lang="fr-FR" i="1" dirty="0" err="1" smtClean="0"/>
              <a:t>G</a:t>
            </a:r>
            <a:r>
              <a:rPr lang="fr-FR" i="1" baseline="-25000" dirty="0" err="1" smtClean="0"/>
              <a:t>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i="1" dirty="0" err="1" smtClean="0"/>
              <a:t>sufficient</a:t>
            </a:r>
            <a:r>
              <a:rPr lang="fr-FR" dirty="0" smtClean="0"/>
              <a:t> for </a:t>
            </a:r>
            <a:r>
              <a:rPr lang="fr-FR" dirty="0" err="1" smtClean="0"/>
              <a:t>satisfying</a:t>
            </a:r>
            <a:r>
              <a:rPr lang="fr-FR" dirty="0" smtClean="0"/>
              <a:t> </a:t>
            </a:r>
            <a:r>
              <a:rPr lang="fr-FR" i="1" dirty="0" smtClean="0"/>
              <a:t>G</a:t>
            </a:r>
            <a:r>
              <a:rPr lang="fr-FR" dirty="0" smtClean="0"/>
              <a:t>  in </a:t>
            </a:r>
            <a:r>
              <a:rPr lang="fr-FR" dirty="0" err="1" smtClean="0"/>
              <a:t>view</a:t>
            </a:r>
            <a:r>
              <a:rPr lang="fr-FR" dirty="0" smtClean="0"/>
              <a:t> of </a:t>
            </a:r>
            <a:r>
              <a:rPr lang="fr-FR" dirty="0" err="1" smtClean="0"/>
              <a:t>known</a:t>
            </a:r>
            <a:r>
              <a:rPr lang="fr-FR" dirty="0" smtClean="0"/>
              <a:t> </a:t>
            </a:r>
            <a:r>
              <a:rPr lang="fr-FR" dirty="0" err="1" smtClean="0"/>
              <a:t>domain</a:t>
            </a:r>
            <a:r>
              <a:rPr lang="fr-FR" dirty="0" smtClean="0"/>
              <a:t> </a:t>
            </a:r>
            <a:r>
              <a:rPr lang="fr-FR" dirty="0" err="1" smtClean="0"/>
              <a:t>properties</a:t>
            </a:r>
            <a:endParaRPr lang="fr-FR" sz="2400" dirty="0" smtClean="0"/>
          </a:p>
          <a:p>
            <a:pPr lvl="1"/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complete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Minimal 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Consistent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 </a:t>
            </a: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AND-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refinement</a:t>
            </a: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r-FR" dirty="0" smtClean="0"/>
              <a:t>of goal </a:t>
            </a:r>
            <a:r>
              <a:rPr lang="fr-FR" i="1" dirty="0" smtClean="0"/>
              <a:t>G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subgoals</a:t>
            </a:r>
            <a:r>
              <a:rPr lang="fr-FR" dirty="0" smtClean="0"/>
              <a:t> </a:t>
            </a:r>
            <a:r>
              <a:rPr lang="fr-FR" i="1" dirty="0" smtClean="0"/>
              <a:t>G</a:t>
            </a:r>
            <a:r>
              <a:rPr lang="fr-FR" i="1" baseline="-25000" dirty="0" smtClean="0"/>
              <a:t>1</a:t>
            </a:r>
            <a:r>
              <a:rPr lang="fr-FR" i="1" dirty="0" smtClean="0"/>
              <a:t>, ..., </a:t>
            </a:r>
            <a:r>
              <a:rPr lang="fr-FR" i="1" dirty="0" err="1" smtClean="0"/>
              <a:t>G</a:t>
            </a:r>
            <a:r>
              <a:rPr lang="fr-FR" i="1" baseline="-25000" dirty="0" err="1" smtClean="0"/>
              <a:t>n</a:t>
            </a:r>
            <a:r>
              <a:rPr lang="fr-FR" i="1" baseline="-25000" dirty="0" smtClean="0"/>
              <a:t> </a:t>
            </a:r>
            <a:r>
              <a:rPr lang="fr-FR" i="1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complete</a:t>
            </a:r>
            <a:r>
              <a:rPr lang="fr-FR" dirty="0" smtClean="0"/>
              <a:t> w</a:t>
            </a:r>
            <a:r>
              <a:rPr lang="en-US" dirty="0" smtClean="0"/>
              <a:t>hen </a:t>
            </a:r>
          </a:p>
          <a:p>
            <a:pPr lvl="1"/>
            <a:r>
              <a:rPr lang="en-US" dirty="0" smtClean="0"/>
              <a:t>{</a:t>
            </a:r>
            <a:r>
              <a:rPr lang="fr-FR" i="1" dirty="0" smtClean="0"/>
              <a:t>G</a:t>
            </a:r>
            <a:r>
              <a:rPr lang="fr-FR" i="1" baseline="-25000" dirty="0" smtClean="0"/>
              <a:t>1</a:t>
            </a:r>
            <a:r>
              <a:rPr lang="fr-FR" i="1" dirty="0" smtClean="0"/>
              <a:t>, ..., </a:t>
            </a:r>
            <a:r>
              <a:rPr lang="fr-FR" i="1" dirty="0" err="1" smtClean="0"/>
              <a:t>G</a:t>
            </a:r>
            <a:r>
              <a:rPr lang="fr-FR" i="1" baseline="-25000" dirty="0" err="1" smtClean="0"/>
              <a:t>n</a:t>
            </a:r>
            <a:r>
              <a:rPr lang="fr-FR" i="1" dirty="0" smtClean="0"/>
              <a:t>,</a:t>
            </a:r>
            <a:r>
              <a:rPr lang="en-US" dirty="0" smtClean="0"/>
              <a:t> Dom}</a:t>
            </a:r>
            <a:r>
              <a:rPr lang="en-US" b="1" dirty="0" smtClean="0"/>
              <a:t> </a:t>
            </a:r>
            <a:r>
              <a:rPr lang="en-US" b="1" dirty="0" smtClean="0">
                <a:latin typeface="Symbol" pitchFamily="18" charset="2"/>
              </a:rPr>
              <a:t>|=</a:t>
            </a:r>
            <a:r>
              <a:rPr lang="en-US" dirty="0" smtClean="0">
                <a:latin typeface="MS Shell Dlg" charset="0"/>
              </a:rPr>
              <a:t>  </a:t>
            </a:r>
            <a:r>
              <a:rPr lang="en-US" i="1" dirty="0" smtClean="0"/>
              <a:t>G</a:t>
            </a:r>
          </a:p>
          <a:p>
            <a:pPr lvl="1"/>
            <a:r>
              <a:rPr lang="en-US" dirty="0" smtClean="0"/>
              <a:t>{</a:t>
            </a:r>
            <a:r>
              <a:rPr lang="fr-FR" i="1" dirty="0" smtClean="0"/>
              <a:t>G</a:t>
            </a:r>
            <a:r>
              <a:rPr lang="fr-FR" i="1" baseline="-25000" dirty="0" smtClean="0"/>
              <a:t>1</a:t>
            </a:r>
            <a:r>
              <a:rPr lang="fr-FR" i="1" dirty="0" smtClean="0"/>
              <a:t>, ..., </a:t>
            </a:r>
            <a:r>
              <a:rPr lang="fr-FR" i="1" dirty="0" err="1" smtClean="0"/>
              <a:t>G</a:t>
            </a:r>
            <a:r>
              <a:rPr lang="fr-FR" i="1" baseline="-25000" dirty="0" err="1" smtClean="0"/>
              <a:t>n</a:t>
            </a:r>
            <a:r>
              <a:rPr lang="fr-FR" i="1" dirty="0" smtClean="0"/>
              <a:t>,</a:t>
            </a:r>
            <a:r>
              <a:rPr lang="en-US" dirty="0" smtClean="0"/>
              <a:t> Dom} </a:t>
            </a:r>
            <a:r>
              <a:rPr lang="en-US" b="1" dirty="0" smtClean="0">
                <a:latin typeface="Symbol" pitchFamily="18" charset="2"/>
              </a:rPr>
              <a:t>|¹</a:t>
            </a:r>
            <a:r>
              <a:rPr lang="en-US" dirty="0" smtClean="0">
                <a:latin typeface="MS Shell Dlg" charset="0"/>
              </a:rPr>
              <a:t>  </a:t>
            </a:r>
            <a:r>
              <a:rPr lang="en-US" b="1" dirty="0" smtClean="0"/>
              <a:t>false</a:t>
            </a:r>
          </a:p>
          <a:p>
            <a:pPr lvl="1"/>
            <a:r>
              <a:rPr lang="en-US" dirty="0" smtClean="0"/>
              <a:t>{</a:t>
            </a:r>
            <a:r>
              <a:rPr lang="fr-FR" i="1" dirty="0" smtClean="0"/>
              <a:t>G</a:t>
            </a:r>
            <a:r>
              <a:rPr lang="fr-FR" i="1" baseline="-25000" dirty="0" smtClean="0"/>
              <a:t>1</a:t>
            </a:r>
            <a:r>
              <a:rPr lang="fr-FR" i="1" dirty="0" smtClean="0"/>
              <a:t>, ..., </a:t>
            </a:r>
            <a:r>
              <a:rPr lang="fr-FR" i="1" dirty="0" err="1" smtClean="0"/>
              <a:t>G</a:t>
            </a:r>
            <a:r>
              <a:rPr lang="fr-FR" i="1" baseline="-25000" dirty="0" err="1" smtClean="0"/>
              <a:t>j</a:t>
            </a:r>
            <a:r>
              <a:rPr lang="fr-FR" i="1" baseline="-25000" dirty="0" smtClean="0"/>
              <a:t>-1</a:t>
            </a:r>
            <a:r>
              <a:rPr lang="fr-FR" i="1" dirty="0" smtClean="0"/>
              <a:t>, </a:t>
            </a:r>
            <a:r>
              <a:rPr lang="fr-FR" i="1" dirty="0" err="1" smtClean="0"/>
              <a:t>G</a:t>
            </a:r>
            <a:r>
              <a:rPr lang="fr-FR" i="1" baseline="-25000" dirty="0" err="1" smtClean="0"/>
              <a:t>j</a:t>
            </a:r>
            <a:r>
              <a:rPr lang="fr-FR" i="1" baseline="-25000" dirty="0" smtClean="0"/>
              <a:t>+1</a:t>
            </a:r>
            <a:r>
              <a:rPr lang="fr-FR" i="1" dirty="0" smtClean="0"/>
              <a:t>, ..., </a:t>
            </a:r>
            <a:r>
              <a:rPr lang="fr-FR" i="1" dirty="0" err="1" smtClean="0"/>
              <a:t>G</a:t>
            </a:r>
            <a:r>
              <a:rPr lang="fr-FR" i="1" baseline="-25000" dirty="0" err="1" smtClean="0"/>
              <a:t>n</a:t>
            </a:r>
            <a:r>
              <a:rPr lang="fr-FR" i="1" dirty="0" smtClean="0"/>
              <a:t>,</a:t>
            </a:r>
            <a:r>
              <a:rPr lang="en-US" dirty="0" smtClean="0"/>
              <a:t> Dom} </a:t>
            </a:r>
            <a:r>
              <a:rPr lang="en-US" b="1" dirty="0" smtClean="0">
                <a:latin typeface="Symbol" pitchFamily="18" charset="2"/>
              </a:rPr>
              <a:t>|¹  </a:t>
            </a:r>
            <a:r>
              <a:rPr lang="fr-FR" i="1" dirty="0" smtClean="0"/>
              <a:t>G</a:t>
            </a:r>
          </a:p>
          <a:p>
            <a:r>
              <a:rPr lang="fr-FR" dirty="0" smtClean="0"/>
              <a:t>An </a:t>
            </a: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AND-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refinement</a:t>
            </a: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r-FR" dirty="0" smtClean="0"/>
              <a:t>of goal </a:t>
            </a:r>
            <a:r>
              <a:rPr lang="fr-FR" i="1" dirty="0" smtClean="0"/>
              <a:t>G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subgoals</a:t>
            </a:r>
            <a:r>
              <a:rPr lang="fr-FR" dirty="0" smtClean="0"/>
              <a:t> </a:t>
            </a:r>
            <a:r>
              <a:rPr lang="fr-FR" i="1" dirty="0" smtClean="0"/>
              <a:t>G</a:t>
            </a:r>
            <a:r>
              <a:rPr lang="fr-FR" i="1" baseline="-25000" dirty="0" smtClean="0"/>
              <a:t>1</a:t>
            </a:r>
            <a:r>
              <a:rPr lang="fr-FR" i="1" dirty="0" smtClean="0"/>
              <a:t>, ..., </a:t>
            </a:r>
            <a:r>
              <a:rPr lang="fr-FR" i="1" dirty="0" err="1" smtClean="0"/>
              <a:t>G</a:t>
            </a:r>
            <a:r>
              <a:rPr lang="fr-FR" i="1" baseline="-25000" dirty="0" err="1" smtClean="0"/>
              <a:t>n</a:t>
            </a:r>
            <a:r>
              <a:rPr lang="fr-FR" i="1" baseline="-25000" dirty="0" smtClean="0"/>
              <a:t> </a:t>
            </a:r>
            <a:r>
              <a:rPr lang="fr-FR" i="1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smtClean="0"/>
              <a:t>minimal w</a:t>
            </a:r>
            <a:r>
              <a:rPr lang="en-US" dirty="0" smtClean="0"/>
              <a:t>hen</a:t>
            </a:r>
            <a:endParaRPr lang="en-US" dirty="0" smtClean="0"/>
          </a:p>
          <a:p>
            <a:pPr lvl="1"/>
            <a:r>
              <a:rPr lang="en-US" dirty="0" smtClean="0"/>
              <a:t>{</a:t>
            </a:r>
            <a:r>
              <a:rPr lang="fr-FR" i="1" dirty="0" smtClean="0"/>
              <a:t>G</a:t>
            </a:r>
            <a:r>
              <a:rPr lang="fr-FR" i="1" baseline="-25000" dirty="0" smtClean="0"/>
              <a:t>1</a:t>
            </a:r>
            <a:r>
              <a:rPr lang="fr-FR" i="1" dirty="0" smtClean="0"/>
              <a:t>, ..., </a:t>
            </a:r>
            <a:r>
              <a:rPr lang="fr-FR" i="1" dirty="0" err="1" smtClean="0"/>
              <a:t>G</a:t>
            </a:r>
            <a:r>
              <a:rPr lang="fr-FR" i="1" baseline="-25000" dirty="0" err="1" smtClean="0"/>
              <a:t>n</a:t>
            </a:r>
            <a:r>
              <a:rPr lang="fr-FR" i="1" dirty="0" smtClean="0"/>
              <a:t>,</a:t>
            </a:r>
            <a:r>
              <a:rPr lang="en-US" dirty="0" smtClean="0"/>
              <a:t> Dom}</a:t>
            </a:r>
            <a:r>
              <a:rPr lang="en-US" b="1" dirty="0" smtClean="0"/>
              <a:t> </a:t>
            </a:r>
            <a:r>
              <a:rPr lang="en-US" b="1" dirty="0" smtClean="0">
                <a:latin typeface="Symbol" pitchFamily="18" charset="2"/>
              </a:rPr>
              <a:t>|=</a:t>
            </a:r>
            <a:r>
              <a:rPr lang="en-US" dirty="0" smtClean="0">
                <a:latin typeface="MS Shell Dlg" charset="0"/>
              </a:rPr>
              <a:t>  </a:t>
            </a:r>
            <a:r>
              <a:rPr lang="en-US" i="1" dirty="0" smtClean="0"/>
              <a:t>G</a:t>
            </a:r>
          </a:p>
          <a:p>
            <a:pPr lvl="1"/>
            <a:r>
              <a:rPr lang="en-US" dirty="0" smtClean="0"/>
              <a:t>{</a:t>
            </a:r>
            <a:r>
              <a:rPr lang="fr-FR" i="1" dirty="0" smtClean="0"/>
              <a:t>G</a:t>
            </a:r>
            <a:r>
              <a:rPr lang="fr-FR" i="1" baseline="-25000" dirty="0" smtClean="0"/>
              <a:t>1</a:t>
            </a:r>
            <a:r>
              <a:rPr lang="fr-FR" i="1" dirty="0" smtClean="0"/>
              <a:t>, ..., </a:t>
            </a:r>
            <a:r>
              <a:rPr lang="fr-FR" i="1" dirty="0" err="1" smtClean="0"/>
              <a:t>G</a:t>
            </a:r>
            <a:r>
              <a:rPr lang="fr-FR" i="1" baseline="-25000" dirty="0" err="1" smtClean="0"/>
              <a:t>n</a:t>
            </a:r>
            <a:r>
              <a:rPr lang="fr-FR" i="1" dirty="0" smtClean="0"/>
              <a:t>,</a:t>
            </a:r>
            <a:r>
              <a:rPr lang="en-US" dirty="0" smtClean="0"/>
              <a:t> Dom} </a:t>
            </a:r>
            <a:r>
              <a:rPr lang="en-US" b="1" dirty="0" smtClean="0">
                <a:latin typeface="Symbol" pitchFamily="18" charset="2"/>
              </a:rPr>
              <a:t>|¹</a:t>
            </a:r>
            <a:r>
              <a:rPr lang="en-US" dirty="0" smtClean="0">
                <a:latin typeface="MS Shell Dlg" charset="0"/>
              </a:rPr>
              <a:t>  </a:t>
            </a:r>
            <a:r>
              <a:rPr lang="en-US" b="1" dirty="0" smtClean="0"/>
              <a:t>false</a:t>
            </a:r>
          </a:p>
          <a:p>
            <a:pPr lvl="1"/>
            <a:r>
              <a:rPr lang="en-US" dirty="0" smtClean="0"/>
              <a:t>{</a:t>
            </a:r>
            <a:r>
              <a:rPr lang="fr-FR" i="1" dirty="0" smtClean="0"/>
              <a:t>G</a:t>
            </a:r>
            <a:r>
              <a:rPr lang="fr-FR" i="1" baseline="-25000" dirty="0" smtClean="0"/>
              <a:t>1</a:t>
            </a:r>
            <a:r>
              <a:rPr lang="fr-FR" i="1" dirty="0" smtClean="0"/>
              <a:t>, ..., </a:t>
            </a:r>
            <a:r>
              <a:rPr lang="fr-FR" i="1" dirty="0" err="1" smtClean="0"/>
              <a:t>G</a:t>
            </a:r>
            <a:r>
              <a:rPr lang="fr-FR" i="1" baseline="-25000" dirty="0" err="1" smtClean="0"/>
              <a:t>j</a:t>
            </a:r>
            <a:r>
              <a:rPr lang="fr-FR" i="1" baseline="-25000" dirty="0" smtClean="0"/>
              <a:t>-1</a:t>
            </a:r>
            <a:r>
              <a:rPr lang="fr-FR" i="1" dirty="0" smtClean="0"/>
              <a:t>, </a:t>
            </a:r>
            <a:r>
              <a:rPr lang="fr-FR" i="1" dirty="0" err="1" smtClean="0"/>
              <a:t>G</a:t>
            </a:r>
            <a:r>
              <a:rPr lang="fr-FR" i="1" baseline="-25000" dirty="0" err="1" smtClean="0"/>
              <a:t>j</a:t>
            </a:r>
            <a:r>
              <a:rPr lang="fr-FR" i="1" baseline="-25000" dirty="0" smtClean="0"/>
              <a:t>+1</a:t>
            </a:r>
            <a:r>
              <a:rPr lang="fr-FR" i="1" dirty="0" smtClean="0"/>
              <a:t>, ..., </a:t>
            </a:r>
            <a:r>
              <a:rPr lang="fr-FR" i="1" dirty="0" err="1" smtClean="0"/>
              <a:t>G</a:t>
            </a:r>
            <a:r>
              <a:rPr lang="fr-FR" i="1" baseline="-25000" dirty="0" err="1" smtClean="0"/>
              <a:t>n</a:t>
            </a:r>
            <a:r>
              <a:rPr lang="fr-FR" i="1" dirty="0" smtClean="0"/>
              <a:t>,</a:t>
            </a:r>
            <a:r>
              <a:rPr lang="en-US" dirty="0" smtClean="0"/>
              <a:t> Dom} </a:t>
            </a:r>
            <a:r>
              <a:rPr lang="en-US" b="1" dirty="0" smtClean="0">
                <a:latin typeface="Symbol" pitchFamily="18" charset="2"/>
              </a:rPr>
              <a:t>|¹  </a:t>
            </a:r>
            <a:r>
              <a:rPr lang="fr-FR" i="1" dirty="0" smtClean="0"/>
              <a:t>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Getting complete refinements of behavioral goals is essential </a:t>
            </a:r>
            <a:r>
              <a:rPr lang="en-US" altLang="en-US" dirty="0" smtClean="0"/>
              <a:t>for___</a:t>
            </a:r>
            <a:endParaRPr lang="en-US" altLang="en-US" dirty="0" smtClean="0"/>
          </a:p>
          <a:p>
            <a:pPr lvl="1"/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requirements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completeness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 refinement complete</a:t>
            </a:r>
          </a:p>
          <a:p>
            <a:r>
              <a:rPr lang="en-US" altLang="en-US" dirty="0" smtClean="0"/>
              <a:t>____are </a:t>
            </a:r>
            <a:r>
              <a:rPr lang="en-US" altLang="en-US" dirty="0" smtClean="0"/>
              <a:t>often used for arguing about complete </a:t>
            </a:r>
            <a:r>
              <a:rPr lang="en-US" altLang="en-US" dirty="0" smtClean="0"/>
              <a:t>refinements.</a:t>
            </a:r>
          </a:p>
          <a:p>
            <a:pPr lvl="1"/>
            <a:r>
              <a:rPr lang="en-US" dirty="0" smtClean="0"/>
              <a:t>Domain Property</a:t>
            </a:r>
          </a:p>
          <a:p>
            <a:pPr lvl="1"/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Assumption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property is classified into</a:t>
            </a:r>
          </a:p>
          <a:p>
            <a:pPr lvl="1"/>
            <a:r>
              <a:rPr lang="en-US" dirty="0" smtClean="0"/>
              <a:t>Domain invariant</a:t>
            </a:r>
          </a:p>
          <a:p>
            <a:pPr lvl="1"/>
            <a:r>
              <a:rPr lang="en-US" dirty="0" smtClean="0"/>
              <a:t>Domain hypothesis</a:t>
            </a:r>
          </a:p>
          <a:p>
            <a:pPr lvl="1"/>
            <a:r>
              <a:rPr lang="en-US" dirty="0" smtClean="0"/>
              <a:t>Prescriptive statement</a:t>
            </a:r>
          </a:p>
          <a:p>
            <a:pPr lvl="1"/>
            <a:r>
              <a:rPr lang="en-US" dirty="0" smtClean="0"/>
              <a:t>Descriptive statement</a:t>
            </a:r>
          </a:p>
          <a:p>
            <a:r>
              <a:rPr lang="en-US" altLang="en-US" dirty="0" smtClean="0"/>
              <a:t>___ state system property that is  assumed </a:t>
            </a:r>
            <a:r>
              <a:rPr lang="en-US" altLang="en-US" dirty="0" smtClean="0"/>
              <a:t>to hold in specific </a:t>
            </a:r>
            <a:r>
              <a:rPr lang="en-US" altLang="en-US" dirty="0" smtClean="0"/>
              <a:t>states</a:t>
            </a:r>
          </a:p>
          <a:p>
            <a:pPr lvl="1"/>
            <a:r>
              <a:rPr lang="en-US" dirty="0" smtClean="0"/>
              <a:t>Domain invariant</a:t>
            </a:r>
          </a:p>
          <a:p>
            <a:pPr lvl="1"/>
            <a:r>
              <a:rPr lang="en-US" dirty="0" smtClean="0"/>
              <a:t>Domain </a:t>
            </a:r>
            <a:r>
              <a:rPr lang="en-US" dirty="0" smtClean="0"/>
              <a:t>hypothesis</a:t>
            </a:r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refinement is refinement trees in which, leaf nodes are___</a:t>
            </a:r>
          </a:p>
          <a:p>
            <a:pPr lvl="1"/>
            <a:r>
              <a:rPr lang="en-US" altLang="en-US" dirty="0" smtClean="0"/>
              <a:t>Single-agent goals</a:t>
            </a:r>
          </a:p>
          <a:p>
            <a:pPr lvl="1"/>
            <a:r>
              <a:rPr lang="en-US" altLang="en-US" dirty="0" smtClean="0"/>
              <a:t>Multi-agent goals</a:t>
            </a:r>
          </a:p>
          <a:p>
            <a:pPr lvl="1"/>
            <a:r>
              <a:rPr lang="en-US" altLang="en-US" dirty="0" smtClean="0"/>
              <a:t>Domain properties</a:t>
            </a:r>
          </a:p>
          <a:p>
            <a:pPr lvl="1"/>
            <a:r>
              <a:rPr lang="en-US" altLang="en-US" dirty="0" smtClean="0"/>
              <a:t>Assumptions</a:t>
            </a:r>
          </a:p>
          <a:p>
            <a:r>
              <a:rPr lang="en-US" altLang="en-US" dirty="0" smtClean="0"/>
              <a:t>It is true if we said that goals </a:t>
            </a:r>
            <a:r>
              <a:rPr lang="en-US" altLang="en-US" dirty="0" smtClean="0"/>
              <a:t>are recursively </a:t>
            </a:r>
            <a:r>
              <a:rPr lang="en-US" altLang="en-US" dirty="0" err="1" smtClean="0"/>
              <a:t>refinable</a:t>
            </a:r>
            <a:r>
              <a:rPr lang="en-US" altLang="en-US" dirty="0" smtClean="0"/>
              <a:t>?</a:t>
            </a:r>
          </a:p>
          <a:p>
            <a:pPr lvl="1"/>
            <a:r>
              <a:rPr lang="en-US" altLang="en-US" dirty="0" smtClean="0"/>
              <a:t>True</a:t>
            </a:r>
          </a:p>
          <a:p>
            <a:pPr lvl="1"/>
            <a:r>
              <a:rPr lang="en-US" altLang="en-US" dirty="0" smtClean="0"/>
              <a:t>False</a:t>
            </a:r>
            <a:endParaRPr lang="en-US" altLang="en-US" dirty="0" smtClean="0"/>
          </a:p>
          <a:p>
            <a:pPr>
              <a:buNone/>
            </a:pPr>
            <a:endParaRPr lang="en-US" alt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9668</TotalTime>
  <Words>1185</Words>
  <Application>Microsoft Office PowerPoint</Application>
  <PresentationFormat>On-screen Show (4:3)</PresentationFormat>
  <Paragraphs>257</Paragraphs>
  <Slides>33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Picture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Company>FPT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Sang Nguyen</dc:creator>
  <cp:lastModifiedBy>Sang Nguyen</cp:lastModifiedBy>
  <cp:revision>455</cp:revision>
  <dcterms:created xsi:type="dcterms:W3CDTF">2010-01-30T12:29:31Z</dcterms:created>
  <dcterms:modified xsi:type="dcterms:W3CDTF">2012-08-15T03:11:49Z</dcterms:modified>
</cp:coreProperties>
</file>