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071" autoAdjust="0"/>
  </p:normalViewPr>
  <p:slideViewPr>
    <p:cSldViewPr>
      <p:cViewPr varScale="1">
        <p:scale>
          <a:sx n="59" d="100"/>
          <a:sy n="59" d="100"/>
        </p:scale>
        <p:origin x="-8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8/16/2012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chemeClr val="tx1"/>
                </a:solidFill>
              </a:rPr>
              <a:t>Chapter 9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 Morgan’s </a:t>
            </a:r>
            <a:r>
              <a:rPr lang="en-US" dirty="0" smtClean="0"/>
              <a:t>law state that  </a:t>
            </a:r>
            <a:r>
              <a:rPr lang="en-US" sz="2400" b="1" dirty="0" smtClean="0">
                <a:solidFill>
                  <a:srgbClr val="009999"/>
                </a:solidFill>
                <a:latin typeface="Arial" pitchFamily="34" charset="0"/>
              </a:rPr>
              <a:t>not</a:t>
            </a:r>
            <a:r>
              <a:rPr lang="en-US" dirty="0" smtClean="0">
                <a:solidFill>
                  <a:srgbClr val="009999"/>
                </a:solidFill>
              </a:rPr>
              <a:t> (G1 </a:t>
            </a:r>
            <a:r>
              <a:rPr lang="en-US" sz="2400" b="1" dirty="0" smtClean="0">
                <a:solidFill>
                  <a:srgbClr val="009999"/>
                </a:solidFill>
                <a:latin typeface="Arial" pitchFamily="34" charset="0"/>
              </a:rPr>
              <a:t>and</a:t>
            </a:r>
            <a:r>
              <a:rPr lang="en-US" dirty="0" smtClean="0">
                <a:solidFill>
                  <a:srgbClr val="009999"/>
                </a:solidFill>
              </a:rPr>
              <a:t> G2)</a:t>
            </a:r>
            <a:r>
              <a:rPr lang="en-US" dirty="0" smtClean="0"/>
              <a:t>  equivalent </a:t>
            </a:r>
            <a:r>
              <a:rPr lang="en-US" dirty="0" smtClean="0"/>
              <a:t>to___</a:t>
            </a:r>
          </a:p>
          <a:p>
            <a:pPr lvl="1"/>
            <a:r>
              <a:rPr lang="en-US" b="1" dirty="0" smtClean="0">
                <a:solidFill>
                  <a:srgbClr val="009999"/>
                </a:solidFill>
                <a:latin typeface="Arial" pitchFamily="34" charset="0"/>
              </a:rPr>
              <a:t>not</a:t>
            </a:r>
            <a:r>
              <a:rPr lang="en-US" dirty="0" smtClean="0">
                <a:solidFill>
                  <a:srgbClr val="009999"/>
                </a:solidFill>
              </a:rPr>
              <a:t> G1 </a:t>
            </a:r>
            <a:r>
              <a:rPr lang="en-US" b="1" dirty="0" smtClean="0">
                <a:solidFill>
                  <a:srgbClr val="009999"/>
                </a:solidFill>
                <a:latin typeface="Arial" pitchFamily="34" charset="0"/>
              </a:rPr>
              <a:t>or not</a:t>
            </a:r>
            <a:r>
              <a:rPr lang="en-US" dirty="0" smtClean="0">
                <a:solidFill>
                  <a:srgbClr val="009999"/>
                </a:solidFill>
              </a:rPr>
              <a:t> G2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9999"/>
                </a:solidFill>
              </a:rPr>
              <a:t>G1 </a:t>
            </a:r>
            <a:r>
              <a:rPr lang="en-US" b="1" dirty="0" smtClean="0">
                <a:solidFill>
                  <a:srgbClr val="009999"/>
                </a:solidFill>
                <a:latin typeface="Arial" pitchFamily="34" charset="0"/>
              </a:rPr>
              <a:t>or </a:t>
            </a:r>
            <a:r>
              <a:rPr lang="en-US" b="1" dirty="0" smtClean="0">
                <a:solidFill>
                  <a:srgbClr val="009999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rgbClr val="009999"/>
                </a:solidFill>
              </a:rPr>
              <a:t>G2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9999"/>
                </a:solidFill>
                <a:latin typeface="Arial" pitchFamily="34" charset="0"/>
              </a:rPr>
              <a:t>not</a:t>
            </a:r>
            <a:r>
              <a:rPr lang="en-US" dirty="0" smtClean="0">
                <a:solidFill>
                  <a:srgbClr val="009999"/>
                </a:solidFill>
              </a:rPr>
              <a:t> G1 </a:t>
            </a:r>
            <a:r>
              <a:rPr lang="en-US" b="1" dirty="0" smtClean="0">
                <a:solidFill>
                  <a:srgbClr val="009999"/>
                </a:solidFill>
                <a:latin typeface="Arial" pitchFamily="34" charset="0"/>
              </a:rPr>
              <a:t>or </a:t>
            </a:r>
            <a:r>
              <a:rPr lang="en-US" dirty="0" smtClean="0">
                <a:solidFill>
                  <a:srgbClr val="009999"/>
                </a:solidFill>
              </a:rPr>
              <a:t>G2</a:t>
            </a:r>
          </a:p>
          <a:p>
            <a:pPr lvl="1"/>
            <a:r>
              <a:rPr lang="en-US" dirty="0" smtClean="0">
                <a:solidFill>
                  <a:srgbClr val="009999"/>
                </a:solidFill>
              </a:rPr>
              <a:t>G1 </a:t>
            </a:r>
            <a:r>
              <a:rPr lang="en-US" b="1" dirty="0" smtClean="0">
                <a:solidFill>
                  <a:srgbClr val="009999"/>
                </a:solidFill>
                <a:latin typeface="Arial" pitchFamily="34" charset="0"/>
              </a:rPr>
              <a:t>or not</a:t>
            </a:r>
            <a:r>
              <a:rPr lang="en-US" dirty="0" smtClean="0">
                <a:solidFill>
                  <a:srgbClr val="009999"/>
                </a:solidFill>
              </a:rPr>
              <a:t> G2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9999"/>
                </a:solidFill>
                <a:latin typeface="Arial" pitchFamily="34" charset="0"/>
              </a:rPr>
              <a:t>not</a:t>
            </a:r>
            <a:r>
              <a:rPr lang="en-US" dirty="0" smtClean="0">
                <a:solidFill>
                  <a:srgbClr val="009999"/>
                </a:solidFill>
              </a:rPr>
              <a:t> G1 </a:t>
            </a:r>
            <a:r>
              <a:rPr lang="en-US" b="1" dirty="0" smtClean="0">
                <a:solidFill>
                  <a:srgbClr val="009999"/>
                </a:solidFill>
                <a:latin typeface="Arial" pitchFamily="34" charset="0"/>
              </a:rPr>
              <a:t>and </a:t>
            </a:r>
            <a:r>
              <a:rPr lang="en-US" b="1" dirty="0" smtClean="0">
                <a:solidFill>
                  <a:srgbClr val="009999"/>
                </a:solidFill>
                <a:latin typeface="Arial" pitchFamily="34" charset="0"/>
              </a:rPr>
              <a:t>not</a:t>
            </a:r>
            <a:r>
              <a:rPr lang="en-US" dirty="0" smtClean="0">
                <a:solidFill>
                  <a:srgbClr val="009999"/>
                </a:solidFill>
              </a:rPr>
              <a:t> G2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features of Obstacle, except?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Likelihood</a:t>
            </a:r>
          </a:p>
          <a:p>
            <a:pPr lvl="1"/>
            <a:r>
              <a:rPr lang="en-US" dirty="0" smtClean="0"/>
              <a:t>Criticality</a:t>
            </a:r>
          </a:p>
          <a:p>
            <a:pPr lvl="1"/>
            <a:r>
              <a:rPr lang="en-US" dirty="0" err="1" smtClean="0"/>
              <a:t>FormalSpec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 err="1" smtClean="0"/>
              <a:t>Which</a:t>
            </a:r>
            <a:r>
              <a:rPr lang="fr-FR" altLang="fr-FR" dirty="0" smtClean="0"/>
              <a:t> goals to </a:t>
            </a:r>
            <a:r>
              <a:rPr lang="fr-FR" altLang="fr-FR" dirty="0" err="1" smtClean="0"/>
              <a:t>consider</a:t>
            </a:r>
            <a:r>
              <a:rPr lang="fr-FR" altLang="fr-FR" dirty="0" smtClean="0"/>
              <a:t> in the goal model?</a:t>
            </a:r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leafgoals</a:t>
            </a:r>
            <a:r>
              <a:rPr lang="fr-FR" alt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requirements</a:t>
            </a:r>
            <a:r>
              <a:rPr lang="fr-FR" dirty="0" smtClean="0"/>
              <a:t> or expectations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Higher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goals (</a:t>
            </a:r>
            <a:r>
              <a:rPr lang="fr-FR" dirty="0" err="1" smtClean="0"/>
              <a:t>behavioral</a:t>
            </a:r>
            <a:r>
              <a:rPr lang="fr-FR" dirty="0" smtClean="0"/>
              <a:t> or soft goals)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identifying obstacles process, we </a:t>
            </a:r>
            <a:r>
              <a:rPr lang="fr-FR" altLang="fr-FR" dirty="0" err="1" smtClean="0"/>
              <a:t>find</a:t>
            </a:r>
            <a:r>
              <a:rPr lang="fr-FR" altLang="fr-FR" dirty="0" smtClean="0"/>
              <a:t> AND/OR </a:t>
            </a:r>
            <a:r>
              <a:rPr lang="fr-FR" altLang="fr-FR" dirty="0" err="1" smtClean="0"/>
              <a:t>refinements</a:t>
            </a:r>
            <a:r>
              <a:rPr lang="fr-FR" altLang="fr-FR" dirty="0" smtClean="0"/>
              <a:t> of </a:t>
            </a:r>
            <a:r>
              <a:rPr lang="fr-FR" altLang="fr-FR" sz="2400" b="1" i="1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altLang="fr-FR" b="1" i="1" dirty="0" smtClean="0">
                <a:latin typeface="Arial" pitchFamily="34" charset="0"/>
              </a:rPr>
              <a:t> </a:t>
            </a:r>
            <a:r>
              <a:rPr lang="fr-FR" i="1" dirty="0" smtClean="0"/>
              <a:t>G</a:t>
            </a:r>
            <a:r>
              <a:rPr lang="fr-FR" altLang="fr-FR" dirty="0" smtClean="0"/>
              <a:t> in </a:t>
            </a:r>
            <a:r>
              <a:rPr lang="fr-FR" altLang="fr-FR" dirty="0" err="1" smtClean="0"/>
              <a:t>view</a:t>
            </a:r>
            <a:r>
              <a:rPr lang="fr-FR" altLang="fr-FR" dirty="0" smtClean="0"/>
              <a:t> of </a:t>
            </a:r>
            <a:r>
              <a:rPr lang="fr-FR" altLang="fr-FR" dirty="0" err="1" smtClean="0"/>
              <a:t>valid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domain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properties</a:t>
            </a:r>
            <a:r>
              <a:rPr lang="fr-FR" altLang="fr-FR" dirty="0" smtClean="0"/>
              <a:t> ... </a:t>
            </a:r>
            <a:r>
              <a:rPr lang="fr-FR" altLang="fr-FR" dirty="0" err="1" smtClean="0"/>
              <a:t>Until___</a:t>
            </a:r>
            <a:endParaRPr lang="fr-FR" altLang="fr-FR" dirty="0" smtClean="0"/>
          </a:p>
          <a:p>
            <a:pPr lvl="1"/>
            <a:r>
              <a:rPr lang="fr-FR" altLang="fr-FR" dirty="0" err="1" smtClean="0"/>
              <a:t>reaching</a:t>
            </a:r>
            <a:r>
              <a:rPr lang="fr-FR" altLang="fr-FR" dirty="0" smtClean="0"/>
              <a:t> obstruction </a:t>
            </a:r>
            <a:r>
              <a:rPr lang="fr-FR" altLang="fr-FR" dirty="0" err="1" smtClean="0"/>
              <a:t>preconditions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whose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feasibility</a:t>
            </a:r>
            <a:r>
              <a:rPr lang="fr-FR" altLang="fr-FR" dirty="0" smtClean="0"/>
              <a:t>, </a:t>
            </a:r>
            <a:r>
              <a:rPr lang="fr-FR" altLang="fr-FR" dirty="0" err="1" smtClean="0"/>
              <a:t>likelihood</a:t>
            </a:r>
            <a:r>
              <a:rPr lang="fr-FR" altLang="fr-FR" dirty="0" smtClean="0"/>
              <a:t>, </a:t>
            </a:r>
            <a:r>
              <a:rPr lang="fr-FR" altLang="fr-FR" dirty="0" err="1" smtClean="0"/>
              <a:t>severity</a:t>
            </a:r>
            <a:r>
              <a:rPr lang="fr-FR" altLang="fr-FR" dirty="0" smtClean="0"/>
              <a:t>, </a:t>
            </a:r>
            <a:r>
              <a:rPr lang="fr-FR" altLang="fr-FR" dirty="0" err="1" smtClean="0"/>
              <a:t>resolvability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is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easy</a:t>
            </a:r>
            <a:r>
              <a:rPr lang="fr-FR" altLang="fr-FR" dirty="0" smtClean="0"/>
              <a:t> to </a:t>
            </a:r>
            <a:r>
              <a:rPr lang="fr-FR" altLang="fr-FR" dirty="0" err="1" smtClean="0"/>
              <a:t>assess</a:t>
            </a:r>
            <a:endParaRPr lang="fr-FR" altLang="fr-FR" dirty="0" smtClean="0"/>
          </a:p>
          <a:p>
            <a:pPr lvl="1"/>
            <a:r>
              <a:rPr lang="fr-FR" altLang="fr-FR" dirty="0" err="1" smtClean="0"/>
              <a:t>reaching</a:t>
            </a:r>
            <a:r>
              <a:rPr lang="fr-FR" altLang="fr-FR" dirty="0" smtClean="0"/>
              <a:t> obstruction </a:t>
            </a:r>
            <a:r>
              <a:rPr lang="fr-FR" altLang="fr-FR" dirty="0" err="1" smtClean="0"/>
              <a:t>preconditions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whose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severity</a:t>
            </a:r>
            <a:r>
              <a:rPr lang="fr-FR" altLang="fr-FR" dirty="0" smtClean="0"/>
              <a:t>, </a:t>
            </a:r>
            <a:r>
              <a:rPr lang="fr-FR" altLang="fr-FR" dirty="0" err="1" smtClean="0"/>
              <a:t>resolvability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is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easy</a:t>
            </a:r>
            <a:r>
              <a:rPr lang="fr-FR" altLang="fr-FR" dirty="0" smtClean="0"/>
              <a:t> to </a:t>
            </a:r>
            <a:r>
              <a:rPr lang="fr-FR" altLang="fr-FR" dirty="0" err="1" smtClean="0"/>
              <a:t>assess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we can </a:t>
            </a:r>
            <a:r>
              <a:rPr lang="fr-FR" dirty="0" smtClean="0"/>
              <a:t>use </a:t>
            </a:r>
            <a:r>
              <a:rPr lang="fr-FR" dirty="0" smtClean="0"/>
              <a:t>tautologies to drive </a:t>
            </a:r>
            <a:r>
              <a:rPr lang="fr-FR" dirty="0" err="1" smtClean="0"/>
              <a:t>refinements</a:t>
            </a:r>
            <a:r>
              <a:rPr lang="fr-FR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(A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</a:rPr>
              <a:t> B)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9999"/>
                </a:solidFill>
              </a:rPr>
              <a:t>amounts  </a:t>
            </a:r>
            <a:r>
              <a:rPr lang="en-US" dirty="0" smtClean="0">
                <a:solidFill>
                  <a:srgbClr val="009999"/>
                </a:solidFill>
              </a:rPr>
              <a:t>to___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B</a:t>
            </a:r>
          </a:p>
          <a:p>
            <a:pPr lvl="1"/>
            <a:r>
              <a:rPr lang="en-US" dirty="0" smtClean="0">
                <a:latin typeface="Arial" pitchFamily="34" charset="0"/>
              </a:rPr>
              <a:t>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B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B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we can </a:t>
            </a:r>
            <a:r>
              <a:rPr lang="fr-FR" dirty="0" smtClean="0"/>
              <a:t>use tautologies to drive </a:t>
            </a:r>
            <a:r>
              <a:rPr lang="fr-FR" dirty="0" err="1" smtClean="0"/>
              <a:t>refinements</a:t>
            </a:r>
            <a:r>
              <a:rPr lang="fr-FR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(A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lang="en-US" dirty="0" smtClean="0">
                <a:latin typeface="Arial" pitchFamily="34" charset="0"/>
              </a:rPr>
              <a:t> B)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9999"/>
                </a:solidFill>
              </a:rPr>
              <a:t>amounts  </a:t>
            </a:r>
            <a:r>
              <a:rPr lang="en-US" dirty="0" smtClean="0">
                <a:solidFill>
                  <a:srgbClr val="009999"/>
                </a:solidFill>
              </a:rPr>
              <a:t>to___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B</a:t>
            </a:r>
          </a:p>
          <a:p>
            <a:pPr lvl="1"/>
            <a:r>
              <a:rPr lang="en-US" dirty="0" smtClean="0">
                <a:latin typeface="Arial" pitchFamily="34" charset="0"/>
              </a:rPr>
              <a:t>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B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B</a:t>
            </a:r>
            <a:endParaRPr lang="en-US" dirty="0" smtClean="0">
              <a:latin typeface="Arial" pitchFamily="34" charset="0"/>
            </a:endParaRP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 not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B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we can </a:t>
            </a:r>
            <a:r>
              <a:rPr lang="fr-FR" dirty="0" smtClean="0"/>
              <a:t>use tautologies to drive </a:t>
            </a:r>
            <a:r>
              <a:rPr lang="fr-FR" dirty="0" err="1" smtClean="0"/>
              <a:t>refinements</a:t>
            </a:r>
            <a:r>
              <a:rPr lang="fr-FR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</a:t>
            </a:r>
            <a:r>
              <a:rPr lang="en-US" dirty="0" smtClean="0">
                <a:latin typeface="Arial" pitchFamily="34" charset="0"/>
              </a:rPr>
              <a:t>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then</a:t>
            </a:r>
            <a:r>
              <a:rPr lang="en-US" dirty="0" smtClean="0">
                <a:latin typeface="Arial" pitchFamily="34" charset="0"/>
              </a:rPr>
              <a:t> B)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9999"/>
                </a:solidFill>
              </a:rPr>
              <a:t>amounts  </a:t>
            </a:r>
            <a:r>
              <a:rPr lang="en-US" dirty="0" smtClean="0">
                <a:solidFill>
                  <a:srgbClr val="009999"/>
                </a:solidFill>
              </a:rPr>
              <a:t>to____</a:t>
            </a:r>
          </a:p>
          <a:p>
            <a:pPr lvl="1"/>
            <a:r>
              <a:rPr lang="en-US" dirty="0" smtClean="0">
                <a:latin typeface="Arial" pitchFamily="34" charset="0"/>
              </a:rPr>
              <a:t>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B</a:t>
            </a:r>
          </a:p>
          <a:p>
            <a:pPr lvl="1"/>
            <a:r>
              <a:rPr lang="en-US" dirty="0" smtClean="0">
                <a:latin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</a:rPr>
              <a:t>ot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B</a:t>
            </a:r>
          </a:p>
          <a:p>
            <a:pPr lvl="1"/>
            <a:r>
              <a:rPr lang="en-US" dirty="0" smtClean="0">
                <a:latin typeface="Arial" pitchFamily="34" charset="0"/>
              </a:rPr>
              <a:t>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B</a:t>
            </a:r>
          </a:p>
          <a:p>
            <a:pPr lvl="1"/>
            <a:r>
              <a:rPr lang="en-US" dirty="0" smtClean="0">
                <a:latin typeface="Arial" pitchFamily="34" charset="0"/>
              </a:rPr>
              <a:t>Not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 not</a:t>
            </a:r>
            <a:r>
              <a:rPr lang="en-US" dirty="0" smtClean="0">
                <a:latin typeface="Arial" pitchFamily="34" charset="0"/>
              </a:rPr>
              <a:t> B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we can </a:t>
            </a:r>
            <a:r>
              <a:rPr lang="fr-FR" dirty="0" smtClean="0"/>
              <a:t>use tautologies to drive </a:t>
            </a:r>
            <a:r>
              <a:rPr lang="fr-FR" dirty="0" err="1" smtClean="0"/>
              <a:t>refinements</a:t>
            </a:r>
            <a:r>
              <a:rPr lang="fr-FR" dirty="0" smtClean="0"/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(A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iff</a:t>
            </a:r>
            <a:r>
              <a:rPr lang="en-US" dirty="0" smtClean="0">
                <a:latin typeface="Arial" pitchFamily="34" charset="0"/>
              </a:rPr>
              <a:t> B)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9999"/>
                </a:solidFill>
              </a:rPr>
              <a:t>amounts  </a:t>
            </a:r>
            <a:r>
              <a:rPr lang="en-US" dirty="0" smtClean="0">
                <a:solidFill>
                  <a:srgbClr val="009999"/>
                </a:solidFill>
              </a:rPr>
              <a:t>to___</a:t>
            </a:r>
          </a:p>
          <a:p>
            <a:pPr lvl="1"/>
            <a:r>
              <a:rPr lang="en-US" dirty="0" smtClean="0">
                <a:latin typeface="Arial" pitchFamily="34" charset="0"/>
              </a:rPr>
              <a:t>(A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B)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lang="en-US" b="1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b="1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itchFamily="34" charset="0"/>
              </a:rPr>
              <a:t>(A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B)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b="1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b="1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itchFamily="34" charset="0"/>
              </a:rPr>
              <a:t>(A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</a:rPr>
              <a:t>)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</a:t>
            </a:r>
            <a:r>
              <a:rPr lang="en-US" b="1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(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not</a:t>
            </a:r>
            <a:r>
              <a:rPr lang="en-US" dirty="0" smtClean="0">
                <a:latin typeface="Arial" pitchFamily="34" charset="0"/>
              </a:rPr>
              <a:t>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and</a:t>
            </a:r>
            <a:r>
              <a:rPr lang="en-US" b="1" dirty="0" smtClean="0">
                <a:latin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</a:rPr>
              <a:t>not </a:t>
            </a:r>
            <a:r>
              <a:rPr lang="en-US" dirty="0" smtClean="0">
                <a:latin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following diagram is a pattern of </a:t>
            </a:r>
            <a:r>
              <a:rPr lang="en-US" sz="2400" dirty="0" smtClean="0"/>
              <a:t>Identifying obstacles </a:t>
            </a:r>
            <a:r>
              <a:rPr lang="en-US" sz="2400" dirty="0" smtClean="0"/>
              <a:t>from___.</a:t>
            </a:r>
          </a:p>
          <a:p>
            <a:pPr lvl="1"/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necessary </a:t>
            </a:r>
            <a:r>
              <a:rPr lang="en-US" sz="2000" dirty="0" smtClean="0"/>
              <a:t>conditions </a:t>
            </a:r>
            <a:r>
              <a:rPr lang="en-US" sz="2000" dirty="0" smtClean="0"/>
              <a:t>for obstructed target </a:t>
            </a:r>
            <a:endParaRPr lang="en-US" sz="2000" dirty="0" smtClean="0"/>
          </a:p>
          <a:p>
            <a:pPr lvl="1"/>
            <a:r>
              <a:rPr lang="en-US" sz="2000" dirty="0" smtClean="0"/>
              <a:t>tautology-based refinement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401888" y="2895600"/>
          <a:ext cx="6742112" cy="3433763"/>
        </p:xfrm>
        <a:graphic>
          <a:graphicData uri="http://schemas.openxmlformats.org/presentationml/2006/ole">
            <p:oleObj spid="_x0000_s1026" name="Picture" r:id="rId3" imgW="3330000" imgH="1734120" progId="Word.Picture.8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sz="2800" dirty="0" smtClean="0"/>
              <a:t>While evaluating obstacle, </a:t>
            </a:r>
            <a:r>
              <a:rPr lang="fr-FR" sz="2800" dirty="0" smtClean="0"/>
              <a:t>rough </a:t>
            </a:r>
            <a:r>
              <a:rPr lang="fr-FR" sz="2800" dirty="0" err="1" smtClean="0"/>
              <a:t>estimates</a:t>
            </a:r>
            <a:r>
              <a:rPr lang="fr-FR" sz="2800" dirty="0" smtClean="0"/>
              <a:t>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obtained</a:t>
            </a:r>
            <a:r>
              <a:rPr lang="fr-FR" sz="2800" dirty="0" smtClean="0"/>
              <a:t> </a:t>
            </a:r>
            <a:r>
              <a:rPr lang="fr-FR" sz="2800" dirty="0" err="1" smtClean="0"/>
              <a:t>from</a:t>
            </a:r>
            <a:r>
              <a:rPr lang="fr-FR" sz="2800" dirty="0" smtClean="0"/>
              <a:t> propagation </a:t>
            </a:r>
            <a:r>
              <a:rPr lang="fr-FR" sz="2800" dirty="0" err="1" smtClean="0"/>
              <a:t>rules</a:t>
            </a:r>
            <a:r>
              <a:rPr lang="fr-FR" sz="2800" dirty="0" smtClean="0"/>
              <a:t>:</a:t>
            </a:r>
            <a:r>
              <a:rPr lang="en-US" sz="2800" dirty="0" smtClean="0">
                <a:latin typeface="Arial" pitchFamily="34" charset="0"/>
              </a:rPr>
              <a:t> Likelihood (O) = 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min</a:t>
            </a:r>
            <a:r>
              <a:rPr lang="en-US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</a:t>
            </a:r>
            <a:r>
              <a:rPr lang="en-US" sz="2800" baseline="-25000" dirty="0" smtClean="0">
                <a:latin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</a:rPr>
              <a:t>(Likelihood (</a:t>
            </a:r>
            <a:r>
              <a:rPr lang="en-US" sz="2800" dirty="0" err="1" smtClean="0">
                <a:latin typeface="Arial" pitchFamily="34" charset="0"/>
              </a:rPr>
              <a:t>sO</a:t>
            </a:r>
            <a:r>
              <a:rPr lang="en-US" sz="2800" baseline="-25000" dirty="0" err="1" smtClean="0">
                <a:latin typeface="Arial" pitchFamily="34" charset="0"/>
              </a:rPr>
              <a:t>i</a:t>
            </a:r>
            <a:r>
              <a:rPr lang="en-US" sz="2800" dirty="0" smtClean="0">
                <a:latin typeface="Arial" pitchFamily="34" charset="0"/>
              </a:rPr>
              <a:t>)</a:t>
            </a:r>
            <a:r>
              <a:rPr lang="en-US" sz="2800" dirty="0" smtClean="0"/>
              <a:t> </a:t>
            </a:r>
            <a:r>
              <a:rPr lang="en-US" sz="2800" dirty="0" smtClean="0"/>
              <a:t>____</a:t>
            </a:r>
          </a:p>
          <a:p>
            <a:pPr marL="742950" lvl="2" indent="-342900">
              <a:buFont typeface="Wingdings" pitchFamily="2" charset="2"/>
              <a:buChar char="q"/>
            </a:pPr>
            <a:r>
              <a:rPr lang="en-US" sz="2400" dirty="0" smtClean="0"/>
              <a:t>if </a:t>
            </a:r>
            <a:r>
              <a:rPr lang="en-US" sz="2400" i="1" dirty="0" smtClean="0"/>
              <a:t>O</a:t>
            </a:r>
            <a:r>
              <a:rPr lang="en-US" sz="2400" dirty="0" smtClean="0"/>
              <a:t> is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sz="2400" dirty="0" smtClean="0"/>
              <a:t>-refined to </a:t>
            </a:r>
            <a:r>
              <a:rPr lang="en-US" sz="2400" i="1" dirty="0" err="1" smtClean="0"/>
              <a:t>sO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jssjs</a:t>
            </a:r>
            <a:endParaRPr lang="en-US" sz="2400" i="1" dirty="0" smtClean="0"/>
          </a:p>
          <a:p>
            <a:pPr marL="742950" lvl="2" indent="-342900">
              <a:buFont typeface="Wingdings" pitchFamily="2" charset="2"/>
              <a:buChar char="q"/>
            </a:pPr>
            <a:r>
              <a:rPr lang="en-US" sz="2400" dirty="0" smtClean="0"/>
              <a:t>if </a:t>
            </a:r>
            <a:r>
              <a:rPr lang="en-US" sz="2400" i="1" dirty="0" smtClean="0"/>
              <a:t>O</a:t>
            </a:r>
            <a:r>
              <a:rPr lang="en-US" sz="2400" dirty="0" smtClean="0"/>
              <a:t> is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z="2400" dirty="0" smtClean="0"/>
              <a:t>-refined to </a:t>
            </a:r>
            <a:r>
              <a:rPr lang="en-US" sz="2400" i="1" dirty="0" err="1" smtClean="0"/>
              <a:t>sO</a:t>
            </a:r>
            <a:r>
              <a:rPr lang="en-US" sz="2400" i="1" baseline="-25000" dirty="0" err="1" smtClean="0"/>
              <a:t>i</a:t>
            </a:r>
            <a:endParaRPr lang="fr-FR" sz="2400" dirty="0" smtClean="0"/>
          </a:p>
          <a:p>
            <a:r>
              <a:rPr lang="en-US" dirty="0" smtClean="0"/>
              <a:t>While evaluating obstacle, </a:t>
            </a:r>
            <a:r>
              <a:rPr lang="fr-FR" dirty="0" smtClean="0"/>
              <a:t>rough </a:t>
            </a:r>
            <a:r>
              <a:rPr lang="fr-FR" dirty="0" err="1" smtClean="0"/>
              <a:t>estimates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propagation </a:t>
            </a:r>
            <a:r>
              <a:rPr lang="fr-FR" dirty="0" err="1" smtClean="0"/>
              <a:t>rules</a:t>
            </a:r>
            <a:r>
              <a:rPr lang="fr-FR" dirty="0" smtClean="0"/>
              <a:t>:</a:t>
            </a:r>
            <a:r>
              <a:rPr lang="en-US" dirty="0" smtClean="0">
                <a:latin typeface="Arial" pitchFamily="34" charset="0"/>
              </a:rPr>
              <a:t> Likelihood (</a:t>
            </a:r>
            <a:r>
              <a:rPr lang="en-US" i="1" dirty="0" smtClean="0">
                <a:latin typeface="Arial" pitchFamily="34" charset="0"/>
              </a:rPr>
              <a:t>O</a:t>
            </a:r>
            <a:r>
              <a:rPr lang="en-US" dirty="0" smtClean="0">
                <a:latin typeface="Arial" pitchFamily="34" charset="0"/>
              </a:rPr>
              <a:t>) = 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max</a:t>
            </a:r>
            <a:r>
              <a:rPr lang="en-US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</a:t>
            </a:r>
            <a:r>
              <a:rPr lang="en-US" baseline="-25000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(Likelihood (</a:t>
            </a:r>
            <a:r>
              <a:rPr lang="en-US" i="1" dirty="0" err="1" smtClean="0">
                <a:latin typeface="Arial" pitchFamily="34" charset="0"/>
              </a:rPr>
              <a:t>sO</a:t>
            </a:r>
            <a:r>
              <a:rPr lang="en-US" i="1" baseline="-25000" dirty="0" err="1" smtClean="0">
                <a:latin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</a:rPr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pPr marL="742950" lvl="2" indent="-342900">
              <a:buFont typeface="Wingdings" pitchFamily="2" charset="2"/>
              <a:buChar char="q"/>
            </a:pPr>
            <a:r>
              <a:rPr lang="en-US" sz="2400" dirty="0" smtClean="0"/>
              <a:t>if </a:t>
            </a:r>
            <a:r>
              <a:rPr lang="en-US" sz="2400" i="1" dirty="0" smtClean="0"/>
              <a:t>O</a:t>
            </a:r>
            <a:r>
              <a:rPr lang="en-US" sz="2400" dirty="0" smtClean="0"/>
              <a:t> is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sz="2400" dirty="0" smtClean="0"/>
              <a:t>-refined to </a:t>
            </a:r>
            <a:r>
              <a:rPr lang="en-US" sz="2400" i="1" dirty="0" err="1" smtClean="0"/>
              <a:t>sO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jssjs</a:t>
            </a:r>
            <a:endParaRPr lang="en-US" sz="2400" i="1" dirty="0" smtClean="0"/>
          </a:p>
          <a:p>
            <a:pPr marL="742950" lvl="2" indent="-342900">
              <a:buFont typeface="Wingdings" pitchFamily="2" charset="2"/>
              <a:buChar char="q"/>
            </a:pPr>
            <a:r>
              <a:rPr lang="en-US" sz="2400" dirty="0" smtClean="0"/>
              <a:t>if </a:t>
            </a:r>
            <a:r>
              <a:rPr lang="en-US" sz="2400" i="1" dirty="0" smtClean="0"/>
              <a:t>O</a:t>
            </a:r>
            <a:r>
              <a:rPr lang="en-US" sz="2400" dirty="0" smtClean="0"/>
              <a:t> is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z="2400" dirty="0" smtClean="0"/>
              <a:t>-refined to </a:t>
            </a:r>
            <a:r>
              <a:rPr lang="en-US" sz="2400" i="1" dirty="0" err="1" smtClean="0"/>
              <a:t>sO</a:t>
            </a:r>
            <a:r>
              <a:rPr lang="en-US" sz="2400" i="1" baseline="-25000" dirty="0" err="1" smtClean="0"/>
              <a:t>i</a:t>
            </a:r>
            <a:endParaRPr lang="fr-FR" sz="2400" dirty="0" smtClean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evaluating obstacle</a:t>
            </a:r>
            <a:r>
              <a:rPr lang="en-US" dirty="0" smtClean="0"/>
              <a:t>, </a:t>
            </a:r>
            <a:r>
              <a:rPr lang="fr-FR" dirty="0" err="1" smtClean="0"/>
              <a:t>severity</a:t>
            </a:r>
            <a:r>
              <a:rPr lang="fr-FR" dirty="0" smtClean="0"/>
              <a:t> of </a:t>
            </a:r>
            <a:r>
              <a:rPr lang="fr-FR" dirty="0" err="1" smtClean="0"/>
              <a:t>consequences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estimated</a:t>
            </a:r>
            <a:r>
              <a:rPr lang="fr-FR" dirty="0" smtClean="0"/>
              <a:t> </a:t>
            </a:r>
            <a:r>
              <a:rPr lang="fr-FR" dirty="0" err="1" smtClean="0"/>
              <a:t>from___</a:t>
            </a:r>
            <a:endParaRPr lang="fr-FR" dirty="0" smtClean="0"/>
          </a:p>
          <a:p>
            <a:pPr lvl="1"/>
            <a:r>
              <a:rPr lang="fr-FR" i="1" dirty="0" err="1" smtClean="0"/>
              <a:t>number</a:t>
            </a:r>
            <a:r>
              <a:rPr lang="fr-FR" dirty="0" smtClean="0"/>
              <a:t> &amp; </a:t>
            </a:r>
            <a:r>
              <a:rPr lang="fr-FR" i="1" dirty="0" err="1" smtClean="0">
                <a:latin typeface="Arial" pitchFamily="34" charset="0"/>
              </a:rPr>
              <a:t>Priority</a:t>
            </a:r>
            <a:r>
              <a:rPr lang="fr-FR" dirty="0" smtClean="0"/>
              <a:t> of </a:t>
            </a:r>
            <a:r>
              <a:rPr lang="fr-FR" dirty="0" err="1" smtClean="0"/>
              <a:t>higher</a:t>
            </a:r>
            <a:r>
              <a:rPr lang="fr-FR" dirty="0" smtClean="0"/>
              <a:t>-</a:t>
            </a:r>
            <a:r>
              <a:rPr lang="fr-FR" dirty="0" err="1" smtClean="0"/>
              <a:t>level</a:t>
            </a:r>
            <a:r>
              <a:rPr lang="fr-FR" dirty="0" smtClean="0"/>
              <a:t> goals </a:t>
            </a:r>
            <a:r>
              <a:rPr lang="fr-FR" dirty="0" err="1" smtClean="0"/>
              <a:t>obstructed</a:t>
            </a:r>
            <a:r>
              <a:rPr lang="fr-FR" dirty="0" smtClean="0"/>
              <a:t> by up-propagation in goal </a:t>
            </a:r>
            <a:r>
              <a:rPr lang="fr-FR" dirty="0" err="1" smtClean="0"/>
              <a:t>trees</a:t>
            </a:r>
            <a:endParaRPr lang="fr-FR" dirty="0" smtClean="0"/>
          </a:p>
          <a:p>
            <a:pPr lvl="1"/>
            <a:r>
              <a:rPr lang="fr-FR" i="1" dirty="0" err="1" smtClean="0"/>
              <a:t>number</a:t>
            </a:r>
            <a:r>
              <a:rPr lang="fr-FR" dirty="0" smtClean="0"/>
              <a:t> &amp; </a:t>
            </a:r>
            <a:r>
              <a:rPr lang="fr-FR" i="1" dirty="0" err="1" smtClean="0">
                <a:latin typeface="Arial" pitchFamily="34" charset="0"/>
              </a:rPr>
              <a:t>Priority</a:t>
            </a:r>
            <a:r>
              <a:rPr lang="fr-FR" dirty="0" smtClean="0"/>
              <a:t> of </a:t>
            </a:r>
            <a:r>
              <a:rPr lang="fr-FR" dirty="0" err="1" smtClean="0"/>
              <a:t>lower</a:t>
            </a:r>
            <a:r>
              <a:rPr lang="fr-FR" dirty="0" smtClean="0"/>
              <a:t>-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smtClean="0"/>
              <a:t>goals </a:t>
            </a:r>
            <a:r>
              <a:rPr lang="fr-FR" dirty="0" err="1" smtClean="0"/>
              <a:t>obstructed</a:t>
            </a:r>
            <a:r>
              <a:rPr lang="fr-FR" dirty="0" smtClean="0"/>
              <a:t> by up-propagation in goal </a:t>
            </a:r>
            <a:r>
              <a:rPr lang="fr-FR" dirty="0" err="1" smtClean="0"/>
              <a:t>trees</a:t>
            </a:r>
            <a:endParaRPr lang="fr-FR" dirty="0" smtClean="0"/>
          </a:p>
          <a:p>
            <a:pPr lvl="1"/>
            <a:r>
              <a:rPr lang="fr-FR" i="1" dirty="0" err="1" smtClean="0"/>
              <a:t>number</a:t>
            </a:r>
            <a:r>
              <a:rPr lang="fr-FR" dirty="0" smtClean="0"/>
              <a:t> &amp; </a:t>
            </a:r>
            <a:r>
              <a:rPr lang="fr-FR" i="1" dirty="0" err="1" smtClean="0">
                <a:latin typeface="Arial" pitchFamily="34" charset="0"/>
              </a:rPr>
              <a:t>Priority</a:t>
            </a:r>
            <a:r>
              <a:rPr lang="fr-FR" dirty="0" smtClean="0"/>
              <a:t> of </a:t>
            </a:r>
            <a:r>
              <a:rPr lang="fr-FR" dirty="0" err="1" smtClean="0"/>
              <a:t>higher</a:t>
            </a:r>
            <a:r>
              <a:rPr lang="fr-FR" dirty="0" smtClean="0"/>
              <a:t>-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smtClean="0"/>
              <a:t>obstacles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 is countermeasure that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smtClean="0"/>
              <a:t>alternative </a:t>
            </a:r>
            <a:r>
              <a:rPr lang="fr-FR" dirty="0" err="1" smtClean="0"/>
              <a:t>refinement</a:t>
            </a:r>
            <a:r>
              <a:rPr lang="fr-FR" dirty="0" smtClean="0"/>
              <a:t> of parent goal to </a:t>
            </a:r>
            <a:r>
              <a:rPr lang="fr-FR" dirty="0" err="1" smtClean="0"/>
              <a:t>avoid</a:t>
            </a:r>
            <a:r>
              <a:rPr lang="fr-FR" dirty="0" smtClean="0"/>
              <a:t> obstruction of </a:t>
            </a:r>
            <a:r>
              <a:rPr lang="fr-FR" dirty="0" err="1" smtClean="0"/>
              <a:t>child</a:t>
            </a:r>
            <a:r>
              <a:rPr lang="fr-FR" dirty="0" smtClean="0"/>
              <a:t> goal </a:t>
            </a:r>
            <a:endParaRPr lang="fr-FR" dirty="0" smtClean="0"/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substitution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Agent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substitution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prevention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restoration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  <a:defRPr/>
            </a:pPr>
            <a:r>
              <a:rPr lang="en-US" dirty="0" smtClean="0"/>
              <a:t> ____is </a:t>
            </a:r>
            <a:r>
              <a:rPr lang="fr-FR" dirty="0" smtClean="0"/>
              <a:t>condition on system for violation of </a:t>
            </a:r>
            <a:r>
              <a:rPr lang="fr-FR" dirty="0" err="1" smtClean="0"/>
              <a:t>corresponding</a:t>
            </a:r>
            <a:r>
              <a:rPr lang="fr-FR" dirty="0" smtClean="0"/>
              <a:t> assertion  </a:t>
            </a:r>
            <a:r>
              <a:rPr lang="fr-FR" sz="2400" dirty="0" smtClean="0"/>
              <a:t>(</a:t>
            </a:r>
            <a:r>
              <a:rPr lang="fr-FR" sz="2400" dirty="0" err="1" smtClean="0"/>
              <a:t>generally</a:t>
            </a:r>
            <a:r>
              <a:rPr lang="fr-FR" sz="2400" dirty="0" smtClean="0"/>
              <a:t> a goal)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defRPr/>
            </a:pPr>
            <a:r>
              <a:rPr lang="fr-FR" dirty="0" smtClean="0"/>
              <a:t>Obstacle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defRPr/>
            </a:pPr>
            <a:r>
              <a:rPr lang="fr-FR" dirty="0" smtClean="0"/>
              <a:t>Obstruction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defRPr/>
            </a:pPr>
            <a:r>
              <a:rPr lang="fr-FR" dirty="0" smtClean="0"/>
              <a:t>Goal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  <a:defRPr/>
            </a:pPr>
            <a:r>
              <a:rPr lang="fr-FR" dirty="0" err="1" smtClean="0"/>
              <a:t>Assumption</a:t>
            </a:r>
            <a:endParaRPr lang="fr-FR" dirty="0" smtClean="0"/>
          </a:p>
          <a:p>
            <a:pPr lvl="1">
              <a:lnSpc>
                <a:spcPct val="120000"/>
              </a:lnSpc>
              <a:spcBef>
                <a:spcPct val="25000"/>
              </a:spcBef>
              <a:defRPr/>
            </a:pPr>
            <a:endParaRPr lang="fr-FR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</a:t>
            </a:r>
            <a:r>
              <a:rPr lang="en-US" dirty="0" smtClean="0"/>
              <a:t> is countermeasure </a:t>
            </a:r>
            <a:r>
              <a:rPr lang="en-US" dirty="0" smtClean="0"/>
              <a:t>that </a:t>
            </a:r>
            <a:r>
              <a:rPr lang="fr-FR" dirty="0" err="1" smtClean="0"/>
              <a:t>consider</a:t>
            </a:r>
            <a:r>
              <a:rPr lang="fr-FR" dirty="0" smtClean="0"/>
              <a:t> alternative </a:t>
            </a:r>
            <a:r>
              <a:rPr lang="fr-FR" dirty="0" err="1" smtClean="0"/>
              <a:t>responsibilities</a:t>
            </a:r>
            <a:r>
              <a:rPr lang="fr-FR" sz="2400" dirty="0" smtClean="0"/>
              <a:t> </a:t>
            </a:r>
            <a:r>
              <a:rPr lang="fr-FR" dirty="0" smtClean="0"/>
              <a:t>for </a:t>
            </a:r>
            <a:r>
              <a:rPr lang="fr-FR" dirty="0" err="1" smtClean="0"/>
              <a:t>obstructed</a:t>
            </a:r>
            <a:r>
              <a:rPr lang="fr-FR" dirty="0" smtClean="0"/>
              <a:t> goal </a:t>
            </a:r>
            <a:r>
              <a:rPr lang="fr-FR" dirty="0" err="1" smtClean="0"/>
              <a:t>so</a:t>
            </a:r>
            <a:r>
              <a:rPr lang="fr-FR" dirty="0" smtClean="0"/>
              <a:t> as to </a:t>
            </a:r>
            <a:r>
              <a:rPr lang="fr-FR" dirty="0" err="1" smtClean="0"/>
              <a:t>make</a:t>
            </a:r>
            <a:r>
              <a:rPr lang="fr-FR" dirty="0" smtClean="0"/>
              <a:t> obstacle </a:t>
            </a:r>
            <a:r>
              <a:rPr lang="fr-FR" dirty="0" err="1" smtClean="0"/>
              <a:t>unfeasible</a:t>
            </a:r>
            <a:endParaRPr lang="fr-FR" dirty="0" smtClean="0"/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substitution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Agent substitution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prevention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restoration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  <a:defRPr/>
            </a:pPr>
            <a:r>
              <a:rPr lang="en-US" dirty="0" smtClean="0"/>
              <a:t>_____</a:t>
            </a:r>
            <a:r>
              <a:rPr lang="fr-FR" sz="2200" dirty="0" smtClean="0">
                <a:latin typeface="Comic Sans MS" pitchFamily="66" charset="0"/>
              </a:rPr>
              <a:t> </a:t>
            </a:r>
            <a:r>
              <a:rPr lang="en-US" sz="2400" dirty="0" smtClean="0"/>
              <a:t>is countermeasure that </a:t>
            </a:r>
            <a:r>
              <a:rPr lang="fr-FR" sz="2400" dirty="0" err="1" smtClean="0">
                <a:latin typeface="Comic Sans MS" pitchFamily="66" charset="0"/>
              </a:rPr>
              <a:t>weaken</a:t>
            </a:r>
            <a:r>
              <a:rPr lang="fr-FR" sz="2400" dirty="0" smtClean="0">
                <a:latin typeface="Comic Sans MS" pitchFamily="66" charset="0"/>
              </a:rPr>
              <a:t> </a:t>
            </a:r>
            <a:r>
              <a:rPr lang="fr-FR" sz="2400" dirty="0" smtClean="0">
                <a:latin typeface="Comic Sans MS" pitchFamily="66" charset="0"/>
              </a:rPr>
              <a:t>the </a:t>
            </a:r>
            <a:r>
              <a:rPr lang="fr-FR" sz="2400" dirty="0" err="1" smtClean="0">
                <a:latin typeface="Comic Sans MS" pitchFamily="66" charset="0"/>
              </a:rPr>
              <a:t>obstructed</a:t>
            </a:r>
            <a:r>
              <a:rPr lang="fr-FR" sz="2400" dirty="0" smtClean="0">
                <a:latin typeface="Comic Sans MS" pitchFamily="66" charset="0"/>
              </a:rPr>
              <a:t> goal ’s formulation </a:t>
            </a:r>
            <a:r>
              <a:rPr lang="fr-FR" sz="2400" dirty="0" err="1" smtClean="0">
                <a:latin typeface="Comic Sans MS" pitchFamily="66" charset="0"/>
              </a:rPr>
              <a:t>so</a:t>
            </a:r>
            <a:r>
              <a:rPr lang="fr-FR" sz="2400" dirty="0" smtClean="0">
                <a:latin typeface="Comic Sans MS" pitchFamily="66" charset="0"/>
              </a:rPr>
              <a:t> </a:t>
            </a:r>
            <a:r>
              <a:rPr lang="fr-FR" sz="2400" dirty="0" err="1" smtClean="0">
                <a:latin typeface="Comic Sans MS" pitchFamily="66" charset="0"/>
              </a:rPr>
              <a:t>that</a:t>
            </a:r>
            <a:r>
              <a:rPr lang="fr-FR" sz="2400" dirty="0" smtClean="0">
                <a:latin typeface="Comic Sans MS" pitchFamily="66" charset="0"/>
              </a:rPr>
              <a:t> </a:t>
            </a:r>
            <a:r>
              <a:rPr lang="fr-FR" sz="2400" dirty="0" err="1" smtClean="0">
                <a:latin typeface="Comic Sans MS" pitchFamily="66" charset="0"/>
              </a:rPr>
              <a:t>it</a:t>
            </a:r>
            <a:r>
              <a:rPr lang="fr-FR" sz="2400" dirty="0" smtClean="0">
                <a:latin typeface="Comic Sans MS" pitchFamily="66" charset="0"/>
              </a:rPr>
              <a:t> no longer </a:t>
            </a:r>
            <a:r>
              <a:rPr lang="fr-FR" sz="2400" dirty="0" err="1" smtClean="0">
                <a:latin typeface="Comic Sans MS" pitchFamily="66" charset="0"/>
              </a:rPr>
              <a:t>gets</a:t>
            </a:r>
            <a:r>
              <a:rPr lang="fr-FR" sz="2400" dirty="0" smtClean="0">
                <a:latin typeface="Comic Sans MS" pitchFamily="66" charset="0"/>
              </a:rPr>
              <a:t> </a:t>
            </a:r>
            <a:r>
              <a:rPr lang="fr-FR" sz="2400" dirty="0" err="1" smtClean="0">
                <a:latin typeface="Comic Sans MS" pitchFamily="66" charset="0"/>
              </a:rPr>
              <a:t>obstructed</a:t>
            </a:r>
            <a:r>
              <a:rPr lang="fr-FR" sz="2400" dirty="0" smtClean="0">
                <a:latin typeface="Comic Sans MS" pitchFamily="66" charset="0"/>
              </a:rPr>
              <a:t>: </a:t>
            </a:r>
            <a:r>
              <a:rPr lang="fr-FR" sz="2400" dirty="0" smtClean="0">
                <a:solidFill>
                  <a:srgbClr val="009999"/>
                </a:solidFill>
                <a:latin typeface="Comic Sans MS" pitchFamily="66" charset="0"/>
              </a:rPr>
              <a:t>for </a:t>
            </a:r>
            <a:r>
              <a:rPr lang="fr-FR" sz="2400" dirty="0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if-</a:t>
            </a:r>
            <a:r>
              <a:rPr lang="fr-FR" sz="2400" dirty="0" err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then</a:t>
            </a:r>
            <a:r>
              <a:rPr lang="fr-FR" sz="2400" dirty="0" smtClean="0">
                <a:solidFill>
                  <a:srgbClr val="009999"/>
                </a:solidFill>
                <a:latin typeface="Comic Sans MS" pitchFamily="66" charset="0"/>
              </a:rPr>
              <a:t> goal </a:t>
            </a:r>
            <a:r>
              <a:rPr lang="fr-FR" sz="2400" dirty="0" err="1" smtClean="0">
                <a:solidFill>
                  <a:srgbClr val="009999"/>
                </a:solidFill>
                <a:latin typeface="Comic Sans MS" pitchFamily="66" charset="0"/>
              </a:rPr>
              <a:t>specs</a:t>
            </a:r>
            <a:r>
              <a:rPr lang="fr-FR" sz="2400" dirty="0" smtClean="0">
                <a:solidFill>
                  <a:srgbClr val="009999"/>
                </a:solidFill>
                <a:latin typeface="Comic Sans MS" pitchFamily="66" charset="0"/>
              </a:rPr>
              <a:t>: </a:t>
            </a:r>
            <a:endParaRPr lang="fr-FR" sz="2400" dirty="0" smtClean="0">
              <a:solidFill>
                <a:srgbClr val="009999"/>
              </a:solidFill>
              <a:latin typeface="Comic Sans MS" pitchFamily="66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SzPct val="70000"/>
              <a:buFont typeface="Courier New" pitchFamily="49" charset="0"/>
              <a:buChar char="o"/>
              <a:defRPr/>
            </a:pPr>
            <a:r>
              <a:rPr lang="fr-FR" dirty="0" smtClean="0">
                <a:solidFill>
                  <a:srgbClr val="009999"/>
                </a:solidFill>
                <a:latin typeface="Comic Sans MS" pitchFamily="66" charset="0"/>
              </a:rPr>
              <a:t> </a:t>
            </a:r>
            <a:r>
              <a:rPr lang="fr-FR" dirty="0" err="1" smtClean="0">
                <a:solidFill>
                  <a:srgbClr val="009999"/>
                </a:solidFill>
                <a:latin typeface="Comic Sans MS" pitchFamily="66" charset="0"/>
              </a:rPr>
              <a:t>add</a:t>
            </a:r>
            <a:r>
              <a:rPr lang="fr-FR" dirty="0" smtClean="0">
                <a:solidFill>
                  <a:srgbClr val="009999"/>
                </a:solidFill>
                <a:latin typeface="Comic Sans MS" pitchFamily="66" charset="0"/>
              </a:rPr>
              <a:t> </a:t>
            </a:r>
            <a:r>
              <a:rPr lang="fr-FR" dirty="0" err="1" smtClean="0">
                <a:solidFill>
                  <a:srgbClr val="009999"/>
                </a:solidFill>
                <a:latin typeface="Comic Sans MS" pitchFamily="66" charset="0"/>
              </a:rPr>
              <a:t>conjunct</a:t>
            </a:r>
            <a:r>
              <a:rPr lang="fr-FR" dirty="0" smtClean="0">
                <a:solidFill>
                  <a:srgbClr val="009999"/>
                </a:solidFill>
                <a:latin typeface="Comic Sans MS" pitchFamily="66" charset="0"/>
              </a:rPr>
              <a:t> in if-part 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Font typeface="Courier New" pitchFamily="49" charset="0"/>
              <a:buChar char="o"/>
              <a:defRPr/>
            </a:pPr>
            <a:r>
              <a:rPr lang="fr-FR" sz="2200" dirty="0" smtClean="0">
                <a:solidFill>
                  <a:srgbClr val="009999"/>
                </a:solidFill>
                <a:latin typeface="Comic Sans MS" pitchFamily="66" charset="0"/>
              </a:rPr>
              <a:t>or </a:t>
            </a:r>
            <a:r>
              <a:rPr lang="fr-FR" sz="2200" dirty="0" err="1" smtClean="0">
                <a:solidFill>
                  <a:srgbClr val="009999"/>
                </a:solidFill>
                <a:latin typeface="Comic Sans MS" pitchFamily="66" charset="0"/>
              </a:rPr>
              <a:t>disjunct</a:t>
            </a:r>
            <a:r>
              <a:rPr lang="fr-FR" sz="2200" dirty="0" smtClean="0">
                <a:solidFill>
                  <a:srgbClr val="009999"/>
                </a:solidFill>
                <a:latin typeface="Comic Sans MS" pitchFamily="66" charset="0"/>
              </a:rPr>
              <a:t> in </a:t>
            </a:r>
            <a:r>
              <a:rPr lang="fr-FR" sz="2200" dirty="0" err="1" smtClean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then</a:t>
            </a:r>
            <a:r>
              <a:rPr lang="fr-FR" sz="2200" dirty="0" smtClean="0">
                <a:solidFill>
                  <a:srgbClr val="009999"/>
                </a:solidFill>
                <a:latin typeface="Comic Sans MS" pitchFamily="66" charset="0"/>
              </a:rPr>
              <a:t>-part</a:t>
            </a:r>
            <a:endParaRPr lang="en-US" sz="2200" dirty="0" smtClean="0">
              <a:solidFill>
                <a:srgbClr val="009999"/>
              </a:solidFill>
              <a:latin typeface="Comic Sans MS" pitchFamily="66" charset="0"/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substitution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Agent substitution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prevention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restoration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weakening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___</a:t>
            </a:r>
            <a:r>
              <a:rPr lang="fr-FR" dirty="0" smtClean="0"/>
              <a:t> </a:t>
            </a:r>
            <a:r>
              <a:rPr lang="en-US" dirty="0" smtClean="0"/>
              <a:t>is countermeasure that </a:t>
            </a:r>
            <a:r>
              <a:rPr lang="fr-FR" dirty="0" err="1" smtClean="0"/>
              <a:t>introduce</a:t>
            </a:r>
            <a:r>
              <a:rPr lang="fr-FR" dirty="0" smtClean="0"/>
              <a:t> </a:t>
            </a:r>
            <a:r>
              <a:rPr lang="fr-FR" dirty="0" smtClean="0"/>
              <a:t>new goal </a:t>
            </a:r>
            <a:r>
              <a:rPr lang="fr-FR" i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Avoid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[obstacle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prevention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substitution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restoration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weakening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dirty="0" smtClean="0"/>
              <a:t>__ </a:t>
            </a:r>
            <a:r>
              <a:rPr lang="en-US" dirty="0" smtClean="0"/>
              <a:t>is countermeasure that </a:t>
            </a:r>
            <a:r>
              <a:rPr lang="fr-FR" dirty="0" err="1" smtClean="0"/>
              <a:t>enforce</a:t>
            </a:r>
            <a:r>
              <a:rPr lang="fr-FR" dirty="0" smtClean="0"/>
              <a:t> </a:t>
            </a:r>
            <a:r>
              <a:rPr lang="fr-FR" dirty="0" err="1" smtClean="0"/>
              <a:t>target</a:t>
            </a:r>
            <a:r>
              <a:rPr lang="fr-FR" dirty="0" smtClean="0"/>
              <a:t> condition as </a:t>
            </a:r>
            <a:r>
              <a:rPr lang="fr-FR" dirty="0" err="1" smtClean="0"/>
              <a:t>obstacl</a:t>
            </a:r>
            <a:r>
              <a:rPr lang="fr-FR" dirty="0" smtClean="0"/>
              <a:t> </a:t>
            </a:r>
            <a:r>
              <a:rPr lang="fr-FR" dirty="0" err="1" smtClean="0"/>
              <a:t>occurs</a:t>
            </a:r>
            <a:r>
              <a:rPr lang="fr-FR" dirty="0" smtClean="0"/>
              <a:t> </a:t>
            </a:r>
            <a:r>
              <a:rPr lang="fr-FR" sz="1800" dirty="0" smtClean="0"/>
              <a:t>  </a:t>
            </a:r>
            <a:r>
              <a:rPr lang="fr-FR" sz="1800" dirty="0" smtClean="0">
                <a:solidFill>
                  <a:schemeClr val="tx2"/>
                </a:solidFill>
              </a:rPr>
              <a:t>=&gt;</a:t>
            </a:r>
            <a:r>
              <a:rPr lang="fr-FR" sz="1800" dirty="0" smtClean="0"/>
              <a:t>  </a:t>
            </a:r>
            <a:r>
              <a:rPr lang="fr-FR" dirty="0" smtClean="0"/>
              <a:t>new goal</a:t>
            </a:r>
            <a:r>
              <a:rPr lang="fr-FR" dirty="0" smtClean="0"/>
              <a:t>: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fr-FR" dirty="0" smtClean="0"/>
              <a:t> </a:t>
            </a:r>
            <a:r>
              <a:rPr lang="fr-FR" i="1" dirty="0" smtClean="0"/>
              <a:t>O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sooner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-or-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later</a:t>
            </a:r>
            <a:r>
              <a:rPr lang="fr-FR" dirty="0" smtClean="0"/>
              <a:t> </a:t>
            </a:r>
            <a:r>
              <a:rPr lang="fr-FR" dirty="0" err="1" smtClean="0"/>
              <a:t>TargetCondition</a:t>
            </a:r>
            <a:endParaRPr lang="fr-FR" dirty="0" smtClean="0"/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prevention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substitution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restoration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weakening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 marL="457200">
              <a:lnSpc>
                <a:spcPct val="40000"/>
              </a:lnSpc>
              <a:spcBef>
                <a:spcPts val="600"/>
              </a:spcBef>
              <a:defRPr/>
            </a:pPr>
            <a:endParaRPr lang="fr-FR" sz="2000" dirty="0" smtClean="0"/>
          </a:p>
          <a:p>
            <a:pPr marL="457200"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fr-FR" dirty="0" smtClean="0"/>
              <a:t>__ </a:t>
            </a:r>
            <a:r>
              <a:rPr lang="en-US" dirty="0" smtClean="0"/>
              <a:t>is countermeasure </a:t>
            </a:r>
            <a:r>
              <a:rPr lang="en-US" dirty="0" smtClean="0"/>
              <a:t>that </a:t>
            </a:r>
            <a:r>
              <a:rPr lang="fr-FR" dirty="0" err="1" smtClean="0"/>
              <a:t>introduce</a:t>
            </a:r>
            <a:r>
              <a:rPr lang="fr-FR" dirty="0" smtClean="0"/>
              <a:t> new goal to </a:t>
            </a:r>
            <a:r>
              <a:rPr lang="fr-FR" dirty="0" err="1" smtClean="0"/>
              <a:t>mitigate</a:t>
            </a:r>
            <a:r>
              <a:rPr lang="fr-FR" dirty="0" smtClean="0"/>
              <a:t> </a:t>
            </a:r>
            <a:r>
              <a:rPr lang="fr-FR" dirty="0" err="1" smtClean="0"/>
              <a:t>consequences</a:t>
            </a:r>
            <a:r>
              <a:rPr lang="fr-FR" dirty="0" smtClean="0"/>
              <a:t> </a:t>
            </a:r>
            <a:r>
              <a:rPr lang="fr-FR" dirty="0" smtClean="0"/>
              <a:t>of obstacle.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prevention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substitution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restoration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weakening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mitigation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dirty="0" smtClean="0"/>
              <a:t>___is </a:t>
            </a:r>
            <a:r>
              <a:rPr lang="en-US" dirty="0" smtClean="0"/>
              <a:t>countermeasure that </a:t>
            </a:r>
            <a:r>
              <a:rPr lang="fr-FR" dirty="0" err="1" smtClean="0"/>
              <a:t>introduce</a:t>
            </a:r>
            <a:r>
              <a:rPr lang="fr-FR" dirty="0" smtClean="0"/>
              <a:t> new goal </a:t>
            </a:r>
            <a:r>
              <a:rPr lang="fr-FR" dirty="0" err="1" smtClean="0"/>
              <a:t>ensures</a:t>
            </a:r>
            <a:r>
              <a:rPr lang="fr-FR" dirty="0" smtClean="0"/>
              <a:t> </a:t>
            </a:r>
            <a:r>
              <a:rPr lang="fr-FR" dirty="0" err="1" smtClean="0"/>
              <a:t>weaker</a:t>
            </a:r>
            <a:r>
              <a:rPr lang="fr-FR" dirty="0" smtClean="0"/>
              <a:t> version of goal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obstructed</a:t>
            </a:r>
            <a:r>
              <a:rPr lang="fr-FR" dirty="0" smtClean="0"/>
              <a:t>.</a:t>
            </a:r>
            <a:endParaRPr lang="fr-FR" dirty="0" smtClean="0"/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prevention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substitution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restoration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Goal </a:t>
            </a: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weakening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Obstacle 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mitigation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Weak</a:t>
            </a:r>
            <a:r>
              <a:rPr lang="fr-FR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mitigation</a:t>
            </a:r>
            <a:endParaRPr 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evaluation </a:t>
            </a:r>
            <a:r>
              <a:rPr lang="en-US" dirty="0" smtClean="0"/>
              <a:t>criteria for comparing alternative </a:t>
            </a:r>
            <a:r>
              <a:rPr lang="en-US" dirty="0" smtClean="0"/>
              <a:t>resolutions, except?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number of obstacles resolved by the alternative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likelihood &amp; criticality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resolution’s contribution to soft goals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cost</a:t>
            </a:r>
          </a:p>
          <a:p>
            <a:pPr lvl="1"/>
            <a:r>
              <a:rPr lang="en-US" dirty="0" smtClean="0"/>
              <a:t>the easy implementation solution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obstacle (O) obstructs a goal G, it must satisfy the following conditions, except?</a:t>
            </a:r>
          </a:p>
          <a:p>
            <a:pPr lvl="1"/>
            <a:r>
              <a:rPr lang="fr-FR" sz="2000" dirty="0" smtClean="0">
                <a:latin typeface="Arial" pitchFamily="34" charset="0"/>
              </a:rPr>
              <a:t>{</a:t>
            </a:r>
            <a:r>
              <a:rPr lang="fr-FR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</a:t>
            </a:r>
            <a:r>
              <a:rPr lang="fr-FR" sz="2000" dirty="0" smtClean="0">
                <a:latin typeface="Arial" pitchFamily="34" charset="0"/>
              </a:rPr>
              <a:t>, </a:t>
            </a:r>
            <a:r>
              <a:rPr lang="fr-FR" sz="2000" i="1" dirty="0" smtClean="0">
                <a:latin typeface="Arial" pitchFamily="34" charset="0"/>
              </a:rPr>
              <a:t>Dom</a:t>
            </a:r>
            <a:r>
              <a:rPr lang="fr-FR" sz="2000" dirty="0" smtClean="0">
                <a:latin typeface="Arial" pitchFamily="34" charset="0"/>
              </a:rPr>
              <a:t> } </a:t>
            </a:r>
            <a:r>
              <a:rPr lang="fr-FR" altLang="fr-FR" sz="2000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sz="2000" b="1" dirty="0" smtClean="0">
                <a:latin typeface="Arial" pitchFamily="34" charset="0"/>
              </a:rPr>
              <a:t>  </a:t>
            </a:r>
            <a:r>
              <a:rPr lang="fr-FR" altLang="fr-FR" sz="2000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altLang="fr-FR" sz="2000" b="1" dirty="0" smtClean="0">
                <a:latin typeface="Arial" pitchFamily="34" charset="0"/>
              </a:rPr>
              <a:t> </a:t>
            </a:r>
            <a:r>
              <a:rPr lang="fr-FR" sz="2000" i="1" dirty="0" smtClean="0"/>
              <a:t>G</a:t>
            </a:r>
            <a:r>
              <a:rPr lang="fr-FR" sz="2000" dirty="0" smtClean="0">
                <a:latin typeface="Helvetica" pitchFamily="34" charset="0"/>
              </a:rPr>
              <a:t>     	</a:t>
            </a:r>
            <a:r>
              <a:rPr lang="fr-FR" sz="2000" i="1" dirty="0" smtClean="0">
                <a:latin typeface="Arial" pitchFamily="34" charset="0"/>
              </a:rPr>
              <a:t>obstruction</a:t>
            </a:r>
          </a:p>
          <a:p>
            <a:pPr lvl="1"/>
            <a:r>
              <a:rPr lang="fr-FR" sz="2000" dirty="0" smtClean="0">
                <a:latin typeface="Arial" pitchFamily="34" charset="0"/>
              </a:rPr>
              <a:t>{</a:t>
            </a:r>
            <a:r>
              <a:rPr lang="fr-FR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</a:t>
            </a:r>
            <a:r>
              <a:rPr lang="fr-FR" sz="2000" dirty="0" smtClean="0">
                <a:latin typeface="Arial" pitchFamily="34" charset="0"/>
              </a:rPr>
              <a:t>, </a:t>
            </a:r>
            <a:r>
              <a:rPr lang="fr-FR" sz="2000" i="1" dirty="0" smtClean="0">
                <a:latin typeface="Arial" pitchFamily="34" charset="0"/>
              </a:rPr>
              <a:t>Dom</a:t>
            </a:r>
            <a:r>
              <a:rPr lang="fr-FR" sz="2000" dirty="0" smtClean="0">
                <a:latin typeface="Arial" pitchFamily="34" charset="0"/>
              </a:rPr>
              <a:t> }</a:t>
            </a:r>
            <a:r>
              <a:rPr lang="fr-FR" sz="2000" dirty="0" smtClean="0">
                <a:latin typeface="Helvetica" pitchFamily="34" charset="0"/>
              </a:rPr>
              <a:t> </a:t>
            </a:r>
            <a:r>
              <a:rPr lang="fr-FR" altLang="fr-FR" sz="2000" b="1" dirty="0" smtClean="0">
                <a:solidFill>
                  <a:schemeClr val="tx2"/>
                </a:solidFill>
                <a:latin typeface="Arial" pitchFamily="34" charset="0"/>
              </a:rPr>
              <a:t>|</a:t>
            </a:r>
            <a:r>
              <a:rPr lang="fr-FR" altLang="fr-FR" sz="2000" b="1" dirty="0" smtClean="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</a:t>
            </a:r>
            <a:r>
              <a:rPr lang="fr-FR" altLang="fr-FR" sz="2000" b="1" dirty="0" smtClean="0">
                <a:latin typeface="Arial" pitchFamily="34" charset="0"/>
              </a:rPr>
              <a:t>  </a:t>
            </a:r>
            <a:r>
              <a:rPr lang="fr-FR" altLang="fr-FR" sz="2000" b="1" dirty="0" smtClean="0">
                <a:latin typeface="Helvetica" pitchFamily="34" charset="0"/>
              </a:rPr>
              <a:t>false</a:t>
            </a:r>
            <a:r>
              <a:rPr lang="fr-FR" sz="2000" dirty="0" smtClean="0">
                <a:latin typeface="Helvetica" pitchFamily="34" charset="0"/>
              </a:rPr>
              <a:t>	</a:t>
            </a:r>
            <a:r>
              <a:rPr lang="fr-FR" sz="2000" i="1" dirty="0" err="1" smtClean="0">
                <a:latin typeface="Arial" pitchFamily="34" charset="0"/>
              </a:rPr>
              <a:t>domain</a:t>
            </a:r>
            <a:r>
              <a:rPr lang="fr-FR" sz="2000" i="1" dirty="0" smtClean="0">
                <a:latin typeface="Arial" pitchFamily="34" charset="0"/>
              </a:rPr>
              <a:t> </a:t>
            </a:r>
            <a:r>
              <a:rPr lang="fr-FR" sz="2000" i="1" dirty="0" err="1" smtClean="0">
                <a:latin typeface="Arial" pitchFamily="34" charset="0"/>
              </a:rPr>
              <a:t>consistency</a:t>
            </a:r>
            <a:endParaRPr lang="fr-FR" sz="2000" i="1" dirty="0" smtClean="0">
              <a:latin typeface="Arial" pitchFamily="34" charset="0"/>
            </a:endParaRPr>
          </a:p>
          <a:p>
            <a:pPr lvl="1"/>
            <a:r>
              <a:rPr lang="fr-FR" sz="2000" i="1" dirty="0" smtClean="0"/>
              <a:t>O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satisfied</a:t>
            </a:r>
            <a:r>
              <a:rPr lang="fr-FR" sz="2000" dirty="0" smtClean="0"/>
              <a:t> by </a:t>
            </a:r>
            <a:r>
              <a:rPr lang="fr-FR" sz="2000" dirty="0" err="1" smtClean="0"/>
              <a:t>some</a:t>
            </a:r>
            <a:r>
              <a:rPr lang="fr-FR" sz="2000" dirty="0" smtClean="0"/>
              <a:t> system </a:t>
            </a:r>
            <a:r>
              <a:rPr lang="fr-FR" sz="2000" dirty="0" err="1" smtClean="0"/>
              <a:t>behavior</a:t>
            </a:r>
            <a:endParaRPr lang="fr-FR" sz="2000" dirty="0" smtClean="0"/>
          </a:p>
          <a:p>
            <a:pPr lvl="1"/>
            <a:r>
              <a:rPr lang="fr-FR" sz="2000" dirty="0" smtClean="0">
                <a:latin typeface="Arial" pitchFamily="34" charset="0"/>
              </a:rPr>
              <a:t>{NOT </a:t>
            </a:r>
            <a:r>
              <a:rPr lang="fr-FR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</a:t>
            </a:r>
            <a:r>
              <a:rPr lang="fr-FR" sz="2000" dirty="0" smtClean="0">
                <a:latin typeface="Arial" pitchFamily="34" charset="0"/>
              </a:rPr>
              <a:t>, </a:t>
            </a:r>
            <a:r>
              <a:rPr lang="fr-FR" sz="2000" i="1" dirty="0" smtClean="0">
                <a:latin typeface="Arial" pitchFamily="34" charset="0"/>
              </a:rPr>
              <a:t>Dom</a:t>
            </a:r>
            <a:r>
              <a:rPr lang="fr-FR" sz="2000" dirty="0" smtClean="0">
                <a:latin typeface="Arial" pitchFamily="34" charset="0"/>
              </a:rPr>
              <a:t> } </a:t>
            </a:r>
            <a:r>
              <a:rPr lang="fr-FR" altLang="fr-FR" sz="2000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sz="2000" b="1" dirty="0" smtClean="0">
                <a:latin typeface="Arial" pitchFamily="34" charset="0"/>
              </a:rPr>
              <a:t>  </a:t>
            </a:r>
            <a:r>
              <a:rPr lang="fr-FR" altLang="fr-FR" sz="2000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altLang="fr-FR" sz="2000" b="1" dirty="0" smtClean="0">
                <a:latin typeface="Arial" pitchFamily="34" charset="0"/>
              </a:rPr>
              <a:t> </a:t>
            </a:r>
            <a:r>
              <a:rPr lang="fr-FR" sz="2000" i="1" dirty="0" smtClean="0"/>
              <a:t>G</a:t>
            </a:r>
            <a:r>
              <a:rPr lang="fr-FR" sz="2000" dirty="0" smtClean="0">
                <a:latin typeface="Helvetica" pitchFamily="34" charset="0"/>
              </a:rPr>
              <a:t>     	</a:t>
            </a:r>
            <a:r>
              <a:rPr lang="fr-FR" sz="2000" i="1" dirty="0" smtClean="0">
                <a:latin typeface="Arial" pitchFamily="34" charset="0"/>
              </a:rPr>
              <a:t>obstruction</a:t>
            </a:r>
          </a:p>
          <a:p>
            <a:pPr>
              <a:defRPr/>
            </a:pPr>
            <a:r>
              <a:rPr lang="fr-FR" i="1" dirty="0" smtClean="0">
                <a:latin typeface="Arial" pitchFamily="34" charset="0"/>
              </a:rPr>
              <a:t>___</a:t>
            </a:r>
            <a:r>
              <a:rPr lang="fr-FR" altLang="fr-FR" dirty="0" smtClean="0"/>
              <a:t>  to a goal </a:t>
            </a:r>
            <a:r>
              <a:rPr lang="fr-FR" altLang="fr-FR" dirty="0" err="1" smtClean="0"/>
              <a:t>defines</a:t>
            </a:r>
            <a:r>
              <a:rPr lang="fr-FR" altLang="fr-FR" dirty="0" smtClean="0"/>
              <a:t> a minimal set of inadmissible </a:t>
            </a:r>
            <a:r>
              <a:rPr lang="fr-FR" altLang="fr-FR" dirty="0" err="1" smtClean="0"/>
              <a:t>behaviours</a:t>
            </a:r>
            <a:endParaRPr lang="fr-FR" altLang="fr-FR" dirty="0" smtClean="0"/>
          </a:p>
          <a:p>
            <a:pPr lvl="1">
              <a:defRPr/>
            </a:pPr>
            <a:r>
              <a:rPr lang="fr-FR" i="1" dirty="0" smtClean="0">
                <a:latin typeface="Arial" pitchFamily="34" charset="0"/>
              </a:rPr>
              <a:t>An obstacle</a:t>
            </a:r>
          </a:p>
          <a:p>
            <a:pPr lvl="1">
              <a:defRPr/>
            </a:pPr>
            <a:r>
              <a:rPr lang="fr-FR" i="1" dirty="0" smtClean="0">
                <a:latin typeface="Arial" pitchFamily="34" charset="0"/>
              </a:rPr>
              <a:t>A Goal</a:t>
            </a:r>
          </a:p>
          <a:p>
            <a:pPr lvl="1">
              <a:defRPr/>
            </a:pPr>
            <a:r>
              <a:rPr lang="fr-FR" i="1" dirty="0" smtClean="0">
                <a:latin typeface="Arial" pitchFamily="34" charset="0"/>
              </a:rPr>
              <a:t>A  Scenario</a:t>
            </a:r>
          </a:p>
          <a:p>
            <a:pPr lvl="1">
              <a:buNone/>
            </a:pPr>
            <a:r>
              <a:rPr lang="fr-FR" sz="2000" dirty="0" smtClean="0"/>
              <a:t>	</a:t>
            </a:r>
          </a:p>
          <a:p>
            <a:pPr>
              <a:buFontTx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Ideally</a:t>
            </a:r>
            <a:r>
              <a:rPr lang="fr-FR" dirty="0" smtClean="0"/>
              <a:t>, a set of obstacles to G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complete</a:t>
            </a:r>
            <a:r>
              <a:rPr lang="en-US" dirty="0" smtClean="0"/>
              <a:t> that means___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altLang="fr-FR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sz="1600" dirty="0" smtClean="0">
                <a:latin typeface="Arial" pitchFamily="34" charset="0"/>
              </a:rPr>
              <a:t> </a:t>
            </a:r>
            <a:r>
              <a:rPr lang="fr-FR" i="1" dirty="0" smtClean="0">
                <a:latin typeface="Arial" pitchFamily="34" charset="0"/>
              </a:rPr>
              <a:t>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20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altLang="fr-FR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sz="1600" dirty="0" smtClean="0">
                <a:latin typeface="Arial" pitchFamily="34" charset="0"/>
              </a:rPr>
              <a:t> </a:t>
            </a:r>
            <a:r>
              <a:rPr lang="fr-FR" i="1" dirty="0" smtClean="0">
                <a:latin typeface="Arial" pitchFamily="34" charset="0"/>
              </a:rPr>
              <a:t>O</a:t>
            </a:r>
            <a:r>
              <a:rPr lang="fr-FR" i="1" baseline="-25000" dirty="0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i="1" dirty="0" smtClean="0"/>
              <a:t>G</a:t>
            </a:r>
            <a:r>
              <a:rPr lang="fr-FR" dirty="0" smtClean="0">
                <a:latin typeface="Helvetica" pitchFamily="34" charset="0"/>
              </a:rPr>
              <a:t>   </a:t>
            </a:r>
            <a:r>
              <a:rPr lang="fr-FR" i="1" dirty="0" err="1" smtClean="0">
                <a:latin typeface="Arial" pitchFamily="34" charset="0"/>
              </a:rPr>
              <a:t>domain</a:t>
            </a:r>
            <a:r>
              <a:rPr lang="fr-FR" i="1" dirty="0" smtClean="0">
                <a:latin typeface="Arial" pitchFamily="34" charset="0"/>
              </a:rPr>
              <a:t> </a:t>
            </a:r>
            <a:r>
              <a:rPr lang="fr-FR" i="1" dirty="0" err="1" smtClean="0">
                <a:latin typeface="Arial" pitchFamily="34" charset="0"/>
              </a:rPr>
              <a:t>completeness</a:t>
            </a:r>
            <a:endParaRPr lang="fr-FR" i="1" dirty="0" smtClean="0">
              <a:latin typeface="Arial" pitchFamily="34" charset="0"/>
            </a:endParaRPr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altLang="fr-FR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sz="1600" dirty="0" smtClean="0">
                <a:latin typeface="Arial" pitchFamily="34" charset="0"/>
              </a:rPr>
              <a:t> </a:t>
            </a:r>
            <a:r>
              <a:rPr lang="fr-FR" i="1" dirty="0" smtClean="0">
                <a:latin typeface="Arial" pitchFamily="34" charset="0"/>
              </a:rPr>
              <a:t>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20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altLang="fr-FR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sz="1600" dirty="0" smtClean="0">
                <a:latin typeface="Arial" pitchFamily="34" charset="0"/>
              </a:rPr>
              <a:t> </a:t>
            </a:r>
            <a:r>
              <a:rPr lang="fr-FR" i="1" dirty="0" smtClean="0">
                <a:latin typeface="Arial" pitchFamily="34" charset="0"/>
              </a:rPr>
              <a:t>O</a:t>
            </a:r>
            <a:r>
              <a:rPr lang="fr-FR" i="1" baseline="-25000" dirty="0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not </a:t>
            </a:r>
            <a:r>
              <a:rPr lang="fr-FR" i="1" dirty="0" smtClean="0"/>
              <a:t>G</a:t>
            </a:r>
            <a:r>
              <a:rPr lang="fr-FR" dirty="0" smtClean="0">
                <a:latin typeface="Helvetica" pitchFamily="34" charset="0"/>
              </a:rPr>
              <a:t>  </a:t>
            </a:r>
            <a:r>
              <a:rPr lang="fr-FR" i="1" dirty="0" err="1" smtClean="0">
                <a:latin typeface="Arial" pitchFamily="34" charset="0"/>
              </a:rPr>
              <a:t>domain</a:t>
            </a:r>
            <a:r>
              <a:rPr lang="fr-FR" i="1" dirty="0" smtClean="0">
                <a:latin typeface="Arial" pitchFamily="34" charset="0"/>
              </a:rPr>
              <a:t> </a:t>
            </a:r>
            <a:r>
              <a:rPr lang="fr-FR" i="1" dirty="0" err="1" smtClean="0">
                <a:latin typeface="Arial" pitchFamily="34" charset="0"/>
              </a:rPr>
              <a:t>completeness</a:t>
            </a:r>
            <a:endParaRPr lang="fr-FR" i="1" dirty="0" smtClean="0">
              <a:latin typeface="Arial" pitchFamily="34" charset="0"/>
            </a:endParaRPr>
          </a:p>
          <a:p>
            <a:r>
              <a:rPr lang="fr-FR" altLang="fr-FR" dirty="0" err="1" smtClean="0"/>
              <a:t>Completeness</a:t>
            </a:r>
            <a:r>
              <a:rPr lang="fr-FR" altLang="fr-FR" dirty="0" smtClean="0"/>
              <a:t> of </a:t>
            </a:r>
            <a:r>
              <a:rPr lang="fr-FR" altLang="fr-FR" dirty="0" err="1" smtClean="0"/>
              <a:t>identified</a:t>
            </a:r>
            <a:r>
              <a:rPr lang="fr-FR" altLang="fr-FR" dirty="0" smtClean="0"/>
              <a:t> obstacles </a:t>
            </a:r>
            <a:r>
              <a:rPr lang="fr-FR" altLang="fr-FR" dirty="0" err="1" smtClean="0"/>
              <a:t>is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highly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desirable</a:t>
            </a:r>
            <a:r>
              <a:rPr lang="fr-FR" altLang="fr-FR" dirty="0" smtClean="0"/>
              <a:t> for mission-</a:t>
            </a:r>
            <a:r>
              <a:rPr lang="fr-FR" altLang="fr-FR" dirty="0" err="1" smtClean="0"/>
              <a:t>critical</a:t>
            </a:r>
            <a:r>
              <a:rPr lang="fr-FR" altLang="fr-FR" dirty="0" smtClean="0"/>
              <a:t> goals </a:t>
            </a:r>
            <a:r>
              <a:rPr lang="fr-FR" altLang="fr-FR" dirty="0" err="1" smtClean="0"/>
              <a:t>that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is</a:t>
            </a:r>
            <a:r>
              <a:rPr lang="fr-FR" altLang="fr-FR" dirty="0" smtClean="0"/>
              <a:t> relative </a:t>
            </a:r>
            <a:r>
              <a:rPr lang="fr-FR" altLang="fr-FR" dirty="0" err="1" smtClean="0"/>
              <a:t>to____</a:t>
            </a:r>
            <a:endParaRPr lang="fr-FR" altLang="fr-FR" dirty="0" smtClean="0"/>
          </a:p>
          <a:p>
            <a:pPr lvl="1"/>
            <a:r>
              <a:rPr lang="fr-FR" i="1" dirty="0" smtClean="0">
                <a:latin typeface="Arial" pitchFamily="34" charset="0"/>
              </a:rPr>
              <a:t>How </a:t>
            </a:r>
            <a:r>
              <a:rPr lang="fr-FR" i="1" dirty="0" err="1" smtClean="0">
                <a:latin typeface="Arial" pitchFamily="34" charset="0"/>
              </a:rPr>
              <a:t>much</a:t>
            </a:r>
            <a:r>
              <a:rPr lang="fr-FR" i="1" dirty="0" smtClean="0">
                <a:latin typeface="Arial" pitchFamily="34" charset="0"/>
              </a:rPr>
              <a:t> </a:t>
            </a:r>
            <a:r>
              <a:rPr lang="fr-FR" altLang="fr-FR" dirty="0" err="1" smtClean="0"/>
              <a:t>we</a:t>
            </a:r>
            <a:r>
              <a:rPr lang="fr-FR" altLang="fr-FR" dirty="0" smtClean="0"/>
              <a:t> know about the </a:t>
            </a:r>
            <a:r>
              <a:rPr lang="fr-FR" altLang="fr-FR" dirty="0" err="1" smtClean="0"/>
              <a:t>domain</a:t>
            </a:r>
            <a:r>
              <a:rPr lang="fr-FR" altLang="fr-FR" dirty="0" smtClean="0"/>
              <a:t> and how </a:t>
            </a:r>
            <a:r>
              <a:rPr lang="fr-FR" altLang="fr-FR" dirty="0" err="1" smtClean="0"/>
              <a:t>adequate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our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knowledge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is</a:t>
            </a:r>
            <a:endParaRPr lang="fr-FR" altLang="fr-FR" dirty="0" smtClean="0"/>
          </a:p>
          <a:p>
            <a:pPr lvl="1"/>
            <a:r>
              <a:rPr lang="fr-FR" altLang="fr-FR" dirty="0" smtClean="0"/>
              <a:t>Obstacle </a:t>
            </a:r>
            <a:r>
              <a:rPr lang="fr-FR" altLang="fr-FR" dirty="0" err="1" smtClean="0"/>
              <a:t>analysis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may</a:t>
            </a:r>
            <a:r>
              <a:rPr lang="fr-FR" altLang="fr-FR" dirty="0" smtClean="0"/>
              <a:t> help </a:t>
            </a:r>
            <a:r>
              <a:rPr lang="fr-FR" altLang="fr-FR" dirty="0" err="1" smtClean="0"/>
              <a:t>elicit</a:t>
            </a:r>
            <a:r>
              <a:rPr lang="fr-FR" altLang="fr-FR" dirty="0" smtClean="0"/>
              <a:t> relevant </a:t>
            </a:r>
            <a:r>
              <a:rPr lang="fr-FR" altLang="fr-FR" b="1" dirty="0" smtClean="0"/>
              <a:t>goals</a:t>
            </a:r>
            <a:r>
              <a:rPr lang="fr-FR" altLang="fr-FR" dirty="0" smtClean="0"/>
              <a:t> of the system.</a:t>
            </a:r>
          </a:p>
          <a:p>
            <a:pPr lvl="1"/>
            <a:r>
              <a:rPr lang="fr-FR" altLang="fr-FR" dirty="0" smtClean="0"/>
              <a:t>Obstacle </a:t>
            </a:r>
            <a:r>
              <a:rPr lang="fr-FR" altLang="fr-FR" dirty="0" err="1" smtClean="0"/>
              <a:t>analysis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may</a:t>
            </a:r>
            <a:r>
              <a:rPr lang="fr-FR" altLang="fr-FR" dirty="0" smtClean="0"/>
              <a:t> help </a:t>
            </a:r>
            <a:r>
              <a:rPr lang="fr-FR" altLang="fr-FR" dirty="0" err="1" smtClean="0"/>
              <a:t>elicit</a:t>
            </a:r>
            <a:r>
              <a:rPr lang="fr-FR" altLang="fr-FR" dirty="0" smtClean="0"/>
              <a:t> relevant </a:t>
            </a:r>
            <a:r>
              <a:rPr lang="fr-FR" altLang="fr-FR" b="1" dirty="0" err="1" smtClean="0"/>
              <a:t>domain</a:t>
            </a:r>
            <a:r>
              <a:rPr lang="fr-FR" altLang="fr-FR" b="1" dirty="0" smtClean="0"/>
              <a:t> </a:t>
            </a:r>
            <a:r>
              <a:rPr lang="fr-FR" altLang="fr-FR" b="1" dirty="0" err="1" smtClean="0"/>
              <a:t>properties</a:t>
            </a:r>
            <a:r>
              <a:rPr lang="fr-FR" altLang="fr-FR" b="1" dirty="0" smtClean="0"/>
              <a:t> </a:t>
            </a:r>
            <a:r>
              <a:rPr lang="fr-FR" altLang="fr-FR" dirty="0" smtClean="0"/>
              <a:t>of the system.</a:t>
            </a:r>
            <a:endParaRPr lang="fr-FR" i="1" dirty="0" smtClean="0">
              <a:latin typeface="Arial" pitchFamily="34" charset="0"/>
            </a:endParaRPr>
          </a:p>
          <a:p>
            <a:endParaRPr lang="fr-FR" dirty="0" smtClean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___ are obstacles that </a:t>
            </a:r>
            <a:r>
              <a:rPr lang="fr-FR" altLang="fr-FR" dirty="0" err="1" smtClean="0"/>
              <a:t>obstruct</a:t>
            </a:r>
            <a:r>
              <a:rPr lang="fr-FR" altLang="fr-FR" dirty="0" smtClean="0"/>
              <a:t> </a:t>
            </a:r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Safety</a:t>
            </a:r>
            <a:r>
              <a:rPr lang="fr-FR" altLang="fr-FR" dirty="0" smtClean="0"/>
              <a:t> goals.</a:t>
            </a:r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Hazard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Threat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Inaccuracy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Misinformation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r>
              <a:rPr lang="en-US" dirty="0" smtClean="0"/>
              <a:t>___ are obstacles that </a:t>
            </a:r>
            <a:r>
              <a:rPr lang="fr-FR" altLang="fr-FR" dirty="0" err="1" smtClean="0"/>
              <a:t>obstruct</a:t>
            </a:r>
            <a:r>
              <a:rPr lang="fr-FR" altLang="fr-FR" dirty="0" smtClean="0"/>
              <a:t> </a:t>
            </a:r>
            <a:r>
              <a:rPr lang="fr-FR" altLang="fr-FR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Security goals</a:t>
            </a:r>
            <a:endParaRPr lang="en-US" dirty="0" smtClean="0"/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Hazard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Threat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Inaccuracy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Misinformation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 are obstacles that </a:t>
            </a:r>
            <a:r>
              <a:rPr lang="fr-FR" altLang="fr-FR" dirty="0" err="1" smtClean="0"/>
              <a:t>obstruct</a:t>
            </a:r>
            <a:r>
              <a:rPr lang="fr-FR" altLang="fr-FR" dirty="0" smtClean="0"/>
              <a:t> the </a:t>
            </a:r>
            <a:r>
              <a:rPr lang="fr-FR" altLang="fr-FR" dirty="0" err="1" smtClean="0"/>
              <a:t>consistency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between</a:t>
            </a:r>
            <a:r>
              <a:rPr lang="fr-FR" altLang="fr-FR" dirty="0" smtClean="0"/>
              <a:t> the state of variable </a:t>
            </a:r>
            <a:r>
              <a:rPr lang="fr-FR" altLang="fr-FR" dirty="0" err="1" smtClean="0"/>
              <a:t>controlled</a:t>
            </a:r>
            <a:r>
              <a:rPr lang="fr-FR" altLang="fr-FR" dirty="0" smtClean="0"/>
              <a:t> by software agent and the state of </a:t>
            </a:r>
            <a:r>
              <a:rPr lang="fr-FR" altLang="fr-FR" dirty="0" err="1" smtClean="0"/>
              <a:t>corresponding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quantities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controlled</a:t>
            </a:r>
            <a:r>
              <a:rPr lang="fr-FR" altLang="fr-FR" dirty="0" smtClean="0"/>
              <a:t> by </a:t>
            </a:r>
            <a:r>
              <a:rPr lang="fr-FR" altLang="fr-FR" dirty="0" err="1" smtClean="0"/>
              <a:t>env</a:t>
            </a:r>
            <a:r>
              <a:rPr lang="fr-FR" altLang="fr-FR" dirty="0" smtClean="0"/>
              <a:t> agents.</a:t>
            </a:r>
            <a:endParaRPr lang="en-US" dirty="0" smtClean="0"/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Hazard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Threat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Inaccuracy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lvl="1"/>
            <a:r>
              <a:rPr lang="fr-FR" altLang="fr-FR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Misinformation</a:t>
            </a:r>
            <a:endParaRPr lang="fr-FR" altLang="fr-FR" dirty="0" smtClean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____as </a:t>
            </a:r>
            <a:r>
              <a:rPr lang="fr-FR" altLang="fr-FR" dirty="0" smtClean="0"/>
              <a:t>AND/OR </a:t>
            </a:r>
            <a:r>
              <a:rPr lang="fr-FR" altLang="fr-FR" dirty="0" err="1" smtClean="0"/>
              <a:t>refinement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trees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anchored</a:t>
            </a:r>
            <a:r>
              <a:rPr lang="fr-FR" altLang="fr-FR" dirty="0" smtClean="0"/>
              <a:t> on </a:t>
            </a:r>
            <a:r>
              <a:rPr lang="fr-FR" altLang="fr-FR" dirty="0" err="1" smtClean="0"/>
              <a:t>leafgoals</a:t>
            </a:r>
            <a:r>
              <a:rPr lang="fr-FR" altLang="fr-FR" dirty="0" smtClean="0"/>
              <a:t> in goal model </a:t>
            </a:r>
          </a:p>
          <a:p>
            <a:pPr lvl="1"/>
            <a:r>
              <a:rPr lang="en-US" dirty="0" smtClean="0"/>
              <a:t>Obstacle diagrams</a:t>
            </a:r>
          </a:p>
          <a:p>
            <a:pPr lvl="1"/>
            <a:r>
              <a:rPr lang="en-US" dirty="0" smtClean="0"/>
              <a:t>Goal diagrams</a:t>
            </a:r>
          </a:p>
          <a:p>
            <a:pPr lvl="1"/>
            <a:r>
              <a:rPr lang="en-US" dirty="0" err="1" smtClean="0"/>
              <a:t>Operationalization</a:t>
            </a:r>
            <a:r>
              <a:rPr lang="en-US" dirty="0" smtClean="0"/>
              <a:t> diagrams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dirty="0" smtClean="0"/>
              <a:t>-refinement of obstacle </a:t>
            </a:r>
            <a:r>
              <a:rPr lang="en-US" i="1" dirty="0" smtClean="0"/>
              <a:t>O</a:t>
            </a:r>
            <a:r>
              <a:rPr lang="en-US" dirty="0" smtClean="0"/>
              <a:t> should be </a:t>
            </a:r>
            <a:r>
              <a:rPr lang="en-US" dirty="0" smtClean="0"/>
              <a:t>..., except?</a:t>
            </a:r>
            <a:endParaRPr lang="en-US" dirty="0" smtClean="0"/>
          </a:p>
          <a:p>
            <a:pPr lvl="1"/>
            <a:r>
              <a:rPr lang="en-US" dirty="0" smtClean="0"/>
              <a:t>complete:  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smtClean="0">
                <a:latin typeface="Arial" pitchFamily="34" charset="0"/>
              </a:rPr>
              <a:t>subO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20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i="1" dirty="0" smtClean="0"/>
              <a:t>O</a:t>
            </a:r>
          </a:p>
          <a:p>
            <a:pPr lvl="1"/>
            <a:r>
              <a:rPr lang="en-US" dirty="0" smtClean="0"/>
              <a:t>consistent: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smtClean="0">
                <a:latin typeface="Arial" pitchFamily="34" charset="0"/>
              </a:rPr>
              <a:t>subO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20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</a:rPr>
              <a:t>|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</a:t>
            </a:r>
            <a:r>
              <a:rPr lang="fr-FR" altLang="fr-FR" b="1" dirty="0" smtClean="0">
                <a:latin typeface="Arial" pitchFamily="34" charset="0"/>
              </a:rPr>
              <a:t>  </a:t>
            </a:r>
            <a:r>
              <a:rPr lang="fr-FR" altLang="fr-FR" b="1" dirty="0" smtClean="0">
                <a:latin typeface="Helvetica" pitchFamily="34" charset="0"/>
              </a:rPr>
              <a:t>false</a:t>
            </a:r>
          </a:p>
          <a:p>
            <a:pPr lvl="1"/>
            <a:r>
              <a:rPr lang="en-US" dirty="0" smtClean="0"/>
              <a:t>minimal: </a:t>
            </a:r>
            <a:r>
              <a:rPr lang="en-US" dirty="0" smtClean="0"/>
              <a:t>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smtClean="0">
                <a:latin typeface="Arial" pitchFamily="34" charset="0"/>
              </a:rPr>
              <a:t>subO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18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j</a:t>
            </a:r>
            <a:r>
              <a:rPr lang="fr-FR" i="1" baseline="-25000" dirty="0" smtClean="0">
                <a:latin typeface="Arial" pitchFamily="34" charset="0"/>
              </a:rPr>
              <a:t>-1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2000" dirty="0" smtClean="0">
                <a:latin typeface="Arial" pitchFamily="34" charset="0"/>
              </a:rPr>
              <a:t>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j</a:t>
            </a:r>
            <a:r>
              <a:rPr lang="fr-FR" i="1" baseline="-25000" dirty="0" smtClean="0">
                <a:latin typeface="Arial" pitchFamily="34" charset="0"/>
              </a:rPr>
              <a:t>+1 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sz="18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</a:t>
            </a:r>
            <a:r>
              <a:rPr lang="fr-FR" i="1" dirty="0" smtClean="0"/>
              <a:t>O</a:t>
            </a:r>
          </a:p>
          <a:p>
            <a:pPr lvl="1"/>
            <a:r>
              <a:rPr lang="en-US" dirty="0" smtClean="0"/>
              <a:t>domain-complete: 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altLang="fr-FR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dirty="0" smtClean="0">
                <a:latin typeface="Arial" pitchFamily="34" charset="0"/>
              </a:rPr>
              <a:t> </a:t>
            </a:r>
            <a:r>
              <a:rPr lang="fr-FR" i="1" dirty="0" smtClean="0">
                <a:latin typeface="Arial" pitchFamily="34" charset="0"/>
              </a:rPr>
              <a:t>subO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20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altLang="fr-FR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dirty="0" smtClean="0">
                <a:latin typeface="Arial" pitchFamily="34" charset="0"/>
              </a:rPr>
              <a:t>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altLang="fr-FR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i="1" dirty="0" smtClean="0"/>
              <a:t>O</a:t>
            </a:r>
            <a:endParaRPr lang="fr-FR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dirty="0" smtClean="0"/>
              <a:t>-refinement of obstacle </a:t>
            </a:r>
            <a:r>
              <a:rPr lang="en-US" i="1" dirty="0" smtClean="0"/>
              <a:t>O</a:t>
            </a:r>
            <a:r>
              <a:rPr lang="en-US" dirty="0" smtClean="0"/>
              <a:t> should be </a:t>
            </a:r>
            <a:r>
              <a:rPr lang="en-US" dirty="0" smtClean="0"/>
              <a:t>..., except?</a:t>
            </a:r>
          </a:p>
          <a:p>
            <a:pPr lvl="1"/>
            <a:r>
              <a:rPr lang="en-US" dirty="0" smtClean="0"/>
              <a:t>entailments:         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i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i="1" dirty="0" smtClean="0"/>
              <a:t>O</a:t>
            </a:r>
          </a:p>
          <a:p>
            <a:pPr lvl="1"/>
            <a:r>
              <a:rPr lang="en-US" dirty="0" smtClean="0"/>
              <a:t>domain-consistent: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i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</a:rPr>
              <a:t>|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</a:t>
            </a:r>
            <a:r>
              <a:rPr lang="fr-FR" altLang="fr-FR" b="1" dirty="0" smtClean="0">
                <a:latin typeface="Arial" pitchFamily="34" charset="0"/>
              </a:rPr>
              <a:t>  </a:t>
            </a:r>
            <a:r>
              <a:rPr lang="fr-FR" altLang="fr-FR" b="1" dirty="0" smtClean="0">
                <a:latin typeface="Helvetica" pitchFamily="34" charset="0"/>
              </a:rPr>
              <a:t>false</a:t>
            </a:r>
          </a:p>
          <a:p>
            <a:pPr lvl="1"/>
            <a:r>
              <a:rPr lang="en-US" dirty="0" smtClean="0"/>
              <a:t>domain-complete: 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altLang="fr-FR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dirty="0" smtClean="0">
                <a:latin typeface="Arial" pitchFamily="34" charset="0"/>
              </a:rPr>
              <a:t> </a:t>
            </a:r>
            <a:r>
              <a:rPr lang="fr-FR" i="1" dirty="0" smtClean="0">
                <a:latin typeface="Arial" pitchFamily="34" charset="0"/>
              </a:rPr>
              <a:t>subO</a:t>
            </a:r>
            <a:r>
              <a:rPr lang="fr-FR" i="1" baseline="-25000" dirty="0" smtClean="0">
                <a:latin typeface="Arial" pitchFamily="34" charset="0"/>
              </a:rPr>
              <a:t>1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2000" dirty="0" smtClean="0">
                <a:latin typeface="Arial" pitchFamily="34" charset="0"/>
              </a:rPr>
              <a:t>...</a:t>
            </a:r>
            <a:r>
              <a:rPr lang="fr-FR" dirty="0" smtClean="0">
                <a:latin typeface="Arial" pitchFamily="34" charset="0"/>
              </a:rPr>
              <a:t>, </a:t>
            </a:r>
            <a:r>
              <a:rPr lang="fr-FR" altLang="fr-FR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dirty="0" smtClean="0">
                <a:latin typeface="Arial" pitchFamily="34" charset="0"/>
              </a:rPr>
              <a:t>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n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altLang="fr-FR" dirty="0" smtClean="0">
                <a:solidFill>
                  <a:schemeClr val="tx2"/>
                </a:solidFill>
                <a:latin typeface="Helvetica" pitchFamily="34" charset="0"/>
              </a:rPr>
              <a:t>not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i="1" dirty="0" smtClean="0"/>
              <a:t>O</a:t>
            </a:r>
          </a:p>
          <a:p>
            <a:pPr lvl="1"/>
            <a:r>
              <a:rPr lang="en-US" dirty="0" smtClean="0"/>
              <a:t>disjoint:                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i</a:t>
            </a:r>
            <a:r>
              <a:rPr lang="fr-FR" dirty="0" smtClean="0">
                <a:latin typeface="Arial" pitchFamily="34" charset="0"/>
              </a:rPr>
              <a:t>,</a:t>
            </a:r>
            <a:r>
              <a:rPr lang="fr-FR" sz="1800" dirty="0" smtClean="0">
                <a:latin typeface="Arial" pitchFamily="34" charset="0"/>
              </a:rPr>
              <a:t> 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j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dirty="0" smtClean="0">
                <a:solidFill>
                  <a:schemeClr val="tx2"/>
                </a:solidFill>
                <a:latin typeface="Arial" pitchFamily="34" charset="0"/>
              </a:rPr>
              <a:t>|=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altLang="fr-FR" b="1" dirty="0" smtClean="0">
                <a:latin typeface="Helvetica" pitchFamily="34" charset="0"/>
              </a:rPr>
              <a:t>false</a:t>
            </a:r>
            <a:endParaRPr lang="en-US" altLang="fr-FR" b="1" dirty="0" smtClean="0">
              <a:latin typeface="Helvetica" pitchFamily="34" charset="0"/>
            </a:endParaRPr>
          </a:p>
          <a:p>
            <a:pPr lvl="1"/>
            <a:r>
              <a:rPr lang="en-US" dirty="0" smtClean="0"/>
              <a:t>domain-consistent:  </a:t>
            </a:r>
            <a:r>
              <a:rPr lang="fr-FR" dirty="0" smtClean="0">
                <a:latin typeface="Arial" pitchFamily="34" charset="0"/>
              </a:rPr>
              <a:t>{</a:t>
            </a:r>
            <a:r>
              <a:rPr lang="fr-FR" i="1" dirty="0" err="1" smtClean="0">
                <a:latin typeface="Arial" pitchFamily="34" charset="0"/>
              </a:rPr>
              <a:t>subO</a:t>
            </a:r>
            <a:r>
              <a:rPr lang="fr-FR" i="1" baseline="-25000" dirty="0" err="1" smtClean="0">
                <a:latin typeface="Arial" pitchFamily="34" charset="0"/>
              </a:rPr>
              <a:t>i</a:t>
            </a:r>
            <a:r>
              <a:rPr lang="fr-FR" i="1" dirty="0" smtClean="0">
                <a:latin typeface="Arial" pitchFamily="34" charset="0"/>
              </a:rPr>
              <a:t>, Dom</a:t>
            </a:r>
            <a:r>
              <a:rPr lang="fr-FR" dirty="0" smtClean="0">
                <a:latin typeface="Arial" pitchFamily="34" charset="0"/>
              </a:rPr>
              <a:t> } 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</a:rPr>
              <a:t>|</a:t>
            </a:r>
            <a:r>
              <a:rPr lang="fr-FR" altLang="fr-FR" b="1" dirty="0" smtClean="0">
                <a:solidFill>
                  <a:schemeClr val="tx2"/>
                </a:solidFill>
                <a:latin typeface="Arial" pitchFamily="34" charset="0"/>
                <a:sym typeface="Symbol" pitchFamily="18" charset="2"/>
              </a:rPr>
              <a:t>=</a:t>
            </a:r>
            <a:r>
              <a:rPr lang="fr-FR" altLang="fr-FR" b="1" dirty="0" smtClean="0">
                <a:latin typeface="Arial" pitchFamily="34" charset="0"/>
              </a:rPr>
              <a:t> </a:t>
            </a:r>
            <a:r>
              <a:rPr lang="fr-FR" altLang="fr-FR" b="1" dirty="0" smtClean="0">
                <a:latin typeface="Helvetica" pitchFamily="34" charset="0"/>
              </a:rPr>
              <a:t>false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9791</TotalTime>
  <Words>950</Words>
  <Application>Microsoft Office PowerPoint</Application>
  <PresentationFormat>On-screen Show (4:3)</PresentationFormat>
  <Paragraphs>155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Picture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 Nguyen</cp:lastModifiedBy>
  <cp:revision>465</cp:revision>
  <dcterms:created xsi:type="dcterms:W3CDTF">2010-01-30T12:29:31Z</dcterms:created>
  <dcterms:modified xsi:type="dcterms:W3CDTF">2012-08-16T04:20:09Z</dcterms:modified>
</cp:coreProperties>
</file>