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comments/comment19.xml" ContentType="application/vnd.openxmlformats-officedocument.presentationml.comment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8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6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14.xml" ContentType="application/vnd.openxmlformats-officedocument.presentationml.comment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291" r:id="rId2"/>
    <p:sldId id="1223" r:id="rId3"/>
    <p:sldId id="1292" r:id="rId4"/>
    <p:sldId id="1224" r:id="rId5"/>
    <p:sldId id="1225" r:id="rId6"/>
    <p:sldId id="1226" r:id="rId7"/>
    <p:sldId id="1228" r:id="rId8"/>
    <p:sldId id="1227" r:id="rId9"/>
    <p:sldId id="1229" r:id="rId10"/>
    <p:sldId id="1233" r:id="rId11"/>
    <p:sldId id="1238" r:id="rId12"/>
    <p:sldId id="1232" r:id="rId13"/>
    <p:sldId id="1235" r:id="rId14"/>
    <p:sldId id="1234" r:id="rId15"/>
    <p:sldId id="1236" r:id="rId16"/>
    <p:sldId id="1237" r:id="rId17"/>
    <p:sldId id="1239" r:id="rId18"/>
    <p:sldId id="1240" r:id="rId19"/>
    <p:sldId id="1242" r:id="rId20"/>
    <p:sldId id="1243" r:id="rId21"/>
    <p:sldId id="1244" r:id="rId22"/>
    <p:sldId id="1245" r:id="rId23"/>
    <p:sldId id="1246" r:id="rId24"/>
    <p:sldId id="1269" r:id="rId25"/>
    <p:sldId id="1268" r:id="rId26"/>
    <p:sldId id="1270" r:id="rId27"/>
    <p:sldId id="1267" r:id="rId28"/>
    <p:sldId id="1247" r:id="rId29"/>
    <p:sldId id="1260" r:id="rId30"/>
    <p:sldId id="1261" r:id="rId31"/>
    <p:sldId id="1248" r:id="rId32"/>
    <p:sldId id="1262" r:id="rId33"/>
    <p:sldId id="1249" r:id="rId34"/>
    <p:sldId id="1263" r:id="rId35"/>
    <p:sldId id="1250" r:id="rId36"/>
    <p:sldId id="1271" r:id="rId37"/>
    <p:sldId id="1251" r:id="rId38"/>
    <p:sldId id="1272" r:id="rId39"/>
    <p:sldId id="1273" r:id="rId40"/>
    <p:sldId id="1274" r:id="rId41"/>
    <p:sldId id="1275" r:id="rId42"/>
    <p:sldId id="1276" r:id="rId43"/>
    <p:sldId id="1277" r:id="rId44"/>
    <p:sldId id="1279" r:id="rId45"/>
    <p:sldId id="1253" r:id="rId46"/>
    <p:sldId id="1280" r:id="rId47"/>
    <p:sldId id="1278" r:id="rId48"/>
    <p:sldId id="1281" r:id="rId49"/>
    <p:sldId id="1282" r:id="rId50"/>
    <p:sldId id="1283" r:id="rId51"/>
    <p:sldId id="1284" r:id="rId52"/>
    <p:sldId id="1285" r:id="rId53"/>
    <p:sldId id="1257" r:id="rId54"/>
    <p:sldId id="1259" r:id="rId55"/>
    <p:sldId id="1286" r:id="rId56"/>
    <p:sldId id="1252" r:id="rId57"/>
    <p:sldId id="1254" r:id="rId58"/>
    <p:sldId id="1287" r:id="rId59"/>
    <p:sldId id="1288" r:id="rId60"/>
    <p:sldId id="1289" r:id="rId61"/>
    <p:sldId id="1290" r:id="rId6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3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B8BFF2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07" autoAdjust="0"/>
    <p:restoredTop sz="82746" autoAdjust="0"/>
  </p:normalViewPr>
  <p:slideViewPr>
    <p:cSldViewPr snapToObjects="1">
      <p:cViewPr varScale="1">
        <p:scale>
          <a:sx n="61" d="100"/>
          <a:sy n="61" d="100"/>
        </p:scale>
        <p:origin x="-570" y="-8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114"/>
    </p:cViewPr>
  </p:sorterViewPr>
  <p:notesViewPr>
    <p:cSldViewPr snapToObjects="1">
      <p:cViewPr varScale="1">
        <p:scale>
          <a:sx n="34" d="100"/>
          <a:sy n="34" d="100"/>
        </p:scale>
        <p:origin x="-1368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08:57.790" idx="1">
    <p:pos x="5517" y="3597"/>
    <p:text>Môn học</p:text>
  </p:cm>
  <p:cm authorId="0" dt="2010-06-27T22:11:26.067" idx="3">
    <p:pos x="5517" y="1097"/>
    <p:text>Vấn đề thực tế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0:16:49.340" idx="22">
    <p:pos x="5720" y="1199"/>
    <p:text>Triệu chứng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0:20:22.136" idx="23">
    <p:pos x="5730" y="2764"/>
    <p:text>Cấu trúc cố kết, mạch lạc, chặt chẽ</p:text>
  </p:cm>
  <p:cm authorId="0" dt="2010-06-28T05:18:00.676" idx="33">
    <p:pos x="5730" y="1816"/>
    <p:text>Luận cứ được thỏa mãn, chấp nhận</p:text>
  </p:cm>
  <p:cm authorId="0" dt="2010-06-28T05:18:43.537" idx="34">
    <p:pos x="5866" y="1952"/>
    <p:text>Cơ sở cho việc chọn các lựa chọn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0:21:20.520" idx="24">
    <p:pos x="5216" y="1293"/>
    <p:text>sự thỏa đáng</p:text>
  </p:cm>
  <p:cm authorId="0" dt="2010-06-28T00:22:11.385" idx="25">
    <p:pos x="5216" y="1948"/>
    <p:text>chỉ tiêu chất lượng</p:text>
  </p:cm>
  <p:cm authorId="0" dt="2010-06-28T00:22:33.639" idx="26">
    <p:pos x="5216" y="2233"/>
    <p:text>rạn nức, thiếu sót</p:text>
  </p:cm>
  <p:cm authorId="0" dt="2010-06-28T05:20:41.147" idx="35">
    <p:pos x="5352" y="1429"/>
    <p:text>with-respect to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24:52.608" idx="27">
    <p:pos x="5361" y="2143"/>
    <p:text>vừa vặn, không lan man, đúng chỗ, đi thẳng vào ván đề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25:58.152" idx="36">
    <p:pos x="4983" y="1207"/>
    <p:text>Mâu thuẫn, trái ngược</p:text>
  </p:cm>
  <p:cm authorId="0" dt="2010-06-28T05:26:33.063" idx="37">
    <p:pos x="4983" y="3109"/>
    <p:text>Tính khó hiểu</p:text>
  </p:cm>
  <p:cm authorId="0" dt="2010-06-28T05:26:50.257" idx="38">
    <p:pos x="4974" y="3724"/>
    <p:text>Tối nghĩa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31:21.147" idx="39">
    <p:pos x="4958" y="3753"/>
    <p:text>không tránh khỏi chồng chéo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12:00.641" idx="28">
    <p:pos x="4565" y="1382"/>
    <p:text>Có khắp nơi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38:35.161" idx="29">
    <p:pos x="5344" y="401"/>
    <p:text>Các vấn đề về yêu cầu được nhận thức vẫn tồn tại dai dẳng bất chấp những tiến bộ trong công nghệ phần mềm (dai dẳng)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24:40.790" idx="30">
    <p:pos x="5620" y="1413"/>
    <p:text>Áp lực về lịch xít xao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27:51.484" idx="31">
    <p:pos x="5463" y="3773"/>
    <p:text>Các quy tắc chặt chẽ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10:24.593" idx="2">
    <p:pos x="5560" y="2265"/>
    <p:text>Phát triển ứng dụng nhanh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28:43.449" idx="32">
    <p:pos x="5731" y="1339"/>
    <p:text>Mau lẹ và hiệu quả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19:04.116" idx="4">
    <p:pos x="5739" y="2706"/>
    <p:text>Bộ cảm biến / Bộ phát động (động cơ)</p:text>
  </p:cm>
  <p:cm authorId="0" dt="2010-06-27T22:20:11.062" idx="5">
    <p:pos x="5739" y="3614"/>
    <p:text>thích đáng, có liên quan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28:16.660" idx="6">
    <p:pos x="4468" y="441"/>
    <p:text>Định nghĩa sơ bộ, dẫn nhập</p:text>
  </p:cm>
  <p:cm authorId="0" dt="2010-06-27T22:29:43.665" idx="7">
    <p:pos x="5581" y="1099"/>
    <p:text>Tập các hoạt động đuợc phối hợp với nhau nhằm: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34:55.333" idx="8">
    <p:pos x="5640" y="967"/>
    <p:text>Sự thiếu sót, hạn chế (defect)</p:text>
  </p:cm>
  <p:cm authorId="0" dt="2010-06-27T22:38:31.184" idx="9">
    <p:pos x="5640" y="1210"/>
    <p:text>thẳng hàng với, song hành với</p:text>
  </p:cm>
  <p:cm authorId="0" dt="2010-06-27T22:40:08.794" idx="10">
    <p:pos x="5640" y="3643"/>
    <p:text>hàm ý xoắn kết, hệ lụy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43:20.350" idx="11">
    <p:pos x="5692" y="1457"/>
    <p:text>???</p:text>
  </p:cm>
  <p:cm authorId="0" dt="2010-06-27T22:44:13.136" idx="12">
    <p:pos x="5692" y="2849"/>
    <p:text>Ước lượng chính xác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47:17.134" idx="13">
    <p:pos x="4652" y="249"/>
    <p:text>Lỗi diễn đạt</p:text>
  </p:cm>
  <p:cm authorId="0" dt="2010-06-27T22:49:39.049" idx="14">
    <p:pos x="5625" y="2166"/>
    <p:text>trù định, đặt ra</p:text>
  </p:cm>
  <p:cm authorId="0" dt="2010-06-27T22:49:53.400" idx="15">
    <p:pos x="5625" y="2419"/>
    <p:text>Lối mong mỏi</p:text>
  </p:cm>
  <p:cm authorId="0" dt="2010-06-27T22:50:05.838" idx="16">
    <p:pos x="5625" y="934"/>
    <p:text>Lối trình bày</p:text>
  </p:cm>
  <p:cm authorId="0" dt="2010-06-27T22:51:11.122" idx="17">
    <p:pos x="5625" y="3329"/>
    <p:text>dàn xếp, thương lượng và giảm nhẹ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54:57.097" idx="18">
    <p:pos x="5532" y="1451"/>
    <p:text>Được thi hành bởi</p:text>
  </p:cm>
  <p:cm authorId="0" dt="2010-06-27T22:55:51.405" idx="19">
    <p:pos x="5532" y="1936"/>
    <p:text>Được phát biểu (diễn đạt) bằng từ vựng ...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3:01:48.794" idx="20">
    <p:pos x="5408" y="484"/>
    <p:text>Thỏa mãn luận cứ, đáp ứng luận cứ</p:text>
  </p:cm>
  <p:cm authorId="0" dt="2010-06-27T23:02:24.795" idx="21">
    <p:pos x="5595" y="1436"/>
    <p:text>Phù hợp và nhất quán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i="0">
                <a:solidFill>
                  <a:schemeClr val="tx1"/>
                </a:solidFill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687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E363C0A-EEC7-4158-ACAC-E6FB7BA3F6AC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D93D468-5F13-4C80-B258-4412C68DB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31D4F-B857-4823-9DC7-49F523E46DC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Req Taxonomy: Categorize requirements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43793-D7E3-4C07-81B3-F86BDC3A7837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AAECD-0C79-4049-BD1C-C6FB7EA1B013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Stakeholders – a group or individual affected by system-to-be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64F29-4EFC-4948-A9B3-C2E0A7842621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97225-D340-415D-93F9-40E5C005C125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 Opacity: not clear meaning</a:t>
            </a:r>
          </a:p>
          <a:p>
            <a:r>
              <a:rPr lang="en-US" smtClean="0"/>
              <a:t>- Noise, over..:  Overstate</a:t>
            </a:r>
          </a:p>
          <a:p>
            <a:pPr>
              <a:buFontTx/>
              <a:buChar char="-"/>
            </a:pPr>
            <a:r>
              <a:rPr lang="en-US" smtClean="0"/>
              <a:t> Unintelligibility : Difficult to understand</a:t>
            </a:r>
          </a:p>
          <a:p>
            <a:pPr>
              <a:buFontTx/>
              <a:buChar char="-"/>
            </a:pPr>
            <a:r>
              <a:rPr lang="en-US" smtClean="0"/>
              <a:t> Remorse: Explain/define the meaning an acronyms after they have been used many times</a:t>
            </a:r>
          </a:p>
          <a:p>
            <a:pPr>
              <a:buFontTx/>
              <a:buChar char="-"/>
            </a:pPr>
            <a:r>
              <a:rPr lang="en-US" smtClean="0"/>
              <a:t> Flaws: lack of requirement document</a:t>
            </a:r>
          </a:p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03472-2ADB-4563-8A8B-70DAC738C3CB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Yield: produce, bring again, 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1475B-2E25-45F4-BBD8-93D4FB2D0BBB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60A9E-5D06-498E-A17A-A09DACAB5161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Consolidation is likely to be prominent in green-field, customer-driven, mission-critical projects</a:t>
            </a:r>
          </a:p>
          <a:p>
            <a:pPr>
              <a:buFontTx/>
              <a:buChar char="-"/>
            </a:pPr>
            <a:r>
              <a:rPr lang="en-US" smtClean="0"/>
              <a:t> Documents has been observed to be more prominent in customer-driven projects</a:t>
            </a:r>
          </a:p>
          <a:p>
            <a:pPr>
              <a:buFontTx/>
              <a:buChar char="-"/>
            </a:pPr>
            <a:r>
              <a:rPr lang="en-US" smtClean="0"/>
              <a:t> Prioritization ...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9FC1C-169D-4958-80AC-5C6EE5C0BB5F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4A1FC-07BD-435B-9CCC-F99D1E6CD770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12F6-50DC-4F44-A709-606C21BA18C6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CA7FB-8BDE-4A00-AF0D-2DC493901D03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D7A40-74FA-4C75-A44A-A6B72E3B0DA1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2D7CF-85CB-4DC8-82FA-357DE2E266C0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Problems world:  discover, understand, formulate, analyze and agree on what problem should be solved</a:t>
            </a:r>
          </a:p>
          <a:p>
            <a:r>
              <a:rPr lang="en-US" smtClean="0"/>
              <a:t>Why they should be solved, who are involved responsibility of solving problems.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44940-1ADE-4270-B9CB-58F7B48E0E4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System is a set of components interacting with each other to satisfy some global objectives</a:t>
            </a:r>
          </a:p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60D3F-BACD-413B-B553-6AECD09B40A1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2176B-8CCD-4624-B433-713E1CBCBB67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040AB-01C0-4E89-8D6B-5AF5B5FCE51D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44EBD-013D-4A82-BAFF-EA76C002C02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- Indicative: directive  mood-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/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err="1" smtClean="0"/>
              <a:t>Optative</a:t>
            </a:r>
            <a:r>
              <a:rPr lang="en-US" dirty="0" smtClean="0"/>
              <a:t>: willing mood </a:t>
            </a:r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dirty="0" smtClean="0"/>
              <a:t> : system properties that hold regardless of …</a:t>
            </a:r>
          </a:p>
          <a:p>
            <a:pPr>
              <a:defRPr/>
            </a:pPr>
            <a:r>
              <a:rPr lang="en-US" dirty="0" smtClean="0"/>
              <a:t>- Prescriptive: state desirable properties that system hold or not depending on how the system behaves</a:t>
            </a: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D3155-6EEB-403F-A41B-F3BF4865E903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28575" y="6591300"/>
            <a:ext cx="9115425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i="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             Chap.1:  Setting the Scene</a:t>
            </a:r>
            <a:r>
              <a:rPr lang="fr-BE" sz="1200" i="0">
                <a:solidFill>
                  <a:schemeClr val="bg2"/>
                </a:solidFill>
                <a:latin typeface="Times New Roman" pitchFamily="18" charset="0"/>
              </a:rPr>
              <a:t>                             </a:t>
            </a:r>
            <a:r>
              <a:rPr lang="en-GB" sz="1200" i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  <a:r>
              <a:rPr lang="en-GB" sz="1200" i="0">
                <a:solidFill>
                  <a:schemeClr val="tx2"/>
                </a:solidFill>
                <a:latin typeface="Times New Roman" pitchFamily="18" charset="0"/>
              </a:rPr>
              <a:t>       </a:t>
            </a:r>
            <a:fld id="{78AD6271-BAE5-43BA-AADF-2E197F5FED9D}" type="slidenum">
              <a:rPr lang="en-GB" sz="1200" i="0">
                <a:solidFill>
                  <a:schemeClr val="tx2"/>
                </a:solidFill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/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3315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534400" y="6546850"/>
            <a:ext cx="53022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CEF8B98E-A994-489F-9E56-48DE8B395BF2}" type="slidenum">
              <a:rPr lang="en-GB" sz="1200" i="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28575" y="6591300"/>
            <a:ext cx="9115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i="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i="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i="0" dirty="0">
                <a:solidFill>
                  <a:schemeClr val="bg2"/>
                </a:solidFill>
                <a:latin typeface="Times New Roman" pitchFamily="18" charset="0"/>
              </a:rPr>
              <a:t>                Chap.1: </a:t>
            </a:r>
            <a:r>
              <a:rPr lang="en-US" sz="1200" i="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Setting the Scene </a:t>
            </a:r>
            <a:r>
              <a:rPr lang="en-US" sz="1200" dirty="0">
                <a:solidFill>
                  <a:schemeClr val="folHlink"/>
                </a:solidFill>
              </a:rPr>
              <a:t>		            </a:t>
            </a:r>
            <a:r>
              <a:rPr lang="en-GB" sz="1200" i="0" dirty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omments" Target="../comments/comment6.x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comments" Target="../comments/commen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comments" Target="../comments/commen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comments" Target="../comments/comment17.xml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comments" Target="../comments/commen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/>
              <a:t>Requirements Engineering</a:t>
            </a:r>
            <a:br>
              <a:rPr lang="en-US" smtClean="0"/>
            </a:br>
            <a:r>
              <a:rPr lang="en-US" sz="800" smtClean="0"/>
              <a:t/>
            </a:r>
            <a:br>
              <a:rPr lang="en-US" sz="800" smtClean="0"/>
            </a:br>
            <a:r>
              <a:rPr lang="en-US" sz="2400" smtClean="0"/>
              <a:t>From System Goals </a:t>
            </a:r>
            <a:br>
              <a:rPr lang="en-US" sz="2400" smtClean="0"/>
            </a:br>
            <a:r>
              <a:rPr lang="en-US" sz="2400" smtClean="0"/>
              <a:t>to UML Models </a:t>
            </a:r>
            <a:br>
              <a:rPr lang="en-US" sz="2400" smtClean="0"/>
            </a:br>
            <a:r>
              <a:rPr lang="en-US" sz="2400" smtClean="0"/>
              <a:t>to Software Specifications</a:t>
            </a:r>
            <a:endParaRPr lang="en-US" sz="2800" smtClean="0"/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0" dirty="0">
                <a:solidFill>
                  <a:srgbClr val="C00000"/>
                </a:solidFill>
                <a:latin typeface="+mj-lt"/>
              </a:rPr>
              <a:t>Axel Van </a:t>
            </a:r>
            <a:r>
              <a:rPr lang="en-GB" i="0" dirty="0" err="1">
                <a:solidFill>
                  <a:srgbClr val="C00000"/>
                </a:solidFill>
                <a:latin typeface="+mj-lt"/>
              </a:rPr>
              <a:t>Lamsweerde</a:t>
            </a:r>
            <a:endParaRPr lang="en-GB" i="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5364" name="Picture 4" descr="Wiley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53463" cy="762000"/>
          </a:xfrm>
        </p:spPr>
        <p:txBody>
          <a:bodyPr/>
          <a:lstStyle/>
          <a:p>
            <a:r>
              <a:rPr lang="en-US" smtClean="0"/>
              <a:t>RE:  a preliminary definition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7244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Coordinated</a:t>
            </a:r>
            <a:r>
              <a:rPr lang="en-US" smtClean="0"/>
              <a:t> set of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activities</a:t>
            </a:r>
            <a:r>
              <a:rPr lang="en-US" smtClean="0"/>
              <a:t> ...</a:t>
            </a:r>
          </a:p>
          <a:p>
            <a:pPr lvl="1">
              <a:lnSpc>
                <a:spcPct val="14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for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exploring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evaluating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documenting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consolidating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revising</a:t>
            </a:r>
            <a:r>
              <a:rPr lang="en-US" smtClean="0">
                <a:solidFill>
                  <a:schemeClr val="tx1"/>
                </a:solidFill>
              </a:rPr>
              <a:t> and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adapting</a:t>
            </a:r>
            <a:r>
              <a:rPr lang="en-US" smtClean="0">
                <a:solidFill>
                  <a:schemeClr val="tx1"/>
                </a:solidFill>
              </a:rPr>
              <a:t> the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capabilities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qualities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en-US" smtClean="0">
                <a:solidFill>
                  <a:schemeClr val="tx1"/>
                </a:solidFill>
              </a:rPr>
              <a:t> &amp;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en-US" smtClean="0">
                <a:solidFill>
                  <a:schemeClr val="tx1"/>
                </a:solidFill>
              </a:rPr>
              <a:t> on a software-intensive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mtClean="0">
                <a:solidFill>
                  <a:schemeClr val="tx1"/>
                </a:solidFill>
              </a:rPr>
              <a:t>based on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problems</a:t>
            </a:r>
            <a:r>
              <a:rPr lang="en-US" smtClean="0">
                <a:solidFill>
                  <a:schemeClr val="tx1"/>
                </a:solidFill>
              </a:rPr>
              <a:t> raised by the system-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smtClean="0">
                <a:solidFill>
                  <a:schemeClr val="tx1"/>
                </a:solidFill>
              </a:rPr>
              <a:t> and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opportunities</a:t>
            </a:r>
            <a:r>
              <a:rPr lang="en-US" smtClean="0">
                <a:solidFill>
                  <a:schemeClr val="tx1"/>
                </a:solidFill>
              </a:rPr>
              <a:t> provided by new technologies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1938" y="271463"/>
          <a:ext cx="1109662" cy="1023937"/>
        </p:xfrm>
        <a:graphic>
          <a:graphicData uri="http://schemas.openxmlformats.org/presentationml/2006/ole">
            <p:oleObj spid="_x0000_s1026" name="Clip" r:id="rId3" imgW="1632600" imgH="181836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others said ...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433513"/>
            <a:ext cx="8002587" cy="481488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smtClean="0"/>
              <a:t>Requirements definition must say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fr-FR" smtClean="0"/>
              <a:t> a new system is needed, based on current or foreseen conditions,</a:t>
            </a:r>
          </a:p>
          <a:p>
            <a:pPr lvl="1"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</a:t>
            </a:r>
            <a:r>
              <a:rPr lang="fr-FR" smtClean="0"/>
              <a:t> system features will satisfy this context,</a:t>
            </a:r>
          </a:p>
          <a:p>
            <a:pPr lvl="1"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fr-FR" smtClean="0"/>
              <a:t> the system is to be constructed</a:t>
            </a:r>
          </a:p>
          <a:p>
            <a:pPr>
              <a:spcBef>
                <a:spcPct val="160000"/>
              </a:spcBef>
              <a:defRPr/>
            </a:pPr>
            <a:r>
              <a:rPr lang="fr-FR" smtClean="0"/>
              <a:t>RE is concerned with the real-world 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fr-FR" smtClean="0"/>
              <a:t> for,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</a:t>
            </a:r>
            <a:r>
              <a:rPr lang="fr-FR" smtClean="0"/>
              <a:t> of,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fr-FR" smtClean="0"/>
              <a:t> on software systems; and with their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link</a:t>
            </a:r>
            <a:r>
              <a:rPr lang="fr-FR" smtClean="0"/>
              <a:t> to</a:t>
            </a:r>
            <a:r>
              <a:rPr lang="fr-FR" i="1" smtClean="0"/>
              <a:t> </a:t>
            </a:r>
            <a:r>
              <a:rPr lang="fr-FR" smtClean="0"/>
              <a:t>precise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specifications of software behavior</a:t>
            </a:r>
            <a:r>
              <a:rPr lang="fr-FR" smtClean="0"/>
              <a:t>,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evolution</a:t>
            </a:r>
            <a:r>
              <a:rPr lang="fr-FR" smtClean="0"/>
              <a:t> over time and families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7646988" y="946150"/>
            <a:ext cx="1287462" cy="501650"/>
            <a:chOff x="4817" y="596"/>
            <a:chExt cx="811" cy="316"/>
          </a:xfrm>
        </p:grpSpPr>
        <p:sp>
          <p:nvSpPr>
            <p:cNvPr id="1392644" name="AutoShape 4"/>
            <p:cNvSpPr>
              <a:spLocks noChangeArrowheads="1"/>
            </p:cNvSpPr>
            <p:nvPr/>
          </p:nvSpPr>
          <p:spPr bwMode="auto">
            <a:xfrm>
              <a:off x="4817" y="596"/>
              <a:ext cx="811" cy="316"/>
            </a:xfrm>
            <a:prstGeom prst="wedgeRoundRectCallout">
              <a:avLst>
                <a:gd name="adj1" fmla="val -67935"/>
                <a:gd name="adj2" fmla="val 142856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1392645" name="Text Box 5"/>
            <p:cNvSpPr txBox="1">
              <a:spLocks noChangeArrowheads="1"/>
            </p:cNvSpPr>
            <p:nvPr/>
          </p:nvSpPr>
          <p:spPr bwMode="auto">
            <a:xfrm>
              <a:off x="4836" y="648"/>
              <a:ext cx="690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sz="2000" i="0" dirty="0">
                  <a:solidFill>
                    <a:schemeClr val="bg2"/>
                  </a:solidFill>
                  <a:latin typeface="Arial" pitchFamily="34" charset="0"/>
                </a:rPr>
                <a:t>Ross'77</a:t>
              </a:r>
              <a:endParaRPr lang="fr-FR" i="0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endParaRP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7735888" y="3384550"/>
            <a:ext cx="1250950" cy="501650"/>
            <a:chOff x="4873" y="2143"/>
            <a:chExt cx="788" cy="316"/>
          </a:xfrm>
        </p:grpSpPr>
        <p:sp>
          <p:nvSpPr>
            <p:cNvPr id="1392646" name="AutoShape 6"/>
            <p:cNvSpPr>
              <a:spLocks noChangeArrowheads="1"/>
            </p:cNvSpPr>
            <p:nvPr/>
          </p:nvSpPr>
          <p:spPr bwMode="auto">
            <a:xfrm>
              <a:off x="4873" y="2143"/>
              <a:ext cx="752" cy="316"/>
            </a:xfrm>
            <a:prstGeom prst="wedgeRoundRectCallout">
              <a:avLst>
                <a:gd name="adj1" fmla="val -45194"/>
                <a:gd name="adj2" fmla="val 115259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4940" y="2183"/>
              <a:ext cx="721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fr-FR" sz="2000" i="0">
                  <a:solidFill>
                    <a:schemeClr val="bg2"/>
                  </a:solidFill>
                  <a:latin typeface="Arial" pitchFamily="34" charset="0"/>
                </a:rPr>
                <a:t>Zave'97</a:t>
              </a:r>
              <a:endParaRPr lang="fr-FR" i="0">
                <a:solidFill>
                  <a:schemeClr val="bg2"/>
                </a:solidFill>
                <a:latin typeface="Arial Black" pitchFamily="34" charset="0"/>
              </a:endParaRPr>
            </a:p>
          </p:txBody>
        </p:sp>
      </p:grpSp>
      <p:pic>
        <p:nvPicPr>
          <p:cNvPr id="245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76200"/>
            <a:ext cx="996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</a:t>
            </a:r>
            <a:r>
              <a:rPr lang="en-US" smtClean="0"/>
              <a:t>requirements </a:t>
            </a:r>
            <a:br>
              <a:rPr lang="en-US" smtClean="0"/>
            </a:br>
            <a:r>
              <a:rPr lang="en-US" sz="2400" smtClean="0"/>
              <a:t>vs.</a:t>
            </a:r>
            <a:r>
              <a:rPr lang="en-US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  <a:r>
              <a:rPr lang="en-US" smtClean="0"/>
              <a:t> requirements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98600"/>
            <a:ext cx="8916988" cy="4978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7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Software-to-be</a:t>
            </a:r>
            <a:r>
              <a:rPr lang="en-US" dirty="0" smtClean="0"/>
              <a:t>:  software to be developed - part of the machine, component of the system-to-be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Environment:</a:t>
            </a:r>
            <a:r>
              <a:rPr lang="en-US" dirty="0" smtClean="0"/>
              <a:t>  all other components of the system-to-be, including people, devices, pre-existing software, etc.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requirements</a:t>
            </a:r>
            <a:r>
              <a:rPr lang="en-US" dirty="0" smtClean="0"/>
              <a:t>: what the </a:t>
            </a:r>
            <a:r>
              <a:rPr lang="en-US" i="1" dirty="0" smtClean="0"/>
              <a:t>system</a:t>
            </a:r>
            <a:r>
              <a:rPr lang="en-US" dirty="0" smtClean="0"/>
              <a:t>-to-be should meet; formulated in terms of phenomena in the environment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5F5F5F"/>
                </a:solidFill>
              </a:rPr>
              <a:t>The handbrake shall be released when the driver wants to start.</a:t>
            </a:r>
            <a:r>
              <a:rPr lang="en-US" sz="2000" dirty="0" smtClean="0"/>
              <a:t>”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requirements</a:t>
            </a:r>
            <a:r>
              <a:rPr lang="en-US" dirty="0" smtClean="0"/>
              <a:t>: what the </a:t>
            </a:r>
            <a:r>
              <a:rPr lang="en-US" i="1" dirty="0" smtClean="0"/>
              <a:t>software</a:t>
            </a:r>
            <a:r>
              <a:rPr lang="en-US" dirty="0" smtClean="0"/>
              <a:t>-to-be should meet on its own; formulated in terms of phenomena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shared</a:t>
            </a:r>
            <a:r>
              <a:rPr lang="en-US" dirty="0" smtClean="0"/>
              <a:t> by the software and the environment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5F5F5F"/>
                </a:solidFill>
              </a:rPr>
              <a:t>The software output variable </a:t>
            </a:r>
            <a:r>
              <a:rPr lang="en-US" sz="2000" i="1" dirty="0" err="1" smtClean="0">
                <a:solidFill>
                  <a:srgbClr val="5F5F5F"/>
                </a:solidFill>
              </a:rPr>
              <a:t>handBrakeCtrl</a:t>
            </a:r>
            <a:r>
              <a:rPr lang="en-US" sz="2000" dirty="0" smtClean="0">
                <a:solidFill>
                  <a:srgbClr val="5F5F5F"/>
                </a:solidFill>
              </a:rPr>
              <a:t> shall have the value </a:t>
            </a:r>
            <a:r>
              <a:rPr lang="en-US" sz="2000" i="1" dirty="0" smtClean="0">
                <a:solidFill>
                  <a:srgbClr val="5F5F5F"/>
                </a:solidFill>
              </a:rPr>
              <a:t>off</a:t>
            </a:r>
            <a:r>
              <a:rPr lang="en-US" sz="2000" dirty="0" smtClean="0">
                <a:solidFill>
                  <a:srgbClr val="5F5F5F"/>
                </a:solidFill>
              </a:rPr>
              <a:t> when the software input variable </a:t>
            </a:r>
            <a:r>
              <a:rPr lang="en-US" sz="2000" i="1" dirty="0" err="1" smtClean="0">
                <a:solidFill>
                  <a:srgbClr val="5F5F5F"/>
                </a:solidFill>
              </a:rPr>
              <a:t>motorRegime</a:t>
            </a:r>
            <a:r>
              <a:rPr lang="en-US" sz="2000" dirty="0" smtClean="0">
                <a:solidFill>
                  <a:srgbClr val="5F5F5F"/>
                </a:solidFill>
              </a:rPr>
              <a:t> gets the value </a:t>
            </a:r>
            <a:r>
              <a:rPr lang="en-US" sz="2000" i="1" dirty="0" smtClean="0">
                <a:solidFill>
                  <a:srgbClr val="5F5F5F"/>
                </a:solidFill>
              </a:rPr>
              <a:t>up</a:t>
            </a:r>
            <a:r>
              <a:rPr lang="en-US" sz="2000" dirty="0" smtClean="0">
                <a:solidFill>
                  <a:srgbClr val="5F5F5F"/>
                </a:solidFill>
              </a:rPr>
              <a:t>.</a:t>
            </a:r>
            <a:r>
              <a:rPr lang="en-US" sz="2000" dirty="0" smtClean="0"/>
              <a:t>”</a:t>
            </a:r>
          </a:p>
        </p:txBody>
      </p:sp>
      <p:pic>
        <p:nvPicPr>
          <p:cNvPr id="25604" name="Picture 4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228600"/>
            <a:ext cx="1050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914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The scope of RE:  </a:t>
            </a:r>
            <a:br>
              <a:rPr kumimoji="0" lang="en-US" smtClean="0"/>
            </a:br>
            <a:r>
              <a:rPr kumimoji="0" lang="en-US" smtClean="0"/>
              <a:t>the </a:t>
            </a:r>
            <a:r>
              <a:rPr kumimoji="0" lang="en-US" sz="2400" i="1" smtClean="0"/>
              <a:t>WHY</a:t>
            </a:r>
            <a:r>
              <a:rPr kumimoji="0" lang="en-US" sz="2400" smtClean="0"/>
              <a:t>, </a:t>
            </a:r>
            <a:r>
              <a:rPr kumimoji="0" lang="en-US" sz="2400" i="1" smtClean="0"/>
              <a:t>WHAT</a:t>
            </a:r>
            <a:r>
              <a:rPr kumimoji="0" lang="en-US" sz="2400" smtClean="0"/>
              <a:t>, </a:t>
            </a:r>
            <a:r>
              <a:rPr kumimoji="0" lang="en-US" sz="2400" i="1" smtClean="0"/>
              <a:t>WHO</a:t>
            </a:r>
            <a:r>
              <a:rPr kumimoji="0" lang="en-US" smtClean="0"/>
              <a:t>  dimensions</a:t>
            </a:r>
            <a:endParaRPr kumimoji="0" lang="fr-FR" altLang="en-US" smtClean="0"/>
          </a:p>
        </p:txBody>
      </p:sp>
      <p:grpSp>
        <p:nvGrpSpPr>
          <p:cNvPr id="2055" name="Group 172"/>
          <p:cNvGrpSpPr>
            <a:grpSpLocks/>
          </p:cNvGrpSpPr>
          <p:nvPr/>
        </p:nvGrpSpPr>
        <p:grpSpPr bwMode="auto">
          <a:xfrm>
            <a:off x="4191000" y="2120900"/>
            <a:ext cx="2057400" cy="609600"/>
            <a:chOff x="2640" y="1134"/>
            <a:chExt cx="1296" cy="384"/>
          </a:xfrm>
        </p:grpSpPr>
        <p:sp>
          <p:nvSpPr>
            <p:cNvPr id="1389570" name="Freeform 2"/>
            <p:cNvSpPr>
              <a:spLocks/>
            </p:cNvSpPr>
            <p:nvPr/>
          </p:nvSpPr>
          <p:spPr bwMode="auto">
            <a:xfrm>
              <a:off x="2640" y="1134"/>
              <a:ext cx="1296" cy="384"/>
            </a:xfrm>
            <a:custGeom>
              <a:avLst/>
              <a:gdLst/>
              <a:ahLst/>
              <a:cxnLst>
                <a:cxn ang="0">
                  <a:pos x="70" y="281"/>
                </a:cxn>
                <a:cxn ang="0">
                  <a:pos x="164" y="219"/>
                </a:cxn>
                <a:cxn ang="0">
                  <a:pos x="405" y="102"/>
                </a:cxn>
                <a:cxn ang="0">
                  <a:pos x="569" y="78"/>
                </a:cxn>
                <a:cxn ang="0">
                  <a:pos x="1224" y="109"/>
                </a:cxn>
                <a:cxn ang="0">
                  <a:pos x="1403" y="164"/>
                </a:cxn>
                <a:cxn ang="0">
                  <a:pos x="1504" y="203"/>
                </a:cxn>
                <a:cxn ang="0">
                  <a:pos x="1535" y="219"/>
                </a:cxn>
                <a:cxn ang="0">
                  <a:pos x="1699" y="70"/>
                </a:cxn>
                <a:cxn ang="0">
                  <a:pos x="1808" y="24"/>
                </a:cxn>
                <a:cxn ang="0">
                  <a:pos x="1972" y="0"/>
                </a:cxn>
                <a:cxn ang="0">
                  <a:pos x="2509" y="24"/>
                </a:cxn>
                <a:cxn ang="0">
                  <a:pos x="2821" y="78"/>
                </a:cxn>
                <a:cxn ang="0">
                  <a:pos x="2922" y="109"/>
                </a:cxn>
                <a:cxn ang="0">
                  <a:pos x="2992" y="148"/>
                </a:cxn>
                <a:cxn ang="0">
                  <a:pos x="3031" y="195"/>
                </a:cxn>
                <a:cxn ang="0">
                  <a:pos x="3086" y="242"/>
                </a:cxn>
                <a:cxn ang="0">
                  <a:pos x="3125" y="195"/>
                </a:cxn>
                <a:cxn ang="0">
                  <a:pos x="3374" y="109"/>
                </a:cxn>
                <a:cxn ang="0">
                  <a:pos x="3966" y="148"/>
                </a:cxn>
                <a:cxn ang="0">
                  <a:pos x="4076" y="172"/>
                </a:cxn>
                <a:cxn ang="0">
                  <a:pos x="4146" y="226"/>
                </a:cxn>
                <a:cxn ang="0">
                  <a:pos x="4278" y="304"/>
                </a:cxn>
                <a:cxn ang="0">
                  <a:pos x="4364" y="413"/>
                </a:cxn>
                <a:cxn ang="0">
                  <a:pos x="4356" y="515"/>
                </a:cxn>
                <a:cxn ang="0">
                  <a:pos x="4208" y="819"/>
                </a:cxn>
                <a:cxn ang="0">
                  <a:pos x="4099" y="865"/>
                </a:cxn>
                <a:cxn ang="0">
                  <a:pos x="3951" y="881"/>
                </a:cxn>
                <a:cxn ang="0">
                  <a:pos x="3499" y="850"/>
                </a:cxn>
                <a:cxn ang="0">
                  <a:pos x="3296" y="819"/>
                </a:cxn>
                <a:cxn ang="0">
                  <a:pos x="3133" y="780"/>
                </a:cxn>
                <a:cxn ang="0">
                  <a:pos x="3094" y="756"/>
                </a:cxn>
                <a:cxn ang="0">
                  <a:pos x="2813" y="865"/>
                </a:cxn>
                <a:cxn ang="0">
                  <a:pos x="2611" y="897"/>
                </a:cxn>
                <a:cxn ang="0">
                  <a:pos x="2057" y="873"/>
                </a:cxn>
                <a:cxn ang="0">
                  <a:pos x="1722" y="780"/>
                </a:cxn>
                <a:cxn ang="0">
                  <a:pos x="1707" y="756"/>
                </a:cxn>
                <a:cxn ang="0">
                  <a:pos x="1730" y="764"/>
                </a:cxn>
                <a:cxn ang="0">
                  <a:pos x="1699" y="787"/>
                </a:cxn>
                <a:cxn ang="0">
                  <a:pos x="1629" y="834"/>
                </a:cxn>
                <a:cxn ang="0">
                  <a:pos x="1364" y="889"/>
                </a:cxn>
                <a:cxn ang="0">
                  <a:pos x="1029" y="858"/>
                </a:cxn>
                <a:cxn ang="0">
                  <a:pos x="857" y="819"/>
                </a:cxn>
                <a:cxn ang="0">
                  <a:pos x="499" y="725"/>
                </a:cxn>
                <a:cxn ang="0">
                  <a:pos x="382" y="686"/>
                </a:cxn>
                <a:cxn ang="0">
                  <a:pos x="304" y="663"/>
                </a:cxn>
                <a:cxn ang="0">
                  <a:pos x="203" y="608"/>
                </a:cxn>
                <a:cxn ang="0">
                  <a:pos x="47" y="561"/>
                </a:cxn>
                <a:cxn ang="0">
                  <a:pos x="0" y="460"/>
                </a:cxn>
                <a:cxn ang="0">
                  <a:pos x="8" y="343"/>
                </a:cxn>
                <a:cxn ang="0">
                  <a:pos x="70" y="304"/>
                </a:cxn>
                <a:cxn ang="0">
                  <a:pos x="70" y="281"/>
                </a:cxn>
              </a:cxnLst>
              <a:rect l="0" t="0" r="r" b="b"/>
              <a:pathLst>
                <a:path w="4364" h="897">
                  <a:moveTo>
                    <a:pt x="70" y="281"/>
                  </a:moveTo>
                  <a:cubicBezTo>
                    <a:pt x="93" y="248"/>
                    <a:pt x="130" y="241"/>
                    <a:pt x="164" y="219"/>
                  </a:cubicBezTo>
                  <a:cubicBezTo>
                    <a:pt x="239" y="172"/>
                    <a:pt x="319" y="126"/>
                    <a:pt x="405" y="102"/>
                  </a:cubicBezTo>
                  <a:cubicBezTo>
                    <a:pt x="458" y="87"/>
                    <a:pt x="569" y="78"/>
                    <a:pt x="569" y="78"/>
                  </a:cubicBezTo>
                  <a:cubicBezTo>
                    <a:pt x="803" y="82"/>
                    <a:pt x="1003" y="76"/>
                    <a:pt x="1224" y="109"/>
                  </a:cubicBezTo>
                  <a:cubicBezTo>
                    <a:pt x="1283" y="134"/>
                    <a:pt x="1344" y="141"/>
                    <a:pt x="1403" y="164"/>
                  </a:cubicBezTo>
                  <a:cubicBezTo>
                    <a:pt x="1437" y="177"/>
                    <a:pt x="1470" y="191"/>
                    <a:pt x="1504" y="203"/>
                  </a:cubicBezTo>
                  <a:cubicBezTo>
                    <a:pt x="1554" y="221"/>
                    <a:pt x="1510" y="219"/>
                    <a:pt x="1535" y="219"/>
                  </a:cubicBezTo>
                  <a:cubicBezTo>
                    <a:pt x="1579" y="131"/>
                    <a:pt x="1616" y="111"/>
                    <a:pt x="1699" y="70"/>
                  </a:cubicBezTo>
                  <a:cubicBezTo>
                    <a:pt x="1737" y="51"/>
                    <a:pt x="1766" y="35"/>
                    <a:pt x="1808" y="24"/>
                  </a:cubicBezTo>
                  <a:cubicBezTo>
                    <a:pt x="1861" y="10"/>
                    <a:pt x="1972" y="0"/>
                    <a:pt x="1972" y="0"/>
                  </a:cubicBezTo>
                  <a:cubicBezTo>
                    <a:pt x="2170" y="4"/>
                    <a:pt x="2325" y="5"/>
                    <a:pt x="2509" y="24"/>
                  </a:cubicBezTo>
                  <a:cubicBezTo>
                    <a:pt x="2609" y="50"/>
                    <a:pt x="2718" y="65"/>
                    <a:pt x="2821" y="78"/>
                  </a:cubicBezTo>
                  <a:cubicBezTo>
                    <a:pt x="2855" y="90"/>
                    <a:pt x="2887" y="101"/>
                    <a:pt x="2922" y="109"/>
                  </a:cubicBezTo>
                  <a:cubicBezTo>
                    <a:pt x="2945" y="124"/>
                    <a:pt x="2971" y="131"/>
                    <a:pt x="2992" y="148"/>
                  </a:cubicBezTo>
                  <a:cubicBezTo>
                    <a:pt x="3032" y="181"/>
                    <a:pt x="3002" y="161"/>
                    <a:pt x="3031" y="195"/>
                  </a:cubicBezTo>
                  <a:cubicBezTo>
                    <a:pt x="3048" y="215"/>
                    <a:pt x="3068" y="224"/>
                    <a:pt x="3086" y="242"/>
                  </a:cubicBezTo>
                  <a:cubicBezTo>
                    <a:pt x="3100" y="228"/>
                    <a:pt x="3111" y="209"/>
                    <a:pt x="3125" y="195"/>
                  </a:cubicBezTo>
                  <a:cubicBezTo>
                    <a:pt x="3178" y="142"/>
                    <a:pt x="3302" y="120"/>
                    <a:pt x="3374" y="109"/>
                  </a:cubicBezTo>
                  <a:cubicBezTo>
                    <a:pt x="3572" y="117"/>
                    <a:pt x="3769" y="128"/>
                    <a:pt x="3966" y="148"/>
                  </a:cubicBezTo>
                  <a:cubicBezTo>
                    <a:pt x="4000" y="155"/>
                    <a:pt x="4045" y="155"/>
                    <a:pt x="4076" y="172"/>
                  </a:cubicBezTo>
                  <a:cubicBezTo>
                    <a:pt x="4137" y="206"/>
                    <a:pt x="4105" y="192"/>
                    <a:pt x="4146" y="226"/>
                  </a:cubicBezTo>
                  <a:cubicBezTo>
                    <a:pt x="4185" y="259"/>
                    <a:pt x="4234" y="279"/>
                    <a:pt x="4278" y="304"/>
                  </a:cubicBezTo>
                  <a:cubicBezTo>
                    <a:pt x="4315" y="329"/>
                    <a:pt x="4349" y="370"/>
                    <a:pt x="4364" y="413"/>
                  </a:cubicBezTo>
                  <a:cubicBezTo>
                    <a:pt x="4356" y="535"/>
                    <a:pt x="4356" y="569"/>
                    <a:pt x="4356" y="515"/>
                  </a:cubicBezTo>
                  <a:cubicBezTo>
                    <a:pt x="4334" y="663"/>
                    <a:pt x="4316" y="711"/>
                    <a:pt x="4208" y="819"/>
                  </a:cubicBezTo>
                  <a:cubicBezTo>
                    <a:pt x="4188" y="839"/>
                    <a:pt x="4128" y="856"/>
                    <a:pt x="4099" y="865"/>
                  </a:cubicBezTo>
                  <a:cubicBezTo>
                    <a:pt x="4085" y="870"/>
                    <a:pt x="3953" y="881"/>
                    <a:pt x="3951" y="881"/>
                  </a:cubicBezTo>
                  <a:cubicBezTo>
                    <a:pt x="3799" y="875"/>
                    <a:pt x="3650" y="861"/>
                    <a:pt x="3499" y="850"/>
                  </a:cubicBezTo>
                  <a:cubicBezTo>
                    <a:pt x="3432" y="839"/>
                    <a:pt x="3364" y="828"/>
                    <a:pt x="3296" y="819"/>
                  </a:cubicBezTo>
                  <a:cubicBezTo>
                    <a:pt x="3242" y="805"/>
                    <a:pt x="3188" y="792"/>
                    <a:pt x="3133" y="780"/>
                  </a:cubicBezTo>
                  <a:cubicBezTo>
                    <a:pt x="3097" y="772"/>
                    <a:pt x="3106" y="781"/>
                    <a:pt x="3094" y="756"/>
                  </a:cubicBezTo>
                  <a:cubicBezTo>
                    <a:pt x="3012" y="819"/>
                    <a:pt x="2915" y="852"/>
                    <a:pt x="2813" y="865"/>
                  </a:cubicBezTo>
                  <a:cubicBezTo>
                    <a:pt x="2753" y="886"/>
                    <a:pt x="2675" y="889"/>
                    <a:pt x="2611" y="897"/>
                  </a:cubicBezTo>
                  <a:cubicBezTo>
                    <a:pt x="2404" y="893"/>
                    <a:pt x="2248" y="889"/>
                    <a:pt x="2057" y="873"/>
                  </a:cubicBezTo>
                  <a:cubicBezTo>
                    <a:pt x="1945" y="844"/>
                    <a:pt x="1833" y="812"/>
                    <a:pt x="1722" y="780"/>
                  </a:cubicBezTo>
                  <a:cubicBezTo>
                    <a:pt x="1717" y="772"/>
                    <a:pt x="1707" y="756"/>
                    <a:pt x="1707" y="756"/>
                  </a:cubicBezTo>
                  <a:cubicBezTo>
                    <a:pt x="1715" y="759"/>
                    <a:pt x="1732" y="756"/>
                    <a:pt x="1730" y="764"/>
                  </a:cubicBezTo>
                  <a:cubicBezTo>
                    <a:pt x="1727" y="776"/>
                    <a:pt x="1710" y="780"/>
                    <a:pt x="1699" y="787"/>
                  </a:cubicBezTo>
                  <a:cubicBezTo>
                    <a:pt x="1676" y="803"/>
                    <a:pt x="1654" y="821"/>
                    <a:pt x="1629" y="834"/>
                  </a:cubicBezTo>
                  <a:cubicBezTo>
                    <a:pt x="1541" y="879"/>
                    <a:pt x="1463" y="882"/>
                    <a:pt x="1364" y="889"/>
                  </a:cubicBezTo>
                  <a:cubicBezTo>
                    <a:pt x="1250" y="883"/>
                    <a:pt x="1142" y="873"/>
                    <a:pt x="1029" y="858"/>
                  </a:cubicBezTo>
                  <a:cubicBezTo>
                    <a:pt x="974" y="840"/>
                    <a:pt x="914" y="834"/>
                    <a:pt x="857" y="819"/>
                  </a:cubicBezTo>
                  <a:cubicBezTo>
                    <a:pt x="737" y="788"/>
                    <a:pt x="619" y="756"/>
                    <a:pt x="499" y="725"/>
                  </a:cubicBezTo>
                  <a:cubicBezTo>
                    <a:pt x="459" y="715"/>
                    <a:pt x="421" y="698"/>
                    <a:pt x="382" y="686"/>
                  </a:cubicBezTo>
                  <a:cubicBezTo>
                    <a:pt x="357" y="679"/>
                    <a:pt x="327" y="675"/>
                    <a:pt x="304" y="663"/>
                  </a:cubicBezTo>
                  <a:cubicBezTo>
                    <a:pt x="269" y="645"/>
                    <a:pt x="240" y="622"/>
                    <a:pt x="203" y="608"/>
                  </a:cubicBezTo>
                  <a:cubicBezTo>
                    <a:pt x="153" y="589"/>
                    <a:pt x="98" y="579"/>
                    <a:pt x="47" y="561"/>
                  </a:cubicBezTo>
                  <a:cubicBezTo>
                    <a:pt x="19" y="519"/>
                    <a:pt x="15" y="505"/>
                    <a:pt x="0" y="460"/>
                  </a:cubicBezTo>
                  <a:cubicBezTo>
                    <a:pt x="3" y="421"/>
                    <a:pt x="2" y="382"/>
                    <a:pt x="8" y="343"/>
                  </a:cubicBezTo>
                  <a:cubicBezTo>
                    <a:pt x="12" y="319"/>
                    <a:pt x="70" y="304"/>
                    <a:pt x="70" y="304"/>
                  </a:cubicBezTo>
                  <a:cubicBezTo>
                    <a:pt x="89" y="277"/>
                    <a:pt x="95" y="281"/>
                    <a:pt x="70" y="281"/>
                  </a:cubicBezTo>
                  <a:close/>
                </a:path>
              </a:pathLst>
            </a:custGeom>
            <a:solidFill>
              <a:srgbClr val="C5C3F1"/>
            </a:solidFill>
            <a:ln w="12700" cap="sq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572" name="Text Box 4"/>
            <p:cNvSpPr txBox="1">
              <a:spLocks noChangeArrowheads="1"/>
            </p:cNvSpPr>
            <p:nvPr/>
          </p:nvSpPr>
          <p:spPr bwMode="auto">
            <a:xfrm>
              <a:off x="2822" y="1240"/>
              <a:ext cx="938" cy="2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fr-FR" sz="2200" i="0">
                  <a:solidFill>
                    <a:schemeClr val="tx1"/>
                  </a:solidFill>
                  <a:latin typeface="Arial" pitchFamily="34" charset="0"/>
                </a:rPr>
                <a:t>Objectives</a:t>
              </a:r>
              <a:endParaRPr lang="fr-FR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9573" name="Text Box 5"/>
          <p:cNvSpPr txBox="1">
            <a:spLocks noChangeArrowheads="1"/>
          </p:cNvSpPr>
          <p:nvPr/>
        </p:nvSpPr>
        <p:spPr bwMode="auto">
          <a:xfrm>
            <a:off x="6705600" y="2044700"/>
            <a:ext cx="22860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WHY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a new system?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4" name="Text Box 6"/>
          <p:cNvSpPr txBox="1">
            <a:spLocks noChangeArrowheads="1"/>
          </p:cNvSpPr>
          <p:nvPr/>
        </p:nvSpPr>
        <p:spPr bwMode="auto">
          <a:xfrm>
            <a:off x="7010400" y="3644900"/>
            <a:ext cx="17526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services?</a:t>
            </a:r>
            <a:endParaRPr lang="fr-FR" sz="2800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389575" name="Text Box 7"/>
          <p:cNvSpPr txBox="1">
            <a:spLocks noChangeArrowheads="1"/>
          </p:cNvSpPr>
          <p:nvPr/>
        </p:nvSpPr>
        <p:spPr bwMode="auto">
          <a:xfrm>
            <a:off x="6848475" y="4968875"/>
            <a:ext cx="2066925" cy="14319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WHO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will be responsible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for what ?</a:t>
            </a:r>
            <a:endParaRPr lang="fr-FR" i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6" name="Text Box 8"/>
          <p:cNvSpPr txBox="1">
            <a:spLocks noChangeArrowheads="1"/>
          </p:cNvSpPr>
          <p:nvPr/>
        </p:nvSpPr>
        <p:spPr bwMode="auto">
          <a:xfrm>
            <a:off x="5210175" y="2882900"/>
            <a:ext cx="976313" cy="4270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2200">
                <a:solidFill>
                  <a:srgbClr val="009999"/>
                </a:solidFill>
                <a:latin typeface="Helvetica" charset="0"/>
              </a:rPr>
              <a:t>satisfy</a:t>
            </a:r>
            <a:endParaRPr lang="fr-FR" sz="2800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60" name="Text Box 9"/>
          <p:cNvSpPr txBox="1">
            <a:spLocks noChangeArrowheads="1"/>
          </p:cNvSpPr>
          <p:nvPr/>
        </p:nvSpPr>
        <p:spPr bwMode="auto">
          <a:xfrm>
            <a:off x="2274888" y="4892675"/>
            <a:ext cx="1687512" cy="3603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ts val="700"/>
              </a:spcBef>
            </a:pPr>
            <a:r>
              <a:rPr lang="fr-FR" sz="2200">
                <a:solidFill>
                  <a:srgbClr val="009999"/>
                </a:solidFill>
                <a:latin typeface="Helvetica" charset="0"/>
              </a:rPr>
              <a:t>assignment</a:t>
            </a:r>
            <a:endParaRPr lang="fr-FR" sz="2200" b="1">
              <a:solidFill>
                <a:schemeClr val="accent2"/>
              </a:solidFill>
              <a:latin typeface="Helvetica" charset="0"/>
            </a:endParaRPr>
          </a:p>
        </p:txBody>
      </p:sp>
      <p:grpSp>
        <p:nvGrpSpPr>
          <p:cNvPr id="2061" name="Group 168"/>
          <p:cNvGrpSpPr>
            <a:grpSpLocks/>
          </p:cNvGrpSpPr>
          <p:nvPr/>
        </p:nvGrpSpPr>
        <p:grpSpPr bwMode="auto">
          <a:xfrm>
            <a:off x="3505200" y="3340100"/>
            <a:ext cx="3810000" cy="1524000"/>
            <a:chOff x="2949" y="2076"/>
            <a:chExt cx="2358" cy="839"/>
          </a:xfrm>
        </p:grpSpPr>
        <p:sp>
          <p:nvSpPr>
            <p:cNvPr id="1389665" name="Freeform 97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6" name="Freeform 98"/>
            <p:cNvSpPr>
              <a:spLocks/>
            </p:cNvSpPr>
            <p:nvPr/>
          </p:nvSpPr>
          <p:spPr bwMode="auto">
            <a:xfrm>
              <a:off x="2959" y="2080"/>
              <a:ext cx="2193" cy="794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7" name="Freeform 99"/>
            <p:cNvSpPr>
              <a:spLocks/>
            </p:cNvSpPr>
            <p:nvPr/>
          </p:nvSpPr>
          <p:spPr bwMode="auto">
            <a:xfrm>
              <a:off x="3611" y="2131"/>
              <a:ext cx="250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8" name="Freeform 100"/>
            <p:cNvSpPr>
              <a:spLocks/>
            </p:cNvSpPr>
            <p:nvPr/>
          </p:nvSpPr>
          <p:spPr bwMode="auto">
            <a:xfrm>
              <a:off x="3857" y="2127"/>
              <a:ext cx="443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9" name="Freeform 101"/>
            <p:cNvSpPr>
              <a:spLocks/>
            </p:cNvSpPr>
            <p:nvPr/>
          </p:nvSpPr>
          <p:spPr bwMode="auto">
            <a:xfrm>
              <a:off x="4292" y="2076"/>
              <a:ext cx="782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0" name="Freeform 102"/>
            <p:cNvSpPr>
              <a:spLocks/>
            </p:cNvSpPr>
            <p:nvPr/>
          </p:nvSpPr>
          <p:spPr bwMode="auto">
            <a:xfrm>
              <a:off x="5070" y="2084"/>
              <a:ext cx="85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1" name="Freeform 103"/>
            <p:cNvSpPr>
              <a:spLocks/>
            </p:cNvSpPr>
            <p:nvPr/>
          </p:nvSpPr>
          <p:spPr bwMode="auto">
            <a:xfrm>
              <a:off x="4761" y="2162"/>
              <a:ext cx="374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2" name="Freeform 104"/>
            <p:cNvSpPr>
              <a:spLocks/>
            </p:cNvSpPr>
            <p:nvPr/>
          </p:nvSpPr>
          <p:spPr bwMode="auto">
            <a:xfrm>
              <a:off x="4746" y="2182"/>
              <a:ext cx="34" cy="129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3" name="Freeform 105"/>
            <p:cNvSpPr>
              <a:spLocks/>
            </p:cNvSpPr>
            <p:nvPr/>
          </p:nvSpPr>
          <p:spPr bwMode="auto">
            <a:xfrm>
              <a:off x="4748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4" name="Freeform 106"/>
            <p:cNvSpPr>
              <a:spLocks/>
            </p:cNvSpPr>
            <p:nvPr/>
          </p:nvSpPr>
          <p:spPr bwMode="auto">
            <a:xfrm>
              <a:off x="4788" y="2510"/>
              <a:ext cx="46" cy="211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5" name="Freeform 107"/>
            <p:cNvSpPr>
              <a:spLocks/>
            </p:cNvSpPr>
            <p:nvPr/>
          </p:nvSpPr>
          <p:spPr bwMode="auto">
            <a:xfrm>
              <a:off x="4706" y="2724"/>
              <a:ext cx="137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6" name="Freeform 108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7" name="Freeform 109"/>
            <p:cNvSpPr>
              <a:spLocks/>
            </p:cNvSpPr>
            <p:nvPr/>
          </p:nvSpPr>
          <p:spPr bwMode="auto">
            <a:xfrm>
              <a:off x="3609" y="2837"/>
              <a:ext cx="635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8" name="Freeform 110"/>
            <p:cNvSpPr>
              <a:spLocks/>
            </p:cNvSpPr>
            <p:nvPr/>
          </p:nvSpPr>
          <p:spPr bwMode="auto">
            <a:xfrm>
              <a:off x="3014" y="2854"/>
              <a:ext cx="595" cy="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9" name="Freeform 111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0" name="Freeform 112"/>
            <p:cNvSpPr>
              <a:spLocks/>
            </p:cNvSpPr>
            <p:nvPr/>
          </p:nvSpPr>
          <p:spPr bwMode="auto">
            <a:xfrm>
              <a:off x="3029" y="2749"/>
              <a:ext cx="309" cy="19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1" name="Freeform 113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2" name="Freeform 114"/>
            <p:cNvSpPr>
              <a:spLocks/>
            </p:cNvSpPr>
            <p:nvPr/>
          </p:nvSpPr>
          <p:spPr bwMode="auto">
            <a:xfrm>
              <a:off x="3353" y="2251"/>
              <a:ext cx="46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3" name="Freeform 115"/>
            <p:cNvSpPr>
              <a:spLocks/>
            </p:cNvSpPr>
            <p:nvPr/>
          </p:nvSpPr>
          <p:spPr bwMode="auto">
            <a:xfrm>
              <a:off x="3380" y="2139"/>
              <a:ext cx="187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4" name="Freeform 116"/>
            <p:cNvSpPr>
              <a:spLocks/>
            </p:cNvSpPr>
            <p:nvPr/>
          </p:nvSpPr>
          <p:spPr bwMode="auto">
            <a:xfrm>
              <a:off x="3552" y="2135"/>
              <a:ext cx="59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5" name="Freeform 117"/>
            <p:cNvSpPr>
              <a:spLocks/>
            </p:cNvSpPr>
            <p:nvPr/>
          </p:nvSpPr>
          <p:spPr bwMode="auto">
            <a:xfrm>
              <a:off x="4599" y="2688"/>
              <a:ext cx="140" cy="119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6" name="Freeform 118"/>
            <p:cNvSpPr>
              <a:spLocks/>
            </p:cNvSpPr>
            <p:nvPr/>
          </p:nvSpPr>
          <p:spPr bwMode="auto">
            <a:xfrm>
              <a:off x="3321" y="2688"/>
              <a:ext cx="1374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7" name="Freeform 119"/>
            <p:cNvSpPr>
              <a:spLocks/>
            </p:cNvSpPr>
            <p:nvPr/>
          </p:nvSpPr>
          <p:spPr bwMode="auto">
            <a:xfrm>
              <a:off x="4748" y="2078"/>
              <a:ext cx="275" cy="149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8" name="Freeform 120"/>
            <p:cNvSpPr>
              <a:spLocks/>
            </p:cNvSpPr>
            <p:nvPr/>
          </p:nvSpPr>
          <p:spPr bwMode="auto">
            <a:xfrm>
              <a:off x="4614" y="2268"/>
              <a:ext cx="140" cy="6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9" name="Freeform 121"/>
            <p:cNvSpPr>
              <a:spLocks/>
            </p:cNvSpPr>
            <p:nvPr/>
          </p:nvSpPr>
          <p:spPr bwMode="auto">
            <a:xfrm>
              <a:off x="4668" y="2286"/>
              <a:ext cx="84" cy="6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2" name="Freeform 124"/>
            <p:cNvSpPr>
              <a:spLocks/>
            </p:cNvSpPr>
            <p:nvPr/>
          </p:nvSpPr>
          <p:spPr bwMode="auto">
            <a:xfrm>
              <a:off x="3498" y="2166"/>
              <a:ext cx="255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3" name="Freeform 125"/>
            <p:cNvSpPr>
              <a:spLocks/>
            </p:cNvSpPr>
            <p:nvPr/>
          </p:nvSpPr>
          <p:spPr bwMode="auto">
            <a:xfrm>
              <a:off x="3447" y="2188"/>
              <a:ext cx="170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4" name="Freeform 126"/>
            <p:cNvSpPr>
              <a:spLocks/>
            </p:cNvSpPr>
            <p:nvPr/>
          </p:nvSpPr>
          <p:spPr bwMode="auto">
            <a:xfrm>
              <a:off x="3409" y="2215"/>
              <a:ext cx="143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5" name="Freeform 127"/>
            <p:cNvSpPr>
              <a:spLocks/>
            </p:cNvSpPr>
            <p:nvPr/>
          </p:nvSpPr>
          <p:spPr bwMode="auto">
            <a:xfrm>
              <a:off x="4563" y="2579"/>
              <a:ext cx="238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6" name="Freeform 128"/>
            <p:cNvSpPr>
              <a:spLocks/>
            </p:cNvSpPr>
            <p:nvPr/>
          </p:nvSpPr>
          <p:spPr bwMode="auto">
            <a:xfrm>
              <a:off x="4655" y="2596"/>
              <a:ext cx="146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7" name="Freeform 129"/>
            <p:cNvSpPr>
              <a:spLocks/>
            </p:cNvSpPr>
            <p:nvPr/>
          </p:nvSpPr>
          <p:spPr bwMode="auto">
            <a:xfrm>
              <a:off x="4733" y="2624"/>
              <a:ext cx="72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03" name="Group 167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89690" name="Freeform 122"/>
              <p:cNvSpPr>
                <a:spLocks/>
              </p:cNvSpPr>
              <p:nvPr/>
            </p:nvSpPr>
            <p:spPr bwMode="auto">
              <a:xfrm>
                <a:off x="3418" y="2541"/>
                <a:ext cx="249" cy="4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1" name="Freeform 123"/>
              <p:cNvSpPr>
                <a:spLocks/>
              </p:cNvSpPr>
              <p:nvPr/>
            </p:nvSpPr>
            <p:spPr bwMode="auto">
              <a:xfrm>
                <a:off x="3434" y="2559"/>
                <a:ext cx="156" cy="9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8" name="Freeform 130"/>
              <p:cNvSpPr>
                <a:spLocks/>
              </p:cNvSpPr>
              <p:nvPr/>
            </p:nvSpPr>
            <p:spPr bwMode="auto">
              <a:xfrm>
                <a:off x="3516" y="2545"/>
                <a:ext cx="106" cy="35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9" name="Freeform 131"/>
              <p:cNvSpPr>
                <a:spLocks/>
              </p:cNvSpPr>
              <p:nvPr/>
            </p:nvSpPr>
            <p:spPr bwMode="auto">
              <a:xfrm>
                <a:off x="3567" y="2553"/>
                <a:ext cx="82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0" name="Freeform 132"/>
              <p:cNvSpPr>
                <a:spLocks/>
              </p:cNvSpPr>
              <p:nvPr/>
            </p:nvSpPr>
            <p:spPr bwMode="auto">
              <a:xfrm>
                <a:off x="3588" y="2530"/>
                <a:ext cx="69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1" name="Freeform 133"/>
              <p:cNvSpPr>
                <a:spLocks/>
              </p:cNvSpPr>
              <p:nvPr/>
            </p:nvSpPr>
            <p:spPr bwMode="auto">
              <a:xfrm>
                <a:off x="3605" y="2541"/>
                <a:ext cx="78" cy="35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2" name="Freeform 134"/>
              <p:cNvSpPr>
                <a:spLocks/>
              </p:cNvSpPr>
              <p:nvPr/>
            </p:nvSpPr>
            <p:spPr bwMode="auto">
              <a:xfrm>
                <a:off x="3626" y="2518"/>
                <a:ext cx="79" cy="45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3" name="Freeform 135"/>
              <p:cNvSpPr>
                <a:spLocks/>
              </p:cNvSpPr>
              <p:nvPr/>
            </p:nvSpPr>
            <p:spPr bwMode="auto">
              <a:xfrm>
                <a:off x="3649" y="2540"/>
                <a:ext cx="76" cy="43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4" name="Freeform 136"/>
              <p:cNvSpPr>
                <a:spLocks/>
              </p:cNvSpPr>
              <p:nvPr/>
            </p:nvSpPr>
            <p:spPr bwMode="auto">
              <a:xfrm>
                <a:off x="3670" y="2509"/>
                <a:ext cx="84" cy="54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5" name="Freeform 137"/>
              <p:cNvSpPr>
                <a:spLocks/>
              </p:cNvSpPr>
              <p:nvPr/>
            </p:nvSpPr>
            <p:spPr bwMode="auto">
              <a:xfrm>
                <a:off x="3693" y="2541"/>
                <a:ext cx="71" cy="40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6" name="Freeform 138"/>
              <p:cNvSpPr>
                <a:spLocks/>
              </p:cNvSpPr>
              <p:nvPr/>
            </p:nvSpPr>
            <p:spPr bwMode="auto">
              <a:xfrm>
                <a:off x="3710" y="2514"/>
                <a:ext cx="101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7" name="Freeform 139"/>
              <p:cNvSpPr>
                <a:spLocks/>
              </p:cNvSpPr>
              <p:nvPr/>
            </p:nvSpPr>
            <p:spPr bwMode="auto">
              <a:xfrm>
                <a:off x="3724" y="2545"/>
                <a:ext cx="76" cy="41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8" name="Freeform 140"/>
              <p:cNvSpPr>
                <a:spLocks/>
              </p:cNvSpPr>
              <p:nvPr/>
            </p:nvSpPr>
            <p:spPr bwMode="auto">
              <a:xfrm>
                <a:off x="3748" y="2532"/>
                <a:ext cx="134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9" name="Freeform 141"/>
              <p:cNvSpPr>
                <a:spLocks/>
              </p:cNvSpPr>
              <p:nvPr/>
            </p:nvSpPr>
            <p:spPr bwMode="auto">
              <a:xfrm>
                <a:off x="3732" y="2553"/>
                <a:ext cx="112" cy="37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0" name="Freeform 142"/>
              <p:cNvSpPr>
                <a:spLocks/>
              </p:cNvSpPr>
              <p:nvPr/>
            </p:nvSpPr>
            <p:spPr bwMode="auto">
              <a:xfrm>
                <a:off x="3783" y="2554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1" name="Freeform 143"/>
              <p:cNvSpPr>
                <a:spLocks/>
              </p:cNvSpPr>
              <p:nvPr/>
            </p:nvSpPr>
            <p:spPr bwMode="auto">
              <a:xfrm>
                <a:off x="3739" y="2563"/>
                <a:ext cx="129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2" name="Freeform 144"/>
              <p:cNvSpPr>
                <a:spLocks/>
              </p:cNvSpPr>
              <p:nvPr/>
            </p:nvSpPr>
            <p:spPr bwMode="auto">
              <a:xfrm>
                <a:off x="3797" y="2575"/>
                <a:ext cx="129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3" name="Freeform 145"/>
              <p:cNvSpPr>
                <a:spLocks/>
              </p:cNvSpPr>
              <p:nvPr/>
            </p:nvSpPr>
            <p:spPr bwMode="auto">
              <a:xfrm>
                <a:off x="3754" y="2581"/>
                <a:ext cx="122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4" name="Freeform 146"/>
              <p:cNvSpPr>
                <a:spLocks/>
              </p:cNvSpPr>
              <p:nvPr/>
            </p:nvSpPr>
            <p:spPr bwMode="auto">
              <a:xfrm>
                <a:off x="3800" y="2590"/>
                <a:ext cx="143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5" name="Freeform 147"/>
              <p:cNvSpPr>
                <a:spLocks/>
              </p:cNvSpPr>
              <p:nvPr/>
            </p:nvSpPr>
            <p:spPr bwMode="auto">
              <a:xfrm>
                <a:off x="3739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6" name="Freeform 148"/>
              <p:cNvSpPr>
                <a:spLocks/>
              </p:cNvSpPr>
              <p:nvPr/>
            </p:nvSpPr>
            <p:spPr bwMode="auto">
              <a:xfrm>
                <a:off x="3780" y="2607"/>
                <a:ext cx="153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7" name="Freeform 149"/>
              <p:cNvSpPr>
                <a:spLocks/>
              </p:cNvSpPr>
              <p:nvPr/>
            </p:nvSpPr>
            <p:spPr bwMode="auto">
              <a:xfrm>
                <a:off x="3745" y="2612"/>
                <a:ext cx="96" cy="25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8" name="Freeform 150"/>
              <p:cNvSpPr>
                <a:spLocks/>
              </p:cNvSpPr>
              <p:nvPr/>
            </p:nvSpPr>
            <p:spPr bwMode="auto">
              <a:xfrm>
                <a:off x="3754" y="2622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9" name="Freeform 151"/>
              <p:cNvSpPr>
                <a:spLocks/>
              </p:cNvSpPr>
              <p:nvPr/>
            </p:nvSpPr>
            <p:spPr bwMode="auto">
              <a:xfrm>
                <a:off x="3735" y="2619"/>
                <a:ext cx="72" cy="28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0" name="Freeform 152"/>
              <p:cNvSpPr>
                <a:spLocks/>
              </p:cNvSpPr>
              <p:nvPr/>
            </p:nvSpPr>
            <p:spPr bwMode="auto">
              <a:xfrm>
                <a:off x="3616" y="2619"/>
                <a:ext cx="133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1" name="Freeform 153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2" name="Freeform 154"/>
              <p:cNvSpPr>
                <a:spLocks/>
              </p:cNvSpPr>
              <p:nvPr/>
            </p:nvSpPr>
            <p:spPr bwMode="auto">
              <a:xfrm>
                <a:off x="3544" y="2602"/>
                <a:ext cx="96" cy="40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3" name="Freeform 155"/>
              <p:cNvSpPr>
                <a:spLocks/>
              </p:cNvSpPr>
              <p:nvPr/>
            </p:nvSpPr>
            <p:spPr bwMode="auto">
              <a:xfrm>
                <a:off x="3493" y="2608"/>
                <a:ext cx="109" cy="32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4" name="Freeform 156"/>
              <p:cNvSpPr>
                <a:spLocks/>
              </p:cNvSpPr>
              <p:nvPr/>
            </p:nvSpPr>
            <p:spPr bwMode="auto">
              <a:xfrm>
                <a:off x="3523" y="2594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5" name="Freeform 157"/>
              <p:cNvSpPr>
                <a:spLocks/>
              </p:cNvSpPr>
              <p:nvPr/>
            </p:nvSpPr>
            <p:spPr bwMode="auto">
              <a:xfrm>
                <a:off x="3449" y="2590"/>
                <a:ext cx="129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6" name="Freeform 158"/>
              <p:cNvSpPr>
                <a:spLocks/>
              </p:cNvSpPr>
              <p:nvPr/>
            </p:nvSpPr>
            <p:spPr bwMode="auto">
              <a:xfrm>
                <a:off x="3517" y="2584"/>
                <a:ext cx="112" cy="28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7" name="Freeform 159"/>
              <p:cNvSpPr>
                <a:spLocks/>
              </p:cNvSpPr>
              <p:nvPr/>
            </p:nvSpPr>
            <p:spPr bwMode="auto">
              <a:xfrm>
                <a:off x="3493" y="2576"/>
                <a:ext cx="102" cy="2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8" name="Freeform 160"/>
              <p:cNvSpPr>
                <a:spLocks/>
              </p:cNvSpPr>
              <p:nvPr/>
            </p:nvSpPr>
            <p:spPr bwMode="auto">
              <a:xfrm>
                <a:off x="3533" y="2567"/>
                <a:ext cx="103" cy="27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9" name="Freeform 161"/>
              <p:cNvSpPr>
                <a:spLocks/>
              </p:cNvSpPr>
              <p:nvPr/>
            </p:nvSpPr>
            <p:spPr bwMode="auto">
              <a:xfrm>
                <a:off x="3519" y="2621"/>
                <a:ext cx="299" cy="139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0" name="Freeform 162"/>
              <p:cNvSpPr>
                <a:spLocks/>
              </p:cNvSpPr>
              <p:nvPr/>
            </p:nvSpPr>
            <p:spPr bwMode="auto">
              <a:xfrm>
                <a:off x="3565" y="2558"/>
                <a:ext cx="258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1" name="Freeform 163"/>
              <p:cNvSpPr>
                <a:spLocks/>
              </p:cNvSpPr>
              <p:nvPr/>
            </p:nvSpPr>
            <p:spPr bwMode="auto">
              <a:xfrm>
                <a:off x="3694" y="2603"/>
                <a:ext cx="136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2" name="Freeform 164"/>
              <p:cNvSpPr>
                <a:spLocks/>
              </p:cNvSpPr>
              <p:nvPr/>
            </p:nvSpPr>
            <p:spPr bwMode="auto">
              <a:xfrm>
                <a:off x="3694" y="2554"/>
                <a:ext cx="136" cy="4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3" name="Freeform 165"/>
              <p:cNvSpPr>
                <a:spLocks/>
              </p:cNvSpPr>
              <p:nvPr/>
            </p:nvSpPr>
            <p:spPr bwMode="auto">
              <a:xfrm>
                <a:off x="3558" y="2554"/>
                <a:ext cx="136" cy="49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4" name="Freeform 166"/>
              <p:cNvSpPr>
                <a:spLocks/>
              </p:cNvSpPr>
              <p:nvPr/>
            </p:nvSpPr>
            <p:spPr bwMode="auto">
              <a:xfrm>
                <a:off x="3558" y="2603"/>
                <a:ext cx="136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89579" name="Text Box 11"/>
          <p:cNvSpPr txBox="1">
            <a:spLocks noChangeArrowheads="1"/>
          </p:cNvSpPr>
          <p:nvPr/>
        </p:nvSpPr>
        <p:spPr bwMode="auto">
          <a:xfrm>
            <a:off x="4419600" y="3462338"/>
            <a:ext cx="2052638" cy="8969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requirements,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constraints,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assumptions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80" name="Line 12"/>
          <p:cNvSpPr>
            <a:spLocks noChangeShapeType="1"/>
          </p:cNvSpPr>
          <p:nvPr/>
        </p:nvSpPr>
        <p:spPr bwMode="auto">
          <a:xfrm flipH="1">
            <a:off x="5210175" y="2730500"/>
            <a:ext cx="0" cy="68580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1" name="Line 13"/>
          <p:cNvSpPr>
            <a:spLocks noChangeShapeType="1"/>
          </p:cNvSpPr>
          <p:nvPr/>
        </p:nvSpPr>
        <p:spPr bwMode="auto">
          <a:xfrm flipV="1">
            <a:off x="2743200" y="1866900"/>
            <a:ext cx="1219200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prstDash val="sysDot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65" name="Group 171"/>
          <p:cNvGrpSpPr>
            <a:grpSpLocks/>
          </p:cNvGrpSpPr>
          <p:nvPr/>
        </p:nvGrpSpPr>
        <p:grpSpPr bwMode="auto">
          <a:xfrm>
            <a:off x="228600" y="1916113"/>
            <a:ext cx="2819400" cy="1500187"/>
            <a:chOff x="528" y="1359"/>
            <a:chExt cx="1776" cy="945"/>
          </a:xfrm>
        </p:grpSpPr>
        <p:graphicFrame>
          <p:nvGraphicFramePr>
            <p:cNvPr id="2053" name="Object 170"/>
            <p:cNvGraphicFramePr>
              <a:graphicFrameLocks noChangeAspect="1"/>
            </p:cNvGraphicFramePr>
            <p:nvPr/>
          </p:nvGraphicFramePr>
          <p:xfrm>
            <a:off x="528" y="1359"/>
            <a:ext cx="1776" cy="945"/>
          </p:xfrm>
          <a:graphic>
            <a:graphicData uri="http://schemas.openxmlformats.org/presentationml/2006/ole">
              <p:oleObj spid="_x0000_s2053" name="Clip" r:id="rId4" imgW="1035720" imgH="504720" progId="MS_ClipArt_Gallery.2">
                <p:embed/>
              </p:oleObj>
            </a:graphicData>
          </a:graphic>
        </p:graphicFrame>
        <p:sp>
          <p:nvSpPr>
            <p:cNvPr id="1389584" name="Text Box 16"/>
            <p:cNvSpPr txBox="1">
              <a:spLocks noChangeArrowheads="1"/>
            </p:cNvSpPr>
            <p:nvPr/>
          </p:nvSpPr>
          <p:spPr bwMode="auto">
            <a:xfrm>
              <a:off x="720" y="1536"/>
              <a:ext cx="1440" cy="5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problems, 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opportunities,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system knowledge</a:t>
              </a: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3381375" y="5397500"/>
          <a:ext cx="914400" cy="825500"/>
        </p:xfrm>
        <a:graphic>
          <a:graphicData uri="http://schemas.openxmlformats.org/presentationml/2006/ole">
            <p:oleObj spid="_x0000_s2050" name="Clip" r:id="rId5" imgW="1259640" imgH="1137240" progId="MS_ClipArt_Gallery.2">
              <p:embed/>
            </p:oleObj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5868988" y="5321300"/>
          <a:ext cx="941387" cy="901700"/>
        </p:xfrm>
        <a:graphic>
          <a:graphicData uri="http://schemas.openxmlformats.org/presentationml/2006/ole">
            <p:oleObj spid="_x0000_s2051" name="Clip" r:id="rId6" imgW="762480" imgH="730440" progId="MS_ClipArt_Gallery.2">
              <p:embed/>
            </p:oleObj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/>
        </p:nvGraphicFramePr>
        <p:xfrm>
          <a:off x="4538663" y="5397500"/>
          <a:ext cx="976312" cy="812800"/>
        </p:xfrm>
        <a:graphic>
          <a:graphicData uri="http://schemas.openxmlformats.org/presentationml/2006/ole">
            <p:oleObj spid="_x0000_s2052" name="Clip" r:id="rId7" imgW="840240" imgH="859320" progId="MS_ClipArt_Gallery.2">
              <p:embed/>
            </p:oleObj>
          </a:graphicData>
        </a:graphic>
      </p:graphicFrame>
      <p:sp>
        <p:nvSpPr>
          <p:cNvPr id="1389588" name="Line 20"/>
          <p:cNvSpPr>
            <a:spLocks noChangeShapeType="1"/>
          </p:cNvSpPr>
          <p:nvPr/>
        </p:nvSpPr>
        <p:spPr bwMode="auto">
          <a:xfrm flipH="1">
            <a:off x="3984625" y="4870450"/>
            <a:ext cx="1127125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9" name="Line 21"/>
          <p:cNvSpPr>
            <a:spLocks noChangeShapeType="1"/>
          </p:cNvSpPr>
          <p:nvPr/>
        </p:nvSpPr>
        <p:spPr bwMode="auto">
          <a:xfrm>
            <a:off x="5124450" y="4894263"/>
            <a:ext cx="0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0" name="Line 22"/>
          <p:cNvSpPr>
            <a:spLocks noChangeShapeType="1"/>
          </p:cNvSpPr>
          <p:nvPr/>
        </p:nvSpPr>
        <p:spPr bwMode="auto">
          <a:xfrm>
            <a:off x="5111750" y="4870450"/>
            <a:ext cx="1116013" cy="427038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2" name="Text Box 24"/>
          <p:cNvSpPr txBox="1">
            <a:spLocks noChangeArrowheads="1"/>
          </p:cNvSpPr>
          <p:nvPr/>
        </p:nvSpPr>
        <p:spPr bwMode="auto">
          <a:xfrm>
            <a:off x="4267200" y="1739900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Arial" pitchFamily="34" charset="0"/>
              </a:rPr>
              <a:t>System-to-be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89664" name="Text Box 96"/>
          <p:cNvSpPr txBox="1">
            <a:spLocks noChangeArrowheads="1"/>
          </p:cNvSpPr>
          <p:nvPr/>
        </p:nvSpPr>
        <p:spPr bwMode="auto">
          <a:xfrm>
            <a:off x="609600" y="1692275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Arial" pitchFamily="34" charset="0"/>
              </a:rPr>
              <a:t>System-as-is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kumimoji="0" lang="en-US" smtClean="0"/>
              <a:t>The </a:t>
            </a:r>
            <a:r>
              <a:rPr kumimoji="0" lang="en-US" sz="2400" smtClean="0"/>
              <a:t>WHY</a:t>
            </a:r>
            <a:r>
              <a:rPr kumimoji="0" lang="en-US" smtClean="0"/>
              <a:t> dimension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Identify, analyze, refine the system-to-</a:t>
            </a:r>
            <a:r>
              <a:rPr lang="en-US" dirty="0" err="1" smtClean="0"/>
              <a:t>be’s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to address analyzed deficiencies of the system-as-is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alignment with business 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taking advantage of technology opportunities</a:t>
            </a:r>
          </a:p>
          <a:p>
            <a:pPr>
              <a:defRPr/>
            </a:pPr>
            <a:r>
              <a:rPr lang="en-US" dirty="0" smtClean="0"/>
              <a:t>Example:  airport train control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“Serve more passengers”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“Reduce transfer time among terminals”</a:t>
            </a:r>
          </a:p>
          <a:p>
            <a:pPr>
              <a:defRPr/>
            </a:pPr>
            <a:r>
              <a:rPr lang="en-US" dirty="0" smtClean="0"/>
              <a:t>Difficulties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/>
              <a:t>Acquire domain knowledge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Evaluate alternative options </a:t>
            </a:r>
            <a:r>
              <a:rPr lang="en-US" sz="2000" dirty="0" smtClean="0"/>
              <a:t>(e.g. alternative ways of satisfying the same objective)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 smtClean="0"/>
              <a:t>Match problems-opportunities, and evaluate these: implications, associated risks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 smtClean="0"/>
              <a:t>Handle conflicting objectives</a:t>
            </a:r>
          </a:p>
        </p:txBody>
      </p:sp>
      <p:sp>
        <p:nvSpPr>
          <p:cNvPr id="1388549" name="Freeform 5"/>
          <p:cNvSpPr>
            <a:spLocks/>
          </p:cNvSpPr>
          <p:nvPr/>
        </p:nvSpPr>
        <p:spPr bwMode="auto">
          <a:xfrm>
            <a:off x="228600" y="228600"/>
            <a:ext cx="2057400" cy="609600"/>
          </a:xfrm>
          <a:custGeom>
            <a:avLst/>
            <a:gdLst/>
            <a:ahLst/>
            <a:cxnLst>
              <a:cxn ang="0">
                <a:pos x="70" y="281"/>
              </a:cxn>
              <a:cxn ang="0">
                <a:pos x="164" y="219"/>
              </a:cxn>
              <a:cxn ang="0">
                <a:pos x="405" y="102"/>
              </a:cxn>
              <a:cxn ang="0">
                <a:pos x="569" y="78"/>
              </a:cxn>
              <a:cxn ang="0">
                <a:pos x="1224" y="109"/>
              </a:cxn>
              <a:cxn ang="0">
                <a:pos x="1403" y="164"/>
              </a:cxn>
              <a:cxn ang="0">
                <a:pos x="1504" y="203"/>
              </a:cxn>
              <a:cxn ang="0">
                <a:pos x="1535" y="219"/>
              </a:cxn>
              <a:cxn ang="0">
                <a:pos x="1699" y="70"/>
              </a:cxn>
              <a:cxn ang="0">
                <a:pos x="1808" y="24"/>
              </a:cxn>
              <a:cxn ang="0">
                <a:pos x="1972" y="0"/>
              </a:cxn>
              <a:cxn ang="0">
                <a:pos x="2509" y="24"/>
              </a:cxn>
              <a:cxn ang="0">
                <a:pos x="2821" y="78"/>
              </a:cxn>
              <a:cxn ang="0">
                <a:pos x="2922" y="109"/>
              </a:cxn>
              <a:cxn ang="0">
                <a:pos x="2992" y="148"/>
              </a:cxn>
              <a:cxn ang="0">
                <a:pos x="3031" y="195"/>
              </a:cxn>
              <a:cxn ang="0">
                <a:pos x="3086" y="242"/>
              </a:cxn>
              <a:cxn ang="0">
                <a:pos x="3125" y="195"/>
              </a:cxn>
              <a:cxn ang="0">
                <a:pos x="3374" y="109"/>
              </a:cxn>
              <a:cxn ang="0">
                <a:pos x="3966" y="148"/>
              </a:cxn>
              <a:cxn ang="0">
                <a:pos x="4076" y="172"/>
              </a:cxn>
              <a:cxn ang="0">
                <a:pos x="4146" y="226"/>
              </a:cxn>
              <a:cxn ang="0">
                <a:pos x="4278" y="304"/>
              </a:cxn>
              <a:cxn ang="0">
                <a:pos x="4364" y="413"/>
              </a:cxn>
              <a:cxn ang="0">
                <a:pos x="4356" y="515"/>
              </a:cxn>
              <a:cxn ang="0">
                <a:pos x="4208" y="819"/>
              </a:cxn>
              <a:cxn ang="0">
                <a:pos x="4099" y="865"/>
              </a:cxn>
              <a:cxn ang="0">
                <a:pos x="3951" y="881"/>
              </a:cxn>
              <a:cxn ang="0">
                <a:pos x="3499" y="850"/>
              </a:cxn>
              <a:cxn ang="0">
                <a:pos x="3296" y="819"/>
              </a:cxn>
              <a:cxn ang="0">
                <a:pos x="3133" y="780"/>
              </a:cxn>
              <a:cxn ang="0">
                <a:pos x="3094" y="756"/>
              </a:cxn>
              <a:cxn ang="0">
                <a:pos x="2813" y="865"/>
              </a:cxn>
              <a:cxn ang="0">
                <a:pos x="2611" y="897"/>
              </a:cxn>
              <a:cxn ang="0">
                <a:pos x="2057" y="873"/>
              </a:cxn>
              <a:cxn ang="0">
                <a:pos x="1722" y="780"/>
              </a:cxn>
              <a:cxn ang="0">
                <a:pos x="1707" y="756"/>
              </a:cxn>
              <a:cxn ang="0">
                <a:pos x="1730" y="764"/>
              </a:cxn>
              <a:cxn ang="0">
                <a:pos x="1699" y="787"/>
              </a:cxn>
              <a:cxn ang="0">
                <a:pos x="1629" y="834"/>
              </a:cxn>
              <a:cxn ang="0">
                <a:pos x="1364" y="889"/>
              </a:cxn>
              <a:cxn ang="0">
                <a:pos x="1029" y="858"/>
              </a:cxn>
              <a:cxn ang="0">
                <a:pos x="857" y="819"/>
              </a:cxn>
              <a:cxn ang="0">
                <a:pos x="499" y="725"/>
              </a:cxn>
              <a:cxn ang="0">
                <a:pos x="382" y="686"/>
              </a:cxn>
              <a:cxn ang="0">
                <a:pos x="304" y="663"/>
              </a:cxn>
              <a:cxn ang="0">
                <a:pos x="203" y="608"/>
              </a:cxn>
              <a:cxn ang="0">
                <a:pos x="47" y="561"/>
              </a:cxn>
              <a:cxn ang="0">
                <a:pos x="0" y="460"/>
              </a:cxn>
              <a:cxn ang="0">
                <a:pos x="8" y="343"/>
              </a:cxn>
              <a:cxn ang="0">
                <a:pos x="70" y="304"/>
              </a:cxn>
              <a:cxn ang="0">
                <a:pos x="70" y="281"/>
              </a:cxn>
            </a:cxnLst>
            <a:rect l="0" t="0" r="r" b="b"/>
            <a:pathLst>
              <a:path w="4364" h="897">
                <a:moveTo>
                  <a:pt x="70" y="281"/>
                </a:moveTo>
                <a:cubicBezTo>
                  <a:pt x="93" y="248"/>
                  <a:pt x="130" y="241"/>
                  <a:pt x="164" y="219"/>
                </a:cubicBezTo>
                <a:cubicBezTo>
                  <a:pt x="239" y="172"/>
                  <a:pt x="319" y="126"/>
                  <a:pt x="405" y="102"/>
                </a:cubicBezTo>
                <a:cubicBezTo>
                  <a:pt x="458" y="87"/>
                  <a:pt x="569" y="78"/>
                  <a:pt x="569" y="78"/>
                </a:cubicBezTo>
                <a:cubicBezTo>
                  <a:pt x="803" y="82"/>
                  <a:pt x="1003" y="76"/>
                  <a:pt x="1224" y="109"/>
                </a:cubicBezTo>
                <a:cubicBezTo>
                  <a:pt x="1283" y="134"/>
                  <a:pt x="1344" y="141"/>
                  <a:pt x="1403" y="164"/>
                </a:cubicBezTo>
                <a:cubicBezTo>
                  <a:pt x="1437" y="177"/>
                  <a:pt x="1470" y="191"/>
                  <a:pt x="1504" y="203"/>
                </a:cubicBezTo>
                <a:cubicBezTo>
                  <a:pt x="1554" y="221"/>
                  <a:pt x="1510" y="219"/>
                  <a:pt x="1535" y="219"/>
                </a:cubicBezTo>
                <a:cubicBezTo>
                  <a:pt x="1579" y="131"/>
                  <a:pt x="1616" y="111"/>
                  <a:pt x="1699" y="70"/>
                </a:cubicBezTo>
                <a:cubicBezTo>
                  <a:pt x="1737" y="51"/>
                  <a:pt x="1766" y="35"/>
                  <a:pt x="1808" y="24"/>
                </a:cubicBezTo>
                <a:cubicBezTo>
                  <a:pt x="1861" y="10"/>
                  <a:pt x="1972" y="0"/>
                  <a:pt x="1972" y="0"/>
                </a:cubicBezTo>
                <a:cubicBezTo>
                  <a:pt x="2170" y="4"/>
                  <a:pt x="2325" y="5"/>
                  <a:pt x="2509" y="24"/>
                </a:cubicBezTo>
                <a:cubicBezTo>
                  <a:pt x="2609" y="50"/>
                  <a:pt x="2718" y="65"/>
                  <a:pt x="2821" y="78"/>
                </a:cubicBezTo>
                <a:cubicBezTo>
                  <a:pt x="2855" y="90"/>
                  <a:pt x="2887" y="101"/>
                  <a:pt x="2922" y="109"/>
                </a:cubicBezTo>
                <a:cubicBezTo>
                  <a:pt x="2945" y="124"/>
                  <a:pt x="2971" y="131"/>
                  <a:pt x="2992" y="148"/>
                </a:cubicBezTo>
                <a:cubicBezTo>
                  <a:pt x="3032" y="181"/>
                  <a:pt x="3002" y="161"/>
                  <a:pt x="3031" y="195"/>
                </a:cubicBezTo>
                <a:cubicBezTo>
                  <a:pt x="3048" y="215"/>
                  <a:pt x="3068" y="224"/>
                  <a:pt x="3086" y="242"/>
                </a:cubicBezTo>
                <a:cubicBezTo>
                  <a:pt x="3100" y="228"/>
                  <a:pt x="3111" y="209"/>
                  <a:pt x="3125" y="195"/>
                </a:cubicBezTo>
                <a:cubicBezTo>
                  <a:pt x="3178" y="142"/>
                  <a:pt x="3302" y="120"/>
                  <a:pt x="3374" y="109"/>
                </a:cubicBezTo>
                <a:cubicBezTo>
                  <a:pt x="3572" y="117"/>
                  <a:pt x="3769" y="128"/>
                  <a:pt x="3966" y="148"/>
                </a:cubicBezTo>
                <a:cubicBezTo>
                  <a:pt x="4000" y="155"/>
                  <a:pt x="4045" y="155"/>
                  <a:pt x="4076" y="172"/>
                </a:cubicBezTo>
                <a:cubicBezTo>
                  <a:pt x="4137" y="206"/>
                  <a:pt x="4105" y="192"/>
                  <a:pt x="4146" y="226"/>
                </a:cubicBezTo>
                <a:cubicBezTo>
                  <a:pt x="4185" y="259"/>
                  <a:pt x="4234" y="279"/>
                  <a:pt x="4278" y="304"/>
                </a:cubicBezTo>
                <a:cubicBezTo>
                  <a:pt x="4315" y="329"/>
                  <a:pt x="4349" y="370"/>
                  <a:pt x="4364" y="413"/>
                </a:cubicBezTo>
                <a:cubicBezTo>
                  <a:pt x="4356" y="535"/>
                  <a:pt x="4356" y="569"/>
                  <a:pt x="4356" y="515"/>
                </a:cubicBezTo>
                <a:cubicBezTo>
                  <a:pt x="4334" y="663"/>
                  <a:pt x="4316" y="711"/>
                  <a:pt x="4208" y="819"/>
                </a:cubicBezTo>
                <a:cubicBezTo>
                  <a:pt x="4188" y="839"/>
                  <a:pt x="4128" y="856"/>
                  <a:pt x="4099" y="865"/>
                </a:cubicBezTo>
                <a:cubicBezTo>
                  <a:pt x="4085" y="870"/>
                  <a:pt x="3953" y="881"/>
                  <a:pt x="3951" y="881"/>
                </a:cubicBezTo>
                <a:cubicBezTo>
                  <a:pt x="3799" y="875"/>
                  <a:pt x="3650" y="861"/>
                  <a:pt x="3499" y="850"/>
                </a:cubicBezTo>
                <a:cubicBezTo>
                  <a:pt x="3432" y="839"/>
                  <a:pt x="3364" y="828"/>
                  <a:pt x="3296" y="819"/>
                </a:cubicBezTo>
                <a:cubicBezTo>
                  <a:pt x="3242" y="805"/>
                  <a:pt x="3188" y="792"/>
                  <a:pt x="3133" y="780"/>
                </a:cubicBezTo>
                <a:cubicBezTo>
                  <a:pt x="3097" y="772"/>
                  <a:pt x="3106" y="781"/>
                  <a:pt x="3094" y="756"/>
                </a:cubicBezTo>
                <a:cubicBezTo>
                  <a:pt x="3012" y="819"/>
                  <a:pt x="2915" y="852"/>
                  <a:pt x="2813" y="865"/>
                </a:cubicBezTo>
                <a:cubicBezTo>
                  <a:pt x="2753" y="886"/>
                  <a:pt x="2675" y="889"/>
                  <a:pt x="2611" y="897"/>
                </a:cubicBezTo>
                <a:cubicBezTo>
                  <a:pt x="2404" y="893"/>
                  <a:pt x="2248" y="889"/>
                  <a:pt x="2057" y="873"/>
                </a:cubicBezTo>
                <a:cubicBezTo>
                  <a:pt x="1945" y="844"/>
                  <a:pt x="1833" y="812"/>
                  <a:pt x="1722" y="780"/>
                </a:cubicBezTo>
                <a:cubicBezTo>
                  <a:pt x="1717" y="772"/>
                  <a:pt x="1707" y="756"/>
                  <a:pt x="1707" y="756"/>
                </a:cubicBezTo>
                <a:cubicBezTo>
                  <a:pt x="1715" y="759"/>
                  <a:pt x="1732" y="756"/>
                  <a:pt x="1730" y="764"/>
                </a:cubicBezTo>
                <a:cubicBezTo>
                  <a:pt x="1727" y="776"/>
                  <a:pt x="1710" y="780"/>
                  <a:pt x="1699" y="787"/>
                </a:cubicBezTo>
                <a:cubicBezTo>
                  <a:pt x="1676" y="803"/>
                  <a:pt x="1654" y="821"/>
                  <a:pt x="1629" y="834"/>
                </a:cubicBezTo>
                <a:cubicBezTo>
                  <a:pt x="1541" y="879"/>
                  <a:pt x="1463" y="882"/>
                  <a:pt x="1364" y="889"/>
                </a:cubicBezTo>
                <a:cubicBezTo>
                  <a:pt x="1250" y="883"/>
                  <a:pt x="1142" y="873"/>
                  <a:pt x="1029" y="858"/>
                </a:cubicBezTo>
                <a:cubicBezTo>
                  <a:pt x="974" y="840"/>
                  <a:pt x="914" y="834"/>
                  <a:pt x="857" y="819"/>
                </a:cubicBezTo>
                <a:cubicBezTo>
                  <a:pt x="737" y="788"/>
                  <a:pt x="619" y="756"/>
                  <a:pt x="499" y="725"/>
                </a:cubicBezTo>
                <a:cubicBezTo>
                  <a:pt x="459" y="715"/>
                  <a:pt x="421" y="698"/>
                  <a:pt x="382" y="686"/>
                </a:cubicBezTo>
                <a:cubicBezTo>
                  <a:pt x="357" y="679"/>
                  <a:pt x="327" y="675"/>
                  <a:pt x="304" y="663"/>
                </a:cubicBezTo>
                <a:cubicBezTo>
                  <a:pt x="269" y="645"/>
                  <a:pt x="240" y="622"/>
                  <a:pt x="203" y="608"/>
                </a:cubicBezTo>
                <a:cubicBezTo>
                  <a:pt x="153" y="589"/>
                  <a:pt x="98" y="579"/>
                  <a:pt x="47" y="561"/>
                </a:cubicBezTo>
                <a:cubicBezTo>
                  <a:pt x="19" y="519"/>
                  <a:pt x="15" y="505"/>
                  <a:pt x="0" y="460"/>
                </a:cubicBezTo>
                <a:cubicBezTo>
                  <a:pt x="3" y="421"/>
                  <a:pt x="2" y="382"/>
                  <a:pt x="8" y="343"/>
                </a:cubicBezTo>
                <a:cubicBezTo>
                  <a:pt x="12" y="319"/>
                  <a:pt x="70" y="304"/>
                  <a:pt x="70" y="304"/>
                </a:cubicBezTo>
                <a:cubicBezTo>
                  <a:pt x="89" y="277"/>
                  <a:pt x="95" y="281"/>
                  <a:pt x="70" y="281"/>
                </a:cubicBezTo>
                <a:close/>
              </a:path>
            </a:pathLst>
          </a:custGeom>
          <a:solidFill>
            <a:srgbClr val="C5C3F1"/>
          </a:solidFill>
          <a:ln w="12700" cap="sq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855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kumimoji="0" lang="en-US" smtClean="0"/>
              <a:t>The </a:t>
            </a:r>
            <a:r>
              <a:rPr kumimoji="0" lang="en-US" sz="2400" smtClean="0"/>
              <a:t>WHAT</a:t>
            </a:r>
            <a:r>
              <a:rPr kumimoji="0" lang="en-US" smtClean="0"/>
              <a:t> dimension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46200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Identify &amp; define the system-to-be’s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services </a:t>
            </a:r>
            <a:r>
              <a:rPr lang="en-US" smtClean="0"/>
              <a:t>(software services, associated manual procedures)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to satisfy the identified 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according to quality constraints: security, performance, 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based on realistic assumptions about the environment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Example: airport train control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“Computation of safe train accelerations”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“Display of useful information for passengers inside trains”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en-US" smtClean="0"/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Identify the right set of features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mtClean="0"/>
              <a:t>Specify these precisely for understanding by all parties</a:t>
            </a:r>
            <a:endParaRPr lang="en-US" sz="2000" smtClean="0"/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Ensure backward traceability to system objectives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" y="228600"/>
            <a:ext cx="1524000" cy="809625"/>
            <a:chOff x="2949" y="2076"/>
            <a:chExt cx="2358" cy="839"/>
          </a:xfrm>
        </p:grpSpPr>
        <p:sp>
          <p:nvSpPr>
            <p:cNvPr id="1390597" name="Freeform 5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8" name="Freeform 6"/>
            <p:cNvSpPr>
              <a:spLocks/>
            </p:cNvSpPr>
            <p:nvPr/>
          </p:nvSpPr>
          <p:spPr bwMode="auto">
            <a:xfrm>
              <a:off x="2959" y="2079"/>
              <a:ext cx="2193" cy="796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9" name="Freeform 7"/>
            <p:cNvSpPr>
              <a:spLocks/>
            </p:cNvSpPr>
            <p:nvPr/>
          </p:nvSpPr>
          <p:spPr bwMode="auto">
            <a:xfrm>
              <a:off x="3612" y="2130"/>
              <a:ext cx="248" cy="13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0" name="Freeform 8"/>
            <p:cNvSpPr>
              <a:spLocks/>
            </p:cNvSpPr>
            <p:nvPr/>
          </p:nvSpPr>
          <p:spPr bwMode="auto">
            <a:xfrm>
              <a:off x="3858" y="2127"/>
              <a:ext cx="442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1" name="Freeform 9"/>
            <p:cNvSpPr>
              <a:spLocks/>
            </p:cNvSpPr>
            <p:nvPr/>
          </p:nvSpPr>
          <p:spPr bwMode="auto">
            <a:xfrm>
              <a:off x="4293" y="2076"/>
              <a:ext cx="781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2" name="Freeform 10"/>
            <p:cNvSpPr>
              <a:spLocks/>
            </p:cNvSpPr>
            <p:nvPr/>
          </p:nvSpPr>
          <p:spPr bwMode="auto">
            <a:xfrm>
              <a:off x="5071" y="2084"/>
              <a:ext cx="91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3" name="Freeform 11"/>
            <p:cNvSpPr>
              <a:spLocks/>
            </p:cNvSpPr>
            <p:nvPr/>
          </p:nvSpPr>
          <p:spPr bwMode="auto">
            <a:xfrm>
              <a:off x="4762" y="2162"/>
              <a:ext cx="373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4" name="Freeform 12"/>
            <p:cNvSpPr>
              <a:spLocks/>
            </p:cNvSpPr>
            <p:nvPr/>
          </p:nvSpPr>
          <p:spPr bwMode="auto">
            <a:xfrm>
              <a:off x="4747" y="2181"/>
              <a:ext cx="32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5" name="Freeform 13"/>
            <p:cNvSpPr>
              <a:spLocks/>
            </p:cNvSpPr>
            <p:nvPr/>
          </p:nvSpPr>
          <p:spPr bwMode="auto">
            <a:xfrm>
              <a:off x="4747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6" name="Freeform 14"/>
            <p:cNvSpPr>
              <a:spLocks/>
            </p:cNvSpPr>
            <p:nvPr/>
          </p:nvSpPr>
          <p:spPr bwMode="auto">
            <a:xfrm>
              <a:off x="4789" y="2510"/>
              <a:ext cx="44" cy="214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7" name="Freeform 15"/>
            <p:cNvSpPr>
              <a:spLocks/>
            </p:cNvSpPr>
            <p:nvPr/>
          </p:nvSpPr>
          <p:spPr bwMode="auto">
            <a:xfrm>
              <a:off x="4705" y="2724"/>
              <a:ext cx="130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8" name="Freeform 16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9" name="Freeform 17"/>
            <p:cNvSpPr>
              <a:spLocks/>
            </p:cNvSpPr>
            <p:nvPr/>
          </p:nvSpPr>
          <p:spPr bwMode="auto">
            <a:xfrm>
              <a:off x="3610" y="2838"/>
              <a:ext cx="634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0" name="Freeform 18"/>
            <p:cNvSpPr>
              <a:spLocks/>
            </p:cNvSpPr>
            <p:nvPr/>
          </p:nvSpPr>
          <p:spPr bwMode="auto">
            <a:xfrm>
              <a:off x="3013" y="2854"/>
              <a:ext cx="597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1" name="Freeform 19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2" name="Freeform 20"/>
            <p:cNvSpPr>
              <a:spLocks/>
            </p:cNvSpPr>
            <p:nvPr/>
          </p:nvSpPr>
          <p:spPr bwMode="auto">
            <a:xfrm>
              <a:off x="3030" y="2749"/>
              <a:ext cx="302" cy="20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3" name="Freeform 21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4" name="Freeform 22"/>
            <p:cNvSpPr>
              <a:spLocks/>
            </p:cNvSpPr>
            <p:nvPr/>
          </p:nvSpPr>
          <p:spPr bwMode="auto">
            <a:xfrm>
              <a:off x="3352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5" name="Freeform 23"/>
            <p:cNvSpPr>
              <a:spLocks/>
            </p:cNvSpPr>
            <p:nvPr/>
          </p:nvSpPr>
          <p:spPr bwMode="auto">
            <a:xfrm>
              <a:off x="3379" y="2139"/>
              <a:ext cx="189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6" name="Freeform 24"/>
            <p:cNvSpPr>
              <a:spLocks/>
            </p:cNvSpPr>
            <p:nvPr/>
          </p:nvSpPr>
          <p:spPr bwMode="auto">
            <a:xfrm>
              <a:off x="3551" y="2135"/>
              <a:ext cx="61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7" name="Freeform 25"/>
            <p:cNvSpPr>
              <a:spLocks/>
            </p:cNvSpPr>
            <p:nvPr/>
          </p:nvSpPr>
          <p:spPr bwMode="auto">
            <a:xfrm>
              <a:off x="4600" y="2688"/>
              <a:ext cx="135" cy="118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8" name="Freeform 26"/>
            <p:cNvSpPr>
              <a:spLocks/>
            </p:cNvSpPr>
            <p:nvPr/>
          </p:nvSpPr>
          <p:spPr bwMode="auto">
            <a:xfrm>
              <a:off x="3320" y="2688"/>
              <a:ext cx="1376" cy="82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9" name="Freeform 27"/>
            <p:cNvSpPr>
              <a:spLocks/>
            </p:cNvSpPr>
            <p:nvPr/>
          </p:nvSpPr>
          <p:spPr bwMode="auto">
            <a:xfrm>
              <a:off x="4747" y="2078"/>
              <a:ext cx="275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0" name="Freeform 28"/>
            <p:cNvSpPr>
              <a:spLocks/>
            </p:cNvSpPr>
            <p:nvPr/>
          </p:nvSpPr>
          <p:spPr bwMode="auto">
            <a:xfrm>
              <a:off x="4614" y="2268"/>
              <a:ext cx="142" cy="5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1" name="Freeform 29"/>
            <p:cNvSpPr>
              <a:spLocks/>
            </p:cNvSpPr>
            <p:nvPr/>
          </p:nvSpPr>
          <p:spPr bwMode="auto">
            <a:xfrm>
              <a:off x="4668" y="2287"/>
              <a:ext cx="88" cy="5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2" name="Freeform 30"/>
            <p:cNvSpPr>
              <a:spLocks/>
            </p:cNvSpPr>
            <p:nvPr/>
          </p:nvSpPr>
          <p:spPr bwMode="auto">
            <a:xfrm>
              <a:off x="3499" y="2166"/>
              <a:ext cx="260" cy="10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3" name="Freeform 31"/>
            <p:cNvSpPr>
              <a:spLocks/>
            </p:cNvSpPr>
            <p:nvPr/>
          </p:nvSpPr>
          <p:spPr bwMode="auto">
            <a:xfrm>
              <a:off x="3448" y="2188"/>
              <a:ext cx="169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4" name="Freeform 32"/>
            <p:cNvSpPr>
              <a:spLocks/>
            </p:cNvSpPr>
            <p:nvPr/>
          </p:nvSpPr>
          <p:spPr bwMode="auto">
            <a:xfrm>
              <a:off x="3408" y="2214"/>
              <a:ext cx="142" cy="12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5" name="Freeform 33"/>
            <p:cNvSpPr>
              <a:spLocks/>
            </p:cNvSpPr>
            <p:nvPr/>
          </p:nvSpPr>
          <p:spPr bwMode="auto">
            <a:xfrm>
              <a:off x="4563" y="2579"/>
              <a:ext cx="238" cy="8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6" name="Freeform 34"/>
            <p:cNvSpPr>
              <a:spLocks/>
            </p:cNvSpPr>
            <p:nvPr/>
          </p:nvSpPr>
          <p:spPr bwMode="auto">
            <a:xfrm>
              <a:off x="4656" y="2596"/>
              <a:ext cx="145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7" name="Freeform 35"/>
            <p:cNvSpPr>
              <a:spLocks/>
            </p:cNvSpPr>
            <p:nvPr/>
          </p:nvSpPr>
          <p:spPr bwMode="auto">
            <a:xfrm>
              <a:off x="4732" y="2624"/>
              <a:ext cx="74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85" name="Group 36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90629" name="Freeform 37"/>
              <p:cNvSpPr>
                <a:spLocks/>
              </p:cNvSpPr>
              <p:nvPr/>
            </p:nvSpPr>
            <p:spPr bwMode="auto">
              <a:xfrm>
                <a:off x="3421" y="2542"/>
                <a:ext cx="248" cy="7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0" name="Freeform 38"/>
              <p:cNvSpPr>
                <a:spLocks/>
              </p:cNvSpPr>
              <p:nvPr/>
            </p:nvSpPr>
            <p:spPr bwMode="auto">
              <a:xfrm>
                <a:off x="3435" y="2561"/>
                <a:ext cx="156" cy="10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1" name="Freeform 39"/>
              <p:cNvSpPr>
                <a:spLocks/>
              </p:cNvSpPr>
              <p:nvPr/>
            </p:nvSpPr>
            <p:spPr bwMode="auto">
              <a:xfrm>
                <a:off x="3516" y="2547"/>
                <a:ext cx="106" cy="34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2" name="Freeform 40"/>
              <p:cNvSpPr>
                <a:spLocks/>
              </p:cNvSpPr>
              <p:nvPr/>
            </p:nvSpPr>
            <p:spPr bwMode="auto">
              <a:xfrm>
                <a:off x="3566" y="2554"/>
                <a:ext cx="85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3" name="Freeform 41"/>
              <p:cNvSpPr>
                <a:spLocks/>
              </p:cNvSpPr>
              <p:nvPr/>
            </p:nvSpPr>
            <p:spPr bwMode="auto">
              <a:xfrm>
                <a:off x="3587" y="2530"/>
                <a:ext cx="71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4" name="Freeform 42"/>
              <p:cNvSpPr>
                <a:spLocks/>
              </p:cNvSpPr>
              <p:nvPr/>
            </p:nvSpPr>
            <p:spPr bwMode="auto">
              <a:xfrm>
                <a:off x="3605" y="2544"/>
                <a:ext cx="78" cy="32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5" name="Freeform 43"/>
              <p:cNvSpPr>
                <a:spLocks/>
              </p:cNvSpPr>
              <p:nvPr/>
            </p:nvSpPr>
            <p:spPr bwMode="auto">
              <a:xfrm>
                <a:off x="3626" y="2520"/>
                <a:ext cx="81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6" name="Freeform 44"/>
              <p:cNvSpPr>
                <a:spLocks/>
              </p:cNvSpPr>
              <p:nvPr/>
            </p:nvSpPr>
            <p:spPr bwMode="auto">
              <a:xfrm>
                <a:off x="3651" y="2542"/>
                <a:ext cx="74" cy="41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7" name="Freeform 45"/>
              <p:cNvSpPr>
                <a:spLocks/>
              </p:cNvSpPr>
              <p:nvPr/>
            </p:nvSpPr>
            <p:spPr bwMode="auto">
              <a:xfrm>
                <a:off x="3669" y="2513"/>
                <a:ext cx="85" cy="51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8" name="Freeform 46"/>
              <p:cNvSpPr>
                <a:spLocks/>
              </p:cNvSpPr>
              <p:nvPr/>
            </p:nvSpPr>
            <p:spPr bwMode="auto">
              <a:xfrm>
                <a:off x="3693" y="2542"/>
                <a:ext cx="71" cy="39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9" name="Freeform 47"/>
              <p:cNvSpPr>
                <a:spLocks/>
              </p:cNvSpPr>
              <p:nvPr/>
            </p:nvSpPr>
            <p:spPr bwMode="auto">
              <a:xfrm>
                <a:off x="3711" y="2515"/>
                <a:ext cx="99" cy="51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0" name="Freeform 48"/>
              <p:cNvSpPr>
                <a:spLocks/>
              </p:cNvSpPr>
              <p:nvPr/>
            </p:nvSpPr>
            <p:spPr bwMode="auto">
              <a:xfrm>
                <a:off x="3725" y="2547"/>
                <a:ext cx="74" cy="39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1" name="Freeform 49"/>
              <p:cNvSpPr>
                <a:spLocks/>
              </p:cNvSpPr>
              <p:nvPr/>
            </p:nvSpPr>
            <p:spPr bwMode="auto">
              <a:xfrm>
                <a:off x="3746" y="2535"/>
                <a:ext cx="134" cy="41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2" name="Freeform 50"/>
              <p:cNvSpPr>
                <a:spLocks/>
              </p:cNvSpPr>
              <p:nvPr/>
            </p:nvSpPr>
            <p:spPr bwMode="auto">
              <a:xfrm>
                <a:off x="3732" y="2554"/>
                <a:ext cx="110" cy="36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3" name="Freeform 51"/>
              <p:cNvSpPr>
                <a:spLocks/>
              </p:cNvSpPr>
              <p:nvPr/>
            </p:nvSpPr>
            <p:spPr bwMode="auto">
              <a:xfrm>
                <a:off x="3782" y="2559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4" name="Freeform 52"/>
              <p:cNvSpPr>
                <a:spLocks/>
              </p:cNvSpPr>
              <p:nvPr/>
            </p:nvSpPr>
            <p:spPr bwMode="auto">
              <a:xfrm>
                <a:off x="3739" y="2566"/>
                <a:ext cx="131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5" name="Freeform 53"/>
              <p:cNvSpPr>
                <a:spLocks/>
              </p:cNvSpPr>
              <p:nvPr/>
            </p:nvSpPr>
            <p:spPr bwMode="auto">
              <a:xfrm>
                <a:off x="3796" y="2576"/>
                <a:ext cx="131" cy="27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6" name="Freeform 54"/>
              <p:cNvSpPr>
                <a:spLocks/>
              </p:cNvSpPr>
              <p:nvPr/>
            </p:nvSpPr>
            <p:spPr bwMode="auto">
              <a:xfrm>
                <a:off x="3754" y="2583"/>
                <a:ext cx="120" cy="29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7" name="Freeform 55"/>
              <p:cNvSpPr>
                <a:spLocks/>
              </p:cNvSpPr>
              <p:nvPr/>
            </p:nvSpPr>
            <p:spPr bwMode="auto">
              <a:xfrm>
                <a:off x="3800" y="2593"/>
                <a:ext cx="142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8" name="Freeform 56"/>
              <p:cNvSpPr>
                <a:spLocks/>
              </p:cNvSpPr>
              <p:nvPr/>
            </p:nvSpPr>
            <p:spPr bwMode="auto">
              <a:xfrm>
                <a:off x="3739" y="2600"/>
                <a:ext cx="124" cy="24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9" name="Freeform 57"/>
              <p:cNvSpPr>
                <a:spLocks/>
              </p:cNvSpPr>
              <p:nvPr/>
            </p:nvSpPr>
            <p:spPr bwMode="auto">
              <a:xfrm>
                <a:off x="3782" y="2608"/>
                <a:ext cx="152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0" name="Freeform 58"/>
              <p:cNvSpPr>
                <a:spLocks/>
              </p:cNvSpPr>
              <p:nvPr/>
            </p:nvSpPr>
            <p:spPr bwMode="auto">
              <a:xfrm>
                <a:off x="3746" y="2612"/>
                <a:ext cx="96" cy="24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1" name="Freeform 59"/>
              <p:cNvSpPr>
                <a:spLocks/>
              </p:cNvSpPr>
              <p:nvPr/>
            </p:nvSpPr>
            <p:spPr bwMode="auto">
              <a:xfrm>
                <a:off x="3754" y="2625"/>
                <a:ext cx="81" cy="34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2" name="Freeform 60"/>
              <p:cNvSpPr>
                <a:spLocks/>
              </p:cNvSpPr>
              <p:nvPr/>
            </p:nvSpPr>
            <p:spPr bwMode="auto">
              <a:xfrm>
                <a:off x="3736" y="2620"/>
                <a:ext cx="71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3" name="Freeform 61"/>
              <p:cNvSpPr>
                <a:spLocks/>
              </p:cNvSpPr>
              <p:nvPr/>
            </p:nvSpPr>
            <p:spPr bwMode="auto">
              <a:xfrm>
                <a:off x="3616" y="2620"/>
                <a:ext cx="134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4" name="Freeform 62"/>
              <p:cNvSpPr>
                <a:spLocks/>
              </p:cNvSpPr>
              <p:nvPr/>
            </p:nvSpPr>
            <p:spPr bwMode="auto">
              <a:xfrm>
                <a:off x="3527" y="2620"/>
                <a:ext cx="117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5" name="Freeform 63"/>
              <p:cNvSpPr>
                <a:spLocks/>
              </p:cNvSpPr>
              <p:nvPr/>
            </p:nvSpPr>
            <p:spPr bwMode="auto">
              <a:xfrm>
                <a:off x="3545" y="2603"/>
                <a:ext cx="96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6" name="Freeform 64"/>
              <p:cNvSpPr>
                <a:spLocks/>
              </p:cNvSpPr>
              <p:nvPr/>
            </p:nvSpPr>
            <p:spPr bwMode="auto">
              <a:xfrm>
                <a:off x="3495" y="2608"/>
                <a:ext cx="110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7" name="Freeform 65"/>
              <p:cNvSpPr>
                <a:spLocks/>
              </p:cNvSpPr>
              <p:nvPr/>
            </p:nvSpPr>
            <p:spPr bwMode="auto">
              <a:xfrm>
                <a:off x="3524" y="2595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8" name="Freeform 66"/>
              <p:cNvSpPr>
                <a:spLocks/>
              </p:cNvSpPr>
              <p:nvPr/>
            </p:nvSpPr>
            <p:spPr bwMode="auto">
              <a:xfrm>
                <a:off x="3449" y="2593"/>
                <a:ext cx="131" cy="22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9" name="Freeform 67"/>
              <p:cNvSpPr>
                <a:spLocks/>
              </p:cNvSpPr>
              <p:nvPr/>
            </p:nvSpPr>
            <p:spPr bwMode="auto">
              <a:xfrm>
                <a:off x="3520" y="2586"/>
                <a:ext cx="110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0" name="Freeform 68"/>
              <p:cNvSpPr>
                <a:spLocks/>
              </p:cNvSpPr>
              <p:nvPr/>
            </p:nvSpPr>
            <p:spPr bwMode="auto">
              <a:xfrm>
                <a:off x="3495" y="2576"/>
                <a:ext cx="103" cy="27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1" name="Freeform 69"/>
              <p:cNvSpPr>
                <a:spLocks/>
              </p:cNvSpPr>
              <p:nvPr/>
            </p:nvSpPr>
            <p:spPr bwMode="auto">
              <a:xfrm>
                <a:off x="3534" y="2569"/>
                <a:ext cx="103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2" name="Freeform 70"/>
              <p:cNvSpPr>
                <a:spLocks/>
              </p:cNvSpPr>
              <p:nvPr/>
            </p:nvSpPr>
            <p:spPr bwMode="auto">
              <a:xfrm>
                <a:off x="3520" y="2622"/>
                <a:ext cx="297" cy="138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3" name="Freeform 71"/>
              <p:cNvSpPr>
                <a:spLocks/>
              </p:cNvSpPr>
              <p:nvPr/>
            </p:nvSpPr>
            <p:spPr bwMode="auto">
              <a:xfrm>
                <a:off x="3566" y="2559"/>
                <a:ext cx="258" cy="87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4" name="Freeform 72"/>
              <p:cNvSpPr>
                <a:spLocks/>
              </p:cNvSpPr>
              <p:nvPr/>
            </p:nvSpPr>
            <p:spPr bwMode="auto">
              <a:xfrm>
                <a:off x="3693" y="2603"/>
                <a:ext cx="138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5" name="Freeform 73"/>
              <p:cNvSpPr>
                <a:spLocks/>
              </p:cNvSpPr>
              <p:nvPr/>
            </p:nvSpPr>
            <p:spPr bwMode="auto">
              <a:xfrm>
                <a:off x="3693" y="2559"/>
                <a:ext cx="138" cy="4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6" name="Freeform 74"/>
              <p:cNvSpPr>
                <a:spLocks/>
              </p:cNvSpPr>
              <p:nvPr/>
            </p:nvSpPr>
            <p:spPr bwMode="auto">
              <a:xfrm>
                <a:off x="3559" y="2559"/>
                <a:ext cx="134" cy="44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7" name="Freeform 75"/>
              <p:cNvSpPr>
                <a:spLocks/>
              </p:cNvSpPr>
              <p:nvPr/>
            </p:nvSpPr>
            <p:spPr bwMode="auto">
              <a:xfrm>
                <a:off x="3559" y="2603"/>
                <a:ext cx="134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90668" name="Text Box 76"/>
          <p:cNvSpPr txBox="1">
            <a:spLocks noChangeArrowheads="1"/>
          </p:cNvSpPr>
          <p:nvPr/>
        </p:nvSpPr>
        <p:spPr bwMode="auto">
          <a:xfrm>
            <a:off x="762000" y="304800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kumimoji="0" lang="en-US" smtClean="0"/>
              <a:t>The </a:t>
            </a:r>
            <a:r>
              <a:rPr kumimoji="0" lang="en-US" sz="2400" smtClean="0"/>
              <a:t>WHO</a:t>
            </a:r>
            <a:r>
              <a:rPr kumimoji="0" lang="en-US" smtClean="0"/>
              <a:t> dimension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6988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Assign responsibilities for the objectives, services, constraints among system-to-be components</a:t>
            </a:r>
          </a:p>
          <a:p>
            <a:pPr lvl="1">
              <a:defRPr/>
            </a:pPr>
            <a:r>
              <a:rPr lang="en-US" smtClean="0"/>
              <a:t>based on their capabilities and on the system’s objectives</a:t>
            </a:r>
          </a:p>
          <a:p>
            <a:pPr lvl="1">
              <a:defRPr/>
            </a:pPr>
            <a:r>
              <a:rPr lang="en-US" smtClean="0"/>
              <a:t>yielding the software-environment boundary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Example:  airport train control</a:t>
            </a:r>
          </a:p>
          <a:p>
            <a:pPr lvl="1"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“Safe train acceleration”</a:t>
            </a:r>
            <a:r>
              <a:rPr lang="en-US" smtClean="0"/>
              <a:t> ...  under direct responsibility of software-to-be </a:t>
            </a:r>
            <a:r>
              <a:rPr lang="en-US" sz="2000" smtClean="0"/>
              <a:t>(driverless option)</a:t>
            </a:r>
            <a:r>
              <a:rPr lang="en-US" smtClean="0"/>
              <a:t>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 of driver following software indications ?</a:t>
            </a:r>
          </a:p>
          <a:p>
            <a:pPr lvl="1"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“Accurate estimation of train speed/position”</a:t>
            </a:r>
            <a:r>
              <a:rPr lang="en-US" smtClean="0"/>
              <a:t> ... under responsibility of tracking system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 of preceding train ? </a:t>
            </a:r>
          </a:p>
          <a:p>
            <a:pPr>
              <a:defRPr/>
            </a:pPr>
            <a:r>
              <a:rPr lang="en-US" smtClean="0"/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Evaluate alternative options to decide on the right degree of automation</a:t>
            </a:r>
          </a:p>
        </p:txBody>
      </p:sp>
      <p:graphicFrame>
        <p:nvGraphicFramePr>
          <p:cNvPr id="3074" name="Object 76"/>
          <p:cNvGraphicFramePr>
            <a:graphicFrameLocks noChangeAspect="1"/>
          </p:cNvGraphicFramePr>
          <p:nvPr/>
        </p:nvGraphicFramePr>
        <p:xfrm>
          <a:off x="76200" y="142875"/>
          <a:ext cx="685800" cy="619125"/>
        </p:xfrm>
        <a:graphic>
          <a:graphicData uri="http://schemas.openxmlformats.org/presentationml/2006/ole">
            <p:oleObj spid="_x0000_s3074" name="Clip" r:id="rId3" imgW="1259640" imgH="1137240" progId="MS_ClipArt_Gallery.2">
              <p:embed/>
            </p:oleObj>
          </a:graphicData>
        </a:graphic>
      </p:graphicFrame>
      <p:sp>
        <p:nvSpPr>
          <p:cNvPr id="1391693" name="Text Box 77"/>
          <p:cNvSpPr txBox="1">
            <a:spLocks noChangeArrowheads="1"/>
          </p:cNvSpPr>
          <p:nvPr/>
        </p:nvSpPr>
        <p:spPr bwMode="auto">
          <a:xfrm>
            <a:off x="609600" y="106363"/>
            <a:ext cx="5334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aphicFrame>
        <p:nvGraphicFramePr>
          <p:cNvPr id="3075" name="Object 78"/>
          <p:cNvGraphicFramePr>
            <a:graphicFrameLocks noChangeAspect="1"/>
          </p:cNvGraphicFramePr>
          <p:nvPr/>
        </p:nvGraphicFramePr>
        <p:xfrm>
          <a:off x="1068388" y="106363"/>
          <a:ext cx="684212" cy="655637"/>
        </p:xfrm>
        <a:graphic>
          <a:graphicData uri="http://schemas.openxmlformats.org/presentationml/2006/ole">
            <p:oleObj spid="_x0000_s3075" name="Clip" r:id="rId4" imgW="762480" imgH="7304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73163"/>
            <a:ext cx="8529637" cy="5080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What is Requirements Engineering?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scope of RE: the WHY, WHAT and WHO dimensions</a:t>
            </a:r>
          </a:p>
          <a:p>
            <a:pPr lvl="1" algn="ctr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Types of statements involved: descriptive </a:t>
            </a:r>
            <a:r>
              <a:rPr kumimoji="0" 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vs.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prescriptive</a:t>
            </a:r>
            <a:endParaRPr kumimoji="0" lang="en-US" smtClean="0"/>
          </a:p>
          <a:p>
            <a:pPr lvl="1" algn="ctr">
              <a:lnSpc>
                <a:spcPct val="15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Categories of requirements: functional </a:t>
            </a:r>
            <a:r>
              <a:rPr kumimoji="0" 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vs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non-functional</a:t>
            </a:r>
            <a:endParaRPr kumimoji="0" lang="en-US" smtClean="0"/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The requirements lifecycle: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8" y="2620963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8" y="2620963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Statements may differ in mood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dirty="0" smtClean="0"/>
              <a:t> statements state system properties holding regardless of how the system should behave (indicative mood)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natural law, physical constraint, etc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e.g.    </a:t>
            </a: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“If train doors are closed, they are not open”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	      “If the train’s acceleration is positive, its speed is non-null”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Prescriptive</a:t>
            </a:r>
            <a:r>
              <a:rPr lang="en-US" dirty="0" smtClean="0"/>
              <a:t> statements state desirable properties holding or not depending on how the system behaves (</a:t>
            </a:r>
            <a:r>
              <a:rPr lang="en-US" dirty="0" err="1" smtClean="0"/>
              <a:t>optative</a:t>
            </a:r>
            <a:r>
              <a:rPr lang="en-US" dirty="0" smtClean="0"/>
              <a:t> mood)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e.g.   </a:t>
            </a: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“Doors shall always remain closed when the train is moving”</a:t>
            </a:r>
            <a:endParaRPr lang="en-US" dirty="0" smtClean="0"/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Important distinction for RE: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dirty="0" smtClean="0"/>
              <a:t>prescriptive statements can be negotiated, weakened, replaced by alternatives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dirty="0" smtClean="0"/>
              <a:t>descriptive statements cannot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Statements may differ in scope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43000"/>
            <a:ext cx="8751887" cy="1905000"/>
          </a:xfrm>
        </p:spPr>
        <p:txBody>
          <a:bodyPr/>
          <a:lstStyle/>
          <a:p>
            <a:pPr>
              <a:defRPr/>
            </a:pPr>
            <a:r>
              <a:rPr lang="en-US" smtClean="0"/>
              <a:t>A RE statement may refer to phenomena ...</a:t>
            </a:r>
          </a:p>
          <a:p>
            <a:pPr lvl="1">
              <a:defRPr/>
            </a:pPr>
            <a:r>
              <a:rPr lang="en-US" smtClean="0"/>
              <a:t>owned by the environment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or shared  between the environment &amp; the software-to-be:   one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 </a:t>
            </a:r>
            <a:r>
              <a:rPr lang="en-US" smtClean="0"/>
              <a:t>phenomena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monitored </a:t>
            </a:r>
            <a:r>
              <a:rPr lang="en-US" smtClean="0"/>
              <a:t>by the other, and resp.</a:t>
            </a:r>
          </a:p>
        </p:txBody>
      </p:sp>
      <p:sp>
        <p:nvSpPr>
          <p:cNvPr id="1397801" name="Oval 41"/>
          <p:cNvSpPr>
            <a:spLocks noChangeArrowheads="1"/>
          </p:cNvSpPr>
          <p:nvPr/>
        </p:nvSpPr>
        <p:spPr bwMode="auto">
          <a:xfrm>
            <a:off x="2232025" y="4503738"/>
            <a:ext cx="2817813" cy="1390650"/>
          </a:xfrm>
          <a:prstGeom prst="ellipse">
            <a:avLst/>
          </a:prstGeom>
          <a:solidFill>
            <a:srgbClr val="B8BFF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02" name="Oval 42"/>
          <p:cNvSpPr>
            <a:spLocks noChangeArrowheads="1"/>
          </p:cNvSpPr>
          <p:nvPr/>
        </p:nvSpPr>
        <p:spPr bwMode="auto">
          <a:xfrm>
            <a:off x="3822700" y="4513263"/>
            <a:ext cx="2774950" cy="13906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3" name="Text Box 43"/>
          <p:cNvSpPr txBox="1">
            <a:spLocks noChangeArrowheads="1"/>
          </p:cNvSpPr>
          <p:nvPr/>
        </p:nvSpPr>
        <p:spPr bwMode="auto">
          <a:xfrm>
            <a:off x="2789238" y="5943600"/>
            <a:ext cx="20113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0">
                <a:solidFill>
                  <a:schemeClr val="bg2"/>
                </a:solidFill>
                <a:latin typeface="Arial" pitchFamily="34" charset="0"/>
              </a:rPr>
              <a:t>Environment</a:t>
            </a:r>
            <a:endParaRPr lang="fr-BE" sz="16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04" name="Text Box 44"/>
          <p:cNvSpPr txBox="1">
            <a:spLocks noChangeArrowheads="1"/>
          </p:cNvSpPr>
          <p:nvPr/>
        </p:nvSpPr>
        <p:spPr bwMode="auto">
          <a:xfrm>
            <a:off x="4648200" y="5943600"/>
            <a:ext cx="14589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0">
                <a:solidFill>
                  <a:schemeClr val="bg2"/>
                </a:solidFill>
                <a:latin typeface="Arial" pitchFamily="34" charset="0"/>
              </a:rPr>
              <a:t>Software</a:t>
            </a:r>
          </a:p>
        </p:txBody>
      </p:sp>
      <p:sp>
        <p:nvSpPr>
          <p:cNvPr id="4105" name="Text Box 45"/>
          <p:cNvSpPr txBox="1">
            <a:spLocks noChangeArrowheads="1"/>
          </p:cNvSpPr>
          <p:nvPr/>
        </p:nvSpPr>
        <p:spPr bwMode="auto">
          <a:xfrm>
            <a:off x="879475" y="4017963"/>
            <a:ext cx="1768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chemeClr val="tx2"/>
                </a:solidFill>
                <a:latin typeface="Helvetica" charset="0"/>
              </a:rPr>
              <a:t>TrainMoving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106" name="Text Box 46"/>
          <p:cNvSpPr txBox="1">
            <a:spLocks noChangeArrowheads="1"/>
          </p:cNvSpPr>
          <p:nvPr/>
        </p:nvSpPr>
        <p:spPr bwMode="auto">
          <a:xfrm>
            <a:off x="136525" y="5618163"/>
            <a:ext cx="1958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2"/>
                </a:solidFill>
                <a:latin typeface="Helvetica" charset="0"/>
              </a:rPr>
              <a:t>TrainAtPlatform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397807" name="Text Box 47"/>
          <p:cNvSpPr txBox="1">
            <a:spLocks noChangeArrowheads="1"/>
          </p:cNvSpPr>
          <p:nvPr/>
        </p:nvSpPr>
        <p:spPr bwMode="auto">
          <a:xfrm>
            <a:off x="160338" y="4389438"/>
            <a:ext cx="2514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latin typeface="Helvetica" charset="0"/>
              </a:rPr>
              <a:t>DoorsClosed</a:t>
            </a:r>
            <a:r>
              <a:rPr lang="en-US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endParaRPr lang="fr-BE" sz="1800" i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108" name="Text Box 48"/>
          <p:cNvSpPr txBox="1">
            <a:spLocks noChangeArrowheads="1"/>
          </p:cNvSpPr>
          <p:nvPr/>
        </p:nvSpPr>
        <p:spPr bwMode="auto">
          <a:xfrm>
            <a:off x="6481763" y="4343400"/>
            <a:ext cx="2524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chemeClr val="tx1"/>
                </a:solidFill>
                <a:latin typeface="Helvetica" charset="0"/>
              </a:rPr>
              <a:t>measuredSpeed </a:t>
            </a:r>
            <a:r>
              <a:rPr lang="en-US" sz="1800" i="0">
                <a:solidFill>
                  <a:schemeClr val="tx1"/>
                </a:solidFill>
              </a:rPr>
              <a:t>¹</a:t>
            </a:r>
            <a:r>
              <a:rPr lang="en-AU" sz="1800" i="0">
                <a:solidFill>
                  <a:schemeClr val="tx1"/>
                </a:solidFill>
                <a:latin typeface="Helvetica" charset="0"/>
              </a:rPr>
              <a:t> 0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109" name="Text Box 49"/>
          <p:cNvSpPr txBox="1">
            <a:spLocks noChangeArrowheads="1"/>
          </p:cNvSpPr>
          <p:nvPr/>
        </p:nvSpPr>
        <p:spPr bwMode="auto">
          <a:xfrm>
            <a:off x="6253163" y="5876925"/>
            <a:ext cx="2705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chemeClr val="tx1"/>
                </a:solidFill>
                <a:latin typeface="Helvetica" charset="0"/>
              </a:rPr>
              <a:t>doorsState = 'closed'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397810" name="Oval 50"/>
          <p:cNvSpPr>
            <a:spLocks noChangeArrowheads="1"/>
          </p:cNvSpPr>
          <p:nvPr/>
        </p:nvSpPr>
        <p:spPr bwMode="auto">
          <a:xfrm>
            <a:off x="2676525" y="4865688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1" name="Oval 51"/>
          <p:cNvSpPr>
            <a:spLocks noChangeArrowheads="1"/>
          </p:cNvSpPr>
          <p:nvPr/>
        </p:nvSpPr>
        <p:spPr bwMode="auto">
          <a:xfrm>
            <a:off x="4124325" y="4875213"/>
            <a:ext cx="123825" cy="133350"/>
          </a:xfrm>
          <a:prstGeom prst="ellipse">
            <a:avLst/>
          </a:pr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2" name="Oval 52"/>
          <p:cNvSpPr>
            <a:spLocks noChangeArrowheads="1"/>
          </p:cNvSpPr>
          <p:nvPr/>
        </p:nvSpPr>
        <p:spPr bwMode="auto">
          <a:xfrm>
            <a:off x="3143250" y="476091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3" name="Oval 53"/>
          <p:cNvSpPr>
            <a:spLocks noChangeArrowheads="1"/>
          </p:cNvSpPr>
          <p:nvPr/>
        </p:nvSpPr>
        <p:spPr bwMode="auto">
          <a:xfrm>
            <a:off x="4248150" y="5222875"/>
            <a:ext cx="123825" cy="133350"/>
          </a:xfrm>
          <a:prstGeom prst="ellipse">
            <a:avLst/>
          </a:pr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4" name="Oval 54"/>
          <p:cNvSpPr>
            <a:spLocks noChangeArrowheads="1"/>
          </p:cNvSpPr>
          <p:nvPr/>
        </p:nvSpPr>
        <p:spPr bwMode="auto">
          <a:xfrm>
            <a:off x="4514850" y="4989513"/>
            <a:ext cx="123825" cy="133350"/>
          </a:xfrm>
          <a:prstGeom prst="ellipse">
            <a:avLst/>
          </a:pr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5" name="Oval 55"/>
          <p:cNvSpPr>
            <a:spLocks noChangeArrowheads="1"/>
          </p:cNvSpPr>
          <p:nvPr/>
        </p:nvSpPr>
        <p:spPr bwMode="auto">
          <a:xfrm>
            <a:off x="5238750" y="4710113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6" name="Oval 56"/>
          <p:cNvSpPr>
            <a:spLocks noChangeArrowheads="1"/>
          </p:cNvSpPr>
          <p:nvPr/>
        </p:nvSpPr>
        <p:spPr bwMode="auto">
          <a:xfrm>
            <a:off x="5619750" y="5200650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7" name="Oval 57"/>
          <p:cNvSpPr>
            <a:spLocks noChangeArrowheads="1"/>
          </p:cNvSpPr>
          <p:nvPr/>
        </p:nvSpPr>
        <p:spPr bwMode="auto">
          <a:xfrm>
            <a:off x="2647950" y="51990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9" name="Oval 59"/>
          <p:cNvSpPr>
            <a:spLocks noChangeArrowheads="1"/>
          </p:cNvSpPr>
          <p:nvPr/>
        </p:nvSpPr>
        <p:spPr bwMode="auto">
          <a:xfrm>
            <a:off x="6053138" y="5276850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20" name="Line 60"/>
          <p:cNvSpPr>
            <a:spLocks noChangeShapeType="1"/>
          </p:cNvSpPr>
          <p:nvPr/>
        </p:nvSpPr>
        <p:spPr bwMode="auto">
          <a:xfrm>
            <a:off x="2232025" y="4343400"/>
            <a:ext cx="949325" cy="4429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1" name="Line 61"/>
          <p:cNvSpPr>
            <a:spLocks noChangeShapeType="1"/>
          </p:cNvSpPr>
          <p:nvPr/>
        </p:nvSpPr>
        <p:spPr bwMode="auto">
          <a:xfrm>
            <a:off x="1617663" y="4702175"/>
            <a:ext cx="1084262" cy="2127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2" name="Line 62"/>
          <p:cNvSpPr>
            <a:spLocks noChangeShapeType="1"/>
          </p:cNvSpPr>
          <p:nvPr/>
        </p:nvSpPr>
        <p:spPr bwMode="auto">
          <a:xfrm flipV="1">
            <a:off x="1838325" y="5294313"/>
            <a:ext cx="819150" cy="3238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3" name="Oval 63"/>
          <p:cNvSpPr>
            <a:spLocks noChangeArrowheads="1"/>
          </p:cNvSpPr>
          <p:nvPr/>
        </p:nvSpPr>
        <p:spPr bwMode="auto">
          <a:xfrm>
            <a:off x="3148013" y="52498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3" name="Text Box 64"/>
          <p:cNvSpPr txBox="1">
            <a:spLocks noChangeArrowheads="1"/>
          </p:cNvSpPr>
          <p:nvPr/>
        </p:nvSpPr>
        <p:spPr bwMode="auto">
          <a:xfrm>
            <a:off x="6597650" y="5332413"/>
            <a:ext cx="25415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errorCode = 05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397825" name="Line 65"/>
          <p:cNvSpPr>
            <a:spLocks noChangeShapeType="1"/>
          </p:cNvSpPr>
          <p:nvPr/>
        </p:nvSpPr>
        <p:spPr bwMode="auto">
          <a:xfrm flipH="1" flipV="1">
            <a:off x="6176963" y="5334000"/>
            <a:ext cx="430212" cy="138113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6" name="Oval 66"/>
          <p:cNvSpPr>
            <a:spLocks noChangeArrowheads="1"/>
          </p:cNvSpPr>
          <p:nvPr/>
        </p:nvSpPr>
        <p:spPr bwMode="auto">
          <a:xfrm>
            <a:off x="3867150" y="4710113"/>
            <a:ext cx="1143000" cy="995362"/>
          </a:xfrm>
          <a:prstGeom prst="ellipse">
            <a:avLst/>
          </a:prstGeom>
          <a:solidFill>
            <a:srgbClr val="FBD9DC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28" name="Oval 68"/>
          <p:cNvSpPr>
            <a:spLocks noChangeArrowheads="1"/>
          </p:cNvSpPr>
          <p:nvPr/>
        </p:nvSpPr>
        <p:spPr bwMode="auto">
          <a:xfrm>
            <a:off x="4400550" y="5375275"/>
            <a:ext cx="123825" cy="1333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29" name="Oval 69"/>
          <p:cNvSpPr>
            <a:spLocks noChangeArrowheads="1"/>
          </p:cNvSpPr>
          <p:nvPr/>
        </p:nvSpPr>
        <p:spPr bwMode="auto">
          <a:xfrm>
            <a:off x="4667250" y="5141913"/>
            <a:ext cx="123825" cy="1333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30" name="Line 70"/>
          <p:cNvSpPr>
            <a:spLocks noChangeShapeType="1"/>
          </p:cNvSpPr>
          <p:nvPr/>
        </p:nvSpPr>
        <p:spPr bwMode="auto">
          <a:xfrm flipH="1">
            <a:off x="4781550" y="4572000"/>
            <a:ext cx="1776413" cy="595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31" name="Line 71"/>
          <p:cNvSpPr>
            <a:spLocks noChangeShapeType="1"/>
          </p:cNvSpPr>
          <p:nvPr/>
        </p:nvSpPr>
        <p:spPr bwMode="auto">
          <a:xfrm flipH="1" flipV="1">
            <a:off x="4552950" y="5472113"/>
            <a:ext cx="1700213" cy="471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32" name="Line 72"/>
          <p:cNvSpPr>
            <a:spLocks noChangeShapeType="1"/>
          </p:cNvSpPr>
          <p:nvPr/>
        </p:nvSpPr>
        <p:spPr bwMode="auto">
          <a:xfrm flipH="1">
            <a:off x="5719763" y="5008563"/>
            <a:ext cx="990600" cy="249237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1" name="Text Box 73"/>
          <p:cNvSpPr txBox="1">
            <a:spLocks noChangeArrowheads="1"/>
          </p:cNvSpPr>
          <p:nvPr/>
        </p:nvSpPr>
        <p:spPr bwMode="auto">
          <a:xfrm>
            <a:off x="6607175" y="4810125"/>
            <a:ext cx="24653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trainPosition-DB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updated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4098" name="Object 74"/>
          <p:cNvGraphicFramePr>
            <a:graphicFrameLocks noChangeAspect="1"/>
          </p:cNvGraphicFramePr>
          <p:nvPr/>
        </p:nvGraphicFramePr>
        <p:xfrm flipH="1">
          <a:off x="304800" y="4843463"/>
          <a:ext cx="1000125" cy="620712"/>
        </p:xfrm>
        <a:graphic>
          <a:graphicData uri="http://schemas.openxmlformats.org/presentationml/2006/ole">
            <p:oleObj spid="_x0000_s4098" name="Clip" r:id="rId3" imgW="5096880" imgH="2642760" progId="MS_ClipArt_Gallery.2">
              <p:embed/>
            </p:oleObj>
          </a:graphicData>
        </a:graphic>
      </p:graphicFrame>
      <p:grpSp>
        <p:nvGrpSpPr>
          <p:cNvPr id="4132" name="Group 75"/>
          <p:cNvGrpSpPr>
            <a:grpSpLocks/>
          </p:cNvGrpSpPr>
          <p:nvPr/>
        </p:nvGrpSpPr>
        <p:grpSpPr bwMode="auto">
          <a:xfrm>
            <a:off x="7315200" y="4843463"/>
            <a:ext cx="838200" cy="862012"/>
            <a:chOff x="4608" y="3051"/>
            <a:chExt cx="528" cy="543"/>
          </a:xfrm>
        </p:grpSpPr>
        <p:sp>
          <p:nvSpPr>
            <p:cNvPr id="1397836" name="Line 76"/>
            <p:cNvSpPr>
              <a:spLocks noChangeShapeType="1"/>
            </p:cNvSpPr>
            <p:nvPr/>
          </p:nvSpPr>
          <p:spPr bwMode="auto">
            <a:xfrm flipV="1">
              <a:off x="4608" y="3065"/>
              <a:ext cx="528" cy="528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7837" name="Line 77"/>
            <p:cNvSpPr>
              <a:spLocks noChangeShapeType="1"/>
            </p:cNvSpPr>
            <p:nvPr/>
          </p:nvSpPr>
          <p:spPr bwMode="auto">
            <a:xfrm>
              <a:off x="4608" y="3051"/>
              <a:ext cx="528" cy="543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97838" name="Text Box 78"/>
          <p:cNvSpPr txBox="1">
            <a:spLocks noChangeArrowheads="1"/>
          </p:cNvSpPr>
          <p:nvPr/>
        </p:nvSpPr>
        <p:spPr bwMode="auto">
          <a:xfrm>
            <a:off x="304800" y="3429000"/>
            <a:ext cx="3595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AU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TrainMoving</a:t>
            </a:r>
            <a:r>
              <a:rPr lang="fr-BE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fr-BE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® </a:t>
            </a:r>
            <a:r>
              <a:rPr lang="fr-BE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DoorsClosed</a:t>
            </a:r>
            <a:endParaRPr lang="fr-BE" sz="1800" i="0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1397839" name="Text Box 79"/>
          <p:cNvSpPr txBox="1">
            <a:spLocks noChangeArrowheads="1"/>
          </p:cNvSpPr>
          <p:nvPr/>
        </p:nvSpPr>
        <p:spPr bwMode="auto">
          <a:xfrm>
            <a:off x="3843338" y="3724275"/>
            <a:ext cx="529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AU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measuredSpeed </a:t>
            </a:r>
            <a:r>
              <a:rPr lang="en-US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¹</a:t>
            </a:r>
            <a:r>
              <a:rPr lang="en-AU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 0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® </a:t>
            </a:r>
            <a:r>
              <a:rPr lang="en-AU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doorsState = 'closed'</a:t>
            </a:r>
            <a:endParaRPr lang="fr-BE" sz="1800" i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397840" name="Line 80"/>
          <p:cNvSpPr>
            <a:spLocks noChangeShapeType="1"/>
          </p:cNvSpPr>
          <p:nvPr/>
        </p:nvSpPr>
        <p:spPr bwMode="auto">
          <a:xfrm flipH="1">
            <a:off x="4514850" y="4119563"/>
            <a:ext cx="1738313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41" name="Rectangle 81"/>
          <p:cNvSpPr>
            <a:spLocks noChangeArrowheads="1"/>
          </p:cNvSpPr>
          <p:nvPr/>
        </p:nvSpPr>
        <p:spPr bwMode="auto">
          <a:xfrm>
            <a:off x="4373563" y="4894263"/>
            <a:ext cx="114300" cy="904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42" name="Rectangle 82"/>
          <p:cNvSpPr>
            <a:spLocks noChangeArrowheads="1"/>
          </p:cNvSpPr>
          <p:nvPr/>
        </p:nvSpPr>
        <p:spPr bwMode="auto">
          <a:xfrm>
            <a:off x="3581400" y="4786313"/>
            <a:ext cx="114300" cy="90487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43" name="Line 83"/>
          <p:cNvSpPr>
            <a:spLocks noChangeShapeType="1"/>
          </p:cNvSpPr>
          <p:nvPr/>
        </p:nvSpPr>
        <p:spPr bwMode="auto">
          <a:xfrm>
            <a:off x="2095500" y="3800475"/>
            <a:ext cx="1485900" cy="10096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1525" y="27908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7325" y="4016375"/>
            <a:ext cx="6400800" cy="7286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3500" smtClean="0">
                <a:solidFill>
                  <a:schemeClr val="folHlink"/>
                </a:solidFill>
              </a:rPr>
              <a:t>Chapter 1</a:t>
            </a:r>
            <a:br>
              <a:rPr lang="en-US" sz="3500" smtClean="0">
                <a:solidFill>
                  <a:schemeClr val="folHlink"/>
                </a:solidFill>
              </a:rPr>
            </a:br>
            <a:r>
              <a:rPr lang="en-US" sz="3500" smtClean="0">
                <a:solidFill>
                  <a:schemeClr val="folHlink"/>
                </a:solidFill>
              </a:rPr>
              <a:t>Setting the Scene</a:t>
            </a:r>
          </a:p>
        </p:txBody>
      </p:sp>
      <p:pic>
        <p:nvPicPr>
          <p:cNvPr id="16388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46196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mtClean="0"/>
              <a:t>Types of statements:</a:t>
            </a:r>
            <a:br>
              <a:rPr lang="en-US" altLang="en-US" smtClean="0"/>
            </a:b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en-US" altLang="en-US" smtClean="0"/>
              <a:t> requirements, 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  <a:r>
              <a:rPr lang="en-US" altLang="en-US" smtClean="0"/>
              <a:t> requirements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5725"/>
            <a:ext cx="8813800" cy="53498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requirement</a:t>
            </a:r>
            <a:r>
              <a:rPr lang="en-US" altLang="en-US" smtClean="0"/>
              <a:t>: </a:t>
            </a:r>
            <a:r>
              <a:rPr lang="en-US" altLang="en-US" i="1" smtClean="0"/>
              <a:t>prescriptive</a:t>
            </a:r>
            <a:r>
              <a:rPr lang="en-US" altLang="en-US" smtClean="0"/>
              <a:t> statement refering to </a:t>
            </a:r>
            <a:r>
              <a:rPr lang="en-US" altLang="en-US" i="1" smtClean="0"/>
              <a:t>environment</a:t>
            </a:r>
            <a:r>
              <a:rPr lang="en-US" altLang="en-US" smtClean="0"/>
              <a:t> phenomena (not necessarily shared)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mtClean="0"/>
              <a:t>to be enforced by the software-to-be possibly together with other system components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en-US" smtClean="0"/>
              <a:t>formulated in a vocabulary understandable by all parties</a:t>
            </a:r>
          </a:p>
          <a:p>
            <a:pPr lvl="1"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	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TrainMoving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DoorsClosed</a:t>
            </a:r>
            <a:endParaRPr lang="en-US" altLang="en-US" sz="2000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requirement</a:t>
            </a:r>
            <a:r>
              <a:rPr lang="en-US" altLang="en-US" smtClean="0"/>
              <a:t>: </a:t>
            </a:r>
            <a:r>
              <a:rPr lang="en-US" altLang="en-US" i="1" smtClean="0"/>
              <a:t>prescriptive</a:t>
            </a:r>
            <a:r>
              <a:rPr lang="en-US" altLang="en-US" smtClean="0"/>
              <a:t> statement refering to </a:t>
            </a:r>
            <a:r>
              <a:rPr lang="en-US" altLang="en-US" i="1" smtClean="0"/>
              <a:t>shared</a:t>
            </a:r>
            <a:r>
              <a:rPr lang="en-US" altLang="en-US" smtClean="0"/>
              <a:t> phenomena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mtClean="0"/>
              <a:t>to be enforced by the software-to-be solely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formulated in the vocabulary of software developers</a:t>
            </a:r>
          </a:p>
          <a:p>
            <a:pPr lvl="1"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  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measuredSpeed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doorsState = 'closed’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en-US" sz="2000" smtClean="0"/>
              <a:t>(A software req is a system req; the converse is not true)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1150"/>
            <a:ext cx="9144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Types of statements: </a:t>
            </a:r>
            <a:br>
              <a:rPr lang="en-US" altLang="en-US" smtClean="0"/>
            </a:br>
            <a:r>
              <a:rPr lang="en-US" altLang="en-US" smtClean="0"/>
              <a:t>domain properties, assumptions, definitions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265238"/>
            <a:ext cx="9042400" cy="5349875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property</a:t>
            </a:r>
            <a:r>
              <a:rPr lang="en-US" altLang="en-US" smtClean="0"/>
              <a:t>: </a:t>
            </a:r>
            <a:r>
              <a:rPr lang="en-US" altLang="en-US" i="1" smtClean="0"/>
              <a:t>descriptive</a:t>
            </a:r>
            <a:r>
              <a:rPr lang="en-US" altLang="en-US" smtClean="0"/>
              <a:t> statement about problem world phenomena (holds regardless of any software-to-be)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 	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trainAcceleration &gt; 0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endParaRPr lang="en-US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</a:t>
            </a:r>
            <a:r>
              <a:rPr lang="en-US" altLang="en-US" smtClean="0"/>
              <a:t>: statement to be satisfied by the environment of the software-to-be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2000" smtClean="0"/>
              <a:t>fo</a:t>
            </a:r>
            <a:r>
              <a:rPr lang="en-US" altLang="en-US" smtClean="0"/>
              <a:t>rmulated in terms of environment phenomena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generally prescriptive (</a:t>
            </a:r>
            <a:r>
              <a:rPr lang="en-US" altLang="en-US" sz="2000" smtClean="0"/>
              <a:t>e.g.</a:t>
            </a:r>
            <a:r>
              <a:rPr lang="en-US" altLang="en-US" smtClean="0"/>
              <a:t> on sensors or actuators)</a:t>
            </a:r>
          </a:p>
          <a:p>
            <a:pPr lvl="1">
              <a:spcBef>
                <a:spcPct val="2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       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measuredSpeed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endParaRPr lang="en-US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altLang="en-US" smtClean="0"/>
              <a:t>: statement providing a precise meaning to system concepts or auxiliary terms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no truth value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“measuredSpeed is the speed estimated by the train’s speedometer”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3"/>
          <p:cNvGrpSpPr>
            <a:grpSpLocks/>
          </p:cNvGrpSpPr>
          <p:nvPr/>
        </p:nvGrpSpPr>
        <p:grpSpPr bwMode="auto">
          <a:xfrm>
            <a:off x="957263" y="1371600"/>
            <a:ext cx="7053262" cy="3429000"/>
            <a:chOff x="603" y="816"/>
            <a:chExt cx="4443" cy="2160"/>
          </a:xfrm>
        </p:grpSpPr>
        <p:sp>
          <p:nvSpPr>
            <p:cNvPr id="32773" name="Text Box 3"/>
            <p:cNvSpPr txBox="1">
              <a:spLocks noChangeArrowheads="1"/>
            </p:cNvSpPr>
            <p:nvPr/>
          </p:nvSpPr>
          <p:spPr bwMode="auto">
            <a:xfrm>
              <a:off x="3340" y="1200"/>
              <a:ext cx="153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measuredSpeed</a:t>
              </a:r>
              <a:endParaRPr lang="en-AU" sz="2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3635" y="1443"/>
              <a:ext cx="141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I: input data</a:t>
              </a:r>
              <a:endParaRPr lang="en-AU" sz="20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1227" y="2110"/>
              <a:ext cx="116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DoorsClosed</a:t>
              </a:r>
              <a:endParaRPr lang="en-AU" sz="14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697" y="2338"/>
              <a:ext cx="194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C: controlled variables</a:t>
              </a: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1498" y="1200"/>
              <a:ext cx="99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trainSpeed</a:t>
              </a:r>
              <a:endParaRPr lang="en-AU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3683" y="2097"/>
              <a:ext cx="9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doorsState</a:t>
              </a:r>
              <a:endParaRPr lang="en-AU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367" y="1795"/>
              <a:ext cx="1378" cy="269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Environment</a:t>
              </a:r>
              <a:endParaRPr lang="en-AU" sz="1000" i="0">
                <a:solidFill>
                  <a:schemeClr val="accent2"/>
                </a:solidFill>
                <a:latin typeface="Helvetica" charset="0"/>
              </a:endParaRPr>
            </a:p>
          </p:txBody>
        </p:sp>
        <p:sp>
          <p:nvSpPr>
            <p:cNvPr id="1400842" name="Line 10"/>
            <p:cNvSpPr>
              <a:spLocks noChangeShapeType="1"/>
            </p:cNvSpPr>
            <p:nvPr/>
          </p:nvSpPr>
          <p:spPr bwMode="auto">
            <a:xfrm flipV="1">
              <a:off x="2437" y="1126"/>
              <a:ext cx="431" cy="6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0843" name="Line 11"/>
            <p:cNvSpPr>
              <a:spLocks noChangeShapeType="1"/>
            </p:cNvSpPr>
            <p:nvPr/>
          </p:nvSpPr>
          <p:spPr bwMode="auto">
            <a:xfrm>
              <a:off x="3059" y="1126"/>
              <a:ext cx="59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0844" name="Line 12"/>
            <p:cNvSpPr>
              <a:spLocks noChangeShapeType="1"/>
            </p:cNvSpPr>
            <p:nvPr/>
          </p:nvSpPr>
          <p:spPr bwMode="auto">
            <a:xfrm flipH="1" flipV="1">
              <a:off x="2419" y="2088"/>
              <a:ext cx="492" cy="5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603" y="1440"/>
              <a:ext cx="20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M: monitored variables</a:t>
              </a:r>
              <a:endParaRPr lang="en-AU" sz="1000" i="0">
                <a:solidFill>
                  <a:srgbClr val="006666"/>
                </a:solidFill>
                <a:latin typeface="Helvetica" charset="0"/>
              </a:endParaRPr>
            </a:p>
          </p:txBody>
        </p:sp>
        <p:sp>
          <p:nvSpPr>
            <p:cNvPr id="32784" name="Text Box 14"/>
            <p:cNvSpPr txBox="1">
              <a:spLocks noChangeArrowheads="1"/>
            </p:cNvSpPr>
            <p:nvPr/>
          </p:nvSpPr>
          <p:spPr bwMode="auto">
            <a:xfrm>
              <a:off x="3504" y="2352"/>
              <a:ext cx="147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O: output results</a:t>
              </a:r>
              <a:endParaRPr lang="en-AU" sz="1000" b="1" i="0">
                <a:solidFill>
                  <a:srgbClr val="FF0000"/>
                </a:solidFill>
                <a:latin typeface="Helvetica" charset="0"/>
              </a:endParaRPr>
            </a:p>
          </p:txBody>
        </p:sp>
        <p:sp>
          <p:nvSpPr>
            <p:cNvPr id="1400847" name="Line 15"/>
            <p:cNvSpPr>
              <a:spLocks noChangeShapeType="1"/>
            </p:cNvSpPr>
            <p:nvPr/>
          </p:nvSpPr>
          <p:spPr bwMode="auto">
            <a:xfrm flipH="1">
              <a:off x="3059" y="2071"/>
              <a:ext cx="599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86" name="Rectangle 16"/>
            <p:cNvSpPr>
              <a:spLocks noChangeArrowheads="1"/>
            </p:cNvSpPr>
            <p:nvPr/>
          </p:nvSpPr>
          <p:spPr bwMode="auto">
            <a:xfrm>
              <a:off x="3360" y="1777"/>
              <a:ext cx="1248" cy="287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SoftwareToBe</a:t>
              </a:r>
              <a:endParaRPr lang="en-AU" sz="1600" i="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2787" name="Rectangle 17"/>
            <p:cNvSpPr>
              <a:spLocks noChangeArrowheads="1"/>
            </p:cNvSpPr>
            <p:nvPr/>
          </p:nvSpPr>
          <p:spPr bwMode="auto">
            <a:xfrm>
              <a:off x="1937" y="2673"/>
              <a:ext cx="2374" cy="303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Output Devices</a:t>
              </a:r>
              <a:r>
                <a:rPr lang="en-AU" sz="1800" i="0">
                  <a:solidFill>
                    <a:schemeClr val="tx1"/>
                  </a:solidFill>
                  <a:latin typeface="Helvetica" charset="0"/>
                </a:rPr>
                <a:t> (e.g. actuators)</a:t>
              </a:r>
              <a:endParaRPr lang="en-AU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788" name="Rectangle 18"/>
            <p:cNvSpPr>
              <a:spLocks noChangeArrowheads="1"/>
            </p:cNvSpPr>
            <p:nvPr/>
          </p:nvSpPr>
          <p:spPr bwMode="auto">
            <a:xfrm>
              <a:off x="1917" y="816"/>
              <a:ext cx="2140" cy="310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Input Devices</a:t>
              </a:r>
              <a:r>
                <a:rPr lang="en-AU" sz="1400" i="0">
                  <a:solidFill>
                    <a:schemeClr val="tx1"/>
                  </a:solidFill>
                  <a:latin typeface="Helvetica" charset="0"/>
                </a:rPr>
                <a:t> </a:t>
              </a:r>
              <a:r>
                <a:rPr lang="en-AU" sz="1800" i="0">
                  <a:solidFill>
                    <a:schemeClr val="tx1"/>
                  </a:solidFill>
                  <a:latin typeface="Helvetica" charset="0"/>
                </a:rPr>
                <a:t>(e.g. sensors)</a:t>
              </a:r>
              <a:endParaRPr lang="en-AU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00851" name="Text Box 19"/>
          <p:cNvSpPr txBox="1">
            <a:spLocks noChangeArrowheads="1"/>
          </p:cNvSpPr>
          <p:nvPr/>
        </p:nvSpPr>
        <p:spPr bwMode="auto">
          <a:xfrm>
            <a:off x="152400" y="4946650"/>
            <a:ext cx="8991600" cy="16637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SysReq </a:t>
            </a:r>
            <a:r>
              <a:rPr lang="en-US" sz="22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</a:t>
            </a:r>
            <a:r>
              <a:rPr lang="en-US" sz="2200" i="0">
                <a:solidFill>
                  <a:schemeClr val="tx2"/>
                </a:solidFill>
              </a:rPr>
              <a:t> </a:t>
            </a: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M </a:t>
            </a:r>
            <a:r>
              <a:rPr lang="en-US" sz="2200" b="1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´</a:t>
            </a:r>
            <a:r>
              <a:rPr lang="en-US" sz="2200" i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C</a:t>
            </a:r>
            <a:r>
              <a:rPr lang="en-US" i="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000" i="0">
                <a:solidFill>
                  <a:schemeClr val="tx2"/>
                </a:solidFill>
                <a:latin typeface="Comic Sans MS" pitchFamily="66" charset="0"/>
              </a:rPr>
              <a:t>relation on environment monitored/controlled variables</a:t>
            </a:r>
            <a:r>
              <a:rPr lang="en-US" i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i="0">
              <a:solidFill>
                <a:srgbClr val="006666"/>
              </a:solidFill>
              <a:latin typeface="Comic Sans MS" pitchFamily="66" charset="0"/>
            </a:endParaRPr>
          </a:p>
          <a:p>
            <a:pPr algn="l">
              <a:lnSpc>
                <a:spcPct val="70000"/>
              </a:lnSpc>
              <a:defRPr/>
            </a:pP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SofReq </a:t>
            </a:r>
            <a:r>
              <a:rPr lang="en-US" sz="22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 I </a:t>
            </a:r>
            <a:r>
              <a:rPr lang="en-US" sz="22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´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 O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relation on software input/output variables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SofReq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Map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SysReq, Dom, Asm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) 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          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translates SysReq using domain properties and assumptions</a:t>
            </a:r>
          </a:p>
        </p:txBody>
      </p:sp>
      <p:sp>
        <p:nvSpPr>
          <p:cNvPr id="1400853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z="2600" smtClean="0"/>
              <a:t>Relating </a:t>
            </a:r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</a:t>
            </a:r>
            <a:r>
              <a:rPr lang="en-US" altLang="en-US" sz="2600" smtClean="0"/>
              <a:t>reqs to </a:t>
            </a:r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</a:t>
            </a:r>
            <a:r>
              <a:rPr lang="en-US" altLang="en-US" sz="2600" smtClean="0"/>
              <a:t>reqs: </a:t>
            </a:r>
            <a:br>
              <a:rPr lang="en-US" altLang="en-US" sz="2600" smtClean="0"/>
            </a:br>
            <a:r>
              <a:rPr lang="en-US" altLang="en-US" sz="2600" smtClean="0"/>
              <a:t>the 4-variable model</a:t>
            </a:r>
            <a:r>
              <a:rPr lang="en-US" altLang="en-US" sz="2400" smtClean="0"/>
              <a:t>  </a:t>
            </a:r>
            <a:r>
              <a:rPr lang="en-US" altLang="en-US" sz="2000" smtClean="0"/>
              <a:t>[Parnas95]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317500"/>
            <a:ext cx="8793163" cy="901700"/>
          </a:xfrm>
        </p:spPr>
        <p:txBody>
          <a:bodyPr/>
          <a:lstStyle/>
          <a:p>
            <a:r>
              <a:rPr lang="en-US" altLang="en-US" smtClean="0"/>
              <a:t>Mapping system reqs to software reqs involves</a:t>
            </a:r>
            <a:br>
              <a:rPr lang="en-US" altLang="en-US" smtClean="0"/>
            </a:br>
            <a:r>
              <a:rPr lang="en-US" altLang="en-US" smtClean="0"/>
              <a:t>satisfaction arguments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06538"/>
            <a:ext cx="8737600" cy="4894262"/>
          </a:xfrm>
        </p:spPr>
        <p:txBody>
          <a:bodyPr/>
          <a:lstStyle/>
          <a:p>
            <a:pPr algn="ctr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fr-FR" altLang="fr-FR" smtClean="0">
                <a:latin typeface="Arial" pitchFamily="34" charset="0"/>
              </a:rPr>
              <a:t>SOFREQ, 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ASM</a:t>
            </a:r>
            <a:r>
              <a:rPr lang="fr-FR" altLang="fr-FR" smtClean="0">
                <a:latin typeface="Arial" pitchFamily="34" charset="0"/>
              </a:rPr>
              <a:t>, 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|=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sz="1800" smtClean="0">
                <a:latin typeface="Arial" pitchFamily="34" charset="0"/>
              </a:rPr>
              <a:t> </a:t>
            </a:r>
            <a:r>
              <a:rPr lang="fr-FR" altLang="fr-FR" i="1" smtClean="0">
                <a:solidFill>
                  <a:schemeClr val="tx2"/>
                </a:solidFill>
                <a:latin typeface="Arial" pitchFamily="34" charset="0"/>
              </a:rPr>
              <a:t>SysReq</a:t>
            </a:r>
            <a:endParaRPr lang="fr-FR" altLang="fr-FR" b="1" i="1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</a:t>
            </a:r>
            <a:r>
              <a:rPr lang="en-US" altLang="fr-FR" i="1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fr-FR" sz="2000" i="1" smtClean="0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lang="en-US" altLang="fr-FR" sz="2000" smtClean="0">
                <a:solidFill>
                  <a:srgbClr val="009999"/>
                </a:solidFill>
              </a:rPr>
              <a:t>“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en-US" sz="2000" smtClean="0">
                <a:solidFill>
                  <a:srgbClr val="009999"/>
                </a:solidFill>
              </a:rPr>
              <a:t> the software requirements in </a:t>
            </a:r>
            <a:r>
              <a:rPr lang="fr-FR" altLang="fr-FR" sz="2000" smtClean="0">
                <a:solidFill>
                  <a:srgbClr val="009999"/>
                </a:solidFill>
                <a:latin typeface="Arial" pitchFamily="34" charset="0"/>
              </a:rPr>
              <a:t>SOFREQ, the assumptions in ASM and the domain properties in DOM</a:t>
            </a:r>
            <a:r>
              <a:rPr lang="en-US" altLang="en-US" sz="2000" smtClean="0">
                <a:solidFill>
                  <a:srgbClr val="009999"/>
                </a:solidFill>
              </a:rPr>
              <a:t> are all satisfied and consistent, 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en-US" sz="2000" smtClean="0">
                <a:solidFill>
                  <a:srgbClr val="009999"/>
                </a:solidFill>
              </a:rPr>
              <a:t> the system requirements </a:t>
            </a:r>
            <a:r>
              <a:rPr lang="fr-FR" altLang="fr-FR" sz="2000" i="1" smtClean="0">
                <a:solidFill>
                  <a:srgbClr val="009999"/>
                </a:solidFill>
                <a:latin typeface="Arial" pitchFamily="34" charset="0"/>
              </a:rPr>
              <a:t>SysReq</a:t>
            </a:r>
            <a:r>
              <a:rPr lang="en-US" altLang="en-US" sz="2000" smtClean="0">
                <a:solidFill>
                  <a:srgbClr val="009999"/>
                </a:solidFill>
              </a:rPr>
              <a:t> are satisfied”</a:t>
            </a:r>
            <a:endParaRPr lang="en-US" altLang="fr-FR" sz="2000" b="1" smtClean="0">
              <a:solidFill>
                <a:srgbClr val="009999"/>
              </a:solidFill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latin typeface="Arial" pitchFamily="34" charset="0"/>
              </a:rPr>
              <a:t>SofReq: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lang="en-US" altLang="en-US" smtClean="0">
                <a:latin typeface="Arial" pitchFamily="34" charset="0"/>
              </a:rPr>
              <a:t>measuredSpeed </a:t>
            </a:r>
            <a:r>
              <a:rPr lang="en-US" smtClean="0">
                <a:latin typeface="Symbol" pitchFamily="18" charset="2"/>
              </a:rPr>
              <a:t>¹</a:t>
            </a:r>
            <a:r>
              <a:rPr lang="en-US" smtClean="0">
                <a:latin typeface="MS Shell Dlg" charset="0"/>
              </a:rPr>
              <a:t> </a:t>
            </a:r>
            <a:r>
              <a:rPr lang="en-US" altLang="en-US" smtClean="0">
                <a:latin typeface="Arial" pitchFamily="34" charset="0"/>
              </a:rPr>
              <a:t>0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altLang="en-US" smtClean="0">
                <a:latin typeface="Arial" pitchFamily="34" charset="0"/>
              </a:rPr>
              <a:t>doorsState = 'closed’</a:t>
            </a:r>
            <a:endParaRPr lang="fr-FR" altLang="fr-FR" b="1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ASM:</a:t>
            </a: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measuredSpeed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 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		 	doorsState = 'closed’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DoorsClosed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TrainMoving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trainSpeed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 altLang="en-US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---------------------------------------------------------------------------</a:t>
            </a:r>
            <a:endParaRPr lang="fr-FR" altLang="fr-FR" b="1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i="1" smtClean="0">
                <a:solidFill>
                  <a:schemeClr val="tx2"/>
                </a:solidFill>
                <a:latin typeface="Arial" pitchFamily="34" charset="0"/>
              </a:rPr>
              <a:t>SysReq: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TrainMoving </a:t>
            </a:r>
            <a:r>
              <a:rPr lang="fr-BE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DoorsClosed</a:t>
            </a:r>
          </a:p>
          <a:p>
            <a:pPr algn="ctr">
              <a:lnSpc>
                <a:spcPct val="10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altLang="en-US" i="1" smtClean="0"/>
              <a:t>Further to requirements, we need to elicit, evaluate, document, consolidate relevant assumptions &amp; domain properties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Categories of requirements</a:t>
            </a:r>
            <a:endParaRPr lang="en-US" smtClean="0"/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6200"/>
            <a:ext cx="8763000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requirements: </a:t>
            </a:r>
            <a:r>
              <a:rPr lang="en-US" smtClean="0"/>
              <a:t> prescribe </a:t>
            </a:r>
            <a:r>
              <a:rPr lang="en-US" b="1" u="sng" smtClean="0"/>
              <a:t>what services</a:t>
            </a:r>
            <a:r>
              <a:rPr lang="en-US" smtClean="0"/>
              <a:t> the software-to-be should provide</a:t>
            </a:r>
          </a:p>
          <a:p>
            <a:pPr lvl="1">
              <a:defRPr/>
            </a:pPr>
            <a:r>
              <a:rPr lang="en-US" smtClean="0"/>
              <a:t>capture intended software effects on environment, applicability conditions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units of functionality resulting from software operations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“The software shall control the acceleration of all trains”</a:t>
            </a:r>
            <a:endParaRPr lang="en-US" smtClean="0"/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Non-functional requirements: </a:t>
            </a:r>
            <a:r>
              <a:rPr lang="en-US" smtClean="0"/>
              <a:t> constrain </a:t>
            </a:r>
            <a:r>
              <a:rPr lang="en-US" b="1" u="sng" smtClean="0"/>
              <a:t>how such services should be provided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smtClean="0"/>
              <a:t> requirements: safety, security, accuracy, time/space performance, usability,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Others: compliance, architectural, development reqs</a:t>
            </a:r>
          </a:p>
          <a:p>
            <a:pPr lvl="1">
              <a:defRPr/>
            </a:pPr>
            <a:r>
              <a:rPr lang="en-US" smtClean="0"/>
              <a:t>To be made precise in system-specific terms</a:t>
            </a:r>
          </a:p>
          <a:p>
            <a:pPr lvl="1" algn="ctr">
              <a:lnSpc>
                <a:spcPct val="13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“Acceleration commands shall be issued every 3 seconds to every train”</a:t>
            </a: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77" name="Rectangle 69"/>
          <p:cNvSpPr>
            <a:spLocks noChangeArrowheads="1"/>
          </p:cNvSpPr>
          <p:nvPr/>
        </p:nvSpPr>
        <p:spPr bwMode="auto">
          <a:xfrm>
            <a:off x="152400" y="914400"/>
            <a:ext cx="8915400" cy="3657600"/>
          </a:xfrm>
          <a:prstGeom prst="rect">
            <a:avLst/>
          </a:prstGeom>
          <a:solidFill>
            <a:srgbClr val="E2E5FA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53463" cy="762000"/>
          </a:xfrm>
        </p:spPr>
        <p:txBody>
          <a:bodyPr/>
          <a:lstStyle/>
          <a:p>
            <a:r>
              <a:rPr lang="en-US" altLang="en-US" smtClean="0"/>
              <a:t>A taxonomy of non-functional requirements</a:t>
            </a:r>
            <a:endParaRPr lang="en-US" altLang="en-US" sz="2000" smtClean="0"/>
          </a:p>
        </p:txBody>
      </p:sp>
      <p:sp>
        <p:nvSpPr>
          <p:cNvPr id="1425479" name="Rectangle 71"/>
          <p:cNvSpPr>
            <a:spLocks noChangeArrowheads="1"/>
          </p:cNvSpPr>
          <p:nvPr/>
        </p:nvSpPr>
        <p:spPr bwMode="auto">
          <a:xfrm>
            <a:off x="3892550" y="884238"/>
            <a:ext cx="24161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0" name="Rectangle 72"/>
          <p:cNvSpPr>
            <a:spLocks noChangeArrowheads="1"/>
          </p:cNvSpPr>
          <p:nvPr/>
        </p:nvSpPr>
        <p:spPr bwMode="auto">
          <a:xfrm>
            <a:off x="3971925" y="965200"/>
            <a:ext cx="2441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Non-Functional Requirement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1" name="Rectangle 73"/>
          <p:cNvSpPr>
            <a:spLocks noChangeArrowheads="1"/>
          </p:cNvSpPr>
          <p:nvPr/>
        </p:nvSpPr>
        <p:spPr bwMode="auto">
          <a:xfrm>
            <a:off x="1441450" y="1587500"/>
            <a:ext cx="17065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2" name="Rectangle 74"/>
          <p:cNvSpPr>
            <a:spLocks noChangeArrowheads="1"/>
          </p:cNvSpPr>
          <p:nvPr/>
        </p:nvSpPr>
        <p:spPr bwMode="auto">
          <a:xfrm>
            <a:off x="1622425" y="1666875"/>
            <a:ext cx="14874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Quality of Service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3" name="Rectangle 75"/>
          <p:cNvSpPr>
            <a:spLocks noChangeArrowheads="1"/>
          </p:cNvSpPr>
          <p:nvPr/>
        </p:nvSpPr>
        <p:spPr bwMode="auto">
          <a:xfrm>
            <a:off x="3411538" y="1587500"/>
            <a:ext cx="13985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4" name="Rectangle 76"/>
          <p:cNvSpPr>
            <a:spLocks noChangeArrowheads="1"/>
          </p:cNvSpPr>
          <p:nvPr/>
        </p:nvSpPr>
        <p:spPr bwMode="auto">
          <a:xfrm>
            <a:off x="3665538" y="1666875"/>
            <a:ext cx="100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Compliance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5" name="Rectangle 77"/>
          <p:cNvSpPr>
            <a:spLocks noChangeArrowheads="1"/>
          </p:cNvSpPr>
          <p:nvPr/>
        </p:nvSpPr>
        <p:spPr bwMode="auto">
          <a:xfrm>
            <a:off x="4805363" y="1587500"/>
            <a:ext cx="21621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6" name="Rectangle 78"/>
          <p:cNvSpPr>
            <a:spLocks noChangeArrowheads="1"/>
          </p:cNvSpPr>
          <p:nvPr/>
        </p:nvSpPr>
        <p:spPr bwMode="auto">
          <a:xfrm>
            <a:off x="4978400" y="1666875"/>
            <a:ext cx="19827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Architectural Constraint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7" name="Rectangle 79"/>
          <p:cNvSpPr>
            <a:spLocks noChangeArrowheads="1"/>
          </p:cNvSpPr>
          <p:nvPr/>
        </p:nvSpPr>
        <p:spPr bwMode="auto">
          <a:xfrm>
            <a:off x="6908800" y="1587500"/>
            <a:ext cx="20955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8" name="Rectangle 80"/>
          <p:cNvSpPr>
            <a:spLocks noChangeArrowheads="1"/>
          </p:cNvSpPr>
          <p:nvPr/>
        </p:nvSpPr>
        <p:spPr bwMode="auto">
          <a:xfrm>
            <a:off x="7015163" y="1666875"/>
            <a:ext cx="20462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Development Constraint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9" name="Rectangle 81"/>
          <p:cNvSpPr>
            <a:spLocks noChangeArrowheads="1"/>
          </p:cNvSpPr>
          <p:nvPr/>
        </p:nvSpPr>
        <p:spPr bwMode="auto">
          <a:xfrm>
            <a:off x="153988" y="3363913"/>
            <a:ext cx="11049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0" name="Rectangle 82"/>
          <p:cNvSpPr>
            <a:spLocks noChangeArrowheads="1"/>
          </p:cNvSpPr>
          <p:nvPr/>
        </p:nvSpPr>
        <p:spPr bwMode="auto">
          <a:xfrm>
            <a:off x="155575" y="3384550"/>
            <a:ext cx="1195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Confidentiality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1" name="Rectangle 83"/>
          <p:cNvSpPr>
            <a:spLocks noChangeArrowheads="1"/>
          </p:cNvSpPr>
          <p:nvPr/>
        </p:nvSpPr>
        <p:spPr bwMode="auto">
          <a:xfrm>
            <a:off x="1227138" y="3363913"/>
            <a:ext cx="754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2" name="Rectangle 84"/>
          <p:cNvSpPr>
            <a:spLocks noChangeArrowheads="1"/>
          </p:cNvSpPr>
          <p:nvPr/>
        </p:nvSpPr>
        <p:spPr bwMode="auto">
          <a:xfrm>
            <a:off x="1317625" y="3384550"/>
            <a:ext cx="673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Integrity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3" name="Rectangle 85"/>
          <p:cNvSpPr>
            <a:spLocks noChangeArrowheads="1"/>
          </p:cNvSpPr>
          <p:nvPr/>
        </p:nvSpPr>
        <p:spPr bwMode="auto">
          <a:xfrm>
            <a:off x="1951038" y="3379788"/>
            <a:ext cx="95408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4" name="Rectangle 86"/>
          <p:cNvSpPr>
            <a:spLocks noChangeArrowheads="1"/>
          </p:cNvSpPr>
          <p:nvPr/>
        </p:nvSpPr>
        <p:spPr bwMode="auto">
          <a:xfrm>
            <a:off x="2038350" y="3400425"/>
            <a:ext cx="89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Availability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5" name="Rectangle 87"/>
          <p:cNvSpPr>
            <a:spLocks noChangeArrowheads="1"/>
          </p:cNvSpPr>
          <p:nvPr/>
        </p:nvSpPr>
        <p:spPr bwMode="auto">
          <a:xfrm>
            <a:off x="5799138" y="2474913"/>
            <a:ext cx="11811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6" name="Rectangle 88"/>
          <p:cNvSpPr>
            <a:spLocks noChangeArrowheads="1"/>
          </p:cNvSpPr>
          <p:nvPr/>
        </p:nvSpPr>
        <p:spPr bwMode="auto">
          <a:xfrm>
            <a:off x="5970588" y="2555875"/>
            <a:ext cx="955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Distribution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7" name="Rectangle 89"/>
          <p:cNvSpPr>
            <a:spLocks noChangeArrowheads="1"/>
          </p:cNvSpPr>
          <p:nvPr/>
        </p:nvSpPr>
        <p:spPr bwMode="auto">
          <a:xfrm>
            <a:off x="4632325" y="2474913"/>
            <a:ext cx="131603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8" name="Rectangle 90"/>
          <p:cNvSpPr>
            <a:spLocks noChangeArrowheads="1"/>
          </p:cNvSpPr>
          <p:nvPr/>
        </p:nvSpPr>
        <p:spPr bwMode="auto">
          <a:xfrm>
            <a:off x="4891088" y="2555875"/>
            <a:ext cx="912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Installation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9" name="Rectangle 91"/>
          <p:cNvSpPr>
            <a:spLocks noChangeArrowheads="1"/>
          </p:cNvSpPr>
          <p:nvPr/>
        </p:nvSpPr>
        <p:spPr bwMode="auto">
          <a:xfrm>
            <a:off x="87313" y="2474913"/>
            <a:ext cx="849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0" name="Rectangle 92"/>
          <p:cNvSpPr>
            <a:spLocks noChangeArrowheads="1"/>
          </p:cNvSpPr>
          <p:nvPr/>
        </p:nvSpPr>
        <p:spPr bwMode="auto">
          <a:xfrm>
            <a:off x="293688" y="2555875"/>
            <a:ext cx="534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Safety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1" name="Rectangle 93"/>
          <p:cNvSpPr>
            <a:spLocks noChangeArrowheads="1"/>
          </p:cNvSpPr>
          <p:nvPr/>
        </p:nvSpPr>
        <p:spPr bwMode="auto">
          <a:xfrm>
            <a:off x="731838" y="2474913"/>
            <a:ext cx="9683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2" name="Rectangle 94"/>
          <p:cNvSpPr>
            <a:spLocks noChangeArrowheads="1"/>
          </p:cNvSpPr>
          <p:nvPr/>
        </p:nvSpPr>
        <p:spPr bwMode="auto">
          <a:xfrm>
            <a:off x="925513" y="2555875"/>
            <a:ext cx="684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Security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3" name="Rectangle 95"/>
          <p:cNvSpPr>
            <a:spLocks noChangeArrowheads="1"/>
          </p:cNvSpPr>
          <p:nvPr/>
        </p:nvSpPr>
        <p:spPr bwMode="auto">
          <a:xfrm>
            <a:off x="3814763" y="4187825"/>
            <a:ext cx="11033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4" name="Rectangle 96"/>
          <p:cNvSpPr>
            <a:spLocks noChangeArrowheads="1"/>
          </p:cNvSpPr>
          <p:nvPr/>
        </p:nvSpPr>
        <p:spPr bwMode="auto">
          <a:xfrm>
            <a:off x="4059238" y="4271963"/>
            <a:ext cx="71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Usability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5" name="Rectangle 97"/>
          <p:cNvSpPr>
            <a:spLocks noChangeArrowheads="1"/>
          </p:cNvSpPr>
          <p:nvPr/>
        </p:nvSpPr>
        <p:spPr bwMode="auto">
          <a:xfrm>
            <a:off x="2366963" y="2474913"/>
            <a:ext cx="13176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6" name="Rectangle 98"/>
          <p:cNvSpPr>
            <a:spLocks noChangeArrowheads="1"/>
          </p:cNvSpPr>
          <p:nvPr/>
        </p:nvSpPr>
        <p:spPr bwMode="auto">
          <a:xfrm>
            <a:off x="2540000" y="2555875"/>
            <a:ext cx="109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Performance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7" name="Rectangle 99"/>
          <p:cNvSpPr>
            <a:spLocks noChangeArrowheads="1"/>
          </p:cNvSpPr>
          <p:nvPr/>
        </p:nvSpPr>
        <p:spPr bwMode="auto">
          <a:xfrm>
            <a:off x="1509713" y="2474913"/>
            <a:ext cx="10620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8" name="Rectangle 100"/>
          <p:cNvSpPr>
            <a:spLocks noChangeArrowheads="1"/>
          </p:cNvSpPr>
          <p:nvPr/>
        </p:nvSpPr>
        <p:spPr bwMode="auto">
          <a:xfrm>
            <a:off x="1692275" y="2555875"/>
            <a:ext cx="814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Reliability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9" name="Rectangle 101"/>
          <p:cNvSpPr>
            <a:spLocks noChangeArrowheads="1"/>
          </p:cNvSpPr>
          <p:nvPr/>
        </p:nvSpPr>
        <p:spPr bwMode="auto">
          <a:xfrm>
            <a:off x="7858125" y="2452688"/>
            <a:ext cx="13430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0" name="Rectangle 102"/>
          <p:cNvSpPr>
            <a:spLocks noChangeArrowheads="1"/>
          </p:cNvSpPr>
          <p:nvPr/>
        </p:nvSpPr>
        <p:spPr bwMode="auto">
          <a:xfrm>
            <a:off x="7991475" y="2532063"/>
            <a:ext cx="1206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Maintainability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1" name="Rectangle 103"/>
          <p:cNvSpPr>
            <a:spLocks noChangeArrowheads="1"/>
          </p:cNvSpPr>
          <p:nvPr/>
        </p:nvSpPr>
        <p:spPr bwMode="auto">
          <a:xfrm>
            <a:off x="6826250" y="2466975"/>
            <a:ext cx="76676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2" name="Rectangle 104"/>
          <p:cNvSpPr>
            <a:spLocks noChangeArrowheads="1"/>
          </p:cNvSpPr>
          <p:nvPr/>
        </p:nvSpPr>
        <p:spPr bwMode="auto">
          <a:xfrm>
            <a:off x="7058025" y="2547938"/>
            <a:ext cx="392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Cost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3" name="Rectangle 105"/>
          <p:cNvSpPr>
            <a:spLocks noChangeArrowheads="1"/>
          </p:cNvSpPr>
          <p:nvPr/>
        </p:nvSpPr>
        <p:spPr bwMode="auto">
          <a:xfrm>
            <a:off x="2898775" y="3389313"/>
            <a:ext cx="6080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4" name="Rectangle 106"/>
          <p:cNvSpPr>
            <a:spLocks noChangeArrowheads="1"/>
          </p:cNvSpPr>
          <p:nvPr/>
        </p:nvSpPr>
        <p:spPr bwMode="auto">
          <a:xfrm>
            <a:off x="3036888" y="3406775"/>
            <a:ext cx="4238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Time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5" name="Rectangle 107"/>
          <p:cNvSpPr>
            <a:spLocks noChangeArrowheads="1"/>
          </p:cNvSpPr>
          <p:nvPr/>
        </p:nvSpPr>
        <p:spPr bwMode="auto">
          <a:xfrm>
            <a:off x="3435350" y="3389313"/>
            <a:ext cx="6477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6" name="Rectangle 108"/>
          <p:cNvSpPr>
            <a:spLocks noChangeArrowheads="1"/>
          </p:cNvSpPr>
          <p:nvPr/>
        </p:nvSpPr>
        <p:spPr bwMode="auto">
          <a:xfrm>
            <a:off x="3538538" y="3406775"/>
            <a:ext cx="541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Space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7" name="Rectangle 109"/>
          <p:cNvSpPr>
            <a:spLocks noChangeArrowheads="1"/>
          </p:cNvSpPr>
          <p:nvPr/>
        </p:nvSpPr>
        <p:spPr bwMode="auto">
          <a:xfrm>
            <a:off x="6919913" y="2919413"/>
            <a:ext cx="9826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8" name="Rectangle 110"/>
          <p:cNvSpPr>
            <a:spLocks noChangeArrowheads="1"/>
          </p:cNvSpPr>
          <p:nvPr/>
        </p:nvSpPr>
        <p:spPr bwMode="auto">
          <a:xfrm>
            <a:off x="7086600" y="2998788"/>
            <a:ext cx="755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Deadline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9" name="Line 111"/>
          <p:cNvSpPr>
            <a:spLocks noChangeShapeType="1"/>
          </p:cNvSpPr>
          <p:nvPr/>
        </p:nvSpPr>
        <p:spPr bwMode="auto">
          <a:xfrm flipV="1">
            <a:off x="2809875" y="1257300"/>
            <a:ext cx="1601788" cy="385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0" name="Line 112"/>
          <p:cNvSpPr>
            <a:spLocks noChangeShapeType="1"/>
          </p:cNvSpPr>
          <p:nvPr/>
        </p:nvSpPr>
        <p:spPr bwMode="auto">
          <a:xfrm flipV="1">
            <a:off x="4349750" y="1271588"/>
            <a:ext cx="517525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1" name="Line 113"/>
          <p:cNvSpPr>
            <a:spLocks noChangeShapeType="1"/>
          </p:cNvSpPr>
          <p:nvPr/>
        </p:nvSpPr>
        <p:spPr bwMode="auto">
          <a:xfrm flipH="1" flipV="1">
            <a:off x="5335588" y="1271588"/>
            <a:ext cx="287337" cy="3714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2" name="Line 114"/>
          <p:cNvSpPr>
            <a:spLocks noChangeShapeType="1"/>
          </p:cNvSpPr>
          <p:nvPr/>
        </p:nvSpPr>
        <p:spPr bwMode="auto">
          <a:xfrm flipH="1" flipV="1">
            <a:off x="5940425" y="1287463"/>
            <a:ext cx="1558925" cy="341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3" name="Line 115"/>
          <p:cNvSpPr>
            <a:spLocks noChangeShapeType="1"/>
          </p:cNvSpPr>
          <p:nvPr/>
        </p:nvSpPr>
        <p:spPr bwMode="auto">
          <a:xfrm flipV="1">
            <a:off x="7486650" y="2062163"/>
            <a:ext cx="47625" cy="906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4" name="Line 116"/>
          <p:cNvSpPr>
            <a:spLocks noChangeShapeType="1"/>
          </p:cNvSpPr>
          <p:nvPr/>
        </p:nvSpPr>
        <p:spPr bwMode="auto">
          <a:xfrm flipH="1" flipV="1">
            <a:off x="7708900" y="2030413"/>
            <a:ext cx="9032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5" name="Line 117"/>
          <p:cNvSpPr>
            <a:spLocks noChangeShapeType="1"/>
          </p:cNvSpPr>
          <p:nvPr/>
        </p:nvSpPr>
        <p:spPr bwMode="auto">
          <a:xfrm flipV="1">
            <a:off x="7189788" y="2012950"/>
            <a:ext cx="223837" cy="5032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6" name="Line 118"/>
          <p:cNvSpPr>
            <a:spLocks noChangeShapeType="1"/>
          </p:cNvSpPr>
          <p:nvPr/>
        </p:nvSpPr>
        <p:spPr bwMode="auto">
          <a:xfrm flipH="1" flipV="1">
            <a:off x="5764213" y="2012950"/>
            <a:ext cx="447675" cy="519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7" name="Line 119"/>
          <p:cNvSpPr>
            <a:spLocks noChangeShapeType="1"/>
          </p:cNvSpPr>
          <p:nvPr/>
        </p:nvSpPr>
        <p:spPr bwMode="auto">
          <a:xfrm flipV="1">
            <a:off x="5194300" y="2012950"/>
            <a:ext cx="423863" cy="519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8" name="Line 120"/>
          <p:cNvSpPr>
            <a:spLocks noChangeShapeType="1"/>
          </p:cNvSpPr>
          <p:nvPr/>
        </p:nvSpPr>
        <p:spPr bwMode="auto">
          <a:xfrm flipH="1" flipV="1">
            <a:off x="2092325" y="2062163"/>
            <a:ext cx="87313" cy="404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9" name="Line 121"/>
          <p:cNvSpPr>
            <a:spLocks noChangeShapeType="1"/>
          </p:cNvSpPr>
          <p:nvPr/>
        </p:nvSpPr>
        <p:spPr bwMode="auto">
          <a:xfrm flipH="1" flipV="1">
            <a:off x="2293938" y="2030413"/>
            <a:ext cx="688975" cy="5016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0" name="Line 122"/>
          <p:cNvSpPr>
            <a:spLocks noChangeShapeType="1"/>
          </p:cNvSpPr>
          <p:nvPr/>
        </p:nvSpPr>
        <p:spPr bwMode="auto">
          <a:xfrm flipH="1" flipV="1">
            <a:off x="2401888" y="2012950"/>
            <a:ext cx="1385887" cy="5349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1" name="Line 123"/>
          <p:cNvSpPr>
            <a:spLocks noChangeShapeType="1"/>
          </p:cNvSpPr>
          <p:nvPr/>
        </p:nvSpPr>
        <p:spPr bwMode="auto">
          <a:xfrm flipH="1" flipV="1">
            <a:off x="3098800" y="2852738"/>
            <a:ext cx="676275" cy="5032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2" name="Line 124"/>
          <p:cNvSpPr>
            <a:spLocks noChangeShapeType="1"/>
          </p:cNvSpPr>
          <p:nvPr/>
        </p:nvSpPr>
        <p:spPr bwMode="auto">
          <a:xfrm flipH="1" flipV="1">
            <a:off x="3017838" y="2820988"/>
            <a:ext cx="192087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3" name="Line 125"/>
          <p:cNvSpPr>
            <a:spLocks noChangeShapeType="1"/>
          </p:cNvSpPr>
          <p:nvPr/>
        </p:nvSpPr>
        <p:spPr bwMode="auto">
          <a:xfrm flipV="1">
            <a:off x="1416050" y="2012950"/>
            <a:ext cx="582613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4" name="Line 126"/>
          <p:cNvSpPr>
            <a:spLocks noChangeShapeType="1"/>
          </p:cNvSpPr>
          <p:nvPr/>
        </p:nvSpPr>
        <p:spPr bwMode="auto">
          <a:xfrm flipV="1">
            <a:off x="825500" y="1966913"/>
            <a:ext cx="1066800" cy="5492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5" name="Line 127"/>
          <p:cNvSpPr>
            <a:spLocks noChangeShapeType="1"/>
          </p:cNvSpPr>
          <p:nvPr/>
        </p:nvSpPr>
        <p:spPr bwMode="auto">
          <a:xfrm flipV="1">
            <a:off x="798513" y="2836863"/>
            <a:ext cx="423862" cy="5349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6" name="Line 128"/>
          <p:cNvSpPr>
            <a:spLocks noChangeShapeType="1"/>
          </p:cNvSpPr>
          <p:nvPr/>
        </p:nvSpPr>
        <p:spPr bwMode="auto">
          <a:xfrm flipH="1" flipV="1">
            <a:off x="1301750" y="2901950"/>
            <a:ext cx="300038" cy="438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7" name="Line 129"/>
          <p:cNvSpPr>
            <a:spLocks noChangeShapeType="1"/>
          </p:cNvSpPr>
          <p:nvPr/>
        </p:nvSpPr>
        <p:spPr bwMode="auto">
          <a:xfrm flipH="1" flipV="1">
            <a:off x="1382713" y="2886075"/>
            <a:ext cx="998537" cy="5000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8" name="Rectangle 130"/>
          <p:cNvSpPr>
            <a:spLocks noChangeArrowheads="1"/>
          </p:cNvSpPr>
          <p:nvPr/>
        </p:nvSpPr>
        <p:spPr bwMode="auto">
          <a:xfrm>
            <a:off x="7683500" y="2903538"/>
            <a:ext cx="10636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39" name="Rectangle 131"/>
          <p:cNvSpPr>
            <a:spLocks noChangeArrowheads="1"/>
          </p:cNvSpPr>
          <p:nvPr/>
        </p:nvSpPr>
        <p:spPr bwMode="auto">
          <a:xfrm>
            <a:off x="7859713" y="2984500"/>
            <a:ext cx="8239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Variability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0" name="Line 132"/>
          <p:cNvSpPr>
            <a:spLocks noChangeShapeType="1"/>
          </p:cNvSpPr>
          <p:nvPr/>
        </p:nvSpPr>
        <p:spPr bwMode="auto">
          <a:xfrm flipH="1" flipV="1">
            <a:off x="7640638" y="2078038"/>
            <a:ext cx="382587" cy="890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41" name="Rectangle 133"/>
          <p:cNvSpPr>
            <a:spLocks noChangeArrowheads="1"/>
          </p:cNvSpPr>
          <p:nvPr/>
        </p:nvSpPr>
        <p:spPr bwMode="auto">
          <a:xfrm>
            <a:off x="6199188" y="3330575"/>
            <a:ext cx="14652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2" name="Rectangle 134"/>
          <p:cNvSpPr>
            <a:spLocks noChangeArrowheads="1"/>
          </p:cNvSpPr>
          <p:nvPr/>
        </p:nvSpPr>
        <p:spPr bwMode="auto">
          <a:xfrm>
            <a:off x="6611938" y="3414713"/>
            <a:ext cx="749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Software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3" name="Rectangle 135"/>
          <p:cNvSpPr>
            <a:spLocks noChangeArrowheads="1"/>
          </p:cNvSpPr>
          <p:nvPr/>
        </p:nvSpPr>
        <p:spPr bwMode="auto">
          <a:xfrm>
            <a:off x="6378575" y="3632200"/>
            <a:ext cx="1238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interoperability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4" name="Rectangle 136"/>
          <p:cNvSpPr>
            <a:spLocks noChangeArrowheads="1"/>
          </p:cNvSpPr>
          <p:nvPr/>
        </p:nvSpPr>
        <p:spPr bwMode="auto">
          <a:xfrm>
            <a:off x="4792663" y="4154488"/>
            <a:ext cx="13303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5" name="Rectangle 137"/>
          <p:cNvSpPr>
            <a:spLocks noChangeArrowheads="1"/>
          </p:cNvSpPr>
          <p:nvPr/>
        </p:nvSpPr>
        <p:spPr bwMode="auto">
          <a:xfrm>
            <a:off x="4962525" y="4233863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Convenience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6" name="Rectangle 138"/>
          <p:cNvSpPr>
            <a:spLocks noChangeArrowheads="1"/>
          </p:cNvSpPr>
          <p:nvPr/>
        </p:nvSpPr>
        <p:spPr bwMode="auto">
          <a:xfrm>
            <a:off x="3506788" y="2474913"/>
            <a:ext cx="10080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7" name="Rectangle 139"/>
          <p:cNvSpPr>
            <a:spLocks noChangeArrowheads="1"/>
          </p:cNvSpPr>
          <p:nvPr/>
        </p:nvSpPr>
        <p:spPr bwMode="auto">
          <a:xfrm>
            <a:off x="3694113" y="2555875"/>
            <a:ext cx="741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Interface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8" name="Rectangle 140"/>
          <p:cNvSpPr>
            <a:spLocks noChangeArrowheads="1"/>
          </p:cNvSpPr>
          <p:nvPr/>
        </p:nvSpPr>
        <p:spPr bwMode="auto">
          <a:xfrm>
            <a:off x="4216400" y="3330575"/>
            <a:ext cx="11699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9" name="Rectangle 141"/>
          <p:cNvSpPr>
            <a:spLocks noChangeArrowheads="1"/>
          </p:cNvSpPr>
          <p:nvPr/>
        </p:nvSpPr>
        <p:spPr bwMode="auto">
          <a:xfrm>
            <a:off x="4645025" y="3414713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User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0" name="Rectangle 142"/>
          <p:cNvSpPr>
            <a:spLocks noChangeArrowheads="1"/>
          </p:cNvSpPr>
          <p:nvPr/>
        </p:nvSpPr>
        <p:spPr bwMode="auto">
          <a:xfrm>
            <a:off x="4419600" y="3632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interaction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1" name="Rectangle 143"/>
          <p:cNvSpPr>
            <a:spLocks noChangeArrowheads="1"/>
          </p:cNvSpPr>
          <p:nvPr/>
        </p:nvSpPr>
        <p:spPr bwMode="auto">
          <a:xfrm>
            <a:off x="5208588" y="3330575"/>
            <a:ext cx="1168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2" name="Rectangle 144"/>
          <p:cNvSpPr>
            <a:spLocks noChangeArrowheads="1"/>
          </p:cNvSpPr>
          <p:nvPr/>
        </p:nvSpPr>
        <p:spPr bwMode="auto">
          <a:xfrm>
            <a:off x="5549900" y="3414713"/>
            <a:ext cx="582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Device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3" name="Rectangle 145"/>
          <p:cNvSpPr>
            <a:spLocks noChangeArrowheads="1"/>
          </p:cNvSpPr>
          <p:nvPr/>
        </p:nvSpPr>
        <p:spPr bwMode="auto">
          <a:xfrm>
            <a:off x="5411788" y="3640138"/>
            <a:ext cx="881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interaction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4" name="Line 146"/>
          <p:cNvSpPr>
            <a:spLocks noChangeShapeType="1"/>
          </p:cNvSpPr>
          <p:nvPr/>
        </p:nvSpPr>
        <p:spPr bwMode="auto">
          <a:xfrm flipH="1" flipV="1">
            <a:off x="4867275" y="3870325"/>
            <a:ext cx="528638" cy="355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5" name="Line 147"/>
          <p:cNvSpPr>
            <a:spLocks noChangeShapeType="1"/>
          </p:cNvSpPr>
          <p:nvPr/>
        </p:nvSpPr>
        <p:spPr bwMode="auto">
          <a:xfrm flipH="1">
            <a:off x="4332288" y="3887788"/>
            <a:ext cx="460375" cy="3540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6" name="Line 148"/>
          <p:cNvSpPr>
            <a:spLocks noChangeShapeType="1"/>
          </p:cNvSpPr>
          <p:nvPr/>
        </p:nvSpPr>
        <p:spPr bwMode="auto">
          <a:xfrm flipH="1" flipV="1">
            <a:off x="4264025" y="2820988"/>
            <a:ext cx="2324100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7" name="Line 149"/>
          <p:cNvSpPr>
            <a:spLocks noChangeShapeType="1"/>
          </p:cNvSpPr>
          <p:nvPr/>
        </p:nvSpPr>
        <p:spPr bwMode="auto">
          <a:xfrm flipH="1" flipV="1">
            <a:off x="4224338" y="2820988"/>
            <a:ext cx="1411287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8" name="Line 150"/>
          <p:cNvSpPr>
            <a:spLocks noChangeShapeType="1"/>
          </p:cNvSpPr>
          <p:nvPr/>
        </p:nvSpPr>
        <p:spPr bwMode="auto">
          <a:xfrm flipH="1" flipV="1">
            <a:off x="4170363" y="2820988"/>
            <a:ext cx="608012" cy="565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9" name="Line 151"/>
          <p:cNvSpPr>
            <a:spLocks noChangeShapeType="1"/>
          </p:cNvSpPr>
          <p:nvPr/>
        </p:nvSpPr>
        <p:spPr bwMode="auto">
          <a:xfrm flipH="1" flipV="1">
            <a:off x="592138" y="4271963"/>
            <a:ext cx="12112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0" name="Rectangle 152"/>
          <p:cNvSpPr>
            <a:spLocks noChangeArrowheads="1"/>
          </p:cNvSpPr>
          <p:nvPr/>
        </p:nvSpPr>
        <p:spPr bwMode="auto">
          <a:xfrm>
            <a:off x="517525" y="3911600"/>
            <a:ext cx="13319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1" name="Rectangle 153"/>
          <p:cNvSpPr>
            <a:spLocks noChangeArrowheads="1"/>
          </p:cNvSpPr>
          <p:nvPr/>
        </p:nvSpPr>
        <p:spPr bwMode="auto">
          <a:xfrm>
            <a:off x="688975" y="3990975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>
                <a:solidFill>
                  <a:schemeClr val="tx1"/>
                </a:solidFill>
                <a:latin typeface="Helvetica" charset="0"/>
              </a:rPr>
              <a:t>Subclass link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2" name="Line 154"/>
          <p:cNvSpPr>
            <a:spLocks noChangeShapeType="1"/>
          </p:cNvSpPr>
          <p:nvPr/>
        </p:nvSpPr>
        <p:spPr bwMode="auto">
          <a:xfrm>
            <a:off x="2647950" y="2000250"/>
            <a:ext cx="121443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3" name="Rectangle 155"/>
          <p:cNvSpPr>
            <a:spLocks noChangeArrowheads="1"/>
          </p:cNvSpPr>
          <p:nvPr/>
        </p:nvSpPr>
        <p:spPr bwMode="auto">
          <a:xfrm>
            <a:off x="3733800" y="2120900"/>
            <a:ext cx="10636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4" name="Rectangle 156"/>
          <p:cNvSpPr>
            <a:spLocks noChangeArrowheads="1"/>
          </p:cNvSpPr>
          <p:nvPr/>
        </p:nvSpPr>
        <p:spPr bwMode="auto">
          <a:xfrm>
            <a:off x="3932238" y="2198688"/>
            <a:ext cx="779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Accuracy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5" name="Line 157"/>
          <p:cNvSpPr>
            <a:spLocks noChangeShapeType="1"/>
          </p:cNvSpPr>
          <p:nvPr/>
        </p:nvSpPr>
        <p:spPr bwMode="auto">
          <a:xfrm flipH="1" flipV="1">
            <a:off x="3219450" y="2820988"/>
            <a:ext cx="635000" cy="292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6" name="Rectangle 158"/>
          <p:cNvSpPr>
            <a:spLocks noChangeArrowheads="1"/>
          </p:cNvSpPr>
          <p:nvPr/>
        </p:nvSpPr>
        <p:spPr bwMode="auto">
          <a:xfrm>
            <a:off x="3811588" y="3033713"/>
            <a:ext cx="5111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7" name="Rectangle 159"/>
          <p:cNvSpPr>
            <a:spLocks noChangeArrowheads="1"/>
          </p:cNvSpPr>
          <p:nvPr/>
        </p:nvSpPr>
        <p:spPr bwMode="auto">
          <a:xfrm>
            <a:off x="3916363" y="3054350"/>
            <a:ext cx="392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Cost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3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304800" y="4724400"/>
            <a:ext cx="8686800" cy="1905000"/>
          </a:xfrm>
          <a:noFill/>
        </p:spPr>
        <p:txBody>
          <a:bodyPr/>
          <a:lstStyle/>
          <a:p>
            <a:r>
              <a:rPr lang="en-US" sz="2000" smtClean="0"/>
              <a:t>See definitions and examples in the book</a:t>
            </a:r>
          </a:p>
          <a:p>
            <a:pPr>
              <a:lnSpc>
                <a:spcPct val="70000"/>
              </a:lnSpc>
            </a:pPr>
            <a:r>
              <a:rPr lang="en-US" sz="2000" smtClean="0"/>
              <a:t>No clear-cut boundaries, possible overlaps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sz="2000" smtClean="0"/>
              <a:t>Functional/non-functional:  </a:t>
            </a:r>
            <a:r>
              <a:rPr lang="en-US" sz="1800" smtClean="0"/>
              <a:t>e.g.</a:t>
            </a:r>
            <a:r>
              <a:rPr lang="en-US" sz="2000" smtClean="0"/>
              <a:t> functional reqs for firewall management are security-related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sz="2000" smtClean="0"/>
              <a:t>Non-functional overlaps:  </a:t>
            </a:r>
            <a:r>
              <a:rPr lang="en-US" sz="1800" smtClean="0"/>
              <a:t>e.g.</a:t>
            </a:r>
            <a:r>
              <a:rPr lang="en-US" sz="2000" smtClean="0"/>
              <a:t> </a:t>
            </a:r>
            <a:r>
              <a:rPr lang="en-US" sz="1800" smtClean="0">
                <a:solidFill>
                  <a:srgbClr val="5F5F5F"/>
                </a:solidFill>
              </a:rPr>
              <a:t>“high frequency of train commands”</a:t>
            </a:r>
            <a:r>
              <a:rPr lang="en-US" sz="2000" smtClean="0"/>
              <a:t> is related to performance and safety</a:t>
            </a:r>
          </a:p>
        </p:txBody>
      </p:sp>
      <p:sp>
        <p:nvSpPr>
          <p:cNvPr id="1425478" name="Line 70"/>
          <p:cNvSpPr>
            <a:spLocks noChangeShapeType="1"/>
          </p:cNvSpPr>
          <p:nvPr/>
        </p:nvSpPr>
        <p:spPr bwMode="auto">
          <a:xfrm>
            <a:off x="4648200" y="4572000"/>
            <a:ext cx="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967663" cy="762000"/>
          </a:xfrm>
        </p:spPr>
        <p:txBody>
          <a:bodyPr/>
          <a:lstStyle/>
          <a:p>
            <a:r>
              <a:rPr lang="en-US" smtClean="0"/>
              <a:t>Requirements taxonomies are helpful ...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422400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specific definition of what requirements are in specific classes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More semantic characterization of requirements ...</a:t>
            </a:r>
          </a:p>
          <a:p>
            <a:pPr lvl="1">
              <a:defRPr/>
            </a:pPr>
            <a:r>
              <a:rPr lang="en-US" dirty="0" smtClean="0"/>
              <a:t>prescribing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desired behaviors</a:t>
            </a:r>
            <a:r>
              <a:rPr lang="en-US" dirty="0" smtClean="0"/>
              <a:t>  </a:t>
            </a:r>
            <a:r>
              <a:rPr lang="en-US" sz="2000" dirty="0" smtClean="0"/>
              <a:t>e.g.</a:t>
            </a:r>
            <a:r>
              <a:rPr lang="en-US" dirty="0" smtClean="0"/>
              <a:t> many functional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ruling out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inadmissible behaviors</a:t>
            </a:r>
            <a:r>
              <a:rPr lang="en-US" dirty="0" smtClean="0"/>
              <a:t>  </a:t>
            </a:r>
            <a:r>
              <a:rPr lang="en-US" sz="2000" dirty="0" smtClean="0"/>
              <a:t>e.g.</a:t>
            </a:r>
            <a:r>
              <a:rPr lang="en-US" dirty="0" smtClean="0"/>
              <a:t> many safety, security, accuracy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indicating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preferred behaviors</a:t>
            </a:r>
            <a:r>
              <a:rPr lang="en-US" dirty="0" smtClean="0"/>
              <a:t>  </a:t>
            </a:r>
            <a:r>
              <a:rPr lang="en-US" sz="2000" dirty="0" smtClean="0"/>
              <a:t>e.g.</a:t>
            </a:r>
            <a:r>
              <a:rPr lang="en-US" dirty="0" smtClean="0"/>
              <a:t> soft, “</a:t>
            </a:r>
            <a:r>
              <a:rPr lang="en-US" dirty="0" err="1" smtClean="0"/>
              <a:t>ility</a:t>
            </a:r>
            <a:r>
              <a:rPr lang="en-US" dirty="0" smtClean="0"/>
              <a:t>” </a:t>
            </a:r>
            <a:r>
              <a:rPr lang="en-US" dirty="0" err="1" smtClean="0"/>
              <a:t>reqs</a:t>
            </a:r>
            <a:endParaRPr lang="en-US" dirty="0" smtClean="0"/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Elicitation/analysis can be guided by taxonomy browsing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Is there any confidentiality </a:t>
            </a:r>
            <a:r>
              <a:rPr lang="en-US" dirty="0" err="1" smtClean="0"/>
              <a:t>req</a:t>
            </a:r>
            <a:r>
              <a:rPr lang="en-US" dirty="0" smtClean="0"/>
              <a:t> on information </a:t>
            </a:r>
            <a:r>
              <a:rPr lang="en-US" i="1" dirty="0" smtClean="0"/>
              <a:t>X</a:t>
            </a:r>
            <a:r>
              <a:rPr lang="en-US" dirty="0" smtClean="0"/>
              <a:t> ?</a:t>
            </a:r>
          </a:p>
          <a:p>
            <a:pPr lvl="1">
              <a:defRPr/>
            </a:pPr>
            <a:r>
              <a:rPr lang="en-US" dirty="0" smtClean="0"/>
              <a:t>Is there any accuracy </a:t>
            </a:r>
            <a:r>
              <a:rPr lang="en-US" dirty="0" err="1" smtClean="0"/>
              <a:t>req</a:t>
            </a:r>
            <a:r>
              <a:rPr lang="en-US" dirty="0" smtClean="0"/>
              <a:t> on information </a:t>
            </a:r>
            <a:r>
              <a:rPr lang="en-US" i="1" dirty="0" smtClean="0"/>
              <a:t>Y</a:t>
            </a:r>
            <a:r>
              <a:rPr lang="en-US" dirty="0" smtClean="0"/>
              <a:t> ?</a:t>
            </a:r>
          </a:p>
          <a:p>
            <a:pPr lvl="1">
              <a:defRPr/>
            </a:pPr>
            <a:r>
              <a:rPr lang="en-US" dirty="0" smtClean="0"/>
              <a:t>Is there any conflict between confidentiality and accountability </a:t>
            </a:r>
            <a:r>
              <a:rPr lang="en-US" dirty="0" err="1" smtClean="0"/>
              <a:t>reqs</a:t>
            </a:r>
            <a:r>
              <a:rPr lang="en-US" dirty="0" smtClean="0"/>
              <a:t> in my system?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4938"/>
            <a:ext cx="9906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73163"/>
            <a:ext cx="8529637" cy="5080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What is Requirements Engineering?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scope of RE: the WHY, WHAT and WHO dimensions</a:t>
            </a:r>
          </a:p>
          <a:p>
            <a:pPr lvl="1" algn="ctr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Types of statements involved: descriptive </a:t>
            </a:r>
            <a:r>
              <a:rPr kumimoji="0" lang="en-US" sz="2000" i="1" smtClean="0">
                <a:solidFill>
                  <a:srgbClr val="5F5F5F"/>
                </a:solidFill>
              </a:rPr>
              <a:t>vs.</a:t>
            </a:r>
            <a:r>
              <a:rPr kumimoji="0" lang="en-US" smtClean="0">
                <a:solidFill>
                  <a:srgbClr val="5F5F5F"/>
                </a:solidFill>
              </a:rPr>
              <a:t> prescriptive</a:t>
            </a:r>
          </a:p>
          <a:p>
            <a:pPr lvl="1" algn="ctr">
              <a:lnSpc>
                <a:spcPct val="15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Categories of requirements: functional </a:t>
            </a:r>
            <a:r>
              <a:rPr kumimoji="0" lang="en-US" sz="2000" i="1" smtClean="0">
                <a:solidFill>
                  <a:srgbClr val="5F5F5F"/>
                </a:solidFill>
              </a:rPr>
              <a:t>vs</a:t>
            </a:r>
            <a:r>
              <a:rPr kumimoji="0" lang="en-US" sz="1800" smtClean="0">
                <a:solidFill>
                  <a:srgbClr val="5F5F5F"/>
                </a:solidFill>
              </a:rPr>
              <a:t>.</a:t>
            </a:r>
            <a:r>
              <a:rPr kumimoji="0" lang="en-US" smtClean="0">
                <a:solidFill>
                  <a:srgbClr val="5F5F5F"/>
                </a:solidFill>
              </a:rPr>
              <a:t> non-functional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requirements lifecycle: 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33775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(1)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2884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5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6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916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2888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9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90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2891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sz="28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2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3" name="Rectangle 13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4" name="Rectangle 14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domain understanding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5" name="Rectangle 15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6" name="Rectangle 16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7" name="Rectangle 17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8" name="Rectangle 18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alternative proposals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9" name="Rectangle 19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0" name="Rectangle 20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1" name="Rectangle 21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2" name="Rectangle 22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3" name="Oval 23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understanding</a:t>
            </a:r>
            <a:endParaRPr lang="en-US" altLang="en-US" sz="2000" smtClean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77925"/>
            <a:ext cx="8882062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dirty="0" err="1" smtClean="0"/>
              <a:t>Studying</a:t>
            </a:r>
            <a:r>
              <a:rPr lang="fr-FR" dirty="0" smtClean="0"/>
              <a:t> the </a:t>
            </a:r>
            <a:r>
              <a:rPr lang="fr-FR" b="1" dirty="0" smtClean="0"/>
              <a:t>system-as-</a:t>
            </a:r>
            <a:r>
              <a:rPr lang="fr-FR" b="1" dirty="0" err="1" smtClean="0"/>
              <a:t>is</a:t>
            </a:r>
            <a:endParaRPr lang="fr-FR" b="1" dirty="0" smtClean="0"/>
          </a:p>
          <a:p>
            <a:pPr lvl="1">
              <a:spcBef>
                <a:spcPct val="10000"/>
              </a:spcBef>
              <a:defRPr/>
            </a:pPr>
            <a:r>
              <a:rPr lang="fr-FR" dirty="0" smtClean="0"/>
              <a:t>Business </a:t>
            </a:r>
            <a:r>
              <a:rPr lang="fr-FR" dirty="0" err="1" smtClean="0"/>
              <a:t>organization</a:t>
            </a:r>
            <a:r>
              <a:rPr lang="fr-FR" dirty="0" smtClean="0"/>
              <a:t>: structure, </a:t>
            </a:r>
            <a:r>
              <a:rPr lang="fr-FR" dirty="0" err="1" smtClean="0"/>
              <a:t>dependencies</a:t>
            </a:r>
            <a:r>
              <a:rPr lang="fr-FR" dirty="0" smtClean="0"/>
              <a:t>, </a:t>
            </a:r>
            <a:r>
              <a:rPr lang="fr-FR" dirty="0" err="1" smtClean="0"/>
              <a:t>strategic</a:t>
            </a:r>
            <a:r>
              <a:rPr lang="fr-FR" dirty="0" smtClean="0"/>
              <a:t> objectives, </a:t>
            </a:r>
            <a:r>
              <a:rPr lang="fr-FR" dirty="0" err="1" smtClean="0"/>
              <a:t>policies</a:t>
            </a:r>
            <a:r>
              <a:rPr lang="fr-FR" dirty="0" smtClean="0"/>
              <a:t>, </a:t>
            </a:r>
            <a:r>
              <a:rPr lang="fr-FR" dirty="0" err="1" smtClean="0"/>
              <a:t>workflows</a:t>
            </a:r>
            <a:r>
              <a:rPr lang="fr-FR" dirty="0" smtClean="0"/>
              <a:t>,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procedures</a:t>
            </a:r>
            <a:r>
              <a:rPr lang="fr-FR" dirty="0" smtClean="0"/>
              <a:t>, ...</a:t>
            </a:r>
          </a:p>
          <a:p>
            <a:pPr lvl="1">
              <a:spcBef>
                <a:spcPct val="10000"/>
              </a:spcBef>
              <a:defRPr/>
            </a:pPr>
            <a:r>
              <a:rPr lang="fr-FR" dirty="0" smtClean="0"/>
              <a:t>Application </a:t>
            </a:r>
            <a:r>
              <a:rPr lang="fr-FR" dirty="0" err="1" smtClean="0"/>
              <a:t>domain</a:t>
            </a:r>
            <a:r>
              <a:rPr lang="fr-FR" dirty="0" smtClean="0"/>
              <a:t>: concepts, objectives, </a:t>
            </a:r>
            <a:r>
              <a:rPr lang="fr-FR" dirty="0" err="1" smtClean="0"/>
              <a:t>tasks</a:t>
            </a:r>
            <a:r>
              <a:rPr lang="fr-FR" dirty="0" smtClean="0"/>
              <a:t>,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regulations</a:t>
            </a:r>
            <a:r>
              <a:rPr lang="fr-FR" dirty="0" smtClean="0"/>
              <a:t>, ...   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fr-FR" dirty="0" err="1" smtClean="0"/>
              <a:t>Strengths</a:t>
            </a:r>
            <a:r>
              <a:rPr lang="fr-FR" dirty="0" smtClean="0"/>
              <a:t> &amp; </a:t>
            </a:r>
            <a:r>
              <a:rPr lang="fr-FR" dirty="0" err="1" smtClean="0"/>
              <a:t>weaknesses</a:t>
            </a:r>
            <a:r>
              <a:rPr lang="fr-FR" dirty="0" smtClean="0"/>
              <a:t> of the system-as-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</a:p>
          <a:p>
            <a:pPr>
              <a:defRPr/>
            </a:pPr>
            <a:r>
              <a:rPr lang="fr-FR" dirty="0" err="1" smtClean="0"/>
              <a:t>Identifying</a:t>
            </a:r>
            <a:r>
              <a:rPr lang="fr-FR" dirty="0" smtClean="0"/>
              <a:t> the system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stakeholders</a:t>
            </a:r>
            <a:r>
              <a:rPr lang="fr-FR" dirty="0" smtClean="0"/>
              <a:t>:</a:t>
            </a:r>
          </a:p>
          <a:p>
            <a:pPr lvl="1">
              <a:spcBef>
                <a:spcPct val="10000"/>
              </a:spcBef>
              <a:defRPr/>
            </a:pPr>
            <a:r>
              <a:rPr lang="fr-FR" dirty="0" smtClean="0"/>
              <a:t>Groups or </a:t>
            </a:r>
            <a:r>
              <a:rPr lang="fr-FR" dirty="0" err="1" smtClean="0"/>
              <a:t>individuals</a:t>
            </a:r>
            <a:r>
              <a:rPr lang="fr-FR" dirty="0" smtClean="0"/>
              <a:t> </a:t>
            </a:r>
            <a:r>
              <a:rPr lang="fr-FR" dirty="0" err="1" smtClean="0"/>
              <a:t>affected</a:t>
            </a:r>
            <a:r>
              <a:rPr lang="fr-FR" dirty="0" smtClean="0"/>
              <a:t> by the system-to-</a:t>
            </a:r>
            <a:r>
              <a:rPr lang="fr-FR" dirty="0" err="1" smtClean="0"/>
              <a:t>be</a:t>
            </a:r>
            <a:r>
              <a:rPr lang="fr-FR" dirty="0" smtClean="0"/>
              <a:t>,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influence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elaboration</a:t>
            </a:r>
            <a:r>
              <a:rPr lang="fr-FR" dirty="0" smtClean="0"/>
              <a:t> 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acceptance</a:t>
            </a:r>
            <a:endParaRPr lang="fr-FR" dirty="0" smtClean="0"/>
          </a:p>
          <a:p>
            <a:pPr lvl="1">
              <a:spcBef>
                <a:spcPct val="10000"/>
              </a:spcBef>
              <a:defRPr/>
            </a:pPr>
            <a:r>
              <a:rPr lang="en-US" altLang="en-US" dirty="0" smtClean="0"/>
              <a:t>Decision makers, managers, domain experts, users, clients, subcontractors, analysts, developers, ...</a:t>
            </a:r>
            <a:endParaRPr lang="fr-FR" dirty="0" smtClean="0"/>
          </a:p>
          <a:p>
            <a:pPr>
              <a:lnSpc>
                <a:spcPct val="135000"/>
              </a:lnSpc>
              <a:spcBef>
                <a:spcPct val="20000"/>
              </a:spcBef>
              <a:defRPr/>
            </a:pPr>
            <a:r>
              <a:rPr lang="fr-FR" sz="23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23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sz="2300" dirty="0" smtClean="0"/>
              <a:t>:  </a:t>
            </a:r>
            <a:r>
              <a:rPr lang="fr-FR" dirty="0" smtClean="0"/>
              <a:t>Initial sections for </a:t>
            </a:r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draft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</a:t>
            </a:r>
          </a:p>
          <a:p>
            <a:pPr>
              <a:lnSpc>
                <a:spcPct val="60000"/>
              </a:lnSpc>
              <a:defRPr/>
            </a:pPr>
            <a:r>
              <a:rPr lang="fr-FR" dirty="0" err="1" smtClean="0"/>
              <a:t>Glossary</a:t>
            </a:r>
            <a:r>
              <a:rPr lang="fr-FR" dirty="0" smtClean="0"/>
              <a:t> of </a:t>
            </a:r>
            <a:r>
              <a:rPr lang="fr-FR" dirty="0" err="1" smtClean="0"/>
              <a:t>terms</a:t>
            </a:r>
            <a:endParaRPr lang="fr-FR" sz="2300" dirty="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52400" y="53975"/>
          <a:ext cx="1066800" cy="936625"/>
        </p:xfrm>
        <a:graphic>
          <a:graphicData uri="http://schemas.openxmlformats.org/presentationml/2006/ole">
            <p:oleObj spid="_x0000_s5122" name="Clip" r:id="rId3" imgW="1258200" imgH="11030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scope and basic concept of RE</a:t>
            </a:r>
          </a:p>
          <a:p>
            <a:r>
              <a:rPr lang="en-US" smtClean="0"/>
              <a:t>Explain what requirements there are with respect to other key RE notions such as domain properties and environment assumptions</a:t>
            </a:r>
          </a:p>
          <a:p>
            <a:r>
              <a:rPr lang="en-US" smtClean="0"/>
              <a:t>Specific roles of functional and non-functional requirements in RE</a:t>
            </a:r>
          </a:p>
          <a:p>
            <a:r>
              <a:rPr lang="en-US" smtClean="0"/>
              <a:t>Requirement engineering process</a:t>
            </a:r>
          </a:p>
          <a:p>
            <a:r>
              <a:rPr lang="en-US" smtClean="0"/>
              <a:t>Quality criteria according to which requirement documents is elaborated and evaluated</a:t>
            </a:r>
          </a:p>
          <a:p>
            <a:r>
              <a:rPr lang="en-US" smtClean="0"/>
              <a:t>Why a careful elaboration of requirements and assumptions in early stages of software lifecycle is important?</a:t>
            </a:r>
          </a:p>
          <a:p>
            <a:r>
              <a:rPr lang="en-US" smtClean="0"/>
              <a:t>What are obstacles to do good RE?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Requirements elicitation</a:t>
            </a:r>
            <a:endParaRPr lang="en-US" altLang="en-US" sz="2000" smtClean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30325"/>
            <a:ext cx="8882062" cy="52990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mtClean="0"/>
              <a:t>Exploring the problem world ...</a:t>
            </a:r>
          </a:p>
          <a:p>
            <a:pPr>
              <a:defRPr/>
            </a:pPr>
            <a:r>
              <a:rPr lang="fr-FR" smtClean="0"/>
              <a:t>Further analysis of problems with system-as-is: symptoms, causes, consequences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mtClean="0"/>
              <a:t>Analysis of technology opportunities, new market conditions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fr-FR" smtClean="0"/>
              <a:t>Identification of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mtClean="0"/>
              <a:t>improvement objectives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organizational/technical constraints on system-to-be</a:t>
            </a:r>
          </a:p>
          <a:p>
            <a:pPr lvl="1">
              <a:lnSpc>
                <a:spcPct val="100000"/>
              </a:lnSpc>
              <a:defRPr/>
            </a:pPr>
            <a:r>
              <a:rPr lang="fr-FR" i="1" smtClean="0"/>
              <a:t>alternative</a:t>
            </a:r>
            <a:r>
              <a:rPr lang="fr-FR" smtClean="0"/>
              <a:t> options for satisfying objectives, for assigning responsibilities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scenarios of hypothetical software-environment interaction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requirements on software, assumptions on environment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Product</a:t>
            </a:r>
            <a:r>
              <a:rPr lang="fr-FR" smtClean="0"/>
              <a:t>: Additional sections for preliminary draft proposal</a:t>
            </a:r>
          </a:p>
        </p:txBody>
      </p:sp>
      <p:pic>
        <p:nvPicPr>
          <p:cNvPr id="39940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76200"/>
            <a:ext cx="9810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(2)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3908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09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0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3912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3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4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915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6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7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8" name="Rectangle 14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9" name="Rectangle 15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0" name="Rectangle 16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1" name="Rectangle 17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2" name="Rectangle 18"/>
          <p:cNvSpPr>
            <a:spLocks noChangeArrowheads="1"/>
          </p:cNvSpPr>
          <p:nvPr/>
        </p:nvSpPr>
        <p:spPr bwMode="auto">
          <a:xfrm>
            <a:off x="6045200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3" name="Rectangle 19"/>
          <p:cNvSpPr>
            <a:spLocks noChangeArrowheads="1"/>
          </p:cNvSpPr>
          <p:nvPr/>
        </p:nvSpPr>
        <p:spPr bwMode="auto">
          <a:xfrm>
            <a:off x="5861050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agreement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4" name="Rectangle 20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5" name="Rectangle 21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/>
          </a:p>
        </p:txBody>
      </p:sp>
      <p:sp>
        <p:nvSpPr>
          <p:cNvPr id="1403926" name="Rectangle 22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7" name="Rectangle 23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8" name="Rectangle 24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9" name="Rectangle 25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0" name="Rectangle 26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1" name="Rectangle 27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2" name="Oval 28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 &amp; agreement</a:t>
            </a:r>
            <a:endParaRPr lang="en-US" altLang="en-US" sz="2000" smtClean="0"/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04938"/>
            <a:ext cx="8869363" cy="476726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Negotiation-based decision making ...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Identification &amp; resolution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conflicting</a:t>
            </a:r>
            <a:r>
              <a:rPr lang="fr-FR" smtClean="0"/>
              <a:t> concerns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Identification &amp; resolution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risks</a:t>
            </a:r>
            <a:r>
              <a:rPr lang="fr-FR" smtClean="0"/>
              <a:t> with proposed system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Comparison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smtClean="0"/>
              <a:t> against objectives &amp; risks, and selection of preferred ones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mtClean="0"/>
              <a:t>Requirements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prioritization</a:t>
            </a:r>
            <a:r>
              <a:rPr lang="fr-FR" smtClean="0"/>
              <a:t>: to resolve conflicts, address cost/schedule constraints, support incremental development </a:t>
            </a:r>
          </a:p>
          <a:p>
            <a:pPr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Product</a:t>
            </a:r>
            <a:r>
              <a:rPr lang="fr-FR" smtClean="0"/>
              <a:t>: Final sections of draft proposal documenting the selected/agreed objectives, requirements, asssumptions (incl. rationale for selected options)</a:t>
            </a:r>
          </a:p>
        </p:txBody>
      </p:sp>
      <p:pic>
        <p:nvPicPr>
          <p:cNvPr id="41988" name="Picture 4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3" y="177800"/>
            <a:ext cx="141763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(3)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4932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3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4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012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4936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7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8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4939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0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1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2" name="Freeform 14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3" name="Rectangle 15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4945" name="Rectangle 17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6" name="Rectangle 18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7" name="Rectangle 19"/>
          <p:cNvSpPr>
            <a:spLocks noChangeArrowheads="1"/>
          </p:cNvSpPr>
          <p:nvPr/>
        </p:nvSpPr>
        <p:spPr bwMode="auto">
          <a:xfrm>
            <a:off x="6073775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8" name="Rectangle 20"/>
          <p:cNvSpPr>
            <a:spLocks noChangeArrowheads="1"/>
          </p:cNvSpPr>
          <p:nvPr/>
        </p:nvSpPr>
        <p:spPr bwMode="auto">
          <a:xfrm>
            <a:off x="5889625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9" name="Rectangle 21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4" name="Rectangle 22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/>
          </a:p>
        </p:txBody>
      </p:sp>
      <p:sp>
        <p:nvSpPr>
          <p:cNvPr id="1404951" name="Rectangle 23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6" name="Rectangle 24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3027" name="Rectangle 25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i="0">
              <a:latin typeface="Comic Sans MS" pitchFamily="66" charset="0"/>
            </a:endParaRPr>
          </a:p>
        </p:txBody>
      </p:sp>
      <p:sp>
        <p:nvSpPr>
          <p:cNvPr id="1404954" name="Rectangle 26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5" name="Rectangle 27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documented 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4956" name="Rectangle 28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7" name="Rectangle 29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8" name="Rectangle 30"/>
          <p:cNvSpPr>
            <a:spLocks noChangeArrowheads="1"/>
          </p:cNvSpPr>
          <p:nvPr/>
        </p:nvSpPr>
        <p:spPr bwMode="auto">
          <a:xfrm>
            <a:off x="6096000" y="4864100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specification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9" name="Rectangle 31"/>
          <p:cNvSpPr>
            <a:spLocks noChangeArrowheads="1"/>
          </p:cNvSpPr>
          <p:nvPr/>
        </p:nvSpPr>
        <p:spPr bwMode="auto">
          <a:xfrm>
            <a:off x="5791200" y="5273675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documentation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60" name="Oval 32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&amp; documentation</a:t>
            </a:r>
            <a:endParaRPr lang="en-US" altLang="en-US" sz="2000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77925"/>
            <a:ext cx="8991600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Precise definition of all features of the agreed system</a:t>
            </a:r>
          </a:p>
          <a:p>
            <a:pPr lvl="1">
              <a:defRPr/>
            </a:pPr>
            <a:r>
              <a:rPr lang="fr-FR" smtClean="0"/>
              <a:t>Objectives, concepts, relevant domain properties, system/software requirements, assumptions, responsibilities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Satisfaction arguments, rationale for options taken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System variants &amp; evolutions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Estimated costs</a:t>
            </a:r>
          </a:p>
          <a:p>
            <a:pPr>
              <a:lnSpc>
                <a:spcPct val="140000"/>
              </a:lnSpc>
              <a:defRPr/>
            </a:pPr>
            <a:r>
              <a:rPr lang="fr-FR" smtClean="0"/>
              <a:t>Organization of these in a coherent structure</a:t>
            </a:r>
          </a:p>
          <a:p>
            <a:pPr>
              <a:lnSpc>
                <a:spcPct val="130000"/>
              </a:lnSpc>
              <a:defRPr/>
            </a:pPr>
            <a:r>
              <a:rPr lang="fr-FR" smtClean="0"/>
              <a:t>Documentation in a form understandable by all parties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fr-FR" smtClean="0"/>
              <a:t>Resulting product: 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Document</a:t>
            </a:r>
            <a:r>
              <a:rPr lang="fr-FR" smtClean="0"/>
              <a:t> (RD)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6050"/>
            <a:ext cx="1143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(4)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5956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7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8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60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5960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1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2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5963" name="Rectangle 11"/>
          <p:cNvSpPr>
            <a:spLocks noChangeArrowheads="1"/>
          </p:cNvSpPr>
          <p:nvPr/>
        </p:nvSpPr>
        <p:spPr bwMode="auto">
          <a:xfrm>
            <a:off x="3538538" y="3730625"/>
            <a:ext cx="132397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4" name="Rectangle 12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5" name="Freeform 13"/>
          <p:cNvSpPr>
            <a:spLocks/>
          </p:cNvSpPr>
          <p:nvPr/>
        </p:nvSpPr>
        <p:spPr bwMode="auto">
          <a:xfrm>
            <a:off x="3363913" y="3810000"/>
            <a:ext cx="1223962" cy="7159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6" name="Freeform 14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7" name="Freeform 15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8" name="Freeform 16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9" name="Rectangle 17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8" name="Rectangle 18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5971" name="Rectangle 19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2" name="Rectangle 20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3" name="Rectangle 21"/>
          <p:cNvSpPr>
            <a:spLocks noChangeArrowheads="1"/>
          </p:cNvSpPr>
          <p:nvPr/>
        </p:nvSpPr>
        <p:spPr bwMode="auto">
          <a:xfrm>
            <a:off x="6378575" y="2244725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72" name="Rectangle 22"/>
          <p:cNvSpPr>
            <a:spLocks noChangeArrowheads="1"/>
          </p:cNvSpPr>
          <p:nvPr/>
        </p:nvSpPr>
        <p:spPr bwMode="auto">
          <a:xfrm>
            <a:off x="6189663" y="2668588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1405975" name="Rectangle 23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74" name="Rectangle 24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/>
          </a:p>
        </p:txBody>
      </p:sp>
      <p:sp>
        <p:nvSpPr>
          <p:cNvPr id="1405977" name="Rectangle 25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76" name="Rectangle 26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5077" name="Rectangle 27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i="0">
              <a:latin typeface="Comic Sans MS" pitchFamily="66" charset="0"/>
            </a:endParaRPr>
          </a:p>
        </p:txBody>
      </p:sp>
      <p:sp>
        <p:nvSpPr>
          <p:cNvPr id="1405980" name="Rectangle 28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1" name="Rectangle 29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2" name="Rectangle 30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3" name="Rectangle 31"/>
          <p:cNvSpPr>
            <a:spLocks noChangeArrowheads="1"/>
          </p:cNvSpPr>
          <p:nvPr/>
        </p:nvSpPr>
        <p:spPr bwMode="auto">
          <a:xfrm>
            <a:off x="552450" y="3957638"/>
            <a:ext cx="2279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consolidated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4" name="Rectangle 32"/>
          <p:cNvSpPr>
            <a:spLocks noChangeArrowheads="1"/>
          </p:cNvSpPr>
          <p:nvPr/>
        </p:nvSpPr>
        <p:spPr bwMode="auto">
          <a:xfrm>
            <a:off x="781050" y="4359275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5" name="Rectangle 33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6" name="Rectangle 34"/>
          <p:cNvSpPr>
            <a:spLocks noChangeArrowheads="1"/>
          </p:cNvSpPr>
          <p:nvPr/>
        </p:nvSpPr>
        <p:spPr bwMode="auto">
          <a:xfrm>
            <a:off x="6248400" y="4892675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7" name="Rectangle 35"/>
          <p:cNvSpPr>
            <a:spLocks noChangeArrowheads="1"/>
          </p:cNvSpPr>
          <p:nvPr/>
        </p:nvSpPr>
        <p:spPr bwMode="auto">
          <a:xfrm>
            <a:off x="5943600" y="5302250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8" name="Rectangle 36"/>
          <p:cNvSpPr>
            <a:spLocks noChangeArrowheads="1"/>
          </p:cNvSpPr>
          <p:nvPr/>
        </p:nvSpPr>
        <p:spPr bwMode="auto">
          <a:xfrm>
            <a:off x="615950" y="4899025"/>
            <a:ext cx="32464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9" name="Rectangle 37"/>
          <p:cNvSpPr>
            <a:spLocks noChangeArrowheads="1"/>
          </p:cNvSpPr>
          <p:nvPr/>
        </p:nvSpPr>
        <p:spPr bwMode="auto">
          <a:xfrm>
            <a:off x="1643063" y="4926013"/>
            <a:ext cx="1290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validation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0" name="Rectangle 38"/>
          <p:cNvSpPr>
            <a:spLocks noChangeArrowheads="1"/>
          </p:cNvSpPr>
          <p:nvPr/>
        </p:nvSpPr>
        <p:spPr bwMode="auto">
          <a:xfrm>
            <a:off x="1428750" y="5349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verification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1" name="Oval 39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r>
              <a:rPr lang="en-US" altLang="en-US" smtClean="0"/>
              <a:t>Requirements consolidation</a:t>
            </a:r>
            <a:endParaRPr lang="en-US" altLang="en-US" sz="2000" smtClean="0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062038"/>
            <a:ext cx="8550275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endParaRPr lang="fr-FR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Quality</a:t>
            </a:r>
            <a:r>
              <a:rPr lang="fr-FR" dirty="0" smtClean="0"/>
              <a:t> assurance </a:t>
            </a:r>
            <a:r>
              <a:rPr lang="fr-FR" dirty="0" err="1" smtClean="0"/>
              <a:t>activity</a:t>
            </a:r>
            <a:r>
              <a:rPr lang="fr-FR" dirty="0" smtClean="0"/>
              <a:t> on RD ...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/>
              <a:t>Validation:  </a:t>
            </a:r>
            <a:r>
              <a:rPr lang="fr-FR" dirty="0" err="1" smtClean="0"/>
              <a:t>adequacy</a:t>
            </a:r>
            <a:r>
              <a:rPr lang="fr-FR" dirty="0" smtClean="0"/>
              <a:t> of RD items </a:t>
            </a:r>
            <a:r>
              <a:rPr lang="fr-FR" sz="2000" dirty="0" err="1" smtClean="0"/>
              <a:t>wrt</a:t>
            </a:r>
            <a:r>
              <a:rPr lang="fr-FR" dirty="0" smtClean="0"/>
              <a:t> real </a:t>
            </a:r>
            <a:r>
              <a:rPr lang="fr-FR" dirty="0" err="1" smtClean="0"/>
              <a:t>needs</a:t>
            </a:r>
            <a:r>
              <a:rPr lang="fr-FR" dirty="0" smtClean="0"/>
              <a:t> ?</a:t>
            </a:r>
          </a:p>
          <a:p>
            <a:pPr lvl="1">
              <a:spcBef>
                <a:spcPct val="50000"/>
              </a:spcBef>
              <a:defRPr/>
            </a:pPr>
            <a:r>
              <a:rPr lang="fr-FR" dirty="0" err="1" smtClean="0"/>
              <a:t>Verification</a:t>
            </a:r>
            <a:r>
              <a:rPr lang="fr-FR" dirty="0" smtClean="0"/>
              <a:t>:  omissions, </a:t>
            </a:r>
            <a:r>
              <a:rPr lang="fr-FR" dirty="0" err="1" smtClean="0"/>
              <a:t>inconsistencies</a:t>
            </a:r>
            <a:r>
              <a:rPr lang="fr-FR" dirty="0" smtClean="0"/>
              <a:t> ?</a:t>
            </a:r>
          </a:p>
          <a:p>
            <a:pPr lvl="1">
              <a:spcBef>
                <a:spcPct val="50000"/>
              </a:spcBef>
              <a:defRPr/>
            </a:pPr>
            <a:r>
              <a:rPr lang="fr-FR" dirty="0" err="1" smtClean="0"/>
              <a:t>Checks</a:t>
            </a:r>
            <a:r>
              <a:rPr lang="fr-FR" dirty="0" smtClean="0"/>
              <a:t> for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</a:t>
            </a:r>
            <a:r>
              <a:rPr lang="fr-FR" sz="2000" dirty="0" smtClean="0"/>
              <a:t>(</a:t>
            </a:r>
            <a:r>
              <a:rPr lang="fr-FR" sz="2000" dirty="0" err="1" smtClean="0"/>
              <a:t>discussed</a:t>
            </a:r>
            <a:r>
              <a:rPr lang="fr-FR" sz="2000" dirty="0" smtClean="0"/>
              <a:t> </a:t>
            </a:r>
            <a:r>
              <a:rPr lang="fr-FR" sz="2000" dirty="0" err="1" smtClean="0"/>
              <a:t>next</a:t>
            </a:r>
            <a:r>
              <a:rPr lang="fr-FR" sz="2000" dirty="0" smtClean="0"/>
              <a:t>)</a:t>
            </a:r>
            <a:endParaRPr lang="fr-FR" dirty="0" smtClean="0"/>
          </a:p>
          <a:p>
            <a:pPr lvl="1">
              <a:lnSpc>
                <a:spcPct val="150000"/>
              </a:lnSpc>
              <a:defRPr/>
            </a:pPr>
            <a:r>
              <a:rPr lang="fr-FR" dirty="0" smtClean="0"/>
              <a:t>Fixing of </a:t>
            </a:r>
            <a:r>
              <a:rPr lang="fr-FR" dirty="0" err="1" smtClean="0"/>
              <a:t>errors</a:t>
            </a:r>
            <a:r>
              <a:rPr lang="fr-FR" dirty="0" smtClean="0"/>
              <a:t> &amp; </a:t>
            </a:r>
            <a:r>
              <a:rPr lang="fr-FR" dirty="0" err="1" smtClean="0"/>
              <a:t>flaws</a:t>
            </a:r>
            <a:endParaRPr lang="fr-FR" dirty="0" smtClean="0"/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dirty="0" smtClean="0"/>
              <a:t>:  </a:t>
            </a:r>
            <a:r>
              <a:rPr lang="fr-FR" dirty="0" err="1" smtClean="0"/>
              <a:t>Consolidated</a:t>
            </a:r>
            <a:r>
              <a:rPr lang="fr-FR" dirty="0" smtClean="0"/>
              <a:t> RD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                      </a:t>
            </a:r>
            <a:r>
              <a:rPr lang="fr-FR" dirty="0" err="1" smtClean="0"/>
              <a:t>Acceptance</a:t>
            </a:r>
            <a:r>
              <a:rPr lang="fr-FR" dirty="0" smtClean="0"/>
              <a:t> test data, prototype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			</a:t>
            </a:r>
            <a:r>
              <a:rPr lang="fr-FR" dirty="0" err="1" smtClean="0"/>
              <a:t>Development</a:t>
            </a:r>
            <a:r>
              <a:rPr lang="fr-FR" dirty="0" smtClean="0"/>
              <a:t> plan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	                  Project </a:t>
            </a:r>
            <a:r>
              <a:rPr lang="fr-FR" dirty="0" err="1" smtClean="0"/>
              <a:t>contract</a:t>
            </a:r>
            <a:endParaRPr lang="fr-FR" dirty="0" smtClean="0"/>
          </a:p>
          <a:p>
            <a:pPr lvl="1">
              <a:buFontTx/>
              <a:buNone/>
              <a:defRPr/>
            </a:pP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141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RE: an iterative process</a:t>
            </a:r>
            <a:endParaRPr lang="en-US" altLang="en-US" sz="2000" smtClean="0"/>
          </a:p>
        </p:txBody>
      </p:sp>
      <p:sp>
        <p:nvSpPr>
          <p:cNvPr id="1407008" name="Rectangle 32"/>
          <p:cNvSpPr>
            <a:spLocks noChangeArrowheads="1"/>
          </p:cNvSpPr>
          <p:nvPr/>
        </p:nvSpPr>
        <p:spPr bwMode="auto">
          <a:xfrm>
            <a:off x="2463800" y="58086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4273550" y="3489325"/>
            <a:ext cx="223838" cy="2628900"/>
            <a:chOff x="2779" y="1129"/>
            <a:chExt cx="189" cy="2609"/>
          </a:xfrm>
        </p:grpSpPr>
        <p:sp>
          <p:nvSpPr>
            <p:cNvPr id="1406980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1" name="Freeform 5"/>
            <p:cNvSpPr>
              <a:spLocks/>
            </p:cNvSpPr>
            <p:nvPr/>
          </p:nvSpPr>
          <p:spPr bwMode="auto">
            <a:xfrm>
              <a:off x="2795" y="1129"/>
              <a:ext cx="173" cy="169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2" name="Freeform 6"/>
            <p:cNvSpPr>
              <a:spLocks/>
            </p:cNvSpPr>
            <p:nvPr/>
          </p:nvSpPr>
          <p:spPr bwMode="auto">
            <a:xfrm>
              <a:off x="2779" y="3569"/>
              <a:ext cx="173" cy="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2384425" y="4679950"/>
            <a:ext cx="4059238" cy="217488"/>
            <a:chOff x="1190" y="2300"/>
            <a:chExt cx="3415" cy="200"/>
          </a:xfrm>
        </p:grpSpPr>
        <p:sp>
          <p:nvSpPr>
            <p:cNvPr id="1406984" name="Line 8"/>
            <p:cNvSpPr>
              <a:spLocks noChangeShapeType="1"/>
            </p:cNvSpPr>
            <p:nvPr/>
          </p:nvSpPr>
          <p:spPr bwMode="auto">
            <a:xfrm flipH="1">
              <a:off x="1316" y="2401"/>
              <a:ext cx="31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5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6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6987" name="Rectangle 11"/>
          <p:cNvSpPr>
            <a:spLocks noChangeArrowheads="1"/>
          </p:cNvSpPr>
          <p:nvPr/>
        </p:nvSpPr>
        <p:spPr bwMode="auto">
          <a:xfrm>
            <a:off x="3619500" y="4733925"/>
            <a:ext cx="990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8" name="Rectangle 12"/>
          <p:cNvSpPr>
            <a:spLocks noChangeArrowheads="1"/>
          </p:cNvSpPr>
          <p:nvPr/>
        </p:nvSpPr>
        <p:spPr bwMode="auto">
          <a:xfrm>
            <a:off x="3857625" y="4826000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9" name="Freeform 13"/>
          <p:cNvSpPr>
            <a:spLocks/>
          </p:cNvSpPr>
          <p:nvPr/>
        </p:nvSpPr>
        <p:spPr bwMode="auto">
          <a:xfrm>
            <a:off x="3489325" y="4059238"/>
            <a:ext cx="877888" cy="766762"/>
          </a:xfrm>
          <a:custGeom>
            <a:avLst/>
            <a:gdLst/>
            <a:ahLst/>
            <a:cxnLst>
              <a:cxn ang="0">
                <a:pos x="0" y="686"/>
              </a:cxn>
              <a:cxn ang="0">
                <a:pos x="31" y="703"/>
              </a:cxn>
              <a:cxn ang="0">
                <a:pos x="78" y="519"/>
              </a:cxn>
              <a:cxn ang="0">
                <a:pos x="110" y="435"/>
              </a:cxn>
              <a:cxn ang="0">
                <a:pos x="94" y="435"/>
              </a:cxn>
              <a:cxn ang="0">
                <a:pos x="94" y="452"/>
              </a:cxn>
              <a:cxn ang="0">
                <a:pos x="141" y="368"/>
              </a:cxn>
              <a:cxn ang="0">
                <a:pos x="125" y="351"/>
              </a:cxn>
              <a:cxn ang="0">
                <a:pos x="141" y="368"/>
              </a:cxn>
              <a:cxn ang="0">
                <a:pos x="204" y="285"/>
              </a:cxn>
              <a:cxn ang="0">
                <a:pos x="283" y="218"/>
              </a:cxn>
              <a:cxn ang="0">
                <a:pos x="361" y="151"/>
              </a:cxn>
              <a:cxn ang="0">
                <a:pos x="440" y="101"/>
              </a:cxn>
              <a:cxn ang="0">
                <a:pos x="519" y="67"/>
              </a:cxn>
              <a:cxn ang="0">
                <a:pos x="597" y="50"/>
              </a:cxn>
              <a:cxn ang="0">
                <a:pos x="582" y="34"/>
              </a:cxn>
              <a:cxn ang="0">
                <a:pos x="582" y="50"/>
              </a:cxn>
              <a:cxn ang="0">
                <a:pos x="739" y="34"/>
              </a:cxn>
              <a:cxn ang="0">
                <a:pos x="739" y="0"/>
              </a:cxn>
              <a:cxn ang="0">
                <a:pos x="597" y="17"/>
              </a:cxn>
              <a:cxn ang="0">
                <a:pos x="582" y="17"/>
              </a:cxn>
              <a:cxn ang="0">
                <a:pos x="503" y="34"/>
              </a:cxn>
              <a:cxn ang="0">
                <a:pos x="424" y="67"/>
              </a:cxn>
              <a:cxn ang="0">
                <a:pos x="346" y="117"/>
              </a:cxn>
              <a:cxn ang="0">
                <a:pos x="267" y="184"/>
              </a:cxn>
              <a:cxn ang="0">
                <a:pos x="188" y="251"/>
              </a:cxn>
              <a:cxn ang="0">
                <a:pos x="125" y="335"/>
              </a:cxn>
              <a:cxn ang="0">
                <a:pos x="125" y="351"/>
              </a:cxn>
              <a:cxn ang="0">
                <a:pos x="78" y="418"/>
              </a:cxn>
              <a:cxn ang="0">
                <a:pos x="78" y="435"/>
              </a:cxn>
              <a:cxn ang="0">
                <a:pos x="78" y="435"/>
              </a:cxn>
              <a:cxn ang="0">
                <a:pos x="47" y="519"/>
              </a:cxn>
              <a:cxn ang="0">
                <a:pos x="0" y="686"/>
              </a:cxn>
            </a:cxnLst>
            <a:rect l="0" t="0" r="r" b="b"/>
            <a:pathLst>
              <a:path w="739" h="703">
                <a:moveTo>
                  <a:pt x="0" y="686"/>
                </a:moveTo>
                <a:lnTo>
                  <a:pt x="31" y="703"/>
                </a:lnTo>
                <a:lnTo>
                  <a:pt x="78" y="519"/>
                </a:lnTo>
                <a:lnTo>
                  <a:pt x="110" y="435"/>
                </a:lnTo>
                <a:lnTo>
                  <a:pt x="94" y="435"/>
                </a:lnTo>
                <a:lnTo>
                  <a:pt x="94" y="452"/>
                </a:lnTo>
                <a:lnTo>
                  <a:pt x="141" y="368"/>
                </a:lnTo>
                <a:lnTo>
                  <a:pt x="125" y="351"/>
                </a:lnTo>
                <a:lnTo>
                  <a:pt x="141" y="368"/>
                </a:lnTo>
                <a:lnTo>
                  <a:pt x="204" y="285"/>
                </a:lnTo>
                <a:lnTo>
                  <a:pt x="283" y="218"/>
                </a:lnTo>
                <a:lnTo>
                  <a:pt x="361" y="151"/>
                </a:lnTo>
                <a:lnTo>
                  <a:pt x="440" y="101"/>
                </a:lnTo>
                <a:lnTo>
                  <a:pt x="519" y="67"/>
                </a:lnTo>
                <a:lnTo>
                  <a:pt x="597" y="50"/>
                </a:lnTo>
                <a:lnTo>
                  <a:pt x="582" y="34"/>
                </a:lnTo>
                <a:lnTo>
                  <a:pt x="582" y="50"/>
                </a:lnTo>
                <a:lnTo>
                  <a:pt x="739" y="34"/>
                </a:lnTo>
                <a:lnTo>
                  <a:pt x="739" y="0"/>
                </a:lnTo>
                <a:lnTo>
                  <a:pt x="597" y="17"/>
                </a:lnTo>
                <a:lnTo>
                  <a:pt x="582" y="17"/>
                </a:lnTo>
                <a:lnTo>
                  <a:pt x="503" y="34"/>
                </a:lnTo>
                <a:lnTo>
                  <a:pt x="424" y="67"/>
                </a:lnTo>
                <a:lnTo>
                  <a:pt x="346" y="117"/>
                </a:lnTo>
                <a:lnTo>
                  <a:pt x="267" y="184"/>
                </a:lnTo>
                <a:lnTo>
                  <a:pt x="188" y="251"/>
                </a:lnTo>
                <a:lnTo>
                  <a:pt x="125" y="335"/>
                </a:lnTo>
                <a:lnTo>
                  <a:pt x="125" y="351"/>
                </a:lnTo>
                <a:lnTo>
                  <a:pt x="78" y="418"/>
                </a:lnTo>
                <a:lnTo>
                  <a:pt x="78" y="435"/>
                </a:lnTo>
                <a:lnTo>
                  <a:pt x="78" y="435"/>
                </a:lnTo>
                <a:lnTo>
                  <a:pt x="47" y="519"/>
                </a:lnTo>
                <a:lnTo>
                  <a:pt x="0" y="686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0" name="Freeform 14"/>
          <p:cNvSpPr>
            <a:spLocks/>
          </p:cNvSpPr>
          <p:nvPr/>
        </p:nvSpPr>
        <p:spPr bwMode="auto">
          <a:xfrm>
            <a:off x="3489325" y="4787900"/>
            <a:ext cx="915988" cy="49212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1" name="Freeform 15"/>
          <p:cNvSpPr>
            <a:spLocks/>
          </p:cNvSpPr>
          <p:nvPr/>
        </p:nvSpPr>
        <p:spPr bwMode="auto">
          <a:xfrm>
            <a:off x="4348163" y="4041775"/>
            <a:ext cx="11049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236" y="66"/>
              </a:cxn>
              <a:cxn ang="0">
                <a:pos x="346" y="100"/>
              </a:cxn>
              <a:cxn ang="0">
                <a:pos x="457" y="133"/>
              </a:cxn>
              <a:cxn ang="0">
                <a:pos x="551" y="200"/>
              </a:cxn>
              <a:cxn ang="0">
                <a:pos x="661" y="267"/>
              </a:cxn>
              <a:cxn ang="0">
                <a:pos x="756" y="334"/>
              </a:cxn>
              <a:cxn ang="0">
                <a:pos x="834" y="401"/>
              </a:cxn>
              <a:cxn ang="0">
                <a:pos x="866" y="468"/>
              </a:cxn>
              <a:cxn ang="0">
                <a:pos x="881" y="451"/>
              </a:cxn>
              <a:cxn ang="0">
                <a:pos x="866" y="451"/>
              </a:cxn>
              <a:cxn ang="0">
                <a:pos x="881" y="535"/>
              </a:cxn>
              <a:cxn ang="0">
                <a:pos x="897" y="668"/>
              </a:cxn>
              <a:cxn ang="0">
                <a:pos x="929" y="668"/>
              </a:cxn>
              <a:cxn ang="0">
                <a:pos x="913" y="535"/>
              </a:cxn>
              <a:cxn ang="0">
                <a:pos x="897" y="451"/>
              </a:cxn>
              <a:cxn ang="0">
                <a:pos x="881" y="434"/>
              </a:cxn>
              <a:cxn ang="0">
                <a:pos x="850" y="367"/>
              </a:cxn>
              <a:cxn ang="0">
                <a:pos x="771" y="301"/>
              </a:cxn>
              <a:cxn ang="0">
                <a:pos x="677" y="234"/>
              </a:cxn>
              <a:cxn ang="0">
                <a:pos x="567" y="167"/>
              </a:cxn>
              <a:cxn ang="0">
                <a:pos x="472" y="100"/>
              </a:cxn>
              <a:cxn ang="0">
                <a:pos x="362" y="66"/>
              </a:cxn>
              <a:cxn ang="0">
                <a:pos x="252" y="33"/>
              </a:cxn>
              <a:cxn ang="0">
                <a:pos x="0" y="0"/>
              </a:cxn>
            </a:cxnLst>
            <a:rect l="0" t="0" r="r" b="b"/>
            <a:pathLst>
              <a:path w="929" h="668">
                <a:moveTo>
                  <a:pt x="0" y="0"/>
                </a:moveTo>
                <a:lnTo>
                  <a:pt x="0" y="33"/>
                </a:lnTo>
                <a:lnTo>
                  <a:pt x="236" y="66"/>
                </a:lnTo>
                <a:lnTo>
                  <a:pt x="346" y="100"/>
                </a:lnTo>
                <a:lnTo>
                  <a:pt x="457" y="133"/>
                </a:lnTo>
                <a:lnTo>
                  <a:pt x="551" y="200"/>
                </a:lnTo>
                <a:lnTo>
                  <a:pt x="661" y="267"/>
                </a:lnTo>
                <a:lnTo>
                  <a:pt x="756" y="334"/>
                </a:lnTo>
                <a:lnTo>
                  <a:pt x="834" y="401"/>
                </a:lnTo>
                <a:lnTo>
                  <a:pt x="866" y="468"/>
                </a:lnTo>
                <a:lnTo>
                  <a:pt x="881" y="451"/>
                </a:lnTo>
                <a:lnTo>
                  <a:pt x="866" y="451"/>
                </a:lnTo>
                <a:lnTo>
                  <a:pt x="881" y="535"/>
                </a:lnTo>
                <a:lnTo>
                  <a:pt x="897" y="668"/>
                </a:lnTo>
                <a:lnTo>
                  <a:pt x="929" y="668"/>
                </a:lnTo>
                <a:lnTo>
                  <a:pt x="913" y="535"/>
                </a:lnTo>
                <a:lnTo>
                  <a:pt x="897" y="451"/>
                </a:lnTo>
                <a:lnTo>
                  <a:pt x="881" y="434"/>
                </a:lnTo>
                <a:lnTo>
                  <a:pt x="850" y="367"/>
                </a:lnTo>
                <a:lnTo>
                  <a:pt x="771" y="301"/>
                </a:lnTo>
                <a:lnTo>
                  <a:pt x="677" y="234"/>
                </a:lnTo>
                <a:lnTo>
                  <a:pt x="567" y="167"/>
                </a:lnTo>
                <a:lnTo>
                  <a:pt x="472" y="100"/>
                </a:lnTo>
                <a:lnTo>
                  <a:pt x="362" y="66"/>
                </a:lnTo>
                <a:lnTo>
                  <a:pt x="252" y="33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2" name="Freeform 16"/>
          <p:cNvSpPr>
            <a:spLocks/>
          </p:cNvSpPr>
          <p:nvPr/>
        </p:nvSpPr>
        <p:spPr bwMode="auto">
          <a:xfrm>
            <a:off x="3917950" y="4441825"/>
            <a:ext cx="468313" cy="34607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3" name="Freeform 17"/>
          <p:cNvSpPr>
            <a:spLocks/>
          </p:cNvSpPr>
          <p:nvPr/>
        </p:nvSpPr>
        <p:spPr bwMode="auto">
          <a:xfrm>
            <a:off x="4386263" y="4424363"/>
            <a:ext cx="598487" cy="382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4" name="Freeform 18"/>
          <p:cNvSpPr>
            <a:spLocks/>
          </p:cNvSpPr>
          <p:nvPr/>
        </p:nvSpPr>
        <p:spPr bwMode="auto">
          <a:xfrm>
            <a:off x="4405313" y="4770438"/>
            <a:ext cx="598487" cy="49212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5" name="Freeform 19"/>
          <p:cNvSpPr>
            <a:spLocks/>
          </p:cNvSpPr>
          <p:nvPr/>
        </p:nvSpPr>
        <p:spPr bwMode="auto">
          <a:xfrm>
            <a:off x="4405313" y="4770438"/>
            <a:ext cx="1047750" cy="874712"/>
          </a:xfrm>
          <a:custGeom>
            <a:avLst/>
            <a:gdLst/>
            <a:ahLst/>
            <a:cxnLst>
              <a:cxn ang="0">
                <a:pos x="0" y="769"/>
              </a:cxn>
              <a:cxn ang="0">
                <a:pos x="0" y="803"/>
              </a:cxn>
              <a:cxn ang="0">
                <a:pos x="236" y="769"/>
              </a:cxn>
              <a:cxn ang="0">
                <a:pos x="456" y="686"/>
              </a:cxn>
              <a:cxn ang="0">
                <a:pos x="550" y="619"/>
              </a:cxn>
              <a:cxn ang="0">
                <a:pos x="645" y="535"/>
              </a:cxn>
              <a:cxn ang="0">
                <a:pos x="739" y="452"/>
              </a:cxn>
              <a:cxn ang="0">
                <a:pos x="802" y="368"/>
              </a:cxn>
              <a:cxn ang="0">
                <a:pos x="833" y="285"/>
              </a:cxn>
              <a:cxn ang="0">
                <a:pos x="849" y="268"/>
              </a:cxn>
              <a:cxn ang="0">
                <a:pos x="865" y="184"/>
              </a:cxn>
              <a:cxn ang="0">
                <a:pos x="881" y="0"/>
              </a:cxn>
              <a:cxn ang="0">
                <a:pos x="849" y="0"/>
              </a:cxn>
              <a:cxn ang="0">
                <a:pos x="833" y="184"/>
              </a:cxn>
              <a:cxn ang="0">
                <a:pos x="818" y="268"/>
              </a:cxn>
              <a:cxn ang="0">
                <a:pos x="833" y="268"/>
              </a:cxn>
              <a:cxn ang="0">
                <a:pos x="818" y="251"/>
              </a:cxn>
              <a:cxn ang="0">
                <a:pos x="786" y="351"/>
              </a:cxn>
              <a:cxn ang="0">
                <a:pos x="723" y="418"/>
              </a:cxn>
              <a:cxn ang="0">
                <a:pos x="629" y="502"/>
              </a:cxn>
              <a:cxn ang="0">
                <a:pos x="534" y="586"/>
              </a:cxn>
              <a:cxn ang="0">
                <a:pos x="440" y="652"/>
              </a:cxn>
              <a:cxn ang="0">
                <a:pos x="220" y="736"/>
              </a:cxn>
              <a:cxn ang="0">
                <a:pos x="0" y="769"/>
              </a:cxn>
            </a:cxnLst>
            <a:rect l="0" t="0" r="r" b="b"/>
            <a:pathLst>
              <a:path w="881" h="803">
                <a:moveTo>
                  <a:pt x="0" y="769"/>
                </a:moveTo>
                <a:lnTo>
                  <a:pt x="0" y="803"/>
                </a:lnTo>
                <a:lnTo>
                  <a:pt x="236" y="769"/>
                </a:lnTo>
                <a:lnTo>
                  <a:pt x="456" y="686"/>
                </a:lnTo>
                <a:lnTo>
                  <a:pt x="550" y="619"/>
                </a:lnTo>
                <a:lnTo>
                  <a:pt x="645" y="535"/>
                </a:lnTo>
                <a:lnTo>
                  <a:pt x="739" y="452"/>
                </a:lnTo>
                <a:lnTo>
                  <a:pt x="802" y="368"/>
                </a:lnTo>
                <a:lnTo>
                  <a:pt x="833" y="285"/>
                </a:lnTo>
                <a:lnTo>
                  <a:pt x="849" y="268"/>
                </a:lnTo>
                <a:lnTo>
                  <a:pt x="865" y="184"/>
                </a:lnTo>
                <a:lnTo>
                  <a:pt x="881" y="0"/>
                </a:lnTo>
                <a:lnTo>
                  <a:pt x="849" y="0"/>
                </a:lnTo>
                <a:lnTo>
                  <a:pt x="833" y="184"/>
                </a:lnTo>
                <a:lnTo>
                  <a:pt x="818" y="268"/>
                </a:lnTo>
                <a:lnTo>
                  <a:pt x="833" y="268"/>
                </a:lnTo>
                <a:lnTo>
                  <a:pt x="818" y="251"/>
                </a:lnTo>
                <a:lnTo>
                  <a:pt x="786" y="351"/>
                </a:lnTo>
                <a:lnTo>
                  <a:pt x="723" y="418"/>
                </a:lnTo>
                <a:lnTo>
                  <a:pt x="629" y="502"/>
                </a:lnTo>
                <a:lnTo>
                  <a:pt x="534" y="586"/>
                </a:lnTo>
                <a:lnTo>
                  <a:pt x="440" y="652"/>
                </a:lnTo>
                <a:lnTo>
                  <a:pt x="220" y="736"/>
                </a:lnTo>
                <a:lnTo>
                  <a:pt x="0" y="76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6" name="Freeform 20"/>
          <p:cNvSpPr>
            <a:spLocks/>
          </p:cNvSpPr>
          <p:nvPr/>
        </p:nvSpPr>
        <p:spPr bwMode="auto">
          <a:xfrm>
            <a:off x="3059113" y="4826000"/>
            <a:ext cx="1308100" cy="838200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6"/>
              </a:cxn>
              <a:cxn ang="0">
                <a:pos x="63" y="183"/>
              </a:cxn>
              <a:cxn ang="0">
                <a:pos x="94" y="284"/>
              </a:cxn>
              <a:cxn ang="0">
                <a:pos x="110" y="300"/>
              </a:cxn>
              <a:cxn ang="0">
                <a:pos x="173" y="384"/>
              </a:cxn>
              <a:cxn ang="0">
                <a:pos x="267" y="468"/>
              </a:cxn>
              <a:cxn ang="0">
                <a:pos x="377" y="568"/>
              </a:cxn>
              <a:cxn ang="0">
                <a:pos x="503" y="635"/>
              </a:cxn>
              <a:cxn ang="0">
                <a:pos x="629" y="685"/>
              </a:cxn>
              <a:cxn ang="0">
                <a:pos x="629" y="668"/>
              </a:cxn>
              <a:cxn ang="0">
                <a:pos x="629" y="685"/>
              </a:cxn>
              <a:cxn ang="0">
                <a:pos x="739" y="718"/>
              </a:cxn>
              <a:cxn ang="0">
                <a:pos x="865" y="752"/>
              </a:cxn>
              <a:cxn ang="0">
                <a:pos x="1101" y="769"/>
              </a:cxn>
              <a:cxn ang="0">
                <a:pos x="1101" y="735"/>
              </a:cxn>
              <a:cxn ang="0">
                <a:pos x="881" y="718"/>
              </a:cxn>
              <a:cxn ang="0">
                <a:pos x="755" y="685"/>
              </a:cxn>
              <a:cxn ang="0">
                <a:pos x="645" y="652"/>
              </a:cxn>
              <a:cxn ang="0">
                <a:pos x="629" y="652"/>
              </a:cxn>
              <a:cxn ang="0">
                <a:pos x="519" y="601"/>
              </a:cxn>
              <a:cxn ang="0">
                <a:pos x="393" y="535"/>
              </a:cxn>
              <a:cxn ang="0">
                <a:pos x="283" y="434"/>
              </a:cxn>
              <a:cxn ang="0">
                <a:pos x="188" y="351"/>
              </a:cxn>
              <a:cxn ang="0">
                <a:pos x="126" y="267"/>
              </a:cxn>
              <a:cxn ang="0">
                <a:pos x="110" y="284"/>
              </a:cxn>
              <a:cxn ang="0">
                <a:pos x="126" y="284"/>
              </a:cxn>
              <a:cxn ang="0">
                <a:pos x="94" y="183"/>
              </a:cxn>
              <a:cxn ang="0">
                <a:pos x="31" y="0"/>
              </a:cxn>
            </a:cxnLst>
            <a:rect l="0" t="0" r="r" b="b"/>
            <a:pathLst>
              <a:path w="1101" h="769">
                <a:moveTo>
                  <a:pt x="31" y="0"/>
                </a:moveTo>
                <a:lnTo>
                  <a:pt x="0" y="16"/>
                </a:lnTo>
                <a:lnTo>
                  <a:pt x="63" y="183"/>
                </a:lnTo>
                <a:lnTo>
                  <a:pt x="94" y="284"/>
                </a:lnTo>
                <a:lnTo>
                  <a:pt x="110" y="300"/>
                </a:lnTo>
                <a:lnTo>
                  <a:pt x="173" y="384"/>
                </a:lnTo>
                <a:lnTo>
                  <a:pt x="267" y="468"/>
                </a:lnTo>
                <a:lnTo>
                  <a:pt x="377" y="568"/>
                </a:lnTo>
                <a:lnTo>
                  <a:pt x="503" y="635"/>
                </a:lnTo>
                <a:lnTo>
                  <a:pt x="629" y="685"/>
                </a:lnTo>
                <a:lnTo>
                  <a:pt x="629" y="668"/>
                </a:lnTo>
                <a:lnTo>
                  <a:pt x="629" y="685"/>
                </a:lnTo>
                <a:lnTo>
                  <a:pt x="739" y="718"/>
                </a:lnTo>
                <a:lnTo>
                  <a:pt x="865" y="752"/>
                </a:lnTo>
                <a:lnTo>
                  <a:pt x="1101" y="769"/>
                </a:lnTo>
                <a:lnTo>
                  <a:pt x="1101" y="735"/>
                </a:lnTo>
                <a:lnTo>
                  <a:pt x="881" y="718"/>
                </a:lnTo>
                <a:lnTo>
                  <a:pt x="755" y="685"/>
                </a:lnTo>
                <a:lnTo>
                  <a:pt x="645" y="652"/>
                </a:lnTo>
                <a:lnTo>
                  <a:pt x="629" y="652"/>
                </a:lnTo>
                <a:lnTo>
                  <a:pt x="519" y="601"/>
                </a:lnTo>
                <a:lnTo>
                  <a:pt x="393" y="535"/>
                </a:lnTo>
                <a:lnTo>
                  <a:pt x="283" y="434"/>
                </a:lnTo>
                <a:lnTo>
                  <a:pt x="188" y="351"/>
                </a:lnTo>
                <a:lnTo>
                  <a:pt x="126" y="267"/>
                </a:lnTo>
                <a:lnTo>
                  <a:pt x="110" y="284"/>
                </a:lnTo>
                <a:lnTo>
                  <a:pt x="126" y="284"/>
                </a:lnTo>
                <a:lnTo>
                  <a:pt x="94" y="183"/>
                </a:lnTo>
                <a:lnTo>
                  <a:pt x="31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7" name="Rectangle 21"/>
          <p:cNvSpPr>
            <a:spLocks noChangeArrowheads="1"/>
          </p:cNvSpPr>
          <p:nvPr/>
        </p:nvSpPr>
        <p:spPr bwMode="auto">
          <a:xfrm>
            <a:off x="1225550" y="3640138"/>
            <a:ext cx="29543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1" name="Rectangle 22"/>
          <p:cNvSpPr>
            <a:spLocks noChangeArrowheads="1"/>
          </p:cNvSpPr>
          <p:nvPr/>
        </p:nvSpPr>
        <p:spPr bwMode="auto">
          <a:xfrm>
            <a:off x="1485900" y="3695700"/>
            <a:ext cx="2513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kumimoji="0" lang="en-US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06999" name="Rectangle 23"/>
          <p:cNvSpPr>
            <a:spLocks noChangeArrowheads="1"/>
          </p:cNvSpPr>
          <p:nvPr/>
        </p:nvSpPr>
        <p:spPr bwMode="auto">
          <a:xfrm>
            <a:off x="2100263" y="3986213"/>
            <a:ext cx="1300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00" name="Rectangle 24"/>
          <p:cNvSpPr>
            <a:spLocks noChangeArrowheads="1"/>
          </p:cNvSpPr>
          <p:nvPr/>
        </p:nvSpPr>
        <p:spPr bwMode="auto">
          <a:xfrm>
            <a:off x="5189538" y="3657600"/>
            <a:ext cx="2432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01" name="Rectangle 25"/>
          <p:cNvSpPr>
            <a:spLocks noChangeArrowheads="1"/>
          </p:cNvSpPr>
          <p:nvPr/>
        </p:nvSpPr>
        <p:spPr bwMode="auto">
          <a:xfrm>
            <a:off x="5667375" y="3741738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5" name="Rectangle 26"/>
          <p:cNvSpPr>
            <a:spLocks noChangeArrowheads="1"/>
          </p:cNvSpPr>
          <p:nvPr/>
        </p:nvSpPr>
        <p:spPr bwMode="auto">
          <a:xfrm>
            <a:off x="5510213" y="4033838"/>
            <a:ext cx="1452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47126" name="Rectangle 28"/>
          <p:cNvSpPr>
            <a:spLocks noChangeArrowheads="1"/>
          </p:cNvSpPr>
          <p:nvPr/>
        </p:nvSpPr>
        <p:spPr bwMode="auto">
          <a:xfrm>
            <a:off x="3173413" y="3124200"/>
            <a:ext cx="2560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>
              <a:solidFill>
                <a:srgbClr val="009999"/>
              </a:solidFill>
            </a:endParaRPr>
          </a:p>
        </p:txBody>
      </p:sp>
      <p:sp>
        <p:nvSpPr>
          <p:cNvPr id="1407005" name="Rectangle 29"/>
          <p:cNvSpPr>
            <a:spLocks noChangeArrowheads="1"/>
          </p:cNvSpPr>
          <p:nvPr/>
        </p:nvSpPr>
        <p:spPr bwMode="auto">
          <a:xfrm>
            <a:off x="5395913" y="4826000"/>
            <a:ext cx="2019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8" name="Rectangle 30"/>
          <p:cNvSpPr>
            <a:spLocks noChangeArrowheads="1"/>
          </p:cNvSpPr>
          <p:nvPr/>
        </p:nvSpPr>
        <p:spPr bwMode="auto">
          <a:xfrm>
            <a:off x="6070600" y="4879975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sz="2000" i="0">
              <a:solidFill>
                <a:srgbClr val="5F5F5F"/>
              </a:solidFill>
              <a:latin typeface="Comic Sans MS" pitchFamily="66" charset="0"/>
            </a:endParaRPr>
          </a:p>
        </p:txBody>
      </p:sp>
      <p:sp>
        <p:nvSpPr>
          <p:cNvPr id="47129" name="Rectangle 31"/>
          <p:cNvSpPr>
            <a:spLocks noChangeArrowheads="1"/>
          </p:cNvSpPr>
          <p:nvPr/>
        </p:nvSpPr>
        <p:spPr bwMode="auto">
          <a:xfrm>
            <a:off x="5705475" y="5137150"/>
            <a:ext cx="1571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7130" name="Rectangle 33"/>
          <p:cNvSpPr>
            <a:spLocks noChangeArrowheads="1"/>
          </p:cNvSpPr>
          <p:nvPr/>
        </p:nvSpPr>
        <p:spPr bwMode="auto">
          <a:xfrm>
            <a:off x="3019425" y="6173788"/>
            <a:ext cx="307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1407010" name="Rectangle 34"/>
          <p:cNvSpPr>
            <a:spLocks noChangeArrowheads="1"/>
          </p:cNvSpPr>
          <p:nvPr/>
        </p:nvSpPr>
        <p:spPr bwMode="auto">
          <a:xfrm>
            <a:off x="1317625" y="4826000"/>
            <a:ext cx="1927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2" name="Rectangle 35"/>
          <p:cNvSpPr>
            <a:spLocks noChangeArrowheads="1"/>
          </p:cNvSpPr>
          <p:nvPr/>
        </p:nvSpPr>
        <p:spPr bwMode="auto">
          <a:xfrm>
            <a:off x="1384300" y="4889500"/>
            <a:ext cx="170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consolidated</a:t>
            </a:r>
            <a:endParaRPr lang="en-US" sz="2000" i="0">
              <a:solidFill>
                <a:srgbClr val="009999"/>
              </a:solidFill>
            </a:endParaRPr>
          </a:p>
        </p:txBody>
      </p:sp>
      <p:sp>
        <p:nvSpPr>
          <p:cNvPr id="47133" name="Rectangle 36"/>
          <p:cNvSpPr>
            <a:spLocks noChangeArrowheads="1"/>
          </p:cNvSpPr>
          <p:nvPr/>
        </p:nvSpPr>
        <p:spPr bwMode="auto">
          <a:xfrm>
            <a:off x="1476375" y="5165725"/>
            <a:ext cx="1571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1407013" name="Rectangle 37"/>
          <p:cNvSpPr>
            <a:spLocks noChangeArrowheads="1"/>
          </p:cNvSpPr>
          <p:nvPr/>
        </p:nvSpPr>
        <p:spPr bwMode="auto">
          <a:xfrm>
            <a:off x="5114925" y="5572125"/>
            <a:ext cx="2432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5" name="Rectangle 38"/>
          <p:cNvSpPr>
            <a:spLocks noChangeArrowheads="1"/>
          </p:cNvSpPr>
          <p:nvPr/>
        </p:nvSpPr>
        <p:spPr bwMode="auto">
          <a:xfrm>
            <a:off x="5519738" y="5521325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sz="2000" i="0">
              <a:solidFill>
                <a:schemeClr val="tx1"/>
              </a:solidFill>
            </a:endParaRPr>
          </a:p>
        </p:txBody>
      </p:sp>
      <p:sp>
        <p:nvSpPr>
          <p:cNvPr id="1407015" name="Rectangle 39"/>
          <p:cNvSpPr>
            <a:spLocks noChangeArrowheads="1"/>
          </p:cNvSpPr>
          <p:nvPr/>
        </p:nvSpPr>
        <p:spPr bwMode="auto">
          <a:xfrm>
            <a:off x="5267325" y="58134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6" name="Rectangle 40"/>
          <p:cNvSpPr>
            <a:spLocks noChangeArrowheads="1"/>
          </p:cNvSpPr>
          <p:nvPr/>
        </p:nvSpPr>
        <p:spPr bwMode="auto">
          <a:xfrm>
            <a:off x="1431925" y="5535613"/>
            <a:ext cx="2430463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7" name="Rectangle 41"/>
          <p:cNvSpPr>
            <a:spLocks noChangeArrowheads="1"/>
          </p:cNvSpPr>
          <p:nvPr/>
        </p:nvSpPr>
        <p:spPr bwMode="auto">
          <a:xfrm>
            <a:off x="2146300" y="5521325"/>
            <a:ext cx="1074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validation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8" name="Rectangle 42"/>
          <p:cNvSpPr>
            <a:spLocks noChangeArrowheads="1"/>
          </p:cNvSpPr>
          <p:nvPr/>
        </p:nvSpPr>
        <p:spPr bwMode="auto">
          <a:xfrm>
            <a:off x="1968500" y="5813425"/>
            <a:ext cx="145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verification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9" name="Oval 43"/>
          <p:cNvSpPr>
            <a:spLocks noChangeArrowheads="1"/>
          </p:cNvSpPr>
          <p:nvPr/>
        </p:nvSpPr>
        <p:spPr bwMode="auto">
          <a:xfrm>
            <a:off x="3862388" y="4679950"/>
            <a:ext cx="204787" cy="1809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070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839200" cy="2133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 phases are ordered by data dependencies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No strict sequencing: intertwining, overlap, backtracking</a:t>
            </a:r>
          </a:p>
          <a:p>
            <a:pPr>
              <a:defRPr/>
            </a:pPr>
            <a:r>
              <a:rPr lang="en-US" smtClean="0"/>
              <a:t>Iterated cycles due to error corrections &amp;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evolving needs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during RE, during software development, after deployment</a:t>
            </a: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73163"/>
            <a:ext cx="8529637" cy="5080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What is Requirements Engineering?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scope of RE: the WHY, WHAT and WHO dimensions</a:t>
            </a:r>
          </a:p>
          <a:p>
            <a:pPr lvl="1" algn="ctr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Types of statements involved: descriptive </a:t>
            </a:r>
            <a:r>
              <a:rPr kumimoji="0" lang="en-US" sz="2000" i="1" smtClean="0">
                <a:solidFill>
                  <a:srgbClr val="5F5F5F"/>
                </a:solidFill>
              </a:rPr>
              <a:t>vs.</a:t>
            </a:r>
            <a:r>
              <a:rPr kumimoji="0" lang="en-US" smtClean="0">
                <a:solidFill>
                  <a:srgbClr val="5F5F5F"/>
                </a:solidFill>
              </a:rPr>
              <a:t> prescriptive</a:t>
            </a:r>
          </a:p>
          <a:p>
            <a:pPr lvl="1" algn="ctr">
              <a:lnSpc>
                <a:spcPct val="15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Categories of requirements: functional </a:t>
            </a:r>
            <a:r>
              <a:rPr kumimoji="0" lang="en-US" sz="2000" i="1" smtClean="0">
                <a:solidFill>
                  <a:srgbClr val="5F5F5F"/>
                </a:solidFill>
              </a:rPr>
              <a:t>vs</a:t>
            </a:r>
            <a:r>
              <a:rPr kumimoji="0" lang="en-US" sz="1800" smtClean="0">
                <a:solidFill>
                  <a:srgbClr val="5F5F5F"/>
                </a:solidFill>
              </a:rPr>
              <a:t>.</a:t>
            </a:r>
            <a:r>
              <a:rPr kumimoji="0" lang="en-US" smtClean="0">
                <a:solidFill>
                  <a:srgbClr val="5F5F5F"/>
                </a:solidFill>
              </a:rPr>
              <a:t> non-functional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requirements lifecycle: 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4067175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lang="fr-FR" smtClean="0"/>
              <a:t>Target qualities for RE process</a:t>
            </a:r>
            <a:endParaRPr lang="en-US" altLang="en-US" smtClean="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3925"/>
            <a:ext cx="8942388" cy="5321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  <a:r>
              <a:rPr lang="fr-FR" dirty="0" smtClean="0"/>
              <a:t> of objectives,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Consistency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Adequacy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props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Unambiguity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Measurability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Pertinence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Feasibility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Comprehensibility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Good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structuring</a:t>
            </a:r>
            <a:r>
              <a:rPr lang="fr-FR" dirty="0" smtClean="0"/>
              <a:t> of the RD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Modifiability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Traceability</a:t>
            </a:r>
            <a:r>
              <a:rPr lang="fr-FR" dirty="0" smtClean="0"/>
              <a:t> of  RD items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2400" y="76200"/>
          <a:ext cx="763588" cy="847725"/>
        </p:xfrm>
        <a:graphic>
          <a:graphicData uri="http://schemas.openxmlformats.org/presentationml/2006/ole">
            <p:oleObj spid="_x0000_s6146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>
          <a:xfrm>
            <a:off x="0" y="1173163"/>
            <a:ext cx="9029700" cy="5080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What is Requirements Engineering (RE) ?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The scope of RE: the WHY, WHAT and WHO dimensions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kumimoji="0" lang="en-US" smtClean="0"/>
              <a:t>Types of statements involved: descriptive </a:t>
            </a:r>
            <a:r>
              <a:rPr kumimoji="0" lang="en-US" sz="2000" i="1" smtClean="0"/>
              <a:t>vs.</a:t>
            </a:r>
            <a:r>
              <a:rPr kumimoji="0" lang="en-US" smtClean="0"/>
              <a:t> prescriptive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kumimoji="0" lang="en-US" smtClean="0"/>
              <a:t>Categories of requirements: functional </a:t>
            </a:r>
            <a:r>
              <a:rPr kumimoji="0" lang="en-US" sz="2000" i="1" smtClean="0"/>
              <a:t>vs</a:t>
            </a:r>
            <a:r>
              <a:rPr kumimoji="0" lang="en-US" sz="1800" smtClean="0"/>
              <a:t>.</a:t>
            </a:r>
            <a:r>
              <a:rPr kumimoji="0" lang="en-US" smtClean="0"/>
              <a:t> non-functional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The requirements lifecycle: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795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795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67663" cy="762000"/>
          </a:xfrm>
        </p:spPr>
        <p:txBody>
          <a:bodyPr/>
          <a:lstStyle/>
          <a:p>
            <a:r>
              <a:rPr lang="fr-FR" smtClean="0"/>
              <a:t>Types of RE errors &amp; flaws:  a wide palette</a:t>
            </a:r>
            <a:endParaRPr lang="en-US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89875" cy="5099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Omission  	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Contradiction 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  <a:endParaRPr lang="fr-FR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Inadequacy	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  <a:endParaRPr lang="fr-FR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Ambiguity 	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  <a:endParaRPr lang="fr-FR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Unmeasurability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Noise,  overspecification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Unfeasibility  (wishful thinking)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Unintelligibility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Poor structuring, forward reference, remorse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Opacity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146050"/>
            <a:ext cx="8985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129463" cy="762000"/>
          </a:xfrm>
        </p:spPr>
        <p:txBody>
          <a:bodyPr/>
          <a:lstStyle/>
          <a:p>
            <a:r>
              <a:rPr lang="en-US" smtClean="0"/>
              <a:t>Errors in a requirements document </a:t>
            </a:r>
            <a:r>
              <a:rPr lang="en-US" sz="2400" smtClean="0"/>
              <a:t>(RD)</a:t>
            </a:r>
            <a:endParaRPr lang="en-US" smtClean="0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04938"/>
            <a:ext cx="8882062" cy="4995862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Omission</a:t>
            </a:r>
            <a:r>
              <a:rPr lang="en-US" sz="2000" smtClean="0"/>
              <a:t>: problem world feature not stated by any RD item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009999"/>
                </a:solidFill>
              </a:rPr>
              <a:t>     e.g.</a:t>
            </a:r>
            <a:r>
              <a:rPr lang="en-US" sz="2000" smtClean="0">
                <a:solidFill>
                  <a:srgbClr val="5F5F5F"/>
                </a:solidFill>
              </a:rPr>
              <a:t>  no req about state of train doors in case of emergency stop</a:t>
            </a:r>
            <a:r>
              <a:rPr lang="en-US" sz="2000" smtClean="0"/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Contradiction</a:t>
            </a:r>
            <a:r>
              <a:rPr lang="en-US" sz="2000" smtClean="0"/>
              <a:t>:  RD items stating a problem world feature in an incompatible way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“Doors must always be kept closed between platforms”</a:t>
            </a:r>
            <a:endParaRPr lang="en-US" sz="2000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 </a:t>
            </a:r>
            <a:r>
              <a:rPr lang="en-US" sz="2000" i="1" smtClean="0">
                <a:solidFill>
                  <a:srgbClr val="009999"/>
                </a:solidFill>
              </a:rPr>
              <a:t>and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“Doors must be opened in case of emergency stop”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Inadequacy</a:t>
            </a:r>
            <a:r>
              <a:rPr lang="en-US" sz="2000" smtClean="0"/>
              <a:t>:  RD item not adequately stating a problem world feature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“Panels inside trains shall display all flights served at next stop”</a:t>
            </a:r>
            <a:endParaRPr lang="en-US" sz="2000" smtClean="0"/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Ambiguity</a:t>
            </a:r>
            <a:r>
              <a:rPr lang="en-US" sz="2000" smtClean="0"/>
              <a:t>:  RD item allowing a problem world feature to be interpreted in different ways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“Doors shall be open as soon as the train is stopped at platform”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Unmeasurability</a:t>
            </a:r>
            <a:r>
              <a:rPr lang="en-US" sz="2000" smtClean="0"/>
              <a:t>:  RD item stating a problem world feature in a way precluding option comparison or solution testing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“Panels inside trains shall be user-friendly”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16764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96263" cy="762000"/>
          </a:xfrm>
        </p:spPr>
        <p:txBody>
          <a:bodyPr/>
          <a:lstStyle/>
          <a:p>
            <a:r>
              <a:rPr lang="en-US" smtClean="0"/>
              <a:t>Flaws in a requirements document </a:t>
            </a:r>
            <a:r>
              <a:rPr lang="en-US" sz="2400" smtClean="0"/>
              <a:t>(RD)</a:t>
            </a:r>
            <a:endParaRPr lang="en-US" smtClean="0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3950"/>
            <a:ext cx="9144000" cy="5353050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Noise</a:t>
            </a:r>
            <a:r>
              <a:rPr lang="en-US" sz="2000" smtClean="0"/>
              <a:t>:  RD item yielding no information on any problem world feature (</a:t>
            </a:r>
            <a:r>
              <a:rPr lang="en-US" sz="2000" smtClean="0">
                <a:solidFill>
                  <a:srgbClr val="008080"/>
                </a:solidFill>
              </a:rPr>
              <a:t>Variant:</a:t>
            </a:r>
            <a:r>
              <a:rPr lang="en-US" sz="2000" smtClean="0"/>
              <a:t> uncontrolled redundancy)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“Non-smoking signs shall be posted on train windows”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Overspecification</a:t>
            </a:r>
            <a:r>
              <a:rPr lang="en-US" sz="2000" smtClean="0"/>
              <a:t>:  RD item stating a feature not in the problem world, but in the machine solution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“The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setAlarm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method shall be invoked on receipt of an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Alarm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message”</a:t>
            </a:r>
            <a:endParaRPr lang="en-US" sz="2000" smtClean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Unfeasibility</a:t>
            </a:r>
            <a:r>
              <a:rPr lang="en-US" sz="2000" smtClean="0"/>
              <a:t>:  RD item not implementable within budget/schedule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“In-train panels shall display all delayed flights at next stop”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Unintelligibility</a:t>
            </a:r>
            <a:r>
              <a:rPr lang="en-US" sz="2000" smtClean="0"/>
              <a:t>: RD item incomprehensible to those needing to use 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A requirement statement containing 5 acronyms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Poor structuring</a:t>
            </a:r>
            <a:r>
              <a:rPr lang="en-US" sz="2000" smtClean="0"/>
              <a:t>: RD item not organized according to any sensible &amp; visible structuring rule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</a:t>
            </a:r>
            <a:r>
              <a:rPr lang="en-US" sz="2000" smtClean="0">
                <a:solidFill>
                  <a:srgbClr val="5F5F5F"/>
                </a:solidFill>
              </a:rPr>
              <a:t>Intertwining of acceleration control and train tracking issues</a:t>
            </a:r>
            <a:endParaRPr lang="en-US" sz="2000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220663"/>
            <a:ext cx="7096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67663" cy="762000"/>
          </a:xfrm>
        </p:spPr>
        <p:txBody>
          <a:bodyPr/>
          <a:lstStyle/>
          <a:p>
            <a:r>
              <a:rPr lang="en-US" smtClean="0"/>
              <a:t>Flaws in a requirements document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144000" cy="5353050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Forward reference</a:t>
            </a:r>
            <a:r>
              <a:rPr lang="en-US" sz="2000" smtClean="0"/>
              <a:t>:  RD item making use of problem world features not defined yet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Multiple uses of the concept of </a:t>
            </a:r>
            <a:r>
              <a:rPr lang="en-US" sz="2000" i="1" smtClean="0">
                <a:solidFill>
                  <a:srgbClr val="5F5F5F"/>
                </a:solidFill>
              </a:rPr>
              <a:t>worst-case stopping distance</a:t>
            </a:r>
            <a:r>
              <a:rPr lang="en-US" sz="2000" smtClean="0">
                <a:solidFill>
                  <a:srgbClr val="5F5F5F"/>
                </a:solidFill>
              </a:rPr>
              <a:t> before its definition appears several pages after in the RD</a:t>
            </a:r>
            <a:endParaRPr lang="en-US" sz="2000" smtClean="0"/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Remorse</a:t>
            </a:r>
            <a:r>
              <a:rPr lang="en-US" sz="2000" smtClean="0"/>
              <a:t>:  RD item stating a problem world feature lately </a:t>
            </a:r>
            <a:r>
              <a:rPr lang="en-US" sz="1800" smtClean="0"/>
              <a:t>or</a:t>
            </a:r>
            <a:r>
              <a:rPr lang="en-US" sz="2000" smtClean="0"/>
              <a:t> incidentally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After multiple uses of the undefined concept of </a:t>
            </a:r>
            <a:r>
              <a:rPr lang="en-US" sz="2000" i="1" smtClean="0">
                <a:solidFill>
                  <a:srgbClr val="5F5F5F"/>
                </a:solidFill>
              </a:rPr>
              <a:t>worst-case stopping distance</a:t>
            </a:r>
            <a:r>
              <a:rPr lang="en-US" sz="2000" smtClean="0">
                <a:solidFill>
                  <a:srgbClr val="5F5F5F"/>
                </a:solidFill>
              </a:rPr>
              <a:t>, the last one directly followed by an incidental definition between parentheses</a:t>
            </a:r>
            <a:r>
              <a:rPr lang="en-US" smtClean="0"/>
              <a:t> 	</a:t>
            </a:r>
            <a:endParaRPr lang="en-US" smtClean="0">
              <a:solidFill>
                <a:srgbClr val="008080"/>
              </a:solidFill>
            </a:endParaRP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Poor modifiability</a:t>
            </a:r>
            <a:r>
              <a:rPr lang="en-US" sz="2000" smtClean="0"/>
              <a:t>: RD items whose changes must be propagated throughout the RD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Use of fixed numerical values for quantities subject to change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Opacity</a:t>
            </a:r>
            <a:r>
              <a:rPr lang="en-US" sz="2000" smtClean="0"/>
              <a:t>:  RD item whose rationale, authoring or dependencies are invisible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“The commanded train speed must always be at least 7 mph above physical speed”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i="1" smtClean="0">
                <a:solidFill>
                  <a:srgbClr val="5F5F5F"/>
                </a:solidFill>
              </a:rPr>
              <a:t>without</a:t>
            </a:r>
            <a:r>
              <a:rPr lang="en-US" sz="2000" smtClean="0">
                <a:solidFill>
                  <a:srgbClr val="5F5F5F"/>
                </a:solidFill>
              </a:rPr>
              <a:t> any explanation of rationale for this</a:t>
            </a:r>
            <a:endParaRPr lang="en-US" sz="2000" smtClean="0"/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220663"/>
            <a:ext cx="7096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31250" cy="762000"/>
          </a:xfrm>
        </p:spPr>
        <p:txBody>
          <a:bodyPr/>
          <a:lstStyle/>
          <a:p>
            <a:r>
              <a:rPr lang="en-US" smtClean="0"/>
              <a:t>The RE process may vary according to project type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146175"/>
            <a:ext cx="8883650" cy="4978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Greenfield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brownfield</a:t>
            </a:r>
            <a:r>
              <a:rPr lang="en-US" dirty="0" smtClean="0"/>
              <a:t> projects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Customer-driven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market-driven</a:t>
            </a:r>
            <a:r>
              <a:rPr lang="en-US" dirty="0" smtClean="0"/>
              <a:t> projects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In-house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outsourced</a:t>
            </a:r>
            <a:r>
              <a:rPr lang="en-US" dirty="0" smtClean="0"/>
              <a:t> projects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Single-product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product-line</a:t>
            </a:r>
            <a:r>
              <a:rPr lang="en-US" dirty="0" smtClean="0"/>
              <a:t> projects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 smtClean="0"/>
              <a:t>Variation factors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Respective weights of elicitation, evaluation, documentation, consolidation, evolution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Intertwining RE/design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Respective weights of functional vs. non-functional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Types of stakeholder &amp; developer involved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Specific uses of the RD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of specific techniques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53463" cy="533400"/>
          </a:xfrm>
        </p:spPr>
        <p:txBody>
          <a:bodyPr/>
          <a:lstStyle/>
          <a:p>
            <a:r>
              <a:rPr lang="en-US" altLang="en-US" smtClean="0"/>
              <a:t>Requirements in the software lifecycle</a:t>
            </a:r>
          </a:p>
        </p:txBody>
      </p:sp>
      <p:graphicFrame>
        <p:nvGraphicFramePr>
          <p:cNvPr id="7170" name="Object 184"/>
          <p:cNvGraphicFramePr>
            <a:graphicFrameLocks noChangeAspect="1"/>
          </p:cNvGraphicFramePr>
          <p:nvPr/>
        </p:nvGraphicFramePr>
        <p:xfrm>
          <a:off x="-457200" y="1214438"/>
          <a:ext cx="10318750" cy="4421187"/>
        </p:xfrm>
        <a:graphic>
          <a:graphicData uri="http://schemas.openxmlformats.org/presentationml/2006/ole">
            <p:oleObj spid="_x0000_s7170" name="Picture" r:id="rId3" imgW="6750720" imgH="2629440" progId="Word.Picture.8">
              <p:embed/>
            </p:oleObj>
          </a:graphicData>
        </a:graphic>
      </p:graphicFrame>
      <p:sp>
        <p:nvSpPr>
          <p:cNvPr id="7172" name="Rectangle 185"/>
          <p:cNvSpPr>
            <a:spLocks noGrp="1" noChangeArrowheads="1"/>
          </p:cNvSpPr>
          <p:nvPr>
            <p:ph type="body" idx="1"/>
          </p:nvPr>
        </p:nvSpPr>
        <p:spPr>
          <a:xfrm>
            <a:off x="61913" y="5500688"/>
            <a:ext cx="8077200" cy="91440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RE, system design &amp; software architecture design are inevitably intertwined</a:t>
            </a:r>
          </a:p>
        </p:txBody>
      </p:sp>
      <p:sp>
        <p:nvSpPr>
          <p:cNvPr id="7173" name="Rectangle 186"/>
          <p:cNvSpPr>
            <a:spLocks noChangeArrowheads="1"/>
          </p:cNvSpPr>
          <p:nvPr/>
        </p:nvSpPr>
        <p:spPr bwMode="auto">
          <a:xfrm>
            <a:off x="-76200" y="762000"/>
            <a:ext cx="7239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altLang="en-US" sz="2200" i="0">
                <a:solidFill>
                  <a:schemeClr val="tx1"/>
                </a:solidFill>
                <a:latin typeface="Comic Sans MS" pitchFamily="66" charset="0"/>
              </a:rPr>
              <a:t>The RD impacts on many software artefacts</a:t>
            </a:r>
            <a:endParaRPr lang="en-US" sz="2200" i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 has multiple connections with other disciplines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0000"/>
            <a:ext cx="8839200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Primarily with Software Engineering (SE)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Other connections: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understanding &amp; requirements elicitation</a:t>
            </a:r>
            <a:r>
              <a:rPr lang="en-US" smtClean="0"/>
              <a:t>: system engineering, control theory, management science, organization theory, behavioral psychology, anthropology,  AI knowledge acquisition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evaluation &amp; agreement</a:t>
            </a:r>
            <a:r>
              <a:rPr lang="en-US" smtClean="0"/>
              <a:t>: multicriteria analysis, risk management, conflict management, negotiation theory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specification, documentation &amp; consolidation</a:t>
            </a:r>
            <a:r>
              <a:rPr lang="en-US" smtClean="0"/>
              <a:t>: software specification, formal methods in 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evolution</a:t>
            </a:r>
            <a:r>
              <a:rPr lang="en-US" smtClean="0"/>
              <a:t>: change management, configuration management in 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modeling</a:t>
            </a:r>
            <a:r>
              <a:rPr lang="en-US" smtClean="0"/>
              <a:t>:  conceptual models in DB &amp; MIS;  task models in HCI; knowledge representation in AI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  </a:t>
            </a:r>
            <a:r>
              <a:rPr kumimoji="0" lang="en-US" sz="2000" smtClean="0"/>
              <a:t>(2)</a:t>
            </a:r>
            <a:endParaRPr kumimoji="0" lang="en-US" altLang="en-US" smtClean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87438"/>
            <a:ext cx="8601075" cy="5080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 engineer requirements?</a:t>
            </a:r>
          </a:p>
          <a:p>
            <a:pPr lvl="1">
              <a:lnSpc>
                <a:spcPct val="150000"/>
              </a:lnSpc>
              <a:spcBef>
                <a:spcPts val="1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requirements problem: facts, data, citations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Role and stakes of Requirements Engineering</a:t>
            </a:r>
            <a:endParaRPr kumimoji="0" lang="en-US" smtClean="0"/>
          </a:p>
          <a:p>
            <a:pPr>
              <a:lnSpc>
                <a:spcPct val="210000"/>
              </a:lnSpc>
              <a:spcBef>
                <a:spcPts val="300"/>
              </a:spcBef>
              <a:defRPr/>
            </a:pPr>
            <a:r>
              <a:rPr kumimoji="0" lang="en-US" smtClean="0"/>
              <a:t>Obstacles to good RE practice</a:t>
            </a: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kumimoji="0" lang="en-US" smtClean="0"/>
              <a:t>Agile development and RE</a:t>
            </a:r>
          </a:p>
          <a:p>
            <a:pPr>
              <a:spcBef>
                <a:spcPts val="3600"/>
              </a:spcBef>
              <a:buFont typeface="Wingdings" pitchFamily="2" charset="2"/>
              <a:buNone/>
              <a:defRPr/>
            </a:pPr>
            <a:r>
              <a:rPr kumimoji="0" lang="en-US" altLang="en-US" smtClean="0"/>
              <a:t>   </a:t>
            </a:r>
            <a:endParaRPr kumimoji="0" lang="en-US" altLang="en-US" smtClean="0">
              <a:solidFill>
                <a:schemeClr val="tx2"/>
              </a:solidFill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kumimoji="0" lang="en-US" smtClean="0"/>
              <a:t>The requirements problem: </a:t>
            </a:r>
            <a:br>
              <a:rPr kumimoji="0" lang="en-US" smtClean="0"/>
            </a:br>
            <a:r>
              <a:rPr kumimoji="0" lang="en-US" smtClean="0"/>
              <a:t>facts, data, citations</a:t>
            </a:r>
            <a:endParaRPr kumimoji="0" lang="fr-FR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268413"/>
            <a:ext cx="7085012" cy="5334000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fr-FR" smtClean="0"/>
              <a:t>Poor requirements are ubiquitous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fr-FR" sz="2400" smtClean="0"/>
              <a:t>  </a:t>
            </a:r>
            <a:r>
              <a:rPr lang="fr-FR" smtClean="0"/>
              <a:t>  </a:t>
            </a:r>
            <a:r>
              <a:rPr lang="fr-FR" sz="2000" smtClean="0"/>
              <a:t> </a:t>
            </a:r>
            <a:r>
              <a:rPr lang="en-US" sz="2000" smtClean="0">
                <a:solidFill>
                  <a:srgbClr val="009999"/>
                </a:solidFill>
              </a:rPr>
              <a:t>“</a:t>
            </a:r>
            <a:r>
              <a:rPr lang="fr-FR" sz="2000" smtClean="0">
                <a:solidFill>
                  <a:srgbClr val="009999"/>
                </a:solidFill>
              </a:rPr>
              <a:t>Requirements need to be engineered and have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fr-FR" sz="2000" smtClean="0">
                <a:solidFill>
                  <a:srgbClr val="009999"/>
                </a:solidFill>
              </a:rPr>
              <a:t>       continuing review and revision</a:t>
            </a:r>
            <a:r>
              <a:rPr lang="en-US" sz="2000" smtClean="0">
                <a:solidFill>
                  <a:srgbClr val="009999"/>
                </a:solidFill>
              </a:rPr>
              <a:t>”</a:t>
            </a:r>
            <a:endParaRPr lang="fr-FR" sz="2000" smtClean="0"/>
          </a:p>
          <a:p>
            <a:pPr>
              <a:lnSpc>
                <a:spcPct val="150000"/>
              </a:lnSpc>
              <a:tabLst>
                <a:tab pos="681038" algn="l"/>
              </a:tabLst>
            </a:pPr>
            <a:r>
              <a:rPr lang="fr-FR" smtClean="0"/>
              <a:t>Prohibitive cost of late correction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sz="2000" smtClean="0">
                <a:solidFill>
                  <a:srgbClr val="009999"/>
                </a:solidFill>
              </a:rPr>
              <a:t>	 “U</a:t>
            </a:r>
            <a:r>
              <a:rPr lang="fr-FR" sz="2000" smtClean="0">
                <a:solidFill>
                  <a:srgbClr val="009999"/>
                </a:solidFill>
              </a:rPr>
              <a:t>p to 200 x cost of early correction</a:t>
            </a:r>
            <a:r>
              <a:rPr lang="en-US" sz="2000" smtClean="0">
                <a:solidFill>
                  <a:srgbClr val="009999"/>
                </a:solidFill>
              </a:rPr>
              <a:t>”</a:t>
            </a:r>
            <a:r>
              <a:rPr lang="fr-FR" sz="2000" smtClean="0">
                <a:solidFill>
                  <a:srgbClr val="009999"/>
                </a:solidFill>
              </a:rPr>
              <a:t> </a:t>
            </a:r>
            <a:endParaRPr lang="fr-FR" smtClean="0"/>
          </a:p>
          <a:p>
            <a:pPr>
              <a:lnSpc>
                <a:spcPct val="160000"/>
              </a:lnSpc>
              <a:tabLst>
                <a:tab pos="681038" algn="l"/>
              </a:tabLst>
            </a:pPr>
            <a:r>
              <a:rPr lang="fr-FR" smtClean="0"/>
              <a:t>RE is hard &amp; critical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sz="2000" smtClean="0">
                <a:solidFill>
                  <a:srgbClr val="009999"/>
                </a:solidFill>
              </a:rPr>
              <a:t>	 “</a:t>
            </a:r>
            <a:r>
              <a:rPr lang="fr-FR" sz="2000" smtClean="0">
                <a:solidFill>
                  <a:srgbClr val="009999"/>
                </a:solidFill>
              </a:rPr>
              <a:t>Hardest, most important function of SE is the iterative </a:t>
            </a:r>
            <a:r>
              <a:rPr lang="fr-FR" sz="2000" i="1" smtClean="0">
                <a:solidFill>
                  <a:srgbClr val="009999"/>
                </a:solidFill>
              </a:rPr>
              <a:t>extraction</a:t>
            </a:r>
            <a:r>
              <a:rPr lang="fr-FR" sz="2000" smtClean="0">
                <a:solidFill>
                  <a:srgbClr val="009999"/>
                </a:solidFill>
              </a:rPr>
              <a:t> &amp; </a:t>
            </a:r>
            <a:r>
              <a:rPr lang="fr-FR" sz="2000" i="1" smtClean="0">
                <a:solidFill>
                  <a:srgbClr val="009999"/>
                </a:solidFill>
              </a:rPr>
              <a:t>refinement</a:t>
            </a:r>
            <a:r>
              <a:rPr lang="fr-FR" sz="2000" smtClean="0">
                <a:solidFill>
                  <a:srgbClr val="009999"/>
                </a:solidFill>
              </a:rPr>
              <a:t> of requirements</a:t>
            </a:r>
            <a:r>
              <a:rPr lang="en-US" sz="2000" smtClean="0">
                <a:solidFill>
                  <a:srgbClr val="009999"/>
                </a:solidFill>
              </a:rPr>
              <a:t>”</a:t>
            </a:r>
            <a:r>
              <a:rPr lang="fr-FR" sz="2000" smtClean="0">
                <a:solidFill>
                  <a:srgbClr val="009999"/>
                </a:solidFill>
              </a:rPr>
              <a:t> </a:t>
            </a:r>
            <a:endParaRPr lang="fr-FR" sz="2000" smtClean="0"/>
          </a:p>
        </p:txBody>
      </p:sp>
      <p:grpSp>
        <p:nvGrpSpPr>
          <p:cNvPr id="56324" name="Group 12"/>
          <p:cNvGrpSpPr>
            <a:grpSpLocks/>
          </p:cNvGrpSpPr>
          <p:nvPr/>
        </p:nvGrpSpPr>
        <p:grpSpPr bwMode="auto">
          <a:xfrm>
            <a:off x="6781800" y="1676400"/>
            <a:ext cx="2066925" cy="501650"/>
            <a:chOff x="4272" y="1473"/>
            <a:chExt cx="1302" cy="316"/>
          </a:xfrm>
        </p:grpSpPr>
        <p:sp>
          <p:nvSpPr>
            <p:cNvPr id="1443845" name="AutoShape 5"/>
            <p:cNvSpPr>
              <a:spLocks noChangeArrowheads="1"/>
            </p:cNvSpPr>
            <p:nvPr/>
          </p:nvSpPr>
          <p:spPr bwMode="auto">
            <a:xfrm>
              <a:off x="4272" y="1473"/>
              <a:ext cx="1302" cy="316"/>
            </a:xfrm>
            <a:prstGeom prst="wedgeRoundRectCallout">
              <a:avLst>
                <a:gd name="adj1" fmla="val -61139"/>
                <a:gd name="adj2" fmla="val 142722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6333" name="Text Box 6"/>
            <p:cNvSpPr txBox="1">
              <a:spLocks noChangeArrowheads="1"/>
            </p:cNvSpPr>
            <p:nvPr/>
          </p:nvSpPr>
          <p:spPr bwMode="auto">
            <a:xfrm>
              <a:off x="4272" y="1488"/>
              <a:ext cx="130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i="0">
                  <a:solidFill>
                    <a:schemeClr val="tx1"/>
                  </a:solidFill>
                  <a:latin typeface="Comic Sans MS" pitchFamily="66" charset="0"/>
                </a:rPr>
                <a:t>Bell&amp;Thayer</a:t>
              </a:r>
              <a:r>
                <a:rPr lang="fr-FR" sz="2000" i="0">
                  <a:solidFill>
                    <a:schemeClr val="bg2"/>
                  </a:solidFill>
                  <a:latin typeface="Comic Sans MS" pitchFamily="66" charset="0"/>
                </a:rPr>
                <a:t> ’76</a:t>
              </a:r>
              <a:endParaRPr lang="fr-FR" sz="20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pSp>
        <p:nvGrpSpPr>
          <p:cNvPr id="56325" name="Group 13"/>
          <p:cNvGrpSpPr>
            <a:grpSpLocks/>
          </p:cNvGrpSpPr>
          <p:nvPr/>
        </p:nvGrpSpPr>
        <p:grpSpPr bwMode="auto">
          <a:xfrm>
            <a:off x="6553200" y="3308350"/>
            <a:ext cx="1352550" cy="501650"/>
            <a:chOff x="4128" y="2193"/>
            <a:chExt cx="852" cy="316"/>
          </a:xfrm>
        </p:grpSpPr>
        <p:sp>
          <p:nvSpPr>
            <p:cNvPr id="1443847" name="AutoShape 7"/>
            <p:cNvSpPr>
              <a:spLocks noChangeArrowheads="1"/>
            </p:cNvSpPr>
            <p:nvPr/>
          </p:nvSpPr>
          <p:spPr bwMode="auto">
            <a:xfrm>
              <a:off x="4128" y="2193"/>
              <a:ext cx="852" cy="316"/>
            </a:xfrm>
            <a:prstGeom prst="wedgeRoundRectCallout">
              <a:avLst>
                <a:gd name="adj1" fmla="val -58449"/>
                <a:gd name="adj2" fmla="val 125634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4128" y="2208"/>
              <a:ext cx="85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i="0">
                  <a:solidFill>
                    <a:schemeClr val="tx1"/>
                  </a:solidFill>
                  <a:latin typeface="Comic Sans MS" pitchFamily="66" charset="0"/>
                </a:rPr>
                <a:t>Boehm</a:t>
              </a:r>
              <a:r>
                <a:rPr lang="fr-FR" sz="2000" i="0">
                  <a:solidFill>
                    <a:schemeClr val="bg2"/>
                  </a:solidFill>
                  <a:latin typeface="Comic Sans MS" pitchFamily="66" charset="0"/>
                </a:rPr>
                <a:t> ’81</a:t>
              </a:r>
              <a:endParaRPr lang="fr-FR" sz="20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pSp>
        <p:nvGrpSpPr>
          <p:cNvPr id="56326" name="Group 14"/>
          <p:cNvGrpSpPr>
            <a:grpSpLocks/>
          </p:cNvGrpSpPr>
          <p:nvPr/>
        </p:nvGrpSpPr>
        <p:grpSpPr bwMode="auto">
          <a:xfrm>
            <a:off x="7335838" y="4298950"/>
            <a:ext cx="1427162" cy="501650"/>
            <a:chOff x="4272" y="2721"/>
            <a:chExt cx="899" cy="316"/>
          </a:xfrm>
        </p:grpSpPr>
        <p:sp>
          <p:nvSpPr>
            <p:cNvPr id="1443849" name="AutoShape 9"/>
            <p:cNvSpPr>
              <a:spLocks noChangeArrowheads="1"/>
            </p:cNvSpPr>
            <p:nvPr/>
          </p:nvSpPr>
          <p:spPr bwMode="auto">
            <a:xfrm>
              <a:off x="4272" y="2721"/>
              <a:ext cx="899" cy="316"/>
            </a:xfrm>
            <a:prstGeom prst="wedgeRoundRectCallout">
              <a:avLst>
                <a:gd name="adj1" fmla="val -66130"/>
                <a:gd name="adj2" fmla="val 142722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6329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89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i="0">
                  <a:solidFill>
                    <a:schemeClr val="tx1"/>
                  </a:solidFill>
                  <a:latin typeface="Comic Sans MS" pitchFamily="66" charset="0"/>
                </a:rPr>
                <a:t>Brooks</a:t>
              </a:r>
              <a:r>
                <a:rPr lang="fr-FR" sz="2000" i="0">
                  <a:solidFill>
                    <a:schemeClr val="bg2"/>
                  </a:solidFill>
                  <a:latin typeface="Comic Sans MS" pitchFamily="66" charset="0"/>
                </a:rPr>
                <a:t> ’87</a:t>
              </a:r>
              <a:endParaRPr lang="fr-FR" sz="20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pic>
        <p:nvPicPr>
          <p:cNvPr id="563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0013"/>
            <a:ext cx="8604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228600"/>
            <a:ext cx="7918450" cy="762000"/>
          </a:xfrm>
        </p:spPr>
        <p:txBody>
          <a:bodyPr/>
          <a:lstStyle/>
          <a:p>
            <a:r>
              <a:rPr lang="fr-FR" sz="2400" smtClean="0"/>
              <a:t>The requirements problem:  Standish report, 1995</a:t>
            </a:r>
            <a:endParaRPr lang="fr-FR" smtClean="0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153400" cy="8270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tabLst>
                <a:tab pos="742950" algn="l"/>
                <a:tab pos="1027113" algn="l"/>
              </a:tabLst>
              <a:defRPr/>
            </a:pPr>
            <a:r>
              <a:rPr lang="fr-FR" smtClean="0"/>
              <a:t>  Survey of  350 US companies,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8000 projects</a:t>
            </a:r>
            <a:endParaRPr lang="fr-FR" smtClean="0">
              <a:latin typeface="Helvetica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828800"/>
            <a:ext cx="6275388" cy="3349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p:oleObj spid="_x0000_s8194" name="Clip" r:id="rId4" imgW="2025360" imgH="3328560" progId="MS_ClipArt_Gallery.2">
              <p:embed/>
            </p:oleObj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39813" y="5257800"/>
            <a:ext cx="79184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742950" lvl="1" indent="-285750" algn="l">
              <a:spcBef>
                <a:spcPct val="25000"/>
              </a:spcBef>
              <a:buClr>
                <a:schemeClr val="tx2"/>
              </a:buClr>
              <a:tabLst>
                <a:tab pos="742950" algn="l"/>
                <a:tab pos="1027113" algn="l"/>
              </a:tabLst>
            </a:pPr>
            <a:r>
              <a:rPr lang="fr-FR" sz="1800" i="0">
                <a:solidFill>
                  <a:schemeClr val="bg2"/>
                </a:solidFill>
                <a:latin typeface="Helvetica" charset="0"/>
              </a:rPr>
              <a:t> (partial success = partial functionalities, excessive costs, big delays)</a:t>
            </a:r>
            <a:endParaRPr lang="fr-FR" sz="3100" i="0">
              <a:solidFill>
                <a:srgbClr val="009999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z="2000" i="0">
                <a:solidFill>
                  <a:schemeClr val="tx2"/>
                </a:solidFill>
                <a:latin typeface="Comic Sans MS" pitchFamily="66" charset="0"/>
              </a:rPr>
              <a:t>  	</a:t>
            </a:r>
            <a:r>
              <a:rPr lang="fr-FR" sz="2200" i="0">
                <a:solidFill>
                  <a:schemeClr val="tx1"/>
                </a:solidFill>
                <a:latin typeface="Comic Sans MS" pitchFamily="66" charset="0"/>
              </a:rPr>
              <a:t>Major source of failure:  </a:t>
            </a:r>
          </a:p>
          <a:p>
            <a:pPr marL="342900" indent="-342900" algn="l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z="2200" i="0">
                <a:solidFill>
                  <a:schemeClr val="tx1"/>
                </a:solidFill>
                <a:latin typeface="Comic Sans MS" pitchFamily="66" charset="0"/>
              </a:rPr>
              <a:t>	  poor requirements engineering</a:t>
            </a:r>
            <a:r>
              <a:rPr lang="fr-FR" sz="2000" i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fr-FR" sz="2000" b="1" i="0">
                <a:solidFill>
                  <a:schemeClr val="tx2"/>
                </a:solidFill>
                <a:sym typeface="Symbol" pitchFamily="18" charset="2"/>
              </a:rPr>
              <a:t></a:t>
            </a:r>
            <a:r>
              <a:rPr lang="fr-FR" sz="2000" i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fr-FR" sz="2000" i="0">
                <a:solidFill>
                  <a:schemeClr val="tx2"/>
                </a:solidFill>
                <a:latin typeface="Comic Sans MS" pitchFamily="66" charset="0"/>
              </a:rPr>
              <a:t>50%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  </a:t>
            </a:r>
            <a:r>
              <a:rPr kumimoji="0" lang="en-US" sz="2000" smtClean="0"/>
              <a:t>(2)</a:t>
            </a:r>
            <a:endParaRPr kumimoji="0" lang="en-US" altLang="en-US" smtClean="0"/>
          </a:p>
        </p:txBody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>
          <a:xfrm>
            <a:off x="331788" y="1087438"/>
            <a:ext cx="8601075" cy="5080000"/>
          </a:xfrm>
          <a:noFill/>
        </p:spPr>
        <p:txBody>
          <a:bodyPr/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Why engineer requirements?</a:t>
            </a:r>
          </a:p>
          <a:p>
            <a:pPr lvl="1">
              <a:lnSpc>
                <a:spcPct val="140000"/>
              </a:lnSpc>
              <a:spcBef>
                <a:spcPts val="100"/>
              </a:spcBef>
            </a:pPr>
            <a:r>
              <a:rPr kumimoji="0" lang="en-US" smtClean="0"/>
              <a:t>The requirements problem: facts, data, citations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Role and stakes of Requirements Engineering</a:t>
            </a:r>
          </a:p>
          <a:p>
            <a:pPr>
              <a:lnSpc>
                <a:spcPct val="210000"/>
              </a:lnSpc>
              <a:spcBef>
                <a:spcPts val="300"/>
              </a:spcBef>
            </a:pPr>
            <a:r>
              <a:rPr kumimoji="0" lang="en-US" smtClean="0"/>
              <a:t>Obstacles to good RE practice</a:t>
            </a:r>
          </a:p>
          <a:p>
            <a:pPr>
              <a:lnSpc>
                <a:spcPct val="200000"/>
              </a:lnSpc>
              <a:spcBef>
                <a:spcPts val="300"/>
              </a:spcBef>
            </a:pPr>
            <a:r>
              <a:rPr kumimoji="0" lang="en-US" smtClean="0"/>
              <a:t>Agile development and RE</a:t>
            </a:r>
          </a:p>
          <a:p>
            <a:pPr>
              <a:spcBef>
                <a:spcPts val="3600"/>
              </a:spcBef>
              <a:buFont typeface="Wingdings" pitchFamily="2" charset="2"/>
              <a:buNone/>
            </a:pPr>
            <a:r>
              <a:rPr kumimoji="0" lang="en-US" altLang="en-US" smtClean="0"/>
              <a:t>   </a:t>
            </a:r>
            <a:r>
              <a:rPr kumimoji="0" lang="en-US" altLang="en-US" i="1" smtClean="0">
                <a:solidFill>
                  <a:schemeClr val="tx2"/>
                </a:solidFill>
              </a:rPr>
              <a:t>To fully apprehend the material in this chapter and the next ones, you should carefuly read the 3 case study descriptions in Section 1.1.2 of the book</a:t>
            </a:r>
            <a:endParaRPr kumimoji="0" lang="en-US" altLang="en-US" smtClean="0">
              <a:solidFill>
                <a:schemeClr val="tx2"/>
              </a:solidFill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40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77913"/>
            <a:ext cx="8632825" cy="12668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Major source of failure: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	poor requirements engineering</a:t>
            </a:r>
            <a:r>
              <a:rPr lang="fr-FR" sz="2000" smtClean="0"/>
              <a:t>   </a:t>
            </a:r>
            <a:r>
              <a:rPr lang="fr-FR" sz="2000" b="1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</a:t>
            </a:r>
            <a:r>
              <a:rPr lang="fr-FR" sz="200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fr-FR" sz="2000" smtClean="0">
                <a:solidFill>
                  <a:schemeClr val="tx2"/>
                </a:solidFill>
              </a:rPr>
              <a:t>50% responses:</a:t>
            </a:r>
            <a:endParaRPr lang="fr-FR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288" y="2344738"/>
            <a:ext cx="7123112" cy="36433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864475" cy="762000"/>
          </a:xfrm>
          <a:noFill/>
        </p:spPr>
        <p:txBody>
          <a:bodyPr/>
          <a:lstStyle/>
          <a:p>
            <a:r>
              <a:rPr lang="fr-FR" sz="2400" smtClean="0"/>
              <a:t>The requirements problem: Standish report, 1995  </a:t>
            </a:r>
            <a:r>
              <a:rPr lang="fr-FR" sz="1800" smtClean="0"/>
              <a:t> (2)</a:t>
            </a:r>
            <a:endParaRPr lang="fr-FR" smtClean="0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p:oleObj spid="_x0000_s9218" name="Clip" r:id="rId4" imgW="2025360" imgH="3328560" progId="MS_ClipArt_Gallery.2">
              <p:embed/>
            </p:oleObj>
          </a:graphicData>
        </a:graphic>
      </p:graphicFrame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438400" y="6172200"/>
            <a:ext cx="424815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 i="0">
                <a:solidFill>
                  <a:srgbClr val="009999"/>
                </a:solidFill>
                <a:latin typeface="Arial" pitchFamily="34" charset="0"/>
              </a:rPr>
              <a:t>www.standishgroup.com/chaos.html</a:t>
            </a:r>
            <a:endParaRPr lang="en-US" i="0">
              <a:solidFill>
                <a:srgbClr val="0099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83563" cy="762000"/>
          </a:xfrm>
        </p:spPr>
        <p:txBody>
          <a:bodyPr/>
          <a:lstStyle/>
          <a:p>
            <a:r>
              <a:rPr lang="fr-FR" sz="2400" smtClean="0"/>
              <a:t>The requirements problem:  European survey, 1996</a:t>
            </a:r>
            <a:endParaRPr lang="fr-F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9075"/>
            <a:ext cx="8204200" cy="4378325"/>
          </a:xfrm>
        </p:spPr>
        <p:txBody>
          <a:bodyPr/>
          <a:lstStyle/>
          <a:p>
            <a:pPr>
              <a:tabLst>
                <a:tab pos="742950" algn="l"/>
                <a:tab pos="1027113" algn="l"/>
              </a:tabLst>
            </a:pPr>
            <a:r>
              <a:rPr lang="fr-FR" smtClean="0"/>
              <a:t>Coverage:  3800 EUR organizations, 17 countries</a:t>
            </a:r>
          </a:p>
          <a:p>
            <a:pPr>
              <a:lnSpc>
                <a:spcPct val="180000"/>
              </a:lnSpc>
              <a:tabLst>
                <a:tab pos="742950" algn="l"/>
                <a:tab pos="1027113" algn="l"/>
              </a:tabLst>
            </a:pPr>
            <a:r>
              <a:rPr lang="fr-FR" smtClean="0"/>
              <a:t>Main software problems perceived to be in...	</a:t>
            </a:r>
          </a:p>
          <a:p>
            <a:pPr lvl="1">
              <a:lnSpc>
                <a:spcPct val="150000"/>
              </a:lnSpc>
              <a:tabLst>
                <a:tab pos="742950" algn="l"/>
                <a:tab pos="1027113" algn="l"/>
              </a:tabLst>
            </a:pPr>
            <a:r>
              <a:rPr lang="fr-FR" smtClean="0">
                <a:solidFill>
                  <a:schemeClr val="tx1"/>
                </a:solidFill>
              </a:rPr>
              <a:t>requirements specification  </a:t>
            </a:r>
          </a:p>
          <a:p>
            <a:pPr lvl="1">
              <a:lnSpc>
                <a:spcPct val="130000"/>
              </a:lnSpc>
              <a:buFontTx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		</a:t>
            </a:r>
            <a:r>
              <a:rPr lang="fr-FR" smtClean="0">
                <a:solidFill>
                  <a:schemeClr val="tx2"/>
                </a:solidFill>
              </a:rPr>
              <a:t>&gt; 50% </a:t>
            </a:r>
            <a:r>
              <a:rPr lang="fr-FR" smtClean="0"/>
              <a:t>responses</a:t>
            </a:r>
          </a:p>
          <a:p>
            <a:pPr lvl="1">
              <a:lnSpc>
                <a:spcPct val="190000"/>
              </a:lnSpc>
              <a:tabLst>
                <a:tab pos="742950" algn="l"/>
                <a:tab pos="1027113" algn="l"/>
              </a:tabLst>
            </a:pPr>
            <a:r>
              <a:rPr lang="fr-FR" smtClean="0">
                <a:solidFill>
                  <a:schemeClr val="tx1"/>
                </a:solidFill>
              </a:rPr>
              <a:t>requirements evolution management </a:t>
            </a:r>
            <a:r>
              <a:rPr lang="fr-FR" sz="2400" smtClean="0">
                <a:solidFill>
                  <a:schemeClr val="tx1"/>
                </a:solidFill>
              </a:rPr>
              <a:t> </a:t>
            </a:r>
          </a:p>
          <a:p>
            <a:pPr lvl="1">
              <a:buFontTx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		  </a:t>
            </a:r>
            <a:r>
              <a:rPr lang="fr-FR" smtClean="0">
                <a:solidFill>
                  <a:schemeClr val="tx2"/>
                </a:solidFill>
              </a:rPr>
              <a:t>50%</a:t>
            </a:r>
            <a:r>
              <a:rPr lang="fr-FR" smtClean="0"/>
              <a:t> responses</a:t>
            </a:r>
          </a:p>
          <a:p>
            <a:pPr lvl="1">
              <a:lnSpc>
                <a:spcPct val="180000"/>
              </a:lnSpc>
              <a:buFontTx/>
              <a:buNone/>
              <a:tabLst>
                <a:tab pos="742950" algn="l"/>
                <a:tab pos="1027113" algn="l"/>
              </a:tabLst>
            </a:pPr>
            <a:r>
              <a:rPr lang="fr-FR" sz="2000" smtClean="0"/>
              <a:t>[European Software Institute, 1996]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p:oleObj spid="_x0000_s10242" name="Clip" r:id="rId3" imgW="2025360" imgH="332856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477838"/>
            <a:ext cx="74485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 smtClean="0"/>
              <a:t>The requirements problem is perceived to persist in spite of progress in software technology</a:t>
            </a:r>
            <a:endParaRPr lang="fr-FR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p:oleObj spid="_x0000_s11266" name="Clip" r:id="rId4" imgW="2025360" imgH="3328560" progId="MS_ClipArt_Gallery.2">
              <p:embed/>
            </p:oleObj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71488" y="5486400"/>
            <a:ext cx="83105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z="2000" i="0">
                <a:solidFill>
                  <a:srgbClr val="009999"/>
                </a:solidFill>
                <a:latin typeface="Comic Sans MS" pitchFamily="66" charset="0"/>
              </a:rPr>
              <a:t>[J. Maresco, IBM developersWork, 2007]</a:t>
            </a:r>
          </a:p>
        </p:txBody>
      </p:sp>
      <p:grpSp>
        <p:nvGrpSpPr>
          <p:cNvPr id="11269" name="Group 20"/>
          <p:cNvGrpSpPr>
            <a:grpSpLocks/>
          </p:cNvGrpSpPr>
          <p:nvPr/>
        </p:nvGrpSpPr>
        <p:grpSpPr bwMode="auto">
          <a:xfrm>
            <a:off x="942975" y="2128838"/>
            <a:ext cx="7437438" cy="3025775"/>
            <a:chOff x="715" y="1755"/>
            <a:chExt cx="4685" cy="1906"/>
          </a:xfrm>
        </p:grpSpPr>
        <p:sp>
          <p:nvSpPr>
            <p:cNvPr id="1447942" name="Line 6"/>
            <p:cNvSpPr>
              <a:spLocks noChangeShapeType="1"/>
            </p:cNvSpPr>
            <p:nvPr/>
          </p:nvSpPr>
          <p:spPr bwMode="auto">
            <a:xfrm>
              <a:off x="1748" y="1923"/>
              <a:ext cx="0" cy="14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7943" name="Line 7"/>
            <p:cNvSpPr>
              <a:spLocks noChangeShapeType="1"/>
            </p:cNvSpPr>
            <p:nvPr/>
          </p:nvSpPr>
          <p:spPr bwMode="auto">
            <a:xfrm rot="5400000">
              <a:off x="3446" y="1704"/>
              <a:ext cx="9" cy="337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737" y="1755"/>
              <a:ext cx="995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i="0">
                  <a:solidFill>
                    <a:schemeClr val="tx1"/>
                  </a:solidFill>
                  <a:latin typeface="Comic Sans MS" pitchFamily="66" charset="0"/>
                </a:rPr>
                <a:t>Failure %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761" y="3407"/>
              <a:ext cx="76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1994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3198" y="3406"/>
              <a:ext cx="76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2000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4513" y="3415"/>
              <a:ext cx="76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2003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447948" name="Line 12"/>
            <p:cNvSpPr>
              <a:spLocks noChangeShapeType="1"/>
            </p:cNvSpPr>
            <p:nvPr/>
          </p:nvSpPr>
          <p:spPr bwMode="auto">
            <a:xfrm rot="16200000" flipV="1">
              <a:off x="3228" y="852"/>
              <a:ext cx="415" cy="31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7949" name="Line 13"/>
            <p:cNvSpPr>
              <a:spLocks noChangeShapeType="1"/>
            </p:cNvSpPr>
            <p:nvPr/>
          </p:nvSpPr>
          <p:spPr bwMode="auto">
            <a:xfrm rot="5400000">
              <a:off x="3448" y="1284"/>
              <a:ext cx="0" cy="326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1277" y="2111"/>
              <a:ext cx="49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100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321" y="2612"/>
              <a:ext cx="49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50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 rot="457397">
              <a:off x="2819" y="2124"/>
              <a:ext cx="1560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other causes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2297" y="2636"/>
              <a:ext cx="2345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requirements-related</a:t>
              </a:r>
              <a:endParaRPr lang="en-US" sz="2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1357" y="3247"/>
              <a:ext cx="49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447955" name="Rectangle 19"/>
            <p:cNvSpPr>
              <a:spLocks noChangeArrowheads="1"/>
            </p:cNvSpPr>
            <p:nvPr/>
          </p:nvSpPr>
          <p:spPr bwMode="auto">
            <a:xfrm>
              <a:off x="715" y="1773"/>
              <a:ext cx="4685" cy="188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434263" cy="762000"/>
          </a:xfrm>
        </p:spPr>
        <p:txBody>
          <a:bodyPr/>
          <a:lstStyle/>
          <a:p>
            <a:r>
              <a:rPr lang="en-US" smtClean="0"/>
              <a:t>Requirements-related errors are ...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0638"/>
            <a:ext cx="8756650" cy="5338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numerous</a:t>
            </a:r>
            <a:endParaRPr lang="en-US" dirty="0" smtClean="0">
              <a:latin typeface="MS Shell Dlg" charset="0"/>
            </a:endParaRPr>
          </a:p>
          <a:p>
            <a:pPr lvl="1">
              <a:defRPr/>
            </a:pPr>
            <a:r>
              <a:rPr lang="fr-FR" dirty="0" smtClean="0"/>
              <a:t> </a:t>
            </a:r>
            <a:r>
              <a:rPr lang="en-US" dirty="0" smtClean="0">
                <a:latin typeface="Symbol" pitchFamily="18" charset="2"/>
              </a:rPr>
              <a:t>±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fr-FR" dirty="0" smtClean="0"/>
              <a:t>40% of software </a:t>
            </a:r>
            <a:r>
              <a:rPr lang="fr-FR" dirty="0" err="1" smtClean="0"/>
              <a:t>errors</a:t>
            </a:r>
            <a:endParaRPr lang="fr-FR" sz="2600" dirty="0" smtClean="0"/>
          </a:p>
          <a:p>
            <a:pPr>
              <a:lnSpc>
                <a:spcPct val="130000"/>
              </a:lnSpc>
              <a:defRPr/>
            </a:pPr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persistent</a:t>
            </a:r>
            <a:endParaRPr lang="fr-FR" dirty="0" smtClean="0"/>
          </a:p>
          <a:p>
            <a:pPr lvl="1">
              <a:lnSpc>
                <a:spcPct val="100000"/>
              </a:lnSpc>
              <a:defRPr/>
            </a:pP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,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software </a:t>
            </a:r>
            <a:r>
              <a:rPr lang="fr-FR" dirty="0" err="1" smtClean="0"/>
              <a:t>delivery</a:t>
            </a:r>
            <a:endParaRPr lang="fr-FR" sz="2600" dirty="0" smtClean="0"/>
          </a:p>
          <a:p>
            <a:pPr>
              <a:lnSpc>
                <a:spcPct val="130000"/>
              </a:lnSpc>
              <a:defRPr/>
            </a:pPr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expensive</a:t>
            </a:r>
            <a:endParaRPr lang="fr-FR" dirty="0" smtClean="0"/>
          </a:p>
          <a:p>
            <a:pPr lvl="1">
              <a:lnSpc>
                <a:spcPct val="100000"/>
              </a:lnSpc>
              <a:defRPr/>
            </a:pPr>
            <a:r>
              <a:rPr lang="fr-FR" dirty="0" err="1" smtClean="0"/>
              <a:t>cost</a:t>
            </a:r>
            <a:r>
              <a:rPr lang="fr-FR" dirty="0" smtClean="0"/>
              <a:t> ...</a:t>
            </a:r>
            <a:r>
              <a:rPr lang="fr-FR" dirty="0" smtClean="0">
                <a:solidFill>
                  <a:schemeClr val="hlink"/>
                </a:solidFill>
              </a:rPr>
              <a:t>  </a:t>
            </a:r>
            <a:r>
              <a:rPr lang="fr-FR" dirty="0" smtClean="0">
                <a:solidFill>
                  <a:schemeClr val="tx2"/>
                </a:solidFill>
              </a:rPr>
              <a:t>5x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design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dirty="0" smtClean="0">
                <a:solidFill>
                  <a:schemeClr val="hlink"/>
                </a:solidFill>
              </a:rPr>
              <a:t>              </a:t>
            </a:r>
            <a:r>
              <a:rPr lang="fr-FR" dirty="0" smtClean="0">
                <a:solidFill>
                  <a:schemeClr val="tx2"/>
                </a:solidFill>
              </a:rPr>
              <a:t>10x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dirty="0" smtClean="0">
                <a:solidFill>
                  <a:schemeClr val="hlink"/>
                </a:solidFill>
              </a:rPr>
              <a:t>		        </a:t>
            </a:r>
            <a:r>
              <a:rPr lang="fr-FR" dirty="0" smtClean="0">
                <a:solidFill>
                  <a:schemeClr val="tx2"/>
                </a:solidFill>
              </a:rPr>
              <a:t>20x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dirty="0" smtClean="0">
                <a:solidFill>
                  <a:schemeClr val="hlink"/>
                </a:solidFill>
              </a:rPr>
              <a:t>            </a:t>
            </a:r>
            <a:r>
              <a:rPr lang="fr-FR" dirty="0" smtClean="0">
                <a:solidFill>
                  <a:schemeClr val="tx2"/>
                </a:solidFill>
              </a:rPr>
              <a:t>200x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account</a:t>
            </a:r>
            <a:r>
              <a:rPr lang="fr-FR" dirty="0" smtClean="0"/>
              <a:t> for </a:t>
            </a:r>
            <a:r>
              <a:rPr lang="fr-FR" dirty="0" smtClean="0">
                <a:solidFill>
                  <a:schemeClr val="tx2"/>
                </a:solidFill>
              </a:rPr>
              <a:t>66%</a:t>
            </a:r>
            <a:r>
              <a:rPr lang="fr-FR" dirty="0" smtClean="0"/>
              <a:t> of software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costs</a:t>
            </a:r>
            <a:endParaRPr lang="fr-FR" dirty="0" smtClean="0"/>
          </a:p>
          <a:p>
            <a:pPr lvl="1">
              <a:lnSpc>
                <a:spcPct val="170000"/>
              </a:lnSpc>
              <a:buFontTx/>
              <a:buNone/>
              <a:defRPr/>
            </a:pPr>
            <a:r>
              <a:rPr lang="fr-FR" sz="2000" dirty="0" smtClean="0"/>
              <a:t>[Boehm, Jones, Lutz, </a:t>
            </a:r>
            <a:r>
              <a:rPr lang="fr-FR" sz="2000" dirty="0" err="1" smtClean="0"/>
              <a:t>Hooks</a:t>
            </a:r>
            <a:r>
              <a:rPr lang="fr-FR" sz="2000" dirty="0" smtClean="0"/>
              <a:t> &amp; </a:t>
            </a:r>
            <a:r>
              <a:rPr lang="fr-FR" sz="2000" dirty="0" err="1" smtClean="0"/>
              <a:t>Farry</a:t>
            </a:r>
            <a:r>
              <a:rPr lang="fr-FR" sz="2000" dirty="0" smtClean="0"/>
              <a:t>, ...]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17526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228600"/>
            <a:ext cx="7662862" cy="762000"/>
          </a:xfrm>
        </p:spPr>
        <p:txBody>
          <a:bodyPr/>
          <a:lstStyle/>
          <a:p>
            <a:r>
              <a:rPr lang="en-US" sz="2400" smtClean="0"/>
              <a:t>Requirements-related errors can be dangerous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054100"/>
            <a:ext cx="8615362" cy="5422900"/>
          </a:xfrm>
        </p:spPr>
        <p:txBody>
          <a:bodyPr/>
          <a:lstStyle/>
          <a:p>
            <a:r>
              <a:rPr lang="fr-FR" smtClean="0"/>
              <a:t>US Aegis/Vincennes </a:t>
            </a:r>
            <a:r>
              <a:rPr lang="fr-FR" sz="1800" smtClean="0"/>
              <a:t>(1988)</a:t>
            </a:r>
            <a:r>
              <a:rPr lang="fr-FR" smtClean="0"/>
              <a:t>: shooting of IranAir airbus</a:t>
            </a:r>
          </a:p>
          <a:p>
            <a:pPr lvl="1"/>
            <a:r>
              <a:rPr lang="fr-FR" smtClean="0"/>
              <a:t>Missing timing between 2 threat events in requirements on alarm software</a:t>
            </a:r>
          </a:p>
          <a:p>
            <a:pPr>
              <a:lnSpc>
                <a:spcPct val="120000"/>
              </a:lnSpc>
            </a:pPr>
            <a:r>
              <a:rPr lang="fr-FR" smtClean="0"/>
              <a:t>Patriot anti-missile system </a:t>
            </a:r>
            <a:r>
              <a:rPr lang="fr-FR" sz="2000" smtClean="0"/>
              <a:t>(1st Gulf war)</a:t>
            </a:r>
            <a:endParaRPr lang="fr-FR" smtClean="0"/>
          </a:p>
          <a:p>
            <a:pPr lvl="1">
              <a:lnSpc>
                <a:spcPct val="100000"/>
              </a:lnSpc>
            </a:pPr>
            <a:r>
              <a:rPr lang="fr-FR" smtClean="0"/>
              <a:t>Hidden assumption on maximum usage time</a:t>
            </a:r>
          </a:p>
          <a:p>
            <a:pPr>
              <a:lnSpc>
                <a:spcPct val="140000"/>
              </a:lnSpc>
            </a:pPr>
            <a:r>
              <a:rPr lang="fr-FR" smtClean="0"/>
              <a:t>London Ambulance System </a:t>
            </a:r>
            <a:r>
              <a:rPr lang="fr-FR" sz="1800" smtClean="0"/>
              <a:t>(1993)</a:t>
            </a:r>
            <a:r>
              <a:rPr lang="fr-FR" smtClean="0"/>
              <a:t>: fatal delays</a:t>
            </a:r>
          </a:p>
          <a:p>
            <a:pPr lvl="1">
              <a:spcBef>
                <a:spcPct val="10000"/>
              </a:spcBef>
            </a:pPr>
            <a:r>
              <a:rPr lang="fr-FR" smtClean="0"/>
              <a:t>Wrong assumptions on crew behavior, ambulance localization system, radio communication, ...</a:t>
            </a:r>
          </a:p>
          <a:p>
            <a:pPr>
              <a:lnSpc>
                <a:spcPct val="120000"/>
              </a:lnSpc>
            </a:pPr>
            <a:r>
              <a:rPr lang="fr-FR" smtClean="0"/>
              <a:t>Boeing 757 crash, Cali </a:t>
            </a:r>
            <a:r>
              <a:rPr lang="fr-FR" sz="1800" smtClean="0"/>
              <a:t>(1995)</a:t>
            </a:r>
            <a:endParaRPr lang="fr-FR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fr-FR" smtClean="0"/>
              <a:t>Autopilot ’s wrong timing/localization assumption on flap extension point </a:t>
            </a:r>
          </a:p>
          <a:p>
            <a:pPr>
              <a:lnSpc>
                <a:spcPct val="130000"/>
              </a:lnSpc>
            </a:pPr>
            <a:r>
              <a:rPr lang="fr-FR" sz="2000" smtClean="0"/>
              <a:t>Cf. ACM RISKS Digest Forum website</a:t>
            </a:r>
            <a:endParaRPr lang="en-US" sz="2000" smtClean="0"/>
          </a:p>
        </p:txBody>
      </p:sp>
      <p:pic>
        <p:nvPicPr>
          <p:cNvPr id="58372" name="Picture 4" descr="C:\Temp\cr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5563"/>
            <a:ext cx="12192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891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Example: inadequate domain property </a:t>
            </a:r>
            <a:br>
              <a:rPr lang="en-US" smtClean="0"/>
            </a:br>
            <a:r>
              <a:rPr lang="en-US" smtClean="0"/>
              <a:t>in A320 braking logic</a:t>
            </a:r>
          </a:p>
        </p:txBody>
      </p:sp>
      <p:pic>
        <p:nvPicPr>
          <p:cNvPr id="59395" name="Picture 4" descr="C:\Temp\cr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5563"/>
            <a:ext cx="12192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8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30338"/>
            <a:ext cx="7924800" cy="48942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latin typeface="Arial" pitchFamily="34" charset="0"/>
              </a:rPr>
              <a:t>SofReq: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kumimoji="0" lang="en-US" smtClean="0">
                <a:latin typeface="Arial" pitchFamily="34" charset="0"/>
              </a:rPr>
              <a:t>reverse = ‘on’</a:t>
            </a:r>
            <a:r>
              <a:rPr lang="en-US" altLang="en-US" smtClean="0">
                <a:latin typeface="Arial" pitchFamily="34" charset="0"/>
              </a:rPr>
              <a:t>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latin typeface="Arial" pitchFamily="34" charset="0"/>
              </a:rPr>
              <a:t> </a:t>
            </a:r>
            <a:r>
              <a:rPr lang="en-US" smtClean="0">
                <a:latin typeface="Symbol" pitchFamily="18" charset="2"/>
              </a:rPr>
              <a:t> </a:t>
            </a:r>
            <a:r>
              <a:rPr kumimoji="0" lang="en-US" smtClean="0">
                <a:latin typeface="Arial" pitchFamily="34" charset="0"/>
              </a:rPr>
              <a:t>WheelPulses = ‘on’</a:t>
            </a:r>
            <a:endParaRPr lang="fr-FR" altLang="fr-FR" b="1" smtClean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rgbClr val="009999"/>
                </a:solidFill>
                <a:latin typeface="Arial" pitchFamily="34" charset="0"/>
              </a:rPr>
              <a:t>ASM: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reverse = ‘on’</a:t>
            </a: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ReverseThrustEnabled</a:t>
            </a:r>
            <a:endParaRPr lang="en-US" altLang="en-US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		 	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WheelPulses = ‘on’</a:t>
            </a: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  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WheelsTurning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Dom:</a:t>
            </a: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 	</a:t>
            </a:r>
            <a:r>
              <a:rPr kumimoji="0" lang="en-US" smtClean="0">
                <a:solidFill>
                  <a:schemeClr val="tx2"/>
                </a:solidFill>
                <a:latin typeface="Arial" pitchFamily="34" charset="0"/>
              </a:rPr>
              <a:t>MovingOnRunway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kumimoji="0" lang="en-US" smtClean="0">
                <a:solidFill>
                  <a:schemeClr val="tx2"/>
                </a:solidFill>
                <a:latin typeface="Arial" pitchFamily="34" charset="0"/>
              </a:rPr>
              <a:t>WheelsTurning</a:t>
            </a:r>
            <a:endParaRPr lang="en-US" altLang="en-US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 altLang="en-US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---------------------------------------------------------------------------</a:t>
            </a:r>
            <a:endParaRPr lang="fr-FR" altLang="fr-FR" b="1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i="1" smtClean="0">
                <a:latin typeface="Arial" pitchFamily="34" charset="0"/>
              </a:rPr>
              <a:t>SysReq: 	</a:t>
            </a:r>
            <a:r>
              <a:rPr kumimoji="0" lang="en-US" smtClean="0">
                <a:latin typeface="Arial" pitchFamily="34" charset="0"/>
              </a:rPr>
              <a:t>ReverseThrustEnabled</a:t>
            </a:r>
            <a:r>
              <a:rPr lang="en-US" altLang="en-US" smtClean="0">
                <a:latin typeface="Arial" pitchFamily="34" charset="0"/>
              </a:rPr>
              <a:t>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smtClean="0">
                <a:latin typeface="Symbol" pitchFamily="18" charset="2"/>
              </a:rPr>
              <a:t> </a:t>
            </a:r>
            <a:r>
              <a:rPr kumimoji="0" lang="en-US" smtClean="0">
                <a:latin typeface="Arial" pitchFamily="34" charset="0"/>
              </a:rPr>
              <a:t>MovingOnRunway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mtClean="0">
              <a:latin typeface="Arial" pitchFamily="34" charset="0"/>
            </a:endParaRPr>
          </a:p>
          <a:p>
            <a:pPr algn="ctr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altLang="en-US" i="1" smtClean="0"/>
              <a:t>Warsaw crash:  plane moving on waterlogged runway with no wheels turning (aquaplaning)</a:t>
            </a:r>
          </a:p>
        </p:txBody>
      </p:sp>
      <p:grpSp>
        <p:nvGrpSpPr>
          <p:cNvPr id="59397" name="Group 6"/>
          <p:cNvGrpSpPr>
            <a:grpSpLocks/>
          </p:cNvGrpSpPr>
          <p:nvPr/>
        </p:nvGrpSpPr>
        <p:grpSpPr bwMode="auto">
          <a:xfrm>
            <a:off x="2819400" y="3352800"/>
            <a:ext cx="4648200" cy="304800"/>
            <a:chOff x="3504" y="1632"/>
            <a:chExt cx="288" cy="240"/>
          </a:xfrm>
        </p:grpSpPr>
        <p:sp>
          <p:nvSpPr>
            <p:cNvPr id="1448967" name="Line 7"/>
            <p:cNvSpPr>
              <a:spLocks noChangeShapeType="1"/>
            </p:cNvSpPr>
            <p:nvPr/>
          </p:nvSpPr>
          <p:spPr bwMode="auto">
            <a:xfrm flipV="1">
              <a:off x="3504" y="1632"/>
              <a:ext cx="288" cy="240"/>
            </a:xfrm>
            <a:prstGeom prst="line">
              <a:avLst/>
            </a:prstGeom>
            <a:noFill/>
            <a:ln w="190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8968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288" cy="240"/>
            </a:xfrm>
            <a:prstGeom prst="line">
              <a:avLst/>
            </a:prstGeom>
            <a:noFill/>
            <a:ln w="190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81000"/>
            <a:ext cx="7891462" cy="7620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Role and stakes of RE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626475" cy="4524375"/>
          </a:xfrm>
        </p:spPr>
        <p:txBody>
          <a:bodyPr anchor="t" anchorCtr="0"/>
          <a:lstStyle/>
          <a:p>
            <a:pPr>
              <a:lnSpc>
                <a:spcPct val="16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Technical</a:t>
            </a:r>
            <a:r>
              <a:rPr lang="en-US" altLang="en-US" smtClean="0"/>
              <a:t> impact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altLang="en-US" smtClean="0"/>
              <a:t>on many software-related artefacts </a:t>
            </a:r>
            <a:r>
              <a:rPr lang="en-US" altLang="en-US" sz="2000" smtClean="0"/>
              <a:t>(as seen before)</a:t>
            </a:r>
          </a:p>
          <a:p>
            <a:pPr>
              <a:lnSpc>
                <a:spcPct val="170000"/>
              </a:lnSpc>
              <a:spcBef>
                <a:spcPct val="1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Managerial</a:t>
            </a:r>
            <a:r>
              <a:rPr lang="fr-FR" smtClean="0"/>
              <a:t> impact</a:t>
            </a:r>
          </a:p>
          <a:p>
            <a:pPr lvl="1">
              <a:spcBef>
                <a:spcPct val="10000"/>
              </a:spcBef>
              <a:defRPr/>
            </a:pPr>
            <a:r>
              <a:rPr lang="fr-FR" smtClean="0"/>
              <a:t>basis for communication among parties and for project management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Legal</a:t>
            </a:r>
            <a:r>
              <a:rPr lang="fr-FR" smtClean="0"/>
              <a:t> impact</a:t>
            </a:r>
            <a:r>
              <a:rPr lang="en-US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fr-FR" smtClean="0"/>
              <a:t>contractual commitment client-provider-subcontractors</a:t>
            </a:r>
          </a:p>
          <a:p>
            <a:pPr>
              <a:lnSpc>
                <a:spcPct val="150000"/>
              </a:lnSpc>
              <a:defRPr/>
            </a:pPr>
            <a:r>
              <a:rPr lang="fr-FR" smtClean="0"/>
              <a:t>Impact on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certification</a:t>
            </a:r>
            <a:endParaRPr lang="fr-FR" smtClean="0"/>
          </a:p>
          <a:p>
            <a:pPr lvl="1">
              <a:spcBef>
                <a:spcPct val="20000"/>
              </a:spcBef>
              <a:defRPr/>
            </a:pPr>
            <a:r>
              <a:rPr lang="fr-FR" smtClean="0"/>
              <a:t>Mastered RE process required by many quality standards &amp; certification authorities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12713"/>
            <a:ext cx="89852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81000"/>
            <a:ext cx="7891462" cy="762000"/>
          </a:xfrm>
        </p:spPr>
        <p:txBody>
          <a:bodyPr/>
          <a:lstStyle/>
          <a:p>
            <a:r>
              <a:rPr kumimoji="0" lang="en-US" smtClean="0"/>
              <a:t>Role and stakes of RE </a:t>
            </a:r>
            <a:r>
              <a:rPr lang="en-US" smtClean="0"/>
              <a:t> </a:t>
            </a:r>
            <a:r>
              <a:rPr lang="en-US" altLang="en-US" sz="2000" smtClean="0"/>
              <a:t>(2)</a:t>
            </a:r>
            <a:endParaRPr lang="en-US" sz="2000" smtClean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554163"/>
            <a:ext cx="8193088" cy="3792537"/>
          </a:xfrm>
        </p:spPr>
        <p:txBody>
          <a:bodyPr anchor="t" anchorCtr="0"/>
          <a:lstStyle/>
          <a:p>
            <a:pPr>
              <a:lnSpc>
                <a:spcPct val="180000"/>
              </a:lnSpc>
              <a:spcBef>
                <a:spcPct val="30000"/>
              </a:spcBef>
              <a:defRPr/>
            </a:pPr>
            <a:r>
              <a:rPr lang="fr-FR" dirty="0" smtClean="0"/>
              <a:t>Impact</a:t>
            </a:r>
            <a:r>
              <a:rPr lang="en-US" dirty="0" smtClean="0"/>
              <a:t> 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economy</a:t>
            </a:r>
            <a:r>
              <a:rPr lang="en-US" dirty="0" smtClean="0"/>
              <a:t>, security, and safety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  <a:r>
              <a:rPr lang="fr-FR" dirty="0" smtClean="0"/>
              <a:t> and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consequences</a:t>
            </a:r>
            <a:r>
              <a:rPr lang="fr-FR" dirty="0" smtClean="0"/>
              <a:t> of </a:t>
            </a:r>
            <a:r>
              <a:rPr lang="fr-FR" dirty="0" err="1" smtClean="0"/>
              <a:t>errors</a:t>
            </a:r>
            <a:r>
              <a:rPr lang="fr-FR" dirty="0" smtClean="0"/>
              <a:t> in </a:t>
            </a:r>
            <a:r>
              <a:rPr lang="fr-FR" dirty="0" err="1" smtClean="0"/>
              <a:t>requirements</a:t>
            </a:r>
            <a:r>
              <a:rPr lang="fr-FR" dirty="0" smtClean="0"/>
              <a:t> on the software-to-</a:t>
            </a:r>
            <a:r>
              <a:rPr lang="fr-FR" dirty="0" err="1" smtClean="0"/>
              <a:t>be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 about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pPr>
              <a:lnSpc>
                <a:spcPct val="160000"/>
              </a:lnSpc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Social</a:t>
            </a:r>
            <a:r>
              <a:rPr lang="fr-FR" dirty="0" smtClean="0"/>
              <a:t> impact</a:t>
            </a:r>
          </a:p>
          <a:p>
            <a:pPr lvl="1">
              <a:lnSpc>
                <a:spcPct val="90000"/>
              </a:lnSpc>
              <a:defRPr/>
            </a:pPr>
            <a:r>
              <a:rPr lang="fr-FR" i="1" dirty="0" err="1" smtClean="0"/>
              <a:t>from</a:t>
            </a:r>
            <a:r>
              <a:rPr lang="fr-FR" dirty="0" smtClean="0"/>
              <a:t>  user satisfaction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i="1" dirty="0" smtClean="0"/>
              <a:t>		        to</a:t>
            </a:r>
            <a:r>
              <a:rPr lang="fr-FR" dirty="0" smtClean="0"/>
              <a:t>  </a:t>
            </a:r>
            <a:r>
              <a:rPr lang="fr-FR" dirty="0" err="1" smtClean="0"/>
              <a:t>degradation</a:t>
            </a:r>
            <a:r>
              <a:rPr lang="fr-FR" dirty="0" smtClean="0"/>
              <a:t> of </a:t>
            </a:r>
            <a:r>
              <a:rPr lang="fr-FR" dirty="0" err="1" smtClean="0"/>
              <a:t>working</a:t>
            </a:r>
            <a:r>
              <a:rPr lang="fr-FR" dirty="0" smtClean="0"/>
              <a:t> conditions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i="1" dirty="0" smtClean="0"/>
              <a:t>			    to</a:t>
            </a:r>
            <a:r>
              <a:rPr lang="fr-FR" dirty="0" smtClean="0"/>
              <a:t>  system rejection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12713"/>
            <a:ext cx="89852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67663" cy="762000"/>
          </a:xfrm>
        </p:spPr>
        <p:txBody>
          <a:bodyPr/>
          <a:lstStyle/>
          <a:p>
            <a:r>
              <a:rPr lang="en-US" smtClean="0"/>
              <a:t>Obstacles to good RE practice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19200"/>
            <a:ext cx="8751887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RE efforts often spent without guarantee of project contract being concluded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smtClean="0"/>
              <a:t>Pressure on tight schedules, short-term costs, catching up on technology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smtClean="0"/>
              <a:t>Too little research work available on RE economics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smtClean="0"/>
              <a:t>Lack of quantitative data on RE benefits &amp; cost savings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smtClean="0"/>
              <a:t>Progress in RE process is harder to measure than in design, implementation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RDs are sometimes felt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big, complex, to be quickly outdated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too far away from the executable product customers are paying for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12713" y="101600"/>
          <a:ext cx="955675" cy="965200"/>
        </p:xfrm>
        <a:graphic>
          <a:graphicData uri="http://schemas.openxmlformats.org/presentationml/2006/ole">
            <p:oleObj spid="_x0000_s12290" name="Clip" r:id="rId3" imgW="3368160" imgH="403056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lang="en-US" smtClean="0"/>
              <a:t>Agile development and 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96975"/>
            <a:ext cx="8535987" cy="4978400"/>
          </a:xfrm>
        </p:spPr>
        <p:txBody>
          <a:bodyPr/>
          <a:lstStyle/>
          <a:p>
            <a:r>
              <a:rPr lang="en-US" smtClean="0"/>
              <a:t>More agile development may overcome some obstacles</a:t>
            </a:r>
          </a:p>
          <a:p>
            <a:pPr lvl="1"/>
            <a:r>
              <a:rPr lang="en-US" smtClean="0"/>
              <a:t>early &amp; continuous provision of functionality of value to customer</a:t>
            </a:r>
          </a:p>
          <a:p>
            <a:pPr lvl="1"/>
            <a:r>
              <a:rPr lang="en-US" smtClean="0"/>
              <a:t>by reducing the req-to-code distance</a:t>
            </a:r>
          </a:p>
          <a:p>
            <a:r>
              <a:rPr lang="en-US" smtClean="0"/>
              <a:t>Short RE cycles in spiral RE process, each directly followed by short implementation cycle</a:t>
            </a:r>
          </a:p>
          <a:p>
            <a:pPr lvl="1"/>
            <a:r>
              <a:rPr lang="en-US" smtClean="0"/>
              <a:t>Useful functional increment is elicited directly from the user</a:t>
            </a:r>
          </a:p>
          <a:p>
            <a:pPr lvl="1"/>
            <a:r>
              <a:rPr lang="en-US" smtClean="0"/>
              <a:t>Evaluation/spec/consolidation phases often shortcut (</a:t>
            </a:r>
            <a:r>
              <a:rPr lang="en-US" sz="2000" smtClean="0"/>
              <a:t>e.g.</a:t>
            </a:r>
            <a:r>
              <a:rPr lang="en-US" smtClean="0"/>
              <a:t> spec = test case on the implementation)</a:t>
            </a:r>
          </a:p>
          <a:p>
            <a:pPr lvl="1"/>
            <a:r>
              <a:rPr lang="en-US" smtClean="0"/>
              <a:t>Increment is implemented/tested by small team at same location, close to the user for instant feedback, using strict rules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smtClean="0"/>
              <a:t>The problem world </a:t>
            </a:r>
            <a:br>
              <a:rPr lang="fr-BE" smtClean="0"/>
            </a:br>
            <a:r>
              <a:rPr lang="fr-BE" sz="2400" smtClean="0"/>
              <a:t>and </a:t>
            </a:r>
            <a:r>
              <a:rPr lang="fr-BE" smtClean="0"/>
              <a:t>the</a:t>
            </a:r>
            <a:r>
              <a:rPr lang="fr-BE" sz="2400" i="1" smtClean="0"/>
              <a:t> </a:t>
            </a:r>
            <a:r>
              <a:rPr lang="fr-BE" smtClean="0"/>
              <a:t>machine solution</a:t>
            </a:r>
            <a:endParaRPr lang="en-US" smtClean="0"/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519238"/>
            <a:ext cx="8964613" cy="4348162"/>
          </a:xfrm>
        </p:spPr>
        <p:txBody>
          <a:bodyPr/>
          <a:lstStyle/>
          <a:p>
            <a:pPr>
              <a:defRPr/>
            </a:pPr>
            <a:r>
              <a:rPr lang="en-US" smtClean="0"/>
              <a:t>To make sure a software solution “correctly” solves some real-world problem, we must first fully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understand</a:t>
            </a:r>
            <a:r>
              <a:rPr lang="en-US" smtClean="0"/>
              <a:t> and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define</a:t>
            </a:r>
            <a:r>
              <a:rPr lang="en-US" smtClean="0"/>
              <a:t> ...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problem</a:t>
            </a:r>
            <a:r>
              <a:rPr lang="en-US" smtClean="0">
                <a:solidFill>
                  <a:schemeClr val="tx1"/>
                </a:solidFill>
              </a:rPr>
              <a:t> needs to be solved in the real world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context</a:t>
            </a:r>
            <a:r>
              <a:rPr lang="en-US" smtClean="0">
                <a:solidFill>
                  <a:schemeClr val="tx1"/>
                </a:solidFill>
              </a:rPr>
              <a:t> in which the problem arises</a:t>
            </a:r>
            <a:endParaRPr lang="en-US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60000"/>
              </a:lnSpc>
              <a:defRPr/>
            </a:pPr>
            <a:r>
              <a:rPr lang="en-US" smtClean="0"/>
              <a:t>Example:  car control</a:t>
            </a:r>
          </a:p>
          <a:p>
            <a:pPr lvl="1">
              <a:defRPr/>
            </a:pP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</a:t>
            </a:r>
            <a:r>
              <a:rPr lang="fr-BE" smtClean="0"/>
              <a:t>:  manual handbrake release can be inconvenient in certain situations</a:t>
            </a:r>
          </a:p>
          <a:p>
            <a:pPr lvl="1">
              <a:lnSpc>
                <a:spcPct val="130000"/>
              </a:lnSpc>
              <a:defRPr/>
            </a:pP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</a:t>
            </a:r>
            <a:r>
              <a:rPr lang="fr-BE" smtClean="0"/>
              <a:t>: car driving, braking, driver ’s intent, safety rules, </a:t>
            </a:r>
            <a:r>
              <a:rPr lang="fr-BE" sz="2000" smtClean="0"/>
              <a:t>...</a:t>
            </a:r>
            <a:endParaRPr lang="en-US" smtClean="0"/>
          </a:p>
          <a:p>
            <a:pPr lvl="1">
              <a:lnSpc>
                <a:spcPct val="140000"/>
              </a:lnSpc>
              <a:defRPr/>
            </a:pPr>
            <a:endParaRPr lang="en-US" smtClean="0"/>
          </a:p>
        </p:txBody>
      </p:sp>
      <p:pic>
        <p:nvPicPr>
          <p:cNvPr id="20484" name="Picture 6" descr="MPj043640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7488" y="5721350"/>
            <a:ext cx="92551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228600"/>
            <a:ext cx="1050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28600"/>
            <a:ext cx="914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762000"/>
          </a:xfrm>
        </p:spPr>
        <p:txBody>
          <a:bodyPr/>
          <a:lstStyle/>
          <a:p>
            <a:r>
              <a:rPr lang="en-US" smtClean="0"/>
              <a:t>Strong assumptions for agility to be successful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8400"/>
            <a:ext cx="8991600" cy="4978400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All stakeholder roles are reducible to one single role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Project sufficiently small to be assignable to single, small, single-location team (programmers/testers/maintainers)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“User” can interact promptly &amp; effectively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Functionality can be provided quickly, consistently, incrementally from essential to less important (no prioritization required)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Non-functional aspects, environment assumptions, objectives, alternative options, risks may receive little attention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Little documentation required for work coordination &amp; product maintenance; requirements precision not required; verification before coding is less important than early release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Requirements changes are not likely to require major code refactoring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i="1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More/less</a:t>
            </a:r>
            <a:r>
              <a:rPr lang="en-US" i="1" dirty="0" smtClean="0">
                <a:solidFill>
                  <a:srgbClr val="009999"/>
                </a:solidFill>
              </a:rPr>
              <a:t> agility is achievable by </a:t>
            </a:r>
            <a:r>
              <a:rPr lang="en-US" i="1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less/more</a:t>
            </a:r>
            <a:r>
              <a:rPr lang="en-US" i="1" dirty="0" smtClean="0">
                <a:solidFill>
                  <a:srgbClr val="009999"/>
                </a:solidFill>
              </a:rPr>
              <a:t> weight in elicitation, evaluation, documentation, consolidation phases of RE cycles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>
            <p:ph type="title"/>
          </p:nvPr>
        </p:nvSpPr>
        <p:spPr>
          <a:xfrm>
            <a:off x="304800" y="762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400" smtClean="0"/>
              <a:t>Setting the scene:  summary</a:t>
            </a:r>
            <a:endParaRPr kumimoji="0" lang="en-US" altLang="en-US" smtClean="0"/>
          </a:p>
        </p:txBody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>
          <a:xfrm>
            <a:off x="0" y="990600"/>
            <a:ext cx="9029700" cy="5080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</a:pPr>
            <a:r>
              <a:rPr kumimoji="0" lang="en-US" sz="2000" smtClean="0"/>
              <a:t>What is Requirements Engineering?</a:t>
            </a:r>
          </a:p>
          <a:p>
            <a:pPr lvl="1">
              <a:spcBef>
                <a:spcPct val="10000"/>
              </a:spcBef>
            </a:pPr>
            <a:r>
              <a:rPr kumimoji="0" lang="en-US" sz="2000" smtClean="0"/>
              <a:t>RE is concerned with the problem world only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Scope:  WHY, WHAT, WHO issues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kumimoji="0" lang="en-US" sz="2000" smtClean="0"/>
              <a:t>Statement types: </a:t>
            </a:r>
            <a:r>
              <a:rPr kumimoji="0" lang="en-US" sz="2000" i="1" smtClean="0"/>
              <a:t>descriptive</a:t>
            </a:r>
            <a:r>
              <a:rPr kumimoji="0" lang="en-US" sz="2000" smtClean="0"/>
              <a:t> vs. </a:t>
            </a:r>
            <a:r>
              <a:rPr kumimoji="0" lang="en-US" sz="2000" i="1" smtClean="0"/>
              <a:t>prescriptive</a:t>
            </a:r>
            <a:r>
              <a:rPr kumimoji="0" lang="en-US" sz="2000" smtClean="0"/>
              <a:t>;  requirements, assumptions, domain properties, defs;  satisfaction arguments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Categories of requirements: functional, non-functional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kumimoji="0" lang="en-US" sz="2000" smtClean="0"/>
              <a:t>RE is a spiral process; elicit-evaluate-specify-consolidate cycles driven by corrections &amp; evolving needs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Multiple target qualities, defects to avoid --some are critical !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Weight on each RE phase may depend on project type</a:t>
            </a:r>
          </a:p>
          <a:p>
            <a:pPr lvl="1">
              <a:spcBef>
                <a:spcPct val="10000"/>
              </a:spcBef>
            </a:pPr>
            <a:r>
              <a:rPr kumimoji="0" lang="en-US" sz="2000" smtClean="0"/>
              <a:t>Requirements impact on many software artefacts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kumimoji="0" lang="en-US" sz="2000" smtClean="0"/>
              <a:t>Why engineer requirements?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kumimoji="0" lang="en-US" sz="2000" smtClean="0"/>
              <a:t>Requirements-related errors are the most numerous, persistent, expensive, dangerous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Technical, managerial, legal, economical, social impact of RE</a:t>
            </a:r>
          </a:p>
          <a:p>
            <a:pPr>
              <a:spcBef>
                <a:spcPts val="300"/>
              </a:spcBef>
            </a:pPr>
            <a:r>
              <a:rPr kumimoji="0" lang="en-US" sz="2000" smtClean="0"/>
              <a:t>Obstacles to good RE practice; agility in spiral RE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76200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8263"/>
            <a:ext cx="8936037" cy="49784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World</a:t>
            </a:r>
            <a:r>
              <a:rPr lang="en-US" dirty="0" smtClean="0"/>
              <a:t>:  problematic part of the real-world, made of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human components: </a:t>
            </a:r>
            <a:r>
              <a:rPr lang="en-US" sz="2000" dirty="0" smtClean="0"/>
              <a:t>organization units, staff, operators, ...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physical components: </a:t>
            </a:r>
            <a:r>
              <a:rPr lang="en-US" sz="2000" dirty="0" smtClean="0"/>
              <a:t>devices, legacy software, mother Nature, ...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Machine</a:t>
            </a:r>
            <a:r>
              <a:rPr lang="en-US" dirty="0" smtClean="0"/>
              <a:t>: what needs to be installed to solve the problem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software to be developed and/or purchased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hardware/software implementation platform, associated input/output devices (e.g. sensors &amp; actuators)</a:t>
            </a:r>
          </a:p>
          <a:p>
            <a:pPr>
              <a:spcBef>
                <a:spcPct val="60000"/>
              </a:spcBef>
              <a:defRPr/>
            </a:pPr>
            <a:r>
              <a:rPr lang="en-US" altLang="en-US" dirty="0" smtClean="0"/>
              <a:t>Requirements engineering (RE) is concerned with ...</a:t>
            </a:r>
          </a:p>
          <a:p>
            <a:pPr lvl="1">
              <a:defRPr/>
            </a:pPr>
            <a:r>
              <a:rPr lang="en-US" altLang="en-US" dirty="0" smtClean="0"/>
              <a:t>the desired machine’s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effect on the problem world</a:t>
            </a:r>
            <a:endParaRPr lang="en-US" alt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fr-BE" altLang="en-US" dirty="0" smtClean="0"/>
              <a:t>the </a:t>
            </a: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fr-BE" altLang="en-US" dirty="0" smtClean="0"/>
              <a:t> and </a:t>
            </a:r>
            <a:r>
              <a:rPr lang="fr-BE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relevant </a:t>
            </a: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  <a:r>
              <a:rPr lang="fr-BE" altLang="en-US" dirty="0" smtClean="0"/>
              <a:t> about </a:t>
            </a:r>
            <a:r>
              <a:rPr lang="fr-BE" altLang="en-US" dirty="0" err="1" smtClean="0"/>
              <a:t>this</a:t>
            </a:r>
            <a:r>
              <a:rPr lang="fr-BE" altLang="en-US" dirty="0" smtClean="0"/>
              <a:t> world</a:t>
            </a:r>
            <a:endParaRPr lang="en-US" dirty="0" smtClean="0"/>
          </a:p>
        </p:txBody>
      </p:sp>
      <p:pic>
        <p:nvPicPr>
          <p:cNvPr id="21507" name="Picture 4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228600"/>
            <a:ext cx="1050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914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smtClean="0"/>
              <a:t>The problem world </a:t>
            </a:r>
            <a:br>
              <a:rPr lang="fr-BE" smtClean="0"/>
            </a:br>
            <a:r>
              <a:rPr lang="fr-BE" sz="2400" smtClean="0"/>
              <a:t>and </a:t>
            </a:r>
            <a:r>
              <a:rPr lang="fr-BE" smtClean="0"/>
              <a:t>the</a:t>
            </a:r>
            <a:r>
              <a:rPr lang="fr-BE" sz="2400" i="1" smtClean="0"/>
              <a:t> </a:t>
            </a:r>
            <a:r>
              <a:rPr lang="fr-BE" smtClean="0"/>
              <a:t>machine solution  </a:t>
            </a:r>
            <a:r>
              <a:rPr lang="fr-BE" sz="2000" smtClean="0"/>
              <a:t>(2)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lang="fr-BE" smtClean="0"/>
              <a:t>The problem world </a:t>
            </a:r>
            <a:r>
              <a:rPr lang="fr-BE" sz="2400" smtClean="0"/>
              <a:t>and the</a:t>
            </a:r>
            <a:r>
              <a:rPr lang="fr-BE" sz="2400" i="1" smtClean="0"/>
              <a:t> </a:t>
            </a:r>
            <a:r>
              <a:rPr lang="fr-BE" smtClean="0"/>
              <a:t>machine solution  </a:t>
            </a:r>
            <a:r>
              <a:rPr lang="fr-BE" sz="2000" smtClean="0"/>
              <a:t>(3)</a:t>
            </a:r>
            <a:endParaRPr lang="en-US" sz="2000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990600"/>
            <a:ext cx="8839200" cy="2514600"/>
          </a:xfrm>
        </p:spPr>
        <p:txBody>
          <a:bodyPr/>
          <a:lstStyle/>
          <a:p>
            <a:pPr>
              <a:defRPr/>
            </a:pPr>
            <a:r>
              <a:rPr lang="fr-BE" smtClean="0"/>
              <a:t>The world and the machine have their own phenomena while sharing others</a:t>
            </a:r>
            <a:endParaRPr lang="fr-BE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fr-BE" smtClean="0"/>
              <a:t>RE is solely concerned with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world</a:t>
            </a:r>
            <a:r>
              <a:rPr lang="fr-BE" smtClean="0"/>
              <a:t> phenomena, including shared ones  </a:t>
            </a:r>
            <a:r>
              <a:rPr lang="fr-BE" sz="1800" smtClean="0"/>
              <a:t>[Jackson95]</a:t>
            </a:r>
            <a:endParaRPr lang="fr-BE" smtClean="0"/>
          </a:p>
          <a:p>
            <a:pPr lvl="1">
              <a:lnSpc>
                <a:spcPct val="100000"/>
              </a:lnSpc>
              <a:defRPr/>
            </a:pPr>
            <a:r>
              <a:rPr lang="fr-BE" smtClean="0"/>
              <a:t>unlike software design, concerned with machine phenomena</a:t>
            </a:r>
            <a:endParaRPr lang="en-US" smtClean="0"/>
          </a:p>
        </p:txBody>
      </p:sp>
      <p:sp>
        <p:nvSpPr>
          <p:cNvPr id="1381380" name="Oval 4"/>
          <p:cNvSpPr>
            <a:spLocks noChangeArrowheads="1"/>
          </p:cNvSpPr>
          <p:nvPr/>
        </p:nvSpPr>
        <p:spPr bwMode="auto">
          <a:xfrm>
            <a:off x="2303463" y="4503738"/>
            <a:ext cx="2817812" cy="1390650"/>
          </a:xfrm>
          <a:prstGeom prst="ellipse">
            <a:avLst/>
          </a:prstGeom>
          <a:solidFill>
            <a:srgbClr val="B8BFF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81" name="Oval 5"/>
          <p:cNvSpPr>
            <a:spLocks noChangeArrowheads="1"/>
          </p:cNvSpPr>
          <p:nvPr/>
        </p:nvSpPr>
        <p:spPr bwMode="auto">
          <a:xfrm>
            <a:off x="3894138" y="4513263"/>
            <a:ext cx="2774950" cy="13906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176588" y="5929313"/>
            <a:ext cx="1066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i="0">
                <a:solidFill>
                  <a:schemeClr val="bg2"/>
                </a:solidFill>
                <a:latin typeface="Arial" pitchFamily="34" charset="0"/>
              </a:rPr>
              <a:t>World</a:t>
            </a:r>
            <a:endParaRPr lang="fr-BE" sz="16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776788" y="5953125"/>
            <a:ext cx="14589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i="0">
                <a:solidFill>
                  <a:schemeClr val="bg2"/>
                </a:solidFill>
                <a:latin typeface="Arial" pitchFamily="34" charset="0"/>
              </a:rPr>
              <a:t>Machine</a:t>
            </a:r>
            <a:endParaRPr lang="fr-BE" sz="20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60438" y="3946525"/>
            <a:ext cx="1768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2"/>
                </a:solidFill>
                <a:latin typeface="Arial" pitchFamily="34" charset="0"/>
              </a:rPr>
              <a:t>MotorRaising</a:t>
            </a:r>
            <a:endParaRPr lang="fr-BE" sz="2000" i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07963" y="5618163"/>
            <a:ext cx="26082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2"/>
                </a:solidFill>
                <a:latin typeface="Arial" pitchFamily="34" charset="0"/>
              </a:rPr>
              <a:t>HandbrakeReleased</a:t>
            </a:r>
            <a:endParaRPr lang="fr-BE" sz="2000" i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381386" name="Text Box 10"/>
          <p:cNvSpPr txBox="1">
            <a:spLocks noChangeArrowheads="1"/>
          </p:cNvSpPr>
          <p:nvPr/>
        </p:nvSpPr>
        <p:spPr bwMode="auto">
          <a:xfrm>
            <a:off x="231775" y="4389438"/>
            <a:ext cx="2514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latin typeface="Arial" pitchFamily="34" charset="0"/>
              </a:rPr>
              <a:t>DriverWantsToStart</a:t>
            </a:r>
            <a:r>
              <a:rPr lang="en-US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endParaRPr lang="fr-BE" sz="2000" i="0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81387" name="Text Box 11"/>
          <p:cNvSpPr txBox="1">
            <a:spLocks noChangeArrowheads="1"/>
          </p:cNvSpPr>
          <p:nvPr/>
        </p:nvSpPr>
        <p:spPr bwMode="auto">
          <a:xfrm>
            <a:off x="6553200" y="4343400"/>
            <a:ext cx="2524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1800" i="0">
                <a:solidFill>
                  <a:schemeClr val="tx1"/>
                </a:solidFill>
                <a:latin typeface="Arial" pitchFamily="34" charset="0"/>
              </a:rPr>
              <a:t>motor.Regime</a:t>
            </a:r>
            <a:r>
              <a:rPr lang="en-AU" sz="1800" i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1800" i="0">
                <a:solidFill>
                  <a:schemeClr val="tx1"/>
                </a:solidFill>
                <a:latin typeface="Arial" pitchFamily="34" charset="0"/>
              </a:rPr>
              <a:t>= ‘up’</a:t>
            </a:r>
            <a:endParaRPr lang="fr-BE" sz="1800" i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324600" y="5876925"/>
            <a:ext cx="2705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</a:p>
        </p:txBody>
      </p:sp>
      <p:sp>
        <p:nvSpPr>
          <p:cNvPr id="1381389" name="Oval 13"/>
          <p:cNvSpPr>
            <a:spLocks noChangeArrowheads="1"/>
          </p:cNvSpPr>
          <p:nvPr/>
        </p:nvSpPr>
        <p:spPr bwMode="auto">
          <a:xfrm>
            <a:off x="2747963" y="4865688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1" name="Oval 15"/>
          <p:cNvSpPr>
            <a:spLocks noChangeArrowheads="1"/>
          </p:cNvSpPr>
          <p:nvPr/>
        </p:nvSpPr>
        <p:spPr bwMode="auto">
          <a:xfrm>
            <a:off x="3214688" y="476091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4" name="Oval 18"/>
          <p:cNvSpPr>
            <a:spLocks noChangeArrowheads="1"/>
          </p:cNvSpPr>
          <p:nvPr/>
        </p:nvSpPr>
        <p:spPr bwMode="auto">
          <a:xfrm>
            <a:off x="5310188" y="4865688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5" name="Oval 19"/>
          <p:cNvSpPr>
            <a:spLocks noChangeArrowheads="1"/>
          </p:cNvSpPr>
          <p:nvPr/>
        </p:nvSpPr>
        <p:spPr bwMode="auto">
          <a:xfrm>
            <a:off x="5638800" y="5249863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6" name="Oval 20"/>
          <p:cNvSpPr>
            <a:spLocks noChangeArrowheads="1"/>
          </p:cNvSpPr>
          <p:nvPr/>
        </p:nvSpPr>
        <p:spPr bwMode="auto">
          <a:xfrm>
            <a:off x="2719388" y="51990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7" name="Oval 21"/>
          <p:cNvSpPr>
            <a:spLocks noChangeArrowheads="1"/>
          </p:cNvSpPr>
          <p:nvPr/>
        </p:nvSpPr>
        <p:spPr bwMode="auto">
          <a:xfrm>
            <a:off x="3519488" y="50085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8" name="Oval 22"/>
          <p:cNvSpPr>
            <a:spLocks noChangeArrowheads="1"/>
          </p:cNvSpPr>
          <p:nvPr/>
        </p:nvSpPr>
        <p:spPr bwMode="auto">
          <a:xfrm>
            <a:off x="6124575" y="5276850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9" name="Line 23"/>
          <p:cNvSpPr>
            <a:spLocks noChangeShapeType="1"/>
          </p:cNvSpPr>
          <p:nvPr/>
        </p:nvSpPr>
        <p:spPr bwMode="auto">
          <a:xfrm>
            <a:off x="2547938" y="4318000"/>
            <a:ext cx="704850" cy="4683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00" name="Line 24"/>
          <p:cNvSpPr>
            <a:spLocks noChangeShapeType="1"/>
          </p:cNvSpPr>
          <p:nvPr/>
        </p:nvSpPr>
        <p:spPr bwMode="auto">
          <a:xfrm>
            <a:off x="1689100" y="4702175"/>
            <a:ext cx="1084263" cy="2127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01" name="Line 25"/>
          <p:cNvSpPr>
            <a:spLocks noChangeShapeType="1"/>
          </p:cNvSpPr>
          <p:nvPr/>
        </p:nvSpPr>
        <p:spPr bwMode="auto">
          <a:xfrm flipV="1">
            <a:off x="1909763" y="5294313"/>
            <a:ext cx="819150" cy="3238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02" name="Oval 26"/>
          <p:cNvSpPr>
            <a:spLocks noChangeArrowheads="1"/>
          </p:cNvSpPr>
          <p:nvPr/>
        </p:nvSpPr>
        <p:spPr bwMode="auto">
          <a:xfrm>
            <a:off x="3219450" y="52498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52" name="Text Box 27"/>
          <p:cNvSpPr txBox="1">
            <a:spLocks noChangeArrowheads="1"/>
          </p:cNvSpPr>
          <p:nvPr/>
        </p:nvSpPr>
        <p:spPr bwMode="auto">
          <a:xfrm>
            <a:off x="6781800" y="5410200"/>
            <a:ext cx="2279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errorCode = 013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381404" name="Line 28"/>
          <p:cNvSpPr>
            <a:spLocks noChangeShapeType="1"/>
          </p:cNvSpPr>
          <p:nvPr/>
        </p:nvSpPr>
        <p:spPr bwMode="auto">
          <a:xfrm flipH="1" flipV="1">
            <a:off x="6248400" y="5334000"/>
            <a:ext cx="533400" cy="2286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54" name="Picture 29" descr="MPj043640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79975"/>
            <a:ext cx="8382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1413" name="Text Box 37"/>
          <p:cNvSpPr txBox="1">
            <a:spLocks noChangeArrowheads="1"/>
          </p:cNvSpPr>
          <p:nvPr/>
        </p:nvSpPr>
        <p:spPr bwMode="auto">
          <a:xfrm>
            <a:off x="5691188" y="3719513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Machine</a:t>
            </a:r>
          </a:p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phenomena</a:t>
            </a:r>
            <a:endParaRPr lang="fr-BE" sz="2000" i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1381414" name="Text Box 38"/>
          <p:cNvSpPr txBox="1">
            <a:spLocks noChangeArrowheads="1"/>
          </p:cNvSpPr>
          <p:nvPr/>
        </p:nvSpPr>
        <p:spPr bwMode="auto">
          <a:xfrm>
            <a:off x="2566988" y="3643313"/>
            <a:ext cx="1752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World</a:t>
            </a:r>
          </a:p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phenomena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381415" name="Text Box 39"/>
          <p:cNvSpPr txBox="1">
            <a:spLocks noChangeArrowheads="1"/>
          </p:cNvSpPr>
          <p:nvPr/>
        </p:nvSpPr>
        <p:spPr bwMode="auto">
          <a:xfrm>
            <a:off x="4090988" y="3705225"/>
            <a:ext cx="1752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Shared</a:t>
            </a:r>
          </a:p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phenomena</a:t>
            </a:r>
            <a:endParaRPr lang="fr-BE" sz="200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1416" name="Line 40"/>
          <p:cNvSpPr>
            <a:spLocks noChangeShapeType="1"/>
          </p:cNvSpPr>
          <p:nvPr/>
        </p:nvSpPr>
        <p:spPr bwMode="auto">
          <a:xfrm flipH="1">
            <a:off x="44958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17" name="Line 41"/>
          <p:cNvSpPr>
            <a:spLocks noChangeShapeType="1"/>
          </p:cNvSpPr>
          <p:nvPr/>
        </p:nvSpPr>
        <p:spPr bwMode="auto">
          <a:xfrm>
            <a:off x="3481388" y="4252913"/>
            <a:ext cx="100012" cy="24288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5638800" y="5029200"/>
            <a:ext cx="609600" cy="533400"/>
            <a:chOff x="3504" y="1632"/>
            <a:chExt cx="288" cy="240"/>
          </a:xfrm>
        </p:grpSpPr>
        <p:sp>
          <p:nvSpPr>
            <p:cNvPr id="1381418" name="Line 42"/>
            <p:cNvSpPr>
              <a:spLocks noChangeShapeType="1"/>
            </p:cNvSpPr>
            <p:nvPr/>
          </p:nvSpPr>
          <p:spPr bwMode="auto">
            <a:xfrm flipV="1">
              <a:off x="3504" y="1632"/>
              <a:ext cx="288" cy="240"/>
            </a:xfrm>
            <a:prstGeom prst="line">
              <a:avLst/>
            </a:prstGeom>
            <a:noFill/>
            <a:ln w="571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1419" name="Line 43"/>
            <p:cNvSpPr>
              <a:spLocks noChangeShapeType="1"/>
            </p:cNvSpPr>
            <p:nvPr/>
          </p:nvSpPr>
          <p:spPr bwMode="auto">
            <a:xfrm>
              <a:off x="3504" y="1632"/>
              <a:ext cx="288" cy="240"/>
            </a:xfrm>
            <a:prstGeom prst="line">
              <a:avLst/>
            </a:prstGeom>
            <a:noFill/>
            <a:ln w="571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81421" name="Line 45"/>
          <p:cNvSpPr>
            <a:spLocks noChangeShapeType="1"/>
          </p:cNvSpPr>
          <p:nvPr/>
        </p:nvSpPr>
        <p:spPr bwMode="auto">
          <a:xfrm flipH="1">
            <a:off x="5638800" y="4343400"/>
            <a:ext cx="457200" cy="173038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22" name="Line 46"/>
          <p:cNvSpPr>
            <a:spLocks noChangeShapeType="1"/>
          </p:cNvSpPr>
          <p:nvPr/>
        </p:nvSpPr>
        <p:spPr bwMode="auto">
          <a:xfrm flipH="1">
            <a:off x="5762625" y="5029200"/>
            <a:ext cx="1171575" cy="265113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63" name="Text Box 47"/>
          <p:cNvSpPr txBox="1">
            <a:spLocks noChangeArrowheads="1"/>
          </p:cNvSpPr>
          <p:nvPr/>
        </p:nvSpPr>
        <p:spPr bwMode="auto">
          <a:xfrm>
            <a:off x="6831013" y="4810125"/>
            <a:ext cx="23129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stateDatabase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updated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381424" name="Oval 48"/>
          <p:cNvSpPr>
            <a:spLocks noChangeArrowheads="1"/>
          </p:cNvSpPr>
          <p:nvPr/>
        </p:nvSpPr>
        <p:spPr bwMode="auto">
          <a:xfrm>
            <a:off x="3962400" y="4724400"/>
            <a:ext cx="1066800" cy="990600"/>
          </a:xfrm>
          <a:prstGeom prst="ellipse">
            <a:avLst/>
          </a:prstGeom>
          <a:solidFill>
            <a:srgbClr val="FBD9DC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07" name="Oval 31"/>
          <p:cNvSpPr>
            <a:spLocks noChangeArrowheads="1"/>
          </p:cNvSpPr>
          <p:nvPr/>
        </p:nvSpPr>
        <p:spPr bwMode="auto">
          <a:xfrm>
            <a:off x="4435475" y="4819650"/>
            <a:ext cx="123825" cy="1333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08" name="Oval 32"/>
          <p:cNvSpPr>
            <a:spLocks noChangeArrowheads="1"/>
          </p:cNvSpPr>
          <p:nvPr/>
        </p:nvSpPr>
        <p:spPr bwMode="auto">
          <a:xfrm>
            <a:off x="4471988" y="5375275"/>
            <a:ext cx="123825" cy="1333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09" name="Oval 33"/>
          <p:cNvSpPr>
            <a:spLocks noChangeArrowheads="1"/>
          </p:cNvSpPr>
          <p:nvPr/>
        </p:nvSpPr>
        <p:spPr bwMode="auto">
          <a:xfrm>
            <a:off x="4738688" y="5141913"/>
            <a:ext cx="123825" cy="1333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10" name="Line 34"/>
          <p:cNvSpPr>
            <a:spLocks noChangeShapeType="1"/>
          </p:cNvSpPr>
          <p:nvPr/>
        </p:nvSpPr>
        <p:spPr bwMode="auto">
          <a:xfrm flipH="1">
            <a:off x="4559300" y="4572000"/>
            <a:ext cx="1993900" cy="29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11" name="Line 35"/>
          <p:cNvSpPr>
            <a:spLocks noChangeShapeType="1"/>
          </p:cNvSpPr>
          <p:nvPr/>
        </p:nvSpPr>
        <p:spPr bwMode="auto">
          <a:xfrm flipH="1" flipV="1">
            <a:off x="4495800" y="54102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lang="en-US" smtClean="0"/>
              <a:t>The problem world involves two system versions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62000"/>
            <a:ext cx="8751887" cy="29718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en-US" smtClean="0"/>
              <a:t>: set of interacting components structuring the problem world</a:t>
            </a:r>
          </a:p>
          <a:p>
            <a:pPr>
              <a:spcBef>
                <a:spcPct val="20000"/>
              </a:spcBef>
              <a:defRPr/>
            </a:pPr>
            <a:r>
              <a:rPr lang="en-US" smtClean="0"/>
              <a:t>System-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smtClean="0"/>
              <a:t>: system as it exists before the machine is built into it</a:t>
            </a:r>
          </a:p>
          <a:p>
            <a:pPr>
              <a:spcBef>
                <a:spcPct val="20000"/>
              </a:spcBef>
              <a:defRPr/>
            </a:pPr>
            <a:r>
              <a:rPr lang="en-US" smtClean="0"/>
              <a:t>System-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to-be</a:t>
            </a:r>
            <a:r>
              <a:rPr lang="en-US" smtClean="0"/>
              <a:t>: system as it should be when the machine will operate into it</a:t>
            </a:r>
          </a:p>
        </p:txBody>
      </p:sp>
      <p:sp>
        <p:nvSpPr>
          <p:cNvPr id="1383428" name="Text Box 4"/>
          <p:cNvSpPr txBox="1">
            <a:spLocks noChangeArrowheads="1"/>
          </p:cNvSpPr>
          <p:nvPr/>
        </p:nvSpPr>
        <p:spPr bwMode="auto">
          <a:xfrm>
            <a:off x="5624513" y="4572000"/>
            <a:ext cx="19954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i="0">
                <a:solidFill>
                  <a:schemeClr val="tx1"/>
                </a:solidFill>
                <a:latin typeface="Arial" pitchFamily="34" charset="0"/>
              </a:rPr>
              <a:t>System</a:t>
            </a: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as-is</a:t>
            </a:r>
            <a:endParaRPr lang="fr-BE" sz="1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3429" name="Oval 5"/>
          <p:cNvSpPr>
            <a:spLocks noChangeArrowheads="1"/>
          </p:cNvSpPr>
          <p:nvPr/>
        </p:nvSpPr>
        <p:spPr bwMode="auto">
          <a:xfrm>
            <a:off x="5168900" y="3429000"/>
            <a:ext cx="2303463" cy="1173163"/>
          </a:xfrm>
          <a:prstGeom prst="ellipse">
            <a:avLst/>
          </a:prstGeom>
          <a:solidFill>
            <a:srgbClr val="E2E5F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33" name="Rectangle 9"/>
          <p:cNvSpPr>
            <a:spLocks noChangeArrowheads="1"/>
          </p:cNvSpPr>
          <p:nvPr/>
        </p:nvSpPr>
        <p:spPr bwMode="auto">
          <a:xfrm>
            <a:off x="5943600" y="4054475"/>
            <a:ext cx="130175" cy="111125"/>
          </a:xfrm>
          <a:prstGeom prst="rect">
            <a:avLst/>
          </a:prstGeom>
          <a:solidFill>
            <a:srgbClr val="009999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838200" y="3657600"/>
            <a:ext cx="4010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sz="2200" i="0">
                <a:solidFill>
                  <a:srgbClr val="009999"/>
                </a:solidFill>
                <a:latin typeface="Arial" pitchFamily="34" charset="0"/>
              </a:rPr>
              <a:t>Concepts, phenomena, rules about car handbraking</a:t>
            </a:r>
            <a:endParaRPr lang="fr-BE" sz="160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3435" name="Line 11"/>
          <p:cNvSpPr>
            <a:spLocks noChangeShapeType="1"/>
          </p:cNvSpPr>
          <p:nvPr/>
        </p:nvSpPr>
        <p:spPr bwMode="auto">
          <a:xfrm>
            <a:off x="4572000" y="3886200"/>
            <a:ext cx="457200" cy="152400"/>
          </a:xfrm>
          <a:prstGeom prst="line">
            <a:avLst/>
          </a:prstGeom>
          <a:noFill/>
          <a:ln w="9525">
            <a:solidFill>
              <a:srgbClr val="009999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3437" name="Text Box 13"/>
          <p:cNvSpPr txBox="1">
            <a:spLocks noChangeArrowheads="1"/>
          </p:cNvSpPr>
          <p:nvPr/>
        </p:nvSpPr>
        <p:spPr bwMode="auto">
          <a:xfrm>
            <a:off x="5432425" y="6264275"/>
            <a:ext cx="20351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i="0">
                <a:solidFill>
                  <a:schemeClr val="tx1"/>
                </a:solidFill>
                <a:latin typeface="Arial" pitchFamily="34" charset="0"/>
              </a:rPr>
              <a:t>System</a:t>
            </a: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to-be</a:t>
            </a:r>
            <a:endParaRPr lang="fr-BE" sz="20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7380288" y="6248400"/>
            <a:ext cx="14589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0">
                <a:solidFill>
                  <a:schemeClr val="tx1"/>
                </a:solidFill>
                <a:latin typeface="Arial" pitchFamily="34" charset="0"/>
              </a:rPr>
              <a:t>Machine</a:t>
            </a:r>
            <a:endParaRPr lang="fr-BE" sz="20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83439" name="Oval 15"/>
          <p:cNvSpPr>
            <a:spLocks noChangeArrowheads="1"/>
          </p:cNvSpPr>
          <p:nvPr/>
        </p:nvSpPr>
        <p:spPr bwMode="auto">
          <a:xfrm>
            <a:off x="5218113" y="5105400"/>
            <a:ext cx="2303462" cy="1173163"/>
          </a:xfrm>
          <a:prstGeom prst="ellipse">
            <a:avLst/>
          </a:prstGeom>
          <a:solidFill>
            <a:srgbClr val="E2E5F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0" name="Oval 16"/>
          <p:cNvSpPr>
            <a:spLocks noChangeArrowheads="1"/>
          </p:cNvSpPr>
          <p:nvPr/>
        </p:nvSpPr>
        <p:spPr bwMode="auto">
          <a:xfrm>
            <a:off x="6518275" y="5105400"/>
            <a:ext cx="2268538" cy="1173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1" name="Oval 17"/>
          <p:cNvSpPr>
            <a:spLocks noChangeArrowheads="1"/>
          </p:cNvSpPr>
          <p:nvPr/>
        </p:nvSpPr>
        <p:spPr bwMode="auto">
          <a:xfrm>
            <a:off x="6148388" y="5264150"/>
            <a:ext cx="101600" cy="11271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2" name="Oval 18"/>
          <p:cNvSpPr>
            <a:spLocks noChangeArrowheads="1"/>
          </p:cNvSpPr>
          <p:nvPr/>
        </p:nvSpPr>
        <p:spPr bwMode="auto">
          <a:xfrm>
            <a:off x="7696200" y="5522913"/>
            <a:ext cx="101600" cy="112712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3" name="Oval 19"/>
          <p:cNvSpPr>
            <a:spLocks noChangeArrowheads="1"/>
          </p:cNvSpPr>
          <p:nvPr/>
        </p:nvSpPr>
        <p:spPr bwMode="auto">
          <a:xfrm>
            <a:off x="8053388" y="5435600"/>
            <a:ext cx="101600" cy="112713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4" name="Oval 20"/>
          <p:cNvSpPr>
            <a:spLocks noChangeArrowheads="1"/>
          </p:cNvSpPr>
          <p:nvPr/>
        </p:nvSpPr>
        <p:spPr bwMode="auto">
          <a:xfrm>
            <a:off x="5545138" y="5443538"/>
            <a:ext cx="101600" cy="112712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5" name="Oval 21"/>
          <p:cNvSpPr>
            <a:spLocks noChangeArrowheads="1"/>
          </p:cNvSpPr>
          <p:nvPr/>
        </p:nvSpPr>
        <p:spPr bwMode="auto">
          <a:xfrm>
            <a:off x="8272463" y="5673725"/>
            <a:ext cx="101600" cy="112713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6" name="Oval 22"/>
          <p:cNvSpPr>
            <a:spLocks noChangeArrowheads="1"/>
          </p:cNvSpPr>
          <p:nvPr/>
        </p:nvSpPr>
        <p:spPr bwMode="auto">
          <a:xfrm>
            <a:off x="6038850" y="5591175"/>
            <a:ext cx="100013" cy="11271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7" name="Rectangle 23"/>
          <p:cNvSpPr>
            <a:spLocks noChangeArrowheads="1"/>
          </p:cNvSpPr>
          <p:nvPr/>
        </p:nvSpPr>
        <p:spPr bwMode="auto">
          <a:xfrm>
            <a:off x="6122988" y="5994400"/>
            <a:ext cx="130175" cy="1111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8" name="Oval 24"/>
          <p:cNvSpPr>
            <a:spLocks noChangeArrowheads="1"/>
          </p:cNvSpPr>
          <p:nvPr/>
        </p:nvSpPr>
        <p:spPr bwMode="auto">
          <a:xfrm>
            <a:off x="6588125" y="5272088"/>
            <a:ext cx="879475" cy="847725"/>
          </a:xfrm>
          <a:prstGeom prst="ellipse">
            <a:avLst/>
          </a:prstGeom>
          <a:solidFill>
            <a:srgbClr val="FBD9DC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9" name="Oval 25"/>
          <p:cNvSpPr>
            <a:spLocks noChangeArrowheads="1"/>
          </p:cNvSpPr>
          <p:nvPr/>
        </p:nvSpPr>
        <p:spPr bwMode="auto">
          <a:xfrm>
            <a:off x="6764338" y="5418138"/>
            <a:ext cx="101600" cy="1127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0" name="Oval 26"/>
          <p:cNvSpPr>
            <a:spLocks noChangeArrowheads="1"/>
          </p:cNvSpPr>
          <p:nvPr/>
        </p:nvSpPr>
        <p:spPr bwMode="auto">
          <a:xfrm>
            <a:off x="6865938" y="5668963"/>
            <a:ext cx="101600" cy="1127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1" name="Oval 27"/>
          <p:cNvSpPr>
            <a:spLocks noChangeArrowheads="1"/>
          </p:cNvSpPr>
          <p:nvPr/>
        </p:nvSpPr>
        <p:spPr bwMode="auto">
          <a:xfrm>
            <a:off x="7083425" y="5514975"/>
            <a:ext cx="101600" cy="1127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2" name="Rectangle 28"/>
          <p:cNvSpPr>
            <a:spLocks noChangeArrowheads="1"/>
          </p:cNvSpPr>
          <p:nvPr/>
        </p:nvSpPr>
        <p:spPr bwMode="auto">
          <a:xfrm>
            <a:off x="7010400" y="5897563"/>
            <a:ext cx="130175" cy="1111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762000" y="4953000"/>
            <a:ext cx="43053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200" i="0">
                <a:solidFill>
                  <a:srgbClr val="009999"/>
                </a:solidFill>
                <a:latin typeface="Arial" pitchFamily="34" charset="0"/>
              </a:rPr>
              <a:t>Concepts, phenomena, rules about </a:t>
            </a:r>
            <a:r>
              <a:rPr lang="fr-BE" sz="2200">
                <a:solidFill>
                  <a:srgbClr val="009999"/>
                </a:solidFill>
                <a:latin typeface="Arial" pitchFamily="34" charset="0"/>
              </a:rPr>
              <a:t>automated</a:t>
            </a:r>
            <a:r>
              <a:rPr lang="fr-BE" sz="2200" i="0">
                <a:solidFill>
                  <a:srgbClr val="009999"/>
                </a:solidFill>
                <a:latin typeface="Arial" pitchFamily="34" charset="0"/>
              </a:rPr>
              <a:t> handbraking</a:t>
            </a:r>
            <a:endParaRPr lang="fr-BE" sz="160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3458" name="Rectangle 34"/>
          <p:cNvSpPr>
            <a:spLocks noChangeArrowheads="1"/>
          </p:cNvSpPr>
          <p:nvPr/>
        </p:nvSpPr>
        <p:spPr bwMode="auto">
          <a:xfrm>
            <a:off x="6248400" y="3535363"/>
            <a:ext cx="130175" cy="111125"/>
          </a:xfrm>
          <a:prstGeom prst="rect">
            <a:avLst/>
          </a:prstGeom>
          <a:solidFill>
            <a:srgbClr val="009999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9" name="Rectangle 35"/>
          <p:cNvSpPr>
            <a:spLocks noChangeArrowheads="1"/>
          </p:cNvSpPr>
          <p:nvPr/>
        </p:nvSpPr>
        <p:spPr bwMode="auto">
          <a:xfrm>
            <a:off x="6804025" y="3992563"/>
            <a:ext cx="130175" cy="111125"/>
          </a:xfrm>
          <a:prstGeom prst="rect">
            <a:avLst/>
          </a:prstGeom>
          <a:solidFill>
            <a:srgbClr val="009999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6019800" y="3611563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i="0">
                <a:solidFill>
                  <a:srgbClr val="009999"/>
                </a:solidFill>
                <a:latin typeface="Arial" pitchFamily="34" charset="0"/>
              </a:rPr>
              <a:t>Car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3581" name="Text Box 38"/>
          <p:cNvSpPr txBox="1">
            <a:spLocks noChangeArrowheads="1"/>
          </p:cNvSpPr>
          <p:nvPr/>
        </p:nvSpPr>
        <p:spPr bwMode="auto">
          <a:xfrm>
            <a:off x="5562600" y="4144963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i="0">
                <a:solidFill>
                  <a:srgbClr val="009999"/>
                </a:solidFill>
                <a:latin typeface="Arial" pitchFamily="34" charset="0"/>
              </a:rPr>
              <a:t>Driver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3582" name="Text Box 39"/>
          <p:cNvSpPr txBox="1">
            <a:spLocks noChangeArrowheads="1"/>
          </p:cNvSpPr>
          <p:nvPr/>
        </p:nvSpPr>
        <p:spPr bwMode="auto">
          <a:xfrm>
            <a:off x="6477000" y="4068763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i="0">
                <a:solidFill>
                  <a:srgbClr val="009999"/>
                </a:solidFill>
                <a:latin typeface="Arial" pitchFamily="34" charset="0"/>
              </a:rPr>
              <a:t>Brake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383464" name="Rectangle 40"/>
          <p:cNvSpPr>
            <a:spLocks noChangeArrowheads="1"/>
          </p:cNvSpPr>
          <p:nvPr/>
        </p:nvSpPr>
        <p:spPr bwMode="auto">
          <a:xfrm>
            <a:off x="5715000" y="5821363"/>
            <a:ext cx="130175" cy="1111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3584" name="Picture 41" descr="MPj043640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5791200"/>
            <a:ext cx="10191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5" name="Picture 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2625" y="4370388"/>
            <a:ext cx="1019175" cy="5064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383467" name="Line 43"/>
          <p:cNvSpPr>
            <a:spLocks noChangeShapeType="1"/>
          </p:cNvSpPr>
          <p:nvPr/>
        </p:nvSpPr>
        <p:spPr bwMode="auto">
          <a:xfrm>
            <a:off x="4724400" y="5278438"/>
            <a:ext cx="533400" cy="98425"/>
          </a:xfrm>
          <a:prstGeom prst="line">
            <a:avLst/>
          </a:prstGeom>
          <a:noFill/>
          <a:ln w="9525">
            <a:solidFill>
              <a:srgbClr val="009999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27428</TotalTime>
  <Words>3920</Words>
  <Application>Microsoft PowerPoint</Application>
  <PresentationFormat>On-screen Show (4:3)</PresentationFormat>
  <Paragraphs>678</Paragraphs>
  <Slides>61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Symbol</vt:lpstr>
      <vt:lpstr>Arial</vt:lpstr>
      <vt:lpstr>Comic Sans MS</vt:lpstr>
      <vt:lpstr>Wingdings</vt:lpstr>
      <vt:lpstr>Arial Black</vt:lpstr>
      <vt:lpstr>Times New Roman</vt:lpstr>
      <vt:lpstr>MS Shell Dlg</vt:lpstr>
      <vt:lpstr>Times</vt:lpstr>
      <vt:lpstr>Courier New</vt:lpstr>
      <vt:lpstr>Helvetica</vt:lpstr>
      <vt:lpstr>Flyer (Standard)</vt:lpstr>
      <vt:lpstr>Microsoft Clip Gallery</vt:lpstr>
      <vt:lpstr>Microsoft Word Picture</vt:lpstr>
      <vt:lpstr>Requirements Engineering  From System Goals  to UML Models  to Software Specifications</vt:lpstr>
      <vt:lpstr>Fundamentals of RE</vt:lpstr>
      <vt:lpstr>Learning Objectives</vt:lpstr>
      <vt:lpstr>Setting the scene:  outline</vt:lpstr>
      <vt:lpstr>Setting the scene:  outline  (2)</vt:lpstr>
      <vt:lpstr>The problem world  and the machine solution</vt:lpstr>
      <vt:lpstr>The problem world  and the machine solution  (2)</vt:lpstr>
      <vt:lpstr>The problem world and the machine solution  (3)</vt:lpstr>
      <vt:lpstr>The problem world involves two system versions</vt:lpstr>
      <vt:lpstr>RE:  a preliminary definition</vt:lpstr>
      <vt:lpstr>What others said ...</vt:lpstr>
      <vt:lpstr>System requirements  vs. software requirements</vt:lpstr>
      <vt:lpstr>The scope of RE:   the WHY, WHAT, WHO  dimensions</vt:lpstr>
      <vt:lpstr>The WHY dimension</vt:lpstr>
      <vt:lpstr>The WHAT dimension</vt:lpstr>
      <vt:lpstr>The WHO dimension</vt:lpstr>
      <vt:lpstr>Setting the scene:  outline</vt:lpstr>
      <vt:lpstr>Statements may differ in mood</vt:lpstr>
      <vt:lpstr>Statements may differ in scope</vt:lpstr>
      <vt:lpstr>Types of statements: system requirements,  software requirements</vt:lpstr>
      <vt:lpstr>Types of statements:  domain properties, assumptions, definitions</vt:lpstr>
      <vt:lpstr>Relating software reqs to system reqs:  the 4-variable model  [Parnas95]</vt:lpstr>
      <vt:lpstr>Mapping system reqs to software reqs involves satisfaction arguments</vt:lpstr>
      <vt:lpstr>Categories of requirements</vt:lpstr>
      <vt:lpstr>A taxonomy of non-functional requirements</vt:lpstr>
      <vt:lpstr>Requirements taxonomies are helpful ...</vt:lpstr>
      <vt:lpstr>Setting the scene:  outline</vt:lpstr>
      <vt:lpstr>The RE process  (1)</vt:lpstr>
      <vt:lpstr>Domain understanding</vt:lpstr>
      <vt:lpstr>Requirements elicitation</vt:lpstr>
      <vt:lpstr>The RE process  (2)</vt:lpstr>
      <vt:lpstr>Evaluation &amp; agreement</vt:lpstr>
      <vt:lpstr>The RE process  (3)</vt:lpstr>
      <vt:lpstr>Specification &amp; documentation</vt:lpstr>
      <vt:lpstr>The RE process  (4)</vt:lpstr>
      <vt:lpstr>Requirements consolidation</vt:lpstr>
      <vt:lpstr>RE: an iterative process</vt:lpstr>
      <vt:lpstr>Setting the scene:  outline</vt:lpstr>
      <vt:lpstr>Target qualities for RE process</vt:lpstr>
      <vt:lpstr>Types of RE errors &amp; flaws:  a wide palette</vt:lpstr>
      <vt:lpstr>Errors in a requirements document (RD)</vt:lpstr>
      <vt:lpstr>Flaws in a requirements document (RD)</vt:lpstr>
      <vt:lpstr>Flaws in a requirements document  (2)</vt:lpstr>
      <vt:lpstr>The RE process may vary according to project type</vt:lpstr>
      <vt:lpstr>Requirements in the software lifecycle</vt:lpstr>
      <vt:lpstr>RE has multiple connections with other disciplines</vt:lpstr>
      <vt:lpstr>Setting the scene:  outline  (2)</vt:lpstr>
      <vt:lpstr>The requirements problem:  facts, data, citations</vt:lpstr>
      <vt:lpstr>The requirements problem:  Standish report, 1995</vt:lpstr>
      <vt:lpstr>The requirements problem: Standish report, 1995   (2)</vt:lpstr>
      <vt:lpstr>The requirements problem:  European survey, 1996</vt:lpstr>
      <vt:lpstr>The requirements problem is perceived to persist in spite of progress in software technology</vt:lpstr>
      <vt:lpstr>Requirements-related errors are ...</vt:lpstr>
      <vt:lpstr>Requirements-related errors can be dangerous</vt:lpstr>
      <vt:lpstr>Example: inadequate domain property  in A320 braking logic</vt:lpstr>
      <vt:lpstr>Role and stakes of RE</vt:lpstr>
      <vt:lpstr>Role and stakes of RE  (2)</vt:lpstr>
      <vt:lpstr>Obstacles to good RE practice</vt:lpstr>
      <vt:lpstr>Agile development and RE</vt:lpstr>
      <vt:lpstr>Strong assumptions for agility to be successful</vt:lpstr>
      <vt:lpstr>Setting the scene: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1094</cp:revision>
  <cp:lastPrinted>2006-06-19T13:43:37Z</cp:lastPrinted>
  <dcterms:created xsi:type="dcterms:W3CDTF">2000-05-26T10:39:43Z</dcterms:created>
  <dcterms:modified xsi:type="dcterms:W3CDTF">2012-07-03T15:22:02Z</dcterms:modified>
</cp:coreProperties>
</file>