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17.xml" ContentType="application/vnd.openxmlformats-officedocument.presentationml.comments+xml"/>
  <Override PartName="/ppt/comments/comment18.xml" ContentType="application/vnd.openxmlformats-officedocument.presentationml.comments+xml"/>
  <Override PartName="/ppt/comments/comment19.xml" ContentType="application/vnd.openxmlformats-officedocument.presentationml.comment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1262" r:id="rId2"/>
    <p:sldId id="1223" r:id="rId3"/>
    <p:sldId id="1226" r:id="rId4"/>
    <p:sldId id="1227" r:id="rId5"/>
    <p:sldId id="1222" r:id="rId6"/>
    <p:sldId id="1228" r:id="rId7"/>
    <p:sldId id="1229" r:id="rId8"/>
    <p:sldId id="1230" r:id="rId9"/>
    <p:sldId id="1231" r:id="rId10"/>
    <p:sldId id="1232" r:id="rId11"/>
    <p:sldId id="1233" r:id="rId12"/>
    <p:sldId id="1241" r:id="rId13"/>
    <p:sldId id="1234" r:id="rId14"/>
    <p:sldId id="1235" r:id="rId15"/>
    <p:sldId id="1242" r:id="rId16"/>
    <p:sldId id="1263" r:id="rId17"/>
    <p:sldId id="1243" r:id="rId18"/>
    <p:sldId id="1244" r:id="rId19"/>
    <p:sldId id="1245" r:id="rId20"/>
    <p:sldId id="1236" r:id="rId21"/>
    <p:sldId id="1246" r:id="rId22"/>
    <p:sldId id="1247" r:id="rId23"/>
    <p:sldId id="1237" r:id="rId24"/>
    <p:sldId id="1248" r:id="rId25"/>
    <p:sldId id="1249" r:id="rId26"/>
    <p:sldId id="1250" r:id="rId27"/>
    <p:sldId id="1251" r:id="rId28"/>
    <p:sldId id="1252" r:id="rId29"/>
    <p:sldId id="1260" r:id="rId30"/>
    <p:sldId id="1238" r:id="rId31"/>
    <p:sldId id="1253" r:id="rId32"/>
    <p:sldId id="1254" r:id="rId33"/>
    <p:sldId id="1255" r:id="rId34"/>
    <p:sldId id="1256" r:id="rId35"/>
    <p:sldId id="1239" r:id="rId36"/>
    <p:sldId id="1257" r:id="rId37"/>
    <p:sldId id="1240" r:id="rId38"/>
    <p:sldId id="1259" r:id="rId39"/>
    <p:sldId id="1258" r:id="rId40"/>
    <p:sldId id="1261" r:id="rId41"/>
    <p:sldId id="1225" r:id="rId42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ts val="1200"/>
      </a:spcBef>
      <a:spcAft>
        <a:spcPct val="0"/>
      </a:spcAft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1pPr>
    <a:lvl2pPr marL="457200" algn="ctr" rtl="0" eaLnBrk="0" fontAlgn="base" hangingPunct="0">
      <a:spcBef>
        <a:spcPts val="1200"/>
      </a:spcBef>
      <a:spcAft>
        <a:spcPct val="0"/>
      </a:spcAft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2pPr>
    <a:lvl3pPr marL="914400" algn="ctr" rtl="0" eaLnBrk="0" fontAlgn="base" hangingPunct="0">
      <a:spcBef>
        <a:spcPts val="1200"/>
      </a:spcBef>
      <a:spcAft>
        <a:spcPct val="0"/>
      </a:spcAft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3pPr>
    <a:lvl4pPr marL="1371600" algn="ctr" rtl="0" eaLnBrk="0" fontAlgn="base" hangingPunct="0">
      <a:spcBef>
        <a:spcPts val="1200"/>
      </a:spcBef>
      <a:spcAft>
        <a:spcPct val="0"/>
      </a:spcAft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4pPr>
    <a:lvl5pPr marL="1828800" algn="ctr" rtl="0" eaLnBrk="0" fontAlgn="base" hangingPunct="0">
      <a:spcBef>
        <a:spcPts val="1200"/>
      </a:spcBef>
      <a:spcAft>
        <a:spcPct val="0"/>
      </a:spcAft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4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rupalex" initials="d" lastIdx="54" clrIdx="0"/>
  <p:cmAuthor id="1" name="sangnv" initials="s" lastIdx="0" clrIdx="1">
    <p:extLst>
      <p:ext uri="{19B8F6BF-5375-455C-9EA6-DF929625EA0E}">
        <p15:presenceInfo xmlns:p15="http://schemas.microsoft.com/office/powerpoint/2012/main" userId="sangn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9DC"/>
    <a:srgbClr val="33CCCC"/>
    <a:srgbClr val="009999"/>
    <a:srgbClr val="CC00FF"/>
    <a:srgbClr val="663300"/>
    <a:srgbClr val="E2E5FA"/>
    <a:srgbClr val="B8BFF2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10" y="72"/>
      </p:cViewPr>
      <p:guideLst>
        <p:guide orient="horz" pos="624"/>
        <p:guide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6264"/>
    </p:cViewPr>
  </p:sorterViewPr>
  <p:notesViewPr>
    <p:cSldViewPr snapToGrid="0">
      <p:cViewPr varScale="1">
        <p:scale>
          <a:sx n="51" d="100"/>
          <a:sy n="51" d="100"/>
        </p:scale>
        <p:origin x="-1068" y="-9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9T06:05:13.737" idx="27">
    <p:pos x="5441" y="1137"/>
    <p:text>Đồ chế tác</p:text>
  </p:cm>
  <p:cm authorId="0" dt="2010-06-29T06:06:04.941" idx="28">
    <p:pos x="5577" y="1273"/>
    <p:text>Mò tìm, khai phá</p:text>
  </p:cm>
  <p:cm authorId="0" dt="2010-06-29T06:07:16.254" idx="1">
    <p:pos x="5441" y="1966"/>
    <p:text>Thu nhận, đạt được khái niệm</p:tex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9T06:33:44.047" idx="44">
    <p:pos x="5651" y="681"/>
    <p:text>Ví dụ và phản ví dụ</p:text>
  </p:cm>
  <p:cm authorId="0" dt="2010-06-29T09:53:24.546" idx="46">
    <p:pos x="5651" y="1003"/>
    <p:text>Phong cách tự thuật</p:text>
  </p:cm>
  <p:cm authorId="0" dt="2010-06-29T09:54:45.984" idx="47">
    <p:pos x="5651" y="1302"/>
    <p:text>Thu được các bộ test chấp nhận tuần tự động.</p:text>
  </p:cm>
  <p:cm authorId="0" dt="2010-06-29T09:55:25.891" idx="48">
    <p:pos x="5651" y="1970"/>
    <p:text>Bùng nổ tổ hợp các trường hợp</p:tex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9T09:50:12.701" idx="45">
    <p:pos x="2733" y="1310"/>
    <p:text>Phức tạp,tỉ mỉ, soạn thảo công phu, chi tiết.</p:tex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9T02:36:33.426" idx="13">
    <p:pos x="5643" y="823"/>
    <p:text>Tăng tính cụ thể</p:text>
  </p:cm>
  <p:cm authorId="0" dt="2010-06-29T02:37:02.188" idx="14">
    <p:pos x="5643" y="1350"/>
    <p:text>Hàm ý</p:text>
  </p:cm>
  <p:cm authorId="0" dt="2010-06-29T02:37:52.326" idx="15">
    <p:pos x="5643" y="2828"/>
    <p:text>Có thể gây hiểu lầm, đặt kỳ vọng quá cao</p:text>
  </p:cm>
  <p:cm authorId="0" dt="2010-06-29T02:39:02.348" idx="16">
    <p:pos x="5643" y="3587"/>
    <p:text>Không nhất quán tiềm tàng giữa mã sửa đổi và yêu cầu được tài liệu hóa</p:tex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9T02:43:16.439" idx="17">
    <p:pos x="5733" y="3063"/>
    <p:text>Các cơ chế chuyển dịch</p:text>
  </p:cm>
  <p:cm authorId="0" dt="2010-06-29T09:57:12.464" idx="49">
    <p:pos x="5733" y="2167"/>
    <p:text>Chuyển đổi, đảo chỗ, chuyển vị trí</p:tex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9T10:00:23.289" idx="50">
    <p:pos x="5667" y="3987"/>
    <p:text>Giờ cao điểm
Peak: tối đa, cao điểm</p:tex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9T02:54:56.321" idx="18">
    <p:pos x="5619" y="1620"/>
    <p:text>lan man</p:tex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9T02:58:19.660" idx="19">
    <p:pos x="5387" y="1723"/>
    <p:text>Thu thập trực tiếp thông tin có liên quan</p:text>
  </p:cm>
  <p:cm authorId="0" dt="2010-06-29T02:59:07.209" idx="20">
    <p:pos x="5387" y="2311"/>
    <p:text>Thông tin thu thập được có thể là chủ quan</p:text>
  </p:cm>
  <p:cm authorId="0" dt="2010-06-29T02:59:38.484" idx="21">
    <p:pos x="5387" y="2725"/>
    <p:text>Mâu thuẫn tiềm năng</p:text>
  </p:cm>
  <p:cm authorId="0" dt="2010-06-29T03:00:23.659" idx="22">
    <p:pos x="5387" y="2990"/>
    <p:text>Hiệu quả dựa chủ yếu trên thái độ, sự phù hợp của câu hỏi.</p:text>
  </p:cm>
  <p:cm authorId="0" dt="2010-06-29T10:06:46.916" idx="51">
    <p:pos x="5387" y="870"/>
    <p:text>phát hiện, khám phá ~ elicitate</p:tex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9T03:04:23.028" idx="23">
    <p:pos x="5718" y="1667"/>
    <p:text>Can thiệp, xen vào</p:text>
  </p:cm>
  <p:cm authorId="0" dt="2010-06-29T03:04:58.739" idx="24">
    <p:pos x="5718" y="2986"/>
    <p:text>Nổi bật lên</p:tex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9T10:16:14.622" idx="52">
    <p:pos x="5664" y="3708"/>
    <p:text>Joint Application Design (JAD) is a process used in the prototyping life cycle area of the Dynamic Systems Development Method (DSDM) to collect business</p:text>
  </p:cm>
  <p:cm authorId="0" dt="2010-06-29T10:16:36.804" idx="53">
    <p:pos x="5800" y="3844"/>
    <p:text>Quality function deployment (QFD) is a “method to transform user demands into design quality, to deploy the functions forming quality, and to deploy methods </p:tex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9T03:09:34.099" idx="25">
    <p:pos x="5642" y="1938"/>
    <p:text>Hiệp trợ, đồng vận</p:text>
  </p:cm>
  <p:cm authorId="0" dt="2010-06-29T03:10:01.408" idx="26">
    <p:pos x="5642" y="2214"/>
    <p:text>Kết cấu nhóm</p:text>
  </p:cm>
  <p:cm authorId="0" dt="2010-06-29T10:18:05.111" idx="54">
    <p:pos x="5642" y="3852"/>
    <p:text>Nông cạn hời hợt hoặc quá tập trung vào kỹ thuật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9T06:09:48.082" idx="29">
    <p:pos x="5544" y="1017"/>
    <p:text>Học tập mang tính chủ động và hợp tác</p:text>
  </p:cm>
  <p:cm authorId="0" dt="2010-06-29T06:10:18.245" idx="30">
    <p:pos x="5544" y="1333"/>
    <p:text>Thỏa đáng</p:text>
  </p:cm>
  <p:cm authorId="0" dt="2010-06-29T06:10:37.273" idx="31">
    <p:pos x="5680" y="1469"/>
    <p:text>Người đại diện</p:text>
  </p:cm>
  <p:cm authorId="0" dt="2010-06-29T06:11:25.632" idx="32">
    <p:pos x="5544" y="2373"/>
    <p:text>Vị trí liên quan</p:text>
  </p:cm>
  <p:cm authorId="0" dt="2010-06-29T06:12:18.388" idx="33">
    <p:pos x="5544" y="2911"/>
    <p:text>Chuyên môn về nghiệp vụ</p:text>
  </p:cm>
  <p:cm authorId="0" dt="2010-06-29T06:13:28.599" idx="34">
    <p:pos x="5544" y="3180"/>
    <p:text>Liên quan, tiếp xúc với vấn đề được nhận thức, lĩnh hội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9T02:09:04.651" idx="2">
    <p:pos x="5799" y="1899"/>
    <p:text>Chi tiết không liên quan</p:text>
  </p:cm>
  <p:cm authorId="0" dt="2010-06-29T02:11:25.676" idx="3">
    <p:pos x="5799" y="3179"/>
    <p:text>Những người linh tinh, khác nhau</p:text>
  </p:cm>
  <p:cm authorId="0" dt="2010-06-29T02:12:47.864" idx="4">
    <p:pos x="5799" y="3855"/>
    <p:text>Tái phát biểu và tái cơ cấu kiến thức</p:text>
  </p:cm>
  <p:cm authorId="0" dt="2010-06-29T06:14:32.571" idx="35">
    <p:pos x="5799" y="1562"/>
    <p:text>ngầm, ngụ ý</p:text>
  </p:cm>
  <p:cm authorId="0" dt="2010-06-29T06:15:11.076" idx="36">
    <p:pos x="5799" y="2236"/>
    <p:text>Ngại thay đổi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9T02:14:03.342" idx="5">
    <p:pos x="5654" y="617"/>
    <p:text>Tổng hợp tài liệu</p:text>
  </p:cm>
  <p:cm authorId="0" dt="2010-06-29T02:15:05.682" idx="6">
    <p:pos x="5654" y="2831"/>
    <p:text>làm điều kiện tiên quyết</p:text>
  </p:cm>
  <p:cm authorId="0" dt="2010-06-29T02:15:57.947" idx="7">
    <p:pos x="5654" y="3590"/>
    <p:text>xén tỉa, chặt bớt</p:text>
  </p:cm>
  <p:cm authorId="0" dt="2010-06-29T06:16:16.190" idx="37">
    <p:pos x="5654" y="1102"/>
    <p:text>Biên bản họp</p:text>
  </p:cm>
  <p:cm authorId="0" dt="2010-06-29T06:16:52.272" idx="38">
    <p:pos x="5654" y="1355"/>
    <p:text>Quy định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9T06:19:14.977" idx="39">
    <p:pos x="5646" y="1048"/>
    <p:text>Chỉ số hiệu suất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9T02:19:44.339" idx="9">
    <p:pos x="5669" y="1243"/>
    <p:text>Thông tin không đáng tin cậy</p:text>
  </p:cm>
  <p:cm authorId="0" dt="2010-06-29T02:20:51.245" idx="10">
    <p:pos x="5669" y="2841"/>
    <p:text>khách quan và rõ ràng</p:text>
  </p:cm>
  <p:cm authorId="0" dt="2010-06-29T06:21:22.200" idx="8">
    <p:pos x="5669" y="969"/>
    <p:text>Nhiều xu hướng, thiên hướng, thành kiến</p:text>
  </p:cm>
  <p:cm authorId="0" dt="2010-06-29T06:21:56.209" idx="40">
    <p:pos x="5669" y="1475"/>
    <p:text>Câu trả lời không nhất quán</p:text>
  </p:cm>
  <p:cm authorId="0" dt="2010-06-29T06:23:11.717" idx="41">
    <p:pos x="5669" y="3326"/>
    <p:text>Câu hỏi dư ngầm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9T02:23:09.562" idx="11">
    <p:pos x="5724" y="1020"/>
    <p:text>Phân vùng một tập các thẻ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9T06:27:57.248" idx="42">
    <p:pos x="5720" y="3747"/>
    <p:text>Chủ quan, không phù hợp, không chính xác.</p:tex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9T02:27:21.121" idx="12">
    <p:pos x="5693" y="1054"/>
    <p:text>Hình thức kể chuyện</p:text>
  </p:cm>
  <p:cm authorId="0" dt="2010-06-29T06:28:42.583" idx="43">
    <p:pos x="5693" y="2289"/>
    <p:text>Bức phát họa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2500">
                <a:solidFill>
                  <a:schemeClr val="tx1"/>
                </a:solidFill>
                <a:effectLst/>
                <a:latin typeface="MS Shell Dlg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 </a:t>
            </a:r>
            <a:r>
              <a:rPr lang="en-US" sz="1300">
                <a:latin typeface="Times New Roman" pitchFamily="18" charset="0"/>
              </a:rPr>
              <a:t>©</a:t>
            </a:r>
            <a:r>
              <a:rPr lang="en-US" sz="1300"/>
              <a:t> </a:t>
            </a:r>
            <a:r>
              <a:rPr kumimoji="0" lang="fr-FR" altLang="fr-FR" sz="1300">
                <a:latin typeface="Comic Sans MS" pitchFamily="66" charset="0"/>
              </a:rPr>
              <a:t>A. van Lamsweerde</a:t>
            </a:r>
            <a:endParaRPr kumimoji="0" lang="fr-FR" altLang="fr-FR" sz="1300">
              <a:latin typeface="Times" pitchFamily="18" charset="0"/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>
                <a:solidFill>
                  <a:schemeClr val="tx1"/>
                </a:solidFill>
                <a:effectLst/>
                <a:latin typeface="Times" pitchFamily="18" charset="0"/>
              </a:defRPr>
            </a:lvl1pPr>
          </a:lstStyle>
          <a:p>
            <a:pPr>
              <a:defRPr/>
            </a:pPr>
            <a:fld id="{430FAC13-6E34-4AA1-B60C-50B083E13A43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6200" y="152400"/>
            <a:ext cx="7162800" cy="587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kumimoji="0" sz="1300">
                <a:solidFill>
                  <a:schemeClr val="tx1"/>
                </a:solidFill>
                <a:effectLst/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fr-FR" altLang="fr-FR"/>
              <a:t>Axel van Lamsweerde</a:t>
            </a:r>
          </a:p>
          <a:p>
            <a:pPr>
              <a:defRPr/>
            </a:pPr>
            <a:r>
              <a:rPr lang="fr-FR" altLang="fr-FR"/>
              <a:t>Requirements Engineering: From System Goals to UML Models to Software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3714689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kumimoji="0" sz="13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5059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kumimoji="0" sz="13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DA22B383-C380-4328-A04D-682FFB7498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4836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8E5EDB-7CA9-4BDE-888A-7B89C9702AC7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6585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86118E-3B81-4B1A-A515-0BBEDB685325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00218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mtClean="0"/>
              <a:t>- Traversal: 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34879F-DCF9-4D86-9605-8EB753ED6806}" type="slidenum">
              <a:rPr lang="en-US" altLang="en-US" smtClean="0"/>
              <a:pPr/>
              <a:t>25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25695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9901D-82F0-4B8F-852D-1471AE9359F3}" type="slidenum">
              <a:rPr lang="en-US" altLang="en-US" smtClean="0"/>
              <a:pPr/>
              <a:t>29</a:t>
            </a:fld>
            <a:endParaRPr lang="en-US" alt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99724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22B383-C380-4328-A04D-682FFB7498F2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6196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C21CE6-5F1B-4BB3-AE97-D5556D40572C}" type="slidenum">
              <a:rPr lang="en-US" altLang="en-US" smtClean="0"/>
              <a:pPr/>
              <a:t>41</a:t>
            </a:fld>
            <a:endParaRPr lang="en-US" alt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46603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8796338" y="6596063"/>
            <a:ext cx="347662" cy="2619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48D4EEDB-5E85-48F1-B40F-30245871EE4B}" type="slidenum">
              <a:rPr lang="en-GB" sz="1100">
                <a:solidFill>
                  <a:schemeClr val="tx2"/>
                </a:solidFill>
                <a:effectLst/>
                <a:latin typeface="Times New Roman" pitchFamily="18" charset="0"/>
              </a:rPr>
              <a:pPr>
                <a:defRPr/>
              </a:pPr>
              <a:t>‹#›</a:t>
            </a:fld>
            <a:endParaRPr lang="en-GB" sz="11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Text Box 31"/>
          <p:cNvSpPr txBox="1">
            <a:spLocks noChangeArrowheads="1"/>
          </p:cNvSpPr>
          <p:nvPr userDrawn="1"/>
        </p:nvSpPr>
        <p:spPr bwMode="auto">
          <a:xfrm>
            <a:off x="-769938" y="6581775"/>
            <a:ext cx="10117138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GB" sz="1200" dirty="0">
                <a:solidFill>
                  <a:schemeClr val="bg2"/>
                </a:solidFill>
                <a:effectLst/>
                <a:latin typeface="Times New Roman" pitchFamily="18" charset="0"/>
              </a:rPr>
              <a:t>www.wileyeurope .com/college/van </a:t>
            </a:r>
            <a:r>
              <a:rPr lang="en-GB" sz="1200" dirty="0" err="1">
                <a:solidFill>
                  <a:schemeClr val="bg2"/>
                </a:solidFill>
                <a:effectLst/>
                <a:latin typeface="Times New Roman" pitchFamily="18" charset="0"/>
              </a:rPr>
              <a:t>lamsweerde</a:t>
            </a:r>
            <a:r>
              <a:rPr lang="en-GB" sz="1200">
                <a:solidFill>
                  <a:schemeClr val="bg2"/>
                </a:solidFill>
                <a:effectLst/>
                <a:latin typeface="Times New Roman" pitchFamily="18" charset="0"/>
              </a:rPr>
              <a:t>             </a:t>
            </a:r>
            <a:r>
              <a:rPr lang="en-GB" sz="1200" dirty="0">
                <a:solidFill>
                  <a:schemeClr val="bg2"/>
                </a:solidFill>
                <a:effectLst/>
                <a:latin typeface="Times New Roman" pitchFamily="18" charset="0"/>
              </a:rPr>
              <a:t>Chap.2:  </a:t>
            </a:r>
            <a:r>
              <a:rPr lang="en-US" altLang="en-US" sz="1200" dirty="0">
                <a:solidFill>
                  <a:schemeClr val="bg1">
                    <a:lumMod val="1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Domain Understanding &amp; RE</a:t>
            </a:r>
            <a:r>
              <a:rPr lang="fr-BE" sz="1200" dirty="0">
                <a:solidFill>
                  <a:schemeClr val="bg2"/>
                </a:solidFill>
                <a:effectLst/>
                <a:latin typeface="Times New Roman" pitchFamily="18" charset="0"/>
              </a:rPr>
              <a:t>   	   </a:t>
            </a:r>
            <a:r>
              <a:rPr lang="en-GB" sz="1200" dirty="0">
                <a:solidFill>
                  <a:schemeClr val="bg2"/>
                </a:solidFill>
                <a:effectLst/>
                <a:latin typeface="Times New Roman" pitchFamily="18" charset="0"/>
              </a:rPr>
              <a:t>©  2009 John Wiley and Sons</a:t>
            </a: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590550"/>
            <a:ext cx="7772400" cy="1600200"/>
          </a:xfrm>
        </p:spPr>
        <p:txBody>
          <a:bodyPr anchor="b"/>
          <a:lstStyle>
            <a:lvl1pPr>
              <a:lnSpc>
                <a:spcPct val="110000"/>
              </a:lnSpc>
              <a:defRPr sz="4000">
                <a:solidFill>
                  <a:srgbClr val="009999"/>
                </a:solidFill>
              </a:defRPr>
            </a:lvl1pPr>
          </a:lstStyle>
          <a:p>
            <a:r>
              <a:rPr lang="en-US" altLang="en-US"/>
              <a:t>Blurb</a:t>
            </a:r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079750"/>
            <a:ext cx="6400800" cy="728663"/>
          </a:xfrm>
        </p:spPr>
        <p:txBody>
          <a:bodyPr anchor="t" anchorCtr="0"/>
          <a:lstStyle>
            <a:lvl1pPr marL="0" indent="0" algn="ctr">
              <a:buFont typeface="Wingdings" pitchFamily="2" charset="2"/>
              <a:buNone/>
              <a:defRPr sz="3500">
                <a:solidFill>
                  <a:schemeClr val="folHlink"/>
                </a:solidFill>
              </a:defRPr>
            </a:lvl1pPr>
          </a:lstStyle>
          <a:p>
            <a:r>
              <a:rPr lang="en-US" altLang="en-US"/>
              <a:t>blah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1325" y="228600"/>
            <a:ext cx="2187575" cy="604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013" y="228600"/>
            <a:ext cx="6411912" cy="604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13" y="1295400"/>
            <a:ext cx="4298950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295400"/>
            <a:ext cx="4300537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CE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6534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style</a:t>
            </a:r>
          </a:p>
        </p:txBody>
      </p:sp>
      <p:sp>
        <p:nvSpPr>
          <p:cNvPr id="17411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3" y="1295400"/>
            <a:ext cx="8751887" cy="497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0"/>
            <a:r>
              <a:rPr lang="en-US" altLang="en-US" smtClean="0"/>
              <a:t>...</a:t>
            </a:r>
          </a:p>
          <a:p>
            <a:pPr lvl="0"/>
            <a:endParaRPr lang="en-US" altLang="en-US" smtClean="0"/>
          </a:p>
        </p:txBody>
      </p:sp>
      <p:sp>
        <p:nvSpPr>
          <p:cNvPr id="1070" name="Text Box 46"/>
          <p:cNvSpPr txBox="1">
            <a:spLocks noChangeArrowheads="1"/>
          </p:cNvSpPr>
          <p:nvPr/>
        </p:nvSpPr>
        <p:spPr bwMode="auto">
          <a:xfrm>
            <a:off x="8389938" y="6546850"/>
            <a:ext cx="754062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defTabSz="762000">
              <a:lnSpc>
                <a:spcPct val="120000"/>
              </a:lnSpc>
              <a:spcBef>
                <a:spcPct val="50000"/>
              </a:spcBef>
              <a:defRPr/>
            </a:pPr>
            <a:fld id="{FEADA38C-E4BE-4FCB-BC27-056E51CF94E5}" type="slidenum">
              <a:rPr lang="en-GB" sz="1200">
                <a:solidFill>
                  <a:schemeClr val="tx2"/>
                </a:solidFill>
                <a:effectLst/>
                <a:latin typeface="Times New Roman" pitchFamily="18" charset="0"/>
              </a:rPr>
              <a:pPr algn="r" defTabSz="762000">
                <a:lnSpc>
                  <a:spcPct val="120000"/>
                </a:lnSpc>
                <a:spcBef>
                  <a:spcPct val="50000"/>
                </a:spcBef>
                <a:defRPr/>
              </a:pPr>
              <a:t>‹#›</a:t>
            </a:fld>
            <a:endParaRPr lang="en-GB" sz="1200">
              <a:solidFill>
                <a:schemeClr val="tx2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 Box 31"/>
          <p:cNvSpPr txBox="1">
            <a:spLocks noChangeArrowheads="1"/>
          </p:cNvSpPr>
          <p:nvPr userDrawn="1"/>
        </p:nvSpPr>
        <p:spPr bwMode="auto">
          <a:xfrm>
            <a:off x="-682625" y="6581775"/>
            <a:ext cx="10117138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GB" sz="1200" dirty="0">
                <a:solidFill>
                  <a:schemeClr val="bg2"/>
                </a:solidFill>
                <a:effectLst/>
                <a:latin typeface="Times New Roman" pitchFamily="18" charset="0"/>
              </a:rPr>
              <a:t>www.wileyeurope .com/college/van </a:t>
            </a:r>
            <a:r>
              <a:rPr lang="en-GB" sz="1200" dirty="0" err="1">
                <a:solidFill>
                  <a:schemeClr val="bg2"/>
                </a:solidFill>
                <a:effectLst/>
                <a:latin typeface="Times New Roman" pitchFamily="18" charset="0"/>
              </a:rPr>
              <a:t>lamsweerde</a:t>
            </a:r>
            <a:r>
              <a:rPr lang="en-GB" sz="1200" dirty="0">
                <a:solidFill>
                  <a:schemeClr val="bg2"/>
                </a:solidFill>
                <a:effectLst/>
                <a:latin typeface="Times New Roman" pitchFamily="18" charset="0"/>
              </a:rPr>
              <a:t>        Chap.2:  </a:t>
            </a:r>
            <a:r>
              <a:rPr lang="en-US" altLang="en-US" sz="1200" dirty="0">
                <a:solidFill>
                  <a:schemeClr val="bg1">
                    <a:lumMod val="1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Domain Understanding &amp; RE</a:t>
            </a:r>
            <a:r>
              <a:rPr lang="fr-BE" sz="1200" dirty="0">
                <a:solidFill>
                  <a:schemeClr val="bg2"/>
                </a:solidFill>
                <a:effectLst/>
                <a:latin typeface="Times New Roman" pitchFamily="18" charset="0"/>
              </a:rPr>
              <a:t>   	 </a:t>
            </a:r>
            <a:r>
              <a:rPr lang="en-GB" sz="1200" dirty="0">
                <a:solidFill>
                  <a:schemeClr val="bg2"/>
                </a:solidFill>
                <a:effectLst/>
                <a:latin typeface="Times New Roman" pitchFamily="18" charset="0"/>
              </a:rPr>
              <a:t>©  2009 John Wiley and Sons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4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u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tx2"/>
        </a:buClr>
        <a:buChar char="–"/>
        <a:defRPr kumimoji="1" sz="2200">
          <a:solidFill>
            <a:srgbClr val="009999"/>
          </a:solidFill>
          <a:latin typeface="+mn-lt"/>
        </a:defRPr>
      </a:lvl2pPr>
      <a:lvl3pPr marL="1143000" indent="-228600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har char="•"/>
        <a:defRPr kumimoji="1" sz="2000">
          <a:solidFill>
            <a:srgbClr val="0099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rgbClr val="FBD9DC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009999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comments" Target="../comments/comment9.xml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comments" Target="../comments/comment13.xml"/><Relationship Id="rId4" Type="http://schemas.openxmlformats.org/officeDocument/2006/relationships/image" Target="../media/image1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comments" Target="../comments/comment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comments" Target="../comments/comment15.xml"/><Relationship Id="rId4" Type="http://schemas.openxmlformats.org/officeDocument/2006/relationships/image" Target="../media/image2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comments" Target="../comments/comment16.xml"/><Relationship Id="rId4" Type="http://schemas.openxmlformats.org/officeDocument/2006/relationships/image" Target="../media/image22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2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2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comments" Target="../comments/comment18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comments" Target="../comments/comment19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0263" y="217488"/>
            <a:ext cx="7772400" cy="206216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100000"/>
              </a:spcBef>
            </a:pPr>
            <a:r>
              <a:rPr lang="en-US" smtClean="0">
                <a:solidFill>
                  <a:srgbClr val="C00000"/>
                </a:solidFill>
              </a:rPr>
              <a:t>Requirements Engineering</a:t>
            </a:r>
            <a:br>
              <a:rPr lang="en-US" smtClean="0">
                <a:solidFill>
                  <a:srgbClr val="C00000"/>
                </a:solidFill>
              </a:rPr>
            </a:br>
            <a:r>
              <a:rPr lang="en-US" sz="800" smtClean="0">
                <a:solidFill>
                  <a:srgbClr val="C00000"/>
                </a:solidFill>
              </a:rPr>
              <a:t/>
            </a:r>
            <a:br>
              <a:rPr lang="en-US" sz="800" smtClean="0">
                <a:solidFill>
                  <a:srgbClr val="C00000"/>
                </a:solidFill>
              </a:rPr>
            </a:br>
            <a:r>
              <a:rPr lang="en-US" sz="2400" smtClean="0">
                <a:solidFill>
                  <a:srgbClr val="C00000"/>
                </a:solidFill>
              </a:rPr>
              <a:t>From System Goals </a:t>
            </a:r>
            <a:br>
              <a:rPr lang="en-US" sz="2400" smtClean="0">
                <a:solidFill>
                  <a:srgbClr val="C00000"/>
                </a:solidFill>
              </a:rPr>
            </a:br>
            <a:r>
              <a:rPr lang="en-US" sz="2400" smtClean="0">
                <a:solidFill>
                  <a:srgbClr val="C00000"/>
                </a:solidFill>
              </a:rPr>
              <a:t>to UML Models </a:t>
            </a:r>
            <a:br>
              <a:rPr lang="en-US" sz="2400" smtClean="0">
                <a:solidFill>
                  <a:srgbClr val="C00000"/>
                </a:solidFill>
              </a:rPr>
            </a:br>
            <a:r>
              <a:rPr lang="en-US" sz="2400" smtClean="0">
                <a:solidFill>
                  <a:srgbClr val="C00000"/>
                </a:solidFill>
              </a:rPr>
              <a:t>to Software Specifications</a:t>
            </a:r>
            <a:endParaRPr lang="en-US" sz="2800" smtClean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22625" y="5819775"/>
            <a:ext cx="330358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C00000"/>
                </a:solidFill>
                <a:effectLst/>
                <a:latin typeface="+mj-lt"/>
              </a:rPr>
              <a:t>Axel Van </a:t>
            </a:r>
            <a:r>
              <a:rPr lang="en-GB" dirty="0" err="1">
                <a:solidFill>
                  <a:srgbClr val="C00000"/>
                </a:solidFill>
                <a:effectLst/>
                <a:latin typeface="+mj-lt"/>
              </a:rPr>
              <a:t>Lamsweerde</a:t>
            </a:r>
            <a:endParaRPr lang="en-GB" dirty="0">
              <a:solidFill>
                <a:srgbClr val="C00000"/>
              </a:solidFill>
              <a:effectLst/>
              <a:latin typeface="+mj-lt"/>
            </a:endParaRPr>
          </a:p>
        </p:txBody>
      </p:sp>
      <p:pic>
        <p:nvPicPr>
          <p:cNvPr id="19460" name="Picture 4" descr="Wiley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3425" y="2343150"/>
            <a:ext cx="2924175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00025"/>
            <a:ext cx="8653463" cy="762000"/>
          </a:xfrm>
        </p:spPr>
        <p:txBody>
          <a:bodyPr/>
          <a:lstStyle/>
          <a:p>
            <a:r>
              <a:rPr lang="en-US" smtClean="0"/>
              <a:t>Questionnaires</a:t>
            </a:r>
          </a:p>
        </p:txBody>
      </p:sp>
      <p:sp>
        <p:nvSpPr>
          <p:cNvPr id="138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223963"/>
            <a:ext cx="8677275" cy="4978400"/>
          </a:xfrm>
        </p:spPr>
        <p:txBody>
          <a:bodyPr/>
          <a:lstStyle/>
          <a:p>
            <a:pPr>
              <a:defRPr/>
            </a:pPr>
            <a:r>
              <a:rPr lang="en-US" smtClean="0"/>
              <a:t>Submit a list of questions to selected stakeholders, each with a list of possible answers (+ brief context if needed)</a:t>
            </a:r>
          </a:p>
          <a:p>
            <a:pPr lvl="1">
              <a:lnSpc>
                <a:spcPct val="120000"/>
              </a:lnSpc>
              <a:spcBef>
                <a:spcPct val="4000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Multiple choice</a:t>
            </a:r>
            <a:r>
              <a:rPr lang="en-US" smtClean="0"/>
              <a:t> question: one answer to be selected from answer list</a:t>
            </a:r>
          </a:p>
          <a:p>
            <a:pPr lvl="1">
              <a:spcBef>
                <a:spcPct val="4000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Weighting</a:t>
            </a:r>
            <a:r>
              <a:rPr lang="en-US" smtClean="0"/>
              <a:t> question: list of statements to be weighted...</a:t>
            </a:r>
          </a:p>
          <a:p>
            <a:pPr lvl="2">
              <a:defRPr/>
            </a:pPr>
            <a:r>
              <a:rPr lang="en-US" sz="2200" smtClean="0"/>
              <a:t>qualitatively (‘high’, ‘low”, ...),  or</a:t>
            </a:r>
          </a:p>
          <a:p>
            <a:pPr lvl="2">
              <a:defRPr/>
            </a:pPr>
            <a:r>
              <a:rPr lang="en-US" sz="2200" smtClean="0"/>
              <a:t>quantitatively (percentages) </a:t>
            </a:r>
          </a:p>
          <a:p>
            <a:pPr lvl="2">
              <a:buFontTx/>
              <a:buNone/>
              <a:defRPr/>
            </a:pPr>
            <a:r>
              <a:rPr lang="en-US" sz="2200" smtClean="0"/>
              <a:t>to express perceived importance, preference, risk</a:t>
            </a:r>
            <a:r>
              <a:rPr lang="en-US" smtClean="0"/>
              <a:t> etc.</a:t>
            </a:r>
          </a:p>
          <a:p>
            <a:pPr>
              <a:spcBef>
                <a:spcPct val="60000"/>
              </a:spcBef>
              <a:defRPr/>
            </a:pPr>
            <a:r>
              <a:rPr lang="en-US" smtClean="0"/>
              <a:t>Effective for acquiring subjective info quickly, cheaply, remotely from many people</a:t>
            </a:r>
          </a:p>
          <a:p>
            <a:pPr>
              <a:spcBef>
                <a:spcPct val="60000"/>
              </a:spcBef>
              <a:defRPr/>
            </a:pPr>
            <a:r>
              <a:rPr lang="en-US" smtClean="0"/>
              <a:t>Helpful for preparing better focussed interviews </a:t>
            </a:r>
            <a:r>
              <a:rPr lang="en-US" sz="2000" smtClean="0"/>
              <a:t>(see next)</a:t>
            </a:r>
            <a:endParaRPr lang="en-US" smtClean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60338"/>
            <a:ext cx="73025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54088" y="228600"/>
            <a:ext cx="8004175" cy="674688"/>
          </a:xfrm>
        </p:spPr>
        <p:txBody>
          <a:bodyPr/>
          <a:lstStyle/>
          <a:p>
            <a:r>
              <a:rPr lang="en-US" smtClean="0"/>
              <a:t>Questionnaires should be carefully prepared</a:t>
            </a:r>
          </a:p>
        </p:txBody>
      </p:sp>
      <p:sp>
        <p:nvSpPr>
          <p:cNvPr id="138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238250"/>
            <a:ext cx="8751887" cy="4978400"/>
          </a:xfrm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mtClean="0"/>
              <a:t>Subject to ...</a:t>
            </a:r>
          </a:p>
          <a:p>
            <a:pPr lvl="1">
              <a:spcBef>
                <a:spcPct val="20000"/>
              </a:spcBef>
              <a:defRPr/>
            </a:pPr>
            <a:r>
              <a:rPr lang="en-US" smtClean="0"/>
              <a:t>multiple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biases</a:t>
            </a:r>
            <a:r>
              <a:rPr lang="en-US" smtClean="0"/>
              <a:t>:  recipients, respondents, questions, answers</a:t>
            </a:r>
          </a:p>
          <a:p>
            <a:pPr lvl="1">
              <a:spcBef>
                <a:spcPct val="20000"/>
              </a:spcBef>
              <a:defRPr/>
            </a:pPr>
            <a:r>
              <a:rPr lang="en-US" smtClean="0"/>
              <a:t>unreliable info: misinterpretation of questions, of answers, inconsistent answers, ....</a:t>
            </a:r>
          </a:p>
          <a:p>
            <a:pPr>
              <a:lnSpc>
                <a:spcPct val="13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2600" smtClean="0">
                <a:solidFill>
                  <a:schemeClr val="tx2"/>
                </a:solidFill>
              </a:rPr>
              <a:t>=&gt;</a:t>
            </a:r>
            <a:r>
              <a:rPr lang="en-US" smtClean="0"/>
              <a:t>  Guidelines for questionnaire design/validation: </a:t>
            </a:r>
          </a:p>
          <a:p>
            <a:pPr lvl="1">
              <a:spcBef>
                <a:spcPct val="10000"/>
              </a:spcBef>
              <a:defRPr/>
            </a:pPr>
            <a:r>
              <a:rPr lang="en-US" smtClean="0"/>
              <a:t>Select a representative, statistically significant sample of people;  provide motivation for responding</a:t>
            </a:r>
          </a:p>
          <a:p>
            <a:pPr lvl="1">
              <a:spcBef>
                <a:spcPct val="10000"/>
              </a:spcBef>
              <a:defRPr/>
            </a:pPr>
            <a:r>
              <a:rPr lang="en-US" smtClean="0"/>
              <a:t>Check coverage of questions, of possible answers</a:t>
            </a:r>
          </a:p>
          <a:p>
            <a:pPr lvl="1">
              <a:spcBef>
                <a:spcPct val="10000"/>
              </a:spcBef>
              <a:defRPr/>
            </a:pPr>
            <a:r>
              <a:rPr lang="en-US" smtClean="0"/>
              <a:t>Make sure questions, answers, formulations are unbiased &amp; unambiguous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defRPr/>
            </a:pPr>
            <a:r>
              <a:rPr lang="en-US" smtClean="0"/>
              <a:t>Add implicitly redundant questions to detect inconsistent answers</a:t>
            </a:r>
          </a:p>
          <a:p>
            <a:pPr lvl="1">
              <a:spcBef>
                <a:spcPct val="10000"/>
              </a:spcBef>
              <a:defRPr/>
            </a:pPr>
            <a:r>
              <a:rPr lang="en-US" smtClean="0"/>
              <a:t>Have your questionnaire checked by a third party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338" y="131763"/>
            <a:ext cx="73025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5738"/>
            <a:ext cx="8653463" cy="762000"/>
          </a:xfrm>
        </p:spPr>
        <p:txBody>
          <a:bodyPr/>
          <a:lstStyle/>
          <a:p>
            <a:r>
              <a:rPr lang="en-US" smtClean="0"/>
              <a:t>Card sorts &amp; repertory grids</a:t>
            </a:r>
            <a:endParaRPr lang="en-US" sz="2000" smtClean="0"/>
          </a:p>
        </p:txBody>
      </p:sp>
      <p:sp>
        <p:nvSpPr>
          <p:cNvPr id="139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625" y="1181100"/>
            <a:ext cx="8940800" cy="5224463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Goal</a:t>
            </a:r>
            <a:r>
              <a:rPr lang="en-US" smtClean="0"/>
              <a:t>: acquire further info about concepts already elicited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>
              <a:lnSpc>
                <a:spcPct val="10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Card sort</a:t>
            </a:r>
            <a:r>
              <a:rPr lang="en-US" smtClean="0"/>
              <a:t>: ask stakeholders to partition a set of cards ...</a:t>
            </a:r>
          </a:p>
          <a:p>
            <a:pPr lvl="1">
              <a:defRPr/>
            </a:pPr>
            <a:r>
              <a:rPr lang="en-US" smtClean="0"/>
              <a:t>Each card captures a concept textually or graphically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Cards grouped into subsets based on stakeholder’s criteria</a:t>
            </a:r>
          </a:p>
          <a:p>
            <a:pPr lvl="1">
              <a:lnSpc>
                <a:spcPct val="100000"/>
              </a:lnSpc>
              <a:defRPr/>
            </a:pPr>
            <a:r>
              <a:rPr lang="en-US" smtClean="0"/>
              <a:t>For each subset, ask... </a:t>
            </a:r>
          </a:p>
          <a:p>
            <a:pPr lvl="2">
              <a:lnSpc>
                <a:spcPct val="80000"/>
              </a:lnSpc>
              <a:buFontTx/>
              <a:buNone/>
              <a:defRPr/>
            </a:pPr>
            <a:r>
              <a:rPr lang="en-US" sz="2200" smtClean="0">
                <a:solidFill>
                  <a:schemeClr val="tx2"/>
                </a:solidFill>
              </a:rPr>
              <a:t>?</a:t>
            </a:r>
            <a:r>
              <a:rPr lang="en-US" sz="2200" smtClean="0"/>
              <a:t> implicit shared property used for grouping </a:t>
            </a:r>
            <a:r>
              <a:rPr lang="en-US" sz="2200" smtClean="0">
                <a:solidFill>
                  <a:schemeClr val="tx2"/>
                </a:solidFill>
              </a:rPr>
              <a:t>?</a:t>
            </a:r>
            <a:endParaRPr lang="en-US" sz="2200" smtClean="0"/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lang="en-US" sz="2200" smtClean="0">
                <a:solidFill>
                  <a:schemeClr val="tx2"/>
                </a:solidFill>
              </a:rPr>
              <a:t>?</a:t>
            </a:r>
            <a:r>
              <a:rPr lang="en-US" sz="2200" smtClean="0"/>
              <a:t> descriptive, prescriptive </a:t>
            </a:r>
            <a:r>
              <a:rPr lang="en-US" sz="2200" smtClean="0">
                <a:solidFill>
                  <a:schemeClr val="tx2"/>
                </a:solidFill>
              </a:rPr>
              <a:t>?</a:t>
            </a:r>
            <a:endParaRPr lang="en-US" smtClean="0"/>
          </a:p>
          <a:p>
            <a:pPr lvl="1">
              <a:lnSpc>
                <a:spcPct val="100000"/>
              </a:lnSpc>
              <a:defRPr/>
            </a:pPr>
            <a:r>
              <a:rPr lang="en-US" smtClean="0"/>
              <a:t>Iterate with same cards for new groupings/properties </a:t>
            </a:r>
          </a:p>
          <a:p>
            <a:pPr>
              <a:defRPr/>
            </a:pPr>
            <a:r>
              <a:rPr lang="en-US" smtClean="0"/>
              <a:t>Example: meeting scheduling system</a:t>
            </a:r>
          </a:p>
          <a:p>
            <a:pPr lvl="1">
              <a:defRPr/>
            </a:pPr>
            <a:r>
              <a:rPr lang="en-US" smtClean="0"/>
              <a:t>Iteration 1: </a:t>
            </a:r>
            <a:r>
              <a:rPr lang="en-US" smtClean="0">
                <a:solidFill>
                  <a:srgbClr val="5F5F5F"/>
                </a:solidFill>
              </a:rPr>
              <a:t> “Meeting”</a:t>
            </a:r>
            <a:r>
              <a:rPr lang="en-US" smtClean="0"/>
              <a:t>,</a:t>
            </a:r>
            <a:r>
              <a:rPr lang="en-US" smtClean="0">
                <a:solidFill>
                  <a:srgbClr val="5F5F5F"/>
                </a:solidFill>
              </a:rPr>
              <a:t> “Participant” </a:t>
            </a:r>
            <a:r>
              <a:rPr lang="en-US" smtClean="0"/>
              <a:t>grouped together</a:t>
            </a:r>
          </a:p>
          <a:p>
            <a:pPr lvl="1">
              <a:lnSpc>
                <a:spcPct val="70000"/>
              </a:lnSpc>
              <a:buFontTx/>
              <a:buNone/>
              <a:defRPr/>
            </a:pPr>
            <a:r>
              <a:rPr lang="en-US" smtClean="0">
                <a:solidFill>
                  <a:srgbClr val="5F5F5F"/>
                </a:solidFill>
              </a:rPr>
              <a:t>     </a:t>
            </a:r>
            <a:r>
              <a:rPr lang="en-US" sz="2400" smtClean="0">
                <a:solidFill>
                  <a:schemeClr val="tx2"/>
                </a:solidFill>
              </a:rPr>
              <a:t>=&gt;</a:t>
            </a:r>
            <a:r>
              <a:rPr lang="en-US" sz="2400" smtClean="0">
                <a:solidFill>
                  <a:srgbClr val="5F5F5F"/>
                </a:solidFill>
              </a:rPr>
              <a:t> </a:t>
            </a:r>
            <a:r>
              <a:rPr lang="en-US" smtClean="0">
                <a:solidFill>
                  <a:srgbClr val="5F5F5F"/>
                </a:solidFill>
              </a:rPr>
              <a:t> “participants shall be </a:t>
            </a:r>
            <a:r>
              <a:rPr lang="en-US" i="1" smtClean="0">
                <a:solidFill>
                  <a:srgbClr val="5F5F5F"/>
                </a:solidFill>
              </a:rPr>
              <a:t>invited to</a:t>
            </a:r>
            <a:r>
              <a:rPr lang="en-US" smtClean="0">
                <a:solidFill>
                  <a:srgbClr val="5F5F5F"/>
                </a:solidFill>
              </a:rPr>
              <a:t> the meeting”</a:t>
            </a:r>
          </a:p>
          <a:p>
            <a:pPr lvl="1">
              <a:defRPr/>
            </a:pPr>
            <a:r>
              <a:rPr lang="en-US" smtClean="0"/>
              <a:t>Iteration 2:</a:t>
            </a:r>
            <a:r>
              <a:rPr lang="en-US" smtClean="0">
                <a:solidFill>
                  <a:srgbClr val="5F5F5F"/>
                </a:solidFill>
              </a:rPr>
              <a:t> “Meeting”</a:t>
            </a:r>
            <a:r>
              <a:rPr lang="en-US" smtClean="0"/>
              <a:t>,</a:t>
            </a:r>
            <a:r>
              <a:rPr lang="en-US" smtClean="0">
                <a:solidFill>
                  <a:srgbClr val="5F5F5F"/>
                </a:solidFill>
              </a:rPr>
              <a:t> “Participant” </a:t>
            </a:r>
            <a:r>
              <a:rPr lang="en-US" smtClean="0"/>
              <a:t>grouped together</a:t>
            </a:r>
            <a:endParaRPr lang="en-US" smtClean="0">
              <a:solidFill>
                <a:srgbClr val="5F5F5F"/>
              </a:solidFill>
            </a:endParaRPr>
          </a:p>
          <a:p>
            <a:pPr lvl="1">
              <a:lnSpc>
                <a:spcPct val="70000"/>
              </a:lnSpc>
              <a:buFontTx/>
              <a:buNone/>
              <a:defRPr/>
            </a:pPr>
            <a:r>
              <a:rPr lang="en-US" smtClean="0">
                <a:solidFill>
                  <a:srgbClr val="5F5F5F"/>
                </a:solidFill>
              </a:rPr>
              <a:t>     </a:t>
            </a:r>
            <a:r>
              <a:rPr lang="en-US" sz="2400" smtClean="0">
                <a:solidFill>
                  <a:schemeClr val="tx2"/>
                </a:solidFill>
              </a:rPr>
              <a:t>=&gt;</a:t>
            </a:r>
            <a:r>
              <a:rPr lang="en-US" smtClean="0">
                <a:solidFill>
                  <a:srgbClr val="5F5F5F"/>
                </a:solidFill>
              </a:rPr>
              <a:t>  “participant </a:t>
            </a:r>
            <a:r>
              <a:rPr lang="en-US" i="1" smtClean="0">
                <a:solidFill>
                  <a:srgbClr val="5F5F5F"/>
                </a:solidFill>
              </a:rPr>
              <a:t>constraints</a:t>
            </a:r>
            <a:r>
              <a:rPr lang="en-US" smtClean="0">
                <a:solidFill>
                  <a:srgbClr val="5F5F5F"/>
                </a:solidFill>
              </a:rPr>
              <a:t> for the meeting must be </a:t>
            </a:r>
            <a:r>
              <a:rPr lang="en-US" i="1" smtClean="0">
                <a:solidFill>
                  <a:srgbClr val="5F5F5F"/>
                </a:solidFill>
              </a:rPr>
              <a:t>known”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-19050" y="26988"/>
            <a:ext cx="1143000" cy="95726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chemeClr val="bg2"/>
                </a:solidFill>
                <a:effectLst/>
              </a:rPr>
              <a:t>§</a:t>
            </a:r>
            <a:r>
              <a:rPr lang="en-US" sz="2000">
                <a:solidFill>
                  <a:schemeClr val="tx1"/>
                </a:solidFill>
                <a:effectLst/>
              </a:rPr>
              <a:t> </a:t>
            </a:r>
            <a:r>
              <a:rPr lang="en-US" sz="3600">
                <a:solidFill>
                  <a:schemeClr val="folHlink"/>
                </a:solidFill>
                <a:effectLst/>
              </a:rPr>
              <a:t>¨</a:t>
            </a:r>
            <a:endParaRPr lang="en-US" sz="3600">
              <a:solidFill>
                <a:schemeClr val="tx1"/>
              </a:solidFill>
              <a:effectLst/>
            </a:endParaRPr>
          </a:p>
          <a:p>
            <a:pPr>
              <a:lnSpc>
                <a:spcPct val="40000"/>
              </a:lnSpc>
            </a:pPr>
            <a:r>
              <a:rPr lang="en-US" sz="3600">
                <a:solidFill>
                  <a:schemeClr val="folHlink"/>
                </a:solidFill>
                <a:effectLst/>
              </a:rPr>
              <a:t>©</a:t>
            </a:r>
            <a:r>
              <a:rPr lang="en-US" sz="2000">
                <a:solidFill>
                  <a:schemeClr val="tx1"/>
                </a:solidFill>
                <a:effectLst/>
              </a:rPr>
              <a:t> </a:t>
            </a:r>
            <a:r>
              <a:rPr lang="en-US" sz="3600">
                <a:solidFill>
                  <a:schemeClr val="bg2"/>
                </a:solidFill>
                <a:effectLst/>
              </a:rPr>
              <a:t>ª</a:t>
            </a:r>
            <a:endParaRPr lang="en-US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Card sorts &amp; repertory grids  </a:t>
            </a:r>
            <a:r>
              <a:rPr lang="en-US" sz="2000" smtClean="0"/>
              <a:t>(2)</a:t>
            </a:r>
            <a:endParaRPr lang="en-US" smtClean="0"/>
          </a:p>
        </p:txBody>
      </p:sp>
      <p:sp>
        <p:nvSpPr>
          <p:cNvPr id="138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1381125"/>
            <a:ext cx="8931275" cy="4978400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Repertory grid</a:t>
            </a:r>
            <a:r>
              <a:rPr lang="en-US" smtClean="0"/>
              <a:t>:  ask stakeholders to characterize target concept through attributes and value ranges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mtClean="0">
                <a:solidFill>
                  <a:schemeClr val="tx2"/>
                </a:solidFill>
              </a:rPr>
              <a:t>=&gt;</a:t>
            </a:r>
            <a:r>
              <a:rPr lang="en-US" smtClean="0">
                <a:solidFill>
                  <a:schemeClr val="tx1"/>
                </a:solidFill>
              </a:rPr>
              <a:t>  </a:t>
            </a:r>
            <a:r>
              <a:rPr lang="en-US" b="1" smtClean="0">
                <a:solidFill>
                  <a:schemeClr val="tx1"/>
                </a:solidFill>
              </a:rPr>
              <a:t>concept-attribute grid</a:t>
            </a:r>
            <a:endParaRPr lang="en-US" b="1" smtClean="0"/>
          </a:p>
          <a:p>
            <a:pPr lvl="1">
              <a:lnSpc>
                <a:spcPct val="105000"/>
              </a:lnSpc>
              <a:spcBef>
                <a:spcPct val="40000"/>
              </a:spcBef>
              <a:buFontTx/>
              <a:buNone/>
              <a:defRPr/>
            </a:pPr>
            <a:r>
              <a:rPr lang="en-US" smtClean="0"/>
              <a:t>e.g. </a:t>
            </a:r>
            <a:r>
              <a:rPr lang="en-US" smtClean="0">
                <a:solidFill>
                  <a:srgbClr val="5F5F5F"/>
                </a:solidFill>
              </a:rPr>
              <a:t>(Date, </a:t>
            </a:r>
            <a:r>
              <a:rPr lang="en-US" i="1" smtClean="0">
                <a:solidFill>
                  <a:srgbClr val="5F5F5F"/>
                </a:solidFill>
              </a:rPr>
              <a:t>Mon-Fri</a:t>
            </a:r>
            <a:r>
              <a:rPr lang="en-US" smtClean="0">
                <a:solidFill>
                  <a:srgbClr val="5F5F5F"/>
                </a:solidFill>
              </a:rPr>
              <a:t>)</a:t>
            </a:r>
            <a:r>
              <a:rPr lang="en-US" smtClean="0"/>
              <a:t>, </a:t>
            </a:r>
            <a:r>
              <a:rPr lang="en-US" smtClean="0">
                <a:solidFill>
                  <a:srgbClr val="5F5F5F"/>
                </a:solidFill>
              </a:rPr>
              <a:t>(Location, </a:t>
            </a:r>
            <a:r>
              <a:rPr lang="en-US" i="1" smtClean="0">
                <a:solidFill>
                  <a:srgbClr val="5F5F5F"/>
                </a:solidFill>
              </a:rPr>
              <a:t>Europe</a:t>
            </a:r>
            <a:r>
              <a:rPr lang="en-US" smtClean="0">
                <a:solidFill>
                  <a:srgbClr val="5F5F5F"/>
                </a:solidFill>
              </a:rPr>
              <a:t>)</a:t>
            </a:r>
            <a:r>
              <a:rPr lang="en-US" smtClean="0"/>
              <a:t> </a:t>
            </a:r>
          </a:p>
          <a:p>
            <a:pPr lvl="1">
              <a:lnSpc>
                <a:spcPct val="105000"/>
              </a:lnSpc>
              <a:spcBef>
                <a:spcPct val="20000"/>
              </a:spcBef>
              <a:buFontTx/>
              <a:buNone/>
              <a:defRPr/>
            </a:pPr>
            <a:r>
              <a:rPr lang="en-US" smtClean="0"/>
              <a:t>      for grid characterizing </a:t>
            </a:r>
            <a:r>
              <a:rPr lang="en-US" smtClean="0">
                <a:solidFill>
                  <a:srgbClr val="5F5F5F"/>
                </a:solidFill>
              </a:rPr>
              <a:t>Meeting</a:t>
            </a:r>
            <a:r>
              <a:rPr lang="en-US" smtClean="0"/>
              <a:t> concept</a:t>
            </a:r>
          </a:p>
          <a:p>
            <a:pPr>
              <a:spcBef>
                <a:spcPct val="6000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Conceptual laddering</a:t>
            </a:r>
            <a:r>
              <a:rPr lang="en-US" smtClean="0"/>
              <a:t>:  ask stakeholders to classify target concepts along class-subclass links</a:t>
            </a:r>
          </a:p>
          <a:p>
            <a:pPr lvl="1">
              <a:buFontTx/>
              <a:buNone/>
              <a:defRPr/>
            </a:pPr>
            <a:r>
              <a:rPr lang="en-US" smtClean="0"/>
              <a:t>e.g.  subclasses </a:t>
            </a:r>
            <a:r>
              <a:rPr lang="en-US" smtClean="0">
                <a:solidFill>
                  <a:srgbClr val="5F5F5F"/>
                </a:solidFill>
              </a:rPr>
              <a:t>RegularMeeting</a:t>
            </a:r>
            <a:r>
              <a:rPr lang="en-US" smtClean="0"/>
              <a:t>, </a:t>
            </a:r>
            <a:r>
              <a:rPr lang="en-US" smtClean="0">
                <a:solidFill>
                  <a:srgbClr val="5F5F5F"/>
                </a:solidFill>
              </a:rPr>
              <a:t>OccasionalMeeting</a:t>
            </a:r>
            <a:r>
              <a:rPr lang="en-US" smtClean="0"/>
              <a:t> of </a:t>
            </a:r>
            <a:r>
              <a:rPr lang="en-US" smtClean="0">
                <a:solidFill>
                  <a:srgbClr val="5F5F5F"/>
                </a:solidFill>
              </a:rPr>
              <a:t>Meeting</a:t>
            </a:r>
            <a:endParaRPr lang="en-US" smtClean="0"/>
          </a:p>
          <a:p>
            <a:pPr>
              <a:lnSpc>
                <a:spcPct val="100000"/>
              </a:lnSpc>
              <a:spcBef>
                <a:spcPct val="8000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smtClean="0"/>
              <a:t>  Simple, cheap, easy-to-use techniques for prompt elicitation of missing info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smtClean="0"/>
              <a:t>  Results may be subjective, irrelevant, inaccurate</a:t>
            </a:r>
          </a:p>
        </p:txBody>
      </p:sp>
      <p:pic>
        <p:nvPicPr>
          <p:cNvPr id="3072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" y="42863"/>
            <a:ext cx="10795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Scenarios &amp; storyboards</a:t>
            </a:r>
          </a:p>
        </p:txBody>
      </p:sp>
      <p:sp>
        <p:nvSpPr>
          <p:cNvPr id="138957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73038" y="1295400"/>
            <a:ext cx="8913812" cy="4978400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Goal</a:t>
            </a:r>
            <a:r>
              <a:rPr lang="en-US" smtClean="0"/>
              <a:t>: acquire or validate info from concrete examples through narratives ...</a:t>
            </a:r>
          </a:p>
          <a:p>
            <a:pPr lvl="1">
              <a:lnSpc>
                <a:spcPct val="100000"/>
              </a:lnSpc>
              <a:defRPr/>
            </a:pPr>
            <a:r>
              <a:rPr lang="en-US" smtClean="0"/>
              <a:t>how things are running in the system-</a:t>
            </a:r>
            <a:r>
              <a:rPr lang="en-US" i="1" smtClean="0"/>
              <a:t>as-is</a:t>
            </a:r>
            <a:endParaRPr lang="en-US" smtClean="0"/>
          </a:p>
          <a:p>
            <a:pPr lvl="1">
              <a:defRPr/>
            </a:pPr>
            <a:r>
              <a:rPr lang="en-US" smtClean="0"/>
              <a:t>how things should be running in the system-</a:t>
            </a:r>
            <a:r>
              <a:rPr lang="en-US" i="1" smtClean="0"/>
              <a:t>to-be</a:t>
            </a:r>
            <a:endParaRPr lang="en-US" smtClean="0"/>
          </a:p>
          <a:p>
            <a:pPr>
              <a:lnSpc>
                <a:spcPct val="15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Storyboard</a:t>
            </a:r>
            <a:r>
              <a:rPr lang="en-US" smtClean="0"/>
              <a:t>: tells a story by a sequence of snapshots</a:t>
            </a:r>
          </a:p>
          <a:p>
            <a:pPr lvl="1">
              <a:lnSpc>
                <a:spcPct val="100000"/>
              </a:lnSpc>
              <a:defRPr/>
            </a:pPr>
            <a:r>
              <a:rPr lang="en-US" smtClean="0"/>
              <a:t>Snapshot =  sentence, sketch, slide, picture, etc.</a:t>
            </a:r>
          </a:p>
          <a:p>
            <a:pPr lvl="1">
              <a:defRPr/>
            </a:pPr>
            <a:r>
              <a:rPr lang="en-US" smtClean="0"/>
              <a:t>Possibly structured with annotations: </a:t>
            </a:r>
          </a:p>
          <a:p>
            <a:pPr lvl="2">
              <a:lnSpc>
                <a:spcPct val="120000"/>
              </a:lnSpc>
              <a:buFontTx/>
              <a:buNone/>
              <a:defRPr/>
            </a:pPr>
            <a:r>
              <a:rPr lang="en-US" smtClean="0"/>
              <a:t>WHO are the players, WHAT happens to them, WHY this happens, WHAT IF this does / does </a:t>
            </a:r>
            <a:r>
              <a:rPr lang="en-US" i="1" smtClean="0"/>
              <a:t>not</a:t>
            </a:r>
            <a:r>
              <a:rPr lang="en-US" smtClean="0"/>
              <a:t> happen, etc</a:t>
            </a:r>
          </a:p>
          <a:p>
            <a:pPr lvl="1">
              <a:lnSpc>
                <a:spcPct val="13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Passive</a:t>
            </a:r>
            <a:r>
              <a:rPr lang="en-US" smtClean="0"/>
              <a:t> mode </a:t>
            </a:r>
            <a:r>
              <a:rPr lang="en-US" sz="2000" smtClean="0"/>
              <a:t>(for validation)</a:t>
            </a:r>
            <a:r>
              <a:rPr lang="en-US" smtClean="0"/>
              <a:t>: stakeholders are told the story</a:t>
            </a:r>
          </a:p>
          <a:p>
            <a:pPr lvl="1">
              <a:lnSpc>
                <a:spcPct val="13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Active</a:t>
            </a:r>
            <a:r>
              <a:rPr lang="en-US" smtClean="0"/>
              <a:t> mode </a:t>
            </a:r>
            <a:r>
              <a:rPr lang="en-US" sz="2000" smtClean="0"/>
              <a:t>(for joint exploration)</a:t>
            </a:r>
            <a:r>
              <a:rPr lang="en-US" smtClean="0"/>
              <a:t>: stakeholders contribute</a:t>
            </a:r>
          </a:p>
        </p:txBody>
      </p:sp>
      <p:graphicFrame>
        <p:nvGraphicFramePr>
          <p:cNvPr id="2050" name="Object 8"/>
          <p:cNvGraphicFramePr>
            <a:graphicFrameLocks noChangeAspect="1"/>
          </p:cNvGraphicFramePr>
          <p:nvPr/>
        </p:nvGraphicFramePr>
        <p:xfrm>
          <a:off x="100013" y="101600"/>
          <a:ext cx="9969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Clip" r:id="rId3" imgW="875520" imgH="767160" progId="">
                  <p:embed/>
                </p:oleObj>
              </mc:Choice>
              <mc:Fallback>
                <p:oleObj name="Clip" r:id="rId3" imgW="875520" imgH="76716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3" y="101600"/>
                        <a:ext cx="996950" cy="9144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Scenarios</a:t>
            </a:r>
          </a:p>
        </p:txBody>
      </p:sp>
      <p:sp>
        <p:nvSpPr>
          <p:cNvPr id="140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Illustrate typical sequences of interaction among system components to meet an </a:t>
            </a:r>
            <a:r>
              <a:rPr lang="en-US" b="1" smtClean="0"/>
              <a:t>implicit objective</a:t>
            </a:r>
          </a:p>
          <a:p>
            <a:pPr>
              <a:lnSpc>
                <a:spcPct val="140000"/>
              </a:lnSpc>
              <a:defRPr/>
            </a:pPr>
            <a:r>
              <a:rPr lang="en-US" smtClean="0"/>
              <a:t>Widely used for...</a:t>
            </a:r>
          </a:p>
          <a:p>
            <a:pPr lvl="1"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explanation</a:t>
            </a:r>
            <a:r>
              <a:rPr lang="en-US" smtClean="0"/>
              <a:t> of system-</a:t>
            </a:r>
            <a:r>
              <a:rPr lang="en-US" i="1" smtClean="0"/>
              <a:t>as-is</a:t>
            </a:r>
            <a:endParaRPr lang="en-US" smtClean="0"/>
          </a:p>
          <a:p>
            <a:pPr lvl="1">
              <a:lnSpc>
                <a:spcPct val="12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exploration</a:t>
            </a:r>
            <a:r>
              <a:rPr lang="en-US" smtClean="0"/>
              <a:t> of system-</a:t>
            </a:r>
            <a:r>
              <a:rPr lang="en-US" i="1" smtClean="0"/>
              <a:t>to-be</a:t>
            </a:r>
            <a:r>
              <a:rPr lang="en-US" smtClean="0"/>
              <a:t> </a:t>
            </a:r>
            <a:r>
              <a:rPr lang="en-US" smtClean="0">
                <a:solidFill>
                  <a:schemeClr val="tx2"/>
                </a:solidFill>
              </a:rPr>
              <a:t>+</a:t>
            </a:r>
            <a:r>
              <a:rPr lang="en-US" smtClean="0"/>
              <a:t> elicitation of further info ...</a:t>
            </a:r>
          </a:p>
          <a:p>
            <a:pPr lvl="1">
              <a:lnSpc>
                <a:spcPct val="100000"/>
              </a:lnSpc>
              <a:buFontTx/>
              <a:buNone/>
              <a:defRPr/>
            </a:pPr>
            <a:r>
              <a:rPr lang="en-US" smtClean="0"/>
              <a:t>                             e.g.  WHY this interaction sequence ? </a:t>
            </a:r>
          </a:p>
          <a:p>
            <a:pPr lvl="1">
              <a:lnSpc>
                <a:spcPct val="100000"/>
              </a:lnSpc>
              <a:buFontTx/>
              <a:buNone/>
              <a:defRPr/>
            </a:pPr>
            <a:r>
              <a:rPr lang="en-US" smtClean="0"/>
              <a:t>                                     WHY among these components ?</a:t>
            </a:r>
          </a:p>
          <a:p>
            <a:pPr lvl="1">
              <a:lnSpc>
                <a:spcPct val="130000"/>
              </a:lnSpc>
              <a:defRPr/>
            </a:pPr>
            <a:r>
              <a:rPr lang="en-US" smtClean="0"/>
              <a:t>specification of acceptance test cases</a:t>
            </a:r>
          </a:p>
          <a:p>
            <a:pPr>
              <a:lnSpc>
                <a:spcPct val="160000"/>
              </a:lnSpc>
              <a:defRPr/>
            </a:pPr>
            <a:r>
              <a:rPr lang="en-US" smtClean="0"/>
              <a:t>Represented by text or diagram </a:t>
            </a:r>
            <a:r>
              <a:rPr lang="en-US" sz="2000" smtClean="0"/>
              <a:t>(see Chap. 4)</a:t>
            </a:r>
            <a:endParaRPr lang="en-US" smtClean="0"/>
          </a:p>
        </p:txBody>
      </p:sp>
      <p:pic>
        <p:nvPicPr>
          <p:cNvPr id="31748" name="Picture 4" descr="sequence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" y="71438"/>
            <a:ext cx="1346200" cy="110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Scenarios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Scenarios are real-life examples of how a system can be used.</a:t>
            </a:r>
          </a:p>
          <a:p>
            <a:r>
              <a:rPr lang="en-US" smtClean="0"/>
              <a:t>They should include</a:t>
            </a:r>
          </a:p>
          <a:p>
            <a:pPr lvl="1"/>
            <a:r>
              <a:rPr lang="en-US" smtClean="0"/>
              <a:t>A description of the starting situation;</a:t>
            </a:r>
          </a:p>
          <a:p>
            <a:pPr lvl="1"/>
            <a:r>
              <a:rPr lang="en-US" smtClean="0"/>
              <a:t>A description of the normal flow of events;</a:t>
            </a:r>
          </a:p>
          <a:p>
            <a:pPr lvl="1"/>
            <a:r>
              <a:rPr lang="en-US" smtClean="0"/>
              <a:t>A description of what can go wrong;</a:t>
            </a:r>
          </a:p>
          <a:p>
            <a:pPr lvl="1"/>
            <a:r>
              <a:rPr lang="en-US" smtClean="0"/>
              <a:t>Information about other concurrent activities;</a:t>
            </a:r>
          </a:p>
          <a:p>
            <a:pPr lvl="1"/>
            <a:r>
              <a:rPr lang="en-US" smtClean="0"/>
              <a:t>A description of the state when the scenario finishes.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endParaRPr lang="en-US" smtClean="0"/>
          </a:p>
        </p:txBody>
      </p:sp>
      <p:pic>
        <p:nvPicPr>
          <p:cNvPr id="32772" name="Picture 4" descr="sequence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" y="71438"/>
            <a:ext cx="1346200" cy="110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71450"/>
            <a:ext cx="8653463" cy="762000"/>
          </a:xfrm>
        </p:spPr>
        <p:txBody>
          <a:bodyPr/>
          <a:lstStyle/>
          <a:p>
            <a:r>
              <a:rPr lang="en-US" smtClean="0"/>
              <a:t>Scenario example: meeting scheduling</a:t>
            </a:r>
          </a:p>
        </p:txBody>
      </p:sp>
      <p:sp>
        <p:nvSpPr>
          <p:cNvPr id="14018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84163" y="871538"/>
            <a:ext cx="8583612" cy="5424487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kumimoji="0" lang="en-US" sz="2000" smtClean="0">
                <a:solidFill>
                  <a:schemeClr val="tx2"/>
                </a:solidFill>
              </a:rPr>
              <a:t>1.</a:t>
            </a:r>
            <a:r>
              <a:rPr kumimoji="0" lang="en-US" sz="2000" smtClean="0"/>
              <a:t> The </a:t>
            </a:r>
            <a:r>
              <a:rPr kumimoji="0"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initiator</a:t>
            </a:r>
            <a:r>
              <a:rPr kumimoji="0" lang="en-US" sz="2000" smtClean="0"/>
              <a:t> </a:t>
            </a:r>
            <a:r>
              <a:rPr kumimoji="0" lang="en-US" sz="2000" i="1" smtClean="0"/>
              <a:t>asks</a:t>
            </a:r>
            <a:r>
              <a:rPr kumimoji="0" lang="en-US" sz="2000" smtClean="0"/>
              <a:t> the </a:t>
            </a:r>
            <a:r>
              <a:rPr kumimoji="0"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scheduler</a:t>
            </a:r>
            <a:r>
              <a:rPr kumimoji="0" lang="en-US" sz="2000" smtClean="0"/>
              <a:t> for planning a meeting within some date range. The request includes a list of desired participants.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kumimoji="0" lang="en-US" sz="2000" smtClean="0">
                <a:solidFill>
                  <a:schemeClr val="tx2"/>
                </a:solidFill>
              </a:rPr>
              <a:t>2.</a:t>
            </a:r>
            <a:r>
              <a:rPr kumimoji="0" lang="en-US" sz="2000" smtClean="0"/>
              <a:t> The </a:t>
            </a:r>
            <a:r>
              <a:rPr kumimoji="0"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scheduler</a:t>
            </a:r>
            <a:r>
              <a:rPr kumimoji="0" lang="en-US" sz="2000" smtClean="0"/>
              <a:t> checks that the initiator is entitled to do so and that the request is valid. It </a:t>
            </a:r>
            <a:r>
              <a:rPr kumimoji="0" lang="en-US" sz="2000" i="1" smtClean="0"/>
              <a:t>confirms</a:t>
            </a:r>
            <a:r>
              <a:rPr kumimoji="0" lang="en-US" sz="2000" smtClean="0"/>
              <a:t> to the </a:t>
            </a:r>
            <a:r>
              <a:rPr kumimoji="0"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initiator</a:t>
            </a:r>
            <a:r>
              <a:rPr kumimoji="0" lang="en-US" sz="2000" smtClean="0"/>
              <a:t> that the requested meeting is initiated.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kumimoji="0" lang="en-US" sz="2000" smtClean="0">
                <a:solidFill>
                  <a:schemeClr val="tx2"/>
                </a:solidFill>
              </a:rPr>
              <a:t>3.</a:t>
            </a:r>
            <a:r>
              <a:rPr kumimoji="0" lang="en-US" sz="2000" smtClean="0"/>
              <a:t> The </a:t>
            </a:r>
            <a:r>
              <a:rPr kumimoji="0"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scheduler</a:t>
            </a:r>
            <a:r>
              <a:rPr kumimoji="0" lang="en-US" sz="2000" smtClean="0"/>
              <a:t> </a:t>
            </a:r>
            <a:r>
              <a:rPr kumimoji="0" lang="en-US" sz="2000" i="1" smtClean="0"/>
              <a:t>asks</a:t>
            </a:r>
            <a:r>
              <a:rPr kumimoji="0" lang="en-US" sz="2000" smtClean="0"/>
              <a:t> all </a:t>
            </a:r>
            <a:r>
              <a:rPr kumimoji="0"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participant</a:t>
            </a:r>
            <a:r>
              <a:rPr kumimoji="0" lang="en-US" sz="2000" smtClean="0"/>
              <a:t>s in the submitted list to send their date and location constraints back within the prescribed date range.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kumimoji="0" lang="en-US" sz="2000" smtClean="0">
                <a:solidFill>
                  <a:schemeClr val="tx2"/>
                </a:solidFill>
              </a:rPr>
              <a:t>4.</a:t>
            </a:r>
            <a:r>
              <a:rPr kumimoji="0" lang="en-US" sz="2000" smtClean="0"/>
              <a:t> When a </a:t>
            </a:r>
            <a:r>
              <a:rPr kumimoji="0"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participant</a:t>
            </a:r>
            <a:r>
              <a:rPr kumimoji="0" lang="en-US" sz="2000" smtClean="0"/>
              <a:t> </a:t>
            </a:r>
            <a:r>
              <a:rPr kumimoji="0" lang="en-US" sz="2000" i="1" smtClean="0"/>
              <a:t>returns</a:t>
            </a:r>
            <a:r>
              <a:rPr kumimoji="0" lang="en-US" sz="2000" smtClean="0"/>
              <a:t> her constraints, the </a:t>
            </a:r>
            <a:r>
              <a:rPr kumimoji="0"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scheduler</a:t>
            </a:r>
            <a:r>
              <a:rPr kumimoji="0" lang="en-US" sz="2000" smtClean="0"/>
              <a:t> validates them (e.g., with respect to the prescribed date range). </a:t>
            </a:r>
            <a:r>
              <a:rPr kumimoji="0"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It</a:t>
            </a:r>
            <a:r>
              <a:rPr kumimoji="0" lang="en-US" sz="2000" smtClean="0"/>
              <a:t> </a:t>
            </a:r>
            <a:r>
              <a:rPr kumimoji="0" lang="en-US" sz="2000" i="1" smtClean="0"/>
              <a:t>confirms</a:t>
            </a:r>
            <a:r>
              <a:rPr kumimoji="0" lang="en-US" sz="2000" smtClean="0"/>
              <a:t> to the </a:t>
            </a:r>
            <a:r>
              <a:rPr kumimoji="0"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participant</a:t>
            </a:r>
            <a:r>
              <a:rPr kumimoji="0" lang="en-US" sz="2000" smtClean="0"/>
              <a:t> that the constraints have been safely received.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kumimoji="0" lang="en-US" sz="2000" smtClean="0">
                <a:solidFill>
                  <a:schemeClr val="tx2"/>
                </a:solidFill>
              </a:rPr>
              <a:t>5.</a:t>
            </a:r>
            <a:r>
              <a:rPr kumimoji="0" lang="en-US" sz="2000" smtClean="0"/>
              <a:t> Once all valid constraints are </a:t>
            </a:r>
            <a:r>
              <a:rPr kumimoji="0" lang="en-US" sz="2000" i="1" smtClean="0"/>
              <a:t>received</a:t>
            </a:r>
            <a:r>
              <a:rPr kumimoji="0" lang="en-US" sz="2000" smtClean="0"/>
              <a:t>, the </a:t>
            </a:r>
            <a:r>
              <a:rPr kumimoji="0"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scheduler</a:t>
            </a:r>
            <a:r>
              <a:rPr kumimoji="0" lang="en-US" sz="2000" smtClean="0"/>
              <a:t> determines a meeting date and location that fit them.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kumimoji="0" lang="en-US" sz="2000" smtClean="0">
                <a:solidFill>
                  <a:schemeClr val="tx2"/>
                </a:solidFill>
              </a:rPr>
              <a:t>6.</a:t>
            </a:r>
            <a:r>
              <a:rPr kumimoji="0" lang="en-US" sz="2000" smtClean="0"/>
              <a:t> The </a:t>
            </a:r>
            <a:r>
              <a:rPr kumimoji="0"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scheduler</a:t>
            </a:r>
            <a:r>
              <a:rPr kumimoji="0" lang="en-US" sz="2000" smtClean="0"/>
              <a:t> </a:t>
            </a:r>
            <a:r>
              <a:rPr kumimoji="0" lang="en-US" sz="2000" i="1" smtClean="0"/>
              <a:t>notifies</a:t>
            </a:r>
            <a:r>
              <a:rPr kumimoji="0" lang="en-US" sz="2000" smtClean="0"/>
              <a:t> the scheduled meeting date and location to the </a:t>
            </a:r>
            <a:r>
              <a:rPr kumimoji="0"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initiator</a:t>
            </a:r>
            <a:r>
              <a:rPr kumimoji="0" lang="en-US" sz="2000" smtClean="0"/>
              <a:t> and to all invited </a:t>
            </a:r>
            <a:r>
              <a:rPr kumimoji="0"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participant</a:t>
            </a:r>
            <a:r>
              <a:rPr kumimoji="0" lang="en-US" sz="2000" smtClean="0"/>
              <a:t>s</a:t>
            </a:r>
            <a:endParaRPr kumimoji="0" lang="en-US" smtClean="0">
              <a:latin typeface="Arial" pitchFamily="34" charset="0"/>
            </a:endParaRPr>
          </a:p>
        </p:txBody>
      </p:sp>
      <p:pic>
        <p:nvPicPr>
          <p:cNvPr id="3379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" y="57150"/>
            <a:ext cx="117316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scenario</a:t>
            </a:r>
          </a:p>
        </p:txBody>
      </p:sp>
      <p:sp>
        <p:nvSpPr>
          <p:cNvPr id="140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725" y="1236663"/>
            <a:ext cx="8699500" cy="4978400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Positive</a:t>
            </a:r>
            <a:r>
              <a:rPr lang="en-US" smtClean="0"/>
              <a:t> scenario </a:t>
            </a:r>
            <a:r>
              <a:rPr lang="en-US" sz="2000" smtClean="0"/>
              <a:t>=</a:t>
            </a:r>
            <a:r>
              <a:rPr lang="en-US" smtClean="0"/>
              <a:t> one behavior the system should cover (example)</a:t>
            </a:r>
          </a:p>
          <a:p>
            <a:pPr>
              <a:spcBef>
                <a:spcPct val="3000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Negative</a:t>
            </a:r>
            <a:r>
              <a:rPr lang="en-US" smtClean="0"/>
              <a:t> scenario = one behavior the system should exclude (counter-example), </a:t>
            </a:r>
            <a:r>
              <a:rPr lang="en-US" sz="2000" smtClean="0"/>
              <a:t>e.g.</a:t>
            </a:r>
            <a:endParaRPr lang="en-US" smtClean="0"/>
          </a:p>
          <a:p>
            <a:pPr lvl="1">
              <a:buFontTx/>
              <a:buNone/>
              <a:defRPr/>
            </a:pPr>
            <a:r>
              <a:rPr lang="en-US" sz="2000" smtClean="0">
                <a:solidFill>
                  <a:srgbClr val="5F5F5F"/>
                </a:solidFill>
              </a:rPr>
              <a:t>1. A participant returns a list of constraints covering all dates within the given date range</a:t>
            </a:r>
          </a:p>
          <a:p>
            <a:pPr lvl="1">
              <a:buFontTx/>
              <a:buNone/>
              <a:defRPr/>
            </a:pPr>
            <a:r>
              <a:rPr lang="en-US" sz="2000" smtClean="0">
                <a:solidFill>
                  <a:srgbClr val="5F5F5F"/>
                </a:solidFill>
              </a:rPr>
              <a:t>2. The scheduler forwards this message to all participants asking them for alternative constraints within extended date range</a:t>
            </a:r>
            <a:endParaRPr lang="en-US" sz="2000" smtClean="0"/>
          </a:p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Normal</a:t>
            </a:r>
            <a:r>
              <a:rPr lang="en-US" smtClean="0"/>
              <a:t> scenario:  everything proceeds as expected</a:t>
            </a:r>
          </a:p>
          <a:p>
            <a:pPr>
              <a:spcBef>
                <a:spcPct val="3000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Abnormal</a:t>
            </a:r>
            <a:r>
              <a:rPr lang="en-US" smtClean="0"/>
              <a:t> scenario = a desired interaction sequence in exception situation </a:t>
            </a:r>
            <a:r>
              <a:rPr lang="en-US" sz="2000" smtClean="0"/>
              <a:t>(still positive)</a:t>
            </a:r>
            <a:endParaRPr lang="en-US" smtClean="0"/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mtClean="0"/>
              <a:t>e.g. </a:t>
            </a:r>
            <a:r>
              <a:rPr lang="en-US" smtClean="0">
                <a:solidFill>
                  <a:srgbClr val="5F5F5F"/>
                </a:solidFill>
              </a:rPr>
              <a:t>meeting initiator not authorized</a:t>
            </a:r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en-US" smtClean="0">
                <a:solidFill>
                  <a:srgbClr val="5F5F5F"/>
                </a:solidFill>
              </a:rPr>
              <a:t>      participant constraints not valid</a:t>
            </a:r>
            <a:endParaRPr lang="en-US" smtClean="0"/>
          </a:p>
        </p:txBody>
      </p:sp>
      <p:pic>
        <p:nvPicPr>
          <p:cNvPr id="34820" name="Picture 4" descr="sequence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" y="71438"/>
            <a:ext cx="1187450" cy="97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Scenarios: pros &amp; cons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650" y="1052513"/>
            <a:ext cx="8769350" cy="5567362"/>
          </a:xfrm>
          <a:noFill/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sz="2400" b="1" dirty="0" smtClean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altLang="en-US" dirty="0" smtClean="0"/>
              <a:t>  Concrete examples/counter-examples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1" dirty="0" smtClean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altLang="en-US" dirty="0" smtClean="0"/>
              <a:t>  Narrative style </a:t>
            </a:r>
            <a:r>
              <a:rPr lang="en-US" altLang="en-US" sz="2000" dirty="0" smtClean="0"/>
              <a:t>(appealing to stakeholders)</a:t>
            </a:r>
            <a:endParaRPr lang="en-US" altLang="en-US" dirty="0" smtClean="0"/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1" dirty="0" smtClean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altLang="en-US" dirty="0" smtClean="0"/>
              <a:t>  Yield animation sequences, acceptance test cases</a:t>
            </a:r>
          </a:p>
          <a:p>
            <a:pPr>
              <a:lnSpc>
                <a:spcPct val="12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sz="2400" b="1" dirty="0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altLang="en-US" dirty="0" smtClean="0"/>
              <a:t>  Inherently partial  </a:t>
            </a:r>
            <a:r>
              <a:rPr lang="en-US" altLang="en-US" sz="2000" dirty="0" smtClean="0"/>
              <a:t>(cf. test coverage problem)</a:t>
            </a:r>
            <a:endParaRPr lang="en-US" altLang="en-US" dirty="0" smtClean="0"/>
          </a:p>
          <a:p>
            <a:pPr>
              <a:lnSpc>
                <a:spcPct val="10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sz="2400" b="1" dirty="0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altLang="en-US" dirty="0" smtClean="0"/>
              <a:t>  Combinatorial explosion  </a:t>
            </a:r>
            <a:r>
              <a:rPr lang="en-US" altLang="en-US" sz="2000" dirty="0" smtClean="0"/>
              <a:t>(cf. program traces)</a:t>
            </a:r>
            <a:endParaRPr lang="en-US" altLang="en-US" dirty="0" smtClean="0"/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1" dirty="0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altLang="en-US" dirty="0" smtClean="0"/>
              <a:t>  Potential </a:t>
            </a:r>
            <a:r>
              <a:rPr lang="en-US" altLang="en-US" dirty="0" smtClean="0"/>
              <a:t>over specification:  </a:t>
            </a:r>
            <a:r>
              <a:rPr lang="en-US" altLang="en-US" dirty="0" smtClean="0"/>
              <a:t>unnecessary sequencing,  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dirty="0" smtClean="0"/>
              <a:t>          premature software-environment boundary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1" dirty="0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altLang="en-US" dirty="0" smtClean="0"/>
              <a:t>  May contain irrelevant details, 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dirty="0" smtClean="0"/>
              <a:t>          incompatible granularities from different stakeholders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1" dirty="0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altLang="en-US" dirty="0" smtClean="0"/>
              <a:t>  Keep requirements implicit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en-US" dirty="0" smtClean="0"/>
              <a:t>     </a:t>
            </a:r>
            <a:r>
              <a:rPr lang="en-US" altLang="en-US" sz="2000" dirty="0" smtClean="0"/>
              <a:t>  </a:t>
            </a:r>
            <a:r>
              <a:rPr lang="en-US" altLang="en-US" sz="2000" dirty="0" smtClean="0">
                <a:solidFill>
                  <a:srgbClr val="009999"/>
                </a:solidFill>
              </a:rPr>
              <a:t>cf. confidentiality </a:t>
            </a:r>
            <a:r>
              <a:rPr lang="en-US" altLang="en-US" sz="2000" dirty="0" err="1" smtClean="0">
                <a:solidFill>
                  <a:srgbClr val="009999"/>
                </a:solidFill>
              </a:rPr>
              <a:t>req</a:t>
            </a:r>
            <a:r>
              <a:rPr lang="en-US" altLang="en-US" sz="2000" dirty="0" smtClean="0">
                <a:solidFill>
                  <a:srgbClr val="009999"/>
                </a:solidFill>
              </a:rPr>
              <a:t> in negative scenario example</a:t>
            </a:r>
            <a:endParaRPr lang="en-US" altLang="en-US" dirty="0" smtClean="0"/>
          </a:p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dirty="0" smtClean="0"/>
              <a:t> </a:t>
            </a:r>
            <a:r>
              <a:rPr lang="en-US" altLang="en-US" i="1" dirty="0" smtClean="0">
                <a:solidFill>
                  <a:schemeClr val="tx2"/>
                </a:solidFill>
              </a:rPr>
              <a:t>Concrete scenarios naturally jump in anyway... </a:t>
            </a:r>
          </a:p>
          <a:p>
            <a:pPr algn="ctr">
              <a:lnSpc>
                <a:spcPct val="50000"/>
              </a:lnSpc>
              <a:buFont typeface="Wingdings" pitchFamily="2" charset="2"/>
              <a:buNone/>
            </a:pPr>
            <a:r>
              <a:rPr lang="en-US" altLang="en-US" i="1" dirty="0" smtClean="0">
                <a:solidFill>
                  <a:schemeClr val="tx2"/>
                </a:solidFill>
              </a:rPr>
              <a:t>invaluable as initial elicitation vehicles</a:t>
            </a:r>
          </a:p>
        </p:txBody>
      </p:sp>
      <p:pic>
        <p:nvPicPr>
          <p:cNvPr id="35844" name="Picture 5" descr="sequence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" y="71438"/>
            <a:ext cx="1187450" cy="97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2882900"/>
            <a:ext cx="7772400" cy="850900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Fundamentals of RE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4475" y="4160838"/>
            <a:ext cx="8596313" cy="2098675"/>
          </a:xfrm>
        </p:spPr>
        <p:txBody>
          <a:bodyPr/>
          <a:lstStyle/>
          <a:p>
            <a:r>
              <a:rPr lang="en-US" smtClean="0"/>
              <a:t>Chapter 2</a:t>
            </a:r>
          </a:p>
          <a:p>
            <a:pPr>
              <a:spcBef>
                <a:spcPct val="20000"/>
              </a:spcBef>
            </a:pPr>
            <a:r>
              <a:rPr lang="en-US" altLang="en-US" smtClean="0"/>
              <a:t>Domain Understanding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mtClean="0"/>
              <a:t>&amp; Requirements Elicitation</a:t>
            </a:r>
            <a:endParaRPr lang="en-US" smtClean="0"/>
          </a:p>
        </p:txBody>
      </p:sp>
      <p:pic>
        <p:nvPicPr>
          <p:cNvPr id="20484" name="Picture 5" descr="Wiley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24263" y="519113"/>
            <a:ext cx="1816100" cy="213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8025" y="228600"/>
            <a:ext cx="7835900" cy="762000"/>
          </a:xfrm>
        </p:spPr>
        <p:txBody>
          <a:bodyPr/>
          <a:lstStyle/>
          <a:p>
            <a:r>
              <a:rPr lang="en-US" smtClean="0"/>
              <a:t>Prototypes &amp; mock-ups</a:t>
            </a:r>
          </a:p>
        </p:txBody>
      </p:sp>
      <p:sp>
        <p:nvSpPr>
          <p:cNvPr id="139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295400"/>
            <a:ext cx="8916987" cy="4978400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Goal</a:t>
            </a:r>
            <a:r>
              <a:rPr lang="en-US" smtClean="0"/>
              <a:t>: check req adequacy from direct user feedback, by showing reduced sketch of software-to-be in action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smtClean="0"/>
              <a:t>focus on unclear, hard-to-formulate reqs to elicit further</a:t>
            </a:r>
          </a:p>
          <a:p>
            <a:pPr>
              <a:lnSpc>
                <a:spcPct val="12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Prototype</a:t>
            </a:r>
            <a:r>
              <a:rPr lang="en-US" smtClean="0"/>
              <a:t> = quick implementation of some aspects ...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Functional</a:t>
            </a:r>
            <a:r>
              <a:rPr lang="en-US" smtClean="0"/>
              <a:t> proto:  focus on specific functional reqs</a:t>
            </a:r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lang="en-US" smtClean="0"/>
              <a:t>  e.g.  </a:t>
            </a:r>
            <a:r>
              <a:rPr lang="en-US" smtClean="0">
                <a:solidFill>
                  <a:srgbClr val="5F5F5F"/>
                </a:solidFill>
              </a:rPr>
              <a:t>initiating meeting</a:t>
            </a:r>
            <a:r>
              <a:rPr lang="en-US" smtClean="0"/>
              <a:t>, </a:t>
            </a:r>
            <a:r>
              <a:rPr lang="en-US" smtClean="0">
                <a:solidFill>
                  <a:srgbClr val="5F5F5F"/>
                </a:solidFill>
              </a:rPr>
              <a:t>gathering participant constraints</a:t>
            </a:r>
            <a:endParaRPr lang="en-US" smtClean="0"/>
          </a:p>
          <a:p>
            <a:pPr lvl="1">
              <a:spcBef>
                <a:spcPct val="4000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User interface</a:t>
            </a:r>
            <a:r>
              <a:rPr lang="en-US" smtClean="0"/>
              <a:t> proto: focus on usability by showing input-output forms, dialog patterns  </a:t>
            </a:r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lang="en-US" smtClean="0"/>
              <a:t>  e.g.  </a:t>
            </a:r>
            <a:r>
              <a:rPr lang="en-US" smtClean="0">
                <a:solidFill>
                  <a:srgbClr val="5F5F5F"/>
                </a:solidFill>
              </a:rPr>
              <a:t>static/dynamic interaction to get participant constraints</a:t>
            </a:r>
            <a:endParaRPr lang="en-US" smtClean="0"/>
          </a:p>
          <a:p>
            <a:pPr>
              <a:spcBef>
                <a:spcPct val="50000"/>
              </a:spcBef>
              <a:defRPr/>
            </a:pPr>
            <a:r>
              <a:rPr lang="en-US" smtClean="0"/>
              <a:t>Quick implementation: by use of very high-level programming language, executable spec language, generic services, ...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875" y="119063"/>
            <a:ext cx="14874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125" y="103188"/>
            <a:ext cx="1487488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5738"/>
            <a:ext cx="8653463" cy="762000"/>
          </a:xfrm>
        </p:spPr>
        <p:txBody>
          <a:bodyPr/>
          <a:lstStyle/>
          <a:p>
            <a:r>
              <a:rPr lang="en-US" smtClean="0"/>
              <a:t>Requirements prototyping</a:t>
            </a:r>
          </a:p>
        </p:txBody>
      </p:sp>
      <p:sp>
        <p:nvSpPr>
          <p:cNvPr id="140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453063"/>
            <a:ext cx="8970963" cy="938212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Mock-up</a:t>
            </a:r>
            <a:r>
              <a:rPr lang="en-US" dirty="0" smtClean="0"/>
              <a:t>: proto is thrown away (product = adequate </a:t>
            </a:r>
            <a:r>
              <a:rPr lang="en-US" dirty="0" err="1" smtClean="0"/>
              <a:t>reqs</a:t>
            </a:r>
            <a:r>
              <a:rPr lang="en-US" dirty="0" smtClean="0"/>
              <a:t>)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Evolutionary proto</a:t>
            </a:r>
            <a:r>
              <a:rPr lang="en-US" dirty="0" smtClean="0"/>
              <a:t>: transformed towards efficient code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" y="147638"/>
            <a:ext cx="14874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7893" name="Group 33"/>
          <p:cNvGrpSpPr>
            <a:grpSpLocks/>
          </p:cNvGrpSpPr>
          <p:nvPr/>
        </p:nvGrpSpPr>
        <p:grpSpPr bwMode="auto">
          <a:xfrm>
            <a:off x="2273300" y="1060450"/>
            <a:ext cx="4164013" cy="4264025"/>
            <a:chOff x="1432" y="668"/>
            <a:chExt cx="2623" cy="2686"/>
          </a:xfrm>
        </p:grpSpPr>
        <p:sp>
          <p:nvSpPr>
            <p:cNvPr id="1404934" name="AutoShape 6"/>
            <p:cNvSpPr>
              <a:spLocks noChangeArrowheads="1"/>
            </p:cNvSpPr>
            <p:nvPr/>
          </p:nvSpPr>
          <p:spPr bwMode="auto">
            <a:xfrm>
              <a:off x="1623" y="1297"/>
              <a:ext cx="1133" cy="383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896" name="Text Box 7"/>
            <p:cNvSpPr txBox="1">
              <a:spLocks noChangeArrowheads="1"/>
            </p:cNvSpPr>
            <p:nvPr/>
          </p:nvSpPr>
          <p:spPr bwMode="auto">
            <a:xfrm>
              <a:off x="1695" y="1303"/>
              <a:ext cx="1037" cy="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>
                <a:spcBef>
                  <a:spcPct val="0"/>
                </a:spcBef>
              </a:pPr>
              <a:r>
                <a:rPr lang="en-US" sz="2000">
                  <a:solidFill>
                    <a:srgbClr val="000080"/>
                  </a:solidFill>
                  <a:effectLst/>
                  <a:latin typeface="Arial" pitchFamily="34" charset="0"/>
                </a:rPr>
                <a:t>Elaborate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000080"/>
                  </a:solidFill>
                  <a:effectLst/>
                  <a:latin typeface="Arial" pitchFamily="34" charset="0"/>
                </a:rPr>
                <a:t>requirements</a:t>
              </a:r>
              <a:endParaRPr lang="en-US" sz="1000">
                <a:solidFill>
                  <a:srgbClr val="00008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04937" name="AutoShape 9"/>
            <p:cNvSpPr>
              <a:spLocks noChangeArrowheads="1"/>
            </p:cNvSpPr>
            <p:nvPr/>
          </p:nvSpPr>
          <p:spPr bwMode="auto">
            <a:xfrm>
              <a:off x="2923" y="1297"/>
              <a:ext cx="1132" cy="383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898" name="Text Box 10"/>
            <p:cNvSpPr txBox="1">
              <a:spLocks noChangeArrowheads="1"/>
            </p:cNvSpPr>
            <p:nvPr/>
          </p:nvSpPr>
          <p:spPr bwMode="auto">
            <a:xfrm>
              <a:off x="2994" y="1303"/>
              <a:ext cx="1037" cy="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>
                <a:spcBef>
                  <a:spcPct val="0"/>
                </a:spcBef>
              </a:pPr>
              <a:r>
                <a:rPr lang="en-US" sz="2000">
                  <a:solidFill>
                    <a:srgbClr val="000080"/>
                  </a:solidFill>
                  <a:effectLst/>
                  <a:latin typeface="Arial" pitchFamily="34" charset="0"/>
                </a:rPr>
                <a:t>Prototype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000080"/>
                  </a:solidFill>
                  <a:effectLst/>
                  <a:latin typeface="Arial" pitchFamily="34" charset="0"/>
                </a:rPr>
                <a:t>requirements</a:t>
              </a:r>
              <a:endParaRPr lang="en-US" sz="1800">
                <a:solidFill>
                  <a:srgbClr val="00008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04940" name="AutoShape 12"/>
            <p:cNvSpPr>
              <a:spLocks noChangeArrowheads="1"/>
            </p:cNvSpPr>
            <p:nvPr/>
          </p:nvSpPr>
          <p:spPr bwMode="auto">
            <a:xfrm>
              <a:off x="2136" y="2183"/>
              <a:ext cx="1514" cy="382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900" name="Text Box 13"/>
            <p:cNvSpPr txBox="1">
              <a:spLocks noChangeArrowheads="1"/>
            </p:cNvSpPr>
            <p:nvPr/>
          </p:nvSpPr>
          <p:spPr bwMode="auto">
            <a:xfrm>
              <a:off x="2214" y="2198"/>
              <a:ext cx="1386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>
                <a:spcBef>
                  <a:spcPct val="0"/>
                </a:spcBef>
              </a:pPr>
              <a:r>
                <a:rPr lang="en-US" sz="2000">
                  <a:solidFill>
                    <a:srgbClr val="000080"/>
                  </a:solidFill>
                  <a:effectLst/>
                  <a:latin typeface="Arial" pitchFamily="34" charset="0"/>
                </a:rPr>
                <a:t>Demonstrate proto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000080"/>
                  </a:solidFill>
                  <a:effectLst/>
                  <a:latin typeface="Arial" pitchFamily="34" charset="0"/>
                </a:rPr>
                <a:t>&amp; get feedback</a:t>
              </a:r>
              <a:endParaRPr lang="en-US" sz="2000">
                <a:solidFill>
                  <a:srgbClr val="00008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04942" name="Oval 14"/>
            <p:cNvSpPr>
              <a:spLocks noChangeArrowheads="1"/>
            </p:cNvSpPr>
            <p:nvPr/>
          </p:nvSpPr>
          <p:spPr bwMode="auto">
            <a:xfrm>
              <a:off x="2806" y="668"/>
              <a:ext cx="131" cy="12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404943" name="Line 15"/>
            <p:cNvSpPr>
              <a:spLocks noChangeShapeType="1"/>
            </p:cNvSpPr>
            <p:nvPr/>
          </p:nvSpPr>
          <p:spPr bwMode="auto">
            <a:xfrm>
              <a:off x="2124" y="1046"/>
              <a:ext cx="1466" cy="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4944" name="Line 16"/>
            <p:cNvSpPr>
              <a:spLocks noChangeShapeType="1"/>
            </p:cNvSpPr>
            <p:nvPr/>
          </p:nvSpPr>
          <p:spPr bwMode="auto">
            <a:xfrm>
              <a:off x="2875" y="729"/>
              <a:ext cx="0" cy="29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4945" name="Line 17"/>
            <p:cNvSpPr>
              <a:spLocks noChangeShapeType="1"/>
            </p:cNvSpPr>
            <p:nvPr/>
          </p:nvSpPr>
          <p:spPr bwMode="auto">
            <a:xfrm>
              <a:off x="2243" y="1046"/>
              <a:ext cx="0" cy="2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4946" name="Line 18"/>
            <p:cNvSpPr>
              <a:spLocks noChangeShapeType="1"/>
            </p:cNvSpPr>
            <p:nvPr/>
          </p:nvSpPr>
          <p:spPr bwMode="auto">
            <a:xfrm>
              <a:off x="2124" y="1942"/>
              <a:ext cx="1466" cy="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4947" name="Line 19"/>
            <p:cNvSpPr>
              <a:spLocks noChangeShapeType="1"/>
            </p:cNvSpPr>
            <p:nvPr/>
          </p:nvSpPr>
          <p:spPr bwMode="auto">
            <a:xfrm>
              <a:off x="3459" y="1068"/>
              <a:ext cx="0" cy="22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4948" name="Line 20"/>
            <p:cNvSpPr>
              <a:spLocks noChangeShapeType="1"/>
            </p:cNvSpPr>
            <p:nvPr/>
          </p:nvSpPr>
          <p:spPr bwMode="auto">
            <a:xfrm>
              <a:off x="2243" y="1680"/>
              <a:ext cx="0" cy="22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4949" name="Line 21"/>
            <p:cNvSpPr>
              <a:spLocks noChangeShapeType="1"/>
            </p:cNvSpPr>
            <p:nvPr/>
          </p:nvSpPr>
          <p:spPr bwMode="auto">
            <a:xfrm>
              <a:off x="3459" y="1691"/>
              <a:ext cx="0" cy="22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4950" name="Line 22"/>
            <p:cNvSpPr>
              <a:spLocks noChangeShapeType="1"/>
            </p:cNvSpPr>
            <p:nvPr/>
          </p:nvSpPr>
          <p:spPr bwMode="auto">
            <a:xfrm>
              <a:off x="2887" y="1942"/>
              <a:ext cx="0" cy="2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4951" name="AutoShape 23"/>
            <p:cNvSpPr>
              <a:spLocks noChangeArrowheads="1"/>
            </p:cNvSpPr>
            <p:nvPr/>
          </p:nvSpPr>
          <p:spPr bwMode="auto">
            <a:xfrm>
              <a:off x="2720" y="2795"/>
              <a:ext cx="298" cy="207"/>
            </a:xfrm>
            <a:prstGeom prst="flowChartDecision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404952" name="Line 24"/>
            <p:cNvSpPr>
              <a:spLocks noChangeShapeType="1"/>
            </p:cNvSpPr>
            <p:nvPr/>
          </p:nvSpPr>
          <p:spPr bwMode="auto">
            <a:xfrm>
              <a:off x="2875" y="2565"/>
              <a:ext cx="0" cy="2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4953" name="Line 25"/>
            <p:cNvSpPr>
              <a:spLocks noChangeShapeType="1"/>
            </p:cNvSpPr>
            <p:nvPr/>
          </p:nvSpPr>
          <p:spPr bwMode="auto">
            <a:xfrm>
              <a:off x="2863" y="3002"/>
              <a:ext cx="0" cy="2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4954" name="Text Box 26"/>
            <p:cNvSpPr txBox="1">
              <a:spLocks noChangeArrowheads="1"/>
            </p:cNvSpPr>
            <p:nvPr/>
          </p:nvSpPr>
          <p:spPr bwMode="auto">
            <a:xfrm>
              <a:off x="2830" y="2966"/>
              <a:ext cx="1037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>
                <a:spcBef>
                  <a:spcPct val="0"/>
                </a:spcBef>
                <a:defRPr/>
              </a:pPr>
              <a:r>
                <a:rPr lang="en-US" sz="1800">
                  <a:solidFill>
                    <a:srgbClr val="0099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[ Proto_OK ]</a:t>
              </a:r>
              <a:endParaRPr lang="en-US" sz="1800">
                <a:solidFill>
                  <a:srgbClr val="00008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04955" name="Text Box 27"/>
            <p:cNvSpPr txBox="1">
              <a:spLocks noChangeArrowheads="1"/>
            </p:cNvSpPr>
            <p:nvPr/>
          </p:nvSpPr>
          <p:spPr bwMode="auto">
            <a:xfrm>
              <a:off x="1495" y="2675"/>
              <a:ext cx="1239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>
                <a:spcBef>
                  <a:spcPct val="0"/>
                </a:spcBef>
                <a:defRPr/>
              </a:pPr>
              <a:r>
                <a:rPr lang="en-US" sz="1800">
                  <a:solidFill>
                    <a:srgbClr val="0099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[</a:t>
              </a:r>
              <a:r>
                <a:rPr lang="en-US" sz="1800">
                  <a:solidFill>
                    <a:srgbClr val="0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 </a:t>
              </a:r>
              <a:r>
                <a:rPr lang="en-US" sz="1800" b="1">
                  <a:solidFill>
                    <a:srgbClr val="0099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not</a:t>
              </a:r>
              <a:r>
                <a:rPr lang="en-US" sz="1800">
                  <a:solidFill>
                    <a:srgbClr val="0099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 Proto_OK ]</a:t>
              </a:r>
              <a:endParaRPr lang="en-US" sz="2000">
                <a:solidFill>
                  <a:srgbClr val="00008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04956" name="Line 28"/>
            <p:cNvSpPr>
              <a:spLocks noChangeShapeType="1"/>
            </p:cNvSpPr>
            <p:nvPr/>
          </p:nvSpPr>
          <p:spPr bwMode="auto">
            <a:xfrm rot="5400000">
              <a:off x="2082" y="2233"/>
              <a:ext cx="0" cy="12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4957" name="Line 29"/>
            <p:cNvSpPr>
              <a:spLocks noChangeShapeType="1"/>
            </p:cNvSpPr>
            <p:nvPr/>
          </p:nvSpPr>
          <p:spPr bwMode="auto">
            <a:xfrm rot="10800000">
              <a:off x="1432" y="873"/>
              <a:ext cx="6" cy="19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4958" name="Line 30"/>
            <p:cNvSpPr>
              <a:spLocks noChangeShapeType="1"/>
            </p:cNvSpPr>
            <p:nvPr/>
          </p:nvSpPr>
          <p:spPr bwMode="auto">
            <a:xfrm rot="16200000">
              <a:off x="2148" y="162"/>
              <a:ext cx="0" cy="14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37918" name="Text Box 31"/>
            <p:cNvSpPr txBox="1">
              <a:spLocks noChangeArrowheads="1"/>
            </p:cNvSpPr>
            <p:nvPr/>
          </p:nvSpPr>
          <p:spPr bwMode="auto">
            <a:xfrm>
              <a:off x="2565" y="3140"/>
              <a:ext cx="608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>
                <a:spcBef>
                  <a:spcPct val="0"/>
                </a:spcBef>
              </a:pPr>
              <a:r>
                <a:rPr lang="en-US" sz="2000">
                  <a:solidFill>
                    <a:srgbClr val="000080"/>
                  </a:solidFill>
                  <a:effectLst/>
                  <a:latin typeface="Arial" pitchFamily="34" charset="0"/>
                </a:rPr>
                <a:t>…</a:t>
              </a:r>
              <a:endParaRPr lang="en-US" sz="1000">
                <a:solidFill>
                  <a:srgbClr val="000080"/>
                </a:solidFill>
                <a:effectLst/>
                <a:latin typeface="Times New Roman" pitchFamily="18" charset="0"/>
              </a:endParaRPr>
            </a:p>
          </p:txBody>
        </p:sp>
      </p:grpSp>
      <p:pic>
        <p:nvPicPr>
          <p:cNvPr id="37894" name="Picture 3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08875" y="119063"/>
            <a:ext cx="14874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27188" y="258763"/>
            <a:ext cx="7329487" cy="762000"/>
          </a:xfrm>
          <a:noFill/>
        </p:spPr>
        <p:txBody>
          <a:bodyPr/>
          <a:lstStyle/>
          <a:p>
            <a:r>
              <a:rPr lang="en-US" smtClean="0"/>
              <a:t>Prototypes &amp; mock-ups</a:t>
            </a:r>
            <a:r>
              <a:rPr lang="en-US" altLang="en-US" smtClean="0"/>
              <a:t>:  pros &amp; cons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1066800"/>
            <a:ext cx="8769350" cy="5567363"/>
          </a:xfrm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altLang="en-US" smtClean="0"/>
              <a:t>  Concrete flavor of what the software will look like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mtClean="0"/>
              <a:t>      </a:t>
            </a:r>
            <a:r>
              <a:rPr lang="en-US" altLang="en-US" smtClean="0">
                <a:solidFill>
                  <a:schemeClr val="tx2"/>
                </a:solidFill>
              </a:rPr>
              <a:t>=&gt;</a:t>
            </a:r>
            <a:r>
              <a:rPr lang="en-US" altLang="en-US" smtClean="0"/>
              <a:t>  clarify reqs, elicit hidden ones, improve adequacy,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mtClean="0"/>
              <a:t>           understand implications, ...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altLang="en-US" smtClean="0"/>
              <a:t>  Other uses:  user training, stubb for integration testing, ...</a:t>
            </a:r>
          </a:p>
          <a:p>
            <a:pPr>
              <a:lnSpc>
                <a:spcPct val="17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altLang="en-US" smtClean="0"/>
              <a:t>  Does not cover all aspects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en-US" smtClean="0"/>
              <a:t>missing functionalities</a:t>
            </a:r>
          </a:p>
          <a:p>
            <a:pPr lvl="1">
              <a:spcBef>
                <a:spcPct val="20000"/>
              </a:spcBef>
            </a:pPr>
            <a:r>
              <a:rPr lang="en-US" altLang="en-US" smtClean="0"/>
              <a:t>ignores important non-functional reqs </a:t>
            </a:r>
            <a:r>
              <a:rPr lang="en-US" altLang="en-US" sz="2000" smtClean="0"/>
              <a:t>(performance, cost, ...)</a:t>
            </a:r>
            <a:endParaRPr lang="en-US" altLang="en-US" smtClean="0"/>
          </a:p>
          <a:p>
            <a:pPr>
              <a:lnSpc>
                <a:spcPct val="15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altLang="en-US" smtClean="0"/>
              <a:t>  Can be misleading, set expectations too high</a:t>
            </a:r>
          </a:p>
          <a:p>
            <a:pPr>
              <a:lnSpc>
                <a:spcPct val="13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altLang="en-US" smtClean="0"/>
              <a:t>  ‘Quick-and-dirty’ code, hard to reuse for sw development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altLang="en-US" smtClean="0"/>
              <a:t>  Potential inconsistencies between modified code and documented reqs</a:t>
            </a:r>
          </a:p>
        </p:txBody>
      </p:sp>
      <p:pic>
        <p:nvPicPr>
          <p:cNvPr id="3891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" y="147638"/>
            <a:ext cx="14874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7163"/>
            <a:ext cx="8653463" cy="762000"/>
          </a:xfrm>
        </p:spPr>
        <p:txBody>
          <a:bodyPr/>
          <a:lstStyle/>
          <a:p>
            <a:r>
              <a:rPr lang="en-US" smtClean="0"/>
              <a:t>Knowledge reuse</a:t>
            </a:r>
          </a:p>
        </p:txBody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0938"/>
            <a:ext cx="8915400" cy="49784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Goal</a:t>
            </a:r>
            <a:r>
              <a:rPr lang="en-US" dirty="0" smtClean="0"/>
              <a:t>: speed up elicitation by reuse of knowledge from experience with related systems</a:t>
            </a:r>
          </a:p>
          <a:p>
            <a:pPr lvl="1">
              <a:spcBef>
                <a:spcPct val="15000"/>
              </a:spcBef>
              <a:defRPr/>
            </a:pPr>
            <a:r>
              <a:rPr lang="en-US" dirty="0" smtClean="0"/>
              <a:t>knowledge about similar organization, domain, problem world: requirements, assumptions, </a:t>
            </a:r>
            <a:r>
              <a:rPr lang="en-US" dirty="0" smtClean="0"/>
              <a:t>domain </a:t>
            </a:r>
            <a:r>
              <a:rPr lang="en-US" dirty="0" smtClean="0"/>
              <a:t>props, ...</a:t>
            </a:r>
          </a:p>
          <a:p>
            <a:pPr>
              <a:defRPr/>
            </a:pPr>
            <a:r>
              <a:rPr lang="en-US" dirty="0" smtClean="0"/>
              <a:t>General reuse process: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1.  </a:t>
            </a:r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RETRIEVE</a:t>
            </a:r>
            <a:r>
              <a:rPr lang="en-US" dirty="0" smtClean="0"/>
              <a:t> relevant knowledge from other systems</a:t>
            </a:r>
          </a:p>
          <a:p>
            <a:pPr lvl="1">
              <a:lnSpc>
                <a:spcPct val="120000"/>
              </a:lnSpc>
              <a:buFontTx/>
              <a:buNone/>
              <a:defRPr/>
            </a:pPr>
            <a:r>
              <a:rPr lang="en-US" dirty="0" smtClean="0"/>
              <a:t>2. </a:t>
            </a:r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TRANSPOSE</a:t>
            </a:r>
            <a:r>
              <a:rPr lang="en-US" dirty="0" smtClean="0"/>
              <a:t> it to the target system</a:t>
            </a:r>
          </a:p>
          <a:p>
            <a:pPr lvl="1">
              <a:lnSpc>
                <a:spcPct val="120000"/>
              </a:lnSpc>
              <a:buFontTx/>
              <a:buNone/>
              <a:defRPr/>
            </a:pPr>
            <a:r>
              <a:rPr lang="en-US" dirty="0" smtClean="0"/>
              <a:t>3. </a:t>
            </a:r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VALIDATE</a:t>
            </a:r>
            <a:r>
              <a:rPr lang="en-US" dirty="0" smtClean="0"/>
              <a:t> the result, </a:t>
            </a:r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ADAPT</a:t>
            </a:r>
            <a:r>
              <a:rPr lang="en-US" dirty="0" smtClean="0"/>
              <a:t> it if necessary &amp; </a:t>
            </a:r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INTEGRATE</a:t>
            </a:r>
            <a:r>
              <a:rPr lang="en-US" dirty="0" smtClean="0"/>
              <a:t> it with the system knowledge already acquired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Transposition mechanisms:</a:t>
            </a:r>
          </a:p>
          <a:p>
            <a:pPr lvl="1">
              <a:spcBef>
                <a:spcPct val="10000"/>
              </a:spcBef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instantiation </a:t>
            </a:r>
            <a:r>
              <a:rPr lang="en-US" sz="2000" dirty="0" smtClean="0"/>
              <a:t>(</a:t>
            </a:r>
            <a:r>
              <a:rPr lang="en-US" sz="2000" dirty="0" err="1" smtClean="0"/>
              <a:t>memberOf</a:t>
            </a:r>
            <a:r>
              <a:rPr lang="en-US" sz="2000" dirty="0" smtClean="0"/>
              <a:t>)</a:t>
            </a:r>
            <a:endParaRPr lang="en-US" dirty="0" smtClean="0"/>
          </a:p>
          <a:p>
            <a:pPr lvl="1">
              <a:spcBef>
                <a:spcPct val="10000"/>
              </a:spcBef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specialization </a:t>
            </a:r>
            <a:r>
              <a:rPr lang="en-US" sz="2000" dirty="0" smtClean="0"/>
              <a:t>(</a:t>
            </a:r>
            <a:r>
              <a:rPr lang="en-US" sz="2000" dirty="0" err="1" smtClean="0"/>
              <a:t>subClassOf</a:t>
            </a:r>
            <a:r>
              <a:rPr lang="en-US" sz="2000" dirty="0" smtClean="0"/>
              <a:t>) </a:t>
            </a:r>
            <a:r>
              <a:rPr lang="en-US" dirty="0" smtClean="0"/>
              <a:t>+ feature inheritance </a:t>
            </a:r>
          </a:p>
          <a:p>
            <a:pPr lvl="1">
              <a:spcBef>
                <a:spcPct val="10000"/>
              </a:spcBef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reformulation</a:t>
            </a:r>
            <a:r>
              <a:rPr lang="en-US" dirty="0" smtClean="0"/>
              <a:t> in vocabulary of target system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114300" y="71438"/>
          <a:ext cx="11430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Clip" r:id="rId3" imgW="4763880" imgH="3297240" progId="">
                  <p:embed/>
                </p:oleObj>
              </mc:Choice>
              <mc:Fallback>
                <p:oleObj name="Clip" r:id="rId3" imgW="4763880" imgH="329724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71438"/>
                        <a:ext cx="1143000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4625" y="257175"/>
            <a:ext cx="7513638" cy="762000"/>
          </a:xfrm>
        </p:spPr>
        <p:txBody>
          <a:bodyPr/>
          <a:lstStyle/>
          <a:p>
            <a:r>
              <a:rPr lang="en-US" smtClean="0"/>
              <a:t>Reuse of domain-independent knowledge:</a:t>
            </a:r>
            <a:br>
              <a:rPr lang="en-US" smtClean="0"/>
            </a:br>
            <a:r>
              <a:rPr lang="en-US" smtClean="0"/>
              <a:t>requirements taxonomies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1165225"/>
            <a:ext cx="8645525" cy="1209675"/>
          </a:xfrm>
        </p:spPr>
        <p:txBody>
          <a:bodyPr/>
          <a:lstStyle/>
          <a:p>
            <a:r>
              <a:rPr lang="en-US" smtClean="0"/>
              <a:t>For each leaf node in available req taxonomies: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mtClean="0">
                <a:solidFill>
                  <a:srgbClr val="009999"/>
                </a:solidFill>
              </a:rPr>
              <a:t>       </a:t>
            </a:r>
            <a:r>
              <a:rPr lang="en-US" i="1" smtClean="0">
                <a:solidFill>
                  <a:srgbClr val="009999"/>
                </a:solidFill>
              </a:rPr>
              <a:t>“Is there any system-specific req instance from this class?”</a:t>
            </a:r>
            <a:endParaRPr lang="en-US" smtClean="0">
              <a:solidFill>
                <a:srgbClr val="009999"/>
              </a:solidFill>
            </a:endParaRPr>
          </a:p>
          <a:p>
            <a:pPr>
              <a:lnSpc>
                <a:spcPct val="90000"/>
              </a:lnSpc>
            </a:pPr>
            <a:r>
              <a:rPr lang="en-US" smtClean="0"/>
              <a:t>More specific taxonomy </a:t>
            </a:r>
            <a:r>
              <a:rPr lang="en-US" smtClean="0">
                <a:solidFill>
                  <a:schemeClr val="tx2"/>
                </a:solidFill>
              </a:rPr>
              <a:t>=&gt;</a:t>
            </a:r>
            <a:r>
              <a:rPr lang="en-US" smtClean="0"/>
              <a:t>  more focussed search</a:t>
            </a:r>
          </a:p>
        </p:txBody>
      </p:sp>
      <p:graphicFrame>
        <p:nvGraphicFramePr>
          <p:cNvPr id="4098" name="Object 5"/>
          <p:cNvGraphicFramePr>
            <a:graphicFrameLocks/>
          </p:cNvGraphicFramePr>
          <p:nvPr/>
        </p:nvGraphicFramePr>
        <p:xfrm>
          <a:off x="0" y="2344738"/>
          <a:ext cx="9144000" cy="338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Picture" r:id="rId3" imgW="5580360" imgH="1909440" progId="Word.Picture.8">
                  <p:embed/>
                </p:oleObj>
              </mc:Choice>
              <mc:Fallback>
                <p:oleObj name="Picture" r:id="rId3" imgW="5580360" imgH="1909440" progId="Word.Picture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344738"/>
                        <a:ext cx="9144000" cy="338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5353050" y="5838825"/>
            <a:ext cx="3646488" cy="646113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lIns="92075" tIns="46038" rIns="92075" bIns="46038" anchor="ctr" anchorCtr="1"/>
          <a:lstStyle/>
          <a:p>
            <a:pPr marL="342900" indent="-342900" algn="l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000">
                <a:solidFill>
                  <a:srgbClr val="5F5F5F"/>
                </a:solidFill>
                <a:effectLst/>
                <a:latin typeface="Comic Sans MS" pitchFamily="66" charset="0"/>
              </a:rPr>
              <a:t>mean number of meetings to</a:t>
            </a:r>
          </a:p>
          <a:p>
            <a:pPr marL="342900" indent="-342900" algn="l">
              <a:lnSpc>
                <a:spcPct val="4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000">
                <a:solidFill>
                  <a:srgbClr val="5F5F5F"/>
                </a:solidFill>
                <a:effectLst/>
                <a:latin typeface="Comic Sans MS" pitchFamily="66" charset="0"/>
              </a:rPr>
              <a:t>be scheduled at peak times ?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5037138"/>
            <a:ext cx="3121025" cy="1323975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lIns="92075" tIns="46038" rIns="92075" bIns="46038" anchor="ctr" anchorCtr="1"/>
          <a:lstStyle/>
          <a:p>
            <a:pPr marL="342900" indent="-342900" algn="l">
              <a:lnSpc>
                <a:spcPct val="110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000">
                <a:solidFill>
                  <a:srgbClr val="5F5F5F"/>
                </a:solidFill>
                <a:effectLst/>
                <a:latin typeface="Comic Sans MS" pitchFamily="66" charset="0"/>
              </a:rPr>
              <a:t>response time for ...</a:t>
            </a:r>
          </a:p>
          <a:p>
            <a:pPr marL="342900" indent="-342900" algn="l"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000">
                <a:solidFill>
                  <a:srgbClr val="5F5F5F"/>
                </a:solidFill>
                <a:effectLst/>
                <a:latin typeface="Comic Sans MS" pitchFamily="66" charset="0"/>
              </a:rPr>
              <a:t>participant constraints ?</a:t>
            </a:r>
          </a:p>
          <a:p>
            <a:pPr marL="342900" indent="-342900" algn="l"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000">
                <a:solidFill>
                  <a:srgbClr val="5F5F5F"/>
                </a:solidFill>
                <a:effectLst/>
                <a:latin typeface="Comic Sans MS" pitchFamily="66" charset="0"/>
              </a:rPr>
              <a:t>meeting scheduling ?</a:t>
            </a:r>
          </a:p>
          <a:p>
            <a:pPr marL="342900" indent="-342900" algn="l"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000">
                <a:solidFill>
                  <a:srgbClr val="5F5F5F"/>
                </a:solidFill>
                <a:effectLst/>
                <a:latin typeface="Comic Sans MS" pitchFamily="66" charset="0"/>
              </a:rPr>
              <a:t>meeting notification ?</a:t>
            </a:r>
          </a:p>
        </p:txBody>
      </p:sp>
      <p:sp>
        <p:nvSpPr>
          <p:cNvPr id="1406984" name="Oval 8"/>
          <p:cNvSpPr>
            <a:spLocks noChangeArrowheads="1"/>
          </p:cNvSpPr>
          <p:nvPr/>
        </p:nvSpPr>
        <p:spPr bwMode="auto">
          <a:xfrm>
            <a:off x="2725738" y="3751263"/>
            <a:ext cx="1906587" cy="476250"/>
          </a:xfrm>
          <a:prstGeom prst="ellipse">
            <a:avLst/>
          </a:prstGeom>
          <a:noFill/>
          <a:ln w="28575" cap="sq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6985" name="Oval 9"/>
          <p:cNvSpPr>
            <a:spLocks noChangeArrowheads="1"/>
          </p:cNvSpPr>
          <p:nvPr/>
        </p:nvSpPr>
        <p:spPr bwMode="auto">
          <a:xfrm>
            <a:off x="3195638" y="5087938"/>
            <a:ext cx="2628900" cy="476250"/>
          </a:xfrm>
          <a:prstGeom prst="ellipse">
            <a:avLst/>
          </a:prstGeom>
          <a:noFill/>
          <a:ln w="28575" cap="sq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6986" name="Line 10"/>
          <p:cNvSpPr>
            <a:spLocks noChangeShapeType="1"/>
          </p:cNvSpPr>
          <p:nvPr/>
        </p:nvSpPr>
        <p:spPr bwMode="auto">
          <a:xfrm flipV="1">
            <a:off x="1831975" y="4184650"/>
            <a:ext cx="1355725" cy="795338"/>
          </a:xfrm>
          <a:prstGeom prst="line">
            <a:avLst/>
          </a:prstGeom>
          <a:noFill/>
          <a:ln w="28575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1406987" name="Line 11"/>
          <p:cNvSpPr>
            <a:spLocks noChangeShapeType="1"/>
          </p:cNvSpPr>
          <p:nvPr/>
        </p:nvSpPr>
        <p:spPr bwMode="auto">
          <a:xfrm flipH="1" flipV="1">
            <a:off x="4524375" y="5638800"/>
            <a:ext cx="779463" cy="346075"/>
          </a:xfrm>
          <a:prstGeom prst="line">
            <a:avLst/>
          </a:prstGeom>
          <a:noFill/>
          <a:ln w="28575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/>
          </a:p>
        </p:txBody>
      </p:sp>
      <p:graphicFrame>
        <p:nvGraphicFramePr>
          <p:cNvPr id="4099" name="Object 12"/>
          <p:cNvGraphicFramePr>
            <a:graphicFrameLocks noChangeAspect="1"/>
          </p:cNvGraphicFramePr>
          <p:nvPr/>
        </p:nvGraphicFramePr>
        <p:xfrm>
          <a:off x="114300" y="71438"/>
          <a:ext cx="11430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Clip" r:id="rId5" imgW="4763880" imgH="3297240" progId="">
                  <p:embed/>
                </p:oleObj>
              </mc:Choice>
              <mc:Fallback>
                <p:oleObj name="Clip" r:id="rId5" imgW="4763880" imgH="3297240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71438"/>
                        <a:ext cx="1143000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4625" y="342900"/>
            <a:ext cx="7513638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Reuse of domain-independent knowledge:</a:t>
            </a:r>
            <a:br>
              <a:rPr lang="en-US" smtClean="0"/>
            </a:br>
            <a:r>
              <a:rPr lang="en-US" smtClean="0"/>
              <a:t>RD meta-model</a:t>
            </a:r>
          </a:p>
        </p:txBody>
      </p:sp>
      <p:sp>
        <p:nvSpPr>
          <p:cNvPr id="140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8288" y="1452563"/>
            <a:ext cx="8693150" cy="2046287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RD meta-model</a:t>
            </a:r>
            <a:r>
              <a:rPr lang="en-US" dirty="0" smtClean="0"/>
              <a:t> =  concepts &amp; relationships in terms of which RD items are captured</a:t>
            </a:r>
            <a:endParaRPr lang="en-US" dirty="0" smtClean="0">
              <a:solidFill>
                <a:srgbClr val="009999"/>
              </a:solidFill>
            </a:endParaRP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US" dirty="0" smtClean="0"/>
              <a:t>Elicitation by meta-model traversal</a:t>
            </a:r>
          </a:p>
          <a:p>
            <a:pPr>
              <a:spcBef>
                <a:spcPct val="60000"/>
              </a:spcBef>
              <a:defRPr/>
            </a:pPr>
            <a:r>
              <a:rPr lang="en-US" dirty="0" smtClean="0"/>
              <a:t>RD items are acquired as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instantiations</a:t>
            </a:r>
            <a:r>
              <a:rPr lang="en-US" dirty="0" smtClean="0"/>
              <a:t> of meta-model items</a:t>
            </a:r>
          </a:p>
        </p:txBody>
      </p:sp>
      <p:graphicFrame>
        <p:nvGraphicFramePr>
          <p:cNvPr id="5122" name="Object 12"/>
          <p:cNvGraphicFramePr>
            <a:graphicFrameLocks/>
          </p:cNvGraphicFramePr>
          <p:nvPr/>
        </p:nvGraphicFramePr>
        <p:xfrm>
          <a:off x="158750" y="3986213"/>
          <a:ext cx="91440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Picture" r:id="rId4" imgW="6750720" imgH="1459080" progId="Word.Picture.8">
                  <p:embed/>
                </p:oleObj>
              </mc:Choice>
              <mc:Fallback>
                <p:oleObj name="Picture" r:id="rId4" imgW="6750720" imgH="1459080" progId="Word.Picture.8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3986213"/>
                        <a:ext cx="9144000" cy="201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14"/>
          <p:cNvGraphicFramePr>
            <a:graphicFrameLocks noChangeAspect="1"/>
          </p:cNvGraphicFramePr>
          <p:nvPr/>
        </p:nvGraphicFramePr>
        <p:xfrm>
          <a:off x="114300" y="71438"/>
          <a:ext cx="11430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Clip" r:id="rId6" imgW="4763880" imgH="3297240" progId="">
                  <p:embed/>
                </p:oleObj>
              </mc:Choice>
              <mc:Fallback>
                <p:oleObj name="Clip" r:id="rId6" imgW="4763880" imgH="3297240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71438"/>
                        <a:ext cx="1143000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0325" y="271463"/>
            <a:ext cx="7513638" cy="762000"/>
          </a:xfrm>
        </p:spPr>
        <p:txBody>
          <a:bodyPr/>
          <a:lstStyle/>
          <a:p>
            <a:r>
              <a:rPr lang="en-US" smtClean="0"/>
              <a:t>Reuse of domain-specific knowledge</a:t>
            </a:r>
          </a:p>
        </p:txBody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38" y="1166813"/>
            <a:ext cx="8759825" cy="1743075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Abstract domain</a:t>
            </a:r>
            <a:r>
              <a:rPr lang="en-US" smtClean="0"/>
              <a:t> =  concepts, tasks, actors, objectives, reqs, dom props abstracting from a class of domains</a:t>
            </a:r>
            <a:endParaRPr lang="en-US" smtClean="0">
              <a:solidFill>
                <a:srgbClr val="009999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en-US" smtClean="0"/>
              <a:t>RD items acquired as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specializations</a:t>
            </a:r>
            <a:r>
              <a:rPr lang="en-US" smtClean="0"/>
              <a:t> of abstract items to target system </a:t>
            </a:r>
            <a:r>
              <a:rPr lang="en-US" sz="2000" smtClean="0"/>
              <a:t>(feature inheritance + system-specific renaming)</a:t>
            </a:r>
            <a:endParaRPr lang="en-US" smtClean="0"/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476250" y="3132138"/>
          <a:ext cx="8667750" cy="217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Picture" r:id="rId3" imgW="6570360" imgH="1459800" progId="Word.Picture.8">
                  <p:embed/>
                </p:oleObj>
              </mc:Choice>
              <mc:Fallback>
                <p:oleObj name="Picture" r:id="rId3" imgW="6570360" imgH="14598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3132138"/>
                        <a:ext cx="8667750" cy="217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0" name="Group 9"/>
          <p:cNvGrpSpPr>
            <a:grpSpLocks/>
          </p:cNvGrpSpPr>
          <p:nvPr/>
        </p:nvGrpSpPr>
        <p:grpSpPr bwMode="auto">
          <a:xfrm>
            <a:off x="520700" y="5214938"/>
            <a:ext cx="7275513" cy="646112"/>
            <a:chOff x="809" y="3323"/>
            <a:chExt cx="4583" cy="407"/>
          </a:xfrm>
        </p:grpSpPr>
        <p:sp>
          <p:nvSpPr>
            <p:cNvPr id="1409031" name="Rectangle 7"/>
            <p:cNvSpPr>
              <a:spLocks noChangeArrowheads="1"/>
            </p:cNvSpPr>
            <p:nvPr/>
          </p:nvSpPr>
          <p:spPr bwMode="auto">
            <a:xfrm>
              <a:off x="882" y="3323"/>
              <a:ext cx="446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 anchor="ctr" anchorCtr="1"/>
            <a:lstStyle/>
            <a:p>
              <a:pPr marL="342900" indent="-342900" algn="l">
                <a:lnSpc>
                  <a:spcPct val="110000"/>
                </a:lnSpc>
                <a:spcBef>
                  <a:spcPct val="4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sz="2000">
                  <a:solidFill>
                    <a:srgbClr val="009999"/>
                  </a:solidFill>
                  <a:effectLst/>
                  <a:latin typeface="Comic Sans MS" pitchFamily="66" charset="0"/>
                </a:rPr>
                <a:t>“A </a:t>
              </a:r>
              <a:r>
                <a:rPr lang="en-US" sz="2000">
                  <a:solidFill>
                    <a:srgbClr val="0099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user</a:t>
              </a:r>
              <a:r>
                <a:rPr lang="en-US" sz="2000">
                  <a:solidFill>
                    <a:srgbClr val="009999"/>
                  </a:solidFill>
                  <a:effectLst/>
                  <a:latin typeface="Comic Sans MS" pitchFamily="66" charset="0"/>
                </a:rPr>
                <a:t> may not </a:t>
              </a:r>
              <a:r>
                <a:rPr lang="en-US" sz="2000">
                  <a:solidFill>
                    <a:srgbClr val="0099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use</a:t>
              </a:r>
              <a:r>
                <a:rPr lang="en-US" sz="2000">
                  <a:solidFill>
                    <a:srgbClr val="009999"/>
                  </a:solidFill>
                  <a:effectLst/>
                  <a:latin typeface="Comic Sans MS" pitchFamily="66" charset="0"/>
                </a:rPr>
                <a:t> more than X </a:t>
              </a:r>
              <a:r>
                <a:rPr lang="en-US" sz="2000">
                  <a:solidFill>
                    <a:srgbClr val="0099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resource</a:t>
              </a:r>
              <a:r>
                <a:rPr lang="en-US" sz="2000">
                  <a:solidFill>
                    <a:srgbClr val="009999"/>
                  </a:solidFill>
                  <a:effectLst/>
                  <a:latin typeface="Comic Sans MS" pitchFamily="66" charset="0"/>
                </a:rPr>
                <a:t> </a:t>
              </a:r>
              <a:r>
                <a:rPr lang="en-US" sz="2000">
                  <a:solidFill>
                    <a:srgbClr val="0099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units</a:t>
              </a:r>
              <a:r>
                <a:rPr lang="en-US" sz="2000">
                  <a:solidFill>
                    <a:srgbClr val="009999"/>
                  </a:solidFill>
                  <a:effectLst/>
                  <a:latin typeface="Comic Sans MS" pitchFamily="66" charset="0"/>
                </a:rPr>
                <a:t> at a time”</a:t>
              </a:r>
              <a:endParaRPr lang="en-US" sz="2000">
                <a:solidFill>
                  <a:srgbClr val="5F5F5F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409032" name="AutoShape 8"/>
            <p:cNvSpPr>
              <a:spLocks noChangeArrowheads="1"/>
            </p:cNvSpPr>
            <p:nvPr/>
          </p:nvSpPr>
          <p:spPr bwMode="auto">
            <a:xfrm>
              <a:off x="809" y="3390"/>
              <a:ext cx="4583" cy="281"/>
            </a:xfrm>
            <a:prstGeom prst="parallelogram">
              <a:avLst>
                <a:gd name="adj" fmla="val 41605"/>
              </a:avLst>
            </a:prstGeom>
            <a:noFill/>
            <a:ln w="12700" cap="sq">
              <a:solidFill>
                <a:srgbClr val="0099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409035" name="Rectangle 11"/>
          <p:cNvSpPr>
            <a:spLocks noChangeArrowheads="1"/>
          </p:cNvSpPr>
          <p:nvPr/>
        </p:nvSpPr>
        <p:spPr bwMode="auto">
          <a:xfrm>
            <a:off x="1098550" y="5918200"/>
            <a:ext cx="76295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marL="342900" indent="-342900" algn="l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000">
                <a:solidFill>
                  <a:srgbClr val="5F5F5F"/>
                </a:solidFill>
                <a:effectLst/>
                <a:latin typeface="Comic Sans MS" pitchFamily="66" charset="0"/>
              </a:rPr>
              <a:t>“A </a:t>
            </a:r>
            <a:r>
              <a:rPr lang="en-US" sz="200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patron</a:t>
            </a:r>
            <a:r>
              <a:rPr lang="en-US" sz="2000">
                <a:solidFill>
                  <a:srgbClr val="5F5F5F"/>
                </a:solidFill>
                <a:effectLst/>
                <a:latin typeface="Comic Sans MS" pitchFamily="66" charset="0"/>
              </a:rPr>
              <a:t> may not borrow more than X </a:t>
            </a:r>
            <a:r>
              <a:rPr lang="en-US" sz="200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book copies</a:t>
            </a:r>
            <a:r>
              <a:rPr lang="en-US" sz="2000">
                <a:solidFill>
                  <a:srgbClr val="5F5F5F"/>
                </a:solidFill>
                <a:effectLst/>
                <a:latin typeface="Comic Sans MS" pitchFamily="66" charset="0"/>
              </a:rPr>
              <a:t> at a time”</a:t>
            </a:r>
          </a:p>
        </p:txBody>
      </p:sp>
      <p:sp>
        <p:nvSpPr>
          <p:cNvPr id="1409036" name="AutoShape 12"/>
          <p:cNvSpPr>
            <a:spLocks noChangeArrowheads="1"/>
          </p:cNvSpPr>
          <p:nvPr/>
        </p:nvSpPr>
        <p:spPr bwMode="auto">
          <a:xfrm>
            <a:off x="974725" y="5965825"/>
            <a:ext cx="7823200" cy="446088"/>
          </a:xfrm>
          <a:prstGeom prst="parallelogram">
            <a:avLst>
              <a:gd name="adj" fmla="val 44737"/>
            </a:avLst>
          </a:prstGeom>
          <a:noFill/>
          <a:ln w="12700" cap="sq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9037" name="Line 13"/>
          <p:cNvSpPr>
            <a:spLocks noChangeShapeType="1"/>
          </p:cNvSpPr>
          <p:nvPr/>
        </p:nvSpPr>
        <p:spPr bwMode="auto">
          <a:xfrm>
            <a:off x="3305175" y="5802313"/>
            <a:ext cx="215900" cy="201612"/>
          </a:xfrm>
          <a:prstGeom prst="line">
            <a:avLst/>
          </a:prstGeom>
          <a:noFill/>
          <a:ln w="28575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1409038" name="Text Box 14"/>
          <p:cNvSpPr txBox="1">
            <a:spLocks noChangeArrowheads="1"/>
          </p:cNvSpPr>
          <p:nvPr/>
        </p:nvSpPr>
        <p:spPr bwMode="auto">
          <a:xfrm>
            <a:off x="365125" y="5011738"/>
            <a:ext cx="1809750" cy="3365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600" b="1" i="1">
                <a:solidFill>
                  <a:schemeClr val="hlink"/>
                </a:solidFill>
                <a:effectLst/>
                <a:latin typeface="Arial" pitchFamily="34" charset="0"/>
              </a:rPr>
              <a:t>Spec inheritance</a:t>
            </a: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409039" name="Line 15"/>
          <p:cNvSpPr>
            <a:spLocks noChangeShapeType="1"/>
          </p:cNvSpPr>
          <p:nvPr/>
        </p:nvSpPr>
        <p:spPr bwMode="auto">
          <a:xfrm flipH="1">
            <a:off x="2120900" y="4892675"/>
            <a:ext cx="592138" cy="246063"/>
          </a:xfrm>
          <a:prstGeom prst="line">
            <a:avLst/>
          </a:prstGeom>
          <a:noFill/>
          <a:ln w="12700">
            <a:solidFill>
              <a:srgbClr val="5F5F5F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GB"/>
          </a:p>
        </p:txBody>
      </p:sp>
      <p:graphicFrame>
        <p:nvGraphicFramePr>
          <p:cNvPr id="6147" name="Object 16"/>
          <p:cNvGraphicFramePr>
            <a:graphicFrameLocks noChangeAspect="1"/>
          </p:cNvGraphicFramePr>
          <p:nvPr/>
        </p:nvGraphicFramePr>
        <p:xfrm>
          <a:off x="114300" y="71438"/>
          <a:ext cx="11430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Clip" r:id="rId5" imgW="4763880" imgH="3297240" progId="">
                  <p:embed/>
                </p:oleObj>
              </mc:Choice>
              <mc:Fallback>
                <p:oleObj name="Clip" r:id="rId5" imgW="4763880" imgH="3297240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71438"/>
                        <a:ext cx="1143000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330325" y="257175"/>
            <a:ext cx="7513638" cy="762000"/>
          </a:xfrm>
        </p:spPr>
        <p:txBody>
          <a:bodyPr/>
          <a:lstStyle/>
          <a:p>
            <a:r>
              <a:rPr lang="en-US" smtClean="0"/>
              <a:t>Reuse of domain-specific knowledge  </a:t>
            </a:r>
            <a:r>
              <a:rPr lang="en-US" sz="2000" smtClean="0"/>
              <a:t>(2)</a:t>
            </a:r>
            <a:endParaRPr lang="en-US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38" y="1195388"/>
            <a:ext cx="8970962" cy="51927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Same abstract domain may have multiple specializations</a:t>
            </a:r>
          </a:p>
          <a:p>
            <a:pPr lvl="1">
              <a:spcBef>
                <a:spcPct val="15000"/>
              </a:spcBef>
              <a:buFontTx/>
              <a:buNone/>
            </a:pPr>
            <a:r>
              <a:rPr lang="en-US" smtClean="0"/>
              <a:t> </a:t>
            </a:r>
            <a:r>
              <a:rPr lang="en-US" sz="2000" smtClean="0"/>
              <a:t>e.g. resource management </a:t>
            </a:r>
            <a:r>
              <a:rPr lang="en-US" sz="2000" smtClean="0">
                <a:solidFill>
                  <a:schemeClr val="hlink"/>
                </a:solidFill>
              </a:rPr>
              <a:t>&lt;--</a:t>
            </a:r>
            <a:r>
              <a:rPr lang="en-US" sz="2000" smtClean="0"/>
              <a:t> </a:t>
            </a:r>
            <a:r>
              <a:rPr lang="en-US" sz="2000" smtClean="0">
                <a:solidFill>
                  <a:srgbClr val="5F5F5F"/>
                </a:solidFill>
              </a:rPr>
              <a:t>library loan management</a:t>
            </a:r>
            <a:r>
              <a:rPr lang="en-US" sz="2000" smtClean="0"/>
              <a:t>,    </a:t>
            </a:r>
          </a:p>
          <a:p>
            <a:pPr lvl="1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sz="2000" smtClean="0"/>
              <a:t>            </a:t>
            </a:r>
            <a:r>
              <a:rPr lang="en-US" sz="2000" smtClean="0">
                <a:solidFill>
                  <a:srgbClr val="5F5F5F"/>
                </a:solidFill>
              </a:rPr>
              <a:t>videostore management</a:t>
            </a:r>
            <a:r>
              <a:rPr lang="en-US" sz="2000" smtClean="0"/>
              <a:t>, </a:t>
            </a:r>
            <a:r>
              <a:rPr lang="en-US" sz="2000" smtClean="0">
                <a:solidFill>
                  <a:srgbClr val="5F5F5F"/>
                </a:solidFill>
              </a:rPr>
              <a:t>flight</a:t>
            </a:r>
            <a:r>
              <a:rPr lang="en-US" sz="2000" smtClean="0"/>
              <a:t> or </a:t>
            </a:r>
            <a:r>
              <a:rPr lang="en-US" sz="2000" smtClean="0">
                <a:solidFill>
                  <a:srgbClr val="5F5F5F"/>
                </a:solidFill>
              </a:rPr>
              <a:t>concert seat allocation</a:t>
            </a:r>
            <a:r>
              <a:rPr lang="en-US" sz="2000" smtClean="0"/>
              <a:t>, ...</a:t>
            </a:r>
            <a:endParaRPr lang="en-US" smtClean="0"/>
          </a:p>
          <a:p>
            <a:pPr>
              <a:lnSpc>
                <a:spcPct val="120000"/>
              </a:lnSpc>
            </a:pPr>
            <a:r>
              <a:rPr lang="en-US" smtClean="0"/>
              <a:t>Same concrete domain may specialize multiple abstract domains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sz="2000" smtClean="0"/>
              <a:t>e.g. </a:t>
            </a:r>
            <a:r>
              <a:rPr lang="en-US" sz="2000" smtClean="0">
                <a:solidFill>
                  <a:srgbClr val="5F5F5F"/>
                </a:solidFill>
              </a:rPr>
              <a:t>library management</a:t>
            </a:r>
            <a:r>
              <a:rPr lang="en-US" sz="2000" smtClean="0"/>
              <a:t>:</a:t>
            </a:r>
            <a:endParaRPr lang="en-US" sz="2000" smtClean="0">
              <a:solidFill>
                <a:srgbClr val="5F5F5F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rgbClr val="5F5F5F"/>
                </a:solidFill>
              </a:rPr>
              <a:t>               loan management </a:t>
            </a:r>
            <a:r>
              <a:rPr lang="en-US" sz="2000" smtClean="0">
                <a:solidFill>
                  <a:schemeClr val="hlink"/>
                </a:solidFill>
              </a:rPr>
              <a:t>--&gt;</a:t>
            </a:r>
            <a:r>
              <a:rPr lang="en-US" sz="2000" smtClean="0">
                <a:solidFill>
                  <a:srgbClr val="5F5F5F"/>
                </a:solidFill>
              </a:rPr>
              <a:t> </a:t>
            </a:r>
            <a:r>
              <a:rPr lang="en-US" sz="2000" smtClean="0"/>
              <a:t>resource management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/>
              <a:t>		         </a:t>
            </a:r>
            <a:r>
              <a:rPr lang="en-US" sz="2000" smtClean="0">
                <a:solidFill>
                  <a:srgbClr val="5F5F5F"/>
                </a:solidFill>
              </a:rPr>
              <a:t>book acquisition</a:t>
            </a:r>
            <a:r>
              <a:rPr lang="en-US" sz="2000" smtClean="0"/>
              <a:t> </a:t>
            </a:r>
            <a:r>
              <a:rPr lang="en-US" sz="2000" smtClean="0">
                <a:solidFill>
                  <a:schemeClr val="hlink"/>
                </a:solidFill>
              </a:rPr>
              <a:t>--&gt; </a:t>
            </a:r>
            <a:r>
              <a:rPr lang="en-US" sz="2000" smtClean="0"/>
              <a:t>e-shopping</a:t>
            </a:r>
          </a:p>
          <a:p>
            <a:pPr lvl="1" algn="ctr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rgbClr val="5F5F5F"/>
                </a:solidFill>
              </a:rPr>
              <a:t>     patron registration</a:t>
            </a:r>
            <a:r>
              <a:rPr lang="en-US" sz="2000" smtClean="0"/>
              <a:t> </a:t>
            </a:r>
            <a:r>
              <a:rPr lang="en-US" sz="2000" smtClean="0">
                <a:solidFill>
                  <a:schemeClr val="hlink"/>
                </a:solidFill>
              </a:rPr>
              <a:t>--&gt;</a:t>
            </a:r>
            <a:r>
              <a:rPr lang="en-US" sz="2000" smtClean="0">
                <a:solidFill>
                  <a:srgbClr val="5F5F5F"/>
                </a:solidFill>
              </a:rPr>
              <a:t> </a:t>
            </a:r>
            <a:r>
              <a:rPr lang="en-US" sz="2000" smtClean="0"/>
              <a:t>group membership management</a:t>
            </a:r>
            <a:endParaRPr lang="en-US" smtClean="0"/>
          </a:p>
          <a:p>
            <a:pPr>
              <a:spcBef>
                <a:spcPct val="50000"/>
              </a:spcBef>
            </a:pPr>
            <a:r>
              <a:rPr lang="en-US" smtClean="0"/>
              <a:t>More adequate RD items elicited by reuse of more structured, more accurate abstract domains</a:t>
            </a:r>
          </a:p>
          <a:p>
            <a:pPr lvl="1">
              <a:spcBef>
                <a:spcPct val="15000"/>
              </a:spcBef>
              <a:buFontTx/>
              <a:buNone/>
            </a:pPr>
            <a:r>
              <a:rPr lang="en-US" sz="2000" smtClean="0"/>
              <a:t>e.g. </a:t>
            </a:r>
            <a:r>
              <a:rPr lang="en-US" sz="2000" smtClean="0">
                <a:solidFill>
                  <a:srgbClr val="5F5F5F"/>
                </a:solidFill>
              </a:rPr>
              <a:t>resource management</a:t>
            </a:r>
            <a:r>
              <a:rPr lang="en-US" sz="2000" smtClean="0"/>
              <a:t>: returnable </a:t>
            </a:r>
            <a:r>
              <a:rPr lang="en-US" sz="2000" i="1" smtClean="0"/>
              <a:t>vs.</a:t>
            </a:r>
            <a:r>
              <a:rPr lang="en-US" sz="2000" smtClean="0"/>
              <a:t> consumable resource</a:t>
            </a:r>
            <a:endParaRPr lang="en-US" smtClean="0"/>
          </a:p>
          <a:p>
            <a:pPr lvl="2">
              <a:lnSpc>
                <a:spcPct val="70000"/>
              </a:lnSpc>
              <a:buFontTx/>
              <a:buNone/>
            </a:pPr>
            <a:r>
              <a:rPr lang="en-US" smtClean="0"/>
              <a:t>                                    sharable </a:t>
            </a:r>
            <a:r>
              <a:rPr lang="en-US" i="1" smtClean="0"/>
              <a:t>vs.</a:t>
            </a:r>
            <a:r>
              <a:rPr lang="en-US" smtClean="0"/>
              <a:t> non-sharable resource</a:t>
            </a:r>
          </a:p>
          <a:p>
            <a:pPr lvl="2">
              <a:buFontTx/>
              <a:buNone/>
            </a:pPr>
            <a:r>
              <a:rPr lang="en-US" smtClean="0">
                <a:solidFill>
                  <a:schemeClr val="tx2"/>
                </a:solidFill>
              </a:rPr>
              <a:t> =&gt;</a:t>
            </a:r>
            <a:r>
              <a:rPr lang="en-US" smtClean="0"/>
              <a:t>  </a:t>
            </a:r>
            <a:r>
              <a:rPr lang="en-US" smtClean="0">
                <a:solidFill>
                  <a:srgbClr val="5F5F5F"/>
                </a:solidFill>
              </a:rPr>
              <a:t>“A book copy can be borrowed by one patron at a time”</a:t>
            </a:r>
            <a:r>
              <a:rPr lang="en-US" smtClean="0"/>
              <a:t>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mtClean="0"/>
              <a:t>	    (dom prop for non-sharable, returnable resource)</a:t>
            </a:r>
          </a:p>
        </p:txBody>
      </p:sp>
      <p:graphicFrame>
        <p:nvGraphicFramePr>
          <p:cNvPr id="7170" name="Object 14"/>
          <p:cNvGraphicFramePr>
            <a:graphicFrameLocks noChangeAspect="1"/>
          </p:cNvGraphicFramePr>
          <p:nvPr/>
        </p:nvGraphicFramePr>
        <p:xfrm>
          <a:off x="114300" y="71438"/>
          <a:ext cx="11430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Clip" r:id="rId3" imgW="4763880" imgH="3297240" progId="">
                  <p:embed/>
                </p:oleObj>
              </mc:Choice>
              <mc:Fallback>
                <p:oleObj name="Clip" r:id="rId3" imgW="4763880" imgH="3297240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71438"/>
                        <a:ext cx="1143000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627188" y="258763"/>
            <a:ext cx="6786562" cy="762000"/>
          </a:xfrm>
          <a:noFill/>
        </p:spPr>
        <p:txBody>
          <a:bodyPr/>
          <a:lstStyle/>
          <a:p>
            <a:r>
              <a:rPr lang="en-US" smtClean="0"/>
              <a:t>Knowledge reuse</a:t>
            </a:r>
            <a:r>
              <a:rPr lang="en-US" altLang="en-US" smtClean="0"/>
              <a:t>:  pros &amp; cons</a:t>
            </a:r>
          </a:p>
        </p:txBody>
      </p:sp>
      <p:sp>
        <p:nvSpPr>
          <p:cNvPr id="141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200" y="1066800"/>
            <a:ext cx="8826500" cy="5567363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altLang="en-US" dirty="0" smtClean="0"/>
              <a:t>  Expert analysts naturally reuse from past experience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altLang="en-US" dirty="0" smtClean="0"/>
              <a:t>  Significant guidance and reduction of elicitation efforts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altLang="en-US" dirty="0" smtClean="0"/>
              <a:t>  Inheritance of structure &amp; quality of abstract domain spec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altLang="en-US" dirty="0" smtClean="0"/>
              <a:t>  Effective for 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completing</a:t>
            </a:r>
            <a:r>
              <a:rPr lang="en-US" altLang="en-US" dirty="0" smtClean="0"/>
              <a:t> RD with overlooked aspects</a:t>
            </a:r>
          </a:p>
          <a:p>
            <a:pPr>
              <a:lnSpc>
                <a:spcPct val="180000"/>
              </a:lnSpc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altLang="en-US" dirty="0" smtClean="0"/>
              <a:t>Effective only if abstract domain sufficiently “close”, accurate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altLang="en-US" dirty="0" smtClean="0"/>
              <a:t>Defining abstract domains for significant reusability is hard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altLang="en-US" dirty="0" smtClean="0"/>
              <a:t>Validation &amp; integration efforts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altLang="en-US" dirty="0" smtClean="0"/>
              <a:t>Near-matches may require tricky adaptations</a:t>
            </a:r>
          </a:p>
        </p:txBody>
      </p:sp>
      <p:graphicFrame>
        <p:nvGraphicFramePr>
          <p:cNvPr id="8194" name="Object 6"/>
          <p:cNvGraphicFramePr>
            <a:graphicFrameLocks noChangeAspect="1"/>
          </p:cNvGraphicFramePr>
          <p:nvPr/>
        </p:nvGraphicFramePr>
        <p:xfrm>
          <a:off x="114300" y="71438"/>
          <a:ext cx="11430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Clip" r:id="rId3" imgW="4763880" imgH="3297240" progId="">
                  <p:embed/>
                </p:oleObj>
              </mc:Choice>
              <mc:Fallback>
                <p:oleObj name="Clip" r:id="rId3" imgW="4763880" imgH="329724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71438"/>
                        <a:ext cx="1143000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79463" y="317500"/>
            <a:ext cx="8178800" cy="76200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smtClean="0"/>
              <a:t>Domain analysis &amp; requirements elicitation:</a:t>
            </a:r>
            <a:br>
              <a:rPr kumimoji="0" lang="en-US" smtClean="0"/>
            </a:br>
            <a:r>
              <a:rPr kumimoji="0" lang="en-US" smtClean="0"/>
              <a:t>outline</a:t>
            </a:r>
            <a:endParaRPr kumimoji="0" lang="en-US" altLang="en-US" smtClean="0"/>
          </a:p>
        </p:txBody>
      </p:sp>
      <p:sp>
        <p:nvSpPr>
          <p:cNvPr id="141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838" y="1344613"/>
            <a:ext cx="8299450" cy="5080000"/>
          </a:xfrm>
        </p:spPr>
        <p:txBody>
          <a:bodyPr/>
          <a:lstStyle/>
          <a:p>
            <a:pPr>
              <a:spcBef>
                <a:spcPts val="300"/>
              </a:spcBef>
              <a:defRPr/>
            </a:pPr>
            <a:r>
              <a:rPr kumimoji="0" lang="en-US" smtClean="0">
                <a:solidFill>
                  <a:srgbClr val="5F5F5F"/>
                </a:solidFill>
              </a:rPr>
              <a:t>Identifying stakeholders &amp; interacting with them </a:t>
            </a:r>
          </a:p>
          <a:p>
            <a:pPr>
              <a:lnSpc>
                <a:spcPct val="150000"/>
              </a:lnSpc>
              <a:spcBef>
                <a:spcPts val="300"/>
              </a:spcBef>
              <a:defRPr/>
            </a:pPr>
            <a:r>
              <a:rPr kumimoji="0" lang="en-US" smtClean="0">
                <a:solidFill>
                  <a:srgbClr val="5F5F5F"/>
                </a:solidFill>
              </a:rPr>
              <a:t>Artefact-driven elicitation techniques</a:t>
            </a:r>
          </a:p>
          <a:p>
            <a:pPr lvl="1">
              <a:spcBef>
                <a:spcPts val="200"/>
              </a:spcBef>
              <a:defRPr/>
            </a:pPr>
            <a:r>
              <a:rPr kumimoji="0" lang="en-US" smtClean="0">
                <a:solidFill>
                  <a:srgbClr val="5F5F5F"/>
                </a:solidFill>
              </a:rPr>
              <a:t>Background study</a:t>
            </a:r>
          </a:p>
          <a:p>
            <a:pPr lvl="1">
              <a:spcBef>
                <a:spcPts val="200"/>
              </a:spcBef>
              <a:defRPr/>
            </a:pPr>
            <a:r>
              <a:rPr kumimoji="0" lang="en-US" smtClean="0">
                <a:solidFill>
                  <a:srgbClr val="5F5F5F"/>
                </a:solidFill>
              </a:rPr>
              <a:t>Data collection, questionnaires</a:t>
            </a:r>
          </a:p>
          <a:p>
            <a:pPr lvl="1">
              <a:spcBef>
                <a:spcPts val="200"/>
              </a:spcBef>
              <a:defRPr/>
            </a:pPr>
            <a:r>
              <a:rPr kumimoji="0" lang="en-US" smtClean="0">
                <a:solidFill>
                  <a:srgbClr val="5F5F5F"/>
                </a:solidFill>
              </a:rPr>
              <a:t>Repertory grids, card sorts for concept acquisition</a:t>
            </a:r>
          </a:p>
          <a:p>
            <a:pPr lvl="1">
              <a:spcBef>
                <a:spcPts val="200"/>
              </a:spcBef>
              <a:defRPr/>
            </a:pPr>
            <a:r>
              <a:rPr kumimoji="0" lang="en-US" smtClean="0">
                <a:solidFill>
                  <a:srgbClr val="5F5F5F"/>
                </a:solidFill>
              </a:rPr>
              <a:t>Scenarios, storyboards for problem world exploration</a:t>
            </a:r>
          </a:p>
          <a:p>
            <a:pPr lvl="1">
              <a:spcBef>
                <a:spcPts val="200"/>
              </a:spcBef>
              <a:defRPr/>
            </a:pPr>
            <a:r>
              <a:rPr kumimoji="0" lang="en-US" smtClean="0">
                <a:solidFill>
                  <a:srgbClr val="5F5F5F"/>
                </a:solidFill>
              </a:rPr>
              <a:t>Prototypes, mock-ups for early feedback </a:t>
            </a:r>
          </a:p>
          <a:p>
            <a:pPr lvl="1">
              <a:spcBef>
                <a:spcPts val="200"/>
              </a:spcBef>
              <a:defRPr/>
            </a:pPr>
            <a:r>
              <a:rPr kumimoji="0" lang="en-US" smtClean="0">
                <a:solidFill>
                  <a:srgbClr val="5F5F5F"/>
                </a:solidFill>
              </a:rPr>
              <a:t>Knowledge reuse: domain-independent, domain-specific</a:t>
            </a:r>
          </a:p>
          <a:p>
            <a:pPr>
              <a:lnSpc>
                <a:spcPct val="140000"/>
              </a:lnSpc>
              <a:spcBef>
                <a:spcPts val="300"/>
              </a:spcBef>
              <a:defRPr/>
            </a:pP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Stakeholder-driven elicitation techniques</a:t>
            </a:r>
          </a:p>
          <a:p>
            <a:pPr lvl="1">
              <a:spcBef>
                <a:spcPts val="200"/>
              </a:spcBef>
              <a:defRPr/>
            </a:pP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Interviews</a:t>
            </a:r>
            <a:endParaRPr kumimoji="0" lang="en-US" smtClean="0"/>
          </a:p>
          <a:p>
            <a:pPr lvl="1">
              <a:spcBef>
                <a:spcPts val="200"/>
              </a:spcBef>
              <a:defRPr/>
            </a:pPr>
            <a:r>
              <a:rPr kumimoji="0" lang="en-US" smtClean="0"/>
              <a:t>Observation and ethnographic studies</a:t>
            </a:r>
          </a:p>
          <a:p>
            <a:pPr lvl="1">
              <a:spcBef>
                <a:spcPts val="300"/>
              </a:spcBef>
              <a:defRPr/>
            </a:pPr>
            <a:r>
              <a:rPr kumimoji="0" lang="en-US" smtClean="0"/>
              <a:t>Group sessions</a:t>
            </a:r>
            <a:endParaRPr kumimoji="0" lang="en-US" altLang="en-US" smtClean="0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" y="4618038"/>
            <a:ext cx="819150" cy="885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30" name="Rectangle 2"/>
          <p:cNvSpPr>
            <a:spLocks noChangeArrowheads="1"/>
          </p:cNvSpPr>
          <p:nvPr/>
        </p:nvSpPr>
        <p:spPr bwMode="auto">
          <a:xfrm>
            <a:off x="2738438" y="1198563"/>
            <a:ext cx="4021137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79331" name="Rectangle 3"/>
          <p:cNvSpPr>
            <a:spLocks noChangeArrowheads="1"/>
          </p:cNvSpPr>
          <p:nvPr/>
        </p:nvSpPr>
        <p:spPr bwMode="auto">
          <a:xfrm>
            <a:off x="2463800" y="6088063"/>
            <a:ext cx="432117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79332" name="Rectangle 4"/>
          <p:cNvSpPr>
            <a:spLocks noChangeArrowheads="1"/>
          </p:cNvSpPr>
          <p:nvPr/>
        </p:nvSpPr>
        <p:spPr bwMode="auto">
          <a:xfrm>
            <a:off x="5153025" y="4430713"/>
            <a:ext cx="2878138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1509" name="Group 5"/>
          <p:cNvGrpSpPr>
            <a:grpSpLocks/>
          </p:cNvGrpSpPr>
          <p:nvPr/>
        </p:nvGrpSpPr>
        <p:grpSpPr bwMode="auto">
          <a:xfrm>
            <a:off x="4297363" y="1778000"/>
            <a:ext cx="150812" cy="3614738"/>
            <a:chOff x="2779" y="1129"/>
            <a:chExt cx="189" cy="2609"/>
          </a:xfrm>
        </p:grpSpPr>
        <p:sp>
          <p:nvSpPr>
            <p:cNvPr id="1379334" name="Line 6"/>
            <p:cNvSpPr>
              <a:spLocks noChangeShapeType="1"/>
            </p:cNvSpPr>
            <p:nvPr/>
          </p:nvSpPr>
          <p:spPr bwMode="auto">
            <a:xfrm>
              <a:off x="2874" y="1263"/>
              <a:ext cx="0" cy="23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379335" name="Freeform 7"/>
            <p:cNvSpPr>
              <a:spLocks/>
            </p:cNvSpPr>
            <p:nvPr/>
          </p:nvSpPr>
          <p:spPr bwMode="auto">
            <a:xfrm>
              <a:off x="2795" y="1129"/>
              <a:ext cx="173" cy="168"/>
            </a:xfrm>
            <a:custGeom>
              <a:avLst/>
              <a:gdLst/>
              <a:ahLst/>
              <a:cxnLst>
                <a:cxn ang="0">
                  <a:pos x="173" y="168"/>
                </a:cxn>
                <a:cxn ang="0">
                  <a:pos x="79" y="0"/>
                </a:cxn>
                <a:cxn ang="0">
                  <a:pos x="0" y="168"/>
                </a:cxn>
                <a:cxn ang="0">
                  <a:pos x="173" y="168"/>
                </a:cxn>
              </a:cxnLst>
              <a:rect l="0" t="0" r="r" b="b"/>
              <a:pathLst>
                <a:path w="173" h="168">
                  <a:moveTo>
                    <a:pt x="173" y="168"/>
                  </a:moveTo>
                  <a:lnTo>
                    <a:pt x="79" y="0"/>
                  </a:lnTo>
                  <a:lnTo>
                    <a:pt x="0" y="168"/>
                  </a:lnTo>
                  <a:lnTo>
                    <a:pt x="173" y="168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379336" name="Freeform 8"/>
            <p:cNvSpPr>
              <a:spLocks/>
            </p:cNvSpPr>
            <p:nvPr/>
          </p:nvSpPr>
          <p:spPr bwMode="auto">
            <a:xfrm>
              <a:off x="2779" y="3570"/>
              <a:ext cx="173" cy="1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5" y="168"/>
                </a:cxn>
                <a:cxn ang="0">
                  <a:pos x="173" y="0"/>
                </a:cxn>
                <a:cxn ang="0">
                  <a:pos x="0" y="0"/>
                </a:cxn>
              </a:cxnLst>
              <a:rect l="0" t="0" r="r" b="b"/>
              <a:pathLst>
                <a:path w="173" h="168">
                  <a:moveTo>
                    <a:pt x="0" y="0"/>
                  </a:moveTo>
                  <a:lnTo>
                    <a:pt x="95" y="168"/>
                  </a:lnTo>
                  <a:lnTo>
                    <a:pt x="1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</p:grpSp>
      <p:grpSp>
        <p:nvGrpSpPr>
          <p:cNvPr id="21510" name="Group 9"/>
          <p:cNvGrpSpPr>
            <a:grpSpLocks/>
          </p:cNvGrpSpPr>
          <p:nvPr/>
        </p:nvGrpSpPr>
        <p:grpSpPr bwMode="auto">
          <a:xfrm>
            <a:off x="935038" y="3298825"/>
            <a:ext cx="6911975" cy="233363"/>
            <a:chOff x="1190" y="2300"/>
            <a:chExt cx="3415" cy="200"/>
          </a:xfrm>
        </p:grpSpPr>
        <p:sp>
          <p:nvSpPr>
            <p:cNvPr id="1379338" name="Line 10"/>
            <p:cNvSpPr>
              <a:spLocks noChangeShapeType="1"/>
            </p:cNvSpPr>
            <p:nvPr/>
          </p:nvSpPr>
          <p:spPr bwMode="auto">
            <a:xfrm flipH="1">
              <a:off x="1316" y="2401"/>
              <a:ext cx="3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379339" name="Freeform 11"/>
            <p:cNvSpPr>
              <a:spLocks/>
            </p:cNvSpPr>
            <p:nvPr/>
          </p:nvSpPr>
          <p:spPr bwMode="auto">
            <a:xfrm>
              <a:off x="4447" y="2316"/>
              <a:ext cx="158" cy="184"/>
            </a:xfrm>
            <a:custGeom>
              <a:avLst/>
              <a:gdLst/>
              <a:ahLst/>
              <a:cxnLst>
                <a:cxn ang="0">
                  <a:pos x="0" y="184"/>
                </a:cxn>
                <a:cxn ang="0">
                  <a:pos x="158" y="84"/>
                </a:cxn>
                <a:cxn ang="0">
                  <a:pos x="0" y="0"/>
                </a:cxn>
                <a:cxn ang="0">
                  <a:pos x="0" y="184"/>
                </a:cxn>
              </a:cxnLst>
              <a:rect l="0" t="0" r="r" b="b"/>
              <a:pathLst>
                <a:path w="158" h="184">
                  <a:moveTo>
                    <a:pt x="0" y="184"/>
                  </a:moveTo>
                  <a:lnTo>
                    <a:pt x="158" y="84"/>
                  </a:lnTo>
                  <a:lnTo>
                    <a:pt x="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379340" name="Freeform 12"/>
            <p:cNvSpPr>
              <a:spLocks/>
            </p:cNvSpPr>
            <p:nvPr/>
          </p:nvSpPr>
          <p:spPr bwMode="auto">
            <a:xfrm>
              <a:off x="1190" y="2300"/>
              <a:ext cx="158" cy="184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0" y="100"/>
                </a:cxn>
                <a:cxn ang="0">
                  <a:pos x="158" y="184"/>
                </a:cxn>
                <a:cxn ang="0">
                  <a:pos x="158" y="0"/>
                </a:cxn>
              </a:cxnLst>
              <a:rect l="0" t="0" r="r" b="b"/>
              <a:pathLst>
                <a:path w="158" h="184">
                  <a:moveTo>
                    <a:pt x="158" y="0"/>
                  </a:moveTo>
                  <a:lnTo>
                    <a:pt x="0" y="100"/>
                  </a:lnTo>
                  <a:lnTo>
                    <a:pt x="158" y="184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</p:grpSp>
      <p:sp>
        <p:nvSpPr>
          <p:cNvPr id="1379341" name="Rectangle 13"/>
          <p:cNvSpPr>
            <a:spLocks noChangeArrowheads="1"/>
          </p:cNvSpPr>
          <p:nvPr/>
        </p:nvSpPr>
        <p:spPr bwMode="auto">
          <a:xfrm>
            <a:off x="3522663" y="3349625"/>
            <a:ext cx="1173162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79342" name="Rectangle 14"/>
          <p:cNvSpPr>
            <a:spLocks noChangeArrowheads="1"/>
          </p:cNvSpPr>
          <p:nvPr/>
        </p:nvSpPr>
        <p:spPr bwMode="auto">
          <a:xfrm>
            <a:off x="3687763" y="346075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2000">
                <a:solidFill>
                  <a:srgbClr val="000000"/>
                </a:solidFill>
                <a:effectLst/>
                <a:latin typeface="Arial" pitchFamily="34" charset="0"/>
              </a:rPr>
              <a:t>start</a:t>
            </a: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79343" name="Freeform 15"/>
          <p:cNvSpPr>
            <a:spLocks/>
          </p:cNvSpPr>
          <p:nvPr/>
        </p:nvSpPr>
        <p:spPr bwMode="auto">
          <a:xfrm>
            <a:off x="3833813" y="2997200"/>
            <a:ext cx="554037" cy="417513"/>
          </a:xfrm>
          <a:custGeom>
            <a:avLst/>
            <a:gdLst/>
            <a:ahLst/>
            <a:cxnLst>
              <a:cxn ang="0">
                <a:pos x="0" y="301"/>
              </a:cxn>
              <a:cxn ang="0">
                <a:pos x="32" y="318"/>
              </a:cxn>
              <a:cxn ang="0">
                <a:pos x="63" y="234"/>
              </a:cxn>
              <a:cxn ang="0">
                <a:pos x="48" y="234"/>
              </a:cxn>
              <a:cxn ang="0">
                <a:pos x="48" y="251"/>
              </a:cxn>
              <a:cxn ang="0">
                <a:pos x="95" y="184"/>
              </a:cxn>
              <a:cxn ang="0">
                <a:pos x="95" y="184"/>
              </a:cxn>
              <a:cxn ang="0">
                <a:pos x="126" y="151"/>
              </a:cxn>
              <a:cxn ang="0">
                <a:pos x="158" y="117"/>
              </a:cxn>
              <a:cxn ang="0">
                <a:pos x="252" y="67"/>
              </a:cxn>
              <a:cxn ang="0">
                <a:pos x="331" y="34"/>
              </a:cxn>
              <a:cxn ang="0">
                <a:pos x="315" y="17"/>
              </a:cxn>
              <a:cxn ang="0">
                <a:pos x="315" y="34"/>
              </a:cxn>
              <a:cxn ang="0">
                <a:pos x="394" y="34"/>
              </a:cxn>
              <a:cxn ang="0">
                <a:pos x="394" y="0"/>
              </a:cxn>
              <a:cxn ang="0">
                <a:pos x="331" y="0"/>
              </a:cxn>
              <a:cxn ang="0">
                <a:pos x="315" y="0"/>
              </a:cxn>
              <a:cxn ang="0">
                <a:pos x="236" y="34"/>
              </a:cxn>
              <a:cxn ang="0">
                <a:pos x="142" y="84"/>
              </a:cxn>
              <a:cxn ang="0">
                <a:pos x="111" y="117"/>
              </a:cxn>
              <a:cxn ang="0">
                <a:pos x="79" y="168"/>
              </a:cxn>
              <a:cxn ang="0">
                <a:pos x="79" y="168"/>
              </a:cxn>
              <a:cxn ang="0">
                <a:pos x="79" y="151"/>
              </a:cxn>
              <a:cxn ang="0">
                <a:pos x="32" y="218"/>
              </a:cxn>
              <a:cxn ang="0">
                <a:pos x="32" y="234"/>
              </a:cxn>
              <a:cxn ang="0">
                <a:pos x="32" y="234"/>
              </a:cxn>
              <a:cxn ang="0">
                <a:pos x="0" y="301"/>
              </a:cxn>
            </a:cxnLst>
            <a:rect l="0" t="0" r="r" b="b"/>
            <a:pathLst>
              <a:path w="394" h="318">
                <a:moveTo>
                  <a:pt x="0" y="301"/>
                </a:moveTo>
                <a:lnTo>
                  <a:pt x="32" y="318"/>
                </a:lnTo>
                <a:lnTo>
                  <a:pt x="63" y="234"/>
                </a:lnTo>
                <a:lnTo>
                  <a:pt x="48" y="234"/>
                </a:lnTo>
                <a:lnTo>
                  <a:pt x="48" y="251"/>
                </a:lnTo>
                <a:lnTo>
                  <a:pt x="95" y="184"/>
                </a:lnTo>
                <a:lnTo>
                  <a:pt x="95" y="184"/>
                </a:lnTo>
                <a:lnTo>
                  <a:pt x="126" y="151"/>
                </a:lnTo>
                <a:lnTo>
                  <a:pt x="158" y="117"/>
                </a:lnTo>
                <a:lnTo>
                  <a:pt x="252" y="67"/>
                </a:lnTo>
                <a:lnTo>
                  <a:pt x="331" y="34"/>
                </a:lnTo>
                <a:lnTo>
                  <a:pt x="315" y="17"/>
                </a:lnTo>
                <a:lnTo>
                  <a:pt x="315" y="34"/>
                </a:lnTo>
                <a:lnTo>
                  <a:pt x="394" y="34"/>
                </a:lnTo>
                <a:lnTo>
                  <a:pt x="394" y="0"/>
                </a:lnTo>
                <a:lnTo>
                  <a:pt x="331" y="0"/>
                </a:lnTo>
                <a:lnTo>
                  <a:pt x="315" y="0"/>
                </a:lnTo>
                <a:lnTo>
                  <a:pt x="236" y="34"/>
                </a:lnTo>
                <a:lnTo>
                  <a:pt x="142" y="84"/>
                </a:lnTo>
                <a:lnTo>
                  <a:pt x="111" y="117"/>
                </a:lnTo>
                <a:lnTo>
                  <a:pt x="79" y="168"/>
                </a:lnTo>
                <a:lnTo>
                  <a:pt x="79" y="168"/>
                </a:lnTo>
                <a:lnTo>
                  <a:pt x="79" y="151"/>
                </a:lnTo>
                <a:lnTo>
                  <a:pt x="32" y="218"/>
                </a:lnTo>
                <a:lnTo>
                  <a:pt x="32" y="234"/>
                </a:lnTo>
                <a:lnTo>
                  <a:pt x="32" y="234"/>
                </a:lnTo>
                <a:lnTo>
                  <a:pt x="0" y="301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79346" name="Rectangle 18"/>
          <p:cNvSpPr>
            <a:spLocks noChangeArrowheads="1"/>
          </p:cNvSpPr>
          <p:nvPr/>
        </p:nvSpPr>
        <p:spPr bwMode="auto">
          <a:xfrm>
            <a:off x="2133600" y="2055813"/>
            <a:ext cx="103028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Chap. 2:</a:t>
            </a:r>
            <a:endParaRPr lang="en-US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1379347" name="Rectangle 19"/>
          <p:cNvSpPr>
            <a:spLocks noChangeArrowheads="1"/>
          </p:cNvSpPr>
          <p:nvPr/>
        </p:nvSpPr>
        <p:spPr bwMode="auto">
          <a:xfrm>
            <a:off x="2090738" y="2370138"/>
            <a:ext cx="139382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defRPr/>
            </a:pPr>
            <a:r>
              <a:rPr kumimoji="0" lang="en-US"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Elicitation</a:t>
            </a:r>
          </a:p>
          <a:p>
            <a:pPr algn="l">
              <a:lnSpc>
                <a:spcPct val="20000"/>
              </a:lnSpc>
              <a:defRPr/>
            </a:pPr>
            <a:r>
              <a:rPr kumimoji="0" lang="en-US"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techniques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1379351" name="Rectangle 23"/>
          <p:cNvSpPr>
            <a:spLocks noChangeArrowheads="1"/>
          </p:cNvSpPr>
          <p:nvPr/>
        </p:nvSpPr>
        <p:spPr bwMode="auto">
          <a:xfrm>
            <a:off x="3298825" y="1336675"/>
            <a:ext cx="21590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kumimoji="0" lang="en-US" sz="3100" i="1">
                <a:solidFill>
                  <a:srgbClr val="0000FF"/>
                </a:solidFill>
                <a:effectLst/>
                <a:latin typeface="Times New Roman" pitchFamily="18" charset="0"/>
              </a:rPr>
              <a:t> </a:t>
            </a:r>
            <a:r>
              <a:rPr kumimoji="0" lang="en-US" sz="2000" i="1">
                <a:solidFill>
                  <a:srgbClr val="009999"/>
                </a:solidFill>
                <a:effectLst/>
                <a:latin typeface="Arial" pitchFamily="34" charset="0"/>
              </a:rPr>
              <a:t>alternative options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79352" name="Rectangle 24"/>
          <p:cNvSpPr>
            <a:spLocks noChangeArrowheads="1"/>
          </p:cNvSpPr>
          <p:nvPr/>
        </p:nvSpPr>
        <p:spPr bwMode="auto">
          <a:xfrm>
            <a:off x="5624513" y="3460750"/>
            <a:ext cx="2392362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1518" name="Group 25"/>
          <p:cNvGrpSpPr>
            <a:grpSpLocks/>
          </p:cNvGrpSpPr>
          <p:nvPr/>
        </p:nvGrpSpPr>
        <p:grpSpPr bwMode="auto">
          <a:xfrm>
            <a:off x="6307138" y="3440113"/>
            <a:ext cx="1481137" cy="601662"/>
            <a:chOff x="4273" y="2284"/>
            <a:chExt cx="933" cy="379"/>
          </a:xfrm>
        </p:grpSpPr>
        <p:sp>
          <p:nvSpPr>
            <p:cNvPr id="21527" name="Rectangle 26"/>
            <p:cNvSpPr>
              <a:spLocks noChangeArrowheads="1"/>
            </p:cNvSpPr>
            <p:nvPr/>
          </p:nvSpPr>
          <p:spPr bwMode="auto">
            <a:xfrm>
              <a:off x="4485" y="2284"/>
              <a:ext cx="4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2000" i="1">
                  <a:solidFill>
                    <a:schemeClr val="accent2"/>
                  </a:solidFill>
                  <a:effectLst/>
                  <a:latin typeface="Arial" pitchFamily="34" charset="0"/>
                </a:rPr>
                <a:t>agreed</a:t>
              </a:r>
              <a:endParaRPr lang="en-US" sz="2000">
                <a:solidFill>
                  <a:schemeClr val="accent2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28" name="Rectangle 27"/>
            <p:cNvSpPr>
              <a:spLocks noChangeArrowheads="1"/>
            </p:cNvSpPr>
            <p:nvPr/>
          </p:nvSpPr>
          <p:spPr bwMode="auto">
            <a:xfrm>
              <a:off x="4273" y="2471"/>
              <a:ext cx="93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2000" i="1">
                  <a:solidFill>
                    <a:schemeClr val="accent2"/>
                  </a:solidFill>
                  <a:effectLst/>
                  <a:latin typeface="Arial" pitchFamily="34" charset="0"/>
                </a:rPr>
                <a:t>requirements</a:t>
              </a:r>
              <a:endParaRPr lang="en-US" sz="2000">
                <a:solidFill>
                  <a:schemeClr val="accent2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1379356" name="Rectangle 28"/>
          <p:cNvSpPr>
            <a:spLocks noChangeArrowheads="1"/>
          </p:cNvSpPr>
          <p:nvPr/>
        </p:nvSpPr>
        <p:spPr bwMode="auto">
          <a:xfrm>
            <a:off x="3003550" y="5391150"/>
            <a:ext cx="2947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2000" i="1">
                <a:solidFill>
                  <a:schemeClr val="accent2"/>
                </a:solidFill>
                <a:effectLst/>
                <a:latin typeface="Arial" pitchFamily="34" charset="0"/>
              </a:rPr>
              <a:t>documented requirements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grpSp>
        <p:nvGrpSpPr>
          <p:cNvPr id="21520" name="Group 29"/>
          <p:cNvGrpSpPr>
            <a:grpSpLocks/>
          </p:cNvGrpSpPr>
          <p:nvPr/>
        </p:nvGrpSpPr>
        <p:grpSpPr bwMode="auto">
          <a:xfrm>
            <a:off x="962025" y="3422650"/>
            <a:ext cx="2020888" cy="598488"/>
            <a:chOff x="933" y="2291"/>
            <a:chExt cx="1273" cy="377"/>
          </a:xfrm>
        </p:grpSpPr>
        <p:sp>
          <p:nvSpPr>
            <p:cNvPr id="21525" name="Rectangle 30"/>
            <p:cNvSpPr>
              <a:spLocks noChangeArrowheads="1"/>
            </p:cNvSpPr>
            <p:nvPr/>
          </p:nvSpPr>
          <p:spPr bwMode="auto">
            <a:xfrm>
              <a:off x="933" y="2291"/>
              <a:ext cx="127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kumimoji="0" lang="en-US" sz="2000" i="1">
                  <a:solidFill>
                    <a:schemeClr val="accent2"/>
                  </a:solidFill>
                  <a:effectLst/>
                  <a:latin typeface="Arial" pitchFamily="34" charset="0"/>
                </a:rPr>
                <a:t>consolidated</a:t>
              </a:r>
              <a:endParaRPr lang="en-US" sz="2000">
                <a:solidFill>
                  <a:schemeClr val="accent2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26" name="Rectangle 31"/>
            <p:cNvSpPr>
              <a:spLocks noChangeArrowheads="1"/>
            </p:cNvSpPr>
            <p:nvPr/>
          </p:nvSpPr>
          <p:spPr bwMode="auto">
            <a:xfrm>
              <a:off x="1121" y="2476"/>
              <a:ext cx="93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2000" i="1">
                  <a:solidFill>
                    <a:schemeClr val="accent2"/>
                  </a:solidFill>
                  <a:effectLst/>
                  <a:latin typeface="Arial" pitchFamily="34" charset="0"/>
                </a:rPr>
                <a:t>requirements</a:t>
              </a:r>
              <a:endParaRPr lang="en-US" sz="2000">
                <a:solidFill>
                  <a:schemeClr val="accent2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1379361" name="Oval 33"/>
          <p:cNvSpPr>
            <a:spLocks noChangeArrowheads="1"/>
          </p:cNvSpPr>
          <p:nvPr/>
        </p:nvSpPr>
        <p:spPr bwMode="auto">
          <a:xfrm>
            <a:off x="3795713" y="3327400"/>
            <a:ext cx="185737" cy="161925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1522" name="Rectangle 34"/>
          <p:cNvSpPr>
            <a:spLocks noChangeArrowheads="1"/>
          </p:cNvSpPr>
          <p:nvPr/>
        </p:nvSpPr>
        <p:spPr bwMode="auto">
          <a:xfrm>
            <a:off x="855663" y="688975"/>
            <a:ext cx="6642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kumimoji="0" lang="en-US">
                <a:solidFill>
                  <a:srgbClr val="5F5F5F"/>
                </a:solidFill>
                <a:effectLst/>
                <a:latin typeface="Comic Sans MS" pitchFamily="66" charset="0"/>
              </a:rPr>
              <a:t>Chap.1:  RE products and processes</a:t>
            </a:r>
            <a:endParaRPr kumimoji="0" lang="en-US" sz="2200">
              <a:solidFill>
                <a:srgbClr val="5F5F5F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1523" name="Picture 35" descr="C:\Program Files\Common Files\Microsoft Shared\Clipart\cagcat50\pe01460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1750" y="2039938"/>
            <a:ext cx="7207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24" name="Picture 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1650" y="1468438"/>
            <a:ext cx="819150" cy="885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00025"/>
            <a:ext cx="8653463" cy="762000"/>
          </a:xfrm>
        </p:spPr>
        <p:txBody>
          <a:bodyPr/>
          <a:lstStyle/>
          <a:p>
            <a:r>
              <a:rPr lang="en-US" smtClean="0"/>
              <a:t>Interviews</a:t>
            </a:r>
          </a:p>
        </p:txBody>
      </p:sp>
      <p:sp>
        <p:nvSpPr>
          <p:cNvPr id="139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mtClean="0"/>
              <a:t>Primary technique for knowledge elicitation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  <a:buFontTx/>
              <a:buNone/>
              <a:defRPr/>
            </a:pPr>
            <a:r>
              <a:rPr lang="en-US" smtClean="0"/>
              <a:t>1. Select stakeholder specifically for info to be acquired</a:t>
            </a:r>
          </a:p>
          <a:p>
            <a:pPr lvl="1">
              <a:lnSpc>
                <a:spcPct val="70000"/>
              </a:lnSpc>
              <a:spcBef>
                <a:spcPct val="40000"/>
              </a:spcBef>
              <a:buFontTx/>
              <a:buNone/>
              <a:defRPr/>
            </a:pPr>
            <a:r>
              <a:rPr lang="en-US" smtClean="0"/>
              <a:t>	  </a:t>
            </a:r>
            <a:r>
              <a:rPr lang="en-US" sz="2000" smtClean="0"/>
              <a:t>(domain expert, manager, salesperson, end-user, consultant, ...)</a:t>
            </a:r>
            <a:endParaRPr lang="en-US" smtClean="0"/>
          </a:p>
          <a:p>
            <a:pPr lvl="1">
              <a:spcBef>
                <a:spcPct val="40000"/>
              </a:spcBef>
              <a:buFontTx/>
              <a:buNone/>
              <a:defRPr/>
            </a:pPr>
            <a:r>
              <a:rPr lang="en-US" smtClean="0"/>
              <a:t>2. Organize meeting with interviewee, ask questions, record answers</a:t>
            </a:r>
          </a:p>
          <a:p>
            <a:pPr lvl="1">
              <a:spcBef>
                <a:spcPct val="40000"/>
              </a:spcBef>
              <a:buFontTx/>
              <a:buNone/>
              <a:defRPr/>
            </a:pPr>
            <a:r>
              <a:rPr lang="en-US" smtClean="0"/>
              <a:t>3. Write report from interview transcripts</a:t>
            </a:r>
          </a:p>
          <a:p>
            <a:pPr lvl="1">
              <a:spcBef>
                <a:spcPct val="40000"/>
              </a:spcBef>
              <a:buFontTx/>
              <a:buNone/>
              <a:defRPr/>
            </a:pPr>
            <a:r>
              <a:rPr lang="en-US" smtClean="0"/>
              <a:t>4. Submit report to interviewee for validation &amp; refinement</a:t>
            </a:r>
          </a:p>
          <a:p>
            <a:pPr>
              <a:lnSpc>
                <a:spcPct val="130000"/>
              </a:lnSpc>
              <a:defRPr/>
            </a:pPr>
            <a:r>
              <a:rPr lang="en-US" smtClean="0"/>
              <a:t>Single interview may involve multiple stakeholders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smtClean="0"/>
              <a:t>  saves times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smtClean="0"/>
              <a:t>  weaker contact; individuals less involved, speak less freely</a:t>
            </a:r>
          </a:p>
          <a:p>
            <a:pPr>
              <a:lnSpc>
                <a:spcPct val="130000"/>
              </a:lnSpc>
              <a:defRPr/>
            </a:pPr>
            <a:r>
              <a:rPr lang="en-US" smtClean="0"/>
              <a:t>Interview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effectiveness</a:t>
            </a:r>
            <a:r>
              <a:rPr lang="en-US" smtClean="0"/>
              <a:t>: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mtClean="0">
                <a:solidFill>
                  <a:schemeClr val="tx1"/>
                </a:solidFill>
              </a:rPr>
              <a:t>  (</a:t>
            </a:r>
            <a:r>
              <a:rPr lang="en-US" i="1" smtClean="0">
                <a:solidFill>
                  <a:schemeClr val="tx1"/>
                </a:solidFill>
              </a:rPr>
              <a:t>utility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chemeClr val="tx2"/>
                </a:solidFill>
              </a:rPr>
              <a:t>x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i="1" smtClean="0">
                <a:solidFill>
                  <a:schemeClr val="tx1"/>
                </a:solidFill>
              </a:rPr>
              <a:t>coverage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sz="2000" smtClean="0">
                <a:solidFill>
                  <a:schemeClr val="tx1"/>
                </a:solidFill>
              </a:rPr>
              <a:t>of acquired info</a:t>
            </a:r>
            <a:r>
              <a:rPr lang="en-US" smtClean="0">
                <a:solidFill>
                  <a:schemeClr val="tx1"/>
                </a:solidFill>
              </a:rPr>
              <a:t>) </a:t>
            </a:r>
            <a:r>
              <a:rPr lang="en-US" smtClean="0">
                <a:solidFill>
                  <a:schemeClr val="tx2"/>
                </a:solidFill>
              </a:rPr>
              <a:t>/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sz="2000" smtClean="0">
                <a:solidFill>
                  <a:schemeClr val="tx1"/>
                </a:solidFill>
              </a:rPr>
              <a:t>acquisition </a:t>
            </a:r>
            <a:r>
              <a:rPr lang="en-US" i="1" smtClean="0">
                <a:solidFill>
                  <a:schemeClr val="tx1"/>
                </a:solidFill>
              </a:rPr>
              <a:t>time</a:t>
            </a:r>
          </a:p>
        </p:txBody>
      </p:sp>
      <p:graphicFrame>
        <p:nvGraphicFramePr>
          <p:cNvPr id="9218" name="Object 6"/>
          <p:cNvGraphicFramePr>
            <a:graphicFrameLocks noChangeAspect="1"/>
          </p:cNvGraphicFramePr>
          <p:nvPr/>
        </p:nvGraphicFramePr>
        <p:xfrm>
          <a:off x="141288" y="117475"/>
          <a:ext cx="106362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Clip" r:id="rId3" imgW="6484320" imgH="2277720" progId="">
                  <p:embed/>
                </p:oleObj>
              </mc:Choice>
              <mc:Fallback>
                <p:oleObj name="Clip" r:id="rId3" imgW="6484320" imgH="227772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17475"/>
                        <a:ext cx="1063625" cy="706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interview</a:t>
            </a:r>
          </a:p>
        </p:txBody>
      </p:sp>
      <p:sp>
        <p:nvSpPr>
          <p:cNvPr id="141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613" y="1295400"/>
            <a:ext cx="8942387" cy="49784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Structured</a:t>
            </a:r>
            <a:r>
              <a:rPr lang="en-US" smtClean="0"/>
              <a:t> interview: predetermined set of questions</a:t>
            </a:r>
          </a:p>
          <a:p>
            <a:pPr lvl="1">
              <a:lnSpc>
                <a:spcPct val="100000"/>
              </a:lnSpc>
              <a:defRPr/>
            </a:pPr>
            <a:r>
              <a:rPr lang="en-US" smtClean="0"/>
              <a:t>specific to purpose of interview</a:t>
            </a:r>
          </a:p>
          <a:p>
            <a:pPr lvl="1">
              <a:lnSpc>
                <a:spcPct val="100000"/>
              </a:lnSpc>
              <a:defRPr/>
            </a:pPr>
            <a:r>
              <a:rPr lang="en-US" smtClean="0"/>
              <a:t>some open-ended, others with pre-determined answer set</a:t>
            </a:r>
          </a:p>
          <a:p>
            <a:pPr lvl="1">
              <a:lnSpc>
                <a:spcPct val="120000"/>
              </a:lnSpc>
              <a:buFontTx/>
              <a:buNone/>
              <a:defRPr/>
            </a:pPr>
            <a:r>
              <a:rPr lang="en-US" smtClean="0">
                <a:solidFill>
                  <a:schemeClr val="tx2"/>
                </a:solidFill>
              </a:rPr>
              <a:t>=&gt;</a:t>
            </a:r>
            <a:r>
              <a:rPr lang="en-US" smtClean="0"/>
              <a:t>  more focussed discussion, no rambling among topics</a:t>
            </a:r>
          </a:p>
          <a:p>
            <a:pPr>
              <a:lnSpc>
                <a:spcPct val="13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Unstructured</a:t>
            </a:r>
            <a:r>
              <a:rPr lang="en-US" smtClean="0"/>
              <a:t> interview: no predetermined set of questions</a:t>
            </a:r>
          </a:p>
          <a:p>
            <a:pPr lvl="1">
              <a:defRPr/>
            </a:pPr>
            <a:r>
              <a:rPr lang="en-US" smtClean="0"/>
              <a:t>free discussion about system-as-is, perceived problems, proposed solutions</a:t>
            </a:r>
          </a:p>
          <a:p>
            <a:pPr lvl="1">
              <a:lnSpc>
                <a:spcPct val="120000"/>
              </a:lnSpc>
              <a:buFontTx/>
              <a:buNone/>
              <a:defRPr/>
            </a:pPr>
            <a:r>
              <a:rPr lang="en-US" smtClean="0">
                <a:solidFill>
                  <a:schemeClr val="tx2"/>
                </a:solidFill>
              </a:rPr>
              <a:t>=&gt;</a:t>
            </a:r>
            <a:r>
              <a:rPr lang="en-US" smtClean="0"/>
              <a:t> exploration of possibly overlooked issues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=&gt;</a:t>
            </a:r>
            <a:r>
              <a:rPr lang="en-US" smtClean="0"/>
              <a:t>  Effective interviews should mix both modes ...</a:t>
            </a:r>
          </a:p>
          <a:p>
            <a:pPr lvl="1">
              <a:lnSpc>
                <a:spcPct val="100000"/>
              </a:lnSpc>
              <a:defRPr/>
            </a:pPr>
            <a:r>
              <a:rPr lang="en-US" smtClean="0"/>
              <a:t>start with structured parts</a:t>
            </a:r>
          </a:p>
          <a:p>
            <a:pPr lvl="1">
              <a:defRPr/>
            </a:pPr>
            <a:r>
              <a:rPr lang="en-US" smtClean="0"/>
              <a:t>shift to unstructured parts as felt necessary</a:t>
            </a:r>
          </a:p>
        </p:txBody>
      </p:sp>
      <p:graphicFrame>
        <p:nvGraphicFramePr>
          <p:cNvPr id="10242" name="Object 5"/>
          <p:cNvGraphicFramePr>
            <a:graphicFrameLocks noChangeAspect="1"/>
          </p:cNvGraphicFramePr>
          <p:nvPr/>
        </p:nvGraphicFramePr>
        <p:xfrm>
          <a:off x="141288" y="117475"/>
          <a:ext cx="106362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Clip" r:id="rId3" imgW="6484320" imgH="2277720" progId="">
                  <p:embed/>
                </p:oleObj>
              </mc:Choice>
              <mc:Fallback>
                <p:oleObj name="Clip" r:id="rId3" imgW="6484320" imgH="227772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17475"/>
                        <a:ext cx="1063625" cy="706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   Interviews:  strengths &amp; difficulties</a:t>
            </a:r>
          </a:p>
        </p:txBody>
      </p:sp>
      <p:sp>
        <p:nvSpPr>
          <p:cNvPr id="141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75" y="1295400"/>
            <a:ext cx="8797925" cy="497840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smtClean="0"/>
              <a:t>  May reveal info not acquired through other techniques</a:t>
            </a:r>
          </a:p>
          <a:p>
            <a:pPr lvl="1">
              <a:spcBef>
                <a:spcPct val="10000"/>
              </a:spcBef>
              <a:defRPr/>
            </a:pPr>
            <a:r>
              <a:rPr lang="en-US" smtClean="0"/>
              <a:t>how things are running </a:t>
            </a:r>
            <a:r>
              <a:rPr lang="en-US" i="1" smtClean="0"/>
              <a:t>really</a:t>
            </a:r>
            <a:r>
              <a:rPr lang="en-US" smtClean="0"/>
              <a:t>, personal complaints, suggestions for improvement, ...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smtClean="0"/>
              <a:t>  On-the-fly acquisition of info appearing relevant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new questions triggered from previous answers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smtClean="0"/>
              <a:t>  Acquired info might be subjective (hard to assess)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smtClean="0"/>
              <a:t>  Potential inconsistencies between different interviewees</a:t>
            </a:r>
          </a:p>
          <a:p>
            <a:pPr>
              <a:spcBef>
                <a:spcPct val="2500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smtClean="0"/>
              <a:t>  Effectiveness critically relies on interviewer’s attitude, appropriateness of questions</a:t>
            </a:r>
          </a:p>
          <a:p>
            <a:pPr>
              <a:lnSpc>
                <a:spcPct val="160000"/>
              </a:lnSpc>
              <a:buFont typeface="Wingdings" pitchFamily="2" charset="2"/>
              <a:buNone/>
              <a:defRPr/>
            </a:pPr>
            <a:r>
              <a:rPr 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=&gt;</a:t>
            </a:r>
            <a:r>
              <a:rPr lang="en-US" smtClean="0"/>
              <a:t>  </a:t>
            </a:r>
            <a:r>
              <a:rPr lang="en-US" i="1" smtClean="0"/>
              <a:t>Interviewing guidelines</a:t>
            </a:r>
            <a:endParaRPr lang="en-US" smtClean="0"/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/>
        </p:nvGraphicFramePr>
        <p:xfrm>
          <a:off x="141288" y="117475"/>
          <a:ext cx="106362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Clip" r:id="rId3" imgW="6484320" imgH="2277720" progId="">
                  <p:embed/>
                </p:oleObj>
              </mc:Choice>
              <mc:Fallback>
                <p:oleObj name="Clip" r:id="rId3" imgW="6484320" imgH="227772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17475"/>
                        <a:ext cx="1063625" cy="706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185738"/>
            <a:ext cx="8423275" cy="762000"/>
          </a:xfrm>
        </p:spPr>
        <p:txBody>
          <a:bodyPr/>
          <a:lstStyle/>
          <a:p>
            <a:r>
              <a:rPr lang="en-US" smtClean="0"/>
              <a:t>    Guidelines for effective interviews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141288" y="117475"/>
          <a:ext cx="106362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Clip" r:id="rId3" imgW="6484320" imgH="2277720" progId="">
                  <p:embed/>
                </p:oleObj>
              </mc:Choice>
              <mc:Fallback>
                <p:oleObj name="Clip" r:id="rId3" imgW="6484320" imgH="227772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17475"/>
                        <a:ext cx="1063625" cy="706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4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1179513"/>
            <a:ext cx="8751887" cy="4978400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300"/>
              </a:spcBef>
              <a:defRPr/>
            </a:pPr>
            <a:r>
              <a:rPr kumimoji="0" lang="en-US" smtClean="0"/>
              <a:t>Identify the right interviewee sample for full coverage of issues</a:t>
            </a:r>
          </a:p>
          <a:p>
            <a:pPr lvl="1" algn="just">
              <a:spcBef>
                <a:spcPts val="300"/>
              </a:spcBef>
              <a:defRPr/>
            </a:pPr>
            <a:r>
              <a:rPr kumimoji="0" lang="en-AU" smtClean="0"/>
              <a:t>different responsibilities, expertise, tasks, exposure to problems</a:t>
            </a:r>
          </a:p>
          <a:p>
            <a:pPr algn="just">
              <a:lnSpc>
                <a:spcPct val="140000"/>
              </a:lnSpc>
              <a:spcBef>
                <a:spcPts val="300"/>
              </a:spcBef>
              <a:defRPr/>
            </a:pPr>
            <a:r>
              <a:rPr kumimoji="0" lang="en-US" smtClean="0"/>
              <a:t>Come prepared, to focus on right issue at right time</a:t>
            </a:r>
          </a:p>
          <a:p>
            <a:pPr lvl="1" algn="just">
              <a:spcBef>
                <a:spcPts val="300"/>
              </a:spcBef>
              <a:defRPr/>
            </a:pPr>
            <a:r>
              <a:rPr kumimoji="0" lang="en-US" smtClean="0"/>
              <a:t>backgound study first</a:t>
            </a:r>
          </a:p>
          <a:p>
            <a:pPr lvl="1" algn="just">
              <a:spcBef>
                <a:spcPts val="300"/>
              </a:spcBef>
              <a:defRPr/>
            </a:pPr>
            <a:r>
              <a:rPr kumimoji="0" lang="en-US" smtClean="0"/>
              <a:t>predesign a sequence of questions for </a:t>
            </a: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this</a:t>
            </a:r>
            <a:r>
              <a:rPr kumimoji="0" lang="en-US" smtClean="0"/>
              <a:t> interviewee </a:t>
            </a:r>
          </a:p>
          <a:p>
            <a:pPr>
              <a:lnSpc>
                <a:spcPct val="150000"/>
              </a:lnSpc>
              <a:spcBef>
                <a:spcPts val="300"/>
              </a:spcBef>
              <a:defRPr/>
            </a:pPr>
            <a:r>
              <a:rPr kumimoji="0" lang="en-US" smtClean="0"/>
              <a:t>Centre the interview on the interviewee’s work &amp; concerns</a:t>
            </a:r>
            <a:endParaRPr kumimoji="0" lang="en-US" b="1" smtClean="0"/>
          </a:p>
          <a:p>
            <a:pPr algn="just">
              <a:lnSpc>
                <a:spcPct val="130000"/>
              </a:lnSpc>
              <a:spcBef>
                <a:spcPts val="300"/>
              </a:spcBef>
              <a:defRPr/>
            </a:pPr>
            <a:r>
              <a:rPr kumimoji="0" lang="en-US" smtClean="0"/>
              <a:t>Keep control over the interview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defRPr/>
            </a:pPr>
            <a:r>
              <a:rPr kumimoji="0" lang="en-US" smtClean="0"/>
              <a:t>Make the interviewee feel comfortable</a:t>
            </a:r>
          </a:p>
          <a:p>
            <a:pPr lvl="1" algn="just">
              <a:spcBef>
                <a:spcPts val="300"/>
              </a:spcBef>
              <a:defRPr/>
            </a:pPr>
            <a:r>
              <a:rPr kumimoji="0" lang="en-US" i="1" smtClean="0"/>
              <a:t>Start:</a:t>
            </a:r>
            <a:r>
              <a:rPr kumimoji="0" lang="en-US" smtClean="0"/>
              <a:t> break ice, provide motivation, ask easy questions</a:t>
            </a:r>
          </a:p>
          <a:p>
            <a:pPr lvl="1" algn="just">
              <a:spcBef>
                <a:spcPts val="300"/>
              </a:spcBef>
              <a:defRPr/>
            </a:pPr>
            <a:r>
              <a:rPr kumimoji="0" lang="en-US" smtClean="0"/>
              <a:t>Consider the person too, not only the role</a:t>
            </a:r>
          </a:p>
          <a:p>
            <a:pPr lvl="1" algn="just">
              <a:spcBef>
                <a:spcPts val="300"/>
              </a:spcBef>
              <a:defRPr/>
            </a:pPr>
            <a:r>
              <a:rPr kumimoji="0" lang="en-US" smtClean="0"/>
              <a:t>Do always appear as a trustworthy partner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142875"/>
            <a:ext cx="8423275" cy="762000"/>
          </a:xfrm>
        </p:spPr>
        <p:txBody>
          <a:bodyPr/>
          <a:lstStyle/>
          <a:p>
            <a:r>
              <a:rPr lang="en-US" smtClean="0"/>
              <a:t>    Guidelines for effective interviews  </a:t>
            </a:r>
            <a:r>
              <a:rPr lang="en-US" sz="2000" smtClean="0"/>
              <a:t>(2)</a:t>
            </a:r>
            <a:endParaRPr lang="en-US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252538"/>
            <a:ext cx="8751887" cy="4978400"/>
          </a:xfrm>
        </p:spPr>
        <p:txBody>
          <a:bodyPr/>
          <a:lstStyle/>
          <a:p>
            <a:pPr algn="just">
              <a:spcBef>
                <a:spcPts val="300"/>
              </a:spcBef>
            </a:pPr>
            <a:r>
              <a:rPr kumimoji="0" lang="en-US" smtClean="0"/>
              <a:t>Be focused, keep open-ended questions for the end</a:t>
            </a:r>
          </a:p>
          <a:p>
            <a:pPr algn="just">
              <a:lnSpc>
                <a:spcPct val="140000"/>
              </a:lnSpc>
              <a:spcBef>
                <a:spcPts val="300"/>
              </a:spcBef>
            </a:pPr>
            <a:r>
              <a:rPr kumimoji="0" lang="en-US" smtClean="0"/>
              <a:t>Be open-minded, flexible in case of unexpected answers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</a:pPr>
            <a:r>
              <a:rPr kumimoji="0" lang="en-US" smtClean="0"/>
              <a:t>Ask </a:t>
            </a:r>
            <a:r>
              <a:rPr kumimoji="0" lang="en-US" i="1" smtClean="0"/>
              <a:t>why</a:t>
            </a:r>
            <a:r>
              <a:rPr kumimoji="0" lang="en-US" smtClean="0"/>
              <a:t>-questions without being offending</a:t>
            </a:r>
          </a:p>
          <a:p>
            <a:pPr algn="just">
              <a:lnSpc>
                <a:spcPct val="140000"/>
              </a:lnSpc>
              <a:spcBef>
                <a:spcPts val="300"/>
              </a:spcBef>
            </a:pPr>
            <a:r>
              <a:rPr kumimoji="0" lang="en-US" smtClean="0"/>
              <a:t>Avoid certain types of questions ...</a:t>
            </a:r>
          </a:p>
          <a:p>
            <a:pPr lvl="1" algn="just">
              <a:lnSpc>
                <a:spcPct val="100000"/>
              </a:lnSpc>
              <a:spcBef>
                <a:spcPts val="300"/>
              </a:spcBef>
            </a:pPr>
            <a:r>
              <a:rPr kumimoji="0" lang="en-US" sz="2000" smtClean="0"/>
              <a:t>opiniated or biased</a:t>
            </a:r>
          </a:p>
          <a:p>
            <a:pPr lvl="1" algn="just">
              <a:spcBef>
                <a:spcPts val="300"/>
              </a:spcBef>
            </a:pPr>
            <a:r>
              <a:rPr kumimoji="0" lang="en-US" sz="2000" smtClean="0"/>
              <a:t>affirmative</a:t>
            </a:r>
          </a:p>
          <a:p>
            <a:pPr lvl="1" algn="just">
              <a:spcBef>
                <a:spcPts val="300"/>
              </a:spcBef>
            </a:pPr>
            <a:r>
              <a:rPr kumimoji="0" lang="en-US" sz="2000" smtClean="0"/>
              <a:t>obvious or impossible answer for this interviewee</a:t>
            </a:r>
          </a:p>
          <a:p>
            <a:pPr algn="just">
              <a:lnSpc>
                <a:spcPct val="140000"/>
              </a:lnSpc>
              <a:spcBef>
                <a:spcPts val="300"/>
              </a:spcBef>
            </a:pPr>
            <a:r>
              <a:rPr kumimoji="0" lang="en-US" smtClean="0"/>
              <a:t>Edit &amp; structure interview transcripts while still fresh in mind</a:t>
            </a:r>
          </a:p>
          <a:p>
            <a:pPr lvl="1" algn="just">
              <a:lnSpc>
                <a:spcPct val="90000"/>
              </a:lnSpc>
              <a:spcBef>
                <a:spcPts val="300"/>
              </a:spcBef>
            </a:pPr>
            <a:r>
              <a:rPr kumimoji="0" lang="en-US" sz="2000" smtClean="0"/>
              <a:t>including personal reactions, attitudes, etc</a:t>
            </a:r>
          </a:p>
          <a:p>
            <a:pPr algn="just">
              <a:lnSpc>
                <a:spcPct val="140000"/>
              </a:lnSpc>
              <a:spcBef>
                <a:spcPts val="300"/>
              </a:spcBef>
            </a:pPr>
            <a:r>
              <a:rPr kumimoji="0" lang="en-US" smtClean="0"/>
              <a:t>Keep interviewee in the loop</a:t>
            </a:r>
          </a:p>
          <a:p>
            <a:pPr lvl="1" algn="just">
              <a:lnSpc>
                <a:spcPct val="90000"/>
              </a:lnSpc>
              <a:spcBef>
                <a:spcPts val="300"/>
              </a:spcBef>
            </a:pPr>
            <a:r>
              <a:rPr kumimoji="0" lang="en-US" sz="2000" smtClean="0"/>
              <a:t>co-review interview transcript for validation &amp; refinement</a:t>
            </a:r>
          </a:p>
          <a:p>
            <a:pPr algn="ctr">
              <a:lnSpc>
                <a:spcPct val="15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kumimoji="0" lang="en-US" i="1" smtClean="0">
                <a:solidFill>
                  <a:schemeClr val="tx2"/>
                </a:solidFill>
              </a:rPr>
              <a:t>Model-driven interviews may help structure them</a:t>
            </a:r>
          </a:p>
          <a:p>
            <a:pPr algn="ctr">
              <a:lnSpc>
                <a:spcPct val="9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kumimoji="0" lang="en-US" sz="2000" smtClean="0">
                <a:solidFill>
                  <a:schemeClr val="tx2"/>
                </a:solidFill>
              </a:rPr>
              <a:t>(see Part 2 of the book)</a:t>
            </a:r>
            <a:endParaRPr kumimoji="0" lang="en-US" sz="2000" smtClean="0"/>
          </a:p>
        </p:txBody>
      </p:sp>
      <p:graphicFrame>
        <p:nvGraphicFramePr>
          <p:cNvPr id="13314" name="Object 5"/>
          <p:cNvGraphicFramePr>
            <a:graphicFrameLocks noChangeAspect="1"/>
          </p:cNvGraphicFramePr>
          <p:nvPr/>
        </p:nvGraphicFramePr>
        <p:xfrm>
          <a:off x="141288" y="117475"/>
          <a:ext cx="106362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Clip" r:id="rId3" imgW="6484320" imgH="2277720" progId="">
                  <p:embed/>
                </p:oleObj>
              </mc:Choice>
              <mc:Fallback>
                <p:oleObj name="Clip" r:id="rId3" imgW="6484320" imgH="227772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17475"/>
                        <a:ext cx="1063625" cy="706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42875"/>
            <a:ext cx="8653463" cy="762000"/>
          </a:xfrm>
        </p:spPr>
        <p:txBody>
          <a:bodyPr/>
          <a:lstStyle/>
          <a:p>
            <a:r>
              <a:rPr lang="en-US" smtClean="0"/>
              <a:t>Observation &amp; ethnographic studies</a:t>
            </a:r>
          </a:p>
        </p:txBody>
      </p:sp>
      <p:sp>
        <p:nvSpPr>
          <p:cNvPr id="139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725" y="1136650"/>
            <a:ext cx="8931275" cy="4978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Focus on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task</a:t>
            </a:r>
            <a:r>
              <a:rPr lang="en-US" dirty="0" smtClean="0"/>
              <a:t> elicitation in the system-as-is</a:t>
            </a:r>
          </a:p>
          <a:p>
            <a:pPr>
              <a:defRPr/>
            </a:pPr>
            <a:r>
              <a:rPr lang="en-US" dirty="0" smtClean="0"/>
              <a:t>Understanding a task is often easier by observing people performing it (rather than verbal or textual explanation)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cf. tying shoelaces</a:t>
            </a:r>
          </a:p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Passive</a:t>
            </a:r>
            <a:r>
              <a:rPr lang="en-US" dirty="0" smtClean="0"/>
              <a:t> observation: no interference with task performers</a:t>
            </a:r>
          </a:p>
          <a:p>
            <a:pPr lvl="1">
              <a:defRPr/>
            </a:pPr>
            <a:r>
              <a:rPr lang="en-US" dirty="0" smtClean="0"/>
              <a:t> Watch from outside, record (notes, video), edit transcripts, interpret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Protocol analysis</a:t>
            </a:r>
            <a:r>
              <a:rPr lang="en-US" dirty="0" smtClean="0">
                <a:solidFill>
                  <a:schemeClr val="tx1"/>
                </a:solidFill>
              </a:rPr>
              <a:t>: task performers concurrently explain it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Ethnographic studies</a:t>
            </a:r>
            <a:r>
              <a:rPr lang="en-US" dirty="0" smtClean="0">
                <a:solidFill>
                  <a:schemeClr val="tx1"/>
                </a:solidFill>
              </a:rPr>
              <a:t>: over long periods of time, try to discover emergent properties of social group involved</a:t>
            </a:r>
            <a:endParaRPr lang="en-US" dirty="0" smtClean="0"/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lang="en-US" sz="2200" dirty="0" smtClean="0"/>
              <a:t>about task performance </a:t>
            </a:r>
            <a:r>
              <a:rPr lang="en-US" sz="2200" dirty="0" smtClean="0">
                <a:solidFill>
                  <a:schemeClr val="tx2"/>
                </a:solidFill>
              </a:rPr>
              <a:t>+</a:t>
            </a:r>
            <a:r>
              <a:rPr lang="en-US" sz="2200" dirty="0" smtClean="0"/>
              <a:t> attitudes, reactions, gestures, </a:t>
            </a:r>
            <a:r>
              <a:rPr lang="en-US" dirty="0" smtClean="0"/>
              <a:t>...</a:t>
            </a:r>
            <a:endParaRPr lang="en-US" sz="2200" dirty="0" smtClean="0"/>
          </a:p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Active</a:t>
            </a:r>
            <a:r>
              <a:rPr lang="en-US" dirty="0" smtClean="0"/>
              <a:t> observation: you get involved in the task, even become a team member	</a:t>
            </a:r>
          </a:p>
        </p:txBody>
      </p:sp>
      <p:pic>
        <p:nvPicPr>
          <p:cNvPr id="40964" name="Picture 4" descr="C:\Program Files\Microsoft Office\Clipart\Popular\MAGNIFY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" y="74613"/>
            <a:ext cx="468313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46125" y="158750"/>
            <a:ext cx="8315325" cy="762000"/>
          </a:xfrm>
          <a:noFill/>
        </p:spPr>
        <p:txBody>
          <a:bodyPr/>
          <a:lstStyle/>
          <a:p>
            <a:r>
              <a:rPr lang="en-US" smtClean="0"/>
              <a:t>Observation &amp; ethnographic studies</a:t>
            </a:r>
            <a:r>
              <a:rPr lang="en-US" altLang="en-US" smtClean="0"/>
              <a:t>: pros &amp; cons</a:t>
            </a:r>
          </a:p>
        </p:txBody>
      </p:sp>
      <p:sp>
        <p:nvSpPr>
          <p:cNvPr id="141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200" y="922338"/>
            <a:ext cx="8940800" cy="5567362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altLang="en-US" dirty="0" smtClean="0"/>
              <a:t>May reveal ...</a:t>
            </a:r>
          </a:p>
          <a:p>
            <a:pPr lvl="1">
              <a:defRPr/>
            </a:pPr>
            <a:r>
              <a:rPr lang="en-US" alt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tacit knowledge</a:t>
            </a:r>
            <a:r>
              <a:rPr lang="en-US" altLang="en-US" sz="2000" dirty="0" smtClean="0"/>
              <a:t> that would not emerge otherwise</a:t>
            </a:r>
          </a:p>
          <a:p>
            <a:pPr lvl="1">
              <a:spcBef>
                <a:spcPct val="15000"/>
              </a:spcBef>
              <a:buFontTx/>
              <a:buNone/>
              <a:defRPr/>
            </a:pPr>
            <a:r>
              <a:rPr lang="en-US" altLang="en-US" sz="2000" dirty="0" smtClean="0"/>
              <a:t>   e.g. </a:t>
            </a:r>
            <a:r>
              <a:rPr lang="en-US" altLang="en-US" sz="2000" dirty="0" smtClean="0">
                <a:solidFill>
                  <a:srgbClr val="5F5F5F"/>
                </a:solidFill>
              </a:rPr>
              <a:t>ethnographic study of air traffic control </a:t>
            </a:r>
            <a:r>
              <a:rPr lang="en-US" altLang="en-US" sz="2000" dirty="0" smtClean="0">
                <a:solidFill>
                  <a:schemeClr val="tx2"/>
                </a:solidFill>
              </a:rPr>
              <a:t>=&gt;</a:t>
            </a:r>
            <a:r>
              <a:rPr lang="en-US" altLang="en-US" sz="2000" dirty="0" smtClean="0">
                <a:solidFill>
                  <a:srgbClr val="5F5F5F"/>
                </a:solidFill>
              </a:rPr>
              <a:t> implicit mental</a:t>
            </a:r>
          </a:p>
          <a:p>
            <a:pPr lvl="1">
              <a:lnSpc>
                <a:spcPct val="9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en-US" sz="2000" dirty="0" smtClean="0">
                <a:solidFill>
                  <a:srgbClr val="5F5F5F"/>
                </a:solidFill>
              </a:rPr>
              <a:t>         model of air traffic to be preserved in system-to-be</a:t>
            </a:r>
            <a:r>
              <a:rPr lang="en-US" altLang="en-US" sz="2000" dirty="0" smtClean="0"/>
              <a:t> </a:t>
            </a:r>
          </a:p>
          <a:p>
            <a:pPr lvl="1">
              <a:defRPr/>
            </a:pPr>
            <a:r>
              <a:rPr lang="en-US" altLang="en-US" sz="2000" dirty="0" smtClean="0"/>
              <a:t>hidden problems through tricky ways of doing things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en-US" sz="2000" dirty="0" smtClean="0"/>
              <a:t>culture-specific aspects to be taken into account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altLang="en-US" dirty="0" smtClean="0"/>
              <a:t>  Contextualization of acquired info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altLang="en-US" dirty="0" smtClean="0"/>
              <a:t>Slow &amp; expensive: to be done over long periods of time, 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  <a:defRPr/>
            </a:pPr>
            <a:r>
              <a:rPr lang="en-US" altLang="en-US" dirty="0" smtClean="0"/>
              <a:t>         at different times, under different workload conditions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altLang="en-US" dirty="0" smtClean="0"/>
              <a:t>Potentially inaccurate </a:t>
            </a:r>
            <a:r>
              <a:rPr lang="en-US" altLang="en-US" sz="2000" dirty="0" smtClean="0"/>
              <a:t>(people behave differently when observed)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altLang="en-US" dirty="0" smtClean="0"/>
              <a:t>Data mining problem, interpretation problem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altLang="en-US" dirty="0" smtClean="0"/>
              <a:t>Focus on system-</a:t>
            </a:r>
            <a:r>
              <a:rPr lang="en-US" altLang="en-US" i="1" dirty="0" smtClean="0"/>
              <a:t>as-is</a:t>
            </a:r>
          </a:p>
          <a:p>
            <a:pPr algn="ctr">
              <a:buFont typeface="Wingdings" pitchFamily="2" charset="2"/>
              <a:buNone/>
              <a:defRPr/>
            </a:pPr>
            <a:r>
              <a:rPr lang="en-US" altLang="en-US" i="1" dirty="0" smtClean="0">
                <a:solidFill>
                  <a:schemeClr val="tx2"/>
                </a:solidFill>
              </a:rPr>
              <a:t>Some of the interviewing guidelines are relevant</a:t>
            </a:r>
          </a:p>
        </p:txBody>
      </p:sp>
      <p:pic>
        <p:nvPicPr>
          <p:cNvPr id="41988" name="Picture 7" descr="C:\Program Files\Microsoft Office\Clipart\Popular\MAGNIFY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" y="74613"/>
            <a:ext cx="468313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Group sessions</a:t>
            </a: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109538" y="71438"/>
          <a:ext cx="121920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Image Bitmap" r:id="rId3" imgW="3191320" imgH="2314286" progId="PBrush">
                  <p:embed/>
                </p:oleObj>
              </mc:Choice>
              <mc:Fallback>
                <p:oleObj name="Image Bitmap" r:id="rId3" imgW="3191320" imgH="2314286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8" y="71438"/>
                        <a:ext cx="1219200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77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5900" y="1295400"/>
            <a:ext cx="8788400" cy="49784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dirty="0" smtClean="0"/>
              <a:t>More perception, </a:t>
            </a:r>
            <a:r>
              <a:rPr lang="en-US" dirty="0" err="1" smtClean="0"/>
              <a:t>judgement</a:t>
            </a:r>
            <a:r>
              <a:rPr lang="en-US" dirty="0" smtClean="0"/>
              <a:t>, invention from interactions within group of diverse people</a:t>
            </a:r>
          </a:p>
          <a:p>
            <a:pPr>
              <a:defRPr/>
            </a:pPr>
            <a:r>
              <a:rPr lang="en-US" dirty="0" smtClean="0"/>
              <a:t>Elicitation takes place in series of group workshops (a few days each) </a:t>
            </a:r>
            <a:r>
              <a:rPr lang="en-US" dirty="0" smtClean="0">
                <a:solidFill>
                  <a:schemeClr val="tx2"/>
                </a:solidFill>
              </a:rPr>
              <a:t>+</a:t>
            </a:r>
            <a:r>
              <a:rPr lang="en-US" dirty="0" smtClean="0"/>
              <a:t> follow-up actions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 smtClean="0"/>
              <a:t>audiovisuals, wall charts</a:t>
            </a:r>
            <a:r>
              <a:rPr lang="en-US" sz="2000" dirty="0" smtClean="0"/>
              <a:t> </a:t>
            </a:r>
            <a:r>
              <a:rPr lang="en-US" dirty="0" smtClean="0"/>
              <a:t>to foster discussion, record outcome</a:t>
            </a: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Structured</a:t>
            </a:r>
            <a:r>
              <a:rPr lang="en-US" dirty="0" smtClean="0"/>
              <a:t> group sessions: </a:t>
            </a:r>
          </a:p>
          <a:p>
            <a:pPr lvl="1">
              <a:spcBef>
                <a:spcPct val="10000"/>
              </a:spcBef>
              <a:defRPr/>
            </a:pPr>
            <a:r>
              <a:rPr lang="en-US" dirty="0" smtClean="0"/>
              <a:t>Each participant has a clearly defined role 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buFontTx/>
              <a:buNone/>
              <a:defRPr/>
            </a:pPr>
            <a:r>
              <a:rPr lang="en-US" sz="2000" dirty="0" smtClean="0"/>
              <a:t>      (leader, moderator, manager, user, developer, ...)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ct val="30000"/>
              </a:spcBef>
              <a:defRPr/>
            </a:pPr>
            <a:r>
              <a:rPr lang="en-US" dirty="0" smtClean="0"/>
              <a:t>Contributes to </a:t>
            </a:r>
            <a:r>
              <a:rPr lang="en-US" dirty="0" err="1" smtClean="0"/>
              <a:t>req</a:t>
            </a:r>
            <a:r>
              <a:rPr lang="en-US" dirty="0" smtClean="0"/>
              <a:t> elaboration according to his/her role, towards reaching synergies</a:t>
            </a:r>
          </a:p>
          <a:p>
            <a:pPr lvl="1">
              <a:spcBef>
                <a:spcPct val="20000"/>
              </a:spcBef>
              <a:defRPr/>
            </a:pPr>
            <a:r>
              <a:rPr lang="en-US" dirty="0" smtClean="0"/>
              <a:t>Generally focused on high-level </a:t>
            </a:r>
            <a:r>
              <a:rPr lang="en-US" dirty="0" err="1" smtClean="0"/>
              <a:t>reqs</a:t>
            </a:r>
            <a:endParaRPr lang="en-US" dirty="0" smtClean="0"/>
          </a:p>
          <a:p>
            <a:pPr lvl="1">
              <a:lnSpc>
                <a:spcPct val="130000"/>
              </a:lnSpc>
              <a:spcBef>
                <a:spcPct val="20000"/>
              </a:spcBef>
              <a:defRPr/>
            </a:pPr>
            <a:r>
              <a:rPr lang="en-US" dirty="0" smtClean="0"/>
              <a:t>Variants:  focus groups, JAD, QFD, ...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Group sessions  </a:t>
            </a:r>
            <a:r>
              <a:rPr lang="en-US" sz="2000" smtClean="0"/>
              <a:t>(2)</a:t>
            </a:r>
            <a:endParaRPr lang="en-US" smtClean="0"/>
          </a:p>
        </p:txBody>
      </p:sp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109538" y="71438"/>
          <a:ext cx="121920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Image Bitmap" r:id="rId3" imgW="3191320" imgH="2314286" progId="PBrush">
                  <p:embed/>
                </p:oleObj>
              </mc:Choice>
              <mc:Fallback>
                <p:oleObj name="Image Bitmap" r:id="rId3" imgW="3191320" imgH="2314286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8" y="71438"/>
                        <a:ext cx="1219200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82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15900" y="1266825"/>
            <a:ext cx="8748713" cy="4978400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Unstructured</a:t>
            </a:r>
            <a:r>
              <a:rPr lang="en-US" smtClean="0"/>
              <a:t> group sessions (brainstorming):  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Participants have a less clearly defined role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Two separate stages ...</a:t>
            </a:r>
          </a:p>
          <a:p>
            <a:pPr lvl="2">
              <a:buFontTx/>
              <a:buNone/>
              <a:defRPr/>
            </a:pPr>
            <a:r>
              <a:rPr lang="en-US" smtClean="0"/>
              <a:t>1. </a:t>
            </a:r>
            <a:r>
              <a:rPr lang="en-US" sz="22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Idea generation</a:t>
            </a:r>
            <a:r>
              <a:rPr lang="en-US" sz="2200" smtClean="0"/>
              <a:t> to address a problem:  </a:t>
            </a:r>
          </a:p>
          <a:p>
            <a:pPr lvl="2">
              <a:spcBef>
                <a:spcPct val="15000"/>
              </a:spcBef>
              <a:buFontTx/>
              <a:buNone/>
              <a:defRPr/>
            </a:pPr>
            <a:r>
              <a:rPr lang="en-US" sz="2200" smtClean="0"/>
              <a:t>     as many ideas as possible</a:t>
            </a:r>
          </a:p>
          <a:p>
            <a:pPr lvl="2">
              <a:lnSpc>
                <a:spcPct val="100000"/>
              </a:lnSpc>
              <a:spcBef>
                <a:spcPct val="15000"/>
              </a:spcBef>
              <a:buFontTx/>
              <a:buNone/>
              <a:defRPr/>
            </a:pPr>
            <a:r>
              <a:rPr lang="en-US" sz="2200" smtClean="0"/>
              <a:t>     from each participant</a:t>
            </a:r>
          </a:p>
          <a:p>
            <a:pPr lvl="2">
              <a:lnSpc>
                <a:spcPct val="100000"/>
              </a:lnSpc>
              <a:spcBef>
                <a:spcPct val="15000"/>
              </a:spcBef>
              <a:buFontTx/>
              <a:buNone/>
              <a:defRPr/>
            </a:pPr>
            <a:r>
              <a:rPr lang="en-US" sz="2200" smtClean="0"/>
              <a:t>     without censorship/criticism</a:t>
            </a:r>
          </a:p>
          <a:p>
            <a:pPr lvl="2">
              <a:lnSpc>
                <a:spcPct val="130000"/>
              </a:lnSpc>
              <a:buFontTx/>
              <a:buNone/>
              <a:defRPr/>
            </a:pPr>
            <a:r>
              <a:rPr lang="en-US" smtClean="0"/>
              <a:t>2. </a:t>
            </a:r>
            <a:r>
              <a:rPr lang="en-US" sz="22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Idea evaluation</a:t>
            </a:r>
            <a:r>
              <a:rPr lang="en-US" sz="2200" smtClean="0"/>
              <a:t>: </a:t>
            </a:r>
          </a:p>
          <a:p>
            <a:pPr lvl="2">
              <a:spcBef>
                <a:spcPct val="15000"/>
              </a:spcBef>
              <a:buFontTx/>
              <a:buNone/>
              <a:defRPr/>
            </a:pPr>
            <a:r>
              <a:rPr lang="en-US" sz="2200" smtClean="0"/>
              <a:t>	  by all participants together</a:t>
            </a:r>
          </a:p>
          <a:p>
            <a:pPr lvl="2">
              <a:lnSpc>
                <a:spcPct val="100000"/>
              </a:lnSpc>
              <a:spcBef>
                <a:spcPct val="15000"/>
              </a:spcBef>
              <a:buFontTx/>
              <a:buNone/>
              <a:defRPr/>
            </a:pPr>
            <a:r>
              <a:rPr lang="en-US" sz="2200" smtClean="0"/>
              <a:t>     according to agreed criteria </a:t>
            </a:r>
            <a:r>
              <a:rPr lang="en-US" smtClean="0"/>
              <a:t>(e.g. value, cost, feasibility)</a:t>
            </a:r>
            <a:endParaRPr lang="en-US" sz="2200" smtClean="0"/>
          </a:p>
          <a:p>
            <a:pPr lvl="2">
              <a:spcBef>
                <a:spcPct val="15000"/>
              </a:spcBef>
              <a:buFontTx/>
              <a:buNone/>
              <a:defRPr/>
            </a:pPr>
            <a:r>
              <a:rPr lang="en-US" sz="2200" smtClean="0"/>
              <a:t>     to prioritize ideas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Group sessions</a:t>
            </a:r>
            <a:r>
              <a:rPr lang="en-US" altLang="en-US" smtClean="0"/>
              <a:t>: pros &amp; cons</a:t>
            </a:r>
            <a:endParaRPr lang="en-US" smtClean="0"/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109538" y="71438"/>
          <a:ext cx="121920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Image Bitmap" r:id="rId3" imgW="3191320" imgH="2314286" progId="PBrush">
                  <p:embed/>
                </p:oleObj>
              </mc:Choice>
              <mc:Fallback>
                <p:oleObj name="Image Bitmap" r:id="rId3" imgW="3191320" imgH="2314286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8" y="71438"/>
                        <a:ext cx="1219200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03200" y="908050"/>
            <a:ext cx="8940800" cy="5567363"/>
          </a:xfrm>
          <a:noFill/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b="1" smtClean="0">
                <a:solidFill>
                  <a:schemeClr val="tx2"/>
                </a:solidFill>
              </a:rPr>
              <a:t> </a:t>
            </a:r>
            <a:r>
              <a:rPr lang="en-US" altLang="en-US" smtClean="0"/>
              <a:t>Less formal interactions than interviews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mtClean="0"/>
              <a:t>     </a:t>
            </a:r>
            <a:r>
              <a:rPr lang="en-US" altLang="en-US" smtClean="0">
                <a:solidFill>
                  <a:schemeClr val="tx2"/>
                </a:solidFill>
              </a:rPr>
              <a:t>=&gt; </a:t>
            </a:r>
            <a:r>
              <a:rPr lang="en-US" altLang="en-US" smtClean="0"/>
              <a:t> may reveal hidden aspects of the system </a:t>
            </a:r>
            <a:r>
              <a:rPr lang="en-US" altLang="en-US" sz="2000" smtClean="0"/>
              <a:t>(as-is or to-be) </a:t>
            </a:r>
            <a:endParaRPr lang="en-US" altLang="en-US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altLang="en-US" smtClean="0"/>
              <a:t> Potentially ...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altLang="en-US" smtClean="0"/>
              <a:t>wider exploration of issues &amp; ideas</a:t>
            </a:r>
          </a:p>
          <a:p>
            <a:pPr lvl="1">
              <a:lnSpc>
                <a:spcPct val="100000"/>
              </a:lnSpc>
            </a:pPr>
            <a:r>
              <a:rPr lang="en-US" altLang="en-US" smtClean="0"/>
              <a:t>more inventive ways of addressing problems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altLang="en-US" smtClean="0"/>
              <a:t> Synergies </a:t>
            </a:r>
            <a:r>
              <a:rPr lang="en-US" altLang="en-US" smtClean="0">
                <a:solidFill>
                  <a:schemeClr val="tx2"/>
                </a:solidFill>
              </a:rPr>
              <a:t>=&gt; </a:t>
            </a:r>
            <a:r>
              <a:rPr lang="en-US" altLang="en-US" smtClean="0"/>
              <a:t>agreed conflict resolutions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sz="2400" b="1" smtClean="0">
                <a:solidFill>
                  <a:schemeClr val="tx2"/>
                </a:solidFill>
              </a:rPr>
              <a:t> </a:t>
            </a:r>
            <a:r>
              <a:rPr lang="en-US" altLang="en-US" smtClean="0"/>
              <a:t>Group composition is critical ...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time consuming for key, busy people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heavily relying on leader expertise &amp; skills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group dynamics, dominant persons  </a:t>
            </a:r>
            <a:r>
              <a:rPr lang="en-US" altLang="en-US" smtClean="0">
                <a:solidFill>
                  <a:schemeClr val="tx2"/>
                </a:solidFill>
              </a:rPr>
              <a:t>=&gt;</a:t>
            </a:r>
            <a:r>
              <a:rPr lang="en-US" altLang="en-US" smtClean="0"/>
              <a:t>  biases, inadequacies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sz="2400" b="1" smtClean="0">
                <a:solidFill>
                  <a:schemeClr val="tx2"/>
                </a:solidFill>
              </a:rPr>
              <a:t> </a:t>
            </a:r>
            <a:r>
              <a:rPr lang="en-US" altLang="en-US" smtClean="0"/>
              <a:t>Risk of ...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n-US" altLang="en-US" smtClean="0"/>
              <a:t>missing focus &amp; structure </a:t>
            </a:r>
            <a:r>
              <a:rPr lang="en-US" altLang="en-US" smtClean="0">
                <a:solidFill>
                  <a:schemeClr val="tx2"/>
                </a:solidFill>
              </a:rPr>
              <a:t>=&gt;</a:t>
            </a:r>
            <a:r>
              <a:rPr lang="en-US" altLang="en-US" smtClean="0"/>
              <a:t> rambling discussions, little concrete outcome, waste of time </a:t>
            </a:r>
            <a:endParaRPr lang="en-US" altLang="en-US" sz="2000" smtClean="0"/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altLang="en-US" smtClean="0"/>
              <a:t>superficial coverage of more technical issues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271463"/>
            <a:ext cx="8639175" cy="7620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kumimoji="0" lang="en-US" sz="2400" smtClean="0"/>
              <a:t>A great deal of </a:t>
            </a:r>
            <a:r>
              <a:rPr kumimoji="0" lang="en-US" sz="24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knowledge acquisition</a:t>
            </a:r>
            <a:r>
              <a:rPr kumimoji="0" lang="en-US" sz="2400" smtClean="0"/>
              <a:t> is involved:</a:t>
            </a:r>
            <a:r>
              <a:rPr lang="en-US" sz="2400" smtClean="0"/>
              <a:t> </a:t>
            </a:r>
            <a:br>
              <a:rPr lang="en-US" sz="2400" smtClean="0"/>
            </a:br>
            <a:r>
              <a:rPr lang="en-US" sz="2400" smtClean="0"/>
              <a:t>as introduced in Chapter 1 ...</a:t>
            </a:r>
            <a:endParaRPr lang="en-US" smtClean="0"/>
          </a:p>
        </p:txBody>
      </p:sp>
      <p:sp>
        <p:nvSpPr>
          <p:cNvPr id="138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295400"/>
            <a:ext cx="8491537" cy="49784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fr-FR" dirty="0" err="1" smtClean="0"/>
              <a:t>Studying</a:t>
            </a:r>
            <a:r>
              <a:rPr lang="fr-FR" dirty="0" smtClean="0"/>
              <a:t> the system-</a:t>
            </a:r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as-</a:t>
            </a: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is</a:t>
            </a:r>
            <a:endParaRPr lang="fr-FR" dirty="0" smtClean="0"/>
          </a:p>
          <a:p>
            <a:pPr lvl="1">
              <a:lnSpc>
                <a:spcPct val="100000"/>
              </a:lnSpc>
              <a:spcBef>
                <a:spcPct val="10000"/>
              </a:spcBef>
              <a:defRPr/>
            </a:pPr>
            <a:r>
              <a:rPr lang="fr-FR" sz="2000" dirty="0" smtClean="0"/>
              <a:t>Business </a:t>
            </a:r>
            <a:r>
              <a:rPr lang="fr-FR" sz="2000" dirty="0" err="1" smtClean="0"/>
              <a:t>organization</a:t>
            </a:r>
            <a:r>
              <a:rPr lang="fr-FR" sz="2000" dirty="0" smtClean="0"/>
              <a:t>: structure, </a:t>
            </a:r>
            <a:r>
              <a:rPr lang="fr-FR" sz="2000" dirty="0" err="1" smtClean="0"/>
              <a:t>dependencies</a:t>
            </a:r>
            <a:r>
              <a:rPr lang="fr-FR" sz="2000" dirty="0" smtClean="0"/>
              <a:t>, </a:t>
            </a:r>
            <a:r>
              <a:rPr lang="fr-FR" sz="2000" dirty="0" err="1" smtClean="0"/>
              <a:t>strategic</a:t>
            </a:r>
            <a:r>
              <a:rPr lang="fr-FR" sz="2000" dirty="0" smtClean="0"/>
              <a:t> objectives, </a:t>
            </a:r>
            <a:r>
              <a:rPr lang="fr-FR" sz="2000" dirty="0" err="1" smtClean="0"/>
              <a:t>policies</a:t>
            </a:r>
            <a:r>
              <a:rPr lang="fr-FR" sz="2000" dirty="0" smtClean="0"/>
              <a:t>, </a:t>
            </a:r>
            <a:r>
              <a:rPr lang="fr-FR" sz="2000" dirty="0" err="1" smtClean="0"/>
              <a:t>workflows</a:t>
            </a:r>
            <a:r>
              <a:rPr lang="fr-FR" sz="2000" dirty="0" smtClean="0"/>
              <a:t>, </a:t>
            </a:r>
            <a:r>
              <a:rPr lang="fr-FR" sz="2000" dirty="0" err="1" smtClean="0"/>
              <a:t>operational</a:t>
            </a:r>
            <a:r>
              <a:rPr lang="fr-FR" sz="2000" dirty="0" smtClean="0"/>
              <a:t> </a:t>
            </a:r>
            <a:r>
              <a:rPr lang="fr-FR" sz="2000" dirty="0" err="1" smtClean="0"/>
              <a:t>procedures</a:t>
            </a:r>
            <a:r>
              <a:rPr lang="fr-FR" sz="2000" dirty="0" smtClean="0"/>
              <a:t>, ...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defRPr/>
            </a:pPr>
            <a:r>
              <a:rPr lang="fr-FR" sz="2000" dirty="0" smtClean="0"/>
              <a:t>Application </a:t>
            </a:r>
            <a:r>
              <a:rPr lang="fr-FR" sz="2000" dirty="0" err="1" smtClean="0"/>
              <a:t>domain</a:t>
            </a:r>
            <a:r>
              <a:rPr lang="fr-FR" sz="2000" dirty="0" smtClean="0"/>
              <a:t>: concepts, objectives, </a:t>
            </a:r>
            <a:r>
              <a:rPr lang="fr-FR" sz="2000" dirty="0" err="1" smtClean="0"/>
              <a:t>tasks</a:t>
            </a:r>
            <a:r>
              <a:rPr lang="fr-FR" sz="2000" dirty="0" smtClean="0"/>
              <a:t>, </a:t>
            </a:r>
            <a:r>
              <a:rPr lang="fr-FR" sz="2000" dirty="0" err="1" smtClean="0"/>
              <a:t>constraints</a:t>
            </a:r>
            <a:r>
              <a:rPr lang="fr-FR" sz="2000" dirty="0" smtClean="0"/>
              <a:t>, </a:t>
            </a:r>
            <a:r>
              <a:rPr lang="fr-FR" sz="2000" dirty="0" err="1" smtClean="0"/>
              <a:t>regulations</a:t>
            </a:r>
            <a:r>
              <a:rPr lang="fr-FR" sz="2000" dirty="0" smtClean="0"/>
              <a:t>, ...   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defRPr/>
            </a:pPr>
            <a:r>
              <a:rPr lang="fr-FR" sz="2000" dirty="0" err="1" smtClean="0"/>
              <a:t>Analysis</a:t>
            </a:r>
            <a:r>
              <a:rPr lang="fr-FR" sz="2000" dirty="0" smtClean="0"/>
              <a:t> of </a:t>
            </a:r>
            <a:r>
              <a:rPr lang="fr-FR" sz="2000" dirty="0" err="1" smtClean="0"/>
              <a:t>problems</a:t>
            </a:r>
            <a:r>
              <a:rPr lang="fr-FR" sz="2000" dirty="0" smtClean="0"/>
              <a:t> </a:t>
            </a:r>
            <a:r>
              <a:rPr lang="fr-FR" sz="2000" dirty="0" err="1" smtClean="0"/>
              <a:t>with</a:t>
            </a:r>
            <a:r>
              <a:rPr lang="fr-FR" sz="2000" dirty="0" smtClean="0"/>
              <a:t> system-as-</a:t>
            </a:r>
            <a:r>
              <a:rPr lang="fr-FR" sz="2000" dirty="0" err="1" smtClean="0"/>
              <a:t>is</a:t>
            </a:r>
            <a:r>
              <a:rPr lang="fr-FR" sz="2000" dirty="0" smtClean="0"/>
              <a:t>: </a:t>
            </a:r>
            <a:r>
              <a:rPr lang="fr-FR" sz="2000" dirty="0" err="1" smtClean="0"/>
              <a:t>symptoms</a:t>
            </a:r>
            <a:r>
              <a:rPr lang="fr-FR" sz="2000" dirty="0" smtClean="0"/>
              <a:t>, causes, </a:t>
            </a:r>
            <a:r>
              <a:rPr lang="fr-FR" sz="2000" dirty="0" err="1" smtClean="0"/>
              <a:t>consequences</a:t>
            </a:r>
            <a:endParaRPr lang="fr-FR" sz="2000" dirty="0" smtClean="0"/>
          </a:p>
          <a:p>
            <a:pPr>
              <a:lnSpc>
                <a:spcPct val="130000"/>
              </a:lnSpc>
              <a:spcBef>
                <a:spcPct val="10000"/>
              </a:spcBef>
              <a:defRPr/>
            </a:pPr>
            <a:r>
              <a:rPr lang="fr-FR" dirty="0" err="1" smtClean="0"/>
              <a:t>Analyzing</a:t>
            </a:r>
            <a:r>
              <a:rPr lang="fr-FR" dirty="0" smtClean="0"/>
              <a:t> </a:t>
            </a:r>
            <a:r>
              <a:rPr lang="fr-FR" dirty="0" err="1" smtClean="0"/>
              <a:t>technology</a:t>
            </a:r>
            <a:r>
              <a:rPr lang="fr-FR" dirty="0" smtClean="0"/>
              <a:t> </a:t>
            </a:r>
            <a:r>
              <a:rPr lang="fr-FR" dirty="0" err="1" smtClean="0"/>
              <a:t>opportunities</a:t>
            </a:r>
            <a:r>
              <a:rPr lang="fr-FR" dirty="0" smtClean="0"/>
              <a:t>, new </a:t>
            </a:r>
            <a:r>
              <a:rPr lang="fr-FR" dirty="0" err="1" smtClean="0"/>
              <a:t>market</a:t>
            </a:r>
            <a:r>
              <a:rPr lang="fr-FR" dirty="0" smtClean="0"/>
              <a:t> conditions </a:t>
            </a:r>
          </a:p>
          <a:p>
            <a:pPr>
              <a:lnSpc>
                <a:spcPct val="90000"/>
              </a:lnSpc>
              <a:defRPr/>
            </a:pPr>
            <a:r>
              <a:rPr lang="fr-FR" dirty="0" err="1" smtClean="0"/>
              <a:t>Identifying</a:t>
            </a:r>
            <a:r>
              <a:rPr lang="fr-FR" dirty="0" smtClean="0"/>
              <a:t> the system </a:t>
            </a: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stakeholders</a:t>
            </a:r>
            <a:endParaRPr lang="fr-FR" dirty="0" smtClean="0"/>
          </a:p>
          <a:p>
            <a:pPr>
              <a:lnSpc>
                <a:spcPct val="100000"/>
              </a:lnSpc>
              <a:defRPr/>
            </a:pPr>
            <a:r>
              <a:rPr lang="fr-FR" dirty="0" err="1" smtClean="0"/>
              <a:t>Identifying</a:t>
            </a:r>
            <a:r>
              <a:rPr lang="fr-FR" dirty="0" smtClean="0"/>
              <a:t> </a:t>
            </a:r>
            <a:r>
              <a:rPr lang="fr-FR" dirty="0" err="1" smtClean="0"/>
              <a:t>improvement</a:t>
            </a:r>
            <a:r>
              <a:rPr lang="fr-FR" dirty="0" smtClean="0"/>
              <a:t> </a:t>
            </a:r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objectives</a:t>
            </a:r>
            <a:r>
              <a:rPr lang="fr-FR" dirty="0" smtClean="0"/>
              <a:t>; </a:t>
            </a:r>
            <a:r>
              <a:rPr lang="fr-FR" dirty="0" err="1" smtClean="0"/>
              <a:t>organizational</a:t>
            </a:r>
            <a:r>
              <a:rPr lang="fr-FR" dirty="0" smtClean="0"/>
              <a:t> &amp; </a:t>
            </a:r>
            <a:r>
              <a:rPr lang="fr-FR" dirty="0" err="1" smtClean="0"/>
              <a:t>technical</a:t>
            </a:r>
            <a:r>
              <a:rPr lang="fr-FR" dirty="0" smtClean="0"/>
              <a:t> </a:t>
            </a: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constraints</a:t>
            </a:r>
            <a:r>
              <a:rPr lang="fr-FR" dirty="0" smtClean="0"/>
              <a:t> on system-to-</a:t>
            </a:r>
            <a:r>
              <a:rPr lang="fr-FR" dirty="0" err="1" smtClean="0"/>
              <a:t>be</a:t>
            </a:r>
            <a:r>
              <a:rPr lang="fr-FR" dirty="0" smtClean="0"/>
              <a:t>; </a:t>
            </a:r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alternative options</a:t>
            </a:r>
            <a:r>
              <a:rPr lang="fr-FR" dirty="0" smtClean="0"/>
              <a:t> for </a:t>
            </a:r>
            <a:r>
              <a:rPr lang="fr-FR" dirty="0" err="1" smtClean="0"/>
              <a:t>satisfying</a:t>
            </a:r>
            <a:r>
              <a:rPr lang="fr-FR" dirty="0" smtClean="0"/>
              <a:t> objectives, for </a:t>
            </a:r>
            <a:r>
              <a:rPr lang="fr-FR" dirty="0" err="1" smtClean="0"/>
              <a:t>assigning</a:t>
            </a:r>
            <a:r>
              <a:rPr lang="fr-FR" dirty="0" smtClean="0"/>
              <a:t> </a:t>
            </a:r>
            <a:r>
              <a:rPr lang="fr-FR" dirty="0" err="1" smtClean="0"/>
              <a:t>responsibilities</a:t>
            </a:r>
            <a:r>
              <a:rPr lang="fr-FR" dirty="0" smtClean="0"/>
              <a:t>; </a:t>
            </a:r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scenarios</a:t>
            </a:r>
            <a:r>
              <a:rPr lang="fr-FR" dirty="0" smtClean="0"/>
              <a:t> of </a:t>
            </a:r>
            <a:r>
              <a:rPr lang="fr-FR" dirty="0" err="1" smtClean="0"/>
              <a:t>hypothetical</a:t>
            </a:r>
            <a:r>
              <a:rPr lang="fr-FR" dirty="0" smtClean="0"/>
              <a:t> software-</a:t>
            </a:r>
            <a:r>
              <a:rPr lang="fr-FR" dirty="0" err="1" smtClean="0"/>
              <a:t>environment</a:t>
            </a:r>
            <a:r>
              <a:rPr lang="fr-FR" dirty="0" smtClean="0"/>
              <a:t> interaction; </a:t>
            </a: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requirements</a:t>
            </a:r>
            <a:r>
              <a:rPr lang="fr-FR" dirty="0" smtClean="0"/>
              <a:t> on software, </a:t>
            </a: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assumptions</a:t>
            </a:r>
            <a:r>
              <a:rPr lang="fr-FR" dirty="0" smtClean="0"/>
              <a:t> on </a:t>
            </a:r>
            <a:r>
              <a:rPr lang="fr-FR" dirty="0" err="1" smtClean="0"/>
              <a:t>environment</a:t>
            </a:r>
            <a:endParaRPr lang="en-US" dirty="0" smtClean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15888" y="2124075"/>
          <a:ext cx="788987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Clip" r:id="rId3" imgW="1258200" imgH="1103040" progId="">
                  <p:embed/>
                </p:oleObj>
              </mc:Choice>
              <mc:Fallback>
                <p:oleObj name="Clip" r:id="rId3" imgW="1258200" imgH="110304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8" y="2124075"/>
                        <a:ext cx="788987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5" descr="C:\Program Files\Common Files\Microsoft Shared\Clipart\cagcat50\pe01460_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0175" y="5095875"/>
            <a:ext cx="7112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Combining techniques</a:t>
            </a:r>
          </a:p>
        </p:txBody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338263"/>
            <a:ext cx="8751887" cy="4978400"/>
          </a:xfrm>
        </p:spPr>
        <p:txBody>
          <a:bodyPr/>
          <a:lstStyle/>
          <a:p>
            <a:pPr>
              <a:defRPr/>
            </a:pPr>
            <a:r>
              <a:rPr lang="en-US" smtClean="0"/>
              <a:t>Elicitation techniques have complementary strengths &amp; limitations </a:t>
            </a:r>
          </a:p>
          <a:p>
            <a:pPr>
              <a:lnSpc>
                <a:spcPct val="100000"/>
              </a:lnSpc>
              <a:defRPr/>
            </a:pPr>
            <a:r>
              <a:rPr lang="en-US" smtClean="0"/>
              <a:t>Strength-based combinations are more effective for full, adequate coverage</a:t>
            </a:r>
          </a:p>
          <a:p>
            <a:pPr lvl="1">
              <a:lnSpc>
                <a:spcPct val="100000"/>
              </a:lnSpc>
              <a:defRPr/>
            </a:pPr>
            <a:r>
              <a:rPr lang="en-US" smtClean="0"/>
              <a:t>artefact-driven </a:t>
            </a:r>
            <a:r>
              <a:rPr lang="en-US" smtClean="0">
                <a:solidFill>
                  <a:schemeClr val="tx2"/>
                </a:solidFill>
              </a:rPr>
              <a:t>+</a:t>
            </a:r>
            <a:r>
              <a:rPr lang="en-US" smtClean="0"/>
              <a:t> stakeholder-driven</a:t>
            </a:r>
          </a:p>
          <a:p>
            <a:pPr>
              <a:lnSpc>
                <a:spcPct val="100000"/>
              </a:lnSpc>
              <a:defRPr/>
            </a:pPr>
            <a:r>
              <a:rPr lang="en-US" smtClean="0"/>
              <a:t>Examples</a:t>
            </a:r>
          </a:p>
          <a:p>
            <a:pPr lvl="1">
              <a:spcBef>
                <a:spcPct val="1500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Contextual Inquiry</a:t>
            </a:r>
            <a:r>
              <a:rPr lang="en-US" smtClean="0"/>
              <a:t>:  workplace observation </a:t>
            </a:r>
            <a:r>
              <a:rPr lang="en-US" smtClean="0">
                <a:solidFill>
                  <a:schemeClr val="tx2"/>
                </a:solidFill>
              </a:rPr>
              <a:t>+</a:t>
            </a:r>
            <a:r>
              <a:rPr lang="en-US" smtClean="0"/>
              <a:t> open-ended interviews </a:t>
            </a:r>
            <a:r>
              <a:rPr lang="en-US" smtClean="0">
                <a:solidFill>
                  <a:schemeClr val="tx2"/>
                </a:solidFill>
              </a:rPr>
              <a:t>+</a:t>
            </a:r>
            <a:r>
              <a:rPr lang="en-US" smtClean="0"/>
              <a:t> prototyping</a:t>
            </a:r>
          </a:p>
          <a:p>
            <a:pPr lvl="1"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RAD</a:t>
            </a:r>
            <a:r>
              <a:rPr lang="en-US" smtClean="0"/>
              <a:t>: JAD group sessions </a:t>
            </a:r>
            <a:r>
              <a:rPr lang="en-US" smtClean="0">
                <a:solidFill>
                  <a:schemeClr val="tx2"/>
                </a:solidFill>
              </a:rPr>
              <a:t>+</a:t>
            </a:r>
            <a:r>
              <a:rPr lang="en-US" smtClean="0"/>
              <a:t> evolutionary prototyping </a:t>
            </a:r>
            <a:r>
              <a:rPr lang="en-US" sz="2000" smtClean="0"/>
              <a:t>(with code generation tools)</a:t>
            </a:r>
          </a:p>
          <a:p>
            <a:pPr>
              <a:lnSpc>
                <a:spcPct val="100000"/>
              </a:lnSpc>
              <a:defRPr/>
            </a:pPr>
            <a:r>
              <a:rPr lang="en-US" smtClean="0"/>
              <a:t>Techniques from other RE phases support elicitation too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Resolution of conflicts, risks, omissions, </a:t>
            </a:r>
            <a:r>
              <a:rPr lang="en-US" sz="2000" smtClean="0"/>
              <a:t>etc.</a:t>
            </a:r>
            <a:endParaRPr lang="en-US" smtClean="0"/>
          </a:p>
        </p:txBody>
      </p:sp>
      <p:pic>
        <p:nvPicPr>
          <p:cNvPr id="43012" name="Picture 4" descr="C:\Program Files\Common Files\Microsoft Shared\Clipart\cagcat50\pe01460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8" y="106363"/>
            <a:ext cx="836612" cy="103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79463" y="303213"/>
            <a:ext cx="8178800" cy="762000"/>
          </a:xfrm>
          <a:noFill/>
        </p:spPr>
        <p:txBody>
          <a:bodyPr/>
          <a:lstStyle/>
          <a:p>
            <a:r>
              <a:rPr kumimoji="0" lang="en-US" smtClean="0"/>
              <a:t>Domain analysis &amp; requirements elicitation:</a:t>
            </a:r>
            <a:br>
              <a:rPr kumimoji="0" lang="en-US" smtClean="0"/>
            </a:br>
            <a:r>
              <a:rPr kumimoji="0" lang="en-US" smtClean="0"/>
              <a:t>summary</a:t>
            </a:r>
            <a:endParaRPr kumimoji="0" lang="en-US" altLang="en-US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325" y="1301750"/>
            <a:ext cx="8928100" cy="5080000"/>
          </a:xfrm>
          <a:noFill/>
        </p:spPr>
        <p:txBody>
          <a:bodyPr/>
          <a:lstStyle/>
          <a:p>
            <a:pPr>
              <a:spcBef>
                <a:spcPts val="300"/>
              </a:spcBef>
            </a:pPr>
            <a:r>
              <a:rPr kumimoji="0" lang="en-US" smtClean="0"/>
              <a:t>Identifying the right stakeholders, interacting the right way </a:t>
            </a:r>
          </a:p>
          <a:p>
            <a:pPr>
              <a:spcBef>
                <a:spcPts val="300"/>
              </a:spcBef>
            </a:pPr>
            <a:r>
              <a:rPr kumimoji="0" lang="en-US" smtClean="0"/>
              <a:t>Artefact-driven elicitation techniques</a:t>
            </a:r>
          </a:p>
          <a:p>
            <a:pPr lvl="1">
              <a:spcBef>
                <a:spcPts val="200"/>
              </a:spcBef>
            </a:pPr>
            <a:r>
              <a:rPr kumimoji="0" lang="en-US" sz="2000" smtClean="0"/>
              <a:t>Background study as a prerequisite</a:t>
            </a:r>
          </a:p>
          <a:p>
            <a:pPr lvl="1">
              <a:spcBef>
                <a:spcPts val="200"/>
              </a:spcBef>
            </a:pPr>
            <a:r>
              <a:rPr kumimoji="0" lang="en-US" sz="2000" smtClean="0"/>
              <a:t>Data collection, questionnaires for preparing interviews</a:t>
            </a:r>
          </a:p>
          <a:p>
            <a:pPr lvl="1">
              <a:spcBef>
                <a:spcPts val="200"/>
              </a:spcBef>
            </a:pPr>
            <a:r>
              <a:rPr kumimoji="0" lang="en-US" sz="2000" smtClean="0"/>
              <a:t>Repertory grids, card sorts for concept characterization</a:t>
            </a:r>
          </a:p>
          <a:p>
            <a:pPr lvl="1">
              <a:spcBef>
                <a:spcPts val="200"/>
              </a:spcBef>
            </a:pPr>
            <a:r>
              <a:rPr kumimoji="0" lang="en-US" sz="2000" smtClean="0"/>
              <a:t>Scenarios, storyboards for concrete exploration</a:t>
            </a:r>
          </a:p>
          <a:p>
            <a:pPr lvl="1">
              <a:spcBef>
                <a:spcPts val="200"/>
              </a:spcBef>
            </a:pPr>
            <a:r>
              <a:rPr kumimoji="0" lang="en-US" sz="2000" smtClean="0"/>
              <a:t>Prototypes, mock-ups for early feedback &amp; adequacy check </a:t>
            </a:r>
          </a:p>
          <a:p>
            <a:pPr lvl="1">
              <a:spcBef>
                <a:spcPts val="200"/>
              </a:spcBef>
            </a:pPr>
            <a:r>
              <a:rPr kumimoji="0" lang="en-US" sz="2000" smtClean="0"/>
              <a:t>Knowledge reuse brings a lot: domain-independent, domain-specific</a:t>
            </a:r>
            <a:endParaRPr kumimoji="0" lang="en-US" smtClean="0"/>
          </a:p>
          <a:p>
            <a:pPr>
              <a:spcBef>
                <a:spcPts val="300"/>
              </a:spcBef>
            </a:pPr>
            <a:r>
              <a:rPr kumimoji="0" lang="en-US" smtClean="0"/>
              <a:t>Stakeholder-driven elicitation techniques</a:t>
            </a:r>
          </a:p>
          <a:p>
            <a:pPr lvl="1">
              <a:spcBef>
                <a:spcPts val="200"/>
              </a:spcBef>
            </a:pPr>
            <a:r>
              <a:rPr kumimoji="0" lang="en-US" sz="2000" smtClean="0"/>
              <a:t>Interviews are essential - structured, unstructured, cf. guidelines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kumimoji="0" lang="en-US" sz="2000" smtClean="0"/>
              <a:t>Observation, ethnographic studies for hidden knowledge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kumimoji="0" lang="en-US" sz="2000" smtClean="0"/>
              <a:t>Group sessions for broader, more inventive acquisition &amp; agreement</a:t>
            </a:r>
            <a:endParaRPr kumimoji="0" lang="en-US" smtClean="0"/>
          </a:p>
          <a:p>
            <a:pPr algn="ctr">
              <a:buFont typeface="Wingdings" pitchFamily="2" charset="2"/>
              <a:buNone/>
            </a:pPr>
            <a:r>
              <a:rPr kumimoji="0" lang="en-US" altLang="en-US" i="1" smtClean="0">
                <a:solidFill>
                  <a:schemeClr val="tx2"/>
                </a:solidFill>
              </a:rPr>
              <a:t>Model-driven elicitation provides focus &amp; structure for what needs to be elicited  </a:t>
            </a:r>
            <a:r>
              <a:rPr kumimoji="0" lang="en-US" altLang="en-US" sz="2000" smtClean="0">
                <a:solidFill>
                  <a:schemeClr val="tx2"/>
                </a:solidFill>
              </a:rPr>
              <a:t>(see Part 2 of the book)</a:t>
            </a: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" y="71438"/>
            <a:ext cx="819150" cy="885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79463" y="317500"/>
            <a:ext cx="8178800" cy="76200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smtClean="0"/>
              <a:t>Domain analysis &amp; requirements elicitation:</a:t>
            </a:r>
            <a:br>
              <a:rPr kumimoji="0" lang="en-US" smtClean="0"/>
            </a:br>
            <a:r>
              <a:rPr kumimoji="0" lang="en-US" smtClean="0"/>
              <a:t>outline</a:t>
            </a:r>
            <a:endParaRPr kumimoji="0" lang="en-US" altLang="en-US" smtClean="0"/>
          </a:p>
        </p:txBody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8" y="1344613"/>
            <a:ext cx="8529637" cy="5080000"/>
          </a:xfrm>
        </p:spPr>
        <p:txBody>
          <a:bodyPr/>
          <a:lstStyle/>
          <a:p>
            <a:pPr>
              <a:spcBef>
                <a:spcPts val="300"/>
              </a:spcBef>
              <a:defRPr/>
            </a:pPr>
            <a:r>
              <a:rPr kumimoji="0" lang="en-US" dirty="0" smtClean="0"/>
              <a:t>Identifying stakeholders &amp; interacting with them </a:t>
            </a:r>
          </a:p>
          <a:p>
            <a:pPr>
              <a:lnSpc>
                <a:spcPct val="150000"/>
              </a:lnSpc>
              <a:spcBef>
                <a:spcPts val="300"/>
              </a:spcBef>
              <a:defRPr/>
            </a:pPr>
            <a:r>
              <a:rPr kumimoji="0" lang="en-US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Artefact</a:t>
            </a:r>
            <a:r>
              <a:rPr kumimoji="0"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-driven</a:t>
            </a:r>
            <a:r>
              <a:rPr kumimoji="0" lang="en-US" dirty="0" smtClean="0"/>
              <a:t> elicitation techniques</a:t>
            </a:r>
          </a:p>
          <a:p>
            <a:pPr lvl="1">
              <a:spcBef>
                <a:spcPts val="200"/>
              </a:spcBef>
              <a:defRPr/>
            </a:pPr>
            <a:r>
              <a:rPr kumimoji="0" lang="en-US" dirty="0" smtClean="0"/>
              <a:t>Background study</a:t>
            </a:r>
          </a:p>
          <a:p>
            <a:pPr lvl="1">
              <a:spcBef>
                <a:spcPts val="200"/>
              </a:spcBef>
              <a:defRPr/>
            </a:pPr>
            <a:r>
              <a:rPr kumimoji="0" lang="en-US" dirty="0" smtClean="0"/>
              <a:t>Data collection, questionnaires</a:t>
            </a:r>
          </a:p>
          <a:p>
            <a:pPr lvl="1">
              <a:spcBef>
                <a:spcPts val="200"/>
              </a:spcBef>
              <a:defRPr/>
            </a:pPr>
            <a:r>
              <a:rPr kumimoji="0" lang="en-US" dirty="0" smtClean="0"/>
              <a:t>Repertory grids, card sorts for concept acquisition</a:t>
            </a:r>
          </a:p>
          <a:p>
            <a:pPr lvl="1">
              <a:spcBef>
                <a:spcPts val="200"/>
              </a:spcBef>
              <a:defRPr/>
            </a:pPr>
            <a:r>
              <a:rPr kumimoji="0" lang="en-US" dirty="0" smtClean="0"/>
              <a:t>Scenarios, storyboards for problem world exploration</a:t>
            </a:r>
          </a:p>
          <a:p>
            <a:pPr lvl="1">
              <a:spcBef>
                <a:spcPts val="200"/>
              </a:spcBef>
              <a:defRPr/>
            </a:pPr>
            <a:r>
              <a:rPr kumimoji="0" lang="en-US" dirty="0" smtClean="0"/>
              <a:t>Prototypes, mock-ups for early feedback </a:t>
            </a:r>
          </a:p>
          <a:p>
            <a:pPr lvl="1">
              <a:spcBef>
                <a:spcPts val="200"/>
              </a:spcBef>
              <a:defRPr/>
            </a:pPr>
            <a:r>
              <a:rPr kumimoji="0" lang="en-US" dirty="0" smtClean="0"/>
              <a:t>Knowledge reuse: domain-independent, domain-specific</a:t>
            </a:r>
          </a:p>
          <a:p>
            <a:pPr>
              <a:lnSpc>
                <a:spcPct val="140000"/>
              </a:lnSpc>
              <a:spcBef>
                <a:spcPts val="300"/>
              </a:spcBef>
              <a:defRPr/>
            </a:pPr>
            <a:r>
              <a:rPr kumimoji="0"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Stakeholder-driven</a:t>
            </a:r>
            <a:r>
              <a:rPr kumimoji="0" lang="en-US" dirty="0" smtClean="0"/>
              <a:t> elicitation techniques</a:t>
            </a:r>
          </a:p>
          <a:p>
            <a:pPr lvl="1">
              <a:spcBef>
                <a:spcPts val="200"/>
              </a:spcBef>
              <a:defRPr/>
            </a:pPr>
            <a:r>
              <a:rPr kumimoji="0" lang="en-US" dirty="0" smtClean="0"/>
              <a:t>Interviews</a:t>
            </a:r>
          </a:p>
          <a:p>
            <a:pPr lvl="1">
              <a:spcBef>
                <a:spcPts val="200"/>
              </a:spcBef>
              <a:defRPr/>
            </a:pPr>
            <a:r>
              <a:rPr kumimoji="0" lang="en-US" dirty="0" smtClean="0"/>
              <a:t>Observation and ethnographic studies</a:t>
            </a:r>
          </a:p>
          <a:p>
            <a:pPr lvl="1">
              <a:spcBef>
                <a:spcPts val="300"/>
              </a:spcBef>
              <a:defRPr/>
            </a:pPr>
            <a:r>
              <a:rPr kumimoji="0" lang="en-US" dirty="0" smtClean="0"/>
              <a:t>Group sessions</a:t>
            </a:r>
            <a:endParaRPr kumimoji="0" lang="en-US" altLang="en-US" dirty="0" smtClean="0"/>
          </a:p>
        </p:txBody>
      </p:sp>
      <p:pic>
        <p:nvPicPr>
          <p:cNvPr id="22532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" y="71438"/>
            <a:ext cx="819150" cy="885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79463" y="274638"/>
            <a:ext cx="8178800" cy="76200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smtClean="0"/>
              <a:t>Stakeholder analysis</a:t>
            </a:r>
            <a:endParaRPr kumimoji="0" lang="en-US" altLang="en-US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8" y="1216025"/>
            <a:ext cx="8529637" cy="5080000"/>
          </a:xfrm>
          <a:noFill/>
        </p:spPr>
        <p:txBody>
          <a:bodyPr/>
          <a:lstStyle/>
          <a:p>
            <a:pPr>
              <a:spcBef>
                <a:spcPts val="300"/>
              </a:spcBef>
            </a:pPr>
            <a:r>
              <a:rPr kumimoji="0" lang="en-US" smtClean="0"/>
              <a:t>Stakeholder cooperation is essential for successful RE</a:t>
            </a:r>
          </a:p>
          <a:p>
            <a:pPr lvl="1">
              <a:spcBef>
                <a:spcPts val="300"/>
              </a:spcBef>
            </a:pPr>
            <a:r>
              <a:rPr kumimoji="0" lang="en-US" smtClean="0"/>
              <a:t>Elicitation =  cooperative learning</a:t>
            </a:r>
          </a:p>
          <a:p>
            <a:r>
              <a:rPr kumimoji="0" lang="en-US" smtClean="0"/>
              <a:t>Representative sample must be selected to ensure adequate, comprehensive coverage of the problem world</a:t>
            </a:r>
          </a:p>
          <a:p>
            <a:pPr lvl="1">
              <a:lnSpc>
                <a:spcPct val="100000"/>
              </a:lnSpc>
            </a:pPr>
            <a:r>
              <a:rPr kumimoji="0" lang="en-US" smtClean="0"/>
              <a:t>dynamic selection as new knowledge is acquired</a:t>
            </a:r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kumimoji="0" lang="en-US" smtClean="0"/>
              <a:t>Selection based on ...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US" smtClean="0"/>
              <a:t>relevant position in the organization (ex. Sale person)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US" smtClean="0"/>
              <a:t>role in making decisions, reaching agreement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US" smtClean="0"/>
              <a:t>type of contributed knowledge, level of domain expertise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US" smtClean="0"/>
              <a:t>exposure to perceived problems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US" smtClean="0"/>
              <a:t>personal interests, potential conflicts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US" smtClean="0"/>
              <a:t>influence in system acceptance</a:t>
            </a:r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025" y="71438"/>
            <a:ext cx="1084263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41425" y="242888"/>
            <a:ext cx="7773988" cy="762000"/>
          </a:xfrm>
        </p:spPr>
        <p:txBody>
          <a:bodyPr/>
          <a:lstStyle/>
          <a:p>
            <a:r>
              <a:rPr lang="en-US" sz="2400" smtClean="0"/>
              <a:t>Knowledge acquisition from stakeholders is difficult</a:t>
            </a:r>
            <a:endParaRPr lang="en-US" smtClean="0"/>
          </a:p>
        </p:txBody>
      </p:sp>
      <p:sp>
        <p:nvSpPr>
          <p:cNvPr id="138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000125"/>
            <a:ext cx="8916987" cy="52959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dirty="0" smtClean="0"/>
              <a:t>Distributed sources, conflicting viewpoints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Difficult access to key people &amp; data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Different background, terminology, culture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Tacit knowledge, hidden needs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Irrelevant details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Internal politics, competition, resistance to change, </a:t>
            </a:r>
            <a:r>
              <a:rPr lang="en-US" sz="2000" dirty="0" smtClean="0"/>
              <a:t>...</a:t>
            </a:r>
            <a:endParaRPr lang="en-US" dirty="0" smtClean="0"/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Personnel turnover, changes in organization, in priorities, </a:t>
            </a:r>
            <a:r>
              <a:rPr lang="en-US" sz="2000" dirty="0" smtClean="0"/>
              <a:t>...</a:t>
            </a:r>
            <a:endParaRPr lang="en-US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Þ</a:t>
            </a:r>
            <a:r>
              <a:rPr lang="en-US" dirty="0" smtClean="0">
                <a:latin typeface="Symbol" pitchFamily="18" charset="2"/>
              </a:rPr>
              <a:t> 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Needed</a:t>
            </a:r>
            <a:r>
              <a:rPr lang="en-US" dirty="0" smtClean="0"/>
              <a:t>: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Communication skills: for talking to, listening from diverse people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Trust relationship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Knowledge reformulation &amp; restructuring  (review meetings)</a:t>
            </a:r>
          </a:p>
        </p:txBody>
      </p:sp>
      <p:pic>
        <p:nvPicPr>
          <p:cNvPr id="2458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463" y="100013"/>
            <a:ext cx="992187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28588"/>
            <a:ext cx="8653463" cy="762000"/>
          </a:xfrm>
        </p:spPr>
        <p:txBody>
          <a:bodyPr/>
          <a:lstStyle/>
          <a:p>
            <a:r>
              <a:rPr lang="en-US" smtClean="0"/>
              <a:t>Background study</a:t>
            </a:r>
          </a:p>
        </p:txBody>
      </p:sp>
      <p:sp>
        <p:nvSpPr>
          <p:cNvPr id="138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209675"/>
            <a:ext cx="8604250" cy="4978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Collect, read, synthesize documents about...</a:t>
            </a:r>
          </a:p>
          <a:p>
            <a:pPr lvl="1">
              <a:spcBef>
                <a:spcPct val="10000"/>
              </a:spcBef>
              <a:defRPr/>
            </a:pPr>
            <a:r>
              <a:rPr lang="en-US" dirty="0" smtClean="0"/>
              <a:t>the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organization</a:t>
            </a:r>
            <a:r>
              <a:rPr lang="en-US" dirty="0" smtClean="0"/>
              <a:t>: organizational charts, business plans, financial reports, meeting minutes, </a:t>
            </a:r>
            <a:r>
              <a:rPr lang="en-US" sz="2000" dirty="0" smtClean="0"/>
              <a:t>etc</a:t>
            </a:r>
          </a:p>
          <a:p>
            <a:pPr lvl="1">
              <a:spcBef>
                <a:spcPct val="10000"/>
              </a:spcBef>
              <a:defRPr/>
            </a:pPr>
            <a:r>
              <a:rPr lang="en-US" dirty="0" smtClean="0"/>
              <a:t>the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domain</a:t>
            </a:r>
            <a:r>
              <a:rPr lang="en-US" dirty="0" smtClean="0"/>
              <a:t>: books, surveys, articles, regulations, reports on similar systems in the same domain</a:t>
            </a:r>
          </a:p>
          <a:p>
            <a:pPr lvl="1">
              <a:spcBef>
                <a:spcPct val="10000"/>
              </a:spcBef>
              <a:defRPr/>
            </a:pPr>
            <a:r>
              <a:rPr lang="en-US" dirty="0" smtClean="0"/>
              <a:t>the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system-as-is</a:t>
            </a:r>
            <a:r>
              <a:rPr lang="en-US" dirty="0" smtClean="0"/>
              <a:t>: documented workflows, procedures, business rules; exchanged documents; defect/complaint reports, change requests, </a:t>
            </a:r>
            <a:r>
              <a:rPr lang="en-US" sz="2000" dirty="0" smtClean="0"/>
              <a:t>etc.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Provides basics for getting prepared before meeting stakeholders  </a:t>
            </a: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=&gt;</a:t>
            </a:r>
            <a:r>
              <a:rPr lang="en-US" sz="2000" dirty="0" smtClean="0"/>
              <a:t>  </a:t>
            </a:r>
            <a:r>
              <a:rPr lang="en-US" dirty="0" smtClean="0"/>
              <a:t>prerequisite to other techniques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Data mining problem: huge documentation, irrelevant details, </a:t>
            </a:r>
            <a:r>
              <a:rPr lang="en-US" b="1" dirty="0" smtClean="0"/>
              <a:t>outdated info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Solution: use meta-knowledge to prune the doc space 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know what you need to know &amp; what you don’t need to know</a:t>
            </a:r>
          </a:p>
        </p:txBody>
      </p:sp>
      <p:pic>
        <p:nvPicPr>
          <p:cNvPr id="25604" name="Picture 4" descr="C:\Program Files\Common Files\Microsoft Shared\Clipart\cagcat50\bs00554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3" y="85725"/>
            <a:ext cx="881062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14313"/>
            <a:ext cx="8653463" cy="762000"/>
          </a:xfrm>
        </p:spPr>
        <p:txBody>
          <a:bodyPr/>
          <a:lstStyle/>
          <a:p>
            <a:r>
              <a:rPr lang="en-US" smtClean="0"/>
              <a:t>Data collection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266825"/>
            <a:ext cx="8751887" cy="4978400"/>
          </a:xfrm>
        </p:spPr>
        <p:txBody>
          <a:bodyPr/>
          <a:lstStyle/>
          <a:p>
            <a:r>
              <a:rPr lang="en-US" smtClean="0"/>
              <a:t>Gather undocumented facts &amp; figures</a:t>
            </a:r>
          </a:p>
          <a:p>
            <a:pPr lvl="1"/>
            <a:r>
              <a:rPr lang="en-US" smtClean="0"/>
              <a:t>marketing data, usage statistics, performance figures, costs, ...</a:t>
            </a:r>
          </a:p>
          <a:p>
            <a:pPr lvl="1"/>
            <a:r>
              <a:rPr lang="en-US" smtClean="0"/>
              <a:t>by designed experiments </a:t>
            </a:r>
            <a:r>
              <a:rPr lang="en-US" i="1" smtClean="0"/>
              <a:t>or</a:t>
            </a:r>
            <a:r>
              <a:rPr lang="en-US" smtClean="0"/>
              <a:t> selection of representative data sets from available sources (use of statistical sampling techniques)</a:t>
            </a:r>
          </a:p>
          <a:p>
            <a:r>
              <a:rPr lang="en-US" smtClean="0"/>
              <a:t>May complement background study</a:t>
            </a:r>
          </a:p>
          <a:p>
            <a:r>
              <a:rPr lang="en-US" smtClean="0"/>
              <a:t>Helpful for eliciting non-functional reqs on performance, usability, cost </a:t>
            </a:r>
            <a:r>
              <a:rPr lang="en-US" sz="2000" smtClean="0"/>
              <a:t>etc.</a:t>
            </a:r>
          </a:p>
          <a:p>
            <a:pPr>
              <a:lnSpc>
                <a:spcPct val="120000"/>
              </a:lnSpc>
            </a:pPr>
            <a:r>
              <a:rPr lang="en-US" smtClean="0"/>
              <a:t>Difficulties: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Getting </a:t>
            </a:r>
            <a:r>
              <a:rPr lang="en-US" b="1" smtClean="0"/>
              <a:t>reliable data</a:t>
            </a:r>
            <a:r>
              <a:rPr lang="en-US" smtClean="0"/>
              <a:t> may take time</a:t>
            </a:r>
          </a:p>
          <a:p>
            <a:pPr lvl="1">
              <a:lnSpc>
                <a:spcPct val="100000"/>
              </a:lnSpc>
            </a:pPr>
            <a:r>
              <a:rPr lang="en-US" smtClean="0"/>
              <a:t>Data must be correctly interpreted</a:t>
            </a:r>
          </a:p>
        </p:txBody>
      </p:sp>
      <p:pic>
        <p:nvPicPr>
          <p:cNvPr id="26628" name="Picture 4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763" y="131763"/>
            <a:ext cx="963612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lyer (Standard)">
  <a:themeElements>
    <a:clrScheme name="">
      <a:dk1>
        <a:srgbClr val="352270"/>
      </a:dk1>
      <a:lt1>
        <a:srgbClr val="CED3F6"/>
      </a:lt1>
      <a:dk2>
        <a:srgbClr val="800080"/>
      </a:dk2>
      <a:lt2>
        <a:srgbClr val="000000"/>
      </a:lt2>
      <a:accent1>
        <a:srgbClr val="4A427C"/>
      </a:accent1>
      <a:accent2>
        <a:srgbClr val="327A94"/>
      </a:accent2>
      <a:accent3>
        <a:srgbClr val="E3E6FA"/>
      </a:accent3>
      <a:accent4>
        <a:srgbClr val="2C1B5F"/>
      </a:accent4>
      <a:accent5>
        <a:srgbClr val="B1B0BF"/>
      </a:accent5>
      <a:accent6>
        <a:srgbClr val="2C6E86"/>
      </a:accent6>
      <a:hlink>
        <a:srgbClr val="F9152B"/>
      </a:hlink>
      <a:folHlink>
        <a:srgbClr val="CC0000"/>
      </a:folHlink>
    </a:clrScheme>
    <a:fontScheme name="Flyer (Standard)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ts val="120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ymbol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ts val="120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ymbol" pitchFamily="18" charset="2"/>
          </a:defRPr>
        </a:defPPr>
      </a:lstStyle>
    </a:lnDef>
  </a:objectDefaults>
  <a:extraClrSchemeLst>
    <a:extraClrScheme>
      <a:clrScheme name="Flyer (Standard) 1">
        <a:dk1>
          <a:srgbClr val="000000"/>
        </a:dk1>
        <a:lt1>
          <a:srgbClr val="CBCBCB"/>
        </a:lt1>
        <a:dk2>
          <a:srgbClr val="003366"/>
        </a:dk2>
        <a:lt2>
          <a:srgbClr val="CCECFF"/>
        </a:lt2>
        <a:accent1>
          <a:srgbClr val="8381B3"/>
        </a:accent1>
        <a:accent2>
          <a:srgbClr val="336699"/>
        </a:accent2>
        <a:accent3>
          <a:srgbClr val="AAADB8"/>
        </a:accent3>
        <a:accent4>
          <a:srgbClr val="ADADAD"/>
        </a:accent4>
        <a:accent5>
          <a:srgbClr val="C1C1D6"/>
        </a:accent5>
        <a:accent6>
          <a:srgbClr val="2D5C8A"/>
        </a:accent6>
        <a:hlink>
          <a:srgbClr val="5B6192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yer (Standard) 2">
        <a:dk1>
          <a:srgbClr val="000000"/>
        </a:dk1>
        <a:lt1>
          <a:srgbClr val="FFFFFF"/>
        </a:lt1>
        <a:dk2>
          <a:srgbClr val="003366"/>
        </a:dk2>
        <a:lt2>
          <a:srgbClr val="6F84A5"/>
        </a:lt2>
        <a:accent1>
          <a:srgbClr val="CCFFCC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E2FFE2"/>
        </a:accent5>
        <a:accent6>
          <a:srgbClr val="B9D6E7"/>
        </a:accent6>
        <a:hlink>
          <a:srgbClr val="0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868686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C3C3C3"/>
        </a:accent5>
        <a:accent6>
          <a:srgbClr val="B8B8B8"/>
        </a:accent6>
        <a:hlink>
          <a:srgbClr val="EAEAEA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4">
        <a:dk1>
          <a:srgbClr val="000000"/>
        </a:dk1>
        <a:lt1>
          <a:srgbClr val="FFFFFF"/>
        </a:lt1>
        <a:dk2>
          <a:srgbClr val="214121"/>
        </a:dk2>
        <a:lt2>
          <a:srgbClr val="5D6755"/>
        </a:lt2>
        <a:accent1>
          <a:srgbClr val="D8C68E"/>
        </a:accent1>
        <a:accent2>
          <a:srgbClr val="98B27D"/>
        </a:accent2>
        <a:accent3>
          <a:srgbClr val="FFFFFF"/>
        </a:accent3>
        <a:accent4>
          <a:srgbClr val="000000"/>
        </a:accent4>
        <a:accent5>
          <a:srgbClr val="E9DFC6"/>
        </a:accent5>
        <a:accent6>
          <a:srgbClr val="89A171"/>
        </a:accent6>
        <a:hlink>
          <a:srgbClr val="CC990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5">
        <a:dk1>
          <a:srgbClr val="000000"/>
        </a:dk1>
        <a:lt1>
          <a:srgbClr val="FFFFFF"/>
        </a:lt1>
        <a:dk2>
          <a:srgbClr val="800000"/>
        </a:dk2>
        <a:lt2>
          <a:srgbClr val="6F605E"/>
        </a:lt2>
        <a:accent1>
          <a:srgbClr val="FFCC66"/>
        </a:accent1>
        <a:accent2>
          <a:srgbClr val="FFCCCC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B9"/>
        </a:accent6>
        <a:hlink>
          <a:srgbClr val="B24E76"/>
        </a:hlink>
        <a:folHlink>
          <a:srgbClr val="C1A4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6">
        <a:dk1>
          <a:srgbClr val="000000"/>
        </a:dk1>
        <a:lt1>
          <a:srgbClr val="FFFFCC"/>
        </a:lt1>
        <a:dk2>
          <a:srgbClr val="660033"/>
        </a:dk2>
        <a:lt2>
          <a:srgbClr val="CC9900"/>
        </a:lt2>
        <a:accent1>
          <a:srgbClr val="FF9966"/>
        </a:accent1>
        <a:accent2>
          <a:srgbClr val="996633"/>
        </a:accent2>
        <a:accent3>
          <a:srgbClr val="FFFFE2"/>
        </a:accent3>
        <a:accent4>
          <a:srgbClr val="000000"/>
        </a:accent4>
        <a:accent5>
          <a:srgbClr val="FFCAB8"/>
        </a:accent5>
        <a:accent6>
          <a:srgbClr val="8A5C2D"/>
        </a:accent6>
        <a:hlink>
          <a:srgbClr val="D79EAB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7">
        <a:dk1>
          <a:srgbClr val="000000"/>
        </a:dk1>
        <a:lt1>
          <a:srgbClr val="FFFFFF"/>
        </a:lt1>
        <a:dk2>
          <a:srgbClr val="990066"/>
        </a:dk2>
        <a:lt2>
          <a:srgbClr val="969696"/>
        </a:lt2>
        <a:accent1>
          <a:srgbClr val="CCCCFF"/>
        </a:accent1>
        <a:accent2>
          <a:srgbClr val="0033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2D8A"/>
        </a:accent6>
        <a:hlink>
          <a:srgbClr val="CE98CE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8">
        <a:dk1>
          <a:srgbClr val="000000"/>
        </a:dk1>
        <a:lt1>
          <a:srgbClr val="DFE3F5"/>
        </a:lt1>
        <a:dk2>
          <a:srgbClr val="000099"/>
        </a:dk2>
        <a:lt2>
          <a:srgbClr val="FF0066"/>
        </a:lt2>
        <a:accent1>
          <a:srgbClr val="8381B3"/>
        </a:accent1>
        <a:accent2>
          <a:srgbClr val="336699"/>
        </a:accent2>
        <a:accent3>
          <a:srgbClr val="AAAACA"/>
        </a:accent3>
        <a:accent4>
          <a:srgbClr val="BEC2D1"/>
        </a:accent4>
        <a:accent5>
          <a:srgbClr val="C1C1D6"/>
        </a:accent5>
        <a:accent6>
          <a:srgbClr val="2D5C8A"/>
        </a:accent6>
        <a:hlink>
          <a:srgbClr val="5B6192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avl-PB:Applications:MS Office'98:Microsoft Office 98:Templates:Presentations:Flyer (Standard)</Template>
  <TotalTime>32970</TotalTime>
  <Words>3157</Words>
  <Application>Microsoft Office PowerPoint</Application>
  <PresentationFormat>On-screen Show (4:3)</PresentationFormat>
  <Paragraphs>431</Paragraphs>
  <Slides>41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53" baseType="lpstr">
      <vt:lpstr>Arial</vt:lpstr>
      <vt:lpstr>Arial Black</vt:lpstr>
      <vt:lpstr>Comic Sans MS</vt:lpstr>
      <vt:lpstr>MS Shell Dlg</vt:lpstr>
      <vt:lpstr>Symbol</vt:lpstr>
      <vt:lpstr>Times</vt:lpstr>
      <vt:lpstr>Times New Roman</vt:lpstr>
      <vt:lpstr>Wingdings</vt:lpstr>
      <vt:lpstr>Flyer (Standard)</vt:lpstr>
      <vt:lpstr>Clip</vt:lpstr>
      <vt:lpstr>Picture</vt:lpstr>
      <vt:lpstr>Image Bitmap</vt:lpstr>
      <vt:lpstr>Requirements Engineering  From System Goals  to UML Models  to Software Specifications</vt:lpstr>
      <vt:lpstr>Fundamentals of RE</vt:lpstr>
      <vt:lpstr>PowerPoint Presentation</vt:lpstr>
      <vt:lpstr>A great deal of knowledge acquisition is involved:  as introduced in Chapter 1 ...</vt:lpstr>
      <vt:lpstr>Domain analysis &amp; requirements elicitation: outline</vt:lpstr>
      <vt:lpstr>Stakeholder analysis</vt:lpstr>
      <vt:lpstr>Knowledge acquisition from stakeholders is difficult</vt:lpstr>
      <vt:lpstr>Background study</vt:lpstr>
      <vt:lpstr>Data collection</vt:lpstr>
      <vt:lpstr>Questionnaires</vt:lpstr>
      <vt:lpstr>Questionnaires should be carefully prepared</vt:lpstr>
      <vt:lpstr>Card sorts &amp; repertory grids</vt:lpstr>
      <vt:lpstr>Card sorts &amp; repertory grids  (2)</vt:lpstr>
      <vt:lpstr>Scenarios &amp; storyboards</vt:lpstr>
      <vt:lpstr>Scenarios</vt:lpstr>
      <vt:lpstr>Scenarios</vt:lpstr>
      <vt:lpstr>Scenario example: meeting scheduling</vt:lpstr>
      <vt:lpstr>Types of scenario</vt:lpstr>
      <vt:lpstr>Scenarios: pros &amp; cons</vt:lpstr>
      <vt:lpstr>Prototypes &amp; mock-ups</vt:lpstr>
      <vt:lpstr>Requirements prototyping</vt:lpstr>
      <vt:lpstr>Prototypes &amp; mock-ups:  pros &amp; cons</vt:lpstr>
      <vt:lpstr>Knowledge reuse</vt:lpstr>
      <vt:lpstr>Reuse of domain-independent knowledge: requirements taxonomies</vt:lpstr>
      <vt:lpstr>Reuse of domain-independent knowledge: RD meta-model</vt:lpstr>
      <vt:lpstr>Reuse of domain-specific knowledge</vt:lpstr>
      <vt:lpstr>Reuse of domain-specific knowledge  (2)</vt:lpstr>
      <vt:lpstr>Knowledge reuse:  pros &amp; cons</vt:lpstr>
      <vt:lpstr>Domain analysis &amp; requirements elicitation: outline</vt:lpstr>
      <vt:lpstr>Interviews</vt:lpstr>
      <vt:lpstr>Types of interview</vt:lpstr>
      <vt:lpstr>    Interviews:  strengths &amp; difficulties</vt:lpstr>
      <vt:lpstr>    Guidelines for effective interviews</vt:lpstr>
      <vt:lpstr>    Guidelines for effective interviews  (2)</vt:lpstr>
      <vt:lpstr>Observation &amp; ethnographic studies</vt:lpstr>
      <vt:lpstr>Observation &amp; ethnographic studies: pros &amp; cons</vt:lpstr>
      <vt:lpstr>Group sessions</vt:lpstr>
      <vt:lpstr>Group sessions  (2)</vt:lpstr>
      <vt:lpstr>Group sessions: pros &amp; cons</vt:lpstr>
      <vt:lpstr>Combining techniques</vt:lpstr>
      <vt:lpstr>Domain analysis &amp; requirements elicitation: summary</vt:lpstr>
    </vt:vector>
  </TitlesOfParts>
  <Company>UCL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RE04 keynote</dc:title>
  <dc:creator>Axel</dc:creator>
  <cp:lastModifiedBy>sangnv</cp:lastModifiedBy>
  <cp:revision>1048</cp:revision>
  <cp:lastPrinted>2009-09-03T08:28:43Z</cp:lastPrinted>
  <dcterms:created xsi:type="dcterms:W3CDTF">2000-05-26T10:39:43Z</dcterms:created>
  <dcterms:modified xsi:type="dcterms:W3CDTF">2013-01-15T14:58:51Z</dcterms:modified>
</cp:coreProperties>
</file>