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comments/comment19.xml" ContentType="application/vnd.openxmlformats-officedocument.presentationml.comment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2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21.xml" ContentType="application/vnd.openxmlformats-officedocument.presentationml.comment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comments/comment10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comments/comment17.xml" ContentType="application/vnd.openxmlformats-officedocument.presentationml.comment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280" r:id="rId2"/>
    <p:sldId id="1223" r:id="rId3"/>
    <p:sldId id="1228" r:id="rId4"/>
    <p:sldId id="1229" r:id="rId5"/>
    <p:sldId id="1222" r:id="rId6"/>
    <p:sldId id="1232" r:id="rId7"/>
    <p:sldId id="1231" r:id="rId8"/>
    <p:sldId id="1233" r:id="rId9"/>
    <p:sldId id="1234" r:id="rId10"/>
    <p:sldId id="1235" r:id="rId11"/>
    <p:sldId id="1236" r:id="rId12"/>
    <p:sldId id="1238" r:id="rId13"/>
    <p:sldId id="1239" r:id="rId14"/>
    <p:sldId id="1237" r:id="rId15"/>
    <p:sldId id="1240" r:id="rId16"/>
    <p:sldId id="1243" r:id="rId17"/>
    <p:sldId id="1245" r:id="rId18"/>
    <p:sldId id="1246" r:id="rId19"/>
    <p:sldId id="1244" r:id="rId20"/>
    <p:sldId id="1247" r:id="rId21"/>
    <p:sldId id="1248" r:id="rId22"/>
    <p:sldId id="1250" r:id="rId23"/>
    <p:sldId id="1249" r:id="rId24"/>
    <p:sldId id="1251" r:id="rId25"/>
    <p:sldId id="1252" r:id="rId26"/>
    <p:sldId id="1253" r:id="rId27"/>
    <p:sldId id="1254" r:id="rId28"/>
    <p:sldId id="1255" r:id="rId29"/>
    <p:sldId id="1256" r:id="rId30"/>
    <p:sldId id="1257" r:id="rId31"/>
    <p:sldId id="1258" r:id="rId32"/>
    <p:sldId id="1260" r:id="rId33"/>
    <p:sldId id="1259" r:id="rId34"/>
    <p:sldId id="1261" r:id="rId35"/>
    <p:sldId id="1262" r:id="rId36"/>
    <p:sldId id="1263" r:id="rId37"/>
    <p:sldId id="1264" r:id="rId38"/>
    <p:sldId id="1267" r:id="rId39"/>
    <p:sldId id="1268" r:id="rId40"/>
    <p:sldId id="1269" r:id="rId41"/>
    <p:sldId id="1266" r:id="rId42"/>
    <p:sldId id="1241" r:id="rId43"/>
    <p:sldId id="1270" r:id="rId44"/>
    <p:sldId id="1271" r:id="rId45"/>
    <p:sldId id="1272" r:id="rId46"/>
    <p:sldId id="1242" r:id="rId47"/>
    <p:sldId id="1273" r:id="rId48"/>
    <p:sldId id="1274" r:id="rId49"/>
    <p:sldId id="1276" r:id="rId50"/>
    <p:sldId id="1277" r:id="rId51"/>
    <p:sldId id="1278" r:id="rId52"/>
    <p:sldId id="1275" r:id="rId53"/>
    <p:sldId id="1230" r:id="rId54"/>
    <p:sldId id="1279" r:id="rId5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B8BFF2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6" y="-96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8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21:05.845" idx="1">
    <p:pos x="5110" y="822"/>
    <p:text>Quản lý sự thiếu nhất quán, thống nhất</p:text>
  </p:cm>
  <p:cm authorId="0" dt="2010-06-29T23:09:33.402" idx="2">
    <p:pos x="5110" y="3030"/>
    <p:text>Quản lý định lượng rủi ro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48:58.996" idx="18">
    <p:pos x="5509" y="2133"/>
    <p:text>Thông lượng tối đa yếu</p:text>
  </p:cm>
  <p:cm authorId="0" dt="2010-06-30T04:49:49.438" idx="19">
    <p:pos x="5509" y="2991"/>
    <p:text>Thâm hụt nhân lực</p:text>
  </p:cm>
  <p:cm authorId="0" dt="2010-06-30T04:51:02.053" idx="20">
    <p:pos x="5509" y="3223"/>
    <p:text>Ngân sách/lộ trình phi thực tế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52:22.869" idx="21">
    <p:pos x="5561" y="3397"/>
    <p:text>Các thành phần nhân tố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54:15.220" idx="22">
    <p:pos x="5539" y="1075"/>
    <p:text>biểu hiện nhân quả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58:12.962" idx="23">
    <p:pos x="5744" y="1924"/>
    <p:text>Bắt nguồn 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00:33.544" idx="24">
    <p:pos x="5453" y="3175"/>
    <p:text>thảm khốc</p:text>
  </p:cm>
  <p:cm authorId="0" dt="2010-06-30T05:00:50.519" idx="25">
    <p:pos x="5589" y="3311"/>
    <p:text>dữ dội</p:text>
  </p:cm>
  <p:cm authorId="0" dt="2010-06-30T05:01:10.688" idx="26">
    <p:pos x="5725" y="3447"/>
    <p:text>vừa phải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05:49.779" idx="27">
    <p:pos x="5630" y="2961"/>
    <p:text>mịn hơn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07:55.350" idx="28">
    <p:pos x="5542" y="1989"/>
    <p:text>Giảm nguy cơ phơi nhiễm cao thông qua các biện pháp đối phó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13:37.391" idx="29">
    <p:pos x="5655" y="3343"/>
    <p:text>Giảm nhẹ hậu quả của rủi ro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18:23.393" idx="30">
    <p:pos x="5757" y="2009"/>
    <p:text>lực (đòn) bẩy giảm thiểu rủi ro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20:52.257" idx="31">
    <p:pos x="5315" y="842"/>
    <p:text>dò tìm, ngăn ngừa khuyết điểm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22:27.242" idx="5">
    <p:pos x="5538" y="1026"/>
    <p:text>Sự vi phạm về các quy tắc nhất quán giữa các phát biểu 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22:57.587" idx="32">
    <p:pos x="5005" y="249"/>
    <p:text>Xây dựng ma trận các ảnh hưởng</p:text>
  </p:cm>
  <p:cm authorId="0" dt="2010-06-30T05:23:47.369" idx="33">
    <p:pos x="5688" y="1176"/>
    <p:text>tác động then chốt</p:text>
  </p:cm>
  <p:cm authorId="0" dt="2010-06-30T05:24:16.020" idx="34">
    <p:pos x="5688" y="1461"/>
    <p:text>có rủi ro cao nhất</p:text>
  </p:cm>
  <p:cm authorId="0" dt="2010-06-30T05:24:24.762" idx="35">
    <p:pos x="5824" y="1597"/>
    <p:text>làm nổi bật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28:04.608" idx="36">
    <p:pos x="5335" y="249"/>
    <p:text>Xây dựng ma trận hiệu quả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5:38:08.196" idx="37">
    <p:pos x="5519" y="3743"/>
    <p:text>Các kỹ thuật lập luận định lượng và định tính</p:text>
  </p:cm>
  <p:cm authorId="0" dt="2010-06-30T05:38:44.098" idx="38">
    <p:pos x="5519" y="2951"/>
    <p:text>Non-Functional Reqs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23:53.336" idx="3">
    <p:pos x="5392" y="1064"/>
    <p:text>Va chạm về thuật ngữ, mâu thuẫn</p:text>
  </p:cm>
  <p:cm authorId="0" dt="2010-06-30T04:24:28.136" idx="6">
    <p:pos x="5392" y="1919"/>
    <p:text>Va chạm về thứ bậc, chức vụ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26:44.832" idx="7">
    <p:pos x="5616" y="1826"/>
    <p:text>Sự đi trệch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23:34:19.503" idx="4">
    <p:pos x="5589" y="965"/>
    <p:text>Bảng chú giải thuật ngữ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31:29.461" idx="8">
    <p:pos x="5694" y="2878"/>
    <p:text>phương pháp giải quyết vấn đề bằng cách đánh giá kinh nghiệm, và tìm giải pháp qua thử nghiệm và rút tỉa khuyết điểm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38:39.004" idx="9">
    <p:pos x="5644" y="1950"/>
    <p:text>Giải pháp được ưu tiên</p:text>
  </p:cm>
  <p:cm authorId="0" dt="2010-06-30T04:39:11.080" idx="10">
    <p:pos x="5644" y="2235"/>
    <p:text>Các yêu cầu phi chức năng then chốt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40:46.758" idx="11">
    <p:pos x="5422" y="783"/>
    <p:text>dẫn đến việc</p:text>
  </p:cm>
  <p:cm authorId="0" dt="2010-06-30T04:41:25.213" idx="12">
    <p:pos x="5558" y="919"/>
    <p:text>Không rõ ràng</p:text>
  </p:cm>
  <p:cm authorId="0" dt="2010-06-30T04:42:17.689" idx="13">
    <p:pos x="5422" y="2346"/>
    <p:text>hậu quả không mong muốn</p:text>
  </p:cm>
  <p:cm authorId="0" dt="2010-06-30T04:42:27.923" idx="14">
    <p:pos x="5422" y="2103"/>
    <p:text>dễ xảy ra</p:text>
  </p:cm>
  <p:cm authorId="0" dt="2010-06-30T04:44:29.298" idx="15">
    <p:pos x="5422" y="3229"/>
    <p:text>Có nguy cơ xảy ra nếu rủi ro phát sinh</p:text>
  </p:cm>
  <p:cm authorId="0" dt="2010-06-30T04:44:49.397" idx="16">
    <p:pos x="5422" y="3754"/>
    <p:text>Tính khốc liệt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30T04:46:13.938" idx="17">
    <p:pos x="5463" y="1150"/>
    <p:text>Ảnh hưởng, tác động tiêu cực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C262A1B3-D1F6-491C-8F83-859A5D1E58A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AAB3DD-1C5F-41EF-87B6-D2DCAA856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C3D35-47E2-4700-80BF-A3C325580FF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005E4-7EA4-44D7-A5C5-EADE83671A5E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2495D-5913-4CCC-B0AE-35DB4C77076B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06A4F-5FFE-4D26-87A0-309C76D56A9F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CD739-8265-40B9-81C8-A5BC42ECBCB3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861CC-C7AD-44B5-8480-7D88895C56D9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A5C0D-1604-4A08-8B61-ACD9C8BCF5F9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Chap.3: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Evaluation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575675" y="6546850"/>
            <a:ext cx="5683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2CB14715-3CD7-423C-B6EF-3DB417A94F0A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575675" y="6546850"/>
            <a:ext cx="5683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C24F7CD0-93EB-44FF-BE26-3FE8F085C029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0" y="6635750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Chap.3: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Evaluation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comments" Target="../comments/commen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omments" Target="../comments/comment14.xml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comments" Target="../comments/comment1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comments" Target="../comments/comment19.xml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Word_97_-_2003_Document2.doc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wmf"/><Relationship Id="rId4" Type="http://schemas.openxmlformats.org/officeDocument/2006/relationships/oleObject" Target="../embeddings/Microsoft_Office_Word_97_-_2003_Document3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Microsoft_Office_Word_97_-_2003_Document4.doc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wmf"/><Relationship Id="rId4" Type="http://schemas.openxmlformats.org/officeDocument/2006/relationships/oleObject" Target="../embeddings/Microsoft_Office_Word_97_-_2003_Document5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Microsoft_Office_Word_97_-_2003_Document6.doc"/><Relationship Id="rId4" Type="http://schemas.openxmlformats.org/officeDocument/2006/relationships/image" Target="../media/image2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>
                <a:solidFill>
                  <a:srgbClr val="C00000"/>
                </a:solidFill>
              </a:rPr>
              <a:t>Requirements Engineering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z="800" smtClean="0">
                <a:solidFill>
                  <a:srgbClr val="C00000"/>
                </a:solidFill>
              </a:rPr>
              <a:t/>
            </a:r>
            <a:br>
              <a:rPr lang="en-US" sz="8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From System Goals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UML Models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Software Specifications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effectLst/>
                <a:latin typeface="+mj-lt"/>
              </a:rPr>
              <a:t>Axel Van </a:t>
            </a:r>
            <a:r>
              <a:rPr lang="en-GB" dirty="0" err="1">
                <a:solidFill>
                  <a:srgbClr val="C00000"/>
                </a:solidFill>
                <a:effectLst/>
                <a:latin typeface="+mj-lt"/>
              </a:rPr>
              <a:t>Lamsweerde</a:t>
            </a:r>
            <a:endParaRPr lang="en-GB" dirty="0">
              <a:solidFill>
                <a:srgbClr val="C00000"/>
              </a:solidFill>
              <a:effectLst/>
              <a:latin typeface="+mj-lt"/>
            </a:endParaRPr>
          </a:p>
        </p:txBody>
      </p:sp>
      <p:pic>
        <p:nvPicPr>
          <p:cNvPr id="24580" name="Picture 4" descr="Wiley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smtClean="0"/>
              <a:t>Managing conflicts:  a systematic process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476500"/>
            <a:ext cx="8947150" cy="38798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Overlap</a:t>
            </a:r>
            <a:r>
              <a:rPr lang="en-US" dirty="0" smtClean="0"/>
              <a:t> = reference to common terms or phenomena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precondition for conflicting statements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e.g.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gathering </a:t>
            </a:r>
            <a:r>
              <a:rPr lang="en-US" sz="2000" dirty="0" smtClean="0">
                <a:solidFill>
                  <a:srgbClr val="FF0000"/>
                </a:solidFill>
              </a:rPr>
              <a:t>meeting</a:t>
            </a:r>
            <a:r>
              <a:rPr lang="en-US" sz="2000" dirty="0" smtClean="0">
                <a:solidFill>
                  <a:srgbClr val="5F5F5F"/>
                </a:solidFill>
              </a:rPr>
              <a:t> constraints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5F5F5F"/>
                </a:solidFill>
              </a:rPr>
              <a:t>determining </a:t>
            </a:r>
            <a:r>
              <a:rPr lang="en-US" sz="2000" dirty="0" smtClean="0">
                <a:solidFill>
                  <a:srgbClr val="FF0000"/>
                </a:solidFill>
              </a:rPr>
              <a:t>meeting</a:t>
            </a:r>
            <a:r>
              <a:rPr lang="en-US" sz="2000" dirty="0" smtClean="0">
                <a:solidFill>
                  <a:srgbClr val="5F5F5F"/>
                </a:solidFill>
              </a:rPr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schedules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 detection</a:t>
            </a:r>
            <a:r>
              <a:rPr lang="en-US" dirty="0" smtClean="0"/>
              <a:t> ...  </a:t>
            </a:r>
            <a:r>
              <a:rPr lang="en-US" sz="2000" dirty="0" smtClean="0"/>
              <a:t>(see Chapters 16, 18)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informally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using heuristics on conflicting </a:t>
            </a:r>
            <a:r>
              <a:rPr lang="en-US" dirty="0" err="1" smtClean="0"/>
              <a:t>req</a:t>
            </a:r>
            <a:r>
              <a:rPr lang="en-US" dirty="0" smtClean="0"/>
              <a:t> categories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5F5F5F"/>
                </a:solidFill>
              </a:rPr>
              <a:t>“Check </a:t>
            </a:r>
            <a:r>
              <a:rPr lang="en-US" i="1" dirty="0" smtClean="0">
                <a:solidFill>
                  <a:srgbClr val="5F5F5F"/>
                </a:solidFill>
              </a:rPr>
              <a:t>information</a:t>
            </a:r>
            <a:r>
              <a:rPr lang="en-US" dirty="0" smtClean="0">
                <a:solidFill>
                  <a:srgbClr val="5F5F5F"/>
                </a:solidFill>
              </a:rPr>
              <a:t> </a:t>
            </a:r>
            <a:r>
              <a:rPr lang="en-US" dirty="0" err="1" smtClean="0">
                <a:solidFill>
                  <a:srgbClr val="5F5F5F"/>
                </a:solidFill>
              </a:rPr>
              <a:t>req</a:t>
            </a:r>
            <a:r>
              <a:rPr lang="en-US" dirty="0" smtClean="0">
                <a:solidFill>
                  <a:srgbClr val="5F5F5F"/>
                </a:solidFill>
              </a:rPr>
              <a:t> &amp; </a:t>
            </a:r>
            <a:r>
              <a:rPr lang="en-US" i="1" dirty="0" smtClean="0">
                <a:solidFill>
                  <a:srgbClr val="5F5F5F"/>
                </a:solidFill>
              </a:rPr>
              <a:t>confidentiality</a:t>
            </a:r>
            <a:r>
              <a:rPr lang="en-US" dirty="0" smtClean="0">
                <a:solidFill>
                  <a:srgbClr val="5F5F5F"/>
                </a:solidFill>
              </a:rPr>
              <a:t> </a:t>
            </a:r>
            <a:r>
              <a:rPr lang="en-US" dirty="0" err="1" smtClean="0">
                <a:solidFill>
                  <a:srgbClr val="5F5F5F"/>
                </a:solidFill>
              </a:rPr>
              <a:t>req</a:t>
            </a:r>
            <a:r>
              <a:rPr lang="en-US" dirty="0" smtClean="0">
                <a:solidFill>
                  <a:srgbClr val="5F5F5F"/>
                </a:solidFill>
              </a:rPr>
              <a:t> on related objects”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5F5F5F"/>
                </a:solidFill>
              </a:rPr>
              <a:t>“Check </a:t>
            </a:r>
            <a:r>
              <a:rPr lang="en-US" dirty="0" err="1" smtClean="0">
                <a:solidFill>
                  <a:srgbClr val="5F5F5F"/>
                </a:solidFill>
              </a:rPr>
              <a:t>reqs</a:t>
            </a:r>
            <a:r>
              <a:rPr lang="en-US" dirty="0" smtClean="0">
                <a:solidFill>
                  <a:srgbClr val="5F5F5F"/>
                </a:solidFill>
              </a:rPr>
              <a:t> on </a:t>
            </a:r>
            <a:r>
              <a:rPr lang="en-US" i="1" dirty="0" smtClean="0">
                <a:solidFill>
                  <a:srgbClr val="5F5F5F"/>
                </a:solidFill>
              </a:rPr>
              <a:t>decreasing</a:t>
            </a:r>
            <a:r>
              <a:rPr lang="en-US" dirty="0" smtClean="0">
                <a:solidFill>
                  <a:srgbClr val="5F5F5F"/>
                </a:solidFill>
              </a:rPr>
              <a:t> &amp; </a:t>
            </a:r>
            <a:r>
              <a:rPr lang="en-US" i="1" dirty="0" smtClean="0">
                <a:solidFill>
                  <a:srgbClr val="5F5F5F"/>
                </a:solidFill>
              </a:rPr>
              <a:t>increasing</a:t>
            </a:r>
            <a:r>
              <a:rPr lang="en-US" dirty="0" smtClean="0">
                <a:solidFill>
                  <a:srgbClr val="5F5F5F"/>
                </a:solidFill>
              </a:rPr>
              <a:t> related quantities”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using conflict patterns (section 18.5)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formally </a:t>
            </a:r>
            <a:r>
              <a:rPr lang="en-US" sz="2000" dirty="0" smtClean="0"/>
              <a:t>(theorem proving techniques)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19075" y="881063"/>
          <a:ext cx="8924925" cy="1549400"/>
        </p:xfrm>
        <a:graphic>
          <a:graphicData uri="http://schemas.openxmlformats.org/presentationml/2006/ole">
            <p:oleObj spid="_x0000_s2050" name="Picture" r:id="rId3" imgW="5850360" imgH="9194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9" name="AutoShape 5"/>
          <p:cNvSpPr>
            <a:spLocks noChangeArrowheads="1"/>
          </p:cNvSpPr>
          <p:nvPr/>
        </p:nvSpPr>
        <p:spPr bwMode="auto">
          <a:xfrm>
            <a:off x="663575" y="3195638"/>
            <a:ext cx="5827713" cy="2524125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191500" cy="762000"/>
          </a:xfrm>
        </p:spPr>
        <p:txBody>
          <a:bodyPr/>
          <a:lstStyle/>
          <a:p>
            <a:r>
              <a:rPr lang="en-US" smtClean="0"/>
              <a:t>Detected conflicts should be documented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60425"/>
            <a:ext cx="8845550" cy="5497513"/>
          </a:xfrm>
        </p:spPr>
        <p:txBody>
          <a:bodyPr/>
          <a:lstStyle/>
          <a:p>
            <a:pPr>
              <a:defRPr/>
            </a:pPr>
            <a:r>
              <a:rPr lang="en-US" smtClean="0"/>
              <a:t>For later resolution,  for impact analysis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chemeClr val="tx2"/>
                </a:solidFill>
              </a:rPr>
              <a:t>       ?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9999"/>
                </a:solidFill>
              </a:rPr>
              <a:t>statement in multiple conflicts, most conflicting statements, ... </a:t>
            </a:r>
            <a:r>
              <a:rPr lang="en-US" sz="2000" smtClean="0">
                <a:solidFill>
                  <a:schemeClr val="tx2"/>
                </a:solidFill>
              </a:rPr>
              <a:t>?</a:t>
            </a:r>
            <a:endParaRPr lang="en-US" sz="200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mtClean="0"/>
              <a:t>Using documentation tools, query tools along </a:t>
            </a:r>
            <a:r>
              <a:rPr lang="en-US" i="1" smtClean="0"/>
              <a:t>Conflict</a:t>
            </a:r>
            <a:r>
              <a:rPr lang="en-US" smtClean="0"/>
              <a:t> links recorded in requirements database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mtClean="0"/>
              <a:t>Or in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interaction matrix</a:t>
            </a:r>
            <a:r>
              <a:rPr lang="en-US" smtClean="0"/>
              <a:t>:</a:t>
            </a:r>
            <a:endParaRPr kumimoji="0" lang="en-US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    </a:t>
            </a:r>
            <a:r>
              <a:rPr lang="en-US" sz="1800" smtClean="0"/>
              <a:t>Statement	</a:t>
            </a:r>
            <a:r>
              <a:rPr kumimoji="0" lang="en-US" sz="1800" b="1" smtClean="0"/>
              <a:t>S1	S2	S3	S4</a:t>
            </a:r>
            <a:r>
              <a:rPr kumimoji="0" lang="en-US" sz="1800" smtClean="0"/>
              <a:t>    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kumimoji="0" lang="en-US" sz="2000" smtClean="0"/>
              <a:t>         </a:t>
            </a:r>
            <a:r>
              <a:rPr kumimoji="0" lang="en-US" sz="2000" smtClean="0">
                <a:solidFill>
                  <a:srgbClr val="009999"/>
                </a:solidFill>
              </a:rPr>
              <a:t>S</a:t>
            </a:r>
            <a:r>
              <a:rPr kumimoji="0" lang="en-US" sz="2000" baseline="-25000" smtClean="0">
                <a:solidFill>
                  <a:srgbClr val="009999"/>
                </a:solidFill>
              </a:rPr>
              <a:t>ij</a:t>
            </a:r>
            <a:r>
              <a:rPr kumimoji="0" lang="en-US" sz="2000" smtClean="0">
                <a:solidFill>
                  <a:srgbClr val="009999"/>
                </a:solidFill>
              </a:rPr>
              <a:t> =</a:t>
            </a:r>
            <a:endParaRPr kumimoji="0" lang="en-US" sz="20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000" smtClean="0"/>
              <a:t>         </a:t>
            </a:r>
            <a:r>
              <a:rPr lang="en-US" sz="1800" b="1" smtClean="0"/>
              <a:t>S1</a:t>
            </a:r>
            <a:r>
              <a:rPr lang="en-US" sz="1800" smtClean="0"/>
              <a:t>	 </a:t>
            </a:r>
            <a:r>
              <a:rPr kumimoji="0" lang="en-US" sz="1800" smtClean="0"/>
              <a:t>0         1000	  1	  1      1002</a:t>
            </a:r>
            <a:r>
              <a:rPr kumimoji="0" lang="en-US" sz="2000" smtClean="0"/>
              <a:t>	       </a:t>
            </a:r>
            <a:r>
              <a:rPr kumimoji="0" lang="en-US" sz="2000" smtClean="0">
                <a:solidFill>
                  <a:srgbClr val="009999"/>
                </a:solidFill>
              </a:rPr>
              <a:t>1: conflict</a:t>
            </a:r>
            <a:endParaRPr kumimoji="0" lang="en-US" sz="20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 </a:t>
            </a:r>
            <a:r>
              <a:rPr kumimoji="0" lang="en-US" sz="1800" b="1" smtClean="0"/>
              <a:t>S2</a:t>
            </a:r>
            <a:r>
              <a:rPr kumimoji="0" lang="en-US" sz="1800" smtClean="0"/>
              <a:t>          1000	  0	  0	  0      1000</a:t>
            </a:r>
            <a:r>
              <a:rPr kumimoji="0" lang="en-US" sz="2000" smtClean="0"/>
              <a:t> 	       </a:t>
            </a:r>
            <a:r>
              <a:rPr kumimoji="0" lang="en-US" sz="2000" smtClean="0">
                <a:solidFill>
                  <a:srgbClr val="009999"/>
                </a:solidFill>
              </a:rPr>
              <a:t>0: no overlap</a:t>
            </a:r>
            <a:endParaRPr kumimoji="0" lang="en-US" sz="20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 </a:t>
            </a:r>
            <a:r>
              <a:rPr kumimoji="0" lang="en-US" sz="1800" b="1" smtClean="0"/>
              <a:t>S3</a:t>
            </a:r>
            <a:r>
              <a:rPr kumimoji="0" lang="en-US" sz="1800" smtClean="0"/>
              <a:t>	  1	  0	  0	  1	2</a:t>
            </a:r>
            <a:r>
              <a:rPr kumimoji="0" lang="en-US" sz="2000" smtClean="0"/>
              <a:t>            </a:t>
            </a:r>
            <a:r>
              <a:rPr kumimoji="0" lang="en-US" sz="2000" smtClean="0">
                <a:solidFill>
                  <a:srgbClr val="009999"/>
                </a:solidFill>
              </a:rPr>
              <a:t>1000: no conflict</a:t>
            </a:r>
            <a:endParaRPr kumimoji="0" lang="en-US" sz="200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 </a:t>
            </a:r>
            <a:r>
              <a:rPr kumimoji="0" lang="en-US" sz="1800" b="1" smtClean="0"/>
              <a:t>S4</a:t>
            </a:r>
            <a:r>
              <a:rPr kumimoji="0" lang="en-US" sz="1800" smtClean="0"/>
              <a:t>	  1	  0	  1	  0	2</a:t>
            </a:r>
            <a:r>
              <a:rPr kumimoji="0" lang="en-US" sz="2000" i="1" smtClean="0"/>
              <a:t>	</a:t>
            </a:r>
            <a:endParaRPr kumimoji="0" 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kumimoji="0" lang="en-US" sz="1800" smtClean="0"/>
              <a:t>         </a:t>
            </a:r>
            <a:r>
              <a:rPr kumimoji="0" lang="en-US" sz="1800" i="1" smtClean="0">
                <a:solidFill>
                  <a:schemeClr val="folHlink"/>
                </a:solidFill>
              </a:rPr>
              <a:t>1002</a:t>
            </a:r>
            <a:r>
              <a:rPr kumimoji="0" lang="en-US" sz="1800" i="1" smtClean="0"/>
              <a:t>      1000	  2	  2      2006</a:t>
            </a:r>
            <a:endParaRPr kumimoji="0" lang="en-US" sz="1800" smtClean="0"/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        #Conflicts(S</a:t>
            </a:r>
            <a:r>
              <a:rPr kumimoji="0" lang="en-US" sz="2000" baseline="-25000" smtClean="0"/>
              <a:t>1</a:t>
            </a:r>
            <a:r>
              <a:rPr kumimoji="0" lang="en-US" sz="2000" smtClean="0"/>
              <a:t>) = </a:t>
            </a:r>
            <a:r>
              <a:rPr kumimoji="0" lang="en-US" sz="1500" smtClean="0"/>
              <a:t> </a:t>
            </a:r>
            <a:r>
              <a:rPr kumimoji="0" lang="en-US" sz="2000" smtClean="0"/>
              <a:t>remainderOf</a:t>
            </a:r>
            <a:r>
              <a:rPr kumimoji="0" lang="en-US" sz="1000" smtClean="0"/>
              <a:t> </a:t>
            </a:r>
            <a:r>
              <a:rPr kumimoji="0" lang="en-US" sz="2000" smtClean="0"/>
              <a:t>(</a:t>
            </a:r>
            <a:r>
              <a:rPr kumimoji="0" lang="en-US" sz="2000" smtClean="0">
                <a:solidFill>
                  <a:schemeClr val="hlink"/>
                </a:solidFill>
              </a:rPr>
              <a:t>1002</a:t>
            </a:r>
            <a:r>
              <a:rPr kumimoji="0" lang="en-US" sz="2000" smtClean="0"/>
              <a:t> </a:t>
            </a:r>
            <a:r>
              <a:rPr kumimoji="0" lang="en-US" sz="2000" b="1" smtClean="0"/>
              <a:t>div</a:t>
            </a:r>
            <a:r>
              <a:rPr kumimoji="0" lang="en-US" sz="2000" smtClean="0"/>
              <a:t> 1000)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        #nonConflictingOverlaps(S</a:t>
            </a:r>
            <a:r>
              <a:rPr kumimoji="0" lang="en-US" sz="2000" baseline="-25000" smtClean="0"/>
              <a:t>1</a:t>
            </a:r>
            <a:r>
              <a:rPr kumimoji="0" lang="en-US" sz="2000" smtClean="0"/>
              <a:t>) = </a:t>
            </a:r>
            <a:r>
              <a:rPr kumimoji="0" lang="en-US" sz="1500" smtClean="0"/>
              <a:t> </a:t>
            </a:r>
            <a:r>
              <a:rPr kumimoji="0" lang="en-US" sz="2000" smtClean="0"/>
              <a:t>quotientOf</a:t>
            </a:r>
            <a:r>
              <a:rPr kumimoji="0" lang="en-US" sz="1000" smtClean="0"/>
              <a:t> </a:t>
            </a:r>
            <a:r>
              <a:rPr kumimoji="0" lang="en-US" sz="2000" smtClean="0"/>
              <a:t>(</a:t>
            </a:r>
            <a:r>
              <a:rPr kumimoji="0" lang="en-US" sz="2000" smtClean="0">
                <a:solidFill>
                  <a:schemeClr val="hlink"/>
                </a:solidFill>
              </a:rPr>
              <a:t>1002</a:t>
            </a:r>
            <a:r>
              <a:rPr kumimoji="0" lang="en-US" sz="2000" smtClean="0"/>
              <a:t> </a:t>
            </a:r>
            <a:r>
              <a:rPr kumimoji="0" lang="en-US" sz="2000" b="1" smtClean="0"/>
              <a:t>div</a:t>
            </a:r>
            <a:r>
              <a:rPr kumimoji="0" lang="en-US" sz="2000" smtClean="0"/>
              <a:t> 1000)</a:t>
            </a:r>
            <a:r>
              <a:rPr kumimoji="0" lang="en-US" smtClean="0"/>
              <a:t> 	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7163" y="71438"/>
          <a:ext cx="820737" cy="720725"/>
        </p:xfrm>
        <a:graphic>
          <a:graphicData uri="http://schemas.openxmlformats.org/presentationml/2006/ole">
            <p:oleObj spid="_x0000_s3074" name="Clip" r:id="rId3" imgW="1258200" imgH="11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Managing conflicts: a systematic process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3136900"/>
            <a:ext cx="8404225" cy="3505200"/>
          </a:xfrm>
        </p:spPr>
        <p:txBody>
          <a:bodyPr/>
          <a:lstStyle/>
          <a:p>
            <a:r>
              <a:rPr lang="en-US" smtClean="0"/>
              <a:t>For optimal resolution, better to ... </a:t>
            </a:r>
          </a:p>
          <a:p>
            <a:pPr lvl="1"/>
            <a:r>
              <a:rPr lang="en-US" smtClean="0"/>
              <a:t>explore multiple candidate resolutions </a:t>
            </a:r>
            <a:r>
              <a:rPr lang="en-US" i="1" smtClean="0"/>
              <a:t>first</a:t>
            </a:r>
            <a:r>
              <a:rPr lang="en-US" smtClean="0"/>
              <a:t>,</a:t>
            </a:r>
          </a:p>
          <a:p>
            <a:pPr lvl="1"/>
            <a:r>
              <a:rPr lang="en-US" smtClean="0"/>
              <a:t>compare, select/agree on most preferred </a:t>
            </a:r>
            <a:r>
              <a:rPr lang="en-US" i="1" smtClean="0"/>
              <a:t>next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To generate candidate resolutions, use ...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elicitation techniques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        (interviews, group sessions)</a:t>
            </a:r>
            <a:endParaRPr lang="en-US" smtClean="0"/>
          </a:p>
          <a:p>
            <a:pPr lvl="1">
              <a:lnSpc>
                <a:spcPct val="130000"/>
              </a:lnSpc>
            </a:pPr>
            <a:r>
              <a:rPr lang="en-US" smtClean="0"/>
              <a:t>resolution tactics</a:t>
            </a:r>
            <a:endParaRPr lang="en-US" smtClean="0">
              <a:solidFill>
                <a:srgbClr val="5F5F5F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6213" y="1254125"/>
          <a:ext cx="8924925" cy="1549400"/>
        </p:xfrm>
        <a:graphic>
          <a:graphicData uri="http://schemas.openxmlformats.org/presentationml/2006/ole">
            <p:oleObj spid="_x0000_s4098" name="Picture" r:id="rId3" imgW="5850360" imgH="9194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Conflict resolution tactics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350963"/>
            <a:ext cx="8729662" cy="50641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</a:t>
            </a:r>
            <a:r>
              <a:rPr lang="en-US" dirty="0" smtClean="0"/>
              <a:t> boundary condition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5F5F5F"/>
                </a:solidFill>
              </a:rPr>
              <a:t>“Keep copies of highly needed books </a:t>
            </a:r>
            <a:r>
              <a:rPr lang="en-US" dirty="0" err="1" smtClean="0">
                <a:solidFill>
                  <a:srgbClr val="5F5F5F"/>
                </a:solidFill>
              </a:rPr>
              <a:t>unborrowable</a:t>
            </a:r>
            <a:r>
              <a:rPr lang="en-US" dirty="0" smtClean="0">
                <a:solidFill>
                  <a:srgbClr val="5F5F5F"/>
                </a:solidFill>
              </a:rPr>
              <a:t>”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Restore</a:t>
            </a:r>
            <a:r>
              <a:rPr lang="en-US" dirty="0" smtClean="0"/>
              <a:t> conflicting statements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5F5F5F"/>
                </a:solidFill>
              </a:rPr>
              <a:t>“Copy returned within X weeks </a:t>
            </a:r>
            <a:r>
              <a:rPr lang="en-US" i="1" dirty="0" smtClean="0">
                <a:solidFill>
                  <a:srgbClr val="5F5F5F"/>
                </a:solidFill>
              </a:rPr>
              <a:t>and then</a:t>
            </a:r>
            <a:r>
              <a:rPr lang="en-US" dirty="0" smtClean="0">
                <a:solidFill>
                  <a:srgbClr val="5F5F5F"/>
                </a:solidFill>
              </a:rPr>
              <a:t> borrowed again”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Weaken</a:t>
            </a:r>
            <a:r>
              <a:rPr lang="en-US" dirty="0" smtClean="0"/>
              <a:t> conflicting statements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5F5F5F"/>
                </a:solidFill>
              </a:rPr>
              <a:t>“Copy returned within X weeks </a:t>
            </a:r>
            <a:r>
              <a:rPr lang="en-US" i="1" dirty="0" smtClean="0">
                <a:solidFill>
                  <a:srgbClr val="5F5F5F"/>
                </a:solidFill>
              </a:rPr>
              <a:t>unless</a:t>
            </a:r>
            <a:r>
              <a:rPr lang="en-US" dirty="0" smtClean="0">
                <a:solidFill>
                  <a:srgbClr val="5F5F5F"/>
                </a:solidFill>
              </a:rPr>
              <a:t> explicit permission”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Drop</a:t>
            </a:r>
            <a:r>
              <a:rPr lang="en-US" dirty="0" smtClean="0"/>
              <a:t> lower-priority statements</a:t>
            </a:r>
          </a:p>
          <a:p>
            <a:pPr>
              <a:lnSpc>
                <a:spcPct val="13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Specialize</a:t>
            </a:r>
            <a:r>
              <a:rPr lang="en-US" dirty="0" smtClean="0"/>
              <a:t> conflict source or target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rgbClr val="5F5F5F"/>
                </a:solidFill>
              </a:rPr>
              <a:t>“Book loan status known </a:t>
            </a:r>
            <a:r>
              <a:rPr lang="en-US" i="1" dirty="0" smtClean="0">
                <a:solidFill>
                  <a:srgbClr val="5F5F5F"/>
                </a:solidFill>
              </a:rPr>
              <a:t>by staff users only</a:t>
            </a:r>
            <a:r>
              <a:rPr lang="en-US" dirty="0" smtClean="0">
                <a:solidFill>
                  <a:srgbClr val="5F5F5F"/>
                </a:solidFill>
              </a:rPr>
              <a:t>”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i="1" dirty="0" smtClean="0">
                <a:solidFill>
                  <a:schemeClr val="tx2"/>
                </a:solidFill>
              </a:rPr>
              <a:t>Transform conflicting statements or involved objects, or introduce new requirements</a:t>
            </a:r>
            <a:endParaRPr lang="en-US" dirty="0" smtClean="0">
              <a:solidFill>
                <a:srgbClr val="5F5F5F"/>
              </a:solidFill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138113"/>
            <a:ext cx="1135063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smtClean="0"/>
              <a:t>Managing conflicts: a systematic process  </a:t>
            </a:r>
            <a:r>
              <a:rPr lang="en-US" sz="2000" smtClean="0"/>
              <a:t>(3)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822575"/>
            <a:ext cx="8947150" cy="3417888"/>
          </a:xfrm>
        </p:spPr>
        <p:txBody>
          <a:bodyPr/>
          <a:lstStyle/>
          <a:p>
            <a:r>
              <a:rPr lang="en-US" smtClean="0"/>
              <a:t>Evaluation criteria for preferred resolution:</a:t>
            </a:r>
          </a:p>
          <a:p>
            <a:pPr lvl="1"/>
            <a:r>
              <a:rPr lang="en-US" smtClean="0"/>
              <a:t>contribution to critical non-functional requirements</a:t>
            </a:r>
          </a:p>
          <a:p>
            <a:pPr lvl="1"/>
            <a:r>
              <a:rPr lang="en-US" smtClean="0"/>
              <a:t>contribution to resolution of </a:t>
            </a:r>
            <a:r>
              <a:rPr lang="en-US" i="1" smtClean="0"/>
              <a:t>other</a:t>
            </a:r>
            <a:r>
              <a:rPr lang="en-US" smtClean="0"/>
              <a:t> conflicts &amp; risks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S</a:t>
            </a:r>
            <a:r>
              <a:rPr lang="en-US" smtClean="0"/>
              <a:t>ee ...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Sect. 3.3 in this chapter (“Evaluating alternative options”) </a:t>
            </a:r>
          </a:p>
          <a:p>
            <a:pPr lvl="1">
              <a:lnSpc>
                <a:spcPct val="130000"/>
              </a:lnSpc>
            </a:pPr>
            <a:r>
              <a:rPr lang="en-US" smtClean="0"/>
              <a:t>Chapters 16, 18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6213" y="1125538"/>
          <a:ext cx="8924925" cy="1549400"/>
        </p:xfrm>
        <a:graphic>
          <a:graphicData uri="http://schemas.openxmlformats.org/presentationml/2006/ole">
            <p:oleObj spid="_x0000_s5122" name="Picture" r:id="rId3" imgW="5850360" imgH="9194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outline</a:t>
            </a:r>
            <a:endParaRPr kumimoji="0" lang="en-US" altLang="en-US" smtClean="0"/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analysis</a:t>
            </a:r>
            <a:endParaRPr kumimoji="0" lang="en-US" smtClean="0"/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management</a:t>
            </a:r>
            <a:endParaRPr kumimoji="0" lang="en-AU" i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/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Requirements prioritization</a:t>
            </a:r>
            <a:endParaRPr kumimoji="0" lang="en-US" alt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2900363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risk ?</a:t>
            </a:r>
          </a:p>
        </p:txBody>
      </p:sp>
      <p:sp>
        <p:nvSpPr>
          <p:cNvPr id="140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691562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Uncertain factor whose occurrence may result in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loss of satisfaction</a:t>
            </a:r>
            <a:r>
              <a:rPr lang="en-US" smtClean="0"/>
              <a:t> of a corresponding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</a:t>
            </a:r>
          </a:p>
          <a:p>
            <a:pPr lvl="1"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z="2000" i="1" smtClean="0"/>
              <a:t>  </a:t>
            </a:r>
            <a:r>
              <a:rPr lang="en-US" sz="2000" smtClean="0">
                <a:solidFill>
                  <a:srgbClr val="5F5F5F"/>
                </a:solidFill>
              </a:rPr>
              <a:t>a passenger forcing doors opening while train moving</a:t>
            </a:r>
          </a:p>
          <a:p>
            <a:pPr lvl="1">
              <a:spcBef>
                <a:spcPct val="20000"/>
              </a:spcBef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 a meeting participant not checking email regularly</a:t>
            </a:r>
            <a:endParaRPr lang="en-US" smtClean="0"/>
          </a:p>
          <a:p>
            <a:pPr>
              <a:lnSpc>
                <a:spcPct val="100000"/>
              </a:lnSpc>
              <a:defRPr/>
            </a:pPr>
            <a:r>
              <a:rPr lang="en-US" smtClean="0"/>
              <a:t>A risk has...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 of occurrence, </a:t>
            </a:r>
          </a:p>
          <a:p>
            <a:pPr lvl="1">
              <a:defRPr/>
            </a:pPr>
            <a:r>
              <a:rPr lang="en-US" smtClean="0"/>
              <a:t>one or more undesirable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</a:rPr>
              <a:t>passengers falling out of train moving with doors open</a:t>
            </a:r>
            <a:endParaRPr lang="en-US" smtClean="0"/>
          </a:p>
          <a:p>
            <a:pPr>
              <a:lnSpc>
                <a:spcPct val="130000"/>
              </a:lnSpc>
              <a:defRPr/>
            </a:pPr>
            <a:r>
              <a:rPr lang="en-US" smtClean="0"/>
              <a:t>Each risk consequence has ...</a:t>
            </a:r>
          </a:p>
          <a:p>
            <a:pPr lvl="1"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 of occurrence if the risk occurs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(not to be confused with risk likelihood)</a:t>
            </a:r>
          </a:p>
          <a:p>
            <a:pPr lvl="1"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smtClean="0"/>
              <a:t>:  degree of loss of satisfaction of objective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28600" y="222250"/>
          <a:ext cx="955675" cy="750888"/>
        </p:xfrm>
        <a:graphic>
          <a:graphicData uri="http://schemas.openxmlformats.org/presentationml/2006/ole">
            <p:oleObj spid="_x0000_s6146" name="Clip" r:id="rId3" imgW="1632600" imgH="1818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7175"/>
            <a:ext cx="8653463" cy="762000"/>
          </a:xfrm>
        </p:spPr>
        <p:txBody>
          <a:bodyPr/>
          <a:lstStyle/>
          <a:p>
            <a:r>
              <a:rPr lang="en-US" smtClean="0"/>
              <a:t>Types of RE risk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691562" cy="4776788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Product-related</a:t>
            </a:r>
            <a:r>
              <a:rPr lang="en-US" smtClean="0"/>
              <a:t> risks:  negative impact on functional or non-functional objectives of the system</a:t>
            </a:r>
          </a:p>
          <a:p>
            <a:pPr lvl="1"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      =&gt;</a:t>
            </a:r>
            <a:r>
              <a:rPr lang="en-US" smtClean="0"/>
              <a:t>  failure to deliver services or quality of service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     e.g. security threats, safety hazards</a:t>
            </a:r>
          </a:p>
          <a:p>
            <a:pPr>
              <a:spcBef>
                <a:spcPct val="10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Process-related</a:t>
            </a:r>
            <a:r>
              <a:rPr lang="en-US" smtClean="0"/>
              <a:t> risks:  negative impact on development objectives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	  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delayed delivery, cost overruns, ...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     e.g. personnel turnover</a:t>
            </a:r>
          </a:p>
        </p:txBody>
      </p:sp>
      <p:pic>
        <p:nvPicPr>
          <p:cNvPr id="34820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14300"/>
            <a:ext cx="121126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 risk management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690938"/>
            <a:ext cx="8172450" cy="28940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Risk management is iterative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countermeasures may introduce new risks</a:t>
            </a:r>
          </a:p>
          <a:p>
            <a:pPr>
              <a:lnSpc>
                <a:spcPct val="90000"/>
              </a:lnSpc>
            </a:pPr>
            <a:r>
              <a:rPr lang="en-US" smtClean="0"/>
              <a:t>Poor risk management is a major cause of software failure</a:t>
            </a:r>
          </a:p>
          <a:p>
            <a:pPr lvl="1">
              <a:spcBef>
                <a:spcPct val="5000"/>
              </a:spcBef>
            </a:pPr>
            <a:r>
              <a:rPr lang="en-US" smtClean="0"/>
              <a:t>natural inclination to conceive over-ideal systems </a:t>
            </a:r>
            <a:r>
              <a:rPr lang="en-US" sz="2000" smtClean="0"/>
              <a:t>(nothing can go wrong)</a:t>
            </a:r>
            <a:endParaRPr lang="en-US" smtClean="0"/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mtClean="0"/>
              <a:t>unrecognized, underestimated risks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incomplete, inadequate reqs</a:t>
            </a:r>
          </a:p>
        </p:txBody>
      </p:sp>
      <p:pic>
        <p:nvPicPr>
          <p:cNvPr id="7173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114300"/>
            <a:ext cx="1211262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173038" y="1204913"/>
            <a:ext cx="8928100" cy="2660650"/>
            <a:chOff x="109" y="957"/>
            <a:chExt cx="5624" cy="1676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09" y="957"/>
            <a:ext cx="5624" cy="1047"/>
          </p:xfrm>
          <a:graphic>
            <a:graphicData uri="http://schemas.openxmlformats.org/presentationml/2006/ole">
              <p:oleObj spid="_x0000_s7170" name="Picture" r:id="rId4" imgW="4590360" imgH="829440" progId="Word.Picture.8">
                <p:embed/>
              </p:oleObj>
            </a:graphicData>
          </a:graphic>
        </p:graphicFrame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73" y="1947"/>
              <a:ext cx="1764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what system-specific risks?</a:t>
              </a:r>
              <a:endParaRPr 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1924" y="2070"/>
              <a:ext cx="2299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likely?</a:t>
              </a:r>
            </a:p>
            <a:p>
              <a:pPr marL="342900" indent="-342900" algn="l">
                <a:lnSpc>
                  <a:spcPct val="7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severe, likely consequences?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4078" y="1961"/>
              <a:ext cx="1428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countermeasures as new reqs</a:t>
              </a:r>
              <a:endParaRPr 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6985" name="Line 9"/>
            <p:cNvSpPr>
              <a:spLocks noChangeShapeType="1"/>
            </p:cNvSpPr>
            <p:nvPr/>
          </p:nvSpPr>
          <p:spPr bwMode="auto">
            <a:xfrm flipH="1">
              <a:off x="882" y="1564"/>
              <a:ext cx="327" cy="4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6" name="Line 10"/>
            <p:cNvSpPr>
              <a:spLocks noChangeShapeType="1"/>
            </p:cNvSpPr>
            <p:nvPr/>
          </p:nvSpPr>
          <p:spPr bwMode="auto">
            <a:xfrm flipH="1">
              <a:off x="2341" y="1560"/>
              <a:ext cx="491" cy="5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7" name="Line 11"/>
            <p:cNvSpPr>
              <a:spLocks noChangeShapeType="1"/>
            </p:cNvSpPr>
            <p:nvPr/>
          </p:nvSpPr>
          <p:spPr bwMode="auto">
            <a:xfrm flipH="1">
              <a:off x="4823" y="1560"/>
              <a:ext cx="254" cy="4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228600"/>
            <a:ext cx="8321675" cy="762000"/>
          </a:xfrm>
        </p:spPr>
        <p:txBody>
          <a:bodyPr/>
          <a:lstStyle/>
          <a:p>
            <a:r>
              <a:rPr lang="en-US" smtClean="0"/>
              <a:t>Risk identification:  risk checklists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338263"/>
            <a:ext cx="8686800" cy="4978400"/>
          </a:xfrm>
        </p:spPr>
        <p:txBody>
          <a:bodyPr/>
          <a:lstStyle/>
          <a:p>
            <a:r>
              <a:rPr lang="en-US" smtClean="0"/>
              <a:t>Instantiation of risk categories to project specifics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associated with corresponding req categories </a:t>
            </a:r>
            <a:r>
              <a:rPr lang="en-US" sz="1800" smtClean="0"/>
              <a:t>(cf. Chap. 1)</a:t>
            </a:r>
          </a:p>
          <a:p>
            <a:r>
              <a:rPr lang="en-US" smtClean="0"/>
              <a:t>Product-related risks:  req unsatisfaction in functional or quality req categories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info inaccuracy, unavailability, unusability, poor response time, poor peak throughput, ...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 smtClean="0"/>
              <a:t>e.g.  ? </a:t>
            </a:r>
            <a:r>
              <a:rPr lang="en-US" sz="2000" smtClean="0">
                <a:solidFill>
                  <a:srgbClr val="5F5F5F"/>
                </a:solidFill>
              </a:rPr>
              <a:t>inaccurate estimates of train speed, positions</a:t>
            </a:r>
            <a:r>
              <a:rPr lang="en-US" sz="2000" smtClean="0"/>
              <a:t> ?</a:t>
            </a:r>
          </a:p>
          <a:p>
            <a:r>
              <a:rPr lang="en-US" smtClean="0"/>
              <a:t>Process-related risks:  top 10 risks </a:t>
            </a:r>
            <a:r>
              <a:rPr lang="en-US" sz="1800" smtClean="0"/>
              <a:t>[Boehm, 1989]</a:t>
            </a:r>
            <a:endParaRPr lang="en-US" smtClean="0"/>
          </a:p>
          <a:p>
            <a:pPr lvl="1">
              <a:spcBef>
                <a:spcPct val="15000"/>
              </a:spcBef>
            </a:pPr>
            <a:r>
              <a:rPr lang="en-US" smtClean="0"/>
              <a:t>req volatility, personnel shortfalls, dependencies on external sources, unrealistic schedules/budgets, ... 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poor risk management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e.g.  ? </a:t>
            </a:r>
            <a:r>
              <a:rPr lang="en-US" sz="2000" smtClean="0">
                <a:solidFill>
                  <a:srgbClr val="5F5F5F"/>
                </a:solidFill>
              </a:rPr>
              <a:t>unexperienced developer team for train system </a:t>
            </a:r>
            <a:r>
              <a:rPr lang="en-US" sz="2000" smtClean="0"/>
              <a:t>?</a:t>
            </a:r>
            <a:endParaRPr lang="en-US" sz="1800" smtClean="0"/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4146550"/>
            <a:ext cx="8596312" cy="2098675"/>
          </a:xfrm>
        </p:spPr>
        <p:txBody>
          <a:bodyPr/>
          <a:lstStyle/>
          <a:p>
            <a:r>
              <a:rPr lang="en-US" smtClean="0"/>
              <a:t>Chapter 3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Requirements Evaluation</a:t>
            </a:r>
            <a:endParaRPr lang="en-US" smtClean="0"/>
          </a:p>
        </p:txBody>
      </p:sp>
      <p:pic>
        <p:nvPicPr>
          <p:cNvPr id="25604" name="Picture 5" descr="Wiley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762000"/>
          </a:xfrm>
        </p:spPr>
        <p:txBody>
          <a:bodyPr/>
          <a:lstStyle/>
          <a:p>
            <a:r>
              <a:rPr lang="en-US" smtClean="0"/>
              <a:t>Risk identification:  component inspection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338263"/>
            <a:ext cx="8745537" cy="4978400"/>
          </a:xfrm>
        </p:spPr>
        <p:txBody>
          <a:bodyPr/>
          <a:lstStyle/>
          <a:p>
            <a:r>
              <a:rPr lang="en-US" smtClean="0"/>
              <a:t>For product-related risks</a:t>
            </a:r>
          </a:p>
          <a:p>
            <a:r>
              <a:rPr lang="en-US" smtClean="0"/>
              <a:t>Review each component of the system-to-be:  human, device, software component ...</a:t>
            </a:r>
          </a:p>
          <a:p>
            <a:pPr lvl="1"/>
            <a:r>
              <a:rPr lang="en-US" smtClean="0"/>
              <a:t>can it fail? </a:t>
            </a:r>
          </a:p>
          <a:p>
            <a:pPr lvl="1"/>
            <a:r>
              <a:rPr lang="en-US" smtClean="0"/>
              <a:t>how? </a:t>
            </a:r>
          </a:p>
          <a:p>
            <a:pPr lvl="1"/>
            <a:r>
              <a:rPr lang="en-US" smtClean="0"/>
              <a:t>why? </a:t>
            </a:r>
          </a:p>
          <a:p>
            <a:pPr lvl="1"/>
            <a:r>
              <a:rPr lang="en-US" smtClean="0"/>
              <a:t>what are possible consequences?</a:t>
            </a:r>
          </a:p>
          <a:p>
            <a:pPr lvl="1">
              <a:buFontTx/>
              <a:buNone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</a:rPr>
              <a:t>on-board train controller, station computer, tracking system,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  communication infrastructure</a:t>
            </a:r>
            <a:r>
              <a:rPr lang="en-US" sz="2000" smtClean="0"/>
              <a:t>, ...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Finer-grained components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more accurate analysis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</a:rPr>
              <a:t>acceleration controller, doors controller, track sensors</a:t>
            </a:r>
            <a:r>
              <a:rPr lang="en-US" sz="2000" smtClean="0"/>
              <a:t>, ...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762000"/>
          </a:xfrm>
        </p:spPr>
        <p:txBody>
          <a:bodyPr/>
          <a:lstStyle/>
          <a:p>
            <a:r>
              <a:rPr lang="en-US" smtClean="0"/>
              <a:t>Risk identification:  risk trees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195388"/>
            <a:ext cx="8986837" cy="4978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/>
              <a:t>Tree organization for causal linking of failures, causes, consequences </a:t>
            </a:r>
          </a:p>
          <a:p>
            <a:pPr lvl="1">
              <a:defRPr/>
            </a:pPr>
            <a:r>
              <a:rPr lang="en-US" smtClean="0"/>
              <a:t>similar to </a:t>
            </a:r>
            <a:r>
              <a:rPr lang="en-US" i="1" smtClean="0"/>
              <a:t>fault trees</a:t>
            </a:r>
            <a:r>
              <a:rPr lang="en-US" smtClean="0"/>
              <a:t> in safety, </a:t>
            </a:r>
            <a:r>
              <a:rPr lang="en-US" i="1" smtClean="0"/>
              <a:t>threat trees</a:t>
            </a:r>
            <a:r>
              <a:rPr lang="en-US" smtClean="0"/>
              <a:t> in security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Failure node</a:t>
            </a:r>
            <a:r>
              <a:rPr lang="en-US" smtClean="0"/>
              <a:t> =  independent failure event or condition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decomposable into finer-grained nodes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AND/OR links</a:t>
            </a:r>
            <a:r>
              <a:rPr lang="en-US" smtClean="0"/>
              <a:t>: causal links through logical nodes ...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AND-node</a:t>
            </a:r>
            <a:r>
              <a:rPr lang="en-US" smtClean="0"/>
              <a:t>: child nodes must all occur for parent node to occur as consequence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OR-node</a:t>
            </a:r>
            <a:r>
              <a:rPr lang="en-US" smtClean="0"/>
              <a:t>: only one child node needs to occur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072312" cy="762000"/>
          </a:xfrm>
        </p:spPr>
        <p:txBody>
          <a:bodyPr/>
          <a:lstStyle/>
          <a:p>
            <a:r>
              <a:rPr lang="en-US" smtClean="0"/>
              <a:t>Risk tree:  example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7150" y="1439863"/>
          <a:ext cx="9144000" cy="4195762"/>
        </p:xfrm>
        <a:graphic>
          <a:graphicData uri="http://schemas.openxmlformats.org/presentationml/2006/ole">
            <p:oleObj spid="_x0000_s8194" name="Picture" r:id="rId3" imgW="6300360" imgH="2989440" progId="Word.Picture.8">
              <p:embed/>
            </p:oleObj>
          </a:graphicData>
        </a:graphic>
      </p:graphicFrame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Building risk trees:</a:t>
            </a:r>
            <a:br>
              <a:rPr lang="en-US" smtClean="0"/>
            </a:br>
            <a:r>
              <a:rPr lang="en-US" smtClean="0"/>
              <a:t> heuristic identification of failure nodes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538288"/>
            <a:ext cx="8702675" cy="48196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Checklists, component failure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Guidewords</a:t>
            </a:r>
            <a:r>
              <a:rPr lang="en-US" smtClean="0"/>
              <a:t> =  keyword-based patterns of failure</a:t>
            </a:r>
          </a:p>
          <a:p>
            <a:pPr lvl="1">
              <a:lnSpc>
                <a:spcPct val="140000"/>
              </a:lnSpc>
              <a:defRPr/>
            </a:pPr>
            <a:r>
              <a:rPr lang="en-US" smtClean="0"/>
              <a:t>NO:  </a:t>
            </a:r>
            <a:r>
              <a:rPr kumimoji="0" lang="en-US" smtClean="0"/>
              <a:t>“something is missing”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MORE:  “there are more things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LESS:  “there are fewer things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BEFORE:  “something occurs earlier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AFTER:  “something occurs later than expected”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smtClean="0"/>
              <a:t>But ... problems frequently due to </a:t>
            </a:r>
            <a:r>
              <a:rPr kumimoji="0" lang="en-US" i="1" smtClean="0"/>
              <a:t>combinations</a:t>
            </a:r>
            <a:r>
              <a:rPr kumimoji="0" lang="en-US" smtClean="0"/>
              <a:t> of basic failure events/conditions ...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Analyzing failure combinations:</a:t>
            </a:r>
            <a:br>
              <a:rPr lang="en-US" smtClean="0"/>
            </a:br>
            <a:r>
              <a:rPr lang="en-US" smtClean="0"/>
              <a:t> cut set of a risk tree</a:t>
            </a:r>
          </a:p>
        </p:txBody>
      </p:sp>
      <p:sp>
        <p:nvSpPr>
          <p:cNvPr id="1412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63" y="1495425"/>
            <a:ext cx="9144000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Cut set</a:t>
            </a:r>
            <a:r>
              <a:rPr lang="en-US" smtClean="0"/>
              <a:t> of risk tree RT:  set of minimal AND-</a:t>
            </a:r>
            <a:r>
              <a:rPr lang="en-US" i="1" smtClean="0"/>
              <a:t>combinations</a:t>
            </a:r>
            <a:r>
              <a:rPr lang="en-US" smtClean="0"/>
              <a:t> of RT’s leaf nodes sufficient for causing RT’s root node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Cut-set tree</a:t>
            </a:r>
            <a:r>
              <a:rPr lang="en-US" smtClean="0"/>
              <a:t> of RT:  set of its leaf nodes =  RT’s cut set</a:t>
            </a:r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mtClean="0"/>
              <a:t>Derivation of cut-set tree CST of RT: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mtClean="0"/>
              <a:t>CST’s top node := RT’s top logical node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current CST node is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-node: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mtClean="0"/>
              <a:t>      expand it with RT’s corresponding alternative child nodes</a:t>
            </a:r>
          </a:p>
          <a:p>
            <a:pPr lvl="1">
              <a:lnSpc>
                <a:spcPct val="60000"/>
              </a:lnSpc>
              <a:spcBef>
                <a:spcPct val="60000"/>
              </a:spcBef>
              <a:buFontTx/>
              <a:buNone/>
              <a:defRPr/>
            </a:pPr>
            <a:r>
              <a:rPr lang="en-US" smtClean="0"/>
              <a:t>  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current CST node is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mtClean="0"/>
              <a:t>-node: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smtClean="0"/>
              <a:t>      expand it in single aggregation of RT’s conjoined child nodes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/>
              <a:t>Termination when CST’s child nodes are all aggregations of leaf nodes from RT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Cut-set tree derivation:  example</a:t>
            </a:r>
          </a:p>
        </p:txBody>
      </p:sp>
      <p:sp>
        <p:nvSpPr>
          <p:cNvPr id="141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564188"/>
            <a:ext cx="9144000" cy="5191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smtClean="0"/>
              <a:t>Cut set</a:t>
            </a:r>
            <a:r>
              <a:rPr kumimoji="0" lang="en-US" sz="1000" smtClean="0"/>
              <a:t> </a:t>
            </a:r>
            <a:r>
              <a:rPr lang="en-US" sz="1500" smtClean="0"/>
              <a:t>=</a:t>
            </a:r>
            <a:r>
              <a:rPr kumimoji="0" lang="en-US" sz="1000" smtClean="0"/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WR},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WA},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WS},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DAF},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SF},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PFDO}}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0" lang="en-US" sz="2000" i="1" smtClean="0">
                <a:solidFill>
                  <a:srgbClr val="009999"/>
                </a:solidFill>
              </a:rPr>
              <a:t>all</a:t>
            </a:r>
            <a:r>
              <a:rPr lang="en-US" sz="2000" i="1" smtClean="0">
                <a:solidFill>
                  <a:srgbClr val="009999"/>
                </a:solidFill>
              </a:rPr>
              <a:t> combinations of bad circumstances for root risk to occur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-33338" y="1570038"/>
          <a:ext cx="9067801" cy="3627437"/>
        </p:xfrm>
        <a:graphic>
          <a:graphicData uri="http://schemas.openxmlformats.org/presentationml/2006/ole">
            <p:oleObj spid="_x0000_s9218" name="Picture" r:id="rId3" imgW="6570360" imgH="2629440" progId="Word.Picture.8">
              <p:embed/>
            </p:oleObj>
          </a:graphicData>
        </a:graphic>
      </p:graphicFrame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357188"/>
            <a:ext cx="7186612" cy="9636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/>
              <a:t>Risk identification:  </a:t>
            </a:r>
            <a:br>
              <a:rPr lang="en-US" smtClean="0"/>
            </a:br>
            <a:r>
              <a:rPr lang="en-US" smtClean="0"/>
              <a:t>using elicitation techniques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09675"/>
            <a:ext cx="886936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  <a:r>
              <a:rPr lang="en-US" smtClean="0"/>
              <a:t> to point out failures from WHAT IF questions</a:t>
            </a:r>
          </a:p>
          <a:p>
            <a:pPr lvl="1">
              <a:defRPr/>
            </a:pPr>
            <a:r>
              <a:rPr lang="en-US" smtClean="0"/>
              <a:t>interactions not occurring</a:t>
            </a:r>
          </a:p>
          <a:p>
            <a:pPr lvl="1">
              <a:defRPr/>
            </a:pPr>
            <a:r>
              <a:rPr lang="en-US" smtClean="0"/>
              <a:t>interactions occurring too late</a:t>
            </a:r>
          </a:p>
          <a:p>
            <a:pPr lvl="1">
              <a:defRPr/>
            </a:pPr>
            <a:r>
              <a:rPr lang="en-US" smtClean="0"/>
              <a:t>unexpected interactions </a:t>
            </a:r>
            <a:r>
              <a:rPr lang="en-US" sz="2000" smtClean="0"/>
              <a:t>(e.g. under wrong conditions)</a:t>
            </a:r>
            <a:r>
              <a:rPr lang="en-US" smtClean="0"/>
              <a:t>,</a:t>
            </a:r>
            <a:r>
              <a:rPr lang="en-US" sz="2000" smtClean="0"/>
              <a:t> ...</a:t>
            </a:r>
          </a:p>
          <a:p>
            <a:pPr>
              <a:lnSpc>
                <a:spcPct val="17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Knowledge reuse</a:t>
            </a:r>
            <a:r>
              <a:rPr lang="en-US" smtClean="0"/>
              <a:t>:  typical risks from similar systems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Group sessions</a:t>
            </a:r>
            <a:r>
              <a:rPr lang="en-US" smtClean="0"/>
              <a:t> focussed on identification of project-specific risks</a:t>
            </a:r>
          </a:p>
        </p:txBody>
      </p:sp>
      <p:pic>
        <p:nvPicPr>
          <p:cNvPr id="40964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57150"/>
            <a:ext cx="9794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assessment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3041650"/>
            <a:ext cx="8705850" cy="342741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 assess likelihood of risks </a:t>
            </a:r>
            <a:r>
              <a:rPr lang="en-US" sz="2600" smtClean="0">
                <a:solidFill>
                  <a:schemeClr val="tx2"/>
                </a:solidFill>
              </a:rPr>
              <a:t>+</a:t>
            </a:r>
            <a:r>
              <a:rPr lang="en-US" smtClean="0"/>
              <a:t> severity, likelihood of consequences, to control high-priority risks</a:t>
            </a:r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  <a:r>
              <a:rPr lang="en-US" smtClean="0"/>
              <a:t> assessment: use qualitative estimates (levels)</a:t>
            </a:r>
          </a:p>
          <a:p>
            <a:pPr lvl="1">
              <a:defRPr/>
            </a:pPr>
            <a:r>
              <a:rPr lang="en-US" smtClean="0"/>
              <a:t>for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: </a:t>
            </a:r>
            <a:r>
              <a:rPr lang="en-US" sz="2000" smtClean="0"/>
              <a:t>{very likely, likely, possible, unlikely, ...}</a:t>
            </a:r>
          </a:p>
          <a:p>
            <a:pPr lvl="1">
              <a:defRPr/>
            </a:pPr>
            <a:r>
              <a:rPr lang="en-US" smtClean="0"/>
              <a:t>for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smtClean="0"/>
              <a:t>: </a:t>
            </a:r>
            <a:r>
              <a:rPr lang="en-US" sz="2000" smtClean="0"/>
              <a:t>{catastrophic, severe, high, moderate, ...}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risk </a:t>
            </a:r>
            <a:r>
              <a:rPr lang="en-US" i="1" smtClean="0"/>
              <a:t>likelihood-consequence</a:t>
            </a:r>
            <a:r>
              <a:rPr lang="en-US" smtClean="0"/>
              <a:t> table for each risk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=&gt;</a:t>
            </a:r>
            <a:r>
              <a:rPr lang="en-US" smtClean="0"/>
              <a:t>  risk comparison/prioritization on severity levels </a:t>
            </a:r>
          </a:p>
        </p:txBody>
      </p:sp>
      <p:pic>
        <p:nvPicPr>
          <p:cNvPr id="10245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p:oleObj spid="_x0000_s10242" name="Picture" r:id="rId4" imgW="4590360" imgH="82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200" name="AutoShape 8"/>
          <p:cNvSpPr>
            <a:spLocks noChangeArrowheads="1"/>
          </p:cNvSpPr>
          <p:nvPr/>
        </p:nvSpPr>
        <p:spPr bwMode="auto">
          <a:xfrm>
            <a:off x="517525" y="1711325"/>
            <a:ext cx="8255000" cy="2798763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28600"/>
            <a:ext cx="7773987" cy="762000"/>
          </a:xfrm>
        </p:spPr>
        <p:txBody>
          <a:bodyPr/>
          <a:lstStyle/>
          <a:p>
            <a:r>
              <a:rPr lang="en-US" smtClean="0"/>
              <a:t>   Qualitative risk assessment table: example</a:t>
            </a:r>
            <a:endParaRPr lang="en-US" sz="250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52525"/>
            <a:ext cx="8815387" cy="3786188"/>
          </a:xfrm>
        </p:spPr>
        <p:txBody>
          <a:bodyPr/>
          <a:lstStyle/>
          <a:p>
            <a:pPr lvl="2">
              <a:lnSpc>
                <a:spcPct val="170000"/>
              </a:lnSpc>
              <a:spcBef>
                <a:spcPts val="300"/>
              </a:spcBef>
              <a:buFontTx/>
              <a:buNone/>
              <a:defRPr/>
            </a:pPr>
            <a:r>
              <a:rPr kumimoji="0" lang="en-US" smtClean="0">
                <a:solidFill>
                  <a:schemeClr val="tx1"/>
                </a:solidFill>
              </a:rPr>
              <a:t>              Risk: </a:t>
            </a:r>
            <a:r>
              <a:rPr kumimoji="0" lang="en-US" smtClean="0">
                <a:solidFill>
                  <a:srgbClr val="5F5F5F"/>
                </a:solidFill>
              </a:rPr>
              <a:t>“Doors open while train moving”</a:t>
            </a:r>
            <a:endParaRPr kumimoji="0" lang="en-US" smtClean="0">
              <a:solidFill>
                <a:schemeClr val="tx1"/>
              </a:solidFill>
            </a:endParaRPr>
          </a:p>
          <a:p>
            <a:pPr lvl="2" algn="ctr">
              <a:spcBef>
                <a:spcPts val="300"/>
              </a:spcBef>
              <a:buFontTx/>
              <a:buNone/>
              <a:defRPr/>
            </a:pPr>
            <a:r>
              <a:rPr kumimoji="0"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Risk likelihood</a:t>
            </a:r>
            <a:endParaRPr kumimoji="0" lang="en-US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Consequences</a:t>
            </a:r>
            <a:r>
              <a:rPr kumimoji="0" lang="en-US" sz="2000" smtClean="0"/>
              <a:t>	           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Likely</a:t>
            </a:r>
            <a:r>
              <a:rPr kumimoji="0" lang="en-US" sz="2000" smtClean="0"/>
              <a:t>	             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Possible</a:t>
            </a:r>
            <a:r>
              <a:rPr kumimoji="0" lang="en-US" sz="2000" smtClean="0"/>
              <a:t>	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Unlikely</a:t>
            </a:r>
            <a:endParaRPr kumimoji="0" lang="en-US" sz="2000" smtClean="0"/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Loss of life</a:t>
            </a:r>
            <a:r>
              <a:rPr kumimoji="0" lang="en-US" sz="1800" smtClean="0"/>
              <a:t>	         	        </a:t>
            </a:r>
            <a:r>
              <a:rPr kumimoji="0" lang="en-US" sz="1800" i="1" smtClean="0"/>
              <a:t>Catastrophic	Catastrophic	 Severe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Serious injuries</a:t>
            </a:r>
            <a:r>
              <a:rPr kumimoji="0" lang="en-US" sz="1800" smtClean="0"/>
              <a:t>	         </a:t>
            </a:r>
            <a:r>
              <a:rPr kumimoji="0" lang="en-US" sz="1800" i="1" smtClean="0"/>
              <a:t>Catastrophic	   Severe	  High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Train car damaged</a:t>
            </a:r>
            <a:r>
              <a:rPr kumimoji="0" lang="en-US" sz="1800" smtClean="0"/>
              <a:t>	              </a:t>
            </a:r>
            <a:r>
              <a:rPr kumimoji="0" lang="en-US" sz="1800" i="1" smtClean="0"/>
              <a:t>High	               Moderate	   Low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#passengers decreased</a:t>
            </a:r>
            <a:r>
              <a:rPr kumimoji="0" lang="en-US" sz="1800" smtClean="0"/>
              <a:t>	 </a:t>
            </a:r>
            <a:r>
              <a:rPr kumimoji="0" lang="en-US" sz="1800" i="1" smtClean="0"/>
              <a:t>High	                   High	                Low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Bad airport reputation</a:t>
            </a:r>
            <a:r>
              <a:rPr kumimoji="0" lang="en-US" sz="1800" smtClean="0"/>
              <a:t>           </a:t>
            </a:r>
            <a:r>
              <a:rPr kumimoji="0" lang="en-US" sz="1800" i="1" smtClean="0"/>
              <a:t>Moderate	                   Low	                Low</a:t>
            </a:r>
            <a:r>
              <a:rPr lang="en-US" sz="2000" smtClean="0"/>
              <a:t> </a:t>
            </a:r>
          </a:p>
          <a:p>
            <a:pPr>
              <a:lnSpc>
                <a:spcPct val="1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000" smtClean="0"/>
              <a:t>                                                       </a:t>
            </a:r>
            <a:r>
              <a:rPr lang="en-US" sz="2000" smtClean="0">
                <a:solidFill>
                  <a:schemeClr val="tx2"/>
                </a:solidFill>
              </a:rPr>
              <a:t>likelihood level</a:t>
            </a:r>
            <a:r>
              <a:rPr lang="en-US" sz="2000" smtClean="0"/>
              <a:t>        </a:t>
            </a:r>
            <a:r>
              <a:rPr lang="en-US" sz="2000" smtClean="0">
                <a:solidFill>
                  <a:schemeClr val="tx2"/>
                </a:solidFill>
              </a:rPr>
              <a:t>severity level</a:t>
            </a:r>
            <a:endParaRPr lang="en-US" sz="2000" smtClean="0"/>
          </a:p>
        </p:txBody>
      </p:sp>
      <p:pic>
        <p:nvPicPr>
          <p:cNvPr id="41989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6201" name="Line 9"/>
          <p:cNvSpPr>
            <a:spLocks noChangeShapeType="1"/>
          </p:cNvSpPr>
          <p:nvPr/>
        </p:nvSpPr>
        <p:spPr bwMode="auto">
          <a:xfrm flipV="1">
            <a:off x="4819650" y="2224088"/>
            <a:ext cx="1211263" cy="2455862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16202" name="Line 10"/>
          <p:cNvSpPr>
            <a:spLocks noChangeShapeType="1"/>
          </p:cNvSpPr>
          <p:nvPr/>
        </p:nvSpPr>
        <p:spPr bwMode="auto">
          <a:xfrm flipH="1" flipV="1">
            <a:off x="7194550" y="2679700"/>
            <a:ext cx="317500" cy="1963738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1992" name="Rectangle 13"/>
          <p:cNvSpPr>
            <a:spLocks noChangeArrowheads="1"/>
          </p:cNvSpPr>
          <p:nvPr/>
        </p:nvSpPr>
        <p:spPr bwMode="auto">
          <a:xfrm>
            <a:off x="57150" y="4979988"/>
            <a:ext cx="9086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7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en-US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Easy to use</a:t>
            </a:r>
          </a:p>
          <a:p>
            <a:pPr marL="342900" indent="-342900" algn="l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  <a:effectLst/>
                <a:latin typeface="Wingdings" pitchFamily="2" charset="2"/>
              </a:rPr>
              <a:t>L</a:t>
            </a:r>
            <a:r>
              <a:rPr 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Limited conclusions:  coarse-grained, subjective estimates</a:t>
            </a:r>
          </a:p>
          <a:p>
            <a:pPr marL="342900" indent="-342900" algn="l"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              likelihood of consequences not considered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assessment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004888"/>
            <a:ext cx="8829675" cy="5619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dirty="0" smtClean="0"/>
              <a:t> assessment:  use numerical estimates</a:t>
            </a:r>
          </a:p>
          <a:p>
            <a:pPr lvl="1">
              <a:defRPr/>
            </a:pPr>
            <a:r>
              <a:rPr lang="en-US" dirty="0" smtClean="0"/>
              <a:t>for likelihoods:    </a:t>
            </a:r>
            <a:r>
              <a:rPr lang="en-US" sz="2000" dirty="0" smtClean="0"/>
              <a:t>{</a:t>
            </a:r>
            <a:r>
              <a:rPr lang="en-US" sz="1800" dirty="0" smtClean="0"/>
              <a:t>0, 0.1, 0.2, ..., 0.9, 1.0</a:t>
            </a:r>
            <a:r>
              <a:rPr lang="en-US" sz="2000" dirty="0" smtClean="0"/>
              <a:t>}      </a:t>
            </a:r>
            <a:r>
              <a:rPr lang="en-US" sz="2000" i="1" dirty="0" smtClean="0"/>
              <a:t>probability values</a:t>
            </a:r>
            <a:endParaRPr lang="en-US" sz="2000" dirty="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               </a:t>
            </a:r>
            <a:r>
              <a:rPr lang="en-US" sz="1800" dirty="0" smtClean="0"/>
              <a:t>or</a:t>
            </a:r>
            <a:r>
              <a:rPr lang="en-US" dirty="0" smtClean="0"/>
              <a:t>  </a:t>
            </a:r>
            <a:r>
              <a:rPr lang="en-US" sz="2000" dirty="0" smtClean="0"/>
              <a:t>{</a:t>
            </a:r>
            <a:r>
              <a:rPr lang="en-US" sz="1800" dirty="0" smtClean="0"/>
              <a:t>0-0.3, 0.3-0.5, 0.5-0.7, 0.7-1.0</a:t>
            </a:r>
            <a:r>
              <a:rPr lang="en-US" sz="2000" dirty="0" smtClean="0"/>
              <a:t>}     </a:t>
            </a:r>
            <a:r>
              <a:rPr lang="en-US" sz="2000" i="1" dirty="0" smtClean="0"/>
              <a:t>probability intervals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for severity:       </a:t>
            </a:r>
            <a:r>
              <a:rPr lang="en-US" sz="2000" dirty="0" smtClean="0"/>
              <a:t>scale from 1 to 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/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exposure</a:t>
            </a:r>
            <a:r>
              <a:rPr lang="en-US" dirty="0" smtClean="0"/>
              <a:t> for risk</a:t>
            </a:r>
            <a:r>
              <a:rPr lang="en-US" i="1" dirty="0" smtClean="0"/>
              <a:t> r</a:t>
            </a:r>
            <a:r>
              <a:rPr lang="en-US" dirty="0" smtClean="0"/>
              <a:t> with independent consequences </a:t>
            </a:r>
            <a:r>
              <a:rPr lang="en-US" i="1" dirty="0" smtClean="0"/>
              <a:t>c</a:t>
            </a:r>
            <a:r>
              <a:rPr lang="en-US" dirty="0" smtClean="0"/>
              <a:t>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           </a:t>
            </a:r>
            <a:r>
              <a:rPr kumimoji="0" lang="en-US" dirty="0" smtClean="0"/>
              <a:t>Exposure</a:t>
            </a:r>
            <a:r>
              <a:rPr kumimoji="0" lang="en-US" sz="1000" i="1" dirty="0" smtClean="0"/>
              <a:t> </a:t>
            </a:r>
            <a:r>
              <a:rPr kumimoji="0" lang="en-US" dirty="0" smtClean="0"/>
              <a:t>(</a:t>
            </a:r>
            <a:r>
              <a:rPr kumimoji="0" lang="en-US" i="1" dirty="0" smtClean="0"/>
              <a:t>r</a:t>
            </a:r>
            <a:r>
              <a:rPr kumimoji="0" lang="en-US" dirty="0" smtClean="0"/>
              <a:t>) = </a:t>
            </a:r>
            <a:r>
              <a:rPr kumimoji="0" lang="en-US" sz="1000" i="1" dirty="0" smtClean="0"/>
              <a:t> </a:t>
            </a:r>
            <a:r>
              <a:rPr kumimoji="0" lang="en-AU" sz="2600" b="1" dirty="0" smtClean="0">
                <a:latin typeface="Symbol" pitchFamily="18" charset="2"/>
              </a:rPr>
              <a:t>å</a:t>
            </a:r>
            <a:r>
              <a:rPr kumimoji="0" lang="en-US" i="1" baseline="-25000" dirty="0" smtClean="0"/>
              <a:t>c</a:t>
            </a:r>
            <a:r>
              <a:rPr kumimoji="0" lang="en-US" dirty="0" smtClean="0"/>
              <a:t> Likelihood</a:t>
            </a:r>
            <a:r>
              <a:rPr kumimoji="0" lang="en-US" sz="1000" i="1" dirty="0" smtClean="0"/>
              <a:t> </a:t>
            </a:r>
            <a:r>
              <a:rPr kumimoji="0" lang="en-US" dirty="0" smtClean="0"/>
              <a:t>(</a:t>
            </a:r>
            <a:r>
              <a:rPr kumimoji="0" lang="en-US" i="1" dirty="0" smtClean="0"/>
              <a:t>c</a:t>
            </a:r>
            <a:r>
              <a:rPr kumimoji="0" lang="en-US" dirty="0" smtClean="0"/>
              <a:t>)</a:t>
            </a:r>
            <a:r>
              <a:rPr kumimoji="0" lang="en-US" i="1" dirty="0" smtClean="0"/>
              <a:t> </a:t>
            </a:r>
            <a:r>
              <a:rPr kumimoji="0" lang="en-AU" b="1" dirty="0" smtClean="0">
                <a:latin typeface="Symbol" pitchFamily="18" charset="2"/>
              </a:rPr>
              <a:t>´</a:t>
            </a:r>
            <a:r>
              <a:rPr kumimoji="0" lang="en-AU" dirty="0" smtClean="0">
                <a:latin typeface="Symbol" pitchFamily="18" charset="2"/>
              </a:rPr>
              <a:t> </a:t>
            </a:r>
            <a:r>
              <a:rPr kumimoji="0" lang="en-US" dirty="0" smtClean="0"/>
              <a:t>Severity</a:t>
            </a:r>
            <a:r>
              <a:rPr kumimoji="0" lang="en-US" sz="1000" i="1" dirty="0" smtClean="0"/>
              <a:t> </a:t>
            </a:r>
            <a:r>
              <a:rPr kumimoji="0" lang="en-US" dirty="0" smtClean="0"/>
              <a:t>(</a:t>
            </a:r>
            <a:r>
              <a:rPr kumimoji="0" lang="en-US" i="1" dirty="0" smtClean="0"/>
              <a:t>c</a:t>
            </a:r>
            <a:r>
              <a:rPr kumimoji="0" lang="en-US" dirty="0" smtClean="0"/>
              <a:t>) 	</a:t>
            </a:r>
            <a:endParaRPr lang="en-US" dirty="0" smtClean="0"/>
          </a:p>
          <a:p>
            <a:pPr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/>
              <a:t>  Risk comparison/prioritization based on exposures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     </a:t>
            </a:r>
            <a:r>
              <a:rPr lang="en-US" sz="2000" dirty="0" smtClean="0"/>
              <a:t>(with risks weighted by their likelihood) </a:t>
            </a:r>
          </a:p>
          <a:p>
            <a:pPr>
              <a:lnSpc>
                <a:spcPct val="16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rgbClr val="009999"/>
                </a:solidFill>
              </a:rPr>
              <a:t>Finer-grained than qualitative assessment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009999"/>
                </a:solidFill>
              </a:rPr>
              <a:t>Still subjective estimates: not grounded on system phenomena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</a:rPr>
              <a:t>       =&gt;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999"/>
                </a:solidFill>
              </a:rPr>
              <a:t>to be elicited from domain experts 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9999"/>
                </a:solidFill>
              </a:rPr>
              <a:t>                   or data collection from accumulated experiments</a:t>
            </a:r>
          </a:p>
        </p:txBody>
      </p:sp>
      <p:pic>
        <p:nvPicPr>
          <p:cNvPr id="43012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03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04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82406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7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8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82410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1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2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82413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14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15" name="Freeform 15"/>
          <p:cNvSpPr>
            <a:spLocks/>
          </p:cNvSpPr>
          <p:nvPr/>
        </p:nvSpPr>
        <p:spPr bwMode="auto">
          <a:xfrm>
            <a:off x="3876675" y="2997200"/>
            <a:ext cx="554038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16" name="Freeform 16"/>
          <p:cNvSpPr>
            <a:spLocks/>
          </p:cNvSpPr>
          <p:nvPr/>
        </p:nvSpPr>
        <p:spPr bwMode="auto">
          <a:xfrm>
            <a:off x="4400550" y="2976563"/>
            <a:ext cx="738188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6635" name="Group 18"/>
          <p:cNvGrpSpPr>
            <a:grpSpLocks/>
          </p:cNvGrpSpPr>
          <p:nvPr/>
        </p:nvGrpSpPr>
        <p:grpSpPr bwMode="auto">
          <a:xfrm>
            <a:off x="2090738" y="2055813"/>
            <a:ext cx="1393825" cy="835025"/>
            <a:chOff x="1571" y="1512"/>
            <a:chExt cx="878" cy="526"/>
          </a:xfrm>
        </p:grpSpPr>
        <p:sp>
          <p:nvSpPr>
            <p:cNvPr id="1382419" name="Rectangle 19"/>
            <p:cNvSpPr>
              <a:spLocks noChangeArrowheads="1"/>
            </p:cNvSpPr>
            <p:nvPr/>
          </p:nvSpPr>
          <p:spPr bwMode="auto">
            <a:xfrm>
              <a:off x="1598" y="1512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2: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0" name="Rectangle 20"/>
            <p:cNvSpPr>
              <a:spLocks noChangeArrowheads="1"/>
            </p:cNvSpPr>
            <p:nvPr/>
          </p:nvSpPr>
          <p:spPr bwMode="auto">
            <a:xfrm>
              <a:off x="1571" y="1710"/>
              <a:ext cx="87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Elicitation</a:t>
              </a:r>
            </a:p>
            <a:p>
              <a:pPr algn="l">
                <a:lnSpc>
                  <a:spcPct val="10000"/>
                </a:lnSpc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6636" name="Group 21"/>
          <p:cNvGrpSpPr>
            <a:grpSpLocks/>
          </p:cNvGrpSpPr>
          <p:nvPr/>
        </p:nvGrpSpPr>
        <p:grpSpPr bwMode="auto">
          <a:xfrm>
            <a:off x="5684838" y="2092325"/>
            <a:ext cx="1411287" cy="869950"/>
            <a:chOff x="3581" y="1399"/>
            <a:chExt cx="889" cy="548"/>
          </a:xfrm>
        </p:grpSpPr>
        <p:sp>
          <p:nvSpPr>
            <p:cNvPr id="1382422" name="Rectangle 22"/>
            <p:cNvSpPr>
              <a:spLocks noChangeArrowheads="1"/>
            </p:cNvSpPr>
            <p:nvPr/>
          </p:nvSpPr>
          <p:spPr bwMode="auto">
            <a:xfrm>
              <a:off x="3581" y="1399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Chap. 3:</a:t>
              </a:r>
              <a:endParaRPr lang="en-US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3" name="Rectangle 23"/>
            <p:cNvSpPr>
              <a:spLocks noChangeArrowheads="1"/>
            </p:cNvSpPr>
            <p:nvPr/>
          </p:nvSpPr>
          <p:spPr bwMode="auto">
            <a:xfrm>
              <a:off x="3592" y="1598"/>
              <a:ext cx="8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Evaluation</a:t>
              </a:r>
            </a:p>
            <a:p>
              <a:pPr algn="l">
                <a:lnSpc>
                  <a:spcPct val="20000"/>
                </a:lnSpc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techniques</a:t>
              </a:r>
              <a:endParaRPr kumimoji="0"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2424" name="Rectangle 24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25" name="Rectangle 25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639" name="Group 26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51" name="Rectangle 28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29" name="Rectangle 29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6641" name="Group 30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6648" name="Rectangle 31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49" name="Rectangle 32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36" name="Rectangle 36"/>
          <p:cNvSpPr>
            <a:spLocks noChangeArrowheads="1"/>
          </p:cNvSpPr>
          <p:nvPr/>
        </p:nvSpPr>
        <p:spPr bwMode="auto">
          <a:xfrm>
            <a:off x="931863" y="4316413"/>
            <a:ext cx="28781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37" name="Oval 37"/>
          <p:cNvSpPr>
            <a:spLocks noChangeArrowheads="1"/>
          </p:cNvSpPr>
          <p:nvPr/>
        </p:nvSpPr>
        <p:spPr bwMode="auto">
          <a:xfrm>
            <a:off x="3824288" y="3327400"/>
            <a:ext cx="185737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644" name="Rectangle 38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sz="2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6645" name="Picture 39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6" name="Picture 40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4713" y="2066925"/>
            <a:ext cx="12874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7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200" y="18875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control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3041650"/>
            <a:ext cx="9144000" cy="194151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Reduce high-exposure risks through countermeasures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yields new or adapted 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should be cost-effective</a:t>
            </a:r>
          </a:p>
          <a:p>
            <a:pPr>
              <a:defRPr/>
            </a:pPr>
            <a:r>
              <a:rPr lang="en-US" smtClean="0"/>
              <a:t> Cf. conflict management: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p:oleObj spid="_x0000_s11266" name="Picture" r:id="rId3" imgW="4590360" imgH="829440" progId="Word.Picture.8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093913" y="4921250"/>
          <a:ext cx="5080000" cy="1549400"/>
        </p:xfrm>
        <a:graphic>
          <a:graphicData uri="http://schemas.openxmlformats.org/presentationml/2006/ole">
            <p:oleObj spid="_x0000_s11267" name="Picture" r:id="rId4" imgW="3330000" imgH="919440" progId="Word.Picture.8">
              <p:embed/>
            </p:oleObj>
          </a:graphicData>
        </a:graphic>
      </p:graphicFrame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countermeasures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elicitation techniques</a:t>
            </a:r>
          </a:p>
          <a:p>
            <a:pPr lvl="1"/>
            <a:r>
              <a:rPr lang="en-US" smtClean="0"/>
              <a:t>interviews, group sessions</a:t>
            </a:r>
          </a:p>
          <a:p>
            <a:pPr>
              <a:lnSpc>
                <a:spcPct val="130000"/>
              </a:lnSpc>
            </a:pPr>
            <a:r>
              <a:rPr lang="en-US" smtClean="0"/>
              <a:t>Reusing known countermeasures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rgbClr val="009999"/>
                </a:solidFill>
              </a:rPr>
              <a:t>    e.g.</a:t>
            </a:r>
            <a:r>
              <a:rPr lang="en-US" smtClean="0"/>
              <a:t> generic countermeasures to top 10 risks </a:t>
            </a:r>
            <a:r>
              <a:rPr lang="en-US" sz="1800" smtClean="0"/>
              <a:t>[Boehm, 1989]</a:t>
            </a:r>
            <a:endParaRPr lang="en-US" smtClean="0"/>
          </a:p>
          <a:p>
            <a:pPr lvl="1">
              <a:lnSpc>
                <a:spcPct val="130000"/>
              </a:lnSpc>
            </a:pPr>
            <a:r>
              <a:rPr lang="en-US" smtClean="0"/>
              <a:t>simulation  </a:t>
            </a:r>
            <a:r>
              <a:rPr 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smtClean="0"/>
              <a:t> poor performance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prototyping, task analysis  </a:t>
            </a:r>
            <a:r>
              <a:rPr 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smtClean="0"/>
              <a:t> poor usability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use of cost models  </a:t>
            </a:r>
            <a:r>
              <a:rPr 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smtClean="0"/>
              <a:t> unrealistic budgets/schedules</a:t>
            </a:r>
            <a:endParaRPr lang="en-US" sz="2000" smtClean="0"/>
          </a:p>
          <a:p>
            <a:pPr>
              <a:lnSpc>
                <a:spcPct val="140000"/>
              </a:lnSpc>
            </a:pPr>
            <a:r>
              <a:rPr lang="en-US" smtClean="0"/>
              <a:t>Using risk reduction tactics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28600"/>
            <a:ext cx="8235950" cy="762000"/>
          </a:xfrm>
        </p:spPr>
        <p:txBody>
          <a:bodyPr/>
          <a:lstStyle/>
          <a:p>
            <a:r>
              <a:rPr lang="en-US" smtClean="0"/>
              <a:t>Risk reduction tactics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Reduce risk likelihood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significant decrease</a:t>
            </a:r>
            <a:endParaRPr kumimoji="0" lang="en-US" smtClean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“Prompts for driver reaction regularly generated by software”</a:t>
            </a:r>
            <a:endParaRPr lang="en-US" sz="2000" smtClean="0"/>
          </a:p>
          <a:p>
            <a:pPr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 risk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risk may never occur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“Doors may be opened by software-controlled actuators only”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Reduce consequence likelihood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significant decrease of consequence likelihood</a:t>
            </a:r>
            <a:endParaRPr kumimoji="0" lang="en-US" smtClean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“Alarm generated in case of door opening while train moving”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 risk consequence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consequence may never occur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“No collision in case of inaccurate speed/position estimates” 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Mitigate risk consequence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reduce severity of consequence(s)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“Waiting passengers informed of train delays”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28600"/>
            <a:ext cx="7947025" cy="762000"/>
          </a:xfrm>
        </p:spPr>
        <p:txBody>
          <a:bodyPr/>
          <a:lstStyle/>
          <a:p>
            <a:r>
              <a:rPr lang="en-US" smtClean="0"/>
              <a:t>Selecting preferred countermeasures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95400"/>
            <a:ext cx="90312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Evaluation criteria for preferred countermeasure: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contribution to critical non-functional requirements</a:t>
            </a:r>
          </a:p>
          <a:p>
            <a:pPr lvl="1">
              <a:defRPr/>
            </a:pPr>
            <a:r>
              <a:rPr lang="en-US" smtClean="0"/>
              <a:t>contribution to resolution of </a:t>
            </a:r>
            <a:r>
              <a:rPr lang="en-US" i="1" smtClean="0"/>
              <a:t>other</a:t>
            </a:r>
            <a:r>
              <a:rPr lang="en-US" smtClean="0"/>
              <a:t> risks</a:t>
            </a:r>
          </a:p>
          <a:p>
            <a:pPr lvl="1">
              <a:defRPr/>
            </a:pPr>
            <a:r>
              <a:rPr lang="en-US" smtClean="0"/>
              <a:t>cost-effectiveness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Cost-effectiveness is measured by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risk-reduction leverage</a:t>
            </a:r>
            <a:r>
              <a:rPr lang="en-US" smtClean="0"/>
              <a:t>:</a:t>
            </a:r>
          </a:p>
          <a:p>
            <a:pPr lvl="1" algn="ctr">
              <a:lnSpc>
                <a:spcPct val="150000"/>
              </a:lnSpc>
              <a:buFontTx/>
              <a:buNone/>
              <a:defRPr/>
            </a:pPr>
            <a:r>
              <a:rPr kumimoji="0" lang="en-US" smtClean="0">
                <a:solidFill>
                  <a:schemeClr val="tx1"/>
                </a:solidFill>
              </a:rPr>
              <a:t>RRL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r,</a:t>
            </a:r>
            <a:r>
              <a:rPr kumimoji="0" lang="en-US" sz="1200" i="1" smtClean="0"/>
              <a:t> </a:t>
            </a:r>
            <a:r>
              <a:rPr kumimoji="0" lang="en-US" i="1" smtClean="0">
                <a:solidFill>
                  <a:schemeClr val="tx1"/>
                </a:solidFill>
              </a:rPr>
              <a:t>cm</a:t>
            </a:r>
            <a:r>
              <a:rPr kumimoji="0" lang="en-US" smtClean="0">
                <a:solidFill>
                  <a:schemeClr val="tx1"/>
                </a:solidFill>
              </a:rPr>
              <a:t>) = </a:t>
            </a:r>
            <a:r>
              <a:rPr kumimoji="0" lang="en-US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(Exp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</a:t>
            </a:r>
            <a:r>
              <a:rPr kumimoji="0" lang="en-US" smtClean="0">
                <a:solidFill>
                  <a:schemeClr val="tx1"/>
                </a:solidFill>
              </a:rPr>
              <a:t>) </a:t>
            </a:r>
            <a:r>
              <a:rPr kumimoji="0" lang="en-AU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kumimoji="0" lang="en-US" smtClean="0">
                <a:solidFill>
                  <a:schemeClr val="tx1"/>
                </a:solidFill>
              </a:rPr>
              <a:t> Exp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r|cm</a:t>
            </a:r>
            <a:r>
              <a:rPr kumimoji="0" lang="en-US" smtClean="0">
                <a:solidFill>
                  <a:schemeClr val="tx1"/>
                </a:solidFill>
              </a:rPr>
              <a:t>)) </a:t>
            </a:r>
            <a:r>
              <a:rPr kumimoji="0" lang="en-US" b="1" smtClean="0">
                <a:solidFill>
                  <a:schemeClr val="tx2"/>
                </a:solidFill>
              </a:rPr>
              <a:t>/</a:t>
            </a:r>
            <a:r>
              <a:rPr kumimoji="0" lang="en-US" smtClean="0">
                <a:solidFill>
                  <a:schemeClr val="tx1"/>
                </a:solidFill>
              </a:rPr>
              <a:t> Cost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cm</a:t>
            </a:r>
            <a:r>
              <a:rPr kumimoji="0" lang="en-US" smtClean="0">
                <a:solidFill>
                  <a:schemeClr val="tx1"/>
                </a:solidFill>
              </a:rPr>
              <a:t>)</a:t>
            </a:r>
            <a:endParaRPr kumimoji="0" lang="en-US" smtClean="0"/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kumimoji="0" lang="en-US" smtClean="0"/>
              <a:t>Exp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r</a:t>
            </a:r>
            <a:r>
              <a:rPr kumimoji="0" lang="en-US" smtClean="0"/>
              <a:t>):</a:t>
            </a:r>
            <a:r>
              <a:rPr kumimoji="0" lang="en-US" i="1" smtClean="0"/>
              <a:t> </a:t>
            </a:r>
            <a:r>
              <a:rPr kumimoji="0" lang="en-US" smtClean="0"/>
              <a:t>exposure of risk </a:t>
            </a:r>
            <a:r>
              <a:rPr kumimoji="0" lang="en-US" i="1" smtClean="0"/>
              <a:t>r</a:t>
            </a:r>
          </a:p>
          <a:p>
            <a:pPr lvl="1">
              <a:buFontTx/>
              <a:buNone/>
              <a:defRPr/>
            </a:pPr>
            <a:r>
              <a:rPr kumimoji="0" lang="en-US" smtClean="0"/>
              <a:t>Exp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r</a:t>
            </a:r>
            <a:r>
              <a:rPr kumimoji="0" lang="en-US" sz="1800" i="1" smtClean="0"/>
              <a:t>|</a:t>
            </a:r>
            <a:r>
              <a:rPr kumimoji="0" lang="en-US" i="1" smtClean="0"/>
              <a:t>cm</a:t>
            </a:r>
            <a:r>
              <a:rPr kumimoji="0" lang="en-US" smtClean="0"/>
              <a:t>): new exposure of </a:t>
            </a:r>
            <a:r>
              <a:rPr kumimoji="0" lang="en-US" i="1" smtClean="0"/>
              <a:t>r</a:t>
            </a:r>
            <a:r>
              <a:rPr kumimoji="0" lang="en-US" smtClean="0"/>
              <a:t> if countermeasure </a:t>
            </a:r>
            <a:r>
              <a:rPr kumimoji="0" lang="en-US" i="1" smtClean="0"/>
              <a:t>cm</a:t>
            </a:r>
            <a:r>
              <a:rPr kumimoji="0" lang="en-US" smtClean="0"/>
              <a:t> is selected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smtClean="0">
                <a:solidFill>
                  <a:schemeClr val="tx2"/>
                </a:solidFill>
              </a:rPr>
              <a:t>=&gt;</a:t>
            </a:r>
            <a:r>
              <a:rPr kumimoji="0" lang="en-US" smtClean="0"/>
              <a:t>  Select countermeasures with highest RRLs</a:t>
            </a:r>
          </a:p>
          <a:p>
            <a:pPr lvl="1">
              <a:lnSpc>
                <a:spcPct val="100000"/>
              </a:lnSpc>
              <a:defRPr/>
            </a:pPr>
            <a:r>
              <a:rPr kumimoji="0" lang="en-US" smtClean="0"/>
              <a:t>refinable through cumulative countermeasures &amp; RRLs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6763" y="214313"/>
            <a:ext cx="8191500" cy="762000"/>
          </a:xfrm>
        </p:spPr>
        <p:txBody>
          <a:bodyPr/>
          <a:lstStyle/>
          <a:p>
            <a:r>
              <a:rPr lang="en-US" smtClean="0"/>
              <a:t>Risks should be documented</a:t>
            </a:r>
          </a:p>
        </p:txBody>
      </p:sp>
      <p:sp>
        <p:nvSpPr>
          <p:cNvPr id="142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004888"/>
            <a:ext cx="8845550" cy="54975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0" lang="en-US" smtClean="0"/>
              <a:t>To record/explain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kumimoji="0" lang="en-US" smtClean="0"/>
              <a:t> these countermeasure reqs, to support system evolution	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smtClean="0"/>
              <a:t>For each identified risk: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conditions/events for occurrence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estimated likelihood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possible causes &amp; consequences 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estimated likelihood &amp; severity of each consequence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identified countermeasures + risk-reduction leverages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selected countermeasures</a:t>
            </a:r>
          </a:p>
          <a:p>
            <a:pPr lvl="1" algn="just">
              <a:lnSpc>
                <a:spcPct val="140000"/>
              </a:lnSpc>
              <a:spcBef>
                <a:spcPts val="300"/>
              </a:spcBef>
              <a:buFontTx/>
              <a:buNone/>
              <a:defRPr/>
            </a:pPr>
            <a:r>
              <a:rPr lang="en-US" sz="24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@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chemeClr val="tx1"/>
                </a:solidFill>
              </a:rPr>
              <a:t>annotated risk tree  </a:t>
            </a:r>
          </a:p>
          <a:p>
            <a:pPr algn="just"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/>
              <a:t>More on risk management &amp; documentation in Chaps. 9, 16, 18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71450" y="85725"/>
          <a:ext cx="820738" cy="720725"/>
        </p:xfrm>
        <a:graphic>
          <a:graphicData uri="http://schemas.openxmlformats.org/presentationml/2006/ole">
            <p:oleObj spid="_x0000_s12290" name="Clip" r:id="rId3" imgW="1258200" imgH="1103040" progId="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outline</a:t>
            </a:r>
            <a:endParaRPr kumimoji="0" lang="en-US" altLang="en-US" smtClean="0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management</a:t>
            </a:r>
            <a:endParaRPr kumimoji="0" lang="en-AU" i="1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DDP: quantitative risk management for RE</a:t>
            </a:r>
            <a:endParaRPr kumimoji="0" lang="en-US" smtClean="0"/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Requirements prioritization</a:t>
            </a:r>
            <a:endParaRPr kumimoji="0" lang="en-US" altLang="en-US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75" y="4616450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28600"/>
            <a:ext cx="8089900" cy="762000"/>
          </a:xfrm>
        </p:spPr>
        <p:txBody>
          <a:bodyPr/>
          <a:lstStyle/>
          <a:p>
            <a:r>
              <a:rPr kumimoji="0" lang="en-US" smtClean="0"/>
              <a:t>DDP:  quantitative risk management for 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1100"/>
            <a:ext cx="8886825" cy="2554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DDP = </a:t>
            </a:r>
            <a:r>
              <a:rPr lang="en-US" u="sng" smtClean="0"/>
              <a:t>D</a:t>
            </a:r>
            <a:r>
              <a:rPr lang="en-US" smtClean="0"/>
              <a:t>efect </a:t>
            </a:r>
            <a:r>
              <a:rPr lang="en-US" u="sng" smtClean="0"/>
              <a:t>D</a:t>
            </a:r>
            <a:r>
              <a:rPr lang="en-US" smtClean="0"/>
              <a:t>etection </a:t>
            </a:r>
            <a:r>
              <a:rPr lang="en-US" u="sng" smtClean="0"/>
              <a:t>P</a:t>
            </a:r>
            <a:r>
              <a:rPr lang="en-US" smtClean="0"/>
              <a:t>revention</a:t>
            </a:r>
          </a:p>
          <a:p>
            <a:pPr>
              <a:lnSpc>
                <a:spcPct val="120000"/>
              </a:lnSpc>
            </a:pPr>
            <a:r>
              <a:rPr lang="en-US" smtClean="0"/>
              <a:t>Technique &amp; tool developed at NASA </a:t>
            </a:r>
            <a:r>
              <a:rPr lang="en-US" sz="1800" smtClean="0"/>
              <a:t>[Feather, 2003]</a:t>
            </a:r>
            <a:r>
              <a:rPr lang="en-US" smtClean="0"/>
              <a:t> </a:t>
            </a:r>
          </a:p>
          <a:p>
            <a:pPr>
              <a:lnSpc>
                <a:spcPct val="120000"/>
              </a:lnSpc>
            </a:pPr>
            <a:r>
              <a:rPr lang="en-US" smtClean="0"/>
              <a:t>Quantitative support for </a:t>
            </a:r>
            <a:r>
              <a:rPr lang="en-US" i="1" smtClean="0"/>
              <a:t>Identify</a:t>
            </a:r>
            <a:r>
              <a:rPr lang="en-US" smtClean="0"/>
              <a:t>-</a:t>
            </a:r>
            <a:r>
              <a:rPr lang="en-US" i="1" smtClean="0"/>
              <a:t>Assess</a:t>
            </a:r>
            <a:r>
              <a:rPr lang="en-US" smtClean="0"/>
              <a:t>-</a:t>
            </a:r>
            <a:r>
              <a:rPr lang="en-US" i="1" smtClean="0"/>
              <a:t>Control</a:t>
            </a:r>
            <a:r>
              <a:rPr lang="en-US" smtClean="0"/>
              <a:t> cycles</a:t>
            </a:r>
          </a:p>
          <a:p>
            <a:pPr>
              <a:lnSpc>
                <a:spcPct val="190000"/>
              </a:lnSpc>
            </a:pPr>
            <a:r>
              <a:rPr lang="en-US" smtClean="0"/>
              <a:t>Three steps:</a:t>
            </a:r>
          </a:p>
        </p:txBody>
      </p:sp>
      <p:pic>
        <p:nvPicPr>
          <p:cNvPr id="13317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85725"/>
            <a:ext cx="98266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63525" y="3840163"/>
          <a:ext cx="8794750" cy="1882775"/>
        </p:xfrm>
        <a:graphic>
          <a:graphicData uri="http://schemas.openxmlformats.org/presentationml/2006/ole">
            <p:oleObj spid="_x0000_s13314" name="Picture" r:id="rId4" imgW="5130000" imgH="10990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Step 1:  Elaborate the </a:t>
            </a:r>
            <a:r>
              <a:rPr kumimoji="0" lang="en-US" i="1" smtClean="0"/>
              <a:t>Impact</a:t>
            </a:r>
            <a:r>
              <a:rPr kumimoji="0" lang="en-US" smtClean="0"/>
              <a:t> matrix</a:t>
            </a:r>
            <a:endParaRPr kumimoji="0" lang="en-US" b="1" smtClean="0">
              <a:solidFill>
                <a:schemeClr val="tx1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95400"/>
            <a:ext cx="900112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Build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risk-consequence table</a:t>
            </a:r>
            <a:r>
              <a:rPr lang="en-US" smtClean="0"/>
              <a:t> with domain experts for ...</a:t>
            </a:r>
          </a:p>
          <a:p>
            <a:pPr lvl="1">
              <a:defRPr/>
            </a:pPr>
            <a:r>
              <a:rPr lang="en-US" smtClean="0"/>
              <a:t>prioritizing risks by critical impact on all objectives</a:t>
            </a:r>
          </a:p>
          <a:p>
            <a:pPr lvl="1">
              <a:defRPr/>
            </a:pPr>
            <a:r>
              <a:rPr lang="en-US" smtClean="0"/>
              <a:t>highlighting the most risk-driving objectives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For each objective </a:t>
            </a:r>
            <a:r>
              <a:rPr lang="en-US" i="1" smtClean="0"/>
              <a:t>obj</a:t>
            </a:r>
            <a:r>
              <a:rPr lang="en-US" smtClean="0"/>
              <a:t>, risk </a:t>
            </a:r>
            <a:r>
              <a:rPr lang="en-US" i="1" smtClean="0"/>
              <a:t>r:</a:t>
            </a:r>
            <a:r>
              <a:rPr lang="en-US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i="1" smtClean="0"/>
              <a:t>        </a:t>
            </a:r>
            <a:r>
              <a:rPr kumimoji="0" lang="en-US" sz="2000" smtClean="0"/>
              <a:t>Impact</a:t>
            </a:r>
            <a:r>
              <a:rPr kumimoji="0" lang="en-US" sz="9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</a:t>
            </a:r>
            <a:r>
              <a:rPr lang="en-US" smtClean="0"/>
              <a:t> =  estimated loss of satisfaction of </a:t>
            </a:r>
            <a:r>
              <a:rPr lang="en-US" i="1" smtClean="0"/>
              <a:t>obj</a:t>
            </a:r>
            <a:r>
              <a:rPr lang="en-US" smtClean="0"/>
              <a:t>  by</a:t>
            </a:r>
            <a:r>
              <a:rPr lang="en-US" i="1" smtClean="0"/>
              <a:t> r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			                            </a:t>
            </a:r>
            <a:r>
              <a:rPr lang="en-US" sz="2000" smtClean="0"/>
              <a:t>0</a:t>
            </a:r>
            <a:r>
              <a:rPr lang="en-US" sz="1800" smtClean="0"/>
              <a:t> (no loss) </a:t>
            </a:r>
            <a:r>
              <a:rPr lang="en-US" sz="2000" smtClean="0"/>
              <a:t>--&gt; 1</a:t>
            </a:r>
            <a:r>
              <a:rPr lang="en-US" sz="1800" smtClean="0"/>
              <a:t> (total loss)</a:t>
            </a:r>
            <a:endParaRPr lang="en-US" sz="2000" smtClean="0"/>
          </a:p>
          <a:p>
            <a:pPr>
              <a:lnSpc>
                <a:spcPct val="100000"/>
              </a:lnSpc>
              <a:defRPr/>
            </a:pPr>
            <a:r>
              <a:rPr lang="en-US" smtClean="0"/>
              <a:t>Last line, for each risk </a:t>
            </a:r>
            <a:r>
              <a:rPr lang="en-US" i="1" smtClean="0"/>
              <a:t>r</a:t>
            </a:r>
            <a:r>
              <a:rPr lang="en-US" smtClean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Criticality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= 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Likelihood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obj</a:t>
            </a:r>
            <a:r>
              <a:rPr kumimoji="0" lang="en-US" sz="1100" smtClean="0"/>
              <a:t> </a:t>
            </a:r>
            <a:r>
              <a:rPr kumimoji="0" lang="en-US" sz="2000" smtClean="0"/>
              <a:t>(Impact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Weight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))</a:t>
            </a:r>
            <a:endParaRPr lang="en-US" smtClean="0"/>
          </a:p>
          <a:p>
            <a:pPr>
              <a:lnSpc>
                <a:spcPct val="160000"/>
              </a:lnSpc>
              <a:defRPr/>
            </a:pPr>
            <a:r>
              <a:rPr lang="en-US" smtClean="0"/>
              <a:t>Last column, for each objective </a:t>
            </a:r>
            <a:r>
              <a:rPr lang="en-US" i="1" smtClean="0"/>
              <a:t>obj</a:t>
            </a:r>
            <a:r>
              <a:rPr lang="en-US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Loss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= 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Weight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r</a:t>
            </a:r>
            <a:r>
              <a:rPr kumimoji="0" lang="en-US" sz="1100" smtClean="0"/>
              <a:t> </a:t>
            </a:r>
            <a:r>
              <a:rPr kumimoji="0" lang="en-US" sz="2000" smtClean="0"/>
              <a:t>(Impact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Likelihood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8625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i="1" smtClean="0"/>
              <a:t>Impact</a:t>
            </a:r>
            <a:r>
              <a:rPr kumimoji="0" lang="en-US" smtClean="0"/>
              <a:t> matrix:  </a:t>
            </a:r>
            <a:br>
              <a:rPr kumimoji="0" lang="en-US" smtClean="0"/>
            </a:br>
            <a:r>
              <a:rPr kumimoji="0" lang="en-US" smtClean="0"/>
              <a:t>example for library system</a:t>
            </a:r>
            <a:endParaRPr kumimoji="0" lang="en-US" b="1" smtClean="0">
              <a:solidFill>
                <a:schemeClr val="tx1"/>
              </a:solidFill>
            </a:endParaRPr>
          </a:p>
        </p:txBody>
      </p: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57150" y="1889125"/>
            <a:ext cx="8945563" cy="3376613"/>
            <a:chOff x="0" y="1064"/>
            <a:chExt cx="5635" cy="2127"/>
          </a:xfrm>
        </p:grpSpPr>
        <p:sp>
          <p:nvSpPr>
            <p:cNvPr id="1429514" name="AutoShape 10"/>
            <p:cNvSpPr>
              <a:spLocks noChangeArrowheads="1"/>
            </p:cNvSpPr>
            <p:nvPr/>
          </p:nvSpPr>
          <p:spPr bwMode="auto">
            <a:xfrm>
              <a:off x="45" y="1064"/>
              <a:ext cx="5590" cy="2018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4339" name="Object 8"/>
            <p:cNvGraphicFramePr>
              <a:graphicFrameLocks noChangeAspect="1"/>
            </p:cNvGraphicFramePr>
            <p:nvPr/>
          </p:nvGraphicFramePr>
          <p:xfrm>
            <a:off x="0" y="1082"/>
            <a:ext cx="5591" cy="2109"/>
          </p:xfrm>
          <a:graphic>
            <a:graphicData uri="http://schemas.openxmlformats.org/presentationml/2006/ole">
              <p:oleObj spid="_x0000_s14339" name="Document" r:id="rId3" imgW="5859720" imgH="2211480" progId="Word.Document.8">
                <p:embed/>
              </p:oleObj>
            </a:graphicData>
          </a:graphic>
        </p:graphicFrame>
      </p:grpSp>
      <p:graphicFrame>
        <p:nvGraphicFramePr>
          <p:cNvPr id="14338" name="Object 9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1613" y="204788"/>
          <a:ext cx="928687" cy="1035050"/>
        </p:xfrm>
        <a:graphic>
          <a:graphicData uri="http://schemas.openxmlformats.org/presentationml/2006/ole">
            <p:oleObj spid="_x0000_s14338" name="Clip" r:id="rId4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Step 2:  Elaborate the </a:t>
            </a:r>
            <a:r>
              <a:rPr kumimoji="0" lang="en-US" i="1" smtClean="0"/>
              <a:t>Effectiveness</a:t>
            </a:r>
            <a:r>
              <a:rPr kumimoji="0" lang="en-US" smtClean="0"/>
              <a:t> matrix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95400"/>
            <a:ext cx="900112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Build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risk-countermeasure table</a:t>
            </a:r>
            <a:r>
              <a:rPr lang="en-US" smtClean="0"/>
              <a:t> with domain experts for ...</a:t>
            </a:r>
          </a:p>
          <a:p>
            <a:pPr lvl="1">
              <a:defRPr/>
            </a:pPr>
            <a:r>
              <a:rPr lang="en-US" smtClean="0"/>
              <a:t>estimating risk reduction by alternative countermeasures</a:t>
            </a:r>
          </a:p>
          <a:p>
            <a:pPr lvl="1">
              <a:defRPr/>
            </a:pPr>
            <a:r>
              <a:rPr lang="en-US" smtClean="0"/>
              <a:t>highlighting most globally effective countermeasures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For each countermeasure </a:t>
            </a:r>
            <a:r>
              <a:rPr lang="en-US" i="1" smtClean="0"/>
              <a:t>cm</a:t>
            </a:r>
            <a:r>
              <a:rPr lang="en-US" smtClean="0"/>
              <a:t>, weighted risk </a:t>
            </a:r>
            <a:r>
              <a:rPr lang="en-US" i="1" smtClean="0"/>
              <a:t>r:</a:t>
            </a:r>
            <a:r>
              <a:rPr lang="en-US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i="1" smtClean="0"/>
              <a:t>        </a:t>
            </a:r>
            <a:r>
              <a:rPr kumimoji="0" lang="en-US" sz="2000" smtClean="0"/>
              <a:t>Reduction</a:t>
            </a:r>
            <a:r>
              <a:rPr kumimoji="0" lang="en-US" sz="9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</a:t>
            </a:r>
            <a:r>
              <a:rPr lang="en-US" smtClean="0"/>
              <a:t> =  estimated reduction of </a:t>
            </a:r>
            <a:r>
              <a:rPr lang="en-US" i="1" smtClean="0"/>
              <a:t>r</a:t>
            </a:r>
            <a:r>
              <a:rPr lang="en-US" smtClean="0"/>
              <a:t> if </a:t>
            </a:r>
            <a:r>
              <a:rPr lang="en-US" i="1" smtClean="0"/>
              <a:t>cm</a:t>
            </a:r>
            <a:r>
              <a:rPr lang="en-US" smtClean="0"/>
              <a:t> applied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			                      </a:t>
            </a:r>
            <a:r>
              <a:rPr lang="en-US" sz="2000" smtClean="0"/>
              <a:t>0</a:t>
            </a:r>
            <a:r>
              <a:rPr lang="en-US" sz="1800" smtClean="0"/>
              <a:t> (no reduction) </a:t>
            </a:r>
            <a:r>
              <a:rPr lang="en-US" sz="2000" smtClean="0"/>
              <a:t>--&gt; 1</a:t>
            </a:r>
            <a:r>
              <a:rPr lang="en-US" sz="1800" smtClean="0"/>
              <a:t> (risk elimination)</a:t>
            </a:r>
            <a:endParaRPr lang="en-US" sz="2000" smtClean="0"/>
          </a:p>
          <a:p>
            <a:pPr>
              <a:defRPr/>
            </a:pPr>
            <a:r>
              <a:rPr lang="en-US" smtClean="0"/>
              <a:t>Last line, for each risk </a:t>
            </a:r>
            <a:r>
              <a:rPr lang="en-US" i="1" smtClean="0"/>
              <a:t>r</a:t>
            </a:r>
            <a:r>
              <a:rPr lang="en-US" smtClean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combinedReduction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=</a:t>
            </a:r>
            <a:r>
              <a:rPr kumimoji="0" lang="en-AU" sz="2000" smtClean="0"/>
              <a:t>  1 </a:t>
            </a:r>
            <a:r>
              <a:rPr kumimoji="0" lang="en-AU" sz="2000" smtClean="0">
                <a:latin typeface="Symbol" pitchFamily="18" charset="2"/>
              </a:rPr>
              <a:t>- </a:t>
            </a:r>
            <a:r>
              <a:rPr kumimoji="0" lang="en-AU" b="1" smtClean="0">
                <a:latin typeface="Symbol" pitchFamily="18" charset="2"/>
              </a:rPr>
              <a:t>P</a:t>
            </a:r>
            <a:r>
              <a:rPr kumimoji="0" lang="en-US" sz="2000" i="1" baseline="-25000" smtClean="0"/>
              <a:t>cm</a:t>
            </a:r>
            <a:r>
              <a:rPr kumimoji="0" lang="en-US" sz="2000" baseline="-25000" smtClean="0"/>
              <a:t> </a:t>
            </a:r>
            <a:r>
              <a:rPr kumimoji="0" lang="en-US" sz="2000" smtClean="0"/>
              <a:t>(</a:t>
            </a:r>
            <a:r>
              <a:rPr kumimoji="0" lang="en-AU" sz="2000" smtClean="0"/>
              <a:t>1 </a:t>
            </a:r>
            <a:r>
              <a:rPr kumimoji="0" lang="en-AU" sz="2000" smtClean="0">
                <a:latin typeface="Symbol" pitchFamily="18" charset="2"/>
              </a:rPr>
              <a:t>- </a:t>
            </a:r>
            <a:r>
              <a:rPr kumimoji="0" lang="en-US" sz="2000" smtClean="0"/>
              <a:t>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  <a:endParaRPr lang="en-US" smtClean="0"/>
          </a:p>
          <a:p>
            <a:pPr>
              <a:lnSpc>
                <a:spcPct val="160000"/>
              </a:lnSpc>
              <a:defRPr/>
            </a:pPr>
            <a:r>
              <a:rPr lang="en-US" smtClean="0"/>
              <a:t>Last column, for each countermeasure </a:t>
            </a:r>
            <a:r>
              <a:rPr lang="en-US" i="1" smtClean="0"/>
              <a:t>cm</a:t>
            </a:r>
            <a:r>
              <a:rPr lang="en-US" smtClean="0"/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overallEffect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) =</a:t>
            </a:r>
            <a:r>
              <a:rPr kumimoji="0" lang="en-AU" sz="2000" smtClean="0"/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r</a:t>
            </a:r>
            <a:r>
              <a:rPr kumimoji="0" lang="en-US" sz="2000" smtClean="0"/>
              <a:t> (Reduction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 Criticality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28613"/>
            <a:ext cx="86391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mtClean="0"/>
              <a:t>Negotiation-based decision making</a:t>
            </a:r>
            <a:r>
              <a:rPr kumimoji="0" lang="en-US" smtClean="0"/>
              <a:t>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z="2400" smtClean="0"/>
              <a:t>as introduced in Chapter 1 ...</a:t>
            </a:r>
            <a:endParaRPr lang="en-US" smtClean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249363"/>
            <a:ext cx="8680450" cy="4978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fr-FR" smtClean="0"/>
              <a:t>Identification &amp; resolution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inconsistencies</a:t>
            </a:r>
            <a:endParaRPr lang="fr-FR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mtClean="0"/>
              <a:t>conflicting stakeholder viewpoints, non-functional reqs, 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fr-FR" smtClean="0"/>
              <a:t>to reach agreement</a:t>
            </a:r>
          </a:p>
          <a:p>
            <a:pPr>
              <a:spcBef>
                <a:spcPct val="30000"/>
              </a:spcBef>
              <a:defRPr/>
            </a:pPr>
            <a:r>
              <a:rPr lang="fr-FR" smtClean="0"/>
              <a:t>Identification, assessment &amp; resolution of system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endParaRPr lang="fr-FR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mtClean="0"/>
              <a:t>critical objectives not met, e.g. safety hazards, security threats, development risks,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/>
              <a:t>to get new reqs for more robust system-to-be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fr-FR" smtClean="0"/>
              <a:t>Comparison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smtClean="0"/>
              <a:t>, selection of preferred ones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different ways of:  meeting same objective, assigning responsibilities, resolving conflicts &amp; risks</a:t>
            </a:r>
          </a:p>
          <a:p>
            <a:pPr>
              <a:spcBef>
                <a:spcPct val="30000"/>
              </a:spcBef>
              <a:defRPr/>
            </a:pPr>
            <a:r>
              <a:rPr lang="fr-FR" smtClean="0"/>
              <a:t>Requirements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endParaRPr lang="fr-FR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mtClean="0"/>
              <a:t>to resolve conflicts, address cost/schedule constraints, support incremental development</a:t>
            </a:r>
            <a:endParaRPr lang="en-US" smtClean="0"/>
          </a:p>
        </p:txBody>
      </p:sp>
      <p:pic>
        <p:nvPicPr>
          <p:cNvPr id="27652" name="Picture 6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77800"/>
            <a:ext cx="12001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8625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i="1" smtClean="0"/>
              <a:t>Effectiveness</a:t>
            </a:r>
            <a:r>
              <a:rPr kumimoji="0" lang="en-US" smtClean="0"/>
              <a:t> matrix:  </a:t>
            </a:r>
            <a:br>
              <a:rPr kumimoji="0" lang="en-US" smtClean="0"/>
            </a:br>
            <a:r>
              <a:rPr kumimoji="0" lang="en-US" smtClean="0"/>
              <a:t>example for library system</a:t>
            </a:r>
          </a:p>
        </p:txBody>
      </p:sp>
      <p:graphicFrame>
        <p:nvGraphicFramePr>
          <p:cNvPr id="15362" name="Object 6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1613" y="204788"/>
          <a:ext cx="928687" cy="1035050"/>
        </p:xfrm>
        <a:graphic>
          <a:graphicData uri="http://schemas.openxmlformats.org/presentationml/2006/ole">
            <p:oleObj spid="_x0000_s15362" name="Clip" r:id="rId3" imgW="707040" imgH="759960" progId="">
              <p:embed/>
            </p:oleObj>
          </a:graphicData>
        </a:graphic>
      </p:graphicFrame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2863" y="1962150"/>
            <a:ext cx="9144000" cy="3282950"/>
            <a:chOff x="27" y="1146"/>
            <a:chExt cx="5760" cy="2068"/>
          </a:xfrm>
        </p:grpSpPr>
        <p:sp>
          <p:nvSpPr>
            <p:cNvPr id="1431556" name="AutoShape 4"/>
            <p:cNvSpPr>
              <a:spLocks noChangeArrowheads="1"/>
            </p:cNvSpPr>
            <p:nvPr/>
          </p:nvSpPr>
          <p:spPr bwMode="auto">
            <a:xfrm>
              <a:off x="45" y="1146"/>
              <a:ext cx="5715" cy="1872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5363" name="Object 8"/>
            <p:cNvGraphicFramePr>
              <a:graphicFrameLocks noChangeAspect="1"/>
            </p:cNvGraphicFramePr>
            <p:nvPr/>
          </p:nvGraphicFramePr>
          <p:xfrm>
            <a:off x="27" y="1177"/>
            <a:ext cx="5760" cy="2037"/>
          </p:xfrm>
          <a:graphic>
            <a:graphicData uri="http://schemas.openxmlformats.org/presentationml/2006/ole">
              <p:oleObj spid="_x0000_s15363" name="Document" r:id="rId4" imgW="6219360" imgH="2199240" progId="Word.Document.8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005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Step 3: Determine optimal balance </a:t>
            </a:r>
            <a:br>
              <a:rPr kumimoji="0" lang="en-US" smtClean="0"/>
            </a:br>
            <a:r>
              <a:rPr kumimoji="0" lang="en-US" smtClean="0"/>
              <a:t>risk reduction </a:t>
            </a:r>
            <a:r>
              <a:rPr kumimoji="0" lang="en-US" sz="2400" i="1" smtClean="0"/>
              <a:t>vs.</a:t>
            </a:r>
            <a:r>
              <a:rPr kumimoji="0" lang="en-US" smtClean="0"/>
              <a:t> countermeasure cost</a:t>
            </a:r>
            <a:endParaRPr kumimoji="0" lang="en-US" b="1" smtClean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566863"/>
            <a:ext cx="8916987" cy="4978400"/>
          </a:xfrm>
        </p:spPr>
        <p:txBody>
          <a:bodyPr/>
          <a:lstStyle/>
          <a:p>
            <a:r>
              <a:rPr lang="en-US" smtClean="0"/>
              <a:t>Cost of each countermeasure </a:t>
            </a:r>
            <a:r>
              <a:rPr lang="en-US" i="1" smtClean="0"/>
              <a:t>cm</a:t>
            </a:r>
            <a:r>
              <a:rPr lang="en-US" smtClean="0"/>
              <a:t> to be estimated with domain experts</a:t>
            </a:r>
          </a:p>
          <a:p>
            <a:r>
              <a:rPr lang="en-US" smtClean="0"/>
              <a:t>DDP can then visualize ...</a:t>
            </a:r>
          </a:p>
          <a:p>
            <a:pPr lvl="1"/>
            <a:r>
              <a:rPr lang="en-US" smtClean="0"/>
              <a:t>risk balance charts: residual impact of each risk on all objectives if </a:t>
            </a:r>
            <a:r>
              <a:rPr lang="en-US" i="1" smtClean="0"/>
              <a:t>cm</a:t>
            </a:r>
            <a:r>
              <a:rPr lang="en-US" smtClean="0"/>
              <a:t> is selected</a:t>
            </a:r>
          </a:p>
          <a:p>
            <a:pPr lvl="1"/>
            <a:r>
              <a:rPr lang="en-US" smtClean="0"/>
              <a:t>optimal combinations of countermeasures for risk balance under cost constraints</a:t>
            </a:r>
          </a:p>
          <a:p>
            <a:pPr lvl="2"/>
            <a:r>
              <a:rPr lang="en-US" smtClean="0"/>
              <a:t>simulated annealing search for near-optimal solutions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optimality criterion can be set by user</a:t>
            </a:r>
          </a:p>
          <a:p>
            <a:pPr lvl="2">
              <a:buFontTx/>
              <a:buNone/>
            </a:pPr>
            <a:r>
              <a:rPr lang="en-US" smtClean="0"/>
              <a:t>   </a:t>
            </a:r>
            <a:r>
              <a:rPr lang="en-US" sz="1800" smtClean="0"/>
              <a:t>e.g.</a:t>
            </a:r>
            <a:r>
              <a:rPr lang="en-US" smtClean="0"/>
              <a:t> </a:t>
            </a:r>
            <a:r>
              <a:rPr lang="en-US" sz="1800" smtClean="0">
                <a:solidFill>
                  <a:srgbClr val="5F5F5F"/>
                </a:solidFill>
              </a:rPr>
              <a:t>“maximize satisfaction of objectives under this cost threshold”</a:t>
            </a:r>
          </a:p>
          <a:p>
            <a:pPr lvl="2">
              <a:buFontTx/>
              <a:buNone/>
            </a:pPr>
            <a:r>
              <a:rPr lang="en-US" sz="1800" smtClean="0">
                <a:solidFill>
                  <a:srgbClr val="5F5F5F"/>
                </a:solidFill>
              </a:rPr>
              <a:t>          “minimize cost above this satisfaction threshold”</a:t>
            </a:r>
            <a:endParaRPr lang="en-US" smtClean="0"/>
          </a:p>
          <a:p>
            <a:pPr lvl="2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outline</a:t>
            </a:r>
            <a:endParaRPr kumimoji="0" lang="en-US" altLang="en-US" smtClean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management</a:t>
            </a:r>
            <a:endParaRPr kumimoji="0" lang="en-AU" i="1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alternative options for decision making</a:t>
            </a:r>
            <a:endParaRPr kumimoji="0" lang="en-US" smtClean="0"/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Requirements prioritization</a:t>
            </a:r>
            <a:endParaRPr kumimoji="0" lang="en-US" altLang="en-US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519588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4325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kumimoji="0" lang="en-US" smtClean="0"/>
              <a:t>Evaluating alternative options </a:t>
            </a:r>
            <a:br>
              <a:rPr kumimoji="0" lang="en-US" smtClean="0"/>
            </a:br>
            <a:r>
              <a:rPr kumimoji="0" lang="en-US" smtClean="0"/>
              <a:t>for decision making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23988"/>
            <a:ext cx="8751887" cy="497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RE process raises multiple </a:t>
            </a:r>
            <a:r>
              <a:rPr lang="en-US" b="1" i="1" smtClean="0"/>
              <a:t>alternative options</a:t>
            </a:r>
            <a:r>
              <a:rPr lang="en-US" smtClean="0"/>
              <a:t> of different types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alternative ways of satisfying a system objective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alternative assignments of responsibilities among system components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alternative resolutions of a conflict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alternative countermeasures to reduce a risk</a:t>
            </a:r>
          </a:p>
          <a:p>
            <a:r>
              <a:rPr lang="en-US" smtClean="0"/>
              <a:t>Preferred alternatives must be negotiated, selected ...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agree on evaluation criteria (</a:t>
            </a:r>
            <a:r>
              <a:rPr lang="en-US" sz="2000" smtClean="0"/>
              <a:t>e.g. </a:t>
            </a:r>
            <a:r>
              <a:rPr lang="en-US" smtClean="0"/>
              <a:t>contribution to NFRs)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compare options according to criteria</a:t>
            </a:r>
          </a:p>
          <a:p>
            <a:pPr lvl="1">
              <a:spcBef>
                <a:spcPct val="15000"/>
              </a:spcBef>
            </a:pPr>
            <a:r>
              <a:rPr lang="en-US" smtClean="0"/>
              <a:t>select best option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lang="en-US" i="1" smtClean="0"/>
              <a:t>Qualitative</a:t>
            </a:r>
            <a:r>
              <a:rPr lang="en-US" smtClean="0"/>
              <a:t> </a:t>
            </a:r>
            <a:r>
              <a:rPr lang="en-US" sz="2000" smtClean="0"/>
              <a:t>or</a:t>
            </a:r>
            <a:r>
              <a:rPr lang="en-US" smtClean="0"/>
              <a:t> </a:t>
            </a:r>
            <a:r>
              <a:rPr lang="en-US" i="1" smtClean="0"/>
              <a:t>quantitative</a:t>
            </a:r>
            <a:r>
              <a:rPr lang="en-US" smtClean="0"/>
              <a:t> reasoning techniques for this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14300"/>
            <a:ext cx="1173162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228600"/>
            <a:ext cx="7948613" cy="690563"/>
          </a:xfrm>
        </p:spPr>
        <p:txBody>
          <a:bodyPr/>
          <a:lstStyle/>
          <a:p>
            <a:r>
              <a:rPr kumimoji="0" lang="en-US" smtClean="0"/>
              <a:t>Qualitative reasoning for evaluating options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38213"/>
            <a:ext cx="8751887" cy="176212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determine qualitative contribution of each option to important non-functional requirements (NFRs):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very positively (++), positively (+), negatively (-), very negatively (--)</a:t>
            </a:r>
          </a:p>
          <a:p>
            <a:pPr>
              <a:lnSpc>
                <a:spcPct val="120000"/>
              </a:lnSpc>
              <a:defRPr/>
            </a:pPr>
            <a:r>
              <a:rPr lang="en-US" sz="2000" smtClean="0"/>
              <a:t>Example: meeting scheduling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14300"/>
            <a:ext cx="8969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0" y="2530760"/>
            <a:ext cx="9144000" cy="2024063"/>
            <a:chOff x="0" y="2365"/>
            <a:chExt cx="5760" cy="1275"/>
          </a:xfrm>
        </p:grpSpPr>
        <p:sp>
          <p:nvSpPr>
            <p:cNvPr id="1433609" name="AutoShape 9"/>
            <p:cNvSpPr>
              <a:spLocks noChangeArrowheads="1"/>
            </p:cNvSpPr>
            <p:nvPr/>
          </p:nvSpPr>
          <p:spPr bwMode="auto">
            <a:xfrm>
              <a:off x="636" y="2365"/>
              <a:ext cx="4736" cy="111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6386" name="Object 8"/>
            <p:cNvGraphicFramePr>
              <a:graphicFrameLocks noChangeAspect="1"/>
            </p:cNvGraphicFramePr>
            <p:nvPr/>
          </p:nvGraphicFramePr>
          <p:xfrm>
            <a:off x="0" y="2380"/>
            <a:ext cx="5760" cy="1260"/>
          </p:xfrm>
          <a:graphic>
            <a:graphicData uri="http://schemas.openxmlformats.org/presentationml/2006/ole">
              <p:oleObj spid="_x0000_s16386" name="Document" r:id="rId4" imgW="5632560" imgH="1233000" progId="Word.Document.8">
                <p:embed/>
              </p:oleObj>
            </a:graphicData>
          </a:graphic>
        </p:graphicFrame>
      </p:grpSp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23" y="2545048"/>
            <a:ext cx="922337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206375" y="4435475"/>
            <a:ext cx="89376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Qualitative labels “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+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”, “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-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 on </a:t>
            </a:r>
            <a:r>
              <a:rPr 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higher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-level NFRs are obtained by bottom-up propagation from </a:t>
            </a:r>
            <a:r>
              <a:rPr 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lower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-level reqs in goal-subgoal refinement/conflict graph </a:t>
            </a:r>
            <a:r>
              <a:rPr 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([Chung et al 2000], see chap. 16)</a:t>
            </a:r>
            <a:endParaRPr 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Given “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+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”, “</a:t>
            </a:r>
            <a:r>
              <a:rPr 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-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 contributions of each option to </a:t>
            </a:r>
            <a:r>
              <a:rPr 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lowest-</a:t>
            </a: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level reqs, </a:t>
            </a:r>
            <a:r>
              <a:rPr lang="en-US" sz="2200" b="1" i="1">
                <a:solidFill>
                  <a:schemeClr val="tx1"/>
                </a:solidFill>
                <a:effectLst/>
                <a:latin typeface="Comic Sans MS" pitchFamily="66" charset="0"/>
              </a:rPr>
              <a:t>option with best contribution to critical high-level NFRs is taken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42875"/>
            <a:ext cx="7948613" cy="690563"/>
          </a:xfrm>
        </p:spPr>
        <p:txBody>
          <a:bodyPr/>
          <a:lstStyle/>
          <a:p>
            <a:r>
              <a:rPr kumimoji="0" lang="en-US" smtClean="0"/>
              <a:t>Quantitative reasoning for evaluating options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50888"/>
            <a:ext cx="8916987" cy="3578225"/>
          </a:xfrm>
        </p:spPr>
        <p:txBody>
          <a:bodyPr/>
          <a:lstStyle/>
          <a:p>
            <a:pPr>
              <a:defRPr/>
            </a:pPr>
            <a:r>
              <a:rPr lang="en-US" smtClean="0"/>
              <a:t>Build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weighted matrix</a:t>
            </a:r>
            <a:r>
              <a:rPr lang="en-US" smtClean="0"/>
              <a:t> for 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defRPr/>
            </a:pPr>
            <a:r>
              <a:rPr lang="en-US" smtClean="0"/>
              <a:t>estimating score of each option on each evaluation criterion (weighted by relative importance)</a:t>
            </a:r>
          </a:p>
          <a:p>
            <a:pPr lvl="1">
              <a:spcBef>
                <a:spcPct val="15000"/>
              </a:spcBef>
              <a:defRPr/>
            </a:pPr>
            <a:r>
              <a:rPr lang="en-US" smtClean="0"/>
              <a:t>selecting option with highest overall score on all criteria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For each option </a:t>
            </a:r>
            <a:r>
              <a:rPr lang="en-US" i="1" smtClean="0"/>
              <a:t>opt</a:t>
            </a:r>
            <a:r>
              <a:rPr lang="en-US" smtClean="0"/>
              <a:t>, criterion </a:t>
            </a:r>
            <a:r>
              <a:rPr lang="en-US" i="1" smtClean="0"/>
              <a:t>crit:</a:t>
            </a:r>
            <a:r>
              <a:rPr lang="en-US" smtClean="0"/>
              <a:t> 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kumimoji="0" lang="en-US" sz="2000" i="1" smtClean="0"/>
              <a:t>        </a:t>
            </a:r>
            <a:r>
              <a:rPr kumimoji="0" lang="en-US" sz="2000" smtClean="0"/>
              <a:t>Score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lang="en-US" i="1" smtClean="0"/>
              <a:t>opt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lang="en-US" i="1" smtClean="0"/>
              <a:t>crit</a:t>
            </a:r>
            <a:r>
              <a:rPr kumimoji="0" lang="en-US" sz="2000" smtClean="0"/>
              <a:t>)</a:t>
            </a:r>
            <a:r>
              <a:rPr lang="en-US" smtClean="0"/>
              <a:t> =  estimated score percentage of </a:t>
            </a:r>
            <a:r>
              <a:rPr lang="en-US" i="1" smtClean="0"/>
              <a:t>opt</a:t>
            </a:r>
            <a:r>
              <a:rPr lang="en-US" smtClean="0"/>
              <a:t> on </a:t>
            </a:r>
            <a:r>
              <a:rPr lang="en-US" i="1" smtClean="0"/>
              <a:t>crit</a:t>
            </a:r>
            <a:endParaRPr lang="en-US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mtClean="0"/>
              <a:t>  	     </a:t>
            </a:r>
            <a:r>
              <a:rPr lang="en-US" sz="1800" smtClean="0"/>
              <a:t>                          </a:t>
            </a:r>
            <a:r>
              <a:rPr lang="en-US" sz="2000" smtClean="0"/>
              <a:t>0</a:t>
            </a:r>
            <a:r>
              <a:rPr lang="en-US" sz="1800" smtClean="0"/>
              <a:t> --&gt; </a:t>
            </a:r>
            <a:r>
              <a:rPr lang="en-US" sz="2000" smtClean="0"/>
              <a:t>1</a:t>
            </a:r>
            <a:r>
              <a:rPr lang="en-US" sz="1800" smtClean="0"/>
              <a:t>,  Y/100 means  “</a:t>
            </a:r>
            <a:r>
              <a:rPr lang="en-US" sz="1800" i="1" smtClean="0"/>
              <a:t>crit</a:t>
            </a:r>
            <a:r>
              <a:rPr lang="en-US" sz="1800" smtClean="0"/>
              <a:t> satisfied in Y% of cases”</a:t>
            </a:r>
            <a:endParaRPr lang="en-US" sz="2000" smtClean="0"/>
          </a:p>
          <a:p>
            <a:pPr>
              <a:lnSpc>
                <a:spcPct val="80000"/>
              </a:lnSpc>
              <a:defRPr/>
            </a:pPr>
            <a:r>
              <a:rPr lang="en-US" smtClean="0"/>
              <a:t>Last line, for each option </a:t>
            </a:r>
            <a:r>
              <a:rPr lang="en-US" i="1" smtClean="0"/>
              <a:t>opt</a:t>
            </a:r>
            <a:r>
              <a:rPr lang="en-US" smtClean="0"/>
              <a:t>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totalScore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opt</a:t>
            </a:r>
            <a:r>
              <a:rPr kumimoji="0" lang="en-US" sz="2000" smtClean="0"/>
              <a:t>) = 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crit</a:t>
            </a:r>
            <a:r>
              <a:rPr kumimoji="0" lang="en-US" sz="1100" smtClean="0"/>
              <a:t> </a:t>
            </a:r>
            <a:r>
              <a:rPr kumimoji="0" lang="en-US" sz="2000" smtClean="0"/>
              <a:t>(Score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opt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crit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 Weight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crit</a:t>
            </a:r>
            <a:r>
              <a:rPr kumimoji="0" lang="en-US" sz="2000" smtClean="0"/>
              <a:t>))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14300"/>
            <a:ext cx="8969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4" name="Group 17"/>
          <p:cNvGrpSpPr>
            <a:grpSpLocks/>
          </p:cNvGrpSpPr>
          <p:nvPr/>
        </p:nvGrpSpPr>
        <p:grpSpPr bwMode="auto">
          <a:xfrm>
            <a:off x="255588" y="4371975"/>
            <a:ext cx="8523287" cy="2220913"/>
            <a:chOff x="143" y="2882"/>
            <a:chExt cx="5369" cy="1399"/>
          </a:xfrm>
        </p:grpSpPr>
        <p:sp>
          <p:nvSpPr>
            <p:cNvPr id="1434636" name="AutoShape 12"/>
            <p:cNvSpPr>
              <a:spLocks noChangeArrowheads="1"/>
            </p:cNvSpPr>
            <p:nvPr/>
          </p:nvSpPr>
          <p:spPr bwMode="auto">
            <a:xfrm>
              <a:off x="618" y="2882"/>
              <a:ext cx="4591" cy="127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17416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3" y="3030"/>
              <a:ext cx="674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410" name="Object 16"/>
            <p:cNvGraphicFramePr>
              <a:graphicFrameLocks noChangeAspect="1"/>
            </p:cNvGraphicFramePr>
            <p:nvPr/>
          </p:nvGraphicFramePr>
          <p:xfrm>
            <a:off x="143" y="2882"/>
            <a:ext cx="5369" cy="1399"/>
          </p:xfrm>
          <a:graphic>
            <a:graphicData uri="http://schemas.openxmlformats.org/presentationml/2006/ole">
              <p:oleObj spid="_x0000_s17410" name="Document" r:id="rId5" imgW="5632560" imgH="1656720" progId="Word.Document.8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outline</a:t>
            </a:r>
            <a:endParaRPr kumimoji="0" lang="en-US" altLang="en-US" smtClean="0"/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management</a:t>
            </a:r>
            <a:endParaRPr kumimoji="0" lang="en-AU" i="1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prioritization</a:t>
            </a:r>
            <a:endParaRPr kumimoji="0"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337175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Requirements prioritization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smtClean="0"/>
              <a:t>Elicited &amp; evaluated reqs must be assigned priorities ...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conflict resolution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resource limitations </a:t>
            </a:r>
            <a:r>
              <a:rPr lang="en-US" sz="2000" smtClean="0"/>
              <a:t>(budget, personnel, schedules)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incremental development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replanning due to unexpected problems</a:t>
            </a:r>
          </a:p>
          <a:p>
            <a:r>
              <a:rPr lang="en-US" smtClean="0"/>
              <a:t>Some principles for effective req prioritization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(1)</a:t>
            </a:r>
            <a:r>
              <a:rPr lang="en-US" smtClean="0"/>
              <a:t> by ordered levels of equal priority, in small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(2)</a:t>
            </a:r>
            <a:r>
              <a:rPr lang="en-US" smtClean="0"/>
              <a:t> qualitative &amp; relative levels </a:t>
            </a:r>
            <a:r>
              <a:rPr lang="en-US" sz="2000" smtClean="0"/>
              <a:t>(“higher than”, ...)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(3)</a:t>
            </a:r>
            <a:r>
              <a:rPr lang="en-US" smtClean="0"/>
              <a:t> comparable reqs: same granularity, same abstraction level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(4)</a:t>
            </a:r>
            <a:r>
              <a:rPr lang="en-US" smtClean="0"/>
              <a:t> reqs not mutually dependent </a:t>
            </a:r>
            <a:r>
              <a:rPr lang="en-US" sz="1800" smtClean="0"/>
              <a:t>(one can be kept, another dropped)</a:t>
            </a:r>
            <a:endParaRPr lang="en-US" sz="20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(5)</a:t>
            </a:r>
            <a:r>
              <a:rPr lang="en-US" smtClean="0"/>
              <a:t> agreed by key players</a:t>
            </a:r>
          </a:p>
          <a:p>
            <a:r>
              <a:rPr lang="en-US" smtClean="0"/>
              <a:t>Too early ranking at elicitation time might be subjective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=&gt;</a:t>
            </a:r>
            <a:r>
              <a:rPr lang="en-US" smtClean="0"/>
              <a:t>  risk of inadequate, inconsistent results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176213" y="114300"/>
            <a:ext cx="915987" cy="996950"/>
            <a:chOff x="192" y="144"/>
            <a:chExt cx="649" cy="674"/>
          </a:xfrm>
        </p:grpSpPr>
        <p:pic>
          <p:nvPicPr>
            <p:cNvPr id="542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5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Value-cost prioritization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023938"/>
            <a:ext cx="8956675" cy="2554287"/>
          </a:xfrm>
        </p:spPr>
        <p:txBody>
          <a:bodyPr/>
          <a:lstStyle/>
          <a:p>
            <a:pPr>
              <a:defRPr/>
            </a:pPr>
            <a:r>
              <a:rPr lang="en-US" smtClean="0"/>
              <a:t>Systematic technique, meets principles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z="2000" smtClean="0">
                <a:solidFill>
                  <a:schemeClr val="tx2"/>
                </a:solidFill>
              </a:rPr>
              <a:t>(1) </a:t>
            </a:r>
            <a:r>
              <a:rPr lang="en-US" sz="2000" smtClean="0"/>
              <a:t>- </a:t>
            </a:r>
            <a:r>
              <a:rPr lang="en-US" sz="2000" smtClean="0">
                <a:solidFill>
                  <a:schemeClr val="tx2"/>
                </a:solidFill>
              </a:rPr>
              <a:t>(3)</a:t>
            </a: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Three steps: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1.</a:t>
            </a:r>
            <a:r>
              <a:rPr lang="en-US" smtClean="0"/>
              <a:t> Estimate relative contribution of each req to project’s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endParaRPr lang="en-US" sz="2400" smtClean="0"/>
          </a:p>
          <a:p>
            <a:pPr lvl="1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2.</a:t>
            </a:r>
            <a:r>
              <a:rPr lang="en-US" sz="2400" smtClean="0"/>
              <a:t> </a:t>
            </a:r>
            <a:r>
              <a:rPr lang="en-US" smtClean="0"/>
              <a:t>Estimate relative contribution of each req to project’s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3.</a:t>
            </a:r>
            <a:r>
              <a:rPr lang="en-US" smtClean="0"/>
              <a:t> Plot contributions 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value-cost diagram</a:t>
            </a:r>
            <a:r>
              <a:rPr lang="en-US" smtClean="0"/>
              <a:t>: shows what req fits what priority level according to value-cost tradeoff</a:t>
            </a: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1843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1706563" y="3579813"/>
          <a:ext cx="5160962" cy="3127375"/>
        </p:xfrm>
        <a:graphic>
          <a:graphicData uri="http://schemas.openxmlformats.org/presentationml/2006/ole">
            <p:oleObj spid="_x0000_s18434" name="Picture" r:id="rId4" imgW="4050720" imgH="245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3" y="300038"/>
            <a:ext cx="7172325" cy="9493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Estimating relative contributions </a:t>
            </a:r>
            <a:br>
              <a:rPr lang="en-US" smtClean="0"/>
            </a:br>
            <a:r>
              <a:rPr lang="en-US" smtClean="0"/>
              <a:t>of requirements to project value &amp; cost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US" smtClean="0"/>
              <a:t>AHP technique from Decision Theory </a:t>
            </a: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sz="2000" smtClean="0"/>
              <a:t>    (“Analytic Hierarchy Process”,</a:t>
            </a:r>
            <a:r>
              <a:rPr lang="en-US" smtClean="0"/>
              <a:t> </a:t>
            </a:r>
            <a:r>
              <a:rPr lang="en-US" sz="1800" smtClean="0"/>
              <a:t>[Saati, 1980]</a:t>
            </a:r>
            <a:r>
              <a:rPr lang="en-US" sz="2000" smtClean="0"/>
              <a:t>)</a:t>
            </a:r>
            <a:endParaRPr lang="en-US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/>
              <a:t>Determines in what proportion each req </a:t>
            </a:r>
            <a:r>
              <a:rPr lang="en-US" i="1" smtClean="0"/>
              <a:t>R</a:t>
            </a:r>
            <a:r>
              <a:rPr lang="en-US" i="1" baseline="-25000" smtClean="0"/>
              <a:t>1</a:t>
            </a:r>
            <a:r>
              <a:rPr lang="en-US" smtClean="0"/>
              <a:t>, ..., </a:t>
            </a:r>
            <a:r>
              <a:rPr lang="en-US" i="1" smtClean="0"/>
              <a:t>R</a:t>
            </a:r>
            <a:r>
              <a:rPr lang="en-US" i="1" baseline="-25000" smtClean="0"/>
              <a:t>N</a:t>
            </a:r>
            <a:r>
              <a:rPr lang="en-US" smtClean="0"/>
              <a:t> contributes to criterion </a:t>
            </a:r>
            <a:r>
              <a:rPr lang="en-US" i="1" smtClean="0"/>
              <a:t>Crit</a:t>
            </a:r>
            <a:endParaRPr lang="en-US" smtClean="0"/>
          </a:p>
          <a:p>
            <a:pPr>
              <a:spcBef>
                <a:spcPct val="60000"/>
              </a:spcBef>
              <a:defRPr/>
            </a:pPr>
            <a:r>
              <a:rPr lang="en-US" smtClean="0"/>
              <a:t>Applied twice:  </a:t>
            </a:r>
            <a:r>
              <a:rPr lang="en-US" i="1" smtClean="0"/>
              <a:t>Crit</a:t>
            </a:r>
            <a:r>
              <a:rPr lang="en-US" smtClean="0"/>
              <a:t> = </a:t>
            </a:r>
            <a:r>
              <a:rPr lang="en-US" smtClean="0">
                <a:solidFill>
                  <a:schemeClr val="tx2"/>
                </a:solidFill>
              </a:rPr>
              <a:t>value</a:t>
            </a:r>
            <a:r>
              <a:rPr lang="en-US" smtClean="0"/>
              <a:t>,  </a:t>
            </a:r>
            <a:r>
              <a:rPr lang="en-US" i="1" smtClean="0"/>
              <a:t>Crit</a:t>
            </a:r>
            <a:r>
              <a:rPr lang="en-US" smtClean="0"/>
              <a:t> = </a:t>
            </a:r>
            <a:r>
              <a:rPr lang="en-US" smtClean="0">
                <a:solidFill>
                  <a:schemeClr val="tx2"/>
                </a:solidFill>
              </a:rPr>
              <a:t>cost</a:t>
            </a:r>
            <a:endParaRPr lang="en-US" smtClean="0"/>
          </a:p>
          <a:p>
            <a:pPr>
              <a:lnSpc>
                <a:spcPct val="130000"/>
              </a:lnSpc>
              <a:spcBef>
                <a:spcPct val="60000"/>
              </a:spcBef>
              <a:defRPr/>
            </a:pPr>
            <a:r>
              <a:rPr lang="en-US" smtClean="0"/>
              <a:t>Two steps:	</a:t>
            </a:r>
          </a:p>
          <a:p>
            <a:pPr lvl="1"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1.</a:t>
            </a:r>
            <a:r>
              <a:rPr lang="en-US" smtClean="0"/>
              <a:t> Build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comparison matrix</a:t>
            </a:r>
            <a:r>
              <a:rPr lang="en-US" smtClean="0"/>
              <a:t>: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estimates how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smtClean="0"/>
              <a:t>’s contribution to </a:t>
            </a:r>
            <a:r>
              <a:rPr lang="en-US" i="1" smtClean="0"/>
              <a:t>Crit</a:t>
            </a:r>
            <a:r>
              <a:rPr lang="en-US" smtClean="0"/>
              <a:t> compares to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smtClean="0"/>
              <a:t>’s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2.</a:t>
            </a:r>
            <a:r>
              <a:rPr lang="en-US" smtClean="0"/>
              <a:t> Determine how </a:t>
            </a:r>
            <a:r>
              <a:rPr lang="en-US" i="1" smtClean="0"/>
              <a:t>Crit</a:t>
            </a:r>
            <a:r>
              <a:rPr lang="en-US" smtClean="0"/>
              <a:t> distributes among all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outline</a:t>
            </a:r>
            <a:endParaRPr kumimoji="0" lang="en-U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smtClean="0"/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smtClean="0"/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smtClean="0"/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smtClean="0"/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smtClean="0"/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smtClean="0"/>
              <a:t>Risk management</a:t>
            </a:r>
            <a:endParaRPr kumimoji="0" lang="en-AU" i="1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smtClean="0"/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DDP: quantitative risk management for RE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smtClean="0"/>
              <a:t>Requirements prioritization</a:t>
            </a:r>
            <a:endParaRPr kumimoji="0" lang="en-US" altLang="en-US" b="1" smtClean="0"/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71438"/>
            <a:ext cx="7734300" cy="9493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smtClean="0"/>
              <a:t>AHP, Step 1:  Compare requirements pairwise</a:t>
            </a:r>
            <a:r>
              <a:rPr lang="en-US" smtClean="0"/>
              <a:t> 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9325"/>
            <a:ext cx="8978900" cy="2324100"/>
          </a:xfrm>
        </p:spPr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US" smtClean="0"/>
              <a:t>Scale for comparing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smtClean="0"/>
              <a:t>’s contribution to </a:t>
            </a:r>
            <a:r>
              <a:rPr lang="en-US" i="1" smtClean="0"/>
              <a:t>Crit</a:t>
            </a:r>
            <a:r>
              <a:rPr lang="en-US" smtClean="0"/>
              <a:t> to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smtClean="0"/>
              <a:t>’s:</a:t>
            </a:r>
          </a:p>
          <a:p>
            <a:pPr>
              <a:lnSpc>
                <a:spcPct val="130000"/>
              </a:lnSpc>
              <a:spcBef>
                <a:spcPts val="2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:  contributes equally	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7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very strongly more</a:t>
            </a:r>
          </a:p>
          <a:p>
            <a:pPr>
              <a:lnSpc>
                <a:spcPct val="130000"/>
              </a:lnSpc>
              <a:spcBef>
                <a:spcPts val="1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:  contributes slightly more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9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extremely more</a:t>
            </a:r>
          </a:p>
          <a:p>
            <a:pPr>
              <a:lnSpc>
                <a:spcPct val="130000"/>
              </a:lnSpc>
              <a:spcBef>
                <a:spcPts val="1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strongly more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/>
            </a:pPr>
            <a:r>
              <a:rPr kumimoji="0" lang="en-AU" smtClean="0"/>
              <a:t>In comparison matrix,  </a:t>
            </a:r>
            <a:r>
              <a:rPr lang="en-US" i="1" smtClean="0"/>
              <a:t>R</a:t>
            </a:r>
            <a:r>
              <a:rPr lang="en-US" i="1" baseline="-25000" smtClean="0"/>
              <a:t>ji</a:t>
            </a:r>
            <a:r>
              <a:rPr kumimoji="0" lang="en-AU" smtClean="0"/>
              <a:t> = 1</a:t>
            </a:r>
            <a:r>
              <a:rPr kumimoji="0" lang="en-AU" sz="1300" smtClean="0"/>
              <a:t> </a:t>
            </a:r>
            <a:r>
              <a:rPr kumimoji="0" lang="en-AU" b="1" smtClean="0"/>
              <a:t>/</a:t>
            </a:r>
            <a:r>
              <a:rPr kumimoji="0" lang="en-AU" sz="1300" smtClean="0"/>
              <a:t> </a:t>
            </a:r>
            <a:r>
              <a:rPr lang="en-US" i="1" smtClean="0"/>
              <a:t>R</a:t>
            </a:r>
            <a:r>
              <a:rPr lang="en-US" i="1" baseline="-25000" smtClean="0"/>
              <a:t>ij</a:t>
            </a:r>
            <a:r>
              <a:rPr kumimoji="0" lang="en-AU" smtClean="0"/>
              <a:t> 	</a:t>
            </a:r>
            <a:r>
              <a:rPr kumimoji="0" lang="en-AU" sz="2000" smtClean="0"/>
              <a:t>(1 </a:t>
            </a:r>
            <a:r>
              <a:rPr lang="en-US" sz="2000" smtClean="0">
                <a:latin typeface="Symbol" pitchFamily="18" charset="2"/>
              </a:rPr>
              <a:t>£</a:t>
            </a:r>
            <a:r>
              <a:rPr kumimoji="0" lang="en-AU" sz="2000" smtClean="0"/>
              <a:t> i, j </a:t>
            </a:r>
            <a:r>
              <a:rPr lang="en-US" sz="2000" smtClean="0">
                <a:latin typeface="Symbol" pitchFamily="18" charset="2"/>
              </a:rPr>
              <a:t>£ </a:t>
            </a:r>
            <a:r>
              <a:rPr kumimoji="0" lang="en-AU" sz="2000" smtClean="0"/>
              <a:t>N)</a:t>
            </a:r>
            <a:r>
              <a:rPr kumimoji="0" lang="en-AU" smtClean="0"/>
              <a:t> 	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1946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7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0" y="3216275"/>
            <a:ext cx="9144000" cy="3290888"/>
            <a:chOff x="-25" y="2172"/>
            <a:chExt cx="5760" cy="2073"/>
          </a:xfrm>
        </p:grpSpPr>
        <p:sp>
          <p:nvSpPr>
            <p:cNvPr id="1439752" name="AutoShape 8"/>
            <p:cNvSpPr>
              <a:spLocks noChangeArrowheads="1"/>
            </p:cNvSpPr>
            <p:nvPr/>
          </p:nvSpPr>
          <p:spPr bwMode="auto">
            <a:xfrm>
              <a:off x="90" y="2172"/>
              <a:ext cx="5645" cy="1936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9458" name="Object 7"/>
            <p:cNvGraphicFramePr>
              <a:graphicFrameLocks noChangeAspect="1"/>
            </p:cNvGraphicFramePr>
            <p:nvPr/>
          </p:nvGraphicFramePr>
          <p:xfrm>
            <a:off x="-25" y="2236"/>
            <a:ext cx="5727" cy="2009"/>
          </p:xfrm>
          <a:graphic>
            <a:graphicData uri="http://schemas.openxmlformats.org/presentationml/2006/ole">
              <p:oleObj spid="_x0000_s19458" name="Document" r:id="rId4" imgW="6129360" imgH="2150280" progId="Word.Document.8">
                <p:embed/>
              </p:oleObj>
            </a:graphicData>
          </a:graphic>
        </p:graphicFrame>
      </p:grpSp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3413" y="6313488"/>
            <a:ext cx="790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755" name="Text Box 11"/>
          <p:cNvSpPr txBox="1">
            <a:spLocks noChangeArrowheads="1"/>
          </p:cNvSpPr>
          <p:nvPr/>
        </p:nvSpPr>
        <p:spPr bwMode="auto">
          <a:xfrm>
            <a:off x="360363" y="3440113"/>
            <a:ext cx="1250950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Crit: </a:t>
            </a:r>
            <a:r>
              <a:rPr lang="en-US" sz="1800" b="1">
                <a:solidFill>
                  <a:schemeClr val="tx2"/>
                </a:solidFill>
                <a:effectLst/>
                <a:latin typeface="Arial" pitchFamily="34" charset="0"/>
              </a:rPr>
              <a:t>value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7163"/>
            <a:ext cx="7950200" cy="949325"/>
          </a:xfrm>
        </p:spPr>
        <p:txBody>
          <a:bodyPr/>
          <a:lstStyle/>
          <a:p>
            <a:r>
              <a:rPr lang="en-US" sz="2600" smtClean="0"/>
              <a:t>AHP, Step 2:</a:t>
            </a:r>
            <a:r>
              <a:rPr lang="en-US" sz="2400" smtClean="0"/>
              <a:t>  Evaluate how the criterion distributes among all requirements</a:t>
            </a:r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9350"/>
            <a:ext cx="8978900" cy="1544638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mtClean="0"/>
              <a:t>Criterion distribution =  eigenvalues of comparison matrix</a:t>
            </a:r>
          </a:p>
          <a:p>
            <a:pPr lvl="1">
              <a:lnSpc>
                <a:spcPct val="140000"/>
              </a:lnSpc>
              <a:spcBef>
                <a:spcPts val="100"/>
              </a:spcBef>
              <a:buFontTx/>
              <a:buNone/>
            </a:pPr>
            <a:r>
              <a:rPr kumimoji="0" lang="en-AU" sz="2000" smtClean="0">
                <a:solidFill>
                  <a:schemeClr val="tx2"/>
                </a:solidFill>
              </a:rPr>
              <a:t>2.a</a:t>
            </a:r>
            <a:r>
              <a:rPr kumimoji="0" lang="en-AU" smtClean="0"/>
              <a:t>  Normalize columns:        </a:t>
            </a:r>
            <a:r>
              <a:rPr lang="en-US" i="1" smtClean="0"/>
              <a:t>R’</a:t>
            </a:r>
            <a:r>
              <a:rPr lang="en-US" i="1" baseline="-25000" smtClean="0"/>
              <a:t>ij</a:t>
            </a:r>
            <a:r>
              <a:rPr kumimoji="0" lang="en-AU" smtClean="0"/>
              <a:t> := </a:t>
            </a:r>
            <a:r>
              <a:rPr lang="en-US" i="1" smtClean="0"/>
              <a:t>R</a:t>
            </a:r>
            <a:r>
              <a:rPr lang="en-US" i="1" baseline="-25000" smtClean="0"/>
              <a:t>ij</a:t>
            </a:r>
            <a:r>
              <a:rPr kumimoji="0" lang="en-AU" sz="1300" smtClean="0"/>
              <a:t> </a:t>
            </a:r>
            <a:r>
              <a:rPr kumimoji="0" lang="en-AU" b="1" smtClean="0"/>
              <a:t>/</a:t>
            </a:r>
            <a:r>
              <a:rPr kumimoji="0" lang="en-AU" sz="1300" smtClean="0"/>
              <a:t>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b="1" i="1" baseline="-25000" smtClean="0">
                <a:solidFill>
                  <a:schemeClr val="tx2"/>
                </a:solidFill>
              </a:rPr>
              <a:t>i</a:t>
            </a:r>
            <a:r>
              <a:rPr kumimoji="0" lang="en-AU" sz="1300" b="1" smtClean="0">
                <a:solidFill>
                  <a:schemeClr val="tx2"/>
                </a:solidFill>
              </a:rPr>
              <a:t> </a:t>
            </a:r>
            <a:r>
              <a:rPr lang="en-US" i="1" smtClean="0"/>
              <a:t>R</a:t>
            </a:r>
            <a:r>
              <a:rPr lang="en-US" i="1" baseline="-25000" smtClean="0"/>
              <a:t>ij</a:t>
            </a:r>
            <a:r>
              <a:rPr kumimoji="0" lang="en-AU" smtClean="0"/>
              <a:t> </a:t>
            </a:r>
          </a:p>
          <a:p>
            <a:pPr lvl="1">
              <a:lnSpc>
                <a:spcPct val="140000"/>
              </a:lnSpc>
              <a:spcBef>
                <a:spcPts val="100"/>
              </a:spcBef>
              <a:buFontTx/>
              <a:buNone/>
            </a:pPr>
            <a:r>
              <a:rPr kumimoji="0" lang="en-AU" sz="2000" smtClean="0">
                <a:solidFill>
                  <a:schemeClr val="tx2"/>
                </a:solidFill>
              </a:rPr>
              <a:t>2.b</a:t>
            </a:r>
            <a:r>
              <a:rPr kumimoji="0" lang="en-AU" smtClean="0"/>
              <a:t>  Average accross lines:   Contrib</a:t>
            </a:r>
            <a:r>
              <a:rPr kumimoji="0" lang="en-AU" sz="1200" smtClean="0"/>
              <a:t> </a:t>
            </a:r>
            <a:r>
              <a:rPr kumimoji="0" lang="en-AU" smtClean="0"/>
              <a:t>(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sz="1000" i="1" baseline="-25000" smtClean="0"/>
              <a:t> </a:t>
            </a:r>
            <a:r>
              <a:rPr kumimoji="0" lang="en-AU" smtClean="0"/>
              <a:t>, </a:t>
            </a:r>
            <a:r>
              <a:rPr kumimoji="0" lang="en-AU" i="1" smtClean="0"/>
              <a:t>Crit</a:t>
            </a:r>
            <a:r>
              <a:rPr kumimoji="0" lang="en-AU" smtClean="0"/>
              <a:t>) =  </a:t>
            </a:r>
            <a:r>
              <a:rPr kumimoji="0" lang="en-AU" sz="1300" smtClean="0"/>
              <a:t>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b="1" i="1" baseline="-25000" smtClean="0">
                <a:solidFill>
                  <a:schemeClr val="tx2"/>
                </a:solidFill>
              </a:rPr>
              <a:t>j</a:t>
            </a:r>
            <a:r>
              <a:rPr kumimoji="0" lang="en-US" sz="1200" i="1" baseline="-25000" smtClean="0"/>
              <a:t> </a:t>
            </a:r>
            <a:r>
              <a:rPr lang="en-US" i="1" smtClean="0"/>
              <a:t>R’</a:t>
            </a:r>
            <a:r>
              <a:rPr lang="en-US" i="1" baseline="-25000" smtClean="0"/>
              <a:t>ij</a:t>
            </a:r>
            <a:r>
              <a:rPr lang="en-US" sz="1600" i="1" baseline="-25000" smtClean="0"/>
              <a:t> </a:t>
            </a:r>
            <a:r>
              <a:rPr kumimoji="0" lang="en-AU" b="1" smtClean="0"/>
              <a:t>/</a:t>
            </a:r>
            <a:r>
              <a:rPr kumimoji="0" lang="en-AU" smtClean="0"/>
              <a:t> N	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2049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-57150" y="2833688"/>
            <a:ext cx="9172575" cy="3281362"/>
            <a:chOff x="-36" y="2019"/>
            <a:chExt cx="5778" cy="2067"/>
          </a:xfrm>
        </p:grpSpPr>
        <p:sp>
          <p:nvSpPr>
            <p:cNvPr id="1440782" name="AutoShape 14"/>
            <p:cNvSpPr>
              <a:spLocks noChangeArrowheads="1"/>
            </p:cNvSpPr>
            <p:nvPr/>
          </p:nvSpPr>
          <p:spPr bwMode="auto">
            <a:xfrm>
              <a:off x="82" y="2019"/>
              <a:ext cx="5660" cy="1900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20489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7" y="3766"/>
              <a:ext cx="49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482" name="Object 15"/>
            <p:cNvGraphicFramePr>
              <a:graphicFrameLocks noChangeAspect="1"/>
            </p:cNvGraphicFramePr>
            <p:nvPr/>
          </p:nvGraphicFramePr>
          <p:xfrm>
            <a:off x="-36" y="2033"/>
            <a:ext cx="5760" cy="2053"/>
          </p:xfrm>
          <a:graphic>
            <a:graphicData uri="http://schemas.openxmlformats.org/presentationml/2006/ole">
              <p:oleObj spid="_x0000_s20482" name="Document" r:id="rId5" imgW="6041160" imgH="2154960" progId="Word.Document.8">
                <p:embed/>
              </p:oleObj>
            </a:graphicData>
          </a:graphic>
        </p:graphicFrame>
      </p:grp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0" y="5888038"/>
            <a:ext cx="8408988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AHP has rules for ensuring consistent estimates &amp; ratios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28600"/>
            <a:ext cx="7729538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Plotting contributions on value-cost diagram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8250"/>
            <a:ext cx="8970963" cy="1198563"/>
          </a:xfrm>
        </p:spPr>
        <p:txBody>
          <a:bodyPr/>
          <a:lstStyle/>
          <a:p>
            <a:pPr>
              <a:defRPr/>
            </a:pPr>
            <a:r>
              <a:rPr lang="en-US" smtClean="0"/>
              <a:t>Replay Steps 1 &amp; 2 of AHP with </a:t>
            </a:r>
            <a:r>
              <a:rPr lang="en-US" i="1" smtClean="0"/>
              <a:t>Crit</a:t>
            </a:r>
            <a:r>
              <a:rPr lang="en-US" smtClean="0"/>
              <a:t> =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  <a:endParaRPr lang="en-US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mtClean="0"/>
              <a:t>Visualize value/cost contributions on diagram partitioned in selected priority levels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215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21506" name="Object 9"/>
          <p:cNvGraphicFramePr>
            <a:graphicFrameLocks noChangeAspect="1"/>
          </p:cNvGraphicFramePr>
          <p:nvPr/>
        </p:nvGraphicFramePr>
        <p:xfrm>
          <a:off x="0" y="2654300"/>
          <a:ext cx="9144000" cy="3916363"/>
        </p:xfrm>
        <a:graphic>
          <a:graphicData uri="http://schemas.openxmlformats.org/presentationml/2006/ole">
            <p:oleObj spid="_x0000_s21506" name="Picture" r:id="rId4" imgW="5941080" imgH="254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4605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 summary</a:t>
            </a:r>
            <a:endParaRPr kumimoji="0" lang="en-US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130300"/>
            <a:ext cx="8861425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Inconsistencies are frequent during req acquisition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kumimoji="0" lang="en-AU" sz="2000" smtClean="0"/>
              <a:t>For clashes in terminology, designation, structure: a glossary of terms is best</a:t>
            </a:r>
          </a:p>
          <a:p>
            <a:pPr lvl="1">
              <a:spcBef>
                <a:spcPct val="15000"/>
              </a:spcBef>
            </a:pPr>
            <a:r>
              <a:rPr kumimoji="0" lang="en-AU" sz="2000" smtClean="0"/>
              <a:t>For weak, strong conflicts:  variety of techniques &amp; heuristics to support cycles “</a:t>
            </a:r>
            <a:r>
              <a:rPr kumimoji="0" lang="en-AU" sz="2000" i="1" smtClean="0"/>
              <a:t>identify overlaps</a:t>
            </a:r>
            <a:r>
              <a:rPr kumimoji="0" lang="en-AU" sz="2000" smtClean="0"/>
              <a:t>, </a:t>
            </a:r>
            <a:r>
              <a:rPr kumimoji="0" lang="en-AU" sz="2000" i="1" smtClean="0"/>
              <a:t>detect conflicts</a:t>
            </a:r>
            <a:r>
              <a:rPr kumimoji="0" lang="en-AU" sz="2000" smtClean="0"/>
              <a:t>, </a:t>
            </a:r>
            <a:r>
              <a:rPr kumimoji="0" lang="en-AU" sz="2000" i="1" smtClean="0"/>
              <a:t>generate resolutions</a:t>
            </a:r>
            <a:r>
              <a:rPr kumimoji="0" lang="en-AU" sz="2000" smtClean="0"/>
              <a:t>, </a:t>
            </a:r>
            <a:r>
              <a:rPr kumimoji="0" lang="en-AU" sz="2000" i="1" smtClean="0"/>
              <a:t>select preferred</a:t>
            </a:r>
            <a:r>
              <a:rPr kumimoji="0" lang="en-AU" sz="2000" smtClean="0"/>
              <a:t>”</a:t>
            </a:r>
            <a:endParaRPr kumimoji="0" lang="en-AU" smtClean="0"/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kumimoji="0" lang="en-US" smtClean="0"/>
              <a:t>Product-/process-related risks must be carefully analyzed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kumimoji="0" lang="en-AU" sz="2000" smtClean="0"/>
              <a:t>Loss of satisfaction of system/development objectives</a:t>
            </a:r>
          </a:p>
          <a:p>
            <a:pPr lvl="1">
              <a:spcBef>
                <a:spcPct val="15000"/>
              </a:spcBef>
            </a:pPr>
            <a:r>
              <a:rPr kumimoji="0" lang="en-AU" sz="2000" smtClean="0"/>
              <a:t>Variety of techniques for risk identification, incl. risk trees &amp; their cut set</a:t>
            </a:r>
            <a:endParaRPr kumimoji="0" lang="en-AU" sz="2000" i="1" smtClean="0"/>
          </a:p>
          <a:p>
            <a:pPr lvl="1">
              <a:spcBef>
                <a:spcPct val="15000"/>
              </a:spcBef>
            </a:pPr>
            <a:r>
              <a:rPr kumimoji="0" lang="en-AU" sz="2000" smtClean="0"/>
              <a:t>Likelihood of risks &amp; consequences + severity need be assessed, qualitatively or quantitatively, with domain experts</a:t>
            </a:r>
          </a:p>
          <a:p>
            <a:pPr lvl="1">
              <a:spcBef>
                <a:spcPct val="15000"/>
              </a:spcBef>
            </a:pPr>
            <a:r>
              <a:rPr kumimoji="0" lang="en-US" sz="2000" smtClean="0"/>
              <a:t>Heuristics for exploring countermeasures, selecting cost-effective ones</a:t>
            </a:r>
          </a:p>
          <a:p>
            <a:pPr lvl="1">
              <a:spcBef>
                <a:spcPct val="15000"/>
              </a:spcBef>
            </a:pPr>
            <a:r>
              <a:rPr kumimoji="0" lang="en-US" sz="2000" smtClean="0"/>
              <a:t>DDP: an integrated quantitative approach for RE risk management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4605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evaluation:  summary  </a:t>
            </a:r>
            <a:r>
              <a:rPr kumimoji="0" lang="en-US" sz="2000" smtClean="0"/>
              <a:t>(2)</a:t>
            </a:r>
            <a:endParaRPr kumimoji="0" lang="en-US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258888"/>
            <a:ext cx="8861425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Alternative options need be evaluated for selecting preferred, agreed ones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sz="2000" smtClean="0"/>
              <a:t>Different types, incl. resolutions of conflicts &amp; risks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sz="2000" smtClean="0"/>
              <a:t>Qualitative or quantitative reasoning for this (weighted matrices)</a:t>
            </a:r>
          </a:p>
          <a:p>
            <a:pPr>
              <a:lnSpc>
                <a:spcPct val="200000"/>
              </a:lnSpc>
              <a:spcBef>
                <a:spcPts val="300"/>
              </a:spcBef>
            </a:pPr>
            <a:r>
              <a:rPr kumimoji="0" lang="en-US" smtClean="0"/>
              <a:t>Requirements must be prioritized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altLang="en-US" sz="2000" smtClean="0"/>
              <a:t>Due to resource limitations, incremental development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Constraints for effective prioritization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AHP-based value-cost prioritization: a systematic technique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Tx/>
              <a:buNone/>
            </a:pPr>
            <a:endParaRPr kumimoji="0" lang="en-US" altLang="en-US" i="1" smtClean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kumimoji="0" lang="en-US" altLang="en-US" i="1" smtClean="0">
                <a:solidFill>
                  <a:schemeClr val="tx2"/>
                </a:solidFill>
              </a:rPr>
              <a:t>Model-driven evaluation provides structure &amp; comparability for what needs to be evaluated  </a:t>
            </a:r>
            <a:r>
              <a:rPr kumimoji="0" lang="en-US" altLang="en-US" sz="2000" smtClean="0">
                <a:solidFill>
                  <a:schemeClr val="tx2"/>
                </a:solidFill>
              </a:rPr>
              <a:t>(see Part 2 of the book)</a:t>
            </a:r>
            <a:endParaRPr kumimoji="0" lang="en-US" altLang="en-US" sz="200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kumimoji="0" lang="en-US" altLang="en-US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28600"/>
            <a:ext cx="8004175" cy="762000"/>
          </a:xfrm>
        </p:spPr>
        <p:txBody>
          <a:bodyPr/>
          <a:lstStyle/>
          <a:p>
            <a:r>
              <a:rPr kumimoji="0" lang="en-US" smtClean="0"/>
              <a:t>Inconsistency management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09688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Inconsistency = violation of consistency rule among items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Inconsistencies are highly frequent in RE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inter-viewpoints</a:t>
            </a:r>
            <a:r>
              <a:rPr lang="en-US" smtClean="0"/>
              <a:t>: each stakeholder has its own focus &amp; concerns </a:t>
            </a:r>
            <a:r>
              <a:rPr lang="en-US" sz="2000" smtClean="0"/>
              <a:t>(e.g. domain experts </a:t>
            </a:r>
            <a:r>
              <a:rPr lang="en-US" sz="2000" i="1" smtClean="0"/>
              <a:t>vs.</a:t>
            </a:r>
            <a:r>
              <a:rPr lang="en-US" sz="2000" smtClean="0"/>
              <a:t> marketing dept)</a:t>
            </a:r>
            <a:endParaRPr lang="en-US" smtClean="0"/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intra-viewpoint</a:t>
            </a:r>
            <a:r>
              <a:rPr lang="en-US" smtClean="0"/>
              <a:t>:  conflicting quality reqs </a:t>
            </a:r>
            <a:r>
              <a:rPr lang="en-US" sz="2000" smtClean="0"/>
              <a:t>(e.g. security </a:t>
            </a:r>
            <a:r>
              <a:rPr lang="en-US" sz="2000" i="1" smtClean="0"/>
              <a:t>vs.</a:t>
            </a:r>
            <a:r>
              <a:rPr lang="en-US" sz="2000" smtClean="0"/>
              <a:t> usability)</a:t>
            </a:r>
            <a:endParaRPr lang="en-US" smtClean="0"/>
          </a:p>
          <a:p>
            <a:pPr>
              <a:lnSpc>
                <a:spcPct val="120000"/>
              </a:lnSpc>
              <a:defRPr/>
            </a:pPr>
            <a:r>
              <a:rPr lang="en-US" smtClean="0"/>
              <a:t>Inconsistencies must be detected and resolved ...</a:t>
            </a:r>
          </a:p>
          <a:p>
            <a:pPr lvl="1">
              <a:defRPr/>
            </a:pPr>
            <a:r>
              <a:rPr lang="en-US" smtClean="0"/>
              <a:t>not too soon: to allow further elicitation within viewpoint</a:t>
            </a:r>
          </a:p>
          <a:p>
            <a:pPr lvl="1">
              <a:defRPr/>
            </a:pPr>
            <a:r>
              <a:rPr lang="en-US" smtClean="0"/>
              <a:t>not too late:  to allow software development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/>
              <a:t>                           </a:t>
            </a:r>
            <a:r>
              <a:rPr lang="en-US" sz="1800" smtClean="0"/>
              <a:t>(anything may be developed from inconsistent specs)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130175"/>
            <a:ext cx="1135063" cy="11398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r>
              <a:rPr kumimoji="0" lang="en-AU" smtClean="0"/>
              <a:t>Types of inconsistency in RE</a:t>
            </a:r>
            <a:endParaRPr kumimoji="0" lang="en-US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Terminology clash</a:t>
            </a:r>
            <a:r>
              <a:rPr lang="en-US" smtClean="0"/>
              <a:t>: same concept named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library management:  </a:t>
            </a:r>
            <a:r>
              <a:rPr lang="en-US" smtClean="0">
                <a:solidFill>
                  <a:srgbClr val="5F5F5F"/>
                </a:solidFill>
              </a:rPr>
              <a:t>“borrower”</a:t>
            </a:r>
            <a:r>
              <a:rPr lang="en-US" smtClean="0"/>
              <a:t> </a:t>
            </a:r>
            <a:r>
              <a:rPr lang="en-US" i="1" smtClean="0"/>
              <a:t>vs.</a:t>
            </a:r>
            <a:r>
              <a:rPr lang="en-US" smtClean="0"/>
              <a:t> </a:t>
            </a:r>
            <a:r>
              <a:rPr lang="en-US" smtClean="0">
                <a:solidFill>
                  <a:srgbClr val="5F5F5F"/>
                </a:solidFill>
              </a:rPr>
              <a:t>“patron”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Designation clash</a:t>
            </a:r>
            <a:r>
              <a:rPr lang="en-US" smtClean="0"/>
              <a:t>: same name for different concepts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“user”</a:t>
            </a:r>
            <a:r>
              <a:rPr lang="en-US" smtClean="0"/>
              <a:t> for </a:t>
            </a:r>
            <a:r>
              <a:rPr lang="en-US" smtClean="0">
                <a:solidFill>
                  <a:srgbClr val="5F5F5F"/>
                </a:solidFill>
              </a:rPr>
              <a:t>“library user”</a:t>
            </a:r>
            <a:r>
              <a:rPr lang="en-US" smtClean="0"/>
              <a:t> </a:t>
            </a:r>
            <a:r>
              <a:rPr lang="en-US" i="1" smtClean="0"/>
              <a:t>vs.</a:t>
            </a:r>
            <a:r>
              <a:rPr lang="en-US" smtClean="0">
                <a:solidFill>
                  <a:srgbClr val="5F5F5F"/>
                </a:solidFill>
              </a:rPr>
              <a:t> “library software user”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 clash</a:t>
            </a:r>
            <a:r>
              <a:rPr lang="en-US" smtClean="0"/>
              <a:t>: same concept structured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“latest return date”</a:t>
            </a:r>
            <a:r>
              <a:rPr lang="en-US" smtClean="0"/>
              <a:t> as time point </a:t>
            </a:r>
            <a:r>
              <a:rPr lang="en-US" sz="2000" smtClean="0"/>
              <a:t>(e.g. Fri 5pm)</a:t>
            </a:r>
            <a:r>
              <a:rPr lang="en-US" smtClean="0"/>
              <a:t> 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i="1" smtClean="0"/>
              <a:t>                                      vs.</a:t>
            </a:r>
            <a:r>
              <a:rPr lang="en-US" smtClean="0"/>
              <a:t> time interval </a:t>
            </a:r>
            <a:r>
              <a:rPr lang="en-US" sz="2000" smtClean="0"/>
              <a:t>(e.g. Friday)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Types of inconsistency in RE  </a:t>
            </a:r>
            <a:r>
              <a:rPr kumimoji="0" lang="en-AU" sz="2000" smtClean="0"/>
              <a:t>(2)</a:t>
            </a:r>
            <a:endParaRPr kumimoji="0" 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Strong conflict</a:t>
            </a:r>
            <a:r>
              <a:rPr lang="en-US" smtClean="0"/>
              <a:t>:  statements not satisfiable together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i.e. logically inconsistent:  </a:t>
            </a:r>
            <a:r>
              <a:rPr lang="en-US" i="1" smtClean="0"/>
              <a:t>S</a:t>
            </a:r>
            <a:r>
              <a:rPr lang="en-US" smtClean="0"/>
              <a:t>,  </a:t>
            </a:r>
            <a:r>
              <a:rPr lang="en-US" sz="2000" b="1" i="1" smtClean="0"/>
              <a:t>not</a:t>
            </a:r>
            <a:r>
              <a:rPr lang="en-US" sz="1300" i="1" smtClean="0"/>
              <a:t> </a:t>
            </a:r>
            <a:r>
              <a:rPr lang="en-US" i="1" smtClean="0"/>
              <a:t>S</a:t>
            </a:r>
            <a:endParaRPr lang="en-US" smtClean="0"/>
          </a:p>
          <a:p>
            <a:pPr lvl="1"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“participant constraints may not be disclosed to anyone else”</a:t>
            </a:r>
            <a:r>
              <a:rPr lang="en-US" smtClean="0"/>
              <a:t>  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mtClean="0"/>
              <a:t>       </a:t>
            </a:r>
            <a:r>
              <a:rPr lang="en-US" i="1" smtClean="0"/>
              <a:t>vs.</a:t>
            </a:r>
            <a:r>
              <a:rPr lang="en-US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“the meeting initiator should know participant constraints”</a:t>
            </a:r>
            <a:endParaRPr lang="en-US" smtClean="0">
              <a:solidFill>
                <a:srgbClr val="5F5F5F"/>
              </a:solidFill>
            </a:endParaRPr>
          </a:p>
          <a:p>
            <a:pPr>
              <a:spcBef>
                <a:spcPct val="7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 conflict</a:t>
            </a:r>
            <a:r>
              <a:rPr lang="en-US" smtClean="0"/>
              <a:t> (divergence): statements not satisfiable together under some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condition</a:t>
            </a:r>
            <a:endParaRPr lang="en-US" smtClean="0"/>
          </a:p>
          <a:p>
            <a:pPr lvl="1">
              <a:defRPr/>
            </a:pPr>
            <a:r>
              <a:rPr lang="en-US" smtClean="0"/>
              <a:t>i.e.</a:t>
            </a:r>
            <a:r>
              <a:rPr lang="en-US" i="1" smtClean="0"/>
              <a:t> </a:t>
            </a:r>
            <a:r>
              <a:rPr lang="en-US" smtClean="0"/>
              <a:t>strongly conflicting if </a:t>
            </a:r>
            <a:r>
              <a:rPr lang="en-US" i="1" smtClean="0"/>
              <a:t>B</a:t>
            </a:r>
            <a:r>
              <a:rPr lang="en-US" smtClean="0"/>
              <a:t> holds: </a:t>
            </a:r>
            <a:r>
              <a:rPr lang="en-US" i="1" smtClean="0"/>
              <a:t>potential</a:t>
            </a:r>
            <a:r>
              <a:rPr lang="en-US" smtClean="0"/>
              <a:t> conflict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MUCH more frequent in RE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/>
              <a:t>e.g.    (staff’s viewpoint)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       “patrons shall return borrowed copies within </a:t>
            </a:r>
            <a:r>
              <a:rPr lang="en-US" sz="2000" i="1" smtClean="0">
                <a:solidFill>
                  <a:srgbClr val="5F5F5F"/>
                </a:solidFill>
              </a:rPr>
              <a:t>X</a:t>
            </a:r>
            <a:r>
              <a:rPr lang="en-US" sz="2000" smtClean="0">
                <a:solidFill>
                  <a:srgbClr val="5F5F5F"/>
                </a:solidFill>
              </a:rPr>
              <a:t> weeks”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i="1" smtClean="0"/>
              <a:t>    vs.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(patron’s viewpoint)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          </a:t>
            </a:r>
            <a:r>
              <a:rPr lang="en-US" sz="2000" smtClean="0">
                <a:solidFill>
                  <a:srgbClr val="5F5F5F"/>
                </a:solidFill>
              </a:rPr>
              <a:t>“patrons shall keep borrowed copies as long as needed”</a:t>
            </a:r>
            <a:endParaRPr lang="en-US" sz="2000" smtClean="0"/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/>
              <a:t>       </a:t>
            </a:r>
            <a:r>
              <a:rPr lang="en-US" sz="2000" i="1" smtClean="0"/>
              <a:t>B:</a:t>
            </a:r>
            <a:r>
              <a:rPr lang="en-US" sz="2000" smtClean="0">
                <a:solidFill>
                  <a:srgbClr val="5F5F5F"/>
                </a:solidFill>
              </a:rPr>
              <a:t>   “a patron needing a borrowed copy more than </a:t>
            </a:r>
            <a:r>
              <a:rPr lang="en-US" sz="2000" i="1" smtClean="0">
                <a:solidFill>
                  <a:srgbClr val="5F5F5F"/>
                </a:solidFill>
              </a:rPr>
              <a:t>X</a:t>
            </a:r>
            <a:r>
              <a:rPr lang="en-US" sz="2000" smtClean="0">
                <a:solidFill>
                  <a:srgbClr val="5F5F5F"/>
                </a:solidFill>
              </a:rPr>
              <a:t> weeks”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inconsistencies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95400"/>
            <a:ext cx="8702675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Handling clashes in terminology, designation, structure: through agreed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glossary of terms</a:t>
            </a:r>
            <a:r>
              <a:rPr lang="en-US" smtClean="0"/>
              <a:t> to stick to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For some terms, if needed: accepted synonym(s)</a:t>
            </a:r>
          </a:p>
          <a:p>
            <a:pPr lvl="1">
              <a:defRPr/>
            </a:pPr>
            <a:r>
              <a:rPr lang="en-US" smtClean="0"/>
              <a:t>To be built during elicitation phase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Weak, strong conflicts: more difficult, deeper causes...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Often rooted in underlying personal objectives of stakeholders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to be handled at root level and propagated to requirements level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Inherent to some non-functional concerns </a:t>
            </a:r>
            <a:r>
              <a:rPr lang="en-US" sz="2000" smtClean="0"/>
              <a:t>(performance </a:t>
            </a:r>
            <a:r>
              <a:rPr lang="en-US" sz="2000" i="1" smtClean="0"/>
              <a:t>vs.</a:t>
            </a:r>
            <a:r>
              <a:rPr lang="en-US" sz="2000" smtClean="0"/>
              <a:t> safety, confidentiality </a:t>
            </a:r>
            <a:r>
              <a:rPr lang="en-US" sz="2000" i="1" smtClean="0"/>
              <a:t>vs.</a:t>
            </a:r>
            <a:r>
              <a:rPr lang="en-US" sz="2000" smtClean="0"/>
              <a:t> awareness, ...)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exploration of preferred tradeoffs</a:t>
            </a:r>
          </a:p>
          <a:p>
            <a:pPr lvl="1">
              <a:defRPr/>
            </a:pPr>
            <a:r>
              <a:rPr lang="en-US" smtClean="0"/>
              <a:t>Example:  spiral, negotiation-based reconciliation of </a:t>
            </a:r>
            <a:r>
              <a:rPr lang="en-US" i="1" smtClean="0"/>
              <a:t>win</a:t>
            </a:r>
            <a:r>
              <a:rPr lang="en-US" smtClean="0"/>
              <a:t> conditions </a:t>
            </a:r>
            <a:r>
              <a:rPr lang="en-US" sz="1800" smtClean="0"/>
              <a:t>[Boehm et al, 1995]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7963" y="157163"/>
          <a:ext cx="727075" cy="636587"/>
        </p:xfrm>
        <a:graphic>
          <a:graphicData uri="http://schemas.openxmlformats.org/presentationml/2006/ole">
            <p:oleObj spid="_x0000_s1026" name="Clip" r:id="rId3" imgW="3265560" imgH="2722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26968</TotalTime>
  <Words>3205</Words>
  <Application>Microsoft Office PowerPoint</Application>
  <PresentationFormat>On-screen Show (4:3)</PresentationFormat>
  <Paragraphs>487</Paragraphs>
  <Slides>54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Flyer (Standard)</vt:lpstr>
      <vt:lpstr>Clip</vt:lpstr>
      <vt:lpstr>Picture</vt:lpstr>
      <vt:lpstr>Document</vt:lpstr>
      <vt:lpstr>Requirements Engineering  From System Goals  to UML Models  to Software Specifications</vt:lpstr>
      <vt:lpstr>Fundamentals of RE</vt:lpstr>
      <vt:lpstr>Slide 3</vt:lpstr>
      <vt:lpstr>Negotiation-based decision making:  as introduced in Chapter 1 ...</vt:lpstr>
      <vt:lpstr>Requirements evaluation: outline</vt:lpstr>
      <vt:lpstr>Inconsistency management</vt:lpstr>
      <vt:lpstr>Types of inconsistency in RE</vt:lpstr>
      <vt:lpstr>Types of inconsistency in RE  (2)</vt:lpstr>
      <vt:lpstr>Handling inconsistencies</vt:lpstr>
      <vt:lpstr>Managing conflicts:  a systematic process</vt:lpstr>
      <vt:lpstr>Detected conflicts should be documented</vt:lpstr>
      <vt:lpstr>Managing conflicts: a systematic process  (2)</vt:lpstr>
      <vt:lpstr>Conflict resolution tactics</vt:lpstr>
      <vt:lpstr>Managing conflicts: a systematic process  (3)</vt:lpstr>
      <vt:lpstr>Requirements evaluation: outline</vt:lpstr>
      <vt:lpstr>What is a risk ?</vt:lpstr>
      <vt:lpstr>Types of RE risk</vt:lpstr>
      <vt:lpstr>RE risk management</vt:lpstr>
      <vt:lpstr>Risk identification:  risk checklists</vt:lpstr>
      <vt:lpstr>Risk identification:  component inspection</vt:lpstr>
      <vt:lpstr>Risk identification:  risk trees</vt:lpstr>
      <vt:lpstr>Risk tree:  example</vt:lpstr>
      <vt:lpstr>Building risk trees:  heuristic identification of failure nodes</vt:lpstr>
      <vt:lpstr>Analyzing failure combinations:  cut set of a risk tree</vt:lpstr>
      <vt:lpstr>Cut-set tree derivation:  example</vt:lpstr>
      <vt:lpstr>Risk identification:   using elicitation techniques</vt:lpstr>
      <vt:lpstr>Risk assessment</vt:lpstr>
      <vt:lpstr>   Qualitative risk assessment table: example</vt:lpstr>
      <vt:lpstr>Risk assessment  (2)</vt:lpstr>
      <vt:lpstr>Risk control</vt:lpstr>
      <vt:lpstr>Exploring countermeasures</vt:lpstr>
      <vt:lpstr>Risk reduction tactics</vt:lpstr>
      <vt:lpstr>Selecting preferred countermeasures</vt:lpstr>
      <vt:lpstr>Risks should be documented</vt:lpstr>
      <vt:lpstr>Requirements evaluation: outline</vt:lpstr>
      <vt:lpstr>DDP:  quantitative risk management for RE</vt:lpstr>
      <vt:lpstr>Step 1:  Elaborate the Impact matrix</vt:lpstr>
      <vt:lpstr>Impact matrix:   example for library system</vt:lpstr>
      <vt:lpstr>Step 2:  Elaborate the Effectiveness matrix</vt:lpstr>
      <vt:lpstr>Effectiveness matrix:   example for library system</vt:lpstr>
      <vt:lpstr>Step 3: Determine optimal balance  risk reduction vs. countermeasure cost</vt:lpstr>
      <vt:lpstr>Requirements evaluation: outline</vt:lpstr>
      <vt:lpstr>Evaluating alternative options  for decision making</vt:lpstr>
      <vt:lpstr>Qualitative reasoning for evaluating options</vt:lpstr>
      <vt:lpstr>Quantitative reasoning for evaluating options</vt:lpstr>
      <vt:lpstr>Requirements evaluation: outline</vt:lpstr>
      <vt:lpstr>Requirements prioritization</vt:lpstr>
      <vt:lpstr>Value-cost prioritization</vt:lpstr>
      <vt:lpstr>Estimating relative contributions  of requirements to project value &amp; cost</vt:lpstr>
      <vt:lpstr>AHP, Step 1:  Compare requirements pairwise </vt:lpstr>
      <vt:lpstr>AHP, Step 2:  Evaluate how the criterion distributes among all requirements</vt:lpstr>
      <vt:lpstr>Plotting contributions on value-cost diagram</vt:lpstr>
      <vt:lpstr>Requirements evaluation:  summary</vt:lpstr>
      <vt:lpstr>Requirements evaluation:  summary  (2)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1041</cp:revision>
  <cp:lastPrinted>2006-06-19T13:43:37Z</cp:lastPrinted>
  <dcterms:created xsi:type="dcterms:W3CDTF">2000-05-26T10:39:43Z</dcterms:created>
  <dcterms:modified xsi:type="dcterms:W3CDTF">2013-05-22T15:00:48Z</dcterms:modified>
</cp:coreProperties>
</file>