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329" r:id="rId2"/>
    <p:sldId id="1332" r:id="rId3"/>
    <p:sldId id="1330" r:id="rId4"/>
    <p:sldId id="1333" r:id="rId5"/>
    <p:sldId id="1331" r:id="rId6"/>
    <p:sldId id="1264" r:id="rId7"/>
    <p:sldId id="1334" r:id="rId8"/>
    <p:sldId id="1277" r:id="rId9"/>
    <p:sldId id="1335" r:id="rId10"/>
    <p:sldId id="1279" r:id="rId11"/>
    <p:sldId id="1280" r:id="rId12"/>
    <p:sldId id="1338" r:id="rId13"/>
    <p:sldId id="1340" r:id="rId14"/>
    <p:sldId id="1343" r:id="rId15"/>
    <p:sldId id="1356" r:id="rId16"/>
    <p:sldId id="1357" r:id="rId17"/>
    <p:sldId id="1358" r:id="rId18"/>
    <p:sldId id="1341" r:id="rId19"/>
    <p:sldId id="1276" r:id="rId20"/>
    <p:sldId id="1344" r:id="rId21"/>
    <p:sldId id="1336" r:id="rId22"/>
    <p:sldId id="1337" r:id="rId23"/>
    <p:sldId id="1306" r:id="rId24"/>
    <p:sldId id="1278" r:id="rId25"/>
    <p:sldId id="1303" r:id="rId26"/>
    <p:sldId id="1342" r:id="rId27"/>
    <p:sldId id="1345" r:id="rId28"/>
    <p:sldId id="1281" r:id="rId29"/>
    <p:sldId id="1346" r:id="rId30"/>
    <p:sldId id="1347" r:id="rId31"/>
    <p:sldId id="1282" r:id="rId32"/>
    <p:sldId id="1348" r:id="rId33"/>
    <p:sldId id="1283" r:id="rId34"/>
    <p:sldId id="1349" r:id="rId35"/>
    <p:sldId id="1350" r:id="rId36"/>
    <p:sldId id="1351" r:id="rId37"/>
    <p:sldId id="1284" r:id="rId38"/>
    <p:sldId id="1304" r:id="rId39"/>
    <p:sldId id="1285" r:id="rId40"/>
    <p:sldId id="1286" r:id="rId41"/>
    <p:sldId id="1287" r:id="rId42"/>
    <p:sldId id="1288" r:id="rId43"/>
    <p:sldId id="1289" r:id="rId44"/>
    <p:sldId id="1290" r:id="rId45"/>
    <p:sldId id="1291" r:id="rId46"/>
    <p:sldId id="1292" r:id="rId47"/>
    <p:sldId id="1293" r:id="rId48"/>
    <p:sldId id="1352" r:id="rId49"/>
    <p:sldId id="1294" r:id="rId50"/>
    <p:sldId id="1305" r:id="rId51"/>
    <p:sldId id="1311" r:id="rId52"/>
    <p:sldId id="1308" r:id="rId53"/>
    <p:sldId id="1354" r:id="rId54"/>
    <p:sldId id="1307" r:id="rId55"/>
    <p:sldId id="1353" r:id="rId56"/>
    <p:sldId id="1355" r:id="rId57"/>
    <p:sldId id="1309" r:id="rId58"/>
    <p:sldId id="1310" r:id="rId59"/>
    <p:sldId id="1359" r:id="rId60"/>
    <p:sldId id="1360" r:id="rId61"/>
    <p:sldId id="1361" r:id="rId6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60" y="-108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210"/>
    </p:cViewPr>
  </p:sorterViewPr>
  <p:notesViewPr>
    <p:cSldViewPr snapToGrid="0">
      <p:cViewPr varScale="1">
        <p:scale>
          <a:sx n="43" d="100"/>
          <a:sy n="43" d="100"/>
        </p:scale>
        <p:origin x="-222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4T10:27:09.150" idx="1">
    <p:pos x="4884" y="411"/>
    <p:text>Cây lập luận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21:56:32.872" idx="3">
    <p:pos x="5662" y="644"/>
    <p:text>Giãn ra, phân kỳ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21:57:15.518" idx="4">
    <p:pos x="5689" y="1543"/>
    <p:text>Sự tắc nghẽn, sự cản trở, chướng ngại vật</p:text>
  </p:cm>
  <p:cm authorId="0" dt="2010-07-05T21:57:33.668" idx="5">
    <p:pos x="5785" y="1639"/>
    <p:text>ngăn chặn, kiềm chế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22:08:39.046" idx="6">
    <p:pos x="5716" y="2261"/>
    <p:text>liên hiệp, chắp lại</p:text>
  </p:cm>
  <p:cm authorId="0" dt="2010-07-05T22:09:41.214" idx="7">
    <p:pos x="5716" y="3276"/>
    <p:text>không vòng, xếp xoắn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22:15:30.918" idx="8">
    <p:pos x="5780" y="2804"/>
    <p:text>Sự thiếu hụt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4T10:37:47.042" idx="2">
    <p:pos x="5740" y="2016"/>
    <p:text>Sự cải thiện</p:text>
  </p:cm>
  <p:cm authorId="0" dt="2010-07-06T03:28:38.185" idx="10">
    <p:pos x="5740" y="1174"/>
    <p:text>có chủ đích, theo khuynh hướng</p:text>
  </p:cm>
  <p:cm authorId="0" dt="2010-07-06T03:28:49.360" idx="11">
    <p:pos x="5740" y="1710"/>
    <p:text>đề ra chỉ thị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22:18:31.609" idx="9">
    <p:pos x="4946" y="452"/>
    <p:text>Phần giữa, đoạn hồi tình tiết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F426F271-AF3C-4B8D-8093-B1AB72445BB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8FE1A03-5681-4D04-83EC-305BFCCE4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14288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 Chap.8:  Modeling System Objectives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5603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14288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 Chap.8:  Modeling System Objectives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      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     </a:t>
            </a:r>
            <a:r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t> </a:t>
            </a:r>
            <a:fld id="{A60154BD-F335-4F93-AE56-3EF79ADF02C1}" type="slidenum"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omments" Target="../comments/comment2.x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comments" Target="../comments/commen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comments" Target="../comments/comment7.xml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14375" y="271145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3873500"/>
            <a:ext cx="6400800" cy="844550"/>
          </a:xfrm>
        </p:spPr>
        <p:txBody>
          <a:bodyPr/>
          <a:lstStyle/>
          <a:p>
            <a:r>
              <a:rPr lang="en-US" sz="3600" smtClean="0"/>
              <a:t>Chapter 8</a:t>
            </a:r>
          </a:p>
          <a:p>
            <a:pPr>
              <a:lnSpc>
                <a:spcPct val="130000"/>
              </a:lnSpc>
            </a:pPr>
            <a:r>
              <a:rPr lang="en-US" sz="3600" smtClean="0"/>
              <a:t>Modeling System Objectives with Goal Diagrams</a:t>
            </a:r>
            <a:endParaRPr lang="en-US" sz="4400" smtClean="0"/>
          </a:p>
        </p:txBody>
      </p:sp>
      <p:pic>
        <p:nvPicPr>
          <p:cNvPr id="27652" name="Picture 1028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96850"/>
            <a:ext cx="8794750" cy="812800"/>
          </a:xfrm>
        </p:spPr>
        <p:txBody>
          <a:bodyPr/>
          <a:lstStyle/>
          <a:p>
            <a:r>
              <a:rPr lang="en-US" smtClean="0"/>
              <a:t>Complete  </a:t>
            </a:r>
            <a:r>
              <a:rPr lang="en-US" sz="2400" smtClean="0"/>
              <a:t>AND-</a:t>
            </a:r>
            <a:r>
              <a:rPr lang="en-US" smtClean="0"/>
              <a:t>refinements</a:t>
            </a:r>
            <a:endParaRPr lang="en-US" altLang="en-US" sz="2000" smtClean="0"/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5525"/>
            <a:ext cx="8683625" cy="490696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mtClean="0"/>
              <a:t>Getting complete refinements of behavioral goals is essential for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completeness</a:t>
            </a:r>
            <a:endParaRPr lang="en-US" altLang="en-US" smtClean="0"/>
          </a:p>
          <a:p>
            <a:pPr>
              <a:spcBef>
                <a:spcPct val="80000"/>
              </a:spcBef>
              <a:defRPr/>
            </a:pPr>
            <a:r>
              <a:rPr lang="en-US" altLang="en-US" b="1" i="1" smtClean="0"/>
              <a:t>Domain properties</a:t>
            </a:r>
            <a:r>
              <a:rPr lang="en-US" altLang="en-US" smtClean="0"/>
              <a:t> are often used for arguing about complete refinements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z="2000" smtClean="0"/>
              <a:t>classified as ...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invariants</a:t>
            </a:r>
            <a:r>
              <a:rPr lang="en-US" altLang="en-US" smtClean="0"/>
              <a:t>:  known to hold in every state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altLang="en-US" smtClean="0"/>
              <a:t>	     </a:t>
            </a:r>
            <a:r>
              <a:rPr lang="fr-FR" smtClean="0">
                <a:solidFill>
                  <a:srgbClr val="5F5F5F"/>
                </a:solidFill>
                <a:latin typeface="Arial" pitchFamily="34" charset="0"/>
              </a:rPr>
              <a:t>"train doors are either open or closed"</a:t>
            </a:r>
            <a:endParaRPr lang="en-US" altLang="en-US" smtClean="0"/>
          </a:p>
          <a:p>
            <a:pPr lvl="2">
              <a:lnSpc>
                <a:spcPct val="14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hypotheses</a:t>
            </a:r>
            <a:r>
              <a:rPr lang="en-US" altLang="en-US" smtClean="0"/>
              <a:t>:  assumed to hold in specific states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fr-FR" smtClean="0">
                <a:solidFill>
                  <a:srgbClr val="5F5F5F"/>
                </a:solidFill>
                <a:latin typeface="Arial" pitchFamily="34" charset="0"/>
              </a:rPr>
              <a:t>         "railway tracks are in good conditions ..."</a:t>
            </a:r>
            <a:r>
              <a:rPr lang="fr-FR" smtClean="0">
                <a:solidFill>
                  <a:srgbClr val="663300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en-US" sz="2000" smtClean="0"/>
              <a:t>attached to conceptual objects in the object model</a:t>
            </a:r>
            <a:r>
              <a:rPr lang="fr-FR" smtClean="0">
                <a:solidFill>
                  <a:srgbClr val="663300"/>
                </a:solidFill>
                <a:latin typeface="Arial" pitchFamily="34" charset="0"/>
              </a:rPr>
              <a:t>	</a:t>
            </a:r>
            <a:endParaRPr lang="en-US" altLang="en-US" smtClean="0">
              <a:solidFill>
                <a:srgbClr val="663300"/>
              </a:solidFill>
              <a:latin typeface="Arial" pitchFamily="34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07963" y="80963"/>
          <a:ext cx="725487" cy="806450"/>
        </p:xfrm>
        <a:graphic>
          <a:graphicData uri="http://schemas.openxmlformats.org/presentationml/2006/ole">
            <p:oleObj spid="_x0000_s5122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528638"/>
            <a:ext cx="8524875" cy="812800"/>
          </a:xfrm>
        </p:spPr>
        <p:txBody>
          <a:bodyPr/>
          <a:lstStyle/>
          <a:p>
            <a:r>
              <a:rPr lang="en-US" smtClean="0"/>
              <a:t>Domain properties in </a:t>
            </a:r>
            <a:r>
              <a:rPr lang="en-US" sz="2400" smtClean="0"/>
              <a:t>AND-</a:t>
            </a:r>
            <a:r>
              <a:rPr lang="en-US" smtClean="0"/>
              <a:t>refinement</a:t>
            </a:r>
            <a:r>
              <a:rPr lang="en-US" altLang="en-US" smtClean="0"/>
              <a:t>s</a:t>
            </a:r>
            <a:endParaRPr lang="en-US" altLang="en-US" sz="2000" smtClean="0"/>
          </a:p>
        </p:txBody>
      </p:sp>
      <p:grpSp>
        <p:nvGrpSpPr>
          <p:cNvPr id="6148" name="Group 18"/>
          <p:cNvGrpSpPr>
            <a:grpSpLocks/>
          </p:cNvGrpSpPr>
          <p:nvPr/>
        </p:nvGrpSpPr>
        <p:grpSpPr bwMode="auto">
          <a:xfrm>
            <a:off x="811213" y="2090738"/>
            <a:ext cx="8121650" cy="1454150"/>
            <a:chOff x="511" y="1317"/>
            <a:chExt cx="5116" cy="916"/>
          </a:xfrm>
        </p:grpSpPr>
        <p:grpSp>
          <p:nvGrpSpPr>
            <p:cNvPr id="6149" name="Group 16"/>
            <p:cNvGrpSpPr>
              <a:grpSpLocks/>
            </p:cNvGrpSpPr>
            <p:nvPr/>
          </p:nvGrpSpPr>
          <p:grpSpPr bwMode="auto">
            <a:xfrm>
              <a:off x="1711" y="1317"/>
              <a:ext cx="2061" cy="305"/>
              <a:chOff x="1774" y="1254"/>
              <a:chExt cx="2061" cy="305"/>
            </a:xfrm>
          </p:grpSpPr>
          <p:sp>
            <p:nvSpPr>
              <p:cNvPr id="6161" name="AutoShape 3"/>
              <p:cNvSpPr>
                <a:spLocks noChangeArrowheads="1"/>
              </p:cNvSpPr>
              <p:nvPr/>
            </p:nvSpPr>
            <p:spPr bwMode="auto">
              <a:xfrm>
                <a:off x="1774" y="1254"/>
                <a:ext cx="2061" cy="305"/>
              </a:xfrm>
              <a:prstGeom prst="parallelogram">
                <a:avLst>
                  <a:gd name="adj" fmla="val 3109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5108" name="Text Box 4"/>
              <p:cNvSpPr txBox="1">
                <a:spLocks noChangeArrowheads="1"/>
              </p:cNvSpPr>
              <p:nvPr/>
            </p:nvSpPr>
            <p:spPr bwMode="auto">
              <a:xfrm>
                <a:off x="1814" y="1281"/>
                <a:ext cx="1989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DoorsClosedWhileMoving</a:t>
                </a:r>
                <a:endParaRPr lang="en-AU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1455109" name="Line 5"/>
            <p:cNvSpPr>
              <a:spLocks noChangeShapeType="1"/>
            </p:cNvSpPr>
            <p:nvPr/>
          </p:nvSpPr>
          <p:spPr bwMode="auto">
            <a:xfrm flipH="1">
              <a:off x="2726" y="1619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5110" name="Line 6"/>
            <p:cNvSpPr>
              <a:spLocks noChangeShapeType="1"/>
            </p:cNvSpPr>
            <p:nvPr/>
          </p:nvSpPr>
          <p:spPr bwMode="auto">
            <a:xfrm flipH="1">
              <a:off x="2078" y="1787"/>
              <a:ext cx="632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5111" name="Oval 7"/>
            <p:cNvSpPr>
              <a:spLocks noChangeArrowheads="1"/>
            </p:cNvSpPr>
            <p:nvPr/>
          </p:nvSpPr>
          <p:spPr bwMode="auto">
            <a:xfrm>
              <a:off x="2680" y="1723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5112" name="Line 8"/>
            <p:cNvSpPr>
              <a:spLocks noChangeShapeType="1"/>
            </p:cNvSpPr>
            <p:nvPr/>
          </p:nvSpPr>
          <p:spPr bwMode="auto">
            <a:xfrm>
              <a:off x="2766" y="1795"/>
              <a:ext cx="124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154" name="Group 15"/>
            <p:cNvGrpSpPr>
              <a:grpSpLocks/>
            </p:cNvGrpSpPr>
            <p:nvPr/>
          </p:nvGrpSpPr>
          <p:grpSpPr bwMode="auto">
            <a:xfrm>
              <a:off x="3357" y="1818"/>
              <a:ext cx="1403" cy="415"/>
              <a:chOff x="3393" y="1899"/>
              <a:chExt cx="1403" cy="415"/>
            </a:xfrm>
          </p:grpSpPr>
          <p:sp>
            <p:nvSpPr>
              <p:cNvPr id="1455113" name="AutoShape 9"/>
              <p:cNvSpPr>
                <a:spLocks noChangeArrowheads="1"/>
              </p:cNvSpPr>
              <p:nvPr/>
            </p:nvSpPr>
            <p:spPr bwMode="auto">
              <a:xfrm flipV="1">
                <a:off x="3456" y="1899"/>
                <a:ext cx="1236" cy="415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5114" name="Text Box 10"/>
              <p:cNvSpPr txBox="1">
                <a:spLocks noChangeArrowheads="1"/>
              </p:cNvSpPr>
              <p:nvPr/>
            </p:nvSpPr>
            <p:spPr bwMode="auto">
              <a:xfrm>
                <a:off x="3393" y="1960"/>
                <a:ext cx="1403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Moving </a:t>
                </a:r>
                <a:r>
                  <a:rPr lang="fr-BE" sz="2000">
                    <a:solidFill>
                      <a:schemeClr val="tx1"/>
                    </a:solidFill>
                    <a:latin typeface="Arial" pitchFamily="34" charset="0"/>
                  </a:rPr>
                  <a:t>Iff</a:t>
                </a:r>
                <a:endParaRPr lang="fr-BE" sz="2000" b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NonZeroSpeed</a:t>
                </a:r>
                <a:endParaRPr lang="en-AU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6155" name="Group 17"/>
            <p:cNvGrpSpPr>
              <a:grpSpLocks/>
            </p:cNvGrpSpPr>
            <p:nvPr/>
          </p:nvGrpSpPr>
          <p:grpSpPr bwMode="auto">
            <a:xfrm>
              <a:off x="511" y="1924"/>
              <a:ext cx="2736" cy="298"/>
              <a:chOff x="511" y="1969"/>
              <a:chExt cx="2736" cy="298"/>
            </a:xfrm>
          </p:grpSpPr>
          <p:sp>
            <p:nvSpPr>
              <p:cNvPr id="6157" name="AutoShape 11"/>
              <p:cNvSpPr>
                <a:spLocks noChangeArrowheads="1"/>
              </p:cNvSpPr>
              <p:nvPr/>
            </p:nvSpPr>
            <p:spPr bwMode="auto">
              <a:xfrm>
                <a:off x="511" y="1969"/>
                <a:ext cx="2736" cy="298"/>
              </a:xfrm>
              <a:prstGeom prst="parallelogram">
                <a:avLst>
                  <a:gd name="adj" fmla="val 42251"/>
                </a:avLst>
              </a:prstGeom>
              <a:solidFill>
                <a:srgbClr val="CECFF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8" name="Text Box 12"/>
              <p:cNvSpPr txBox="1">
                <a:spLocks noChangeArrowheads="1"/>
              </p:cNvSpPr>
              <p:nvPr/>
            </p:nvSpPr>
            <p:spPr bwMode="auto">
              <a:xfrm>
                <a:off x="609" y="2005"/>
                <a:ext cx="2577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DoorsClosedWhileNonZeroSpeed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4725" y="1769"/>
              <a:ext cx="90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chemeClr val="tx2"/>
                  </a:solidFill>
                  <a:latin typeface="Comic Sans MS" pitchFamily="66" charset="0"/>
                </a:rPr>
                <a:t>domain </a:t>
              </a:r>
            </a:p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chemeClr val="tx2"/>
                  </a:solidFill>
                  <a:latin typeface="Comic Sans MS" pitchFamily="66" charset="0"/>
                </a:rPr>
                <a:t>invariant</a:t>
              </a:r>
              <a:endParaRPr lang="fr-BE" sz="2000" b="0" i="1">
                <a:solidFill>
                  <a:schemeClr val="tx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p:oleObj spid="_x0000_s6146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346075"/>
            <a:ext cx="71659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AND-refinements should also be </a:t>
            </a:r>
            <a:br>
              <a:rPr lang="en-US" smtClean="0"/>
            </a:br>
            <a:r>
              <a:rPr lang="en-US" smtClean="0"/>
              <a:t> consistent</a:t>
            </a:r>
            <a:r>
              <a:rPr lang="en-US" altLang="en-US" smtClean="0"/>
              <a:t> and minimal</a:t>
            </a:r>
            <a:endParaRPr lang="en-US" smtClean="0"/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30288"/>
            <a:ext cx="8851900" cy="5132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Consistent</a:t>
            </a:r>
            <a:r>
              <a:rPr lang="en-US" altLang="en-US" smtClean="0"/>
              <a:t>:  subgoals</a:t>
            </a:r>
            <a:r>
              <a:rPr lang="fr-FR" smtClean="0"/>
              <a:t> 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fr-FR" smtClean="0"/>
              <a:t> and domain properties in </a:t>
            </a:r>
            <a:r>
              <a:rPr lang="fr-FR" i="1" smtClean="0"/>
              <a:t>Dom</a:t>
            </a:r>
            <a:r>
              <a:rPr lang="fr-FR" smtClean="0"/>
              <a:t> may not contradict each other:</a:t>
            </a:r>
            <a:endParaRPr lang="fr-FR" sz="2000" smtClean="0"/>
          </a:p>
          <a:p>
            <a:pPr lvl="2">
              <a:lnSpc>
                <a:spcPct val="140000"/>
              </a:lnSpc>
              <a:buFontTx/>
              <a:buNone/>
              <a:defRPr/>
            </a:pPr>
            <a:r>
              <a:rPr lang="en-US" sz="1800" smtClean="0"/>
              <a:t>			</a:t>
            </a:r>
            <a:r>
              <a:rPr lang="en-US" sz="2200" smtClean="0"/>
              <a:t>{</a:t>
            </a:r>
            <a:r>
              <a:rPr lang="fr-FR" sz="2200" i="1" smtClean="0"/>
              <a:t>G</a:t>
            </a:r>
            <a:r>
              <a:rPr lang="fr-FR" sz="2200" i="1" baseline="-25000" smtClean="0"/>
              <a:t>1</a:t>
            </a:r>
            <a:r>
              <a:rPr lang="fr-FR" sz="2200" i="1" smtClean="0"/>
              <a:t>, ..., G</a:t>
            </a:r>
            <a:r>
              <a:rPr lang="fr-FR" sz="2200" i="1" baseline="-25000" smtClean="0"/>
              <a:t>n</a:t>
            </a:r>
            <a:r>
              <a:rPr lang="fr-FR" sz="2200" i="1" smtClean="0"/>
              <a:t>,</a:t>
            </a:r>
            <a:r>
              <a:rPr lang="en-US" sz="2200" smtClean="0"/>
              <a:t> Dom} </a:t>
            </a:r>
            <a:r>
              <a:rPr lang="en-US" sz="2200" b="1" smtClean="0">
                <a:latin typeface="Symbol" pitchFamily="18" charset="2"/>
              </a:rPr>
              <a:t>|¹</a:t>
            </a:r>
            <a:r>
              <a:rPr lang="en-US" smtClean="0">
                <a:latin typeface="MS Shell Dlg" charset="0"/>
              </a:rPr>
              <a:t>  </a:t>
            </a:r>
            <a:r>
              <a:rPr lang="en-US" b="1" smtClean="0"/>
              <a:t>false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fr-FR" smtClean="0"/>
              <a:t>(any behavior would be permitted from </a:t>
            </a:r>
            <a:r>
              <a:rPr lang="en-US" b="1" smtClean="0"/>
              <a:t>false</a:t>
            </a:r>
            <a:r>
              <a:rPr lang="fr-FR" smtClean="0"/>
              <a:t>)</a:t>
            </a:r>
            <a:endParaRPr lang="en-US" b="1" smtClean="0"/>
          </a:p>
          <a:p>
            <a:pPr>
              <a:lnSpc>
                <a:spcPct val="120000"/>
              </a:lnSpc>
              <a:spcBef>
                <a:spcPct val="8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Minimal</a:t>
            </a:r>
            <a:r>
              <a:rPr lang="en-US" smtClean="0"/>
              <a:t>: if one subgoal </a:t>
            </a:r>
            <a:r>
              <a:rPr lang="fr-FR" i="1" smtClean="0"/>
              <a:t>G</a:t>
            </a:r>
            <a:r>
              <a:rPr lang="fr-FR" i="1" baseline="-25000" smtClean="0"/>
              <a:t>j</a:t>
            </a:r>
            <a:r>
              <a:rPr lang="en-US" smtClean="0"/>
              <a:t> is missing, the parent goal is no longer necessarily satisfied:</a:t>
            </a:r>
          </a:p>
          <a:p>
            <a:pPr lvl="1" algn="ctr">
              <a:lnSpc>
                <a:spcPct val="120000"/>
              </a:lnSpc>
              <a:buFontTx/>
              <a:buNone/>
              <a:defRPr/>
            </a:pPr>
            <a:r>
              <a:rPr lang="en-US" smtClean="0"/>
              <a:t>{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j-1</a:t>
            </a:r>
            <a:r>
              <a:rPr lang="fr-FR" i="1" smtClean="0"/>
              <a:t>, G</a:t>
            </a:r>
            <a:r>
              <a:rPr lang="fr-FR" i="1" baseline="-25000" smtClean="0"/>
              <a:t>j+1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fr-FR" i="1" smtClean="0"/>
              <a:t>,</a:t>
            </a:r>
            <a:r>
              <a:rPr lang="en-US" smtClean="0"/>
              <a:t> Dom} </a:t>
            </a:r>
            <a:r>
              <a:rPr lang="en-US" b="1" smtClean="0">
                <a:latin typeface="Symbol" pitchFamily="18" charset="2"/>
              </a:rPr>
              <a:t>|¹  </a:t>
            </a:r>
            <a:r>
              <a:rPr lang="fr-FR" i="1" smtClean="0"/>
              <a:t>G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i="1" smtClean="0"/>
              <a:t>	  </a:t>
            </a:r>
            <a:r>
              <a:rPr lang="fr-FR" sz="2000" smtClean="0"/>
              <a:t>(to avoid unnecessarily restrictive requirements or expectations)</a:t>
            </a:r>
            <a:endParaRPr lang="en-US" sz="20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5275" y="182563"/>
          <a:ext cx="725488" cy="806450"/>
        </p:xfrm>
        <a:graphic>
          <a:graphicData uri="http://schemas.openxmlformats.org/presentationml/2006/ole">
            <p:oleObj spid="_x0000_s7170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174625"/>
            <a:ext cx="7165975" cy="762000"/>
          </a:xfrm>
        </p:spPr>
        <p:txBody>
          <a:bodyPr/>
          <a:lstStyle/>
          <a:p>
            <a:r>
              <a:rPr kumimoji="0" lang="en-US" smtClean="0"/>
              <a:t>Refinement trees</a:t>
            </a:r>
            <a:endParaRPr kumimoji="0" lang="en-US" b="1" i="1" smtClean="0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773113"/>
            <a:ext cx="8207375" cy="14239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</a:pPr>
            <a:r>
              <a:rPr lang="en-US" altLang="en-US" sz="2400" smtClean="0"/>
              <a:t>Goals are recursively refinable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en-US" sz="2400" smtClean="0"/>
              <a:t>Leaf nodes </a:t>
            </a:r>
            <a:r>
              <a:rPr lang="en-US" altLang="en-US" sz="2000" smtClean="0">
                <a:solidFill>
                  <a:schemeClr val="tx2"/>
                </a:solidFill>
              </a:rPr>
              <a:t>=</a:t>
            </a:r>
            <a:r>
              <a:rPr lang="en-US" altLang="en-US" sz="2400" smtClean="0"/>
              <a:t>  goals assignable to single system agents</a:t>
            </a:r>
            <a:endParaRPr lang="en-US" sz="240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95275" y="182563"/>
          <a:ext cx="725488" cy="806450"/>
        </p:xfrm>
        <a:graphic>
          <a:graphicData uri="http://schemas.openxmlformats.org/presentationml/2006/ole">
            <p:oleObj spid="_x0000_s8194" name="Clip" r:id="rId3" imgW="845640" imgH="938520" progId="MS_ClipArt_Gallery.2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57150" y="2116138"/>
          <a:ext cx="9144000" cy="4452937"/>
        </p:xfrm>
        <a:graphic>
          <a:graphicData uri="http://schemas.openxmlformats.org/presentationml/2006/ole">
            <p:oleObj spid="_x0000_s8195" name="Picture" r:id="rId4" imgW="5130000" imgH="227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17488"/>
            <a:ext cx="8967787" cy="762000"/>
          </a:xfrm>
        </p:spPr>
        <p:txBody>
          <a:bodyPr/>
          <a:lstStyle/>
          <a:p>
            <a:r>
              <a:rPr kumimoji="0" lang="en-US" smtClean="0"/>
              <a:t>Refinement trees visualize satisfaction arguments</a:t>
            </a:r>
            <a:endParaRPr kumimoji="0" lang="en-US" b="1" i="1" smtClean="0">
              <a:solidFill>
                <a:schemeClr val="tx1"/>
              </a:solidFill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178050" y="5181600"/>
          <a:ext cx="725488" cy="806450"/>
        </p:xfrm>
        <a:graphic>
          <a:graphicData uri="http://schemas.openxmlformats.org/presentationml/2006/ole">
            <p:oleObj spid="_x0000_s9218" name="Clip" r:id="rId3" imgW="845640" imgH="938520" progId="MS_ClipArt_Gallery.2">
              <p:embed/>
            </p:oleObj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-42863" y="1252538"/>
          <a:ext cx="9340851" cy="4822825"/>
        </p:xfrm>
        <a:graphic>
          <a:graphicData uri="http://schemas.openxmlformats.org/presentationml/2006/ole">
            <p:oleObj spid="_x0000_s9219" name="Picture" r:id="rId4" imgW="5952600" imgH="2629440" progId="Word.Picture.8">
              <p:embed/>
            </p:oleObj>
          </a:graphicData>
        </a:graphic>
      </p:graphicFrame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735013" y="5243513"/>
            <a:ext cx="1328737" cy="828675"/>
            <a:chOff x="2949" y="2076"/>
            <a:chExt cx="2358" cy="839"/>
          </a:xfrm>
        </p:grpSpPr>
        <p:sp>
          <p:nvSpPr>
            <p:cNvPr id="1531912" name="Freeform 8"/>
            <p:cNvSpPr>
              <a:spLocks/>
            </p:cNvSpPr>
            <p:nvPr/>
          </p:nvSpPr>
          <p:spPr bwMode="auto">
            <a:xfrm>
              <a:off x="3112" y="2119"/>
              <a:ext cx="2195" cy="796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3" name="Freeform 9"/>
            <p:cNvSpPr>
              <a:spLocks/>
            </p:cNvSpPr>
            <p:nvPr/>
          </p:nvSpPr>
          <p:spPr bwMode="auto">
            <a:xfrm>
              <a:off x="2960" y="2079"/>
              <a:ext cx="2192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4" name="Freeform 10"/>
            <p:cNvSpPr>
              <a:spLocks/>
            </p:cNvSpPr>
            <p:nvPr/>
          </p:nvSpPr>
          <p:spPr bwMode="auto">
            <a:xfrm>
              <a:off x="3611" y="2131"/>
              <a:ext cx="251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5" name="Freeform 11"/>
            <p:cNvSpPr>
              <a:spLocks/>
            </p:cNvSpPr>
            <p:nvPr/>
          </p:nvSpPr>
          <p:spPr bwMode="auto">
            <a:xfrm>
              <a:off x="3856" y="2127"/>
              <a:ext cx="445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6" name="Freeform 12"/>
            <p:cNvSpPr>
              <a:spLocks/>
            </p:cNvSpPr>
            <p:nvPr/>
          </p:nvSpPr>
          <p:spPr bwMode="auto">
            <a:xfrm>
              <a:off x="4293" y="2076"/>
              <a:ext cx="780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7" name="Freeform 13"/>
            <p:cNvSpPr>
              <a:spLocks/>
            </p:cNvSpPr>
            <p:nvPr/>
          </p:nvSpPr>
          <p:spPr bwMode="auto">
            <a:xfrm>
              <a:off x="5070" y="2084"/>
              <a:ext cx="93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8" name="Freeform 14"/>
            <p:cNvSpPr>
              <a:spLocks/>
            </p:cNvSpPr>
            <p:nvPr/>
          </p:nvSpPr>
          <p:spPr bwMode="auto">
            <a:xfrm>
              <a:off x="4760" y="2163"/>
              <a:ext cx="375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19" name="Freeform 15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0" name="Freeform 16"/>
            <p:cNvSpPr>
              <a:spLocks/>
            </p:cNvSpPr>
            <p:nvPr/>
          </p:nvSpPr>
          <p:spPr bwMode="auto">
            <a:xfrm>
              <a:off x="4749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1" name="Freeform 17"/>
            <p:cNvSpPr>
              <a:spLocks/>
            </p:cNvSpPr>
            <p:nvPr/>
          </p:nvSpPr>
          <p:spPr bwMode="auto">
            <a:xfrm>
              <a:off x="4789" y="2510"/>
              <a:ext cx="45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2" name="Freeform 18"/>
            <p:cNvSpPr>
              <a:spLocks/>
            </p:cNvSpPr>
            <p:nvPr/>
          </p:nvSpPr>
          <p:spPr bwMode="auto">
            <a:xfrm>
              <a:off x="4707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3" name="Freeform 19"/>
            <p:cNvSpPr>
              <a:spLocks/>
            </p:cNvSpPr>
            <p:nvPr/>
          </p:nvSpPr>
          <p:spPr bwMode="auto">
            <a:xfrm>
              <a:off x="4242" y="2806"/>
              <a:ext cx="468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4" name="Freeform 20"/>
            <p:cNvSpPr>
              <a:spLocks/>
            </p:cNvSpPr>
            <p:nvPr/>
          </p:nvSpPr>
          <p:spPr bwMode="auto">
            <a:xfrm>
              <a:off x="3608" y="2836"/>
              <a:ext cx="637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5" name="Freeform 21"/>
            <p:cNvSpPr>
              <a:spLocks/>
            </p:cNvSpPr>
            <p:nvPr/>
          </p:nvSpPr>
          <p:spPr bwMode="auto">
            <a:xfrm>
              <a:off x="3014" y="2854"/>
              <a:ext cx="594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6" name="Freeform 22"/>
            <p:cNvSpPr>
              <a:spLocks/>
            </p:cNvSpPr>
            <p:nvPr/>
          </p:nvSpPr>
          <p:spPr bwMode="auto">
            <a:xfrm>
              <a:off x="2949" y="2754"/>
              <a:ext cx="87" cy="104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7" name="Freeform 23"/>
            <p:cNvSpPr>
              <a:spLocks/>
            </p:cNvSpPr>
            <p:nvPr/>
          </p:nvSpPr>
          <p:spPr bwMode="auto">
            <a:xfrm>
              <a:off x="3028" y="2749"/>
              <a:ext cx="304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8" name="Freeform 24"/>
            <p:cNvSpPr>
              <a:spLocks/>
            </p:cNvSpPr>
            <p:nvPr/>
          </p:nvSpPr>
          <p:spPr bwMode="auto">
            <a:xfrm>
              <a:off x="3315" y="2402"/>
              <a:ext cx="138" cy="3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29" name="Freeform 25"/>
            <p:cNvSpPr>
              <a:spLocks/>
            </p:cNvSpPr>
            <p:nvPr/>
          </p:nvSpPr>
          <p:spPr bwMode="auto">
            <a:xfrm>
              <a:off x="3352" y="2251"/>
              <a:ext cx="48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0" name="Freeform 26"/>
            <p:cNvSpPr>
              <a:spLocks/>
            </p:cNvSpPr>
            <p:nvPr/>
          </p:nvSpPr>
          <p:spPr bwMode="auto">
            <a:xfrm>
              <a:off x="3380" y="2139"/>
              <a:ext cx="186" cy="114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1" name="Freeform 27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2" name="Freeform 28"/>
            <p:cNvSpPr>
              <a:spLocks/>
            </p:cNvSpPr>
            <p:nvPr/>
          </p:nvSpPr>
          <p:spPr bwMode="auto">
            <a:xfrm>
              <a:off x="4600" y="2688"/>
              <a:ext cx="135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3" name="Freeform 29"/>
            <p:cNvSpPr>
              <a:spLocks/>
            </p:cNvSpPr>
            <p:nvPr/>
          </p:nvSpPr>
          <p:spPr bwMode="auto">
            <a:xfrm>
              <a:off x="3321" y="2688"/>
              <a:ext cx="1375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4" name="Freeform 30"/>
            <p:cNvSpPr>
              <a:spLocks/>
            </p:cNvSpPr>
            <p:nvPr/>
          </p:nvSpPr>
          <p:spPr bwMode="auto">
            <a:xfrm>
              <a:off x="4749" y="2078"/>
              <a:ext cx="273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5" name="Freeform 31"/>
            <p:cNvSpPr>
              <a:spLocks/>
            </p:cNvSpPr>
            <p:nvPr/>
          </p:nvSpPr>
          <p:spPr bwMode="auto">
            <a:xfrm>
              <a:off x="4614" y="2267"/>
              <a:ext cx="144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6" name="Freeform 32"/>
            <p:cNvSpPr>
              <a:spLocks/>
            </p:cNvSpPr>
            <p:nvPr/>
          </p:nvSpPr>
          <p:spPr bwMode="auto">
            <a:xfrm>
              <a:off x="4667" y="2287"/>
              <a:ext cx="90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7" name="Freeform 33"/>
            <p:cNvSpPr>
              <a:spLocks/>
            </p:cNvSpPr>
            <p:nvPr/>
          </p:nvSpPr>
          <p:spPr bwMode="auto">
            <a:xfrm>
              <a:off x="3498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8" name="Freeform 34"/>
            <p:cNvSpPr>
              <a:spLocks/>
            </p:cNvSpPr>
            <p:nvPr/>
          </p:nvSpPr>
          <p:spPr bwMode="auto">
            <a:xfrm>
              <a:off x="3448" y="2189"/>
              <a:ext cx="169" cy="6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39" name="Freeform 35"/>
            <p:cNvSpPr>
              <a:spLocks/>
            </p:cNvSpPr>
            <p:nvPr/>
          </p:nvSpPr>
          <p:spPr bwMode="auto">
            <a:xfrm>
              <a:off x="3408" y="2214"/>
              <a:ext cx="144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0" name="Freeform 36"/>
            <p:cNvSpPr>
              <a:spLocks/>
            </p:cNvSpPr>
            <p:nvPr/>
          </p:nvSpPr>
          <p:spPr bwMode="auto">
            <a:xfrm>
              <a:off x="4563" y="2579"/>
              <a:ext cx="237" cy="10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1" name="Freeform 37"/>
            <p:cNvSpPr>
              <a:spLocks/>
            </p:cNvSpPr>
            <p:nvPr/>
          </p:nvSpPr>
          <p:spPr bwMode="auto">
            <a:xfrm>
              <a:off x="4656" y="2597"/>
              <a:ext cx="144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1942" name="Freeform 38"/>
            <p:cNvSpPr>
              <a:spLocks/>
            </p:cNvSpPr>
            <p:nvPr/>
          </p:nvSpPr>
          <p:spPr bwMode="auto">
            <a:xfrm>
              <a:off x="4732" y="2624"/>
              <a:ext cx="73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253" name="Group 39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31944" name="Freeform 40"/>
              <p:cNvSpPr>
                <a:spLocks/>
              </p:cNvSpPr>
              <p:nvPr/>
            </p:nvSpPr>
            <p:spPr bwMode="auto">
              <a:xfrm>
                <a:off x="3419" y="2540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5" name="Freeform 41"/>
              <p:cNvSpPr>
                <a:spLocks/>
              </p:cNvSpPr>
              <p:nvPr/>
            </p:nvSpPr>
            <p:spPr bwMode="auto">
              <a:xfrm>
                <a:off x="3431" y="2559"/>
                <a:ext cx="158" cy="12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6" name="Freeform 42"/>
              <p:cNvSpPr>
                <a:spLocks/>
              </p:cNvSpPr>
              <p:nvPr/>
            </p:nvSpPr>
            <p:spPr bwMode="auto">
              <a:xfrm>
                <a:off x="3517" y="2547"/>
                <a:ext cx="106" cy="33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7" name="Freeform 43"/>
              <p:cNvSpPr>
                <a:spLocks/>
              </p:cNvSpPr>
              <p:nvPr/>
            </p:nvSpPr>
            <p:spPr bwMode="auto">
              <a:xfrm>
                <a:off x="3565" y="2552"/>
                <a:ext cx="81" cy="28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8" name="Freeform 44"/>
              <p:cNvSpPr>
                <a:spLocks/>
              </p:cNvSpPr>
              <p:nvPr/>
            </p:nvSpPr>
            <p:spPr bwMode="auto">
              <a:xfrm>
                <a:off x="3586" y="2531"/>
                <a:ext cx="69" cy="38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49" name="Freeform 45"/>
              <p:cNvSpPr>
                <a:spLocks/>
              </p:cNvSpPr>
              <p:nvPr/>
            </p:nvSpPr>
            <p:spPr bwMode="auto">
              <a:xfrm>
                <a:off x="3606" y="2543"/>
                <a:ext cx="77" cy="33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0" name="Freeform 46"/>
              <p:cNvSpPr>
                <a:spLocks/>
              </p:cNvSpPr>
              <p:nvPr/>
            </p:nvSpPr>
            <p:spPr bwMode="auto">
              <a:xfrm>
                <a:off x="3626" y="2519"/>
                <a:ext cx="77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1" name="Freeform 47"/>
              <p:cNvSpPr>
                <a:spLocks/>
              </p:cNvSpPr>
              <p:nvPr/>
            </p:nvSpPr>
            <p:spPr bwMode="auto">
              <a:xfrm>
                <a:off x="3647" y="2540"/>
                <a:ext cx="77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2" name="Freeform 48"/>
              <p:cNvSpPr>
                <a:spLocks/>
              </p:cNvSpPr>
              <p:nvPr/>
            </p:nvSpPr>
            <p:spPr bwMode="auto">
              <a:xfrm>
                <a:off x="3671" y="2512"/>
                <a:ext cx="81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3" name="Freeform 49"/>
              <p:cNvSpPr>
                <a:spLocks/>
              </p:cNvSpPr>
              <p:nvPr/>
            </p:nvSpPr>
            <p:spPr bwMode="auto">
              <a:xfrm>
                <a:off x="3691" y="2540"/>
                <a:ext cx="73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4" name="Freeform 50"/>
              <p:cNvSpPr>
                <a:spLocks/>
              </p:cNvSpPr>
              <p:nvPr/>
            </p:nvSpPr>
            <p:spPr bwMode="auto">
              <a:xfrm>
                <a:off x="3707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5" name="Freeform 51"/>
              <p:cNvSpPr>
                <a:spLocks/>
              </p:cNvSpPr>
              <p:nvPr/>
            </p:nvSpPr>
            <p:spPr bwMode="auto">
              <a:xfrm>
                <a:off x="3724" y="2545"/>
                <a:ext cx="77" cy="40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6" name="Freeform 52"/>
              <p:cNvSpPr>
                <a:spLocks/>
              </p:cNvSpPr>
              <p:nvPr/>
            </p:nvSpPr>
            <p:spPr bwMode="auto">
              <a:xfrm>
                <a:off x="3748" y="2533"/>
                <a:ext cx="134" cy="43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7" name="Freeform 53"/>
              <p:cNvSpPr>
                <a:spLocks/>
              </p:cNvSpPr>
              <p:nvPr/>
            </p:nvSpPr>
            <p:spPr bwMode="auto">
              <a:xfrm>
                <a:off x="3732" y="2552"/>
                <a:ext cx="110" cy="38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8" name="Freeform 54"/>
              <p:cNvSpPr>
                <a:spLocks/>
              </p:cNvSpPr>
              <p:nvPr/>
            </p:nvSpPr>
            <p:spPr bwMode="auto">
              <a:xfrm>
                <a:off x="3781" y="2555"/>
                <a:ext cx="175" cy="33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59" name="Freeform 55"/>
              <p:cNvSpPr>
                <a:spLocks/>
              </p:cNvSpPr>
              <p:nvPr/>
            </p:nvSpPr>
            <p:spPr bwMode="auto">
              <a:xfrm>
                <a:off x="3740" y="2564"/>
                <a:ext cx="130" cy="33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0" name="Freeform 56"/>
              <p:cNvSpPr>
                <a:spLocks/>
              </p:cNvSpPr>
              <p:nvPr/>
            </p:nvSpPr>
            <p:spPr bwMode="auto">
              <a:xfrm>
                <a:off x="3797" y="2576"/>
                <a:ext cx="130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1" name="Freeform 57"/>
              <p:cNvSpPr>
                <a:spLocks/>
              </p:cNvSpPr>
              <p:nvPr/>
            </p:nvSpPr>
            <p:spPr bwMode="auto">
              <a:xfrm>
                <a:off x="3752" y="2583"/>
                <a:ext cx="122" cy="28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2" name="Freeform 58"/>
              <p:cNvSpPr>
                <a:spLocks/>
              </p:cNvSpPr>
              <p:nvPr/>
            </p:nvSpPr>
            <p:spPr bwMode="auto">
              <a:xfrm>
                <a:off x="3801" y="2593"/>
                <a:ext cx="142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3" name="Freeform 59"/>
              <p:cNvSpPr>
                <a:spLocks/>
              </p:cNvSpPr>
              <p:nvPr/>
            </p:nvSpPr>
            <p:spPr bwMode="auto">
              <a:xfrm>
                <a:off x="3740" y="2600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4" name="Freeform 60"/>
              <p:cNvSpPr>
                <a:spLocks/>
              </p:cNvSpPr>
              <p:nvPr/>
            </p:nvSpPr>
            <p:spPr bwMode="auto">
              <a:xfrm>
                <a:off x="3781" y="2607"/>
                <a:ext cx="150" cy="33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5" name="Freeform 61"/>
              <p:cNvSpPr>
                <a:spLocks/>
              </p:cNvSpPr>
              <p:nvPr/>
            </p:nvSpPr>
            <p:spPr bwMode="auto">
              <a:xfrm>
                <a:off x="3744" y="2612"/>
                <a:ext cx="97" cy="26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6" name="Freeform 62"/>
              <p:cNvSpPr>
                <a:spLocks/>
              </p:cNvSpPr>
              <p:nvPr/>
            </p:nvSpPr>
            <p:spPr bwMode="auto">
              <a:xfrm>
                <a:off x="3752" y="2623"/>
                <a:ext cx="81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7" name="Freeform 63"/>
              <p:cNvSpPr>
                <a:spLocks/>
              </p:cNvSpPr>
              <p:nvPr/>
            </p:nvSpPr>
            <p:spPr bwMode="auto">
              <a:xfrm>
                <a:off x="3736" y="2619"/>
                <a:ext cx="69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8" name="Freeform 64"/>
              <p:cNvSpPr>
                <a:spLocks/>
              </p:cNvSpPr>
              <p:nvPr/>
            </p:nvSpPr>
            <p:spPr bwMode="auto">
              <a:xfrm>
                <a:off x="3618" y="2619"/>
                <a:ext cx="130" cy="24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69" name="Freeform 65"/>
              <p:cNvSpPr>
                <a:spLocks/>
              </p:cNvSpPr>
              <p:nvPr/>
            </p:nvSpPr>
            <p:spPr bwMode="auto">
              <a:xfrm>
                <a:off x="3525" y="2621"/>
                <a:ext cx="118" cy="38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0" name="Freeform 66"/>
              <p:cNvSpPr>
                <a:spLocks/>
              </p:cNvSpPr>
              <p:nvPr/>
            </p:nvSpPr>
            <p:spPr bwMode="auto">
              <a:xfrm>
                <a:off x="3545" y="2602"/>
                <a:ext cx="93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1" name="Freeform 67"/>
              <p:cNvSpPr>
                <a:spLocks/>
              </p:cNvSpPr>
              <p:nvPr/>
            </p:nvSpPr>
            <p:spPr bwMode="auto">
              <a:xfrm>
                <a:off x="3492" y="2609"/>
                <a:ext cx="110" cy="31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2" name="Freeform 68"/>
              <p:cNvSpPr>
                <a:spLocks/>
              </p:cNvSpPr>
              <p:nvPr/>
            </p:nvSpPr>
            <p:spPr bwMode="auto">
              <a:xfrm>
                <a:off x="3521" y="2595"/>
                <a:ext cx="101" cy="33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3" name="Freeform 69"/>
              <p:cNvSpPr>
                <a:spLocks/>
              </p:cNvSpPr>
              <p:nvPr/>
            </p:nvSpPr>
            <p:spPr bwMode="auto">
              <a:xfrm>
                <a:off x="3448" y="2593"/>
                <a:ext cx="130" cy="24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4" name="Freeform 70"/>
              <p:cNvSpPr>
                <a:spLocks/>
              </p:cNvSpPr>
              <p:nvPr/>
            </p:nvSpPr>
            <p:spPr bwMode="auto">
              <a:xfrm>
                <a:off x="3517" y="2583"/>
                <a:ext cx="114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5" name="Freeform 71"/>
              <p:cNvSpPr>
                <a:spLocks/>
              </p:cNvSpPr>
              <p:nvPr/>
            </p:nvSpPr>
            <p:spPr bwMode="auto">
              <a:xfrm>
                <a:off x="3492" y="2576"/>
                <a:ext cx="101" cy="26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6" name="Freeform 72"/>
              <p:cNvSpPr>
                <a:spLocks/>
              </p:cNvSpPr>
              <p:nvPr/>
            </p:nvSpPr>
            <p:spPr bwMode="auto">
              <a:xfrm>
                <a:off x="3533" y="2566"/>
                <a:ext cx="101" cy="28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7" name="Freeform 73"/>
              <p:cNvSpPr>
                <a:spLocks/>
              </p:cNvSpPr>
              <p:nvPr/>
            </p:nvSpPr>
            <p:spPr bwMode="auto">
              <a:xfrm>
                <a:off x="3517" y="2621"/>
                <a:ext cx="300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8" name="Freeform 74"/>
              <p:cNvSpPr>
                <a:spLocks/>
              </p:cNvSpPr>
              <p:nvPr/>
            </p:nvSpPr>
            <p:spPr bwMode="auto">
              <a:xfrm>
                <a:off x="3565" y="2557"/>
                <a:ext cx="256" cy="90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79" name="Freeform 75"/>
              <p:cNvSpPr>
                <a:spLocks/>
              </p:cNvSpPr>
              <p:nvPr/>
            </p:nvSpPr>
            <p:spPr bwMode="auto">
              <a:xfrm>
                <a:off x="3695" y="2604"/>
                <a:ext cx="134" cy="4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0" name="Freeform 76"/>
              <p:cNvSpPr>
                <a:spLocks/>
              </p:cNvSpPr>
              <p:nvPr/>
            </p:nvSpPr>
            <p:spPr bwMode="auto">
              <a:xfrm>
                <a:off x="3695" y="2557"/>
                <a:ext cx="134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1" name="Freeform 77"/>
              <p:cNvSpPr>
                <a:spLocks/>
              </p:cNvSpPr>
              <p:nvPr/>
            </p:nvSpPr>
            <p:spPr bwMode="auto">
              <a:xfrm>
                <a:off x="3557" y="2557"/>
                <a:ext cx="138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1982" name="Freeform 78"/>
              <p:cNvSpPr>
                <a:spLocks/>
              </p:cNvSpPr>
              <p:nvPr/>
            </p:nvSpPr>
            <p:spPr bwMode="auto">
              <a:xfrm>
                <a:off x="3557" y="2604"/>
                <a:ext cx="138" cy="45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Line 1026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smtClean="0"/>
              <a:t>Chaining satisfaction arguments into argumentation trees</a:t>
            </a:r>
            <a:endParaRPr lang="en-US" smtClean="0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BE" sz="2100" smtClean="0"/>
              <a:t>To show how requirements ensure higher-level concerns, and recursively</a:t>
            </a:r>
            <a:endParaRPr lang="en-US" sz="2100" smtClean="0"/>
          </a:p>
        </p:txBody>
      </p:sp>
      <p:sp>
        <p:nvSpPr>
          <p:cNvPr id="32773" name="AutoShape 1030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4" name="Text Box 1031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5" name="AutoShape 1032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6" name="Text Box 1033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7" name="AutoShape 1034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2778" name="Group 1035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6252" name="Oval 1036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3" name="Line 1037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4" name="Line 1038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5" name="Line 1039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56" name="Line 1040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779" name="Text Box 1041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2780" name="Group 1042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2858" name="AutoShape 1043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859" name="Text Box 1044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2860" name="Group 1045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6262" name="Oval 1046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3" name="Line 1047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4" name="Line 1048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5" name="Line 1049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66" name="Line 1050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6267" name="Line 1051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68" name="Line 1052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69" name="Oval 1053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6270" name="Line 1054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785" name="Group 1202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6419" name="Freeform 1203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0" name="Freeform 1204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1" name="Freeform 1205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2" name="Freeform 1206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3" name="Freeform 1207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4" name="Freeform 1208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5" name="Freeform 1209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6" name="Freeform 1210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7" name="Freeform 1211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8" name="Freeform 1212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29" name="Freeform 1213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0" name="Freeform 1214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1" name="Freeform 1215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2" name="Freeform 1216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3" name="Freeform 1217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4" name="Freeform 1218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5" name="Freeform 1219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6" name="Freeform 1220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7" name="Freeform 1221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8" name="Freeform 1222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39" name="Freeform 1223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0" name="Freeform 1224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1" name="Freeform 1225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2" name="Freeform 1226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3" name="Freeform 1227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4" name="Freeform 1228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5" name="Freeform 1229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6" name="Freeform 1230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7" name="Freeform 1231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8" name="Freeform 1232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49" name="Freeform 1233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818" name="Group 1234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6451" name="Freeform 1235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2" name="Freeform 1236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3" name="Freeform 1237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4" name="Freeform 1238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5" name="Freeform 1239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6" name="Freeform 1240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7" name="Freeform 1241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8" name="Freeform 1242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59" name="Freeform 1243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0" name="Freeform 1244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1" name="Freeform 1245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2" name="Freeform 1246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3" name="Freeform 1247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4" name="Freeform 1248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5" name="Freeform 1249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6" name="Freeform 1250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7" name="Freeform 1251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8" name="Freeform 1252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69" name="Freeform 1253"/>
              <p:cNvSpPr>
                <a:spLocks/>
              </p:cNvSpPr>
              <p:nvPr/>
            </p:nvSpPr>
            <p:spPr bwMode="auto">
              <a:xfrm>
                <a:off x="3803" y="2592"/>
                <a:ext cx="145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0" name="Freeform 1254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1" name="Freeform 1255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2" name="Freeform 1256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3" name="Freeform 1257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4" name="Freeform 1258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5" name="Freeform 1259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6" name="Freeform 1260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7" name="Freeform 1261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8" name="Freeform 1262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79" name="Freeform 1263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0" name="Freeform 1264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1" name="Freeform 1265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2" name="Freeform 1266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3" name="Freeform 1267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4" name="Freeform 1268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5" name="Freeform 1269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6" name="Freeform 1270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7" name="Freeform 1271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8" name="Freeform 1272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489" name="Freeform 1273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6490" name="Text Box 1274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b="0">
              <a:solidFill>
                <a:srgbClr val="0099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Line 2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67" name="Line 3"/>
          <p:cNvSpPr>
            <a:spLocks noChangeShapeType="1"/>
          </p:cNvSpPr>
          <p:nvPr/>
        </p:nvSpPr>
        <p:spPr bwMode="auto">
          <a:xfrm>
            <a:off x="2809875" y="4408488"/>
            <a:ext cx="641350" cy="246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smtClean="0"/>
              <a:t>Chaining satisfaction arguments into argumentation trees</a:t>
            </a:r>
            <a:endParaRPr lang="en-US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BE" sz="2100" smtClean="0"/>
              <a:t>To show how requirements ensure higher-level concerns, and recursively</a:t>
            </a:r>
            <a:endParaRPr lang="en-US" sz="2100" smtClean="0"/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171450" y="3498850"/>
            <a:ext cx="2716213" cy="595313"/>
            <a:chOff x="133" y="2030"/>
            <a:chExt cx="1711" cy="375"/>
          </a:xfrm>
        </p:grpSpPr>
        <p:sp>
          <p:nvSpPr>
            <p:cNvPr id="33903" name="AutoShape 8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904" name="Text Box 9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47274" name="Line 10"/>
          <p:cNvSpPr>
            <a:spLocks noChangeShapeType="1"/>
          </p:cNvSpPr>
          <p:nvPr/>
        </p:nvSpPr>
        <p:spPr bwMode="auto">
          <a:xfrm flipH="1">
            <a:off x="1701800" y="4430713"/>
            <a:ext cx="998538" cy="290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75" name="Line 11"/>
          <p:cNvSpPr>
            <a:spLocks noChangeShapeType="1"/>
          </p:cNvSpPr>
          <p:nvPr/>
        </p:nvSpPr>
        <p:spPr bwMode="auto">
          <a:xfrm>
            <a:off x="1993900" y="4132263"/>
            <a:ext cx="700088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276" name="Oval 12"/>
          <p:cNvSpPr>
            <a:spLocks noChangeArrowheads="1"/>
          </p:cNvSpPr>
          <p:nvPr/>
        </p:nvSpPr>
        <p:spPr bwMode="auto">
          <a:xfrm>
            <a:off x="2651125" y="43338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02" name="Group 13"/>
          <p:cNvGrpSpPr>
            <a:grpSpLocks/>
          </p:cNvGrpSpPr>
          <p:nvPr/>
        </p:nvGrpSpPr>
        <p:grpSpPr bwMode="auto">
          <a:xfrm>
            <a:off x="114300" y="4597400"/>
            <a:ext cx="2716213" cy="595313"/>
            <a:chOff x="133" y="2030"/>
            <a:chExt cx="1711" cy="375"/>
          </a:xfrm>
        </p:grpSpPr>
        <p:sp>
          <p:nvSpPr>
            <p:cNvPr id="33901" name="AutoShape 14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902" name="Text Box 15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b="0">
                  <a:solidFill>
                    <a:schemeClr val="tx1"/>
                  </a:solidFill>
                </a:rPr>
                <a:t>®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3803" name="AutoShape 16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4" name="Text Box 17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5" name="AutoShape 18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6" name="Text Box 19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07" name="AutoShape 20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3808" name="Group 21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7286" name="Oval 22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87" name="Line 23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88" name="Line 24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89" name="Line 25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290" name="Line 26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809" name="Text Box 27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3810" name="Group 28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3888" name="AutoShape 29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89" name="Text Box 30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3890" name="Group 31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7296" name="Oval 32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297" name="Line 33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298" name="Line 34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299" name="Line 35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00" name="Line 36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7301" name="Line 37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2" name="Line 38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3" name="Oval 39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4" name="Line 40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7305" name="Text Box 41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b="0">
              <a:solidFill>
                <a:srgbClr val="009999"/>
              </a:solidFill>
              <a:latin typeface="Comic Sans MS" pitchFamily="66" charset="0"/>
            </a:endParaRPr>
          </a:p>
        </p:txBody>
      </p:sp>
      <p:grpSp>
        <p:nvGrpSpPr>
          <p:cNvPr id="33816" name="Group 42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7307" name="Freeform 43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08" name="Freeform 44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09" name="Freeform 45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0" name="Freeform 46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1" name="Freeform 47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2" name="Freeform 48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3" name="Freeform 49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4" name="Freeform 50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5" name="Freeform 51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6" name="Freeform 52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7" name="Freeform 53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8" name="Freeform 54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19" name="Freeform 55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0" name="Freeform 56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1" name="Freeform 57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2" name="Freeform 58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3" name="Freeform 59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4" name="Freeform 60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5" name="Freeform 61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6" name="Freeform 62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7" name="Freeform 63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8" name="Freeform 64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29" name="Freeform 65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0" name="Freeform 66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1" name="Freeform 67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2" name="Freeform 68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3" name="Freeform 69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4" name="Freeform 70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5" name="Freeform 71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6" name="Freeform 72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337" name="Freeform 73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848" name="Group 74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7339" name="Freeform 75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0" name="Freeform 76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1" name="Freeform 77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2" name="Freeform 78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3" name="Freeform 79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4" name="Freeform 80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5" name="Freeform 81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6" name="Freeform 82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7" name="Freeform 83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8" name="Freeform 84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49" name="Freeform 85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0" name="Freeform 86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1" name="Freeform 87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2" name="Freeform 88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3" name="Freeform 89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4" name="Freeform 90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5" name="Freeform 91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6" name="Freeform 92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7" name="Freeform 93"/>
              <p:cNvSpPr>
                <a:spLocks/>
              </p:cNvSpPr>
              <p:nvPr/>
            </p:nvSpPr>
            <p:spPr bwMode="auto">
              <a:xfrm>
                <a:off x="3803" y="2592"/>
                <a:ext cx="145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8" name="Freeform 94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59" name="Freeform 95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0" name="Freeform 96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1" name="Freeform 97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2" name="Freeform 98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3" name="Freeform 99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4" name="Freeform 100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5" name="Freeform 101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6" name="Freeform 102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7" name="Freeform 103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8" name="Freeform 104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69" name="Freeform 105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0" name="Freeform 106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1" name="Freeform 107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2" name="Freeform 108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3" name="Freeform 109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4" name="Freeform 110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5" name="Freeform 111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6" name="Freeform 112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7377" name="Freeform 113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Line 2"/>
          <p:cNvSpPr>
            <a:spLocks noChangeShapeType="1"/>
          </p:cNvSpPr>
          <p:nvPr/>
        </p:nvSpPr>
        <p:spPr bwMode="auto">
          <a:xfrm flipH="1">
            <a:off x="1947863" y="5508625"/>
            <a:ext cx="2257425" cy="336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291" name="Line 3"/>
          <p:cNvSpPr>
            <a:spLocks noChangeShapeType="1"/>
          </p:cNvSpPr>
          <p:nvPr/>
        </p:nvSpPr>
        <p:spPr bwMode="auto">
          <a:xfrm>
            <a:off x="2809875" y="4408488"/>
            <a:ext cx="641350" cy="246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smtClean="0"/>
              <a:t>Chaining satisfaction arguments into argumentation trees</a:t>
            </a:r>
            <a:endParaRPr lang="en-US" smtClean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1016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fr-BE" sz="2100" smtClean="0"/>
              <a:t>To show how requirements ensure higher-level concerns, and recursively</a:t>
            </a:r>
            <a:endParaRPr lang="en-US" sz="2100" smtClean="0"/>
          </a:p>
        </p:txBody>
      </p:sp>
      <p:sp>
        <p:nvSpPr>
          <p:cNvPr id="1548295" name="Line 7"/>
          <p:cNvSpPr>
            <a:spLocks noChangeShapeType="1"/>
          </p:cNvSpPr>
          <p:nvPr/>
        </p:nvSpPr>
        <p:spPr bwMode="auto">
          <a:xfrm>
            <a:off x="4230688" y="32337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3" name="AutoShape 8"/>
          <p:cNvSpPr>
            <a:spLocks noChangeArrowheads="1"/>
          </p:cNvSpPr>
          <p:nvPr/>
        </p:nvSpPr>
        <p:spPr bwMode="auto">
          <a:xfrm>
            <a:off x="1677988" y="2535238"/>
            <a:ext cx="5360987" cy="388937"/>
          </a:xfrm>
          <a:prstGeom prst="parallelogram">
            <a:avLst>
              <a:gd name="adj" fmla="val 42755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801813" y="2517775"/>
            <a:ext cx="5251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DriverWantsToStart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8298" name="Line 10"/>
          <p:cNvSpPr>
            <a:spLocks noChangeShapeType="1"/>
          </p:cNvSpPr>
          <p:nvPr/>
        </p:nvSpPr>
        <p:spPr bwMode="auto">
          <a:xfrm>
            <a:off x="4249738" y="29051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299" name="Line 11"/>
          <p:cNvSpPr>
            <a:spLocks noChangeShapeType="1"/>
          </p:cNvSpPr>
          <p:nvPr/>
        </p:nvSpPr>
        <p:spPr bwMode="auto">
          <a:xfrm flipH="1">
            <a:off x="1968500" y="3235325"/>
            <a:ext cx="2257425" cy="263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00" name="Oval 12"/>
          <p:cNvSpPr>
            <a:spLocks noChangeArrowheads="1"/>
          </p:cNvSpPr>
          <p:nvPr/>
        </p:nvSpPr>
        <p:spPr bwMode="auto">
          <a:xfrm>
            <a:off x="4167188" y="31797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01" name="Line 13"/>
          <p:cNvSpPr>
            <a:spLocks noChangeShapeType="1"/>
          </p:cNvSpPr>
          <p:nvPr/>
        </p:nvSpPr>
        <p:spPr bwMode="auto">
          <a:xfrm>
            <a:off x="4273550" y="3235325"/>
            <a:ext cx="3135313" cy="246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829" name="Group 14"/>
          <p:cNvGrpSpPr>
            <a:grpSpLocks/>
          </p:cNvGrpSpPr>
          <p:nvPr/>
        </p:nvGrpSpPr>
        <p:grpSpPr bwMode="auto">
          <a:xfrm>
            <a:off x="171450" y="3498850"/>
            <a:ext cx="2716213" cy="595313"/>
            <a:chOff x="133" y="2030"/>
            <a:chExt cx="1711" cy="375"/>
          </a:xfrm>
        </p:grpSpPr>
        <p:sp>
          <p:nvSpPr>
            <p:cNvPr id="34951" name="AutoShape 15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52" name="Text Box 16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4830" name="AutoShape 17"/>
          <p:cNvSpPr>
            <a:spLocks noChangeArrowheads="1"/>
          </p:cNvSpPr>
          <p:nvPr/>
        </p:nvSpPr>
        <p:spPr bwMode="auto">
          <a:xfrm>
            <a:off x="2852738" y="3478213"/>
            <a:ext cx="2992437" cy="608012"/>
          </a:xfrm>
          <a:prstGeom prst="parallelogram">
            <a:avLst>
              <a:gd name="adj" fmla="val 30852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4831" name="Group 18"/>
          <p:cNvGrpSpPr>
            <a:grpSpLocks/>
          </p:cNvGrpSpPr>
          <p:nvPr/>
        </p:nvGrpSpPr>
        <p:grpSpPr bwMode="auto">
          <a:xfrm>
            <a:off x="3051175" y="3538538"/>
            <a:ext cx="184150" cy="298450"/>
            <a:chOff x="2320" y="3600"/>
            <a:chExt cx="680" cy="1220"/>
          </a:xfrm>
        </p:grpSpPr>
        <p:sp>
          <p:nvSpPr>
            <p:cNvPr id="1548307" name="Oval 19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08" name="Line 20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09" name="Line 21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10" name="Line 22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11" name="Line 23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832" name="Text Box 24"/>
          <p:cNvSpPr txBox="1">
            <a:spLocks noChangeArrowheads="1"/>
          </p:cNvSpPr>
          <p:nvPr/>
        </p:nvSpPr>
        <p:spPr bwMode="auto">
          <a:xfrm>
            <a:off x="3114675" y="3497263"/>
            <a:ext cx="26511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 MotorRaising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AccelerPedalPressed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4833" name="Group 25"/>
          <p:cNvGrpSpPr>
            <a:grpSpLocks/>
          </p:cNvGrpSpPr>
          <p:nvPr/>
        </p:nvGrpSpPr>
        <p:grpSpPr bwMode="auto">
          <a:xfrm>
            <a:off x="5819775" y="3479800"/>
            <a:ext cx="3163888" cy="576263"/>
            <a:chOff x="3447" y="2174"/>
            <a:chExt cx="1993" cy="363"/>
          </a:xfrm>
        </p:grpSpPr>
        <p:sp>
          <p:nvSpPr>
            <p:cNvPr id="34938" name="AutoShape 26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39" name="Text Box 27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DriverWantsToStart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4940" name="Group 28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8317" name="Oval 29"/>
              <p:cNvSpPr>
                <a:spLocks noChangeArrowheads="1"/>
              </p:cNvSpPr>
              <p:nvPr/>
            </p:nvSpPr>
            <p:spPr bwMode="auto">
              <a:xfrm>
                <a:off x="2478" y="3600"/>
                <a:ext cx="340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18" name="Line 30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19" name="Line 31"/>
              <p:cNvSpPr>
                <a:spLocks noChangeShapeType="1"/>
              </p:cNvSpPr>
              <p:nvPr/>
            </p:nvSpPr>
            <p:spPr bwMode="auto">
              <a:xfrm flipH="1">
                <a:off x="2361" y="4359"/>
                <a:ext cx="299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20" name="Line 32"/>
              <p:cNvSpPr>
                <a:spLocks noChangeShapeType="1"/>
              </p:cNvSpPr>
              <p:nvPr/>
            </p:nvSpPr>
            <p:spPr bwMode="auto">
              <a:xfrm>
                <a:off x="2678" y="4398"/>
                <a:ext cx="305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21" name="Line 33"/>
              <p:cNvSpPr>
                <a:spLocks noChangeShapeType="1"/>
              </p:cNvSpPr>
              <p:nvPr/>
            </p:nvSpPr>
            <p:spPr bwMode="auto">
              <a:xfrm>
                <a:off x="2320" y="4119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322" name="Line 34"/>
          <p:cNvSpPr>
            <a:spLocks noChangeShapeType="1"/>
          </p:cNvSpPr>
          <p:nvPr/>
        </p:nvSpPr>
        <p:spPr bwMode="auto">
          <a:xfrm flipH="1">
            <a:off x="1701800" y="4430713"/>
            <a:ext cx="998538" cy="290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23" name="Line 35"/>
          <p:cNvSpPr>
            <a:spLocks noChangeShapeType="1"/>
          </p:cNvSpPr>
          <p:nvPr/>
        </p:nvSpPr>
        <p:spPr bwMode="auto">
          <a:xfrm>
            <a:off x="1993900" y="4132263"/>
            <a:ext cx="700088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24" name="Oval 36"/>
          <p:cNvSpPr>
            <a:spLocks noChangeArrowheads="1"/>
          </p:cNvSpPr>
          <p:nvPr/>
        </p:nvSpPr>
        <p:spPr bwMode="auto">
          <a:xfrm>
            <a:off x="2651125" y="43338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837" name="Group 37"/>
          <p:cNvGrpSpPr>
            <a:grpSpLocks/>
          </p:cNvGrpSpPr>
          <p:nvPr/>
        </p:nvGrpSpPr>
        <p:grpSpPr bwMode="auto">
          <a:xfrm>
            <a:off x="114300" y="4597400"/>
            <a:ext cx="2716213" cy="595313"/>
            <a:chOff x="133" y="2030"/>
            <a:chExt cx="1711" cy="375"/>
          </a:xfrm>
        </p:grpSpPr>
        <p:sp>
          <p:nvSpPr>
            <p:cNvPr id="34936" name="AutoShape 38"/>
            <p:cNvSpPr>
              <a:spLocks noChangeArrowheads="1"/>
            </p:cNvSpPr>
            <p:nvPr/>
          </p:nvSpPr>
          <p:spPr bwMode="auto">
            <a:xfrm>
              <a:off x="133" y="2030"/>
              <a:ext cx="1711" cy="375"/>
            </a:xfrm>
            <a:prstGeom prst="parallelogram">
              <a:avLst>
                <a:gd name="adj" fmla="val 339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37" name="Text Box 39"/>
            <p:cNvSpPr txBox="1">
              <a:spLocks noChangeArrowheads="1"/>
            </p:cNvSpPr>
            <p:nvPr/>
          </p:nvSpPr>
          <p:spPr bwMode="auto">
            <a:xfrm>
              <a:off x="197" y="2033"/>
              <a:ext cx="162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b="0">
                  <a:solidFill>
                    <a:schemeClr val="tx1"/>
                  </a:solidFill>
                </a:rPr>
                <a:t>®</a:t>
              </a:r>
              <a:r>
                <a:rPr lang="fr-BE" sz="200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MotorRaising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4838" name="AutoShape 40"/>
          <p:cNvSpPr>
            <a:spLocks noChangeArrowheads="1"/>
          </p:cNvSpPr>
          <p:nvPr/>
        </p:nvSpPr>
        <p:spPr bwMode="auto">
          <a:xfrm>
            <a:off x="2863850" y="4581525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39" name="Text Box 41"/>
          <p:cNvSpPr txBox="1">
            <a:spLocks noChangeArrowheads="1"/>
          </p:cNvSpPr>
          <p:nvPr/>
        </p:nvSpPr>
        <p:spPr bwMode="auto">
          <a:xfrm>
            <a:off x="2965450" y="4586288"/>
            <a:ext cx="25987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MotorRaising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40" name="AutoShape 42"/>
          <p:cNvSpPr>
            <a:spLocks noChangeArrowheads="1"/>
          </p:cNvSpPr>
          <p:nvPr/>
        </p:nvSpPr>
        <p:spPr bwMode="auto">
          <a:xfrm>
            <a:off x="42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41" name="Text Box 43"/>
          <p:cNvSpPr txBox="1">
            <a:spLocks noChangeArrowheads="1"/>
          </p:cNvSpPr>
          <p:nvPr/>
        </p:nvSpPr>
        <p:spPr bwMode="auto">
          <a:xfrm>
            <a:off x="157163" y="5826125"/>
            <a:ext cx="29003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motor.Regime = ‘up’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42" name="AutoShape 44"/>
          <p:cNvSpPr>
            <a:spLocks noChangeArrowheads="1"/>
          </p:cNvSpPr>
          <p:nvPr/>
        </p:nvSpPr>
        <p:spPr bwMode="auto">
          <a:xfrm>
            <a:off x="3055938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4843" name="Group 45"/>
          <p:cNvGrpSpPr>
            <a:grpSpLocks/>
          </p:cNvGrpSpPr>
          <p:nvPr/>
        </p:nvGrpSpPr>
        <p:grpSpPr bwMode="auto">
          <a:xfrm>
            <a:off x="3254375" y="5859463"/>
            <a:ext cx="184150" cy="298450"/>
            <a:chOff x="2320" y="3600"/>
            <a:chExt cx="680" cy="1220"/>
          </a:xfrm>
        </p:grpSpPr>
        <p:sp>
          <p:nvSpPr>
            <p:cNvPr id="1548334" name="Oval 46"/>
            <p:cNvSpPr>
              <a:spLocks noChangeArrowheads="1"/>
            </p:cNvSpPr>
            <p:nvPr/>
          </p:nvSpPr>
          <p:spPr bwMode="auto">
            <a:xfrm>
              <a:off x="2478" y="3600"/>
              <a:ext cx="340" cy="2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5" name="Line 47"/>
            <p:cNvSpPr>
              <a:spLocks noChangeShapeType="1"/>
            </p:cNvSpPr>
            <p:nvPr/>
          </p:nvSpPr>
          <p:spPr bwMode="auto">
            <a:xfrm>
              <a:off x="2660" y="3937"/>
              <a:ext cx="0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6" name="Line 48"/>
            <p:cNvSpPr>
              <a:spLocks noChangeShapeType="1"/>
            </p:cNvSpPr>
            <p:nvPr/>
          </p:nvSpPr>
          <p:spPr bwMode="auto">
            <a:xfrm flipH="1">
              <a:off x="2361" y="4359"/>
              <a:ext cx="29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7" name="Line 49"/>
            <p:cNvSpPr>
              <a:spLocks noChangeShapeType="1"/>
            </p:cNvSpPr>
            <p:nvPr/>
          </p:nvSpPr>
          <p:spPr bwMode="auto">
            <a:xfrm>
              <a:off x="2678" y="4398"/>
              <a:ext cx="305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38" name="Line 50"/>
            <p:cNvSpPr>
              <a:spLocks noChangeShapeType="1"/>
            </p:cNvSpPr>
            <p:nvPr/>
          </p:nvSpPr>
          <p:spPr bwMode="auto">
            <a:xfrm>
              <a:off x="2320" y="4119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844" name="Text Box 51"/>
          <p:cNvSpPr txBox="1">
            <a:spLocks noChangeArrowheads="1"/>
          </p:cNvSpPr>
          <p:nvPr/>
        </p:nvSpPr>
        <p:spPr bwMode="auto">
          <a:xfrm>
            <a:off x="3317875" y="5818188"/>
            <a:ext cx="25638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motor.Regime = ‘up’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MotorRaising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4845" name="Group 52"/>
          <p:cNvGrpSpPr>
            <a:grpSpLocks/>
          </p:cNvGrpSpPr>
          <p:nvPr/>
        </p:nvGrpSpPr>
        <p:grpSpPr bwMode="auto">
          <a:xfrm>
            <a:off x="5892800" y="5800725"/>
            <a:ext cx="3236913" cy="576263"/>
            <a:chOff x="3447" y="2174"/>
            <a:chExt cx="1993" cy="363"/>
          </a:xfrm>
        </p:grpSpPr>
        <p:sp>
          <p:nvSpPr>
            <p:cNvPr id="34923" name="AutoShape 53"/>
            <p:cNvSpPr>
              <a:spLocks noChangeArrowheads="1"/>
            </p:cNvSpPr>
            <p:nvPr/>
          </p:nvSpPr>
          <p:spPr bwMode="auto">
            <a:xfrm>
              <a:off x="3447" y="2174"/>
              <a:ext cx="1993" cy="363"/>
            </a:xfrm>
            <a:prstGeom prst="parallelogram">
              <a:avLst>
                <a:gd name="adj" fmla="val 2755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924" name="Text Box 54"/>
            <p:cNvSpPr txBox="1">
              <a:spLocks noChangeArrowheads="1"/>
            </p:cNvSpPr>
            <p:nvPr/>
          </p:nvSpPr>
          <p:spPr bwMode="auto">
            <a:xfrm>
              <a:off x="3630" y="2177"/>
              <a:ext cx="175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4925" name="Group 55"/>
            <p:cNvGrpSpPr>
              <a:grpSpLocks/>
            </p:cNvGrpSpPr>
            <p:nvPr/>
          </p:nvGrpSpPr>
          <p:grpSpPr bwMode="auto">
            <a:xfrm>
              <a:off x="3563" y="2203"/>
              <a:ext cx="116" cy="188"/>
              <a:chOff x="2320" y="3600"/>
              <a:chExt cx="680" cy="1220"/>
            </a:xfrm>
          </p:grpSpPr>
          <p:sp>
            <p:nvSpPr>
              <p:cNvPr id="1548344" name="Oval 56"/>
              <p:cNvSpPr>
                <a:spLocks noChangeArrowheads="1"/>
              </p:cNvSpPr>
              <p:nvPr/>
            </p:nvSpPr>
            <p:spPr bwMode="auto">
              <a:xfrm>
                <a:off x="2482" y="3600"/>
                <a:ext cx="338" cy="29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5" name="Line 57"/>
              <p:cNvSpPr>
                <a:spLocks noChangeShapeType="1"/>
              </p:cNvSpPr>
              <p:nvPr/>
            </p:nvSpPr>
            <p:spPr bwMode="auto">
              <a:xfrm>
                <a:off x="2660" y="3937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6" name="Line 58"/>
              <p:cNvSpPr>
                <a:spLocks noChangeShapeType="1"/>
              </p:cNvSpPr>
              <p:nvPr/>
            </p:nvSpPr>
            <p:spPr bwMode="auto">
              <a:xfrm flipH="1">
                <a:off x="2362" y="4359"/>
                <a:ext cx="298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7" name="Line 59"/>
              <p:cNvSpPr>
                <a:spLocks noChangeShapeType="1"/>
              </p:cNvSpPr>
              <p:nvPr/>
            </p:nvSpPr>
            <p:spPr bwMode="auto">
              <a:xfrm>
                <a:off x="2677" y="4398"/>
                <a:ext cx="304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48" name="Line 60"/>
              <p:cNvSpPr>
                <a:spLocks noChangeShapeType="1"/>
              </p:cNvSpPr>
              <p:nvPr/>
            </p:nvSpPr>
            <p:spPr bwMode="auto">
              <a:xfrm>
                <a:off x="2322" y="4119"/>
                <a:ext cx="6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349" name="Line 61"/>
          <p:cNvSpPr>
            <a:spLocks noChangeShapeType="1"/>
          </p:cNvSpPr>
          <p:nvPr/>
        </p:nvSpPr>
        <p:spPr bwMode="auto">
          <a:xfrm>
            <a:off x="4210050" y="5507038"/>
            <a:ext cx="13335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50" name="Line 62"/>
          <p:cNvSpPr>
            <a:spLocks noChangeShapeType="1"/>
          </p:cNvSpPr>
          <p:nvPr/>
        </p:nvSpPr>
        <p:spPr bwMode="auto">
          <a:xfrm>
            <a:off x="4229100" y="5178425"/>
            <a:ext cx="3175" cy="403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51" name="Oval 63"/>
          <p:cNvSpPr>
            <a:spLocks noChangeArrowheads="1"/>
          </p:cNvSpPr>
          <p:nvPr/>
        </p:nvSpPr>
        <p:spPr bwMode="auto">
          <a:xfrm>
            <a:off x="4146550" y="545306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8352" name="Line 64"/>
          <p:cNvSpPr>
            <a:spLocks noChangeShapeType="1"/>
          </p:cNvSpPr>
          <p:nvPr/>
        </p:nvSpPr>
        <p:spPr bwMode="auto">
          <a:xfrm>
            <a:off x="4252913" y="5508625"/>
            <a:ext cx="3119437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850" name="Group 66"/>
          <p:cNvGrpSpPr>
            <a:grpSpLocks/>
          </p:cNvGrpSpPr>
          <p:nvPr/>
        </p:nvGrpSpPr>
        <p:grpSpPr bwMode="auto">
          <a:xfrm>
            <a:off x="128588" y="149225"/>
            <a:ext cx="1112837" cy="757238"/>
            <a:chOff x="2949" y="2076"/>
            <a:chExt cx="2358" cy="839"/>
          </a:xfrm>
        </p:grpSpPr>
        <p:sp>
          <p:nvSpPr>
            <p:cNvPr id="1548355" name="Freeform 67"/>
            <p:cNvSpPr>
              <a:spLocks/>
            </p:cNvSpPr>
            <p:nvPr/>
          </p:nvSpPr>
          <p:spPr bwMode="auto">
            <a:xfrm>
              <a:off x="3110" y="2120"/>
              <a:ext cx="2197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6" name="Freeform 68"/>
            <p:cNvSpPr>
              <a:spLocks/>
            </p:cNvSpPr>
            <p:nvPr/>
          </p:nvSpPr>
          <p:spPr bwMode="auto">
            <a:xfrm>
              <a:off x="2959" y="2080"/>
              <a:ext cx="2193" cy="795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7" name="Freeform 69"/>
            <p:cNvSpPr>
              <a:spLocks/>
            </p:cNvSpPr>
            <p:nvPr/>
          </p:nvSpPr>
          <p:spPr bwMode="auto">
            <a:xfrm>
              <a:off x="3612" y="2131"/>
              <a:ext cx="249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8" name="Freeform 70"/>
            <p:cNvSpPr>
              <a:spLocks/>
            </p:cNvSpPr>
            <p:nvPr/>
          </p:nvSpPr>
          <p:spPr bwMode="auto">
            <a:xfrm>
              <a:off x="3857" y="2127"/>
              <a:ext cx="444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59" name="Freeform 71"/>
            <p:cNvSpPr>
              <a:spLocks/>
            </p:cNvSpPr>
            <p:nvPr/>
          </p:nvSpPr>
          <p:spPr bwMode="auto">
            <a:xfrm>
              <a:off x="4291" y="2076"/>
              <a:ext cx="784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0" name="Freeform 72"/>
            <p:cNvSpPr>
              <a:spLocks/>
            </p:cNvSpPr>
            <p:nvPr/>
          </p:nvSpPr>
          <p:spPr bwMode="auto">
            <a:xfrm>
              <a:off x="5072" y="2085"/>
              <a:ext cx="91" cy="81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1" name="Freeform 73"/>
            <p:cNvSpPr>
              <a:spLocks/>
            </p:cNvSpPr>
            <p:nvPr/>
          </p:nvSpPr>
          <p:spPr bwMode="auto">
            <a:xfrm>
              <a:off x="4762" y="2162"/>
              <a:ext cx="373" cy="19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2" name="Freeform 74"/>
            <p:cNvSpPr>
              <a:spLocks/>
            </p:cNvSpPr>
            <p:nvPr/>
          </p:nvSpPr>
          <p:spPr bwMode="auto">
            <a:xfrm>
              <a:off x="4745" y="2182"/>
              <a:ext cx="34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3" name="Freeform 75"/>
            <p:cNvSpPr>
              <a:spLocks/>
            </p:cNvSpPr>
            <p:nvPr/>
          </p:nvSpPr>
          <p:spPr bwMode="auto">
            <a:xfrm>
              <a:off x="4749" y="2312"/>
              <a:ext cx="57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4" name="Freeform 76"/>
            <p:cNvSpPr>
              <a:spLocks/>
            </p:cNvSpPr>
            <p:nvPr/>
          </p:nvSpPr>
          <p:spPr bwMode="auto">
            <a:xfrm>
              <a:off x="4789" y="2510"/>
              <a:ext cx="44" cy="213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5" name="Freeform 77"/>
            <p:cNvSpPr>
              <a:spLocks/>
            </p:cNvSpPr>
            <p:nvPr/>
          </p:nvSpPr>
          <p:spPr bwMode="auto">
            <a:xfrm>
              <a:off x="4705" y="2723"/>
              <a:ext cx="131" cy="88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6" name="Freeform 78"/>
            <p:cNvSpPr>
              <a:spLocks/>
            </p:cNvSpPr>
            <p:nvPr/>
          </p:nvSpPr>
          <p:spPr bwMode="auto">
            <a:xfrm>
              <a:off x="4241" y="2804"/>
              <a:ext cx="471" cy="40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7" name="Freeform 79"/>
            <p:cNvSpPr>
              <a:spLocks/>
            </p:cNvSpPr>
            <p:nvPr/>
          </p:nvSpPr>
          <p:spPr bwMode="auto">
            <a:xfrm>
              <a:off x="3608" y="2838"/>
              <a:ext cx="636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8" name="Freeform 80"/>
            <p:cNvSpPr>
              <a:spLocks/>
            </p:cNvSpPr>
            <p:nvPr/>
          </p:nvSpPr>
          <p:spPr bwMode="auto">
            <a:xfrm>
              <a:off x="3013" y="2853"/>
              <a:ext cx="595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69" name="Freeform 81"/>
            <p:cNvSpPr>
              <a:spLocks/>
            </p:cNvSpPr>
            <p:nvPr/>
          </p:nvSpPr>
          <p:spPr bwMode="auto">
            <a:xfrm>
              <a:off x="2949" y="2753"/>
              <a:ext cx="87" cy="10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0" name="Freeform 82"/>
            <p:cNvSpPr>
              <a:spLocks/>
            </p:cNvSpPr>
            <p:nvPr/>
          </p:nvSpPr>
          <p:spPr bwMode="auto">
            <a:xfrm>
              <a:off x="3030" y="2750"/>
              <a:ext cx="303" cy="18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1" name="Freeform 83"/>
            <p:cNvSpPr>
              <a:spLocks/>
            </p:cNvSpPr>
            <p:nvPr/>
          </p:nvSpPr>
          <p:spPr bwMode="auto">
            <a:xfrm>
              <a:off x="3316" y="2401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2" name="Freeform 84"/>
            <p:cNvSpPr>
              <a:spLocks/>
            </p:cNvSpPr>
            <p:nvPr/>
          </p:nvSpPr>
          <p:spPr bwMode="auto">
            <a:xfrm>
              <a:off x="3353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3" name="Freeform 85"/>
            <p:cNvSpPr>
              <a:spLocks/>
            </p:cNvSpPr>
            <p:nvPr/>
          </p:nvSpPr>
          <p:spPr bwMode="auto">
            <a:xfrm>
              <a:off x="3380" y="2139"/>
              <a:ext cx="188" cy="111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4" name="Freeform 86"/>
            <p:cNvSpPr>
              <a:spLocks/>
            </p:cNvSpPr>
            <p:nvPr/>
          </p:nvSpPr>
          <p:spPr bwMode="auto">
            <a:xfrm>
              <a:off x="3551" y="2136"/>
              <a:ext cx="61" cy="7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5" name="Freeform 87"/>
            <p:cNvSpPr>
              <a:spLocks/>
            </p:cNvSpPr>
            <p:nvPr/>
          </p:nvSpPr>
          <p:spPr bwMode="auto">
            <a:xfrm>
              <a:off x="4601" y="2688"/>
              <a:ext cx="135" cy="120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6" name="Freeform 88"/>
            <p:cNvSpPr>
              <a:spLocks/>
            </p:cNvSpPr>
            <p:nvPr/>
          </p:nvSpPr>
          <p:spPr bwMode="auto">
            <a:xfrm>
              <a:off x="3322" y="2688"/>
              <a:ext cx="1372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7" name="Freeform 89"/>
            <p:cNvSpPr>
              <a:spLocks/>
            </p:cNvSpPr>
            <p:nvPr/>
          </p:nvSpPr>
          <p:spPr bwMode="auto">
            <a:xfrm>
              <a:off x="4749" y="2078"/>
              <a:ext cx="276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8" name="Freeform 90"/>
            <p:cNvSpPr>
              <a:spLocks/>
            </p:cNvSpPr>
            <p:nvPr/>
          </p:nvSpPr>
          <p:spPr bwMode="auto">
            <a:xfrm>
              <a:off x="4614" y="2268"/>
              <a:ext cx="145" cy="7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79" name="Freeform 91"/>
            <p:cNvSpPr>
              <a:spLocks/>
            </p:cNvSpPr>
            <p:nvPr/>
          </p:nvSpPr>
          <p:spPr bwMode="auto">
            <a:xfrm>
              <a:off x="4668" y="2285"/>
              <a:ext cx="91" cy="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0" name="Freeform 92"/>
            <p:cNvSpPr>
              <a:spLocks/>
            </p:cNvSpPr>
            <p:nvPr/>
          </p:nvSpPr>
          <p:spPr bwMode="auto">
            <a:xfrm>
              <a:off x="3497" y="2166"/>
              <a:ext cx="262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1" name="Freeform 93"/>
            <p:cNvSpPr>
              <a:spLocks/>
            </p:cNvSpPr>
            <p:nvPr/>
          </p:nvSpPr>
          <p:spPr bwMode="auto">
            <a:xfrm>
              <a:off x="3447" y="2189"/>
              <a:ext cx="172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2" name="Freeform 94"/>
            <p:cNvSpPr>
              <a:spLocks/>
            </p:cNvSpPr>
            <p:nvPr/>
          </p:nvSpPr>
          <p:spPr bwMode="auto">
            <a:xfrm>
              <a:off x="3410" y="2215"/>
              <a:ext cx="141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3" name="Freeform 95"/>
            <p:cNvSpPr>
              <a:spLocks/>
            </p:cNvSpPr>
            <p:nvPr/>
          </p:nvSpPr>
          <p:spPr bwMode="auto">
            <a:xfrm>
              <a:off x="4564" y="2579"/>
              <a:ext cx="239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4" name="Freeform 96"/>
            <p:cNvSpPr>
              <a:spLocks/>
            </p:cNvSpPr>
            <p:nvPr/>
          </p:nvSpPr>
          <p:spPr bwMode="auto">
            <a:xfrm>
              <a:off x="4654" y="2597"/>
              <a:ext cx="148" cy="9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8385" name="Freeform 97"/>
            <p:cNvSpPr>
              <a:spLocks/>
            </p:cNvSpPr>
            <p:nvPr/>
          </p:nvSpPr>
          <p:spPr bwMode="auto">
            <a:xfrm>
              <a:off x="4732" y="2625"/>
              <a:ext cx="74" cy="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4883" name="Group 98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548387" name="Freeform 99"/>
              <p:cNvSpPr>
                <a:spLocks/>
              </p:cNvSpPr>
              <p:nvPr/>
            </p:nvSpPr>
            <p:spPr bwMode="auto">
              <a:xfrm>
                <a:off x="3420" y="2540"/>
                <a:ext cx="247" cy="8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88" name="Freeform 100"/>
              <p:cNvSpPr>
                <a:spLocks/>
              </p:cNvSpPr>
              <p:nvPr/>
            </p:nvSpPr>
            <p:spPr bwMode="auto">
              <a:xfrm>
                <a:off x="3434" y="2560"/>
                <a:ext cx="155" cy="8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89" name="Freeform 101"/>
              <p:cNvSpPr>
                <a:spLocks/>
              </p:cNvSpPr>
              <p:nvPr/>
            </p:nvSpPr>
            <p:spPr bwMode="auto">
              <a:xfrm>
                <a:off x="3517" y="2547"/>
                <a:ext cx="107" cy="31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0" name="Freeform 102"/>
              <p:cNvSpPr>
                <a:spLocks/>
              </p:cNvSpPr>
              <p:nvPr/>
            </p:nvSpPr>
            <p:spPr bwMode="auto">
              <a:xfrm>
                <a:off x="3565" y="2553"/>
                <a:ext cx="82" cy="26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1" name="Freeform 103"/>
              <p:cNvSpPr>
                <a:spLocks/>
              </p:cNvSpPr>
              <p:nvPr/>
            </p:nvSpPr>
            <p:spPr bwMode="auto">
              <a:xfrm>
                <a:off x="3590" y="2529"/>
                <a:ext cx="68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2" name="Freeform 104"/>
              <p:cNvSpPr>
                <a:spLocks/>
              </p:cNvSpPr>
              <p:nvPr/>
            </p:nvSpPr>
            <p:spPr bwMode="auto">
              <a:xfrm>
                <a:off x="3604" y="2542"/>
                <a:ext cx="78" cy="34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3" name="Freeform 105"/>
              <p:cNvSpPr>
                <a:spLocks/>
              </p:cNvSpPr>
              <p:nvPr/>
            </p:nvSpPr>
            <p:spPr bwMode="auto">
              <a:xfrm>
                <a:off x="3628" y="2519"/>
                <a:ext cx="78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4" name="Freeform 106"/>
              <p:cNvSpPr>
                <a:spLocks/>
              </p:cNvSpPr>
              <p:nvPr/>
            </p:nvSpPr>
            <p:spPr bwMode="auto">
              <a:xfrm>
                <a:off x="3648" y="2540"/>
                <a:ext cx="78" cy="42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5" name="Freeform 107"/>
              <p:cNvSpPr>
                <a:spLocks/>
              </p:cNvSpPr>
              <p:nvPr/>
            </p:nvSpPr>
            <p:spPr bwMode="auto">
              <a:xfrm>
                <a:off x="3672" y="2511"/>
                <a:ext cx="82" cy="52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6" name="Freeform 108"/>
              <p:cNvSpPr>
                <a:spLocks/>
              </p:cNvSpPr>
              <p:nvPr/>
            </p:nvSpPr>
            <p:spPr bwMode="auto">
              <a:xfrm>
                <a:off x="3696" y="2540"/>
                <a:ext cx="68" cy="42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7" name="Freeform 109"/>
              <p:cNvSpPr>
                <a:spLocks/>
              </p:cNvSpPr>
              <p:nvPr/>
            </p:nvSpPr>
            <p:spPr bwMode="auto">
              <a:xfrm>
                <a:off x="3711" y="2514"/>
                <a:ext cx="102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8" name="Freeform 110"/>
              <p:cNvSpPr>
                <a:spLocks/>
              </p:cNvSpPr>
              <p:nvPr/>
            </p:nvSpPr>
            <p:spPr bwMode="auto">
              <a:xfrm>
                <a:off x="3725" y="2545"/>
                <a:ext cx="78" cy="42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399" name="Freeform 111"/>
              <p:cNvSpPr>
                <a:spLocks/>
              </p:cNvSpPr>
              <p:nvPr/>
            </p:nvSpPr>
            <p:spPr bwMode="auto">
              <a:xfrm>
                <a:off x="3749" y="2532"/>
                <a:ext cx="136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0" name="Freeform 112"/>
              <p:cNvSpPr>
                <a:spLocks/>
              </p:cNvSpPr>
              <p:nvPr/>
            </p:nvSpPr>
            <p:spPr bwMode="auto">
              <a:xfrm>
                <a:off x="3735" y="2553"/>
                <a:ext cx="111" cy="39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1" name="Freeform 113"/>
              <p:cNvSpPr>
                <a:spLocks/>
              </p:cNvSpPr>
              <p:nvPr/>
            </p:nvSpPr>
            <p:spPr bwMode="auto">
              <a:xfrm>
                <a:off x="3783" y="2555"/>
                <a:ext cx="174" cy="31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2" name="Freeform 114"/>
              <p:cNvSpPr>
                <a:spLocks/>
              </p:cNvSpPr>
              <p:nvPr/>
            </p:nvSpPr>
            <p:spPr bwMode="auto">
              <a:xfrm>
                <a:off x="3740" y="2566"/>
                <a:ext cx="131" cy="31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3" name="Freeform 115"/>
              <p:cNvSpPr>
                <a:spLocks/>
              </p:cNvSpPr>
              <p:nvPr/>
            </p:nvSpPr>
            <p:spPr bwMode="auto">
              <a:xfrm>
                <a:off x="3798" y="2573"/>
                <a:ext cx="131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4" name="Freeform 116"/>
              <p:cNvSpPr>
                <a:spLocks/>
              </p:cNvSpPr>
              <p:nvPr/>
            </p:nvSpPr>
            <p:spPr bwMode="auto">
              <a:xfrm>
                <a:off x="3754" y="2581"/>
                <a:ext cx="121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5" name="Freeform 117"/>
              <p:cNvSpPr>
                <a:spLocks/>
              </p:cNvSpPr>
              <p:nvPr/>
            </p:nvSpPr>
            <p:spPr bwMode="auto">
              <a:xfrm>
                <a:off x="3803" y="2592"/>
                <a:ext cx="145" cy="26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6" name="Freeform 118"/>
              <p:cNvSpPr>
                <a:spLocks/>
              </p:cNvSpPr>
              <p:nvPr/>
            </p:nvSpPr>
            <p:spPr bwMode="auto">
              <a:xfrm>
                <a:off x="3740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7" name="Freeform 119"/>
              <p:cNvSpPr>
                <a:spLocks/>
              </p:cNvSpPr>
              <p:nvPr/>
            </p:nvSpPr>
            <p:spPr bwMode="auto">
              <a:xfrm>
                <a:off x="3783" y="2607"/>
                <a:ext cx="150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8" name="Freeform 120"/>
              <p:cNvSpPr>
                <a:spLocks/>
              </p:cNvSpPr>
              <p:nvPr/>
            </p:nvSpPr>
            <p:spPr bwMode="auto">
              <a:xfrm>
                <a:off x="3745" y="2612"/>
                <a:ext cx="97" cy="23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09" name="Freeform 121"/>
              <p:cNvSpPr>
                <a:spLocks/>
              </p:cNvSpPr>
              <p:nvPr/>
            </p:nvSpPr>
            <p:spPr bwMode="auto">
              <a:xfrm>
                <a:off x="3754" y="2623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0" name="Freeform 122"/>
              <p:cNvSpPr>
                <a:spLocks/>
              </p:cNvSpPr>
              <p:nvPr/>
            </p:nvSpPr>
            <p:spPr bwMode="auto">
              <a:xfrm>
                <a:off x="3735" y="2618"/>
                <a:ext cx="73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1" name="Freeform 123"/>
              <p:cNvSpPr>
                <a:spLocks/>
              </p:cNvSpPr>
              <p:nvPr/>
            </p:nvSpPr>
            <p:spPr bwMode="auto">
              <a:xfrm>
                <a:off x="3619" y="2618"/>
                <a:ext cx="131" cy="23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2" name="Freeform 124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3" name="Freeform 125"/>
              <p:cNvSpPr>
                <a:spLocks/>
              </p:cNvSpPr>
              <p:nvPr/>
            </p:nvSpPr>
            <p:spPr bwMode="auto">
              <a:xfrm>
                <a:off x="3546" y="2602"/>
                <a:ext cx="97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4" name="Freeform 126"/>
              <p:cNvSpPr>
                <a:spLocks/>
              </p:cNvSpPr>
              <p:nvPr/>
            </p:nvSpPr>
            <p:spPr bwMode="auto">
              <a:xfrm>
                <a:off x="3493" y="2607"/>
                <a:ext cx="111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5" name="Freeform 127"/>
              <p:cNvSpPr>
                <a:spLocks/>
              </p:cNvSpPr>
              <p:nvPr/>
            </p:nvSpPr>
            <p:spPr bwMode="auto">
              <a:xfrm>
                <a:off x="3522" y="2594"/>
                <a:ext cx="102" cy="34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6" name="Freeform 128"/>
              <p:cNvSpPr>
                <a:spLocks/>
              </p:cNvSpPr>
              <p:nvPr/>
            </p:nvSpPr>
            <p:spPr bwMode="auto">
              <a:xfrm>
                <a:off x="3449" y="2592"/>
                <a:ext cx="131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7" name="Freeform 129"/>
              <p:cNvSpPr>
                <a:spLocks/>
              </p:cNvSpPr>
              <p:nvPr/>
            </p:nvSpPr>
            <p:spPr bwMode="auto">
              <a:xfrm>
                <a:off x="3517" y="2584"/>
                <a:ext cx="111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8" name="Freeform 130"/>
              <p:cNvSpPr>
                <a:spLocks/>
              </p:cNvSpPr>
              <p:nvPr/>
            </p:nvSpPr>
            <p:spPr bwMode="auto">
              <a:xfrm>
                <a:off x="3493" y="2576"/>
                <a:ext cx="102" cy="23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19" name="Freeform 131"/>
              <p:cNvSpPr>
                <a:spLocks/>
              </p:cNvSpPr>
              <p:nvPr/>
            </p:nvSpPr>
            <p:spPr bwMode="auto">
              <a:xfrm>
                <a:off x="3531" y="2566"/>
                <a:ext cx="107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0" name="Freeform 132"/>
              <p:cNvSpPr>
                <a:spLocks/>
              </p:cNvSpPr>
              <p:nvPr/>
            </p:nvSpPr>
            <p:spPr bwMode="auto">
              <a:xfrm>
                <a:off x="3522" y="2620"/>
                <a:ext cx="296" cy="140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1" name="Freeform 133"/>
              <p:cNvSpPr>
                <a:spLocks/>
              </p:cNvSpPr>
              <p:nvPr/>
            </p:nvSpPr>
            <p:spPr bwMode="auto">
              <a:xfrm>
                <a:off x="3565" y="2558"/>
                <a:ext cx="257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2" name="Freeform 134"/>
              <p:cNvSpPr>
                <a:spLocks/>
              </p:cNvSpPr>
              <p:nvPr/>
            </p:nvSpPr>
            <p:spPr bwMode="auto">
              <a:xfrm>
                <a:off x="3696" y="2602"/>
                <a:ext cx="136" cy="47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3" name="Freeform 135"/>
              <p:cNvSpPr>
                <a:spLocks/>
              </p:cNvSpPr>
              <p:nvPr/>
            </p:nvSpPr>
            <p:spPr bwMode="auto">
              <a:xfrm>
                <a:off x="3696" y="2555"/>
                <a:ext cx="136" cy="4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4" name="Freeform 136"/>
              <p:cNvSpPr>
                <a:spLocks/>
              </p:cNvSpPr>
              <p:nvPr/>
            </p:nvSpPr>
            <p:spPr bwMode="auto">
              <a:xfrm>
                <a:off x="3560" y="2555"/>
                <a:ext cx="136" cy="47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8425" name="Freeform 137"/>
              <p:cNvSpPr>
                <a:spLocks/>
              </p:cNvSpPr>
              <p:nvPr/>
            </p:nvSpPr>
            <p:spPr bwMode="auto">
              <a:xfrm>
                <a:off x="3560" y="2602"/>
                <a:ext cx="136" cy="47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48426" name="Text Box 138"/>
          <p:cNvSpPr txBox="1">
            <a:spLocks noChangeArrowheads="1"/>
          </p:cNvSpPr>
          <p:nvPr/>
        </p:nvSpPr>
        <p:spPr bwMode="auto">
          <a:xfrm>
            <a:off x="309563" y="5414963"/>
            <a:ext cx="9699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</a:t>
            </a:r>
            <a:endParaRPr lang="en-AU" b="0">
              <a:solidFill>
                <a:srgbClr val="0099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188913"/>
            <a:ext cx="7367588" cy="762000"/>
          </a:xfrm>
        </p:spPr>
        <p:txBody>
          <a:bodyPr/>
          <a:lstStyle/>
          <a:p>
            <a:r>
              <a:rPr kumimoji="0" lang="en-US" smtClean="0"/>
              <a:t>Capturing potential conflicts among goals</a:t>
            </a:r>
            <a:endParaRPr kumimoji="0" lang="en-US" smtClean="0">
              <a:solidFill>
                <a:schemeClr val="tx1"/>
              </a:solidFill>
            </a:endParaRP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58838"/>
            <a:ext cx="8851900" cy="1985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  <a:defRPr/>
            </a:pPr>
            <a:r>
              <a:rPr lang="en-US" altLang="en-US" smtClean="0"/>
              <a:t>Goals</a:t>
            </a:r>
            <a:r>
              <a:rPr lang="fr-FR" smtClean="0"/>
              <a:t> 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fr-FR" smtClean="0"/>
              <a:t> are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divergent</a:t>
            </a:r>
            <a:r>
              <a:rPr lang="fr-FR" smtClean="0"/>
              <a:t> in </a:t>
            </a:r>
            <a:r>
              <a:rPr lang="fr-FR" i="1" smtClean="0"/>
              <a:t>Dom</a:t>
            </a:r>
            <a:r>
              <a:rPr lang="fr-FR" smtClean="0"/>
              <a:t> if boundary condition </a:t>
            </a:r>
            <a:r>
              <a:rPr lang="fr-FR" i="1" smtClean="0"/>
              <a:t>B</a:t>
            </a:r>
            <a:r>
              <a:rPr lang="fr-FR" smtClean="0"/>
              <a:t> can be found making them unsatisfiable together:</a:t>
            </a:r>
            <a:endParaRPr lang="fr-FR" sz="2000" smtClean="0"/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z="1800" smtClean="0"/>
              <a:t>		          </a:t>
            </a:r>
            <a:r>
              <a:rPr lang="en-US" sz="2200" smtClean="0"/>
              <a:t>{</a:t>
            </a:r>
            <a:r>
              <a:rPr lang="en-US" sz="22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200" smtClean="0"/>
              <a:t>, </a:t>
            </a:r>
            <a:r>
              <a:rPr lang="fr-FR" sz="2200" i="1" smtClean="0"/>
              <a:t>G</a:t>
            </a:r>
            <a:r>
              <a:rPr lang="fr-FR" sz="2200" i="1" baseline="-25000" smtClean="0"/>
              <a:t>1</a:t>
            </a:r>
            <a:r>
              <a:rPr lang="fr-FR" sz="2200" i="1" smtClean="0"/>
              <a:t>, ..., G</a:t>
            </a:r>
            <a:r>
              <a:rPr lang="fr-FR" sz="2200" i="1" baseline="-25000" smtClean="0"/>
              <a:t>n</a:t>
            </a:r>
            <a:r>
              <a:rPr lang="fr-FR" sz="2200" i="1" smtClean="0"/>
              <a:t>,</a:t>
            </a:r>
            <a:r>
              <a:rPr lang="en-US" sz="2200" smtClean="0"/>
              <a:t> Dom} </a:t>
            </a:r>
            <a:r>
              <a:rPr lang="en-US" sz="2200" b="1" smtClean="0">
                <a:latin typeface="Symbol" pitchFamily="18" charset="2"/>
              </a:rPr>
              <a:t>|=</a:t>
            </a:r>
            <a:r>
              <a:rPr lang="en-US" smtClean="0">
                <a:latin typeface="MS Shell Dlg" charset="0"/>
              </a:rPr>
              <a:t>  </a:t>
            </a:r>
            <a:r>
              <a:rPr lang="en-US" b="1" smtClean="0"/>
              <a:t>false</a:t>
            </a:r>
            <a:endParaRPr lang="en-US" altLang="en-US" smtClean="0"/>
          </a:p>
          <a:p>
            <a:pPr>
              <a:lnSpc>
                <a:spcPct val="50000"/>
              </a:lnSpc>
              <a:spcBef>
                <a:spcPct val="80000"/>
              </a:spcBef>
              <a:defRPr/>
            </a:pPr>
            <a:r>
              <a:rPr lang="en-US" smtClean="0"/>
              <a:t>Can be captured for later analysis </a:t>
            </a:r>
            <a:r>
              <a:rPr lang="en-US" sz="1800" smtClean="0"/>
              <a:t>(cf. Chap. 3, 16, 18)</a:t>
            </a:r>
            <a:endParaRPr lang="en-US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65100"/>
            <a:ext cx="8985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00013" y="2927350"/>
          <a:ext cx="9043987" cy="3622675"/>
        </p:xfrm>
        <a:graphic>
          <a:graphicData uri="http://schemas.openxmlformats.org/presentationml/2006/ole">
            <p:oleObj spid="_x0000_s10242" name="Picture" r:id="rId4" imgW="5592600" imgH="20890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smtClean="0"/>
              <a:t>Connecting the goal model with </a:t>
            </a:r>
            <a:br>
              <a:rPr lang="en-US" smtClean="0"/>
            </a:br>
            <a:r>
              <a:rPr lang="en-US" smtClean="0"/>
              <a:t>other system views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00163"/>
            <a:ext cx="8810625" cy="467995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Interface links</a:t>
            </a:r>
            <a:r>
              <a:rPr lang="fr-FR" smtClean="0"/>
              <a:t> relate goals to</a:t>
            </a:r>
            <a:r>
              <a:rPr lang="fr-FR" sz="1800" smtClean="0"/>
              <a:t> </a:t>
            </a:r>
            <a:r>
              <a:rPr lang="fr-FR" smtClean="0"/>
              <a:t>other sub-models  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smtClean="0">
                <a:solidFill>
                  <a:srgbClr val="009999"/>
                </a:solidFill>
                <a:latin typeface="Symbol" pitchFamily="18" charset="2"/>
              </a:rPr>
              <a:t>  </a:t>
            </a:r>
            <a:r>
              <a:rPr lang="fr-FR" i="1" smtClean="0">
                <a:solidFill>
                  <a:srgbClr val="009999"/>
                </a:solidFill>
              </a:rPr>
              <a:t>traceability</a:t>
            </a:r>
            <a:endParaRPr lang="fr-FR" sz="2000" smtClean="0"/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fr-FR" smtClean="0"/>
              <a:t>: </a:t>
            </a:r>
            <a:r>
              <a:rPr lang="fr-FR" sz="2000" smtClean="0"/>
              <a:t>instances of </a:t>
            </a:r>
            <a:r>
              <a:rPr lang="fr-FR" sz="2000" i="1" smtClean="0"/>
              <a:t>Agent</a:t>
            </a:r>
            <a:r>
              <a:rPr lang="fr-FR" sz="2000" smtClean="0"/>
              <a:t> are the only ones to restrict behaviors to satisfy </a:t>
            </a:r>
            <a:r>
              <a:rPr lang="fr-FR" sz="2000" i="1" smtClean="0"/>
              <a:t>Goal</a:t>
            </a:r>
            <a:endParaRPr lang="en-US" altLang="en-US" i="1" smtClean="0"/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Obstruction</a:t>
            </a:r>
            <a:r>
              <a:rPr lang="fr-FR" smtClean="0"/>
              <a:t>: </a:t>
            </a:r>
            <a:r>
              <a:rPr lang="en-US" altLang="en-US" sz="2000" smtClean="0"/>
              <a:t>satisfaction of </a:t>
            </a:r>
            <a:r>
              <a:rPr lang="en-US" altLang="en-US" sz="2000" i="1" smtClean="0"/>
              <a:t>Obstacle</a:t>
            </a:r>
            <a:r>
              <a:rPr lang="en-US" altLang="en-US" sz="2000" smtClean="0"/>
              <a:t> inhibits satisfaction of </a:t>
            </a:r>
            <a:r>
              <a:rPr lang="en-US" altLang="en-US" sz="2000" i="1" smtClean="0"/>
              <a:t>Goal</a:t>
            </a:r>
            <a:endParaRPr lang="en-US" altLang="en-US" sz="2000" smtClean="0"/>
          </a:p>
          <a:p>
            <a:pPr>
              <a:lnSpc>
                <a:spcPct val="150000"/>
              </a:lnSpc>
              <a:spcBef>
                <a:spcPct val="1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Concern</a:t>
            </a:r>
            <a:r>
              <a:rPr lang="fr-FR" smtClean="0"/>
              <a:t>: </a:t>
            </a:r>
            <a:r>
              <a:rPr lang="en-US" altLang="en-US" sz="2000" smtClean="0"/>
              <a:t>specification of </a:t>
            </a:r>
            <a:r>
              <a:rPr lang="en-US" altLang="en-US" sz="2000" i="1" smtClean="0"/>
              <a:t>Goal</a:t>
            </a:r>
            <a:r>
              <a:rPr lang="en-US" altLang="en-US" sz="2000" smtClean="0"/>
              <a:t> refers to</a:t>
            </a:r>
            <a:r>
              <a:rPr lang="fr-FR" sz="2000" smtClean="0"/>
              <a:t> </a:t>
            </a:r>
            <a:r>
              <a:rPr lang="en-US" altLang="en-US" sz="2000" i="1" smtClean="0"/>
              <a:t>Object</a:t>
            </a:r>
          </a:p>
          <a:p>
            <a:pPr>
              <a:spcBef>
                <a:spcPct val="1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0perationalization</a:t>
            </a:r>
            <a:r>
              <a:rPr lang="fr-FR" smtClean="0"/>
              <a:t>: </a:t>
            </a:r>
            <a:r>
              <a:rPr lang="en-US" altLang="en-US" sz="2000" smtClean="0"/>
              <a:t>spec</a:t>
            </a:r>
            <a:r>
              <a:rPr lang="fr-FR" sz="2000" smtClean="0"/>
              <a:t> of </a:t>
            </a:r>
            <a:r>
              <a:rPr lang="en-US" altLang="en-US" sz="2000" i="1" smtClean="0"/>
              <a:t>Operations </a:t>
            </a:r>
            <a:r>
              <a:rPr lang="en-US" altLang="en-US" sz="2000" smtClean="0"/>
              <a:t>ensures satisfaction of </a:t>
            </a:r>
            <a:r>
              <a:rPr lang="en-US" altLang="en-US" sz="2000" i="1" smtClean="0"/>
              <a:t>Goal</a:t>
            </a:r>
            <a:endParaRPr lang="en-US" altLang="en-US" sz="2000" smtClean="0"/>
          </a:p>
          <a:p>
            <a:pPr>
              <a:lnSpc>
                <a:spcPct val="370000"/>
              </a:lnSpc>
              <a:spcBef>
                <a:spcPct val="13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Coverage</a:t>
            </a:r>
            <a:r>
              <a:rPr lang="fr-FR" smtClean="0"/>
              <a:t>: </a:t>
            </a:r>
            <a:r>
              <a:rPr lang="fr-FR" sz="2000" smtClean="0"/>
              <a:t>behaviors prescribed by Goal cover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Scenario</a:t>
            </a:r>
          </a:p>
        </p:txBody>
      </p:sp>
      <p:grpSp>
        <p:nvGrpSpPr>
          <p:cNvPr id="35844" name="Group 86"/>
          <p:cNvGrpSpPr>
            <a:grpSpLocks/>
          </p:cNvGrpSpPr>
          <p:nvPr/>
        </p:nvGrpSpPr>
        <p:grpSpPr bwMode="auto">
          <a:xfrm>
            <a:off x="4991100" y="2038350"/>
            <a:ext cx="3070225" cy="334963"/>
            <a:chOff x="3144" y="1284"/>
            <a:chExt cx="1934" cy="211"/>
          </a:xfrm>
        </p:grpSpPr>
        <p:grpSp>
          <p:nvGrpSpPr>
            <p:cNvPr id="35892" name="Group 39"/>
            <p:cNvGrpSpPr>
              <a:grpSpLocks/>
            </p:cNvGrpSpPr>
            <p:nvPr/>
          </p:nvGrpSpPr>
          <p:grpSpPr bwMode="auto">
            <a:xfrm>
              <a:off x="3144" y="1284"/>
              <a:ext cx="540" cy="211"/>
              <a:chOff x="1799" y="1675"/>
              <a:chExt cx="540" cy="211"/>
            </a:xfrm>
          </p:grpSpPr>
          <p:sp>
            <p:nvSpPr>
              <p:cNvPr id="35898" name="AutoShape 12"/>
              <p:cNvSpPr>
                <a:spLocks noChangeArrowheads="1"/>
              </p:cNvSpPr>
              <p:nvPr/>
            </p:nvSpPr>
            <p:spPr bwMode="auto">
              <a:xfrm>
                <a:off x="1799" y="167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/>
              <a:p>
                <a:pPr algn="l">
                  <a:spcBef>
                    <a:spcPct val="0"/>
                  </a:spcBef>
                </a:pPr>
                <a:endParaRPr lang="en-AU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9" name="Text Box 7"/>
              <p:cNvSpPr txBox="1">
                <a:spLocks noChangeArrowheads="1"/>
              </p:cNvSpPr>
              <p:nvPr/>
            </p:nvSpPr>
            <p:spPr bwMode="auto">
              <a:xfrm>
                <a:off x="1818" y="1684"/>
                <a:ext cx="47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16" name="AutoShape 8"/>
            <p:cNvSpPr>
              <a:spLocks noChangeArrowheads="1"/>
            </p:cNvSpPr>
            <p:nvPr/>
          </p:nvSpPr>
          <p:spPr bwMode="auto">
            <a:xfrm>
              <a:off x="4432" y="1297"/>
              <a:ext cx="646" cy="176"/>
            </a:xfrm>
            <a:prstGeom prst="flowChartPreparation">
              <a:avLst/>
            </a:prstGeom>
            <a:solidFill>
              <a:srgbClr val="E2E5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4" name="Text Box 9"/>
            <p:cNvSpPr txBox="1">
              <a:spLocks noChangeArrowheads="1"/>
            </p:cNvSpPr>
            <p:nvPr/>
          </p:nvSpPr>
          <p:spPr bwMode="auto">
            <a:xfrm>
              <a:off x="4550" y="1292"/>
              <a:ext cx="42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0"/>
            <a:lstStyle/>
            <a:p>
              <a:pPr algn="just">
                <a:spcBef>
                  <a:spcPts val="100"/>
                </a:spcBef>
              </a:pPr>
              <a:r>
                <a:rPr lang="en-US" sz="1800" b="0">
                  <a:solidFill>
                    <a:srgbClr val="000080"/>
                  </a:solidFill>
                  <a:latin typeface="Arial" pitchFamily="34" charset="0"/>
                </a:rPr>
                <a:t>Agent</a:t>
              </a: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014" name="Line 6"/>
            <p:cNvSpPr>
              <a:spLocks noChangeShapeType="1"/>
            </p:cNvSpPr>
            <p:nvPr/>
          </p:nvSpPr>
          <p:spPr bwMode="auto">
            <a:xfrm rot="5400000" flipH="1">
              <a:off x="3824" y="1243"/>
              <a:ext cx="0" cy="3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18" name="Line 10"/>
            <p:cNvSpPr>
              <a:spLocks noChangeShapeType="1"/>
            </p:cNvSpPr>
            <p:nvPr/>
          </p:nvSpPr>
          <p:spPr bwMode="auto">
            <a:xfrm rot="5400000">
              <a:off x="4266" y="1210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19" name="Oval 11"/>
            <p:cNvSpPr>
              <a:spLocks noChangeArrowheads="1"/>
            </p:cNvSpPr>
            <p:nvPr/>
          </p:nvSpPr>
          <p:spPr bwMode="auto">
            <a:xfrm rot="5400000">
              <a:off x="3969" y="1327"/>
              <a:ext cx="126" cy="1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845" name="Group 38"/>
          <p:cNvGrpSpPr>
            <a:grpSpLocks/>
          </p:cNvGrpSpPr>
          <p:nvPr/>
        </p:nvGrpSpPr>
        <p:grpSpPr bwMode="auto">
          <a:xfrm>
            <a:off x="5099050" y="2913063"/>
            <a:ext cx="2819400" cy="377825"/>
            <a:chOff x="3403" y="3872"/>
            <a:chExt cx="1776" cy="238"/>
          </a:xfrm>
        </p:grpSpPr>
        <p:sp>
          <p:nvSpPr>
            <p:cNvPr id="1451039" name="Line 31"/>
            <p:cNvSpPr>
              <a:spLocks noChangeShapeType="1"/>
            </p:cNvSpPr>
            <p:nvPr/>
          </p:nvSpPr>
          <p:spPr bwMode="auto">
            <a:xfrm rot="5400000" flipH="1">
              <a:off x="4366" y="3680"/>
              <a:ext cx="0" cy="5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85" name="Group 35"/>
            <p:cNvGrpSpPr>
              <a:grpSpLocks/>
            </p:cNvGrpSpPr>
            <p:nvPr/>
          </p:nvGrpSpPr>
          <p:grpSpPr bwMode="auto">
            <a:xfrm>
              <a:off x="4639" y="3872"/>
              <a:ext cx="540" cy="238"/>
              <a:chOff x="4803" y="3908"/>
              <a:chExt cx="540" cy="238"/>
            </a:xfrm>
          </p:grpSpPr>
          <p:sp>
            <p:nvSpPr>
              <p:cNvPr id="35890" name="AutoShape 20"/>
              <p:cNvSpPr>
                <a:spLocks noChangeArrowheads="1"/>
              </p:cNvSpPr>
              <p:nvPr/>
            </p:nvSpPr>
            <p:spPr bwMode="auto">
              <a:xfrm>
                <a:off x="4803" y="3908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/>
              <a:p>
                <a:pPr algn="l">
                  <a:spcBef>
                    <a:spcPct val="0"/>
                  </a:spcBef>
                </a:pPr>
                <a:endParaRPr lang="en-AU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91" name="Text Box 21"/>
              <p:cNvSpPr txBox="1">
                <a:spLocks noChangeArrowheads="1"/>
              </p:cNvSpPr>
              <p:nvPr/>
            </p:nvSpPr>
            <p:spPr bwMode="auto">
              <a:xfrm>
                <a:off x="4831" y="3917"/>
                <a:ext cx="45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40" name="Line 32"/>
            <p:cNvSpPr>
              <a:spLocks noChangeShapeType="1"/>
            </p:cNvSpPr>
            <p:nvPr/>
          </p:nvSpPr>
          <p:spPr bwMode="auto">
            <a:xfrm rot="16200000" flipH="1">
              <a:off x="4373" y="3959"/>
              <a:ext cx="163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87" name="Group 37"/>
            <p:cNvGrpSpPr>
              <a:grpSpLocks/>
            </p:cNvGrpSpPr>
            <p:nvPr/>
          </p:nvGrpSpPr>
          <p:grpSpPr bwMode="auto">
            <a:xfrm>
              <a:off x="3403" y="3873"/>
              <a:ext cx="742" cy="233"/>
              <a:chOff x="3367" y="3873"/>
              <a:chExt cx="742" cy="233"/>
            </a:xfrm>
          </p:grpSpPr>
          <p:sp>
            <p:nvSpPr>
              <p:cNvPr id="1451037" name="AutoShape 29"/>
              <p:cNvSpPr>
                <a:spLocks noChangeArrowheads="1"/>
              </p:cNvSpPr>
              <p:nvPr/>
            </p:nvSpPr>
            <p:spPr bwMode="auto">
              <a:xfrm flipH="1">
                <a:off x="3367" y="3873"/>
                <a:ext cx="742" cy="208"/>
              </a:xfrm>
              <a:prstGeom prst="parallelogram">
                <a:avLst>
                  <a:gd name="adj" fmla="val 55558"/>
                </a:avLst>
              </a:prstGeom>
              <a:solidFill>
                <a:srgbClr val="E2E5F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89" name="Text Box 33"/>
              <p:cNvSpPr txBox="1">
                <a:spLocks noChangeArrowheads="1"/>
              </p:cNvSpPr>
              <p:nvPr/>
            </p:nvSpPr>
            <p:spPr bwMode="auto">
              <a:xfrm>
                <a:off x="3427" y="3877"/>
                <a:ext cx="64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Obstacle</a:t>
                </a: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Group 84"/>
          <p:cNvGrpSpPr>
            <a:grpSpLocks/>
          </p:cNvGrpSpPr>
          <p:nvPr/>
        </p:nvGrpSpPr>
        <p:grpSpPr bwMode="auto">
          <a:xfrm>
            <a:off x="5275263" y="3794125"/>
            <a:ext cx="2459037" cy="349250"/>
            <a:chOff x="1814" y="2635"/>
            <a:chExt cx="1549" cy="220"/>
          </a:xfrm>
        </p:grpSpPr>
        <p:grpSp>
          <p:nvGrpSpPr>
            <p:cNvPr id="35877" name="Group 67"/>
            <p:cNvGrpSpPr>
              <a:grpSpLocks/>
            </p:cNvGrpSpPr>
            <p:nvPr/>
          </p:nvGrpSpPr>
          <p:grpSpPr bwMode="auto">
            <a:xfrm>
              <a:off x="1814" y="2635"/>
              <a:ext cx="540" cy="211"/>
              <a:chOff x="1814" y="2635"/>
              <a:chExt cx="540" cy="211"/>
            </a:xfrm>
          </p:grpSpPr>
          <p:sp>
            <p:nvSpPr>
              <p:cNvPr id="35882" name="AutoShape 41"/>
              <p:cNvSpPr>
                <a:spLocks noChangeArrowheads="1"/>
              </p:cNvSpPr>
              <p:nvPr/>
            </p:nvSpPr>
            <p:spPr bwMode="auto">
              <a:xfrm>
                <a:off x="1814" y="263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/>
              <a:p>
                <a:pPr algn="l">
                  <a:spcBef>
                    <a:spcPct val="0"/>
                  </a:spcBef>
                </a:pPr>
                <a:endParaRPr lang="en-AU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42"/>
              <p:cNvSpPr txBox="1">
                <a:spLocks noChangeArrowheads="1"/>
              </p:cNvSpPr>
              <p:nvPr/>
            </p:nvSpPr>
            <p:spPr bwMode="auto">
              <a:xfrm>
                <a:off x="1833" y="2644"/>
                <a:ext cx="47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51052" name="Line 44"/>
            <p:cNvSpPr>
              <a:spLocks noChangeShapeType="1"/>
            </p:cNvSpPr>
            <p:nvPr/>
          </p:nvSpPr>
          <p:spPr bwMode="auto">
            <a:xfrm rot="5400000" flipH="1">
              <a:off x="2584" y="2504"/>
              <a:ext cx="0" cy="4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79" name="Group 49"/>
            <p:cNvGrpSpPr>
              <a:grpSpLocks/>
            </p:cNvGrpSpPr>
            <p:nvPr/>
          </p:nvGrpSpPr>
          <p:grpSpPr bwMode="auto">
            <a:xfrm>
              <a:off x="2818" y="2637"/>
              <a:ext cx="545" cy="218"/>
              <a:chOff x="3400" y="3891"/>
              <a:chExt cx="545" cy="218"/>
            </a:xfrm>
          </p:grpSpPr>
          <p:sp>
            <p:nvSpPr>
              <p:cNvPr id="1451055" name="Rectangle 47"/>
              <p:cNvSpPr>
                <a:spLocks noChangeArrowheads="1"/>
              </p:cNvSpPr>
              <p:nvPr/>
            </p:nvSpPr>
            <p:spPr bwMode="auto">
              <a:xfrm>
                <a:off x="3400" y="3891"/>
                <a:ext cx="545" cy="218"/>
              </a:xfrm>
              <a:prstGeom prst="rect">
                <a:avLst/>
              </a:prstGeom>
              <a:solidFill>
                <a:srgbClr val="E2E5FA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81" name="Text Box 48"/>
              <p:cNvSpPr txBox="1">
                <a:spLocks noChangeArrowheads="1"/>
              </p:cNvSpPr>
              <p:nvPr/>
            </p:nvSpPr>
            <p:spPr bwMode="auto">
              <a:xfrm>
                <a:off x="3447" y="3903"/>
                <a:ext cx="47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Object</a:t>
                </a: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7" name="Group 66"/>
          <p:cNvGrpSpPr>
            <a:grpSpLocks/>
          </p:cNvGrpSpPr>
          <p:nvPr/>
        </p:nvGrpSpPr>
        <p:grpSpPr bwMode="auto">
          <a:xfrm>
            <a:off x="5343525" y="4591050"/>
            <a:ext cx="2084388" cy="1042988"/>
            <a:chOff x="3968" y="3663"/>
            <a:chExt cx="1313" cy="657"/>
          </a:xfrm>
        </p:grpSpPr>
        <p:sp>
          <p:nvSpPr>
            <p:cNvPr id="1451061" name="Line 53"/>
            <p:cNvSpPr>
              <a:spLocks noChangeShapeType="1"/>
            </p:cNvSpPr>
            <p:nvPr/>
          </p:nvSpPr>
          <p:spPr bwMode="auto">
            <a:xfrm flipH="1">
              <a:off x="4332" y="4089"/>
              <a:ext cx="234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2" name="Line 54"/>
            <p:cNvSpPr>
              <a:spLocks noChangeShapeType="1"/>
            </p:cNvSpPr>
            <p:nvPr/>
          </p:nvSpPr>
          <p:spPr bwMode="auto">
            <a:xfrm>
              <a:off x="4657" y="4081"/>
              <a:ext cx="57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3" name="Line 55"/>
            <p:cNvSpPr>
              <a:spLocks noChangeShapeType="1"/>
            </p:cNvSpPr>
            <p:nvPr/>
          </p:nvSpPr>
          <p:spPr bwMode="auto">
            <a:xfrm>
              <a:off x="4596" y="3868"/>
              <a:ext cx="8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4" name="Oval 56"/>
            <p:cNvSpPr>
              <a:spLocks noChangeArrowheads="1"/>
            </p:cNvSpPr>
            <p:nvPr/>
          </p:nvSpPr>
          <p:spPr bwMode="auto">
            <a:xfrm>
              <a:off x="4554" y="3996"/>
              <a:ext cx="106" cy="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1066" name="AutoShape 58"/>
            <p:cNvSpPr>
              <a:spLocks noChangeArrowheads="1"/>
            </p:cNvSpPr>
            <p:nvPr/>
          </p:nvSpPr>
          <p:spPr bwMode="auto">
            <a:xfrm>
              <a:off x="4364" y="3663"/>
              <a:ext cx="521" cy="216"/>
            </a:xfrm>
            <a:prstGeom prst="parallelogram">
              <a:avLst>
                <a:gd name="adj" fmla="val 55633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0" name="Text Box 59"/>
            <p:cNvSpPr txBox="1">
              <a:spLocks noChangeArrowheads="1"/>
            </p:cNvSpPr>
            <p:nvPr/>
          </p:nvSpPr>
          <p:spPr bwMode="auto">
            <a:xfrm>
              <a:off x="4415" y="3685"/>
              <a:ext cx="403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0"/>
            <a:lstStyle/>
            <a:p>
              <a:pPr>
                <a:spcBef>
                  <a:spcPts val="300"/>
                </a:spcBef>
              </a:pPr>
              <a:r>
                <a:rPr lang="en-US" sz="1800" b="0">
                  <a:solidFill>
                    <a:schemeClr val="tx1"/>
                  </a:solidFill>
                  <a:latin typeface="Arial" pitchFamily="34" charset="0"/>
                </a:rPr>
                <a:t>Goal</a:t>
              </a:r>
              <a:endParaRPr lang="en-US" sz="1000" b="0">
                <a:solidFill>
                  <a:srgbClr val="000000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5871" name="Group 60"/>
            <p:cNvGrpSpPr>
              <a:grpSpLocks/>
            </p:cNvGrpSpPr>
            <p:nvPr/>
          </p:nvGrpSpPr>
          <p:grpSpPr bwMode="auto">
            <a:xfrm>
              <a:off x="3968" y="4117"/>
              <a:ext cx="558" cy="202"/>
              <a:chOff x="10531" y="12991"/>
              <a:chExt cx="816" cy="350"/>
            </a:xfrm>
          </p:grpSpPr>
          <p:sp>
            <p:nvSpPr>
              <p:cNvPr id="1451069" name="Oval 61"/>
              <p:cNvSpPr>
                <a:spLocks noChangeArrowheads="1"/>
              </p:cNvSpPr>
              <p:nvPr/>
            </p:nvSpPr>
            <p:spPr bwMode="auto">
              <a:xfrm>
                <a:off x="10531" y="12991"/>
                <a:ext cx="816" cy="35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76" name="Text Box 62"/>
              <p:cNvSpPr txBox="1">
                <a:spLocks noChangeArrowheads="1"/>
              </p:cNvSpPr>
              <p:nvPr/>
            </p:nvSpPr>
            <p:spPr bwMode="auto">
              <a:xfrm>
                <a:off x="10545" y="13007"/>
                <a:ext cx="775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300"/>
                  </a:spcBef>
                </a:pPr>
                <a:r>
                  <a:rPr lang="en-US" sz="1800" b="0">
                    <a:solidFill>
                      <a:schemeClr val="tx1"/>
                    </a:solidFill>
                    <a:latin typeface="Arial" pitchFamily="34" charset="0"/>
                  </a:rPr>
                  <a:t>Oper1</a:t>
                </a:r>
                <a:endParaRPr lang="en-US" sz="1000" b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872" name="Group 63"/>
            <p:cNvGrpSpPr>
              <a:grpSpLocks/>
            </p:cNvGrpSpPr>
            <p:nvPr/>
          </p:nvGrpSpPr>
          <p:grpSpPr bwMode="auto">
            <a:xfrm>
              <a:off x="4723" y="4118"/>
              <a:ext cx="558" cy="202"/>
              <a:chOff x="10531" y="12991"/>
              <a:chExt cx="816" cy="350"/>
            </a:xfrm>
          </p:grpSpPr>
          <p:sp>
            <p:nvSpPr>
              <p:cNvPr id="1451072" name="Oval 64"/>
              <p:cNvSpPr>
                <a:spLocks noChangeArrowheads="1"/>
              </p:cNvSpPr>
              <p:nvPr/>
            </p:nvSpPr>
            <p:spPr bwMode="auto">
              <a:xfrm>
                <a:off x="10531" y="12991"/>
                <a:ext cx="816" cy="35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74" name="Text Box 65"/>
              <p:cNvSpPr txBox="1">
                <a:spLocks noChangeArrowheads="1"/>
              </p:cNvSpPr>
              <p:nvPr/>
            </p:nvSpPr>
            <p:spPr bwMode="auto">
              <a:xfrm>
                <a:off x="10545" y="13007"/>
                <a:ext cx="775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300"/>
                  </a:spcBef>
                </a:pPr>
                <a:r>
                  <a:rPr lang="en-US" sz="1800" b="0">
                    <a:solidFill>
                      <a:schemeClr val="tx1"/>
                    </a:solidFill>
                    <a:latin typeface="Arial" pitchFamily="34" charset="0"/>
                  </a:rPr>
                  <a:t>Oper2</a:t>
                </a:r>
                <a:endParaRPr lang="en-US" sz="1000" b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8" name="Group 88"/>
          <p:cNvGrpSpPr>
            <a:grpSpLocks/>
          </p:cNvGrpSpPr>
          <p:nvPr/>
        </p:nvGrpSpPr>
        <p:grpSpPr bwMode="auto">
          <a:xfrm>
            <a:off x="5451475" y="6097588"/>
            <a:ext cx="2160588" cy="539750"/>
            <a:chOff x="3434" y="3841"/>
            <a:chExt cx="1361" cy="340"/>
          </a:xfrm>
        </p:grpSpPr>
        <p:sp>
          <p:nvSpPr>
            <p:cNvPr id="1451079" name="Line 71"/>
            <p:cNvSpPr>
              <a:spLocks noChangeShapeType="1"/>
            </p:cNvSpPr>
            <p:nvPr/>
          </p:nvSpPr>
          <p:spPr bwMode="auto">
            <a:xfrm rot="5400000" flipH="1">
              <a:off x="4158" y="3762"/>
              <a:ext cx="0" cy="4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851" name="Group 68"/>
            <p:cNvGrpSpPr>
              <a:grpSpLocks/>
            </p:cNvGrpSpPr>
            <p:nvPr/>
          </p:nvGrpSpPr>
          <p:grpSpPr bwMode="auto">
            <a:xfrm>
              <a:off x="3434" y="3884"/>
              <a:ext cx="540" cy="211"/>
              <a:chOff x="1814" y="2635"/>
              <a:chExt cx="540" cy="211"/>
            </a:xfrm>
          </p:grpSpPr>
          <p:sp>
            <p:nvSpPr>
              <p:cNvPr id="35863" name="AutoShape 69"/>
              <p:cNvSpPr>
                <a:spLocks noChangeArrowheads="1"/>
              </p:cNvSpPr>
              <p:nvPr/>
            </p:nvSpPr>
            <p:spPr bwMode="auto">
              <a:xfrm>
                <a:off x="1814" y="2635"/>
                <a:ext cx="540" cy="211"/>
              </a:xfrm>
              <a:prstGeom prst="parallelogram">
                <a:avLst>
                  <a:gd name="adj" fmla="val 29100"/>
                </a:avLst>
              </a:prstGeom>
              <a:solidFill>
                <a:srgbClr val="E2E5FA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2004" tIns="16002" rIns="32004" bIns="16002"/>
              <a:lstStyle/>
              <a:p>
                <a:pPr algn="l">
                  <a:spcBef>
                    <a:spcPct val="0"/>
                  </a:spcBef>
                </a:pPr>
                <a:endParaRPr lang="en-AU" sz="600" b="0">
                  <a:solidFill>
                    <a:srgbClr val="0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64" name="Text Box 70"/>
              <p:cNvSpPr txBox="1">
                <a:spLocks noChangeArrowheads="1"/>
              </p:cNvSpPr>
              <p:nvPr/>
            </p:nvSpPr>
            <p:spPr bwMode="auto">
              <a:xfrm>
                <a:off x="1833" y="2644"/>
                <a:ext cx="47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0"/>
              <a:lstStyle/>
              <a:p>
                <a:pPr>
                  <a:spcBef>
                    <a:spcPts val="100"/>
                  </a:spcBef>
                </a:pPr>
                <a:r>
                  <a:rPr lang="en-US" sz="1800" b="0">
                    <a:solidFill>
                      <a:srgbClr val="000080"/>
                    </a:solidFill>
                    <a:latin typeface="Arial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algn="l">
                  <a:spcBef>
                    <a:spcPct val="0"/>
                  </a:spcBef>
                </a:pPr>
                <a:endParaRPr lang="en-AU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852" name="Group 72"/>
            <p:cNvGrpSpPr>
              <a:grpSpLocks/>
            </p:cNvGrpSpPr>
            <p:nvPr/>
          </p:nvGrpSpPr>
          <p:grpSpPr bwMode="auto">
            <a:xfrm>
              <a:off x="4409" y="3841"/>
              <a:ext cx="386" cy="340"/>
              <a:chOff x="4993" y="508"/>
              <a:chExt cx="727" cy="677"/>
            </a:xfrm>
          </p:grpSpPr>
          <p:sp>
            <p:nvSpPr>
              <p:cNvPr id="1451081" name="Rectangle 73"/>
              <p:cNvSpPr>
                <a:spLocks noChangeArrowheads="1"/>
              </p:cNvSpPr>
              <p:nvPr/>
            </p:nvSpPr>
            <p:spPr bwMode="auto">
              <a:xfrm>
                <a:off x="4993" y="508"/>
                <a:ext cx="727" cy="6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5854" name="Group 74"/>
              <p:cNvGrpSpPr>
                <a:grpSpLocks noChangeAspect="1"/>
              </p:cNvGrpSpPr>
              <p:nvPr/>
            </p:nvGrpSpPr>
            <p:grpSpPr bwMode="auto">
              <a:xfrm>
                <a:off x="5404" y="567"/>
                <a:ext cx="262" cy="602"/>
                <a:chOff x="-1644" y="2229"/>
                <a:chExt cx="773" cy="1778"/>
              </a:xfrm>
            </p:grpSpPr>
            <p:sp>
              <p:nvSpPr>
                <p:cNvPr id="145108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-1645" y="2231"/>
                  <a:ext cx="772" cy="3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/>
                  </a:solidFill>
                  <a:miter lim="800000"/>
                  <a:headEnd type="none" w="lg" len="lg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51084" name="Line 7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-1273" y="2625"/>
                  <a:ext cx="11" cy="138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lg" len="lg"/>
                  <a:tailEnd type="none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5855" name="Group 77"/>
              <p:cNvGrpSpPr>
                <a:grpSpLocks noChangeAspect="1"/>
              </p:cNvGrpSpPr>
              <p:nvPr/>
            </p:nvGrpSpPr>
            <p:grpSpPr bwMode="auto">
              <a:xfrm>
                <a:off x="5054" y="567"/>
                <a:ext cx="262" cy="602"/>
                <a:chOff x="-1644" y="2229"/>
                <a:chExt cx="773" cy="1778"/>
              </a:xfrm>
            </p:grpSpPr>
            <p:sp>
              <p:nvSpPr>
                <p:cNvPr id="1451086" name="Rectangle 78"/>
                <p:cNvSpPr>
                  <a:spLocks noChangeAspect="1" noChangeArrowheads="1"/>
                </p:cNvSpPr>
                <p:nvPr/>
              </p:nvSpPr>
              <p:spPr bwMode="auto">
                <a:xfrm>
                  <a:off x="-1646" y="2231"/>
                  <a:ext cx="767" cy="37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/>
                  </a:solidFill>
                  <a:miter lim="800000"/>
                  <a:headEnd type="none" w="lg" len="lg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51087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-1274" y="2625"/>
                  <a:ext cx="11" cy="138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lg" len="lg"/>
                  <a:tailEnd type="none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451088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5193" y="924"/>
                <a:ext cx="341" cy="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1089" name="Line 8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3" y="1032"/>
                <a:ext cx="341" cy="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1090" name="Line 8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3" y="823"/>
                <a:ext cx="341" cy="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35849" name="Picture 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8" y="179388"/>
            <a:ext cx="788987" cy="7921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209550"/>
            <a:ext cx="7315200" cy="609600"/>
          </a:xfrm>
        </p:spPr>
        <p:txBody>
          <a:bodyPr/>
          <a:lstStyle/>
          <a:p>
            <a:r>
              <a:rPr lang="en-US" smtClean="0"/>
              <a:t>Intentional view of the modeled system</a:t>
            </a:r>
            <a:endParaRPr lang="en-AU" smtClean="0"/>
          </a:p>
        </p:txBody>
      </p:sp>
      <p:sp>
        <p:nvSpPr>
          <p:cNvPr id="1518595" name="Text Box 3"/>
          <p:cNvSpPr txBox="1">
            <a:spLocks noChangeArrowheads="1"/>
          </p:cNvSpPr>
          <p:nvPr/>
        </p:nvSpPr>
        <p:spPr bwMode="auto">
          <a:xfrm>
            <a:off x="1590675" y="1001713"/>
            <a:ext cx="248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 sz="2800" b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Chap.8:  Goals</a:t>
            </a:r>
            <a:endParaRPr lang="fr-FR" sz="2000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Chap.9:  Risks</a:t>
            </a:r>
            <a:endParaRPr lang="fr-FR" b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Chap.10: Conceptual objects</a:t>
            </a:r>
            <a:endParaRPr lang="fr-FR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b="0">
                <a:solidFill>
                  <a:srgbClr val="5F5F5F"/>
                </a:solidFill>
                <a:latin typeface="Comic Sans MS" pitchFamily="66" charset="0"/>
              </a:rPr>
              <a:t>Chap.11: Agents</a:t>
            </a:r>
            <a:endParaRPr lang="fr-FR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518599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0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8601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b="0">
                <a:solidFill>
                  <a:schemeClr val="folHlink"/>
                </a:solidFill>
                <a:latin typeface="Verdana" pitchFamily="34" charset="0"/>
              </a:rPr>
              <a:t>on what?</a:t>
            </a:r>
            <a:endParaRPr lang="fr-BE" i="1">
              <a:solidFill>
                <a:srgbClr val="808080"/>
              </a:solidFill>
              <a:latin typeface="Verdana" pitchFamily="34" charset="0"/>
            </a:endParaRP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18605" name="Text Box 13"/>
          <p:cNvSpPr txBox="1">
            <a:spLocks noChangeArrowheads="1"/>
          </p:cNvSpPr>
          <p:nvPr/>
        </p:nvSpPr>
        <p:spPr bwMode="auto">
          <a:xfrm>
            <a:off x="1901825" y="2879725"/>
            <a:ext cx="164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 sz="2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sz="2800" b="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18608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 b="0">
                <a:solidFill>
                  <a:schemeClr val="hlink"/>
                </a:solidFill>
                <a:latin typeface="Verdana" pitchFamily="34" charset="0"/>
              </a:rPr>
              <a:t>who</a:t>
            </a:r>
            <a:r>
              <a:rPr lang="fr-BE" sz="1600" b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fr-BE" b="0">
                <a:solidFill>
                  <a:schemeClr val="hlink"/>
                </a:solidFill>
                <a:latin typeface="Verdana" pitchFamily="34" charset="0"/>
              </a:rPr>
              <a:t>?</a:t>
            </a:r>
            <a:endParaRPr lang="fr-BE" sz="2000" b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3" y="42863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xfrm>
            <a:off x="400050" y="1244600"/>
            <a:ext cx="8861425" cy="5080000"/>
          </a:xfrm>
          <a:noFill/>
        </p:spPr>
        <p:txBody>
          <a:bodyPr/>
          <a:lstStyle/>
          <a:p>
            <a:r>
              <a:rPr kumimoji="0" lang="en-US" sz="2400" smtClean="0">
                <a:solidFill>
                  <a:srgbClr val="808080"/>
                </a:solidFill>
              </a:rPr>
              <a:t>Goal features as model annotations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Goal refinement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Connecting the goal model with other system views</a:t>
            </a:r>
            <a:endParaRPr kumimoji="0" lang="en-US" sz="2400" smtClean="0"/>
          </a:p>
          <a:p>
            <a:pPr>
              <a:spcBef>
                <a:spcPct val="60000"/>
              </a:spcBef>
            </a:pPr>
            <a:r>
              <a:rPr kumimoji="0" lang="en-US" sz="2400" smtClean="0"/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sz="2400" smtClean="0"/>
              <a:t>Goal diagrams as AND/OR graphs</a:t>
            </a:r>
            <a:endParaRPr kumimoji="0" lang="en-US" altLang="en-US" sz="2400" smtClean="0"/>
          </a:p>
          <a:p>
            <a:pPr>
              <a:spcBef>
                <a:spcPct val="60000"/>
              </a:spcBef>
            </a:pPr>
            <a:r>
              <a:rPr kumimoji="0" lang="en-US" sz="2400" smtClean="0"/>
              <a:t>Documenting goal refinements &amp; assignments with annotations</a:t>
            </a:r>
            <a:endParaRPr kumimoji="0" lang="en-US" altLang="en-US" sz="2400" smtClean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3627438"/>
            <a:ext cx="668338" cy="7223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119063"/>
            <a:ext cx="7874000" cy="762000"/>
          </a:xfrm>
        </p:spPr>
        <p:txBody>
          <a:bodyPr/>
          <a:lstStyle/>
          <a:p>
            <a:r>
              <a:rPr lang="en-US" smtClean="0"/>
              <a:t>Capturing options:  alternative refinements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44550"/>
            <a:ext cx="8851900" cy="3084513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fr-FR" smtClean="0"/>
              <a:t>An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OR-refinement</a:t>
            </a:r>
            <a:r>
              <a:rPr lang="fr-FR" i="1" smtClean="0"/>
              <a:t> </a:t>
            </a:r>
            <a:r>
              <a:rPr lang="fr-FR" smtClean="0"/>
              <a:t>of goal</a:t>
            </a:r>
            <a:r>
              <a:rPr lang="fr-FR" i="1" smtClean="0"/>
              <a:t> G</a:t>
            </a:r>
            <a:r>
              <a:rPr lang="fr-FR" smtClean="0"/>
              <a:t> into refinements </a:t>
            </a:r>
            <a:r>
              <a:rPr lang="fr-FR" i="1" smtClean="0"/>
              <a:t>R</a:t>
            </a:r>
            <a:r>
              <a:rPr lang="fr-FR" i="1" baseline="-25000" smtClean="0"/>
              <a:t>1</a:t>
            </a:r>
            <a:r>
              <a:rPr lang="fr-FR" i="1" smtClean="0"/>
              <a:t>, ..., R</a:t>
            </a:r>
            <a:r>
              <a:rPr lang="fr-FR" i="1" baseline="-25000" smtClean="0"/>
              <a:t>m</a:t>
            </a:r>
            <a:r>
              <a:rPr lang="fr-FR" smtClean="0"/>
              <a:t>  states that </a:t>
            </a:r>
            <a:r>
              <a:rPr lang="fr-FR" i="1" smtClean="0"/>
              <a:t>G</a:t>
            </a:r>
            <a:r>
              <a:rPr lang="fr-FR" smtClean="0"/>
              <a:t> can be satisfied by satisfying all subgoals from any of the alternative refinements </a:t>
            </a:r>
            <a:r>
              <a:rPr lang="fr-FR" i="1" smtClean="0"/>
              <a:t>R</a:t>
            </a:r>
            <a:r>
              <a:rPr lang="fr-FR" i="1" baseline="-25000" smtClean="0"/>
              <a:t>i</a:t>
            </a:r>
            <a:endParaRPr lang="fr-FR" sz="2000" i="1" smtClean="0"/>
          </a:p>
          <a:p>
            <a:pPr>
              <a:lnSpc>
                <a:spcPct val="100000"/>
              </a:lnSpc>
              <a:defRPr/>
            </a:pPr>
            <a:r>
              <a:rPr lang="en-US" altLang="en-US" smtClean="0"/>
              <a:t>Alternative goal refinements yield different system proposals </a:t>
            </a:r>
            <a:r>
              <a:rPr lang="en-US" altLang="en-US" sz="2000" smtClean="0"/>
              <a:t>(variants)</a:t>
            </a:r>
            <a:endParaRPr lang="en-US" altLang="en-US" smtClean="0"/>
          </a:p>
          <a:p>
            <a:pPr>
              <a:lnSpc>
                <a:spcPct val="100000"/>
              </a:lnSpc>
              <a:defRPr/>
            </a:pPr>
            <a:r>
              <a:rPr lang="en-US" altLang="en-US" smtClean="0"/>
              <a:t>Pros/cons to be evaluated against soft goals for selection of best option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90488"/>
            <a:ext cx="9159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0" y="4087813"/>
          <a:ext cx="9144000" cy="2490787"/>
        </p:xfrm>
        <a:graphic>
          <a:graphicData uri="http://schemas.openxmlformats.org/presentationml/2006/ole">
            <p:oleObj spid="_x0000_s11266" name="Picture" r:id="rId4" imgW="4860360" imgH="11901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19063"/>
            <a:ext cx="7859712" cy="762000"/>
          </a:xfrm>
        </p:spPr>
        <p:txBody>
          <a:bodyPr/>
          <a:lstStyle/>
          <a:p>
            <a:r>
              <a:rPr lang="en-US" smtClean="0"/>
              <a:t>Capturing options:  alternative assignments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90488"/>
            <a:ext cx="9159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3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7163" y="873125"/>
            <a:ext cx="8851900" cy="3084513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fr-FR" smtClean="0"/>
              <a:t>An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OR-assignment</a:t>
            </a:r>
            <a:r>
              <a:rPr lang="fr-FR" i="1" smtClean="0"/>
              <a:t> </a:t>
            </a:r>
            <a:r>
              <a:rPr lang="fr-FR" smtClean="0"/>
              <a:t>of goal</a:t>
            </a:r>
            <a:r>
              <a:rPr lang="fr-FR" i="1" smtClean="0"/>
              <a:t> G</a:t>
            </a:r>
            <a:r>
              <a:rPr lang="fr-FR" smtClean="0"/>
              <a:t> to agents </a:t>
            </a:r>
            <a:r>
              <a:rPr lang="fr-FR" i="1" smtClean="0"/>
              <a:t>A</a:t>
            </a:r>
            <a:r>
              <a:rPr lang="fr-FR" i="1" baseline="-25000" smtClean="0"/>
              <a:t>1</a:t>
            </a:r>
            <a:r>
              <a:rPr lang="fr-FR" i="1" smtClean="0"/>
              <a:t>, ..., A</a:t>
            </a:r>
            <a:r>
              <a:rPr lang="fr-FR" i="1" baseline="-25000" smtClean="0"/>
              <a:t>m</a:t>
            </a:r>
            <a:r>
              <a:rPr lang="fr-FR" smtClean="0"/>
              <a:t>  states that </a:t>
            </a:r>
            <a:r>
              <a:rPr lang="fr-FR" i="1" smtClean="0"/>
              <a:t>G</a:t>
            </a:r>
            <a:r>
              <a:rPr lang="fr-FR" smtClean="0"/>
              <a:t> can be satisfied by behavioral restrictions of any of the alternative agents </a:t>
            </a:r>
            <a:r>
              <a:rPr lang="fr-FR" i="1" smtClean="0"/>
              <a:t>A</a:t>
            </a:r>
            <a:r>
              <a:rPr lang="fr-FR" i="1" baseline="-25000" smtClean="0"/>
              <a:t>i</a:t>
            </a:r>
            <a:endParaRPr lang="fr-FR" sz="2000" i="1" smtClean="0"/>
          </a:p>
          <a:p>
            <a:pPr>
              <a:lnSpc>
                <a:spcPct val="100000"/>
              </a:lnSpc>
              <a:defRPr/>
            </a:pPr>
            <a:r>
              <a:rPr lang="en-US" altLang="en-US" smtClean="0"/>
              <a:t>Alternative assignments yield different system proposals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     (</a:t>
            </a:r>
            <a:r>
              <a:rPr lang="en-US" altLang="en-US" sz="1800" smtClean="0"/>
              <a:t>e.g.</a:t>
            </a:r>
            <a:r>
              <a:rPr lang="en-US" altLang="en-US" sz="2000" smtClean="0"/>
              <a:t> different degrees of automation)</a:t>
            </a:r>
          </a:p>
          <a:p>
            <a:pPr>
              <a:defRPr/>
            </a:pPr>
            <a:r>
              <a:rPr lang="en-US" altLang="en-US" smtClean="0"/>
              <a:t>Pros/cons to be evaluated against soft goals for selection of best option</a:t>
            </a: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0" y="3854450"/>
          <a:ext cx="9115425" cy="2789238"/>
        </p:xfrm>
        <a:graphic>
          <a:graphicData uri="http://schemas.openxmlformats.org/presentationml/2006/ole">
            <p:oleObj spid="_x0000_s12290" name="Picture" r:id="rId4" imgW="5412240" imgH="154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Goal diagrams as </a:t>
            </a:r>
            <a:r>
              <a:rPr lang="en-US" sz="2400" smtClean="0"/>
              <a:t>AND/OR</a:t>
            </a:r>
            <a:r>
              <a:rPr lang="en-US" smtClean="0"/>
              <a:t> graphs</a:t>
            </a:r>
          </a:p>
        </p:txBody>
      </p:sp>
      <p:sp>
        <p:nvSpPr>
          <p:cNvPr id="1481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5575" y="1109663"/>
            <a:ext cx="8916988" cy="5340350"/>
          </a:xfrm>
        </p:spPr>
        <p:txBody>
          <a:bodyPr/>
          <a:lstStyle/>
          <a:p>
            <a:pPr>
              <a:defRPr/>
            </a:pPr>
            <a:r>
              <a:rPr lang="en-US" smtClean="0"/>
              <a:t>AND/OR graph shows how goal nodes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contribute</a:t>
            </a:r>
            <a:r>
              <a:rPr lang="en-US" smtClean="0"/>
              <a:t> to each other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roots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2"/>
                </a:solidFill>
              </a:rPr>
              <a:t>=</a:t>
            </a:r>
            <a:r>
              <a:rPr lang="en-US" sz="2000" smtClean="0"/>
              <a:t>  high-level system goals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functional or non-functional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behavioral or soft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leaves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2"/>
                </a:solidFill>
              </a:rPr>
              <a:t>=</a:t>
            </a:r>
            <a:r>
              <a:rPr lang="en-US" sz="2000" smtClean="0"/>
              <a:t>  requirements or expectations</a:t>
            </a:r>
          </a:p>
          <a:p>
            <a:pPr lvl="2">
              <a:defRPr/>
            </a:pPr>
            <a:r>
              <a:rPr lang="en-US" smtClean="0"/>
              <a:t>assignable to single agents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smtClean="0"/>
              <a:t>an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AND-refinement</a:t>
            </a:r>
            <a:r>
              <a:rPr lang="en-US" sz="2000" smtClean="0"/>
              <a:t> links a parent goal to set of conjoined subgoals</a:t>
            </a:r>
          </a:p>
          <a:p>
            <a:pPr lvl="1">
              <a:spcBef>
                <a:spcPct val="40000"/>
              </a:spcBef>
              <a:defRPr/>
            </a:pPr>
            <a:r>
              <a:rPr lang="en-US" sz="2000" smtClean="0"/>
              <a:t>an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OR-refinement</a:t>
            </a:r>
            <a:r>
              <a:rPr lang="en-US" sz="2000" smtClean="0"/>
              <a:t> links a parent goal to a set of alternative AND-refinements   </a:t>
            </a:r>
            <a:r>
              <a:rPr lang="en-US" sz="2000" smtClean="0">
                <a:solidFill>
                  <a:schemeClr val="tx2"/>
                </a:solidFill>
              </a:rPr>
              <a:t>=&gt;</a:t>
            </a:r>
            <a:r>
              <a:rPr lang="en-US" sz="2000" smtClean="0"/>
              <a:t>  alternative system options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soft goals in the graph are used to select preferred options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Generally a directed acyclic graph, not a tree</a:t>
            </a:r>
          </a:p>
          <a:p>
            <a:pPr lvl="1">
              <a:defRPr/>
            </a:pPr>
            <a:r>
              <a:rPr lang="en-US" sz="2000" smtClean="0"/>
              <a:t>multiple roots  (e.g. functional, non-functional goals)</a:t>
            </a:r>
          </a:p>
          <a:p>
            <a:pPr lvl="1">
              <a:defRPr/>
            </a:pPr>
            <a:r>
              <a:rPr lang="en-US" sz="2000" smtClean="0"/>
              <a:t>a goal may contribute to multiple parent goals</a:t>
            </a:r>
            <a:endParaRPr lang="en-US" smtClean="0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179388" y="80963"/>
          <a:ext cx="725487" cy="806450"/>
        </p:xfrm>
        <a:graphic>
          <a:graphicData uri="http://schemas.openxmlformats.org/presentationml/2006/ole">
            <p:oleObj spid="_x0000_s13314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11150"/>
            <a:ext cx="8794750" cy="812800"/>
          </a:xfrm>
        </p:spPr>
        <p:txBody>
          <a:bodyPr/>
          <a:lstStyle/>
          <a:p>
            <a:r>
              <a:rPr lang="en-US" smtClean="0"/>
              <a:t>Goal diagrams as </a:t>
            </a:r>
            <a:r>
              <a:rPr lang="en-US" sz="2400" smtClean="0"/>
              <a:t>AND/OR</a:t>
            </a:r>
            <a:r>
              <a:rPr lang="en-US" smtClean="0"/>
              <a:t> graphs  </a:t>
            </a:r>
            <a:r>
              <a:rPr lang="en-US" sz="2000" smtClean="0"/>
              <a:t>(2)</a:t>
            </a:r>
            <a:endParaRPr lang="en-US" altLang="en-US" smtClean="0"/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3094038" y="4551363"/>
            <a:ext cx="692150" cy="273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3781425" y="476885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1" name="Line 5"/>
          <p:cNvSpPr>
            <a:spLocks noChangeShapeType="1"/>
          </p:cNvSpPr>
          <p:nvPr/>
        </p:nvSpPr>
        <p:spPr bwMode="auto">
          <a:xfrm>
            <a:off x="6219825" y="4862513"/>
            <a:ext cx="919163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3822700" y="39909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3803650" y="4067175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NoTrainCollision</a:t>
            </a:r>
          </a:p>
        </p:txBody>
      </p:sp>
      <p:sp>
        <p:nvSpPr>
          <p:cNvPr id="1453064" name="Line 8"/>
          <p:cNvSpPr>
            <a:spLocks noChangeShapeType="1"/>
          </p:cNvSpPr>
          <p:nvPr/>
        </p:nvSpPr>
        <p:spPr bwMode="auto">
          <a:xfrm>
            <a:off x="2705100" y="3695700"/>
            <a:ext cx="6477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5" name="Line 9"/>
          <p:cNvSpPr>
            <a:spLocks noChangeShapeType="1"/>
          </p:cNvSpPr>
          <p:nvPr/>
        </p:nvSpPr>
        <p:spPr bwMode="auto">
          <a:xfrm>
            <a:off x="2654300" y="32639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6" name="Line 10"/>
          <p:cNvSpPr>
            <a:spLocks noChangeShapeType="1"/>
          </p:cNvSpPr>
          <p:nvPr/>
        </p:nvSpPr>
        <p:spPr bwMode="auto">
          <a:xfrm flipH="1">
            <a:off x="1712913" y="3708400"/>
            <a:ext cx="865187" cy="27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1676400" y="2124075"/>
            <a:ext cx="2082800" cy="508000"/>
          </a:xfrm>
          <a:prstGeom prst="parallelogram">
            <a:avLst>
              <a:gd name="adj" fmla="val 188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3068" name="Line 12"/>
          <p:cNvSpPr>
            <a:spLocks noChangeShapeType="1"/>
          </p:cNvSpPr>
          <p:nvPr/>
        </p:nvSpPr>
        <p:spPr bwMode="auto">
          <a:xfrm>
            <a:off x="3975100" y="2451100"/>
            <a:ext cx="6477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69" name="Line 13"/>
          <p:cNvSpPr>
            <a:spLocks noChangeShapeType="1"/>
          </p:cNvSpPr>
          <p:nvPr/>
        </p:nvSpPr>
        <p:spPr bwMode="auto">
          <a:xfrm flipH="1">
            <a:off x="3906838" y="2019300"/>
            <a:ext cx="17462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70" name="Line 14"/>
          <p:cNvSpPr>
            <a:spLocks noChangeShapeType="1"/>
          </p:cNvSpPr>
          <p:nvPr/>
        </p:nvSpPr>
        <p:spPr bwMode="auto">
          <a:xfrm flipH="1">
            <a:off x="3378200" y="2463800"/>
            <a:ext cx="469900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3924300" y="27336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3994150" y="2809875"/>
            <a:ext cx="2170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2171700" y="16287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2293938" y="1687513"/>
            <a:ext cx="3786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EffectivePassengersTransportation</a:t>
            </a:r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1409700" y="27336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1484313" y="2809875"/>
            <a:ext cx="2328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600075" y="40036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654050" y="4079875"/>
            <a:ext cx="1420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FastJourney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0" name="AutoShape 23"/>
          <p:cNvSpPr>
            <a:spLocks noChangeArrowheads="1"/>
          </p:cNvSpPr>
          <p:nvPr/>
        </p:nvSpPr>
        <p:spPr bwMode="auto">
          <a:xfrm>
            <a:off x="5618163" y="3989388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5702300" y="3992563"/>
            <a:ext cx="15208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WhileMoving</a:t>
            </a:r>
          </a:p>
        </p:txBody>
      </p:sp>
      <p:sp>
        <p:nvSpPr>
          <p:cNvPr id="1453081" name="Line 25"/>
          <p:cNvSpPr>
            <a:spLocks noChangeShapeType="1"/>
          </p:cNvSpPr>
          <p:nvPr/>
        </p:nvSpPr>
        <p:spPr bwMode="auto">
          <a:xfrm>
            <a:off x="3943350" y="4914900"/>
            <a:ext cx="341313" cy="382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3" name="AutoShape 26"/>
          <p:cNvSpPr>
            <a:spLocks noChangeArrowheads="1"/>
          </p:cNvSpPr>
          <p:nvPr/>
        </p:nvSpPr>
        <p:spPr bwMode="auto">
          <a:xfrm>
            <a:off x="468313" y="5273675"/>
            <a:ext cx="1814512" cy="558800"/>
          </a:xfrm>
          <a:prstGeom prst="parallelogram">
            <a:avLst>
              <a:gd name="adj" fmla="val 265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577850" y="5294313"/>
            <a:ext cx="17113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  GoSignal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5" name="AutoShape 28"/>
          <p:cNvSpPr>
            <a:spLocks noChangeArrowheads="1"/>
          </p:cNvSpPr>
          <p:nvPr/>
        </p:nvSpPr>
        <p:spPr bwMode="auto">
          <a:xfrm>
            <a:off x="2293938" y="52736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2368550" y="5294313"/>
            <a:ext cx="1428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SignalSetToGoPromptly</a:t>
            </a:r>
          </a:p>
        </p:txBody>
      </p:sp>
      <p:sp>
        <p:nvSpPr>
          <p:cNvPr id="14367" name="AutoShape 30"/>
          <p:cNvSpPr>
            <a:spLocks noChangeArrowheads="1"/>
          </p:cNvSpPr>
          <p:nvPr/>
        </p:nvSpPr>
        <p:spPr bwMode="auto">
          <a:xfrm>
            <a:off x="1447800" y="1565275"/>
            <a:ext cx="787400" cy="546100"/>
          </a:xfrm>
          <a:prstGeom prst="parallelogram">
            <a:avLst>
              <a:gd name="adj" fmla="val 663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3087" name="Line 31"/>
          <p:cNvSpPr>
            <a:spLocks noChangeShapeType="1"/>
          </p:cNvSpPr>
          <p:nvPr/>
        </p:nvSpPr>
        <p:spPr bwMode="auto">
          <a:xfrm flipH="1">
            <a:off x="4660900" y="5084763"/>
            <a:ext cx="4763" cy="436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69" name="AutoShape 32"/>
          <p:cNvSpPr>
            <a:spLocks noChangeArrowheads="1"/>
          </p:cNvSpPr>
          <p:nvPr/>
        </p:nvSpPr>
        <p:spPr bwMode="auto">
          <a:xfrm>
            <a:off x="7231063" y="39782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7277100" y="4005263"/>
            <a:ext cx="14335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Limited</a:t>
            </a:r>
          </a:p>
        </p:txBody>
      </p:sp>
      <p:sp>
        <p:nvSpPr>
          <p:cNvPr id="1453090" name="Oval 34"/>
          <p:cNvSpPr>
            <a:spLocks noChangeArrowheads="1"/>
          </p:cNvSpPr>
          <p:nvPr/>
        </p:nvSpPr>
        <p:spPr bwMode="auto">
          <a:xfrm>
            <a:off x="3833813" y="2341563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1" name="Oval 35"/>
          <p:cNvSpPr>
            <a:spLocks noChangeArrowheads="1"/>
          </p:cNvSpPr>
          <p:nvPr/>
        </p:nvSpPr>
        <p:spPr bwMode="auto">
          <a:xfrm>
            <a:off x="2568575" y="35687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2" name="Line 36"/>
          <p:cNvSpPr>
            <a:spLocks noChangeShapeType="1"/>
          </p:cNvSpPr>
          <p:nvPr/>
        </p:nvSpPr>
        <p:spPr bwMode="auto">
          <a:xfrm>
            <a:off x="5267325" y="3709988"/>
            <a:ext cx="1011238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3" name="Line 37"/>
          <p:cNvSpPr>
            <a:spLocks noChangeShapeType="1"/>
          </p:cNvSpPr>
          <p:nvPr/>
        </p:nvSpPr>
        <p:spPr bwMode="auto">
          <a:xfrm>
            <a:off x="5194300" y="32639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4" name="Line 38"/>
          <p:cNvSpPr>
            <a:spLocks noChangeShapeType="1"/>
          </p:cNvSpPr>
          <p:nvPr/>
        </p:nvSpPr>
        <p:spPr bwMode="auto">
          <a:xfrm flipH="1">
            <a:off x="4648200" y="3708400"/>
            <a:ext cx="469900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5" name="Oval 39"/>
          <p:cNvSpPr>
            <a:spLocks noChangeArrowheads="1"/>
          </p:cNvSpPr>
          <p:nvPr/>
        </p:nvSpPr>
        <p:spPr bwMode="auto">
          <a:xfrm>
            <a:off x="5121275" y="35814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6" name="Line 40"/>
          <p:cNvSpPr>
            <a:spLocks noChangeShapeType="1"/>
          </p:cNvSpPr>
          <p:nvPr/>
        </p:nvSpPr>
        <p:spPr bwMode="auto">
          <a:xfrm>
            <a:off x="5300663" y="3648075"/>
            <a:ext cx="2306637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7" name="Line 41"/>
          <p:cNvSpPr>
            <a:spLocks noChangeShapeType="1"/>
          </p:cNvSpPr>
          <p:nvPr/>
        </p:nvSpPr>
        <p:spPr bwMode="auto">
          <a:xfrm>
            <a:off x="1930400" y="4978400"/>
            <a:ext cx="889000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8" name="Line 42"/>
          <p:cNvSpPr>
            <a:spLocks noChangeShapeType="1"/>
          </p:cNvSpPr>
          <p:nvPr/>
        </p:nvSpPr>
        <p:spPr bwMode="auto">
          <a:xfrm>
            <a:off x="1582738" y="4546600"/>
            <a:ext cx="27305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099" name="Line 43"/>
          <p:cNvSpPr>
            <a:spLocks noChangeShapeType="1"/>
          </p:cNvSpPr>
          <p:nvPr/>
        </p:nvSpPr>
        <p:spPr bwMode="auto">
          <a:xfrm flipH="1">
            <a:off x="1333500" y="4973638"/>
            <a:ext cx="55245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0" name="Oval 44"/>
          <p:cNvSpPr>
            <a:spLocks noChangeArrowheads="1"/>
          </p:cNvSpPr>
          <p:nvPr/>
        </p:nvSpPr>
        <p:spPr bwMode="auto">
          <a:xfrm>
            <a:off x="1793875" y="48641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1" name="Oval 45"/>
          <p:cNvSpPr>
            <a:spLocks noChangeArrowheads="1"/>
          </p:cNvSpPr>
          <p:nvPr/>
        </p:nvSpPr>
        <p:spPr bwMode="auto">
          <a:xfrm>
            <a:off x="4575175" y="4914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2" name="Line 46"/>
          <p:cNvSpPr>
            <a:spLocks noChangeShapeType="1"/>
          </p:cNvSpPr>
          <p:nvPr/>
        </p:nvSpPr>
        <p:spPr bwMode="auto">
          <a:xfrm flipH="1">
            <a:off x="4648200" y="4495800"/>
            <a:ext cx="0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3" name="Oval 47"/>
          <p:cNvSpPr>
            <a:spLocks noChangeArrowheads="1"/>
          </p:cNvSpPr>
          <p:nvPr/>
        </p:nvSpPr>
        <p:spPr bwMode="auto">
          <a:xfrm>
            <a:off x="6097588" y="473075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3104" name="Line 48"/>
          <p:cNvSpPr>
            <a:spLocks noChangeShapeType="1"/>
          </p:cNvSpPr>
          <p:nvPr/>
        </p:nvSpPr>
        <p:spPr bwMode="auto">
          <a:xfrm>
            <a:off x="5100638" y="4551363"/>
            <a:ext cx="1008062" cy="242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86" name="Text Box 49"/>
          <p:cNvSpPr txBox="1">
            <a:spLocks noChangeArrowheads="1"/>
          </p:cNvSpPr>
          <p:nvPr/>
        </p:nvSpPr>
        <p:spPr bwMode="auto">
          <a:xfrm>
            <a:off x="6232525" y="4567238"/>
            <a:ext cx="21399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system-as-is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4618038" y="4646613"/>
            <a:ext cx="8890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to-be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388" name="Group 51"/>
          <p:cNvGrpSpPr>
            <a:grpSpLocks/>
          </p:cNvGrpSpPr>
          <p:nvPr/>
        </p:nvGrpSpPr>
        <p:grpSpPr bwMode="auto">
          <a:xfrm>
            <a:off x="3821113" y="5305425"/>
            <a:ext cx="2443162" cy="517525"/>
            <a:chOff x="3310" y="3489"/>
            <a:chExt cx="1539" cy="326"/>
          </a:xfrm>
        </p:grpSpPr>
        <p:sp>
          <p:nvSpPr>
            <p:cNvPr id="14396" name="AutoShape 52"/>
            <p:cNvSpPr>
              <a:spLocks noChangeArrowheads="1"/>
            </p:cNvSpPr>
            <p:nvPr/>
          </p:nvSpPr>
          <p:spPr bwMode="auto">
            <a:xfrm>
              <a:off x="3310" y="3489"/>
              <a:ext cx="1534" cy="326"/>
            </a:xfrm>
            <a:prstGeom prst="parallelogram">
              <a:avLst>
                <a:gd name="adj" fmla="val 2969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97" name="Text Box 53"/>
            <p:cNvSpPr txBox="1">
              <a:spLocks noChangeArrowheads="1"/>
            </p:cNvSpPr>
            <p:nvPr/>
          </p:nvSpPr>
          <p:spPr bwMode="auto">
            <a:xfrm>
              <a:off x="3403" y="3493"/>
              <a:ext cx="144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DistanceMaintained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389" name="Group 54"/>
          <p:cNvGrpSpPr>
            <a:grpSpLocks/>
          </p:cNvGrpSpPr>
          <p:nvPr/>
        </p:nvGrpSpPr>
        <p:grpSpPr bwMode="auto">
          <a:xfrm>
            <a:off x="6267450" y="5311775"/>
            <a:ext cx="1573213" cy="523875"/>
            <a:chOff x="2366" y="3494"/>
            <a:chExt cx="928" cy="330"/>
          </a:xfrm>
        </p:grpSpPr>
        <p:sp>
          <p:nvSpPr>
            <p:cNvPr id="14394" name="AutoShape 55"/>
            <p:cNvSpPr>
              <a:spLocks noChangeArrowheads="1"/>
            </p:cNvSpPr>
            <p:nvPr/>
          </p:nvSpPr>
          <p:spPr bwMode="auto">
            <a:xfrm>
              <a:off x="2366" y="3494"/>
              <a:ext cx="928" cy="330"/>
            </a:xfrm>
            <a:prstGeom prst="parallelogram">
              <a:avLst>
                <a:gd name="adj" fmla="val 2297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95" name="Text Box 56"/>
            <p:cNvSpPr txBox="1">
              <a:spLocks noChangeArrowheads="1"/>
            </p:cNvSpPr>
            <p:nvPr/>
          </p:nvSpPr>
          <p:spPr bwMode="auto">
            <a:xfrm>
              <a:off x="2413" y="3505"/>
              <a:ext cx="87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SameBlock</a:t>
              </a:r>
            </a:p>
          </p:txBody>
        </p:sp>
      </p:grpSp>
      <p:sp>
        <p:nvSpPr>
          <p:cNvPr id="14390" name="AutoShape 57"/>
          <p:cNvSpPr>
            <a:spLocks noChangeArrowheads="1"/>
          </p:cNvSpPr>
          <p:nvPr/>
        </p:nvSpPr>
        <p:spPr bwMode="auto">
          <a:xfrm>
            <a:off x="2125663" y="40211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91" name="Text Box 58"/>
          <p:cNvSpPr txBox="1">
            <a:spLocks noChangeArrowheads="1"/>
          </p:cNvSpPr>
          <p:nvPr/>
        </p:nvSpPr>
        <p:spPr bwMode="auto">
          <a:xfrm>
            <a:off x="2187575" y="4097338"/>
            <a:ext cx="1635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HighFrequency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92" name="Text Box 59"/>
          <p:cNvSpPr txBox="1">
            <a:spLocks noChangeArrowheads="1"/>
          </p:cNvSpPr>
          <p:nvPr/>
        </p:nvSpPr>
        <p:spPr bwMode="auto">
          <a:xfrm>
            <a:off x="5541963" y="3332163"/>
            <a:ext cx="255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800" b="0" i="1">
                <a:solidFill>
                  <a:schemeClr val="tx2"/>
                </a:solidFill>
                <a:latin typeface="Comic Sans MS" pitchFamily="66" charset="0"/>
              </a:rPr>
              <a:t>AND-refinement</a:t>
            </a:r>
            <a:endParaRPr lang="en-GB" sz="20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393" name="Text Box 60"/>
          <p:cNvSpPr txBox="1">
            <a:spLocks noChangeArrowheads="1"/>
          </p:cNvSpPr>
          <p:nvPr/>
        </p:nvSpPr>
        <p:spPr bwMode="auto">
          <a:xfrm>
            <a:off x="4732338" y="4968875"/>
            <a:ext cx="2155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800" b="0" i="1">
                <a:solidFill>
                  <a:schemeClr val="tx2"/>
                </a:solidFill>
                <a:latin typeface="Comic Sans MS" pitchFamily="66" charset="0"/>
              </a:rPr>
              <a:t>OR-refinement</a:t>
            </a:r>
            <a:endParaRPr lang="en-GB" sz="2000" b="0">
              <a:solidFill>
                <a:srgbClr val="CC00FF"/>
              </a:solidFill>
              <a:latin typeface="Arial" pitchFamily="34" charset="0"/>
            </a:endParaRP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p:oleObj spid="_x0000_s14338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Line 3"/>
          <p:cNvSpPr>
            <a:spLocks noChangeShapeType="1"/>
          </p:cNvSpPr>
          <p:nvPr/>
        </p:nvSpPr>
        <p:spPr bwMode="auto">
          <a:xfrm>
            <a:off x="6475413" y="3951288"/>
            <a:ext cx="12652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771650" y="1638300"/>
            <a:ext cx="2082800" cy="508000"/>
          </a:xfrm>
          <a:prstGeom prst="parallelogram">
            <a:avLst>
              <a:gd name="adj" fmla="val 188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8661" name="Line 5"/>
          <p:cNvSpPr>
            <a:spLocks noChangeShapeType="1"/>
          </p:cNvSpPr>
          <p:nvPr/>
        </p:nvSpPr>
        <p:spPr bwMode="auto">
          <a:xfrm>
            <a:off x="4070350" y="1889125"/>
            <a:ext cx="952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62" name="Line 6"/>
          <p:cNvSpPr>
            <a:spLocks noChangeShapeType="1"/>
          </p:cNvSpPr>
          <p:nvPr/>
        </p:nvSpPr>
        <p:spPr bwMode="auto">
          <a:xfrm>
            <a:off x="4019550" y="15335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63" name="Line 7"/>
          <p:cNvSpPr>
            <a:spLocks noChangeShapeType="1"/>
          </p:cNvSpPr>
          <p:nvPr/>
        </p:nvSpPr>
        <p:spPr bwMode="auto">
          <a:xfrm flipH="1">
            <a:off x="3321050" y="1901825"/>
            <a:ext cx="6223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019550" y="2019300"/>
            <a:ext cx="3213100" cy="508000"/>
          </a:xfrm>
          <a:prstGeom prst="parallelogram">
            <a:avLst>
              <a:gd name="adj" fmla="val 2910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089400" y="2095500"/>
            <a:ext cx="312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EffectiveBiblioSearchSystem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2266950" y="1143000"/>
            <a:ext cx="3670300" cy="393700"/>
          </a:xfrm>
          <a:prstGeom prst="parallelogram">
            <a:avLst>
              <a:gd name="adj" fmla="val 4290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338388" y="1201738"/>
            <a:ext cx="3659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EffectiveAccessToStateOfTheArt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1504950" y="2019300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16063" y="2095500"/>
            <a:ext cx="2392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EffectiveLoanSystem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8670" name="Line 14"/>
          <p:cNvSpPr>
            <a:spLocks noChangeShapeType="1"/>
          </p:cNvSpPr>
          <p:nvPr/>
        </p:nvSpPr>
        <p:spPr bwMode="auto">
          <a:xfrm>
            <a:off x="2851150" y="2955925"/>
            <a:ext cx="723900" cy="10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71" name="Line 15"/>
          <p:cNvSpPr>
            <a:spLocks noChangeShapeType="1"/>
          </p:cNvSpPr>
          <p:nvPr/>
        </p:nvSpPr>
        <p:spPr bwMode="auto">
          <a:xfrm flipH="1">
            <a:off x="2343150" y="2981325"/>
            <a:ext cx="330200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882650" y="3151188"/>
            <a:ext cx="2514600" cy="404812"/>
          </a:xfrm>
          <a:prstGeom prst="parallelogram">
            <a:avLst>
              <a:gd name="adj" fmla="val 2858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49325" y="3163888"/>
            <a:ext cx="24415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BookRequestSatisfied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8" name="AutoShape 19"/>
          <p:cNvSpPr>
            <a:spLocks noChangeArrowheads="1"/>
          </p:cNvSpPr>
          <p:nvPr/>
        </p:nvSpPr>
        <p:spPr bwMode="auto">
          <a:xfrm>
            <a:off x="4260850" y="3097213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4344988" y="3108325"/>
            <a:ext cx="1190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Coverage</a:t>
            </a:r>
          </a:p>
        </p:txBody>
      </p:sp>
      <p:sp>
        <p:nvSpPr>
          <p:cNvPr id="15380" name="AutoShape 21"/>
          <p:cNvSpPr>
            <a:spLocks noChangeArrowheads="1"/>
          </p:cNvSpPr>
          <p:nvPr/>
        </p:nvSpPr>
        <p:spPr bwMode="auto">
          <a:xfrm>
            <a:off x="4832350" y="4210050"/>
            <a:ext cx="1562100" cy="523875"/>
          </a:xfrm>
          <a:prstGeom prst="parallelogram">
            <a:avLst>
              <a:gd name="adj" fmla="val 24365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32363" y="4252913"/>
            <a:ext cx="1465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BookSupply</a:t>
            </a:r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>
            <a:off x="6991350" y="4138613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7138988" y="4191000"/>
            <a:ext cx="1749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E-bookAccess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4" name="AutoShape 26"/>
          <p:cNvSpPr>
            <a:spLocks noChangeArrowheads="1"/>
          </p:cNvSpPr>
          <p:nvPr/>
        </p:nvSpPr>
        <p:spPr bwMode="auto">
          <a:xfrm>
            <a:off x="517525" y="4089400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576263" y="4135438"/>
            <a:ext cx="17113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CopyBorrowed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WhenAvailable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6" name="AutoShape 29"/>
          <p:cNvSpPr>
            <a:spLocks noChangeArrowheads="1"/>
          </p:cNvSpPr>
          <p:nvPr/>
        </p:nvSpPr>
        <p:spPr bwMode="auto">
          <a:xfrm>
            <a:off x="1187450" y="5270500"/>
            <a:ext cx="1231900" cy="546100"/>
          </a:xfrm>
          <a:prstGeom prst="parallelogram">
            <a:avLst>
              <a:gd name="adj" fmla="val 1843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1262063" y="5265738"/>
            <a:ext cx="11620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Copy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Reserved</a:t>
            </a:r>
          </a:p>
        </p:txBody>
      </p:sp>
      <p:sp>
        <p:nvSpPr>
          <p:cNvPr id="1478687" name="Line 31"/>
          <p:cNvSpPr>
            <a:spLocks noChangeShapeType="1"/>
          </p:cNvSpPr>
          <p:nvPr/>
        </p:nvSpPr>
        <p:spPr bwMode="auto">
          <a:xfrm>
            <a:off x="5103813" y="4052888"/>
            <a:ext cx="4905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9" name="AutoShape 33"/>
          <p:cNvSpPr>
            <a:spLocks noChangeArrowheads="1"/>
          </p:cNvSpPr>
          <p:nvPr/>
        </p:nvSpPr>
        <p:spPr bwMode="auto">
          <a:xfrm>
            <a:off x="5937250" y="3111500"/>
            <a:ext cx="1638300" cy="522288"/>
          </a:xfrm>
          <a:prstGeom prst="parallelogram">
            <a:avLst>
              <a:gd name="adj" fmla="val 2124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0" name="Text Box 34"/>
          <p:cNvSpPr txBox="1">
            <a:spLocks noChangeArrowheads="1"/>
          </p:cNvSpPr>
          <p:nvPr/>
        </p:nvSpPr>
        <p:spPr bwMode="auto">
          <a:xfrm>
            <a:off x="5992813" y="3125788"/>
            <a:ext cx="15351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Accurate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Classification</a:t>
            </a:r>
          </a:p>
        </p:txBody>
      </p:sp>
      <p:sp>
        <p:nvSpPr>
          <p:cNvPr id="1478691" name="Oval 35"/>
          <p:cNvSpPr>
            <a:spLocks noChangeArrowheads="1"/>
          </p:cNvSpPr>
          <p:nvPr/>
        </p:nvSpPr>
        <p:spPr bwMode="auto">
          <a:xfrm>
            <a:off x="3946525" y="17621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392" name="Group 36"/>
          <p:cNvGrpSpPr>
            <a:grpSpLocks/>
          </p:cNvGrpSpPr>
          <p:nvPr/>
        </p:nvGrpSpPr>
        <p:grpSpPr bwMode="auto">
          <a:xfrm>
            <a:off x="2663825" y="2549525"/>
            <a:ext cx="165100" cy="457200"/>
            <a:chOff x="1616" y="1728"/>
            <a:chExt cx="104" cy="288"/>
          </a:xfrm>
        </p:grpSpPr>
        <p:sp>
          <p:nvSpPr>
            <p:cNvPr id="1478693" name="Line 37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694" name="Oval 38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8695" name="Line 39"/>
          <p:cNvSpPr>
            <a:spLocks noChangeShapeType="1"/>
          </p:cNvSpPr>
          <p:nvPr/>
        </p:nvSpPr>
        <p:spPr bwMode="auto">
          <a:xfrm flipH="1">
            <a:off x="4756150" y="2968625"/>
            <a:ext cx="4318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6" name="Line 40"/>
          <p:cNvSpPr>
            <a:spLocks noChangeShapeType="1"/>
          </p:cNvSpPr>
          <p:nvPr/>
        </p:nvSpPr>
        <p:spPr bwMode="auto">
          <a:xfrm>
            <a:off x="5289550" y="254952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7" name="Oval 41"/>
          <p:cNvSpPr>
            <a:spLocks noChangeArrowheads="1"/>
          </p:cNvSpPr>
          <p:nvPr/>
        </p:nvSpPr>
        <p:spPr bwMode="auto">
          <a:xfrm>
            <a:off x="5216525" y="28670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8" name="Line 42"/>
          <p:cNvSpPr>
            <a:spLocks noChangeShapeType="1"/>
          </p:cNvSpPr>
          <p:nvPr/>
        </p:nvSpPr>
        <p:spPr bwMode="auto">
          <a:xfrm>
            <a:off x="5403850" y="2955925"/>
            <a:ext cx="13589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699" name="Line 43"/>
          <p:cNvSpPr>
            <a:spLocks noChangeShapeType="1"/>
          </p:cNvSpPr>
          <p:nvPr/>
        </p:nvSpPr>
        <p:spPr bwMode="auto">
          <a:xfrm>
            <a:off x="2101850" y="3921125"/>
            <a:ext cx="11684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0" name="Line 44"/>
          <p:cNvSpPr>
            <a:spLocks noChangeShapeType="1"/>
          </p:cNvSpPr>
          <p:nvPr/>
        </p:nvSpPr>
        <p:spPr bwMode="auto">
          <a:xfrm flipH="1">
            <a:off x="2051050" y="35782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1" name="Line 45"/>
          <p:cNvSpPr>
            <a:spLocks noChangeShapeType="1"/>
          </p:cNvSpPr>
          <p:nvPr/>
        </p:nvSpPr>
        <p:spPr bwMode="auto">
          <a:xfrm flipH="1">
            <a:off x="1606550" y="3933825"/>
            <a:ext cx="3683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2" name="Oval 46"/>
          <p:cNvSpPr>
            <a:spLocks noChangeArrowheads="1"/>
          </p:cNvSpPr>
          <p:nvPr/>
        </p:nvSpPr>
        <p:spPr bwMode="auto">
          <a:xfrm>
            <a:off x="1965325" y="38068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3" name="Oval 47"/>
          <p:cNvSpPr>
            <a:spLocks noChangeArrowheads="1"/>
          </p:cNvSpPr>
          <p:nvPr/>
        </p:nvSpPr>
        <p:spPr bwMode="auto">
          <a:xfrm>
            <a:off x="4949825" y="39084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4" name="Line 48"/>
          <p:cNvSpPr>
            <a:spLocks noChangeShapeType="1"/>
          </p:cNvSpPr>
          <p:nvPr/>
        </p:nvSpPr>
        <p:spPr bwMode="auto">
          <a:xfrm>
            <a:off x="4806950" y="3654425"/>
            <a:ext cx="1524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5" name="Oval 49"/>
          <p:cNvSpPr>
            <a:spLocks noChangeArrowheads="1"/>
          </p:cNvSpPr>
          <p:nvPr/>
        </p:nvSpPr>
        <p:spPr bwMode="auto">
          <a:xfrm>
            <a:off x="6283325" y="385762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06" name="Line 50"/>
          <p:cNvSpPr>
            <a:spLocks noChangeShapeType="1"/>
          </p:cNvSpPr>
          <p:nvPr/>
        </p:nvSpPr>
        <p:spPr bwMode="auto">
          <a:xfrm>
            <a:off x="5276850" y="3629025"/>
            <a:ext cx="9779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5" name="AutoShape 51"/>
          <p:cNvSpPr>
            <a:spLocks noChangeArrowheads="1"/>
          </p:cNvSpPr>
          <p:nvPr/>
        </p:nvSpPr>
        <p:spPr bwMode="auto">
          <a:xfrm>
            <a:off x="3930650" y="3797300"/>
            <a:ext cx="965200" cy="457200"/>
          </a:xfrm>
          <a:prstGeom prst="parallelogram">
            <a:avLst>
              <a:gd name="adj" fmla="val 971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6" name="Text Box 52"/>
          <p:cNvSpPr txBox="1">
            <a:spLocks noChangeArrowheads="1"/>
          </p:cNvSpPr>
          <p:nvPr/>
        </p:nvSpPr>
        <p:spPr bwMode="auto">
          <a:xfrm>
            <a:off x="3914775" y="3684588"/>
            <a:ext cx="11461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physLib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7" name="Text Box 53"/>
          <p:cNvSpPr txBox="1">
            <a:spLocks noChangeArrowheads="1"/>
          </p:cNvSpPr>
          <p:nvPr/>
        </p:nvSpPr>
        <p:spPr bwMode="auto">
          <a:xfrm>
            <a:off x="6437313" y="3648075"/>
            <a:ext cx="9191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E-Lib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8" name="Text Box 54"/>
          <p:cNvSpPr txBox="1">
            <a:spLocks noChangeArrowheads="1"/>
          </p:cNvSpPr>
          <p:nvPr/>
        </p:nvSpPr>
        <p:spPr bwMode="auto">
          <a:xfrm>
            <a:off x="3516313" y="2874963"/>
            <a:ext cx="3730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0">
                <a:solidFill>
                  <a:schemeClr val="bg2"/>
                </a:solidFill>
                <a:latin typeface="Arial" pitchFamily="34" charset="0"/>
              </a:rPr>
              <a:t>...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9" name="AutoShape 56"/>
          <p:cNvSpPr>
            <a:spLocks noChangeArrowheads="1"/>
          </p:cNvSpPr>
          <p:nvPr/>
        </p:nvSpPr>
        <p:spPr bwMode="auto">
          <a:xfrm>
            <a:off x="2397125" y="408940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0" name="Text Box 57"/>
          <p:cNvSpPr txBox="1">
            <a:spLocks noChangeArrowheads="1"/>
          </p:cNvSpPr>
          <p:nvPr/>
        </p:nvSpPr>
        <p:spPr bwMode="auto">
          <a:xfrm>
            <a:off x="2468563" y="4135438"/>
            <a:ext cx="20955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WhenNotAvailable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1" name="AutoShape 59"/>
          <p:cNvSpPr>
            <a:spLocks noChangeArrowheads="1"/>
          </p:cNvSpPr>
          <p:nvPr/>
        </p:nvSpPr>
        <p:spPr bwMode="auto">
          <a:xfrm>
            <a:off x="3956050" y="5243513"/>
            <a:ext cx="1485900" cy="534987"/>
          </a:xfrm>
          <a:prstGeom prst="parallelogram">
            <a:avLst>
              <a:gd name="adj" fmla="val 22695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2" name="Text Box 60"/>
          <p:cNvSpPr txBox="1">
            <a:spLocks noChangeArrowheads="1"/>
          </p:cNvSpPr>
          <p:nvPr/>
        </p:nvSpPr>
        <p:spPr bwMode="auto">
          <a:xfrm>
            <a:off x="4048125" y="5254625"/>
            <a:ext cx="1301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Availability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Enforced</a:t>
            </a:r>
          </a:p>
        </p:txBody>
      </p:sp>
      <p:sp>
        <p:nvSpPr>
          <p:cNvPr id="15413" name="AutoShape 62"/>
          <p:cNvSpPr>
            <a:spLocks noChangeArrowheads="1"/>
          </p:cNvSpPr>
          <p:nvPr/>
        </p:nvSpPr>
        <p:spPr bwMode="auto">
          <a:xfrm>
            <a:off x="2470150" y="5257800"/>
            <a:ext cx="1409700" cy="546100"/>
          </a:xfrm>
          <a:prstGeom prst="parallelogram">
            <a:avLst>
              <a:gd name="adj" fmla="val 2109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4" name="Text Box 63"/>
          <p:cNvSpPr txBox="1">
            <a:spLocks noChangeArrowheads="1"/>
          </p:cNvSpPr>
          <p:nvPr/>
        </p:nvSpPr>
        <p:spPr bwMode="auto">
          <a:xfrm>
            <a:off x="2555875" y="5253038"/>
            <a:ext cx="132873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Availability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Notified</a:t>
            </a:r>
          </a:p>
        </p:txBody>
      </p:sp>
      <p:grpSp>
        <p:nvGrpSpPr>
          <p:cNvPr id="15415" name="Group 64"/>
          <p:cNvGrpSpPr>
            <a:grpSpLocks/>
          </p:cNvGrpSpPr>
          <p:nvPr/>
        </p:nvGrpSpPr>
        <p:grpSpPr bwMode="auto">
          <a:xfrm>
            <a:off x="3171825" y="4657725"/>
            <a:ext cx="152400" cy="355600"/>
            <a:chOff x="1616" y="1728"/>
            <a:chExt cx="104" cy="288"/>
          </a:xfrm>
        </p:grpSpPr>
        <p:sp>
          <p:nvSpPr>
            <p:cNvPr id="1478721" name="Line 65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722" name="Oval 66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8723" name="Line 67"/>
          <p:cNvSpPr>
            <a:spLocks noChangeShapeType="1"/>
          </p:cNvSpPr>
          <p:nvPr/>
        </p:nvSpPr>
        <p:spPr bwMode="auto">
          <a:xfrm>
            <a:off x="3363913" y="4967288"/>
            <a:ext cx="123983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24" name="Line 68"/>
          <p:cNvSpPr>
            <a:spLocks noChangeShapeType="1"/>
          </p:cNvSpPr>
          <p:nvPr/>
        </p:nvSpPr>
        <p:spPr bwMode="auto">
          <a:xfrm flipH="1">
            <a:off x="3105150" y="5030788"/>
            <a:ext cx="106363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25" name="Line 69"/>
          <p:cNvSpPr>
            <a:spLocks noChangeShapeType="1"/>
          </p:cNvSpPr>
          <p:nvPr/>
        </p:nvSpPr>
        <p:spPr bwMode="auto">
          <a:xfrm flipH="1">
            <a:off x="2012950" y="4979988"/>
            <a:ext cx="1147763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9" name="AutoShape 71"/>
          <p:cNvSpPr>
            <a:spLocks noChangeArrowheads="1"/>
          </p:cNvSpPr>
          <p:nvPr/>
        </p:nvSpPr>
        <p:spPr bwMode="auto">
          <a:xfrm>
            <a:off x="3257550" y="6234113"/>
            <a:ext cx="1651000" cy="534987"/>
          </a:xfrm>
          <a:prstGeom prst="parallelogram">
            <a:avLst>
              <a:gd name="adj" fmla="val 25217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0" name="Text Box 72"/>
          <p:cNvSpPr txBox="1">
            <a:spLocks noChangeArrowheads="1"/>
          </p:cNvSpPr>
          <p:nvPr/>
        </p:nvSpPr>
        <p:spPr bwMode="auto">
          <a:xfrm>
            <a:off x="3359150" y="6245225"/>
            <a:ext cx="14478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Amount</a:t>
            </a:r>
          </a:p>
        </p:txBody>
      </p:sp>
      <p:sp>
        <p:nvSpPr>
          <p:cNvPr id="15421" name="AutoShape 74"/>
          <p:cNvSpPr>
            <a:spLocks noChangeArrowheads="1"/>
          </p:cNvSpPr>
          <p:nvPr/>
        </p:nvSpPr>
        <p:spPr bwMode="auto">
          <a:xfrm>
            <a:off x="4997450" y="6246813"/>
            <a:ext cx="1638300" cy="534987"/>
          </a:xfrm>
          <a:prstGeom prst="parallelogram">
            <a:avLst>
              <a:gd name="adj" fmla="val 2502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2" name="Text Box 75"/>
          <p:cNvSpPr txBox="1">
            <a:spLocks noChangeArrowheads="1"/>
          </p:cNvSpPr>
          <p:nvPr/>
        </p:nvSpPr>
        <p:spPr bwMode="auto">
          <a:xfrm>
            <a:off x="5099050" y="6257925"/>
            <a:ext cx="14351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Periods</a:t>
            </a:r>
          </a:p>
        </p:txBody>
      </p:sp>
      <p:grpSp>
        <p:nvGrpSpPr>
          <p:cNvPr id="15423" name="Group 76"/>
          <p:cNvGrpSpPr>
            <a:grpSpLocks/>
          </p:cNvGrpSpPr>
          <p:nvPr/>
        </p:nvGrpSpPr>
        <p:grpSpPr bwMode="auto">
          <a:xfrm>
            <a:off x="4594225" y="5775325"/>
            <a:ext cx="139700" cy="317500"/>
            <a:chOff x="1616" y="1728"/>
            <a:chExt cx="104" cy="288"/>
          </a:xfrm>
        </p:grpSpPr>
        <p:sp>
          <p:nvSpPr>
            <p:cNvPr id="1478733" name="Line 77"/>
            <p:cNvSpPr>
              <a:spLocks noChangeShapeType="1"/>
            </p:cNvSpPr>
            <p:nvPr/>
          </p:nvSpPr>
          <p:spPr bwMode="auto">
            <a:xfrm>
              <a:off x="167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8734" name="Oval 78"/>
            <p:cNvSpPr>
              <a:spLocks noChangeArrowheads="1"/>
            </p:cNvSpPr>
            <p:nvPr/>
          </p:nvSpPr>
          <p:spPr bwMode="auto">
            <a:xfrm>
              <a:off x="1616" y="1920"/>
              <a:ext cx="104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8735" name="Line 79"/>
          <p:cNvSpPr>
            <a:spLocks noChangeShapeType="1"/>
          </p:cNvSpPr>
          <p:nvPr/>
        </p:nvSpPr>
        <p:spPr bwMode="auto">
          <a:xfrm flipH="1">
            <a:off x="4311650" y="6097588"/>
            <a:ext cx="322263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8736" name="Line 80"/>
          <p:cNvSpPr>
            <a:spLocks noChangeShapeType="1"/>
          </p:cNvSpPr>
          <p:nvPr/>
        </p:nvSpPr>
        <p:spPr bwMode="auto">
          <a:xfrm flipH="1" flipV="1">
            <a:off x="4718050" y="6089650"/>
            <a:ext cx="855663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26" name="Rectangle 8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Goal diagrams as </a:t>
            </a:r>
            <a:r>
              <a:rPr lang="en-US" sz="2400" smtClean="0"/>
              <a:t>AND/OR</a:t>
            </a:r>
            <a:r>
              <a:rPr lang="en-US" smtClean="0"/>
              <a:t> graphs  </a:t>
            </a:r>
            <a:r>
              <a:rPr lang="en-US" sz="2000" smtClean="0"/>
              <a:t>(3)</a:t>
            </a:r>
            <a:endParaRPr lang="en-US" altLang="en-US" sz="2000" smtClean="0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179388" y="80963"/>
          <a:ext cx="815975" cy="906462"/>
        </p:xfrm>
        <a:graphic>
          <a:graphicData uri="http://schemas.openxmlformats.org/presentationml/2006/ole">
            <p:oleObj spid="_x0000_s15362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228600"/>
            <a:ext cx="7932738" cy="762000"/>
          </a:xfrm>
        </p:spPr>
        <p:txBody>
          <a:bodyPr/>
          <a:lstStyle/>
          <a:p>
            <a:r>
              <a:rPr lang="en-US" smtClean="0"/>
              <a:t>Annotating goal refinements &amp; assignments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09675"/>
            <a:ext cx="8916987" cy="1774825"/>
          </a:xfrm>
        </p:spPr>
        <p:txBody>
          <a:bodyPr/>
          <a:lstStyle/>
          <a:p>
            <a:pPr>
              <a:defRPr/>
            </a:pPr>
            <a:r>
              <a:rPr lang="en-US" smtClean="0"/>
              <a:t>Optional features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  <a:r>
              <a:rPr lang="en-US" smtClean="0"/>
              <a:t>: for unambiguous reference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SysRef</a:t>
            </a:r>
            <a:r>
              <a:rPr lang="en-US" smtClean="0"/>
              <a:t>:  for associating alternatives to system versions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Tactic</a:t>
            </a:r>
            <a:r>
              <a:rPr lang="en-US" smtClean="0"/>
              <a:t>: for documenting refinement tactic </a:t>
            </a:r>
            <a:r>
              <a:rPr lang="en-US" sz="2000" smtClean="0"/>
              <a:t>(cf. ref. patterns)</a:t>
            </a:r>
            <a:endParaRPr 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8" y="180975"/>
            <a:ext cx="80962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42863" y="3475038"/>
          <a:ext cx="9144000" cy="3016250"/>
        </p:xfrm>
        <a:graphic>
          <a:graphicData uri="http://schemas.openxmlformats.org/presentationml/2006/ole">
            <p:oleObj spid="_x0000_s16386" name="Picture" r:id="rId4" imgW="5952600" imgH="17290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>
          <a:xfrm>
            <a:off x="385763" y="1244600"/>
            <a:ext cx="8861425" cy="5080000"/>
          </a:xfrm>
          <a:noFill/>
        </p:spPr>
        <p:txBody>
          <a:bodyPr/>
          <a:lstStyle/>
          <a:p>
            <a:r>
              <a:rPr kumimoji="0" lang="en-US" sz="2400" smtClean="0">
                <a:solidFill>
                  <a:srgbClr val="808080"/>
                </a:solidFill>
              </a:rPr>
              <a:t>Goal features as model annotations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Goal refinement</a:t>
            </a:r>
            <a:endParaRPr lang="en-US" altLang="en-US" sz="2400" smtClean="0">
              <a:solidFill>
                <a:srgbClr val="808080"/>
              </a:solidFill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Connecting the goal model with other system views</a:t>
            </a: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Goal diagrams as AND/OR graphs</a:t>
            </a:r>
            <a:endParaRPr kumimoji="0" lang="en-US" altLang="en-US" sz="240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</a:pPr>
            <a:r>
              <a:rPr kumimoji="0" lang="en-US" sz="2400" smtClean="0">
                <a:solidFill>
                  <a:srgbClr val="808080"/>
                </a:solidFill>
              </a:rPr>
              <a:t>Documenting goal refinements &amp; assignments with annotations</a:t>
            </a:r>
            <a:endParaRPr kumimoji="0" lang="en-US" altLang="en-US" sz="2400" smtClean="0">
              <a:solidFill>
                <a:srgbClr val="808080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5861050"/>
            <a:ext cx="696913" cy="752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257175"/>
            <a:ext cx="79184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early discovery of goals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93800"/>
            <a:ext cx="9043987" cy="48212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Analyze current objectives &amp; problems in system-</a:t>
            </a:r>
            <a:r>
              <a:rPr lang="en-US" altLang="en-US" i="1" smtClean="0"/>
              <a:t>as-is</a:t>
            </a:r>
            <a:r>
              <a:rPr lang="en-US" altLang="en-US" smtClean="0"/>
              <a:t> ...</a:t>
            </a:r>
          </a:p>
          <a:p>
            <a:pPr lvl="1"/>
            <a:r>
              <a:rPr lang="en-US" altLang="en-US" smtClean="0"/>
              <a:t>preserve strategic, </a:t>
            </a:r>
            <a:r>
              <a:rPr lang="en-US" altLang="en-US" u="sng" smtClean="0"/>
              <a:t>organization-specific objectives</a:t>
            </a:r>
            <a:r>
              <a:rPr lang="en-US" altLang="en-US" smtClean="0"/>
              <a:t> &amp; policies</a:t>
            </a:r>
          </a:p>
          <a:p>
            <a:pPr lvl="2">
              <a:buFontTx/>
              <a:buNone/>
            </a:pPr>
            <a:r>
              <a:rPr lang="fr-FR" altLang="fr-FR" sz="2200" b="1" smtClean="0">
                <a:solidFill>
                  <a:schemeClr val="tx2"/>
                </a:solidFill>
                <a:latin typeface="Symbol" pitchFamily="18" charset="2"/>
              </a:rPr>
              <a:t>    Þ </a:t>
            </a:r>
            <a:r>
              <a:rPr lang="en-US" sz="2200" smtClean="0"/>
              <a:t> high-level goals for system-to-be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smtClean="0"/>
              <a:t>         e.g.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Effective access to state-of-the-art knowledge</a:t>
            </a:r>
            <a:endParaRPr lang="en-US" altLang="en-US" sz="2200" smtClean="0"/>
          </a:p>
          <a:p>
            <a:pPr lvl="1">
              <a:spcBef>
                <a:spcPct val="50000"/>
              </a:spcBef>
            </a:pPr>
            <a:r>
              <a:rPr lang="en-US" altLang="en-US" smtClean="0"/>
              <a:t>preserve </a:t>
            </a:r>
            <a:r>
              <a:rPr lang="en-US" altLang="en-US" u="sng" smtClean="0"/>
              <a:t>application-specific objectives</a:t>
            </a:r>
            <a:r>
              <a:rPr lang="en-US" altLang="en-US" smtClean="0"/>
              <a:t> to be found in any system version</a:t>
            </a:r>
          </a:p>
          <a:p>
            <a:pPr lvl="2">
              <a:buFontTx/>
              <a:buNone/>
            </a:pPr>
            <a:r>
              <a:rPr lang="en-US" smtClean="0"/>
              <a:t>         e.g.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Accurate book classification</a:t>
            </a:r>
            <a:endParaRPr lang="en-US" altLang="en-US" sz="2200" smtClean="0"/>
          </a:p>
          <a:p>
            <a:pPr lvl="1">
              <a:lnSpc>
                <a:spcPct val="150000"/>
              </a:lnSpc>
            </a:pPr>
            <a:r>
              <a:rPr lang="en-US" altLang="en-US" smtClean="0"/>
              <a:t>analyze </a:t>
            </a:r>
            <a:r>
              <a:rPr lang="en-US" smtClean="0"/>
              <a:t>problems &amp; deficiencies in system-</a:t>
            </a:r>
            <a:r>
              <a:rPr lang="en-US" i="1" smtClean="0"/>
              <a:t>as-is</a:t>
            </a:r>
            <a:endParaRPr lang="en-US" altLang="en-US" smtClean="0"/>
          </a:p>
          <a:p>
            <a:pPr lvl="2">
              <a:lnSpc>
                <a:spcPct val="100000"/>
              </a:lnSpc>
              <a:buFontTx/>
              <a:buNone/>
            </a:pPr>
            <a:r>
              <a:rPr lang="fr-FR" altLang="fr-FR" sz="2200" b="1" smtClean="0">
                <a:solidFill>
                  <a:schemeClr val="tx2"/>
                </a:solidFill>
                <a:latin typeface="Symbol" pitchFamily="18" charset="2"/>
              </a:rPr>
              <a:t>   Þ</a:t>
            </a:r>
            <a:r>
              <a:rPr lang="en-US" sz="2200" smtClean="0"/>
              <a:t>  goals of system-</a:t>
            </a:r>
            <a:r>
              <a:rPr lang="en-US" sz="2200" i="1" smtClean="0"/>
              <a:t>to-be</a:t>
            </a:r>
            <a:r>
              <a:rPr lang="en-US" sz="2200" smtClean="0"/>
              <a:t>:  </a:t>
            </a:r>
            <a:r>
              <a:rPr lang="en-US" sz="2200" smtClean="0">
                <a:solidFill>
                  <a:schemeClr val="tx2"/>
                </a:solidFill>
                <a:latin typeface="Arial" pitchFamily="34" charset="0"/>
              </a:rPr>
              <a:t>Avoid</a:t>
            </a:r>
            <a:r>
              <a:rPr lang="en-US" sz="2200" smtClean="0">
                <a:solidFill>
                  <a:schemeClr val="tx1"/>
                </a:solidFill>
              </a:rPr>
              <a:t> / </a:t>
            </a:r>
            <a:r>
              <a:rPr lang="en-US" sz="2200" smtClean="0">
                <a:solidFill>
                  <a:schemeClr val="tx2"/>
                </a:solidFill>
                <a:latin typeface="Arial" pitchFamily="34" charset="0"/>
              </a:rPr>
              <a:t>Reduce</a:t>
            </a:r>
            <a:r>
              <a:rPr lang="en-US" sz="2200" smtClean="0">
                <a:solidFill>
                  <a:schemeClr val="tx1"/>
                </a:solidFill>
              </a:rPr>
              <a:t> / </a:t>
            </a:r>
            <a:r>
              <a:rPr lang="en-US" sz="2200" smtClean="0">
                <a:solidFill>
                  <a:schemeClr val="tx2"/>
                </a:solidFill>
                <a:latin typeface="Arial" pitchFamily="34" charset="0"/>
              </a:rPr>
              <a:t>Improve</a:t>
            </a:r>
            <a:r>
              <a:rPr lang="en-US" sz="2200" smtClean="0"/>
              <a:t> them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smtClean="0"/>
              <a:t>         e.g.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Anywhere anytime biblio search</a:t>
            </a:r>
          </a:p>
        </p:txBody>
      </p:sp>
      <p:pic>
        <p:nvPicPr>
          <p:cNvPr id="38916" name="Picture 23" descr="pe0168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42875"/>
            <a:ext cx="79771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early discovery of goals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479550"/>
            <a:ext cx="8913812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/>
              <a:t>Search for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goal-related keywords</a:t>
            </a:r>
            <a:r>
              <a:rPr lang="en-US" smtClean="0"/>
              <a:t> in elicitation material </a:t>
            </a:r>
            <a:r>
              <a:rPr lang="en-US" sz="2000" smtClean="0"/>
              <a:t>(documents available, interview transcripts, etc.)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intentional: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in order to, so as to, so that, purpose, objective, aim,  achieve, maintain, avoid, ensure, guarantee, want, motivate, expect,</a:t>
            </a:r>
            <a:r>
              <a:rPr lang="en-US" sz="1800" i="1" smtClean="0">
                <a:solidFill>
                  <a:srgbClr val="5F5F5F"/>
                </a:solidFill>
                <a:latin typeface="Arial" pitchFamily="34" charset="0"/>
              </a:rPr>
              <a:t>...</a:t>
            </a:r>
            <a:endParaRPr lang="en-US" sz="20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prescriptive: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shall, should, must, has to, to be, may not, may never,</a:t>
            </a:r>
            <a:r>
              <a:rPr lang="en-US" sz="1600" i="1" smtClean="0">
                <a:solidFill>
                  <a:srgbClr val="5F5F5F"/>
                </a:solidFill>
                <a:latin typeface="Arial" pitchFamily="34" charset="0"/>
              </a:rPr>
              <a:t>...</a:t>
            </a:r>
            <a:endParaRPr lang="en-US" sz="2000" i="1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amelioration: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improve, increase, decrease, reduce, enhance, enable, support, provide, </a:t>
            </a:r>
            <a:r>
              <a:rPr lang="en-US" sz="1800" i="1" smtClean="0">
                <a:solidFill>
                  <a:srgbClr val="5F5F5F"/>
                </a:solidFill>
                <a:latin typeface="Arial" pitchFamily="34" charset="0"/>
              </a:rPr>
              <a:t>..</a:t>
            </a:r>
            <a:r>
              <a:rPr lang="en-US" sz="1800" i="1" smtClean="0">
                <a:solidFill>
                  <a:schemeClr val="bg2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i="1" smtClean="0"/>
              <a:t> refinement links:</a:t>
            </a:r>
            <a:r>
              <a:rPr lang="en-US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lang="en-US" sz="2000" smtClean="0">
                <a:solidFill>
                  <a:schemeClr val="bg2"/>
                </a:solidFill>
                <a:latin typeface="Arial" pitchFamily="34" charset="0"/>
              </a:rPr>
              <a:t>“</a:t>
            </a:r>
            <a:r>
              <a:rPr lang="en-US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order to</a:t>
            </a:r>
            <a:r>
              <a:rPr 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Arial" pitchFamily="34" charset="0"/>
              </a:rPr>
              <a:t>X</a:t>
            </a:r>
            <a:r>
              <a:rPr 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the system</a:t>
            </a:r>
            <a:r>
              <a:rPr lang="en-US" sz="2000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has to</a:t>
            </a:r>
            <a:r>
              <a:rPr lang="en-US" sz="20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sz="2000" i="1" smtClean="0">
                <a:solidFill>
                  <a:schemeClr val="tx2"/>
                </a:solidFill>
                <a:latin typeface="Arial" pitchFamily="34" charset="0"/>
              </a:rPr>
              <a:t>Y</a:t>
            </a:r>
            <a:r>
              <a:rPr lang="en-US" sz="2000" i="1" smtClean="0">
                <a:latin typeface="Arial" pitchFamily="34" charset="0"/>
              </a:rPr>
              <a:t> </a:t>
            </a:r>
            <a:r>
              <a:rPr lang="en-US" sz="2000" smtClean="0">
                <a:solidFill>
                  <a:schemeClr val="bg2"/>
                </a:solidFill>
                <a:latin typeface="Arial" pitchFamily="34" charset="0"/>
              </a:rPr>
              <a:t>“,  ...</a:t>
            </a:r>
            <a:endParaRPr lang="en-US" smtClean="0">
              <a:solidFill>
                <a:schemeClr val="bg2"/>
              </a:solidFill>
              <a:latin typeface="Arial" pitchFamily="34" charset="0"/>
            </a:endParaRPr>
          </a:p>
          <a:p>
            <a:pPr lvl="1">
              <a:lnSpc>
                <a:spcPct val="140000"/>
              </a:lnSpc>
              <a:buFontTx/>
              <a:buNone/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FontTx/>
              <a:buNone/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lang="en-US" sz="2000" smtClean="0">
                <a:solidFill>
                  <a:schemeClr val="tx1"/>
                </a:solidFill>
              </a:rPr>
              <a:t>(to be checked against false positives)</a:t>
            </a:r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39940" name="Group 17"/>
          <p:cNvGrpSpPr>
            <a:grpSpLocks/>
          </p:cNvGrpSpPr>
          <p:nvPr/>
        </p:nvGrpSpPr>
        <p:grpSpPr bwMode="auto">
          <a:xfrm>
            <a:off x="5106988" y="4538663"/>
            <a:ext cx="1720850" cy="1387475"/>
            <a:chOff x="3217" y="2859"/>
            <a:chExt cx="1084" cy="874"/>
          </a:xfrm>
        </p:grpSpPr>
        <p:sp>
          <p:nvSpPr>
            <p:cNvPr id="1534981" name="Line 5"/>
            <p:cNvSpPr>
              <a:spLocks noChangeShapeType="1"/>
            </p:cNvSpPr>
            <p:nvPr/>
          </p:nvSpPr>
          <p:spPr bwMode="auto">
            <a:xfrm>
              <a:off x="3765" y="3138"/>
              <a:ext cx="0" cy="1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2" name="Line 6"/>
            <p:cNvSpPr>
              <a:spLocks noChangeShapeType="1"/>
            </p:cNvSpPr>
            <p:nvPr/>
          </p:nvSpPr>
          <p:spPr bwMode="auto">
            <a:xfrm flipH="1">
              <a:off x="3454" y="3364"/>
              <a:ext cx="290" cy="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3554" y="2859"/>
              <a:ext cx="438" cy="274"/>
            </a:xfrm>
            <a:prstGeom prst="parallelogram">
              <a:avLst>
                <a:gd name="adj" fmla="val 5036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4985" name="Text Box 9"/>
            <p:cNvSpPr txBox="1">
              <a:spLocks noChangeArrowheads="1"/>
            </p:cNvSpPr>
            <p:nvPr/>
          </p:nvSpPr>
          <p:spPr bwMode="auto">
            <a:xfrm>
              <a:off x="3664" y="2880"/>
              <a:ext cx="21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X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  <a:defRPr/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3217" y="3459"/>
              <a:ext cx="382" cy="274"/>
              <a:chOff x="3407" y="1213"/>
              <a:chExt cx="382" cy="274"/>
            </a:xfrm>
          </p:grpSpPr>
          <p:sp>
            <p:nvSpPr>
              <p:cNvPr id="39950" name="AutoShape 11"/>
              <p:cNvSpPr>
                <a:spLocks noChangeArrowheads="1"/>
              </p:cNvSpPr>
              <p:nvPr/>
            </p:nvSpPr>
            <p:spPr bwMode="auto">
              <a:xfrm>
                <a:off x="3407" y="1213"/>
                <a:ext cx="382" cy="274"/>
              </a:xfrm>
              <a:prstGeom prst="parallelogram">
                <a:avLst>
                  <a:gd name="adj" fmla="val 43174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4988" name="Text Box 12"/>
              <p:cNvSpPr txBox="1">
                <a:spLocks noChangeArrowheads="1"/>
              </p:cNvSpPr>
              <p:nvPr/>
            </p:nvSpPr>
            <p:spPr bwMode="auto">
              <a:xfrm>
                <a:off x="3504" y="1243"/>
                <a:ext cx="22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l"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Y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34989" name="Oval 13"/>
            <p:cNvSpPr>
              <a:spLocks noChangeArrowheads="1"/>
            </p:cNvSpPr>
            <p:nvPr/>
          </p:nvSpPr>
          <p:spPr bwMode="auto">
            <a:xfrm>
              <a:off x="3711" y="3285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0" name="Line 14"/>
            <p:cNvSpPr>
              <a:spLocks noChangeShapeType="1"/>
            </p:cNvSpPr>
            <p:nvPr/>
          </p:nvSpPr>
          <p:spPr bwMode="auto">
            <a:xfrm flipH="1" flipV="1">
              <a:off x="3813" y="3354"/>
              <a:ext cx="199" cy="1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4015" y="3377"/>
              <a:ext cx="286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>
                  <a:solidFill>
                    <a:schemeClr val="tx2"/>
                  </a:solidFill>
                  <a:latin typeface="Arial" pitchFamily="34" charset="0"/>
                </a:rPr>
                <a:t>...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39941" name="Picture 16" descr="pe0168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as seen in Chapter 7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81100"/>
            <a:ext cx="8751887" cy="497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Prescriptive statements of intent</a:t>
            </a:r>
            <a:r>
              <a:rPr lang="fr-BE" altLang="en-US" smtClean="0"/>
              <a:t> that the</a:t>
            </a:r>
            <a:r>
              <a:rPr lang="en-US" altLang="en-US" smtClean="0"/>
              <a:t> system</a:t>
            </a:r>
            <a:r>
              <a:rPr lang="fr-BE" altLang="en-US" smtClean="0"/>
              <a:t> should satisfy through cooperation of its agents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formulated in terms of problem world phenomena</a:t>
            </a:r>
          </a:p>
          <a:p>
            <a:pPr lvl="1"/>
            <a:r>
              <a:rPr lang="en-US" smtClean="0"/>
              <a:t>at various levels of abstraction/granularity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smtClean="0"/>
              <a:t>Can be negotiated, weakened,</a:t>
            </a:r>
            <a:r>
              <a:rPr lang="fr-BE" altLang="en-US" smtClean="0"/>
              <a:t> prioritized (unlike domain props)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smtClean="0"/>
              <a:t>The finer-grained  a goal</a:t>
            </a:r>
            <a:r>
              <a:rPr lang="fr-BE" altLang="en-US" smtClean="0"/>
              <a:t>, </a:t>
            </a:r>
            <a:r>
              <a:rPr lang="en-US" altLang="en-US" smtClean="0"/>
              <a:t>the fewer agents required for its satisfaction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requirements, expectations:  single-agent goals</a:t>
            </a:r>
          </a:p>
          <a:p>
            <a:pPr>
              <a:spcBef>
                <a:spcPct val="60000"/>
              </a:spcBef>
            </a:pPr>
            <a:r>
              <a:rPr lang="en-US" smtClean="0"/>
              <a:t>Behavioral (Achieve/Maintain) goals,  soft goals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smtClean="0"/>
              <a:t>Functional, quality, development goals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214313" y="157163"/>
          <a:ext cx="768350" cy="854075"/>
        </p:xfrm>
        <a:graphic>
          <a:graphicData uri="http://schemas.openxmlformats.org/presentationml/2006/ole">
            <p:oleObj spid="_x0000_s1026" name="Clip" r:id="rId3" imgW="845640" imgH="93852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28588"/>
            <a:ext cx="7977187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early discovery of goals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33450"/>
            <a:ext cx="8913813" cy="25685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/>
              <a:t>Instantiate goal categories</a:t>
            </a:r>
          </a:p>
          <a:p>
            <a:pPr lvl="1">
              <a:defRPr/>
            </a:pPr>
            <a:r>
              <a:rPr lang="en-US" altLang="en-US" smtClean="0"/>
              <a:t>Browse leaves of taxonomies of functional &amp; non-functional goals, looking for system-specific instances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sz="2000" smtClean="0"/>
              <a:t>e.g.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Any </a:t>
            </a:r>
            <a:r>
              <a:rPr 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Information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goal concerning train passengers?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 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Any </a:t>
            </a:r>
            <a:r>
              <a:rPr 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Accuracy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goal about train information?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		      Any </a:t>
            </a:r>
            <a:r>
              <a:rPr 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Confidentiality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goal about meeting participants?</a:t>
            </a:r>
            <a:endParaRPr lang="en-US" sz="1800" smtClean="0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7413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62"/>
          <p:cNvGraphicFramePr>
            <a:graphicFrameLocks noChangeAspect="1"/>
          </p:cNvGraphicFramePr>
          <p:nvPr/>
        </p:nvGraphicFramePr>
        <p:xfrm>
          <a:off x="819150" y="3540125"/>
          <a:ext cx="7626350" cy="3094038"/>
        </p:xfrm>
        <a:graphic>
          <a:graphicData uri="http://schemas.openxmlformats.org/presentationml/2006/ole">
            <p:oleObj spid="_x0000_s17410" name="Picture" r:id="rId4" imgW="6480720" imgH="2629440" progId="Word.Picture.8">
              <p:embed/>
            </p:oleObj>
          </a:graphicData>
        </a:graphic>
      </p:graphicFrame>
      <p:sp>
        <p:nvSpPr>
          <p:cNvPr id="1536063" name="Oval 63"/>
          <p:cNvSpPr>
            <a:spLocks noChangeArrowheads="1"/>
          </p:cNvSpPr>
          <p:nvPr/>
        </p:nvSpPr>
        <p:spPr bwMode="auto">
          <a:xfrm>
            <a:off x="779463" y="5788025"/>
            <a:ext cx="1023937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64" name="Oval 64"/>
          <p:cNvSpPr>
            <a:spLocks noChangeArrowheads="1"/>
          </p:cNvSpPr>
          <p:nvPr/>
        </p:nvSpPr>
        <p:spPr bwMode="auto">
          <a:xfrm>
            <a:off x="3817938" y="4957763"/>
            <a:ext cx="1023937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65" name="Oval 65"/>
          <p:cNvSpPr>
            <a:spLocks noChangeArrowheads="1"/>
          </p:cNvSpPr>
          <p:nvPr/>
        </p:nvSpPr>
        <p:spPr bwMode="auto">
          <a:xfrm>
            <a:off x="1603375" y="4244975"/>
            <a:ext cx="1023938" cy="346075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later discovery of goals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66788"/>
            <a:ext cx="8337550" cy="5562600"/>
          </a:xfrm>
        </p:spPr>
        <p:txBody>
          <a:bodyPr/>
          <a:lstStyle/>
          <a:p>
            <a:pPr>
              <a:defRPr/>
            </a:pPr>
            <a:r>
              <a:rPr lang="en-US" smtClean="0"/>
              <a:t>By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abstraction</a:t>
            </a:r>
            <a:r>
              <a:rPr lang="en-US" smtClean="0"/>
              <a:t>  </a:t>
            </a:r>
            <a:r>
              <a:rPr lang="en-US" sz="2000" smtClean="0"/>
              <a:t>(bottom-up)</a:t>
            </a:r>
            <a:r>
              <a:rPr lang="en-US" smtClean="0"/>
              <a:t>:  ask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en-US" smtClean="0"/>
              <a:t> questions about...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		- </a:t>
            </a:r>
            <a:r>
              <a:rPr lang="en-US" sz="2000" smtClean="0">
                <a:solidFill>
                  <a:srgbClr val="009999"/>
                </a:solidFill>
              </a:rPr>
              <a:t>lower-level goals	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009999"/>
                </a:solidFill>
              </a:rPr>
              <a:t>		- interaction scenarios being elicited</a:t>
            </a:r>
            <a:endParaRPr lang="en-US" sz="1800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	  	- </a:t>
            </a:r>
            <a:r>
              <a:rPr lang="en-US" sz="2000" smtClean="0">
                <a:solidFill>
                  <a:srgbClr val="009999"/>
                </a:solidFill>
              </a:rPr>
              <a:t>other operational material available</a:t>
            </a: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parent goals</a:t>
            </a:r>
            <a:endParaRPr lang="en-US" sz="2000" smtClean="0"/>
          </a:p>
          <a:p>
            <a:pPr>
              <a:lnSpc>
                <a:spcPct val="130000"/>
              </a:lnSpc>
              <a:defRPr/>
            </a:pPr>
            <a:r>
              <a:rPr lang="en-US" altLang="en-US" smtClean="0"/>
              <a:t>By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altLang="en-US" smtClean="0"/>
              <a:t>  </a:t>
            </a:r>
            <a:r>
              <a:rPr lang="en-US" altLang="en-US" sz="2000" smtClean="0"/>
              <a:t>(top-down)</a:t>
            </a:r>
            <a:r>
              <a:rPr lang="en-US" altLang="en-US" smtClean="0"/>
              <a:t>:  ask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HOW?</a:t>
            </a:r>
            <a:r>
              <a:rPr lang="en-US" altLang="en-US" smtClean="0"/>
              <a:t> questions about ... </a:t>
            </a:r>
            <a:endParaRPr lang="en-US" altLang="en-US" smtClean="0">
              <a:solidFill>
                <a:srgbClr val="009999"/>
              </a:solidFill>
            </a:endParaRP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altLang="en-US" smtClean="0"/>
              <a:t>- higher-level-goals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/>
              <a:t>	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subgoals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Frequent questioning patterns 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en-US" smtClean="0"/>
              <a:t> directly followed by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HOW?</a:t>
            </a:r>
            <a:r>
              <a:rPr lang="en-US" smtClean="0"/>
              <a:t> on parent goal, to elicit missing “brothers”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 ELSE?</a:t>
            </a:r>
            <a:r>
              <a:rPr lang="en-US" smtClean="0"/>
              <a:t>  to explore alternatives</a:t>
            </a:r>
          </a:p>
        </p:txBody>
      </p:sp>
      <p:pic>
        <p:nvPicPr>
          <p:cNvPr id="40964" name="Picture 10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80"/>
          <p:cNvGrpSpPr>
            <a:grpSpLocks/>
          </p:cNvGrpSpPr>
          <p:nvPr/>
        </p:nvGrpSpPr>
        <p:grpSpPr bwMode="auto">
          <a:xfrm>
            <a:off x="1484313" y="1881188"/>
            <a:ext cx="6118225" cy="3630612"/>
            <a:chOff x="835" y="1676"/>
            <a:chExt cx="3854" cy="2287"/>
          </a:xfrm>
        </p:grpSpPr>
        <p:sp>
          <p:nvSpPr>
            <p:cNvPr id="41993" name="AutoShape 15"/>
            <p:cNvSpPr>
              <a:spLocks noChangeArrowheads="1"/>
            </p:cNvSpPr>
            <p:nvPr/>
          </p:nvSpPr>
          <p:spPr bwMode="auto">
            <a:xfrm>
              <a:off x="1065" y="1676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4" name="Text Box 16"/>
            <p:cNvSpPr txBox="1">
              <a:spLocks noChangeArrowheads="1"/>
            </p:cNvSpPr>
            <p:nvPr/>
          </p:nvSpPr>
          <p:spPr bwMode="auto">
            <a:xfrm>
              <a:off x="1107" y="1684"/>
              <a:ext cx="153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5" name="AutoShape 23"/>
            <p:cNvSpPr>
              <a:spLocks noChangeArrowheads="1"/>
            </p:cNvSpPr>
            <p:nvPr/>
          </p:nvSpPr>
          <p:spPr bwMode="auto">
            <a:xfrm>
              <a:off x="835" y="2267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6" name="Text Box 24"/>
            <p:cNvSpPr txBox="1">
              <a:spLocks noChangeArrowheads="1"/>
            </p:cNvSpPr>
            <p:nvPr/>
          </p:nvSpPr>
          <p:spPr bwMode="auto">
            <a:xfrm>
              <a:off x="872" y="2296"/>
              <a:ext cx="107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WhenAvailable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7" name="AutoShape 25"/>
            <p:cNvSpPr>
              <a:spLocks noChangeArrowheads="1"/>
            </p:cNvSpPr>
            <p:nvPr/>
          </p:nvSpPr>
          <p:spPr bwMode="auto">
            <a:xfrm>
              <a:off x="1257" y="3011"/>
              <a:ext cx="776" cy="344"/>
            </a:xfrm>
            <a:prstGeom prst="parallelogram">
              <a:avLst>
                <a:gd name="adj" fmla="val 184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998" name="Text Box 26"/>
            <p:cNvSpPr txBox="1">
              <a:spLocks noChangeArrowheads="1"/>
            </p:cNvSpPr>
            <p:nvPr/>
          </p:nvSpPr>
          <p:spPr bwMode="auto">
            <a:xfrm>
              <a:off x="1304" y="3008"/>
              <a:ext cx="7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Reserved</a:t>
              </a:r>
            </a:p>
          </p:txBody>
        </p:sp>
        <p:sp>
          <p:nvSpPr>
            <p:cNvPr id="1537062" name="Line 38"/>
            <p:cNvSpPr>
              <a:spLocks noChangeShapeType="1"/>
            </p:cNvSpPr>
            <p:nvPr/>
          </p:nvSpPr>
          <p:spPr bwMode="auto">
            <a:xfrm>
              <a:off x="1833" y="2161"/>
              <a:ext cx="736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3" name="Line 39"/>
            <p:cNvSpPr>
              <a:spLocks noChangeShapeType="1"/>
            </p:cNvSpPr>
            <p:nvPr/>
          </p:nvSpPr>
          <p:spPr bwMode="auto">
            <a:xfrm flipH="1">
              <a:off x="1801" y="1945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4" name="Line 40"/>
            <p:cNvSpPr>
              <a:spLocks noChangeShapeType="1"/>
            </p:cNvSpPr>
            <p:nvPr/>
          </p:nvSpPr>
          <p:spPr bwMode="auto">
            <a:xfrm flipH="1">
              <a:off x="1521" y="2169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65" name="Oval 41"/>
            <p:cNvSpPr>
              <a:spLocks noChangeArrowheads="1"/>
            </p:cNvSpPr>
            <p:nvPr/>
          </p:nvSpPr>
          <p:spPr bwMode="auto">
            <a:xfrm>
              <a:off x="1747" y="208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03" name="AutoShape 46"/>
            <p:cNvSpPr>
              <a:spLocks noChangeArrowheads="1"/>
            </p:cNvSpPr>
            <p:nvPr/>
          </p:nvSpPr>
          <p:spPr bwMode="auto">
            <a:xfrm>
              <a:off x="2985" y="2083"/>
              <a:ext cx="608" cy="288"/>
            </a:xfrm>
            <a:prstGeom prst="parallelogram">
              <a:avLst>
                <a:gd name="adj" fmla="val 9715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4" name="AutoShape 50"/>
            <p:cNvSpPr>
              <a:spLocks noChangeArrowheads="1"/>
            </p:cNvSpPr>
            <p:nvPr/>
          </p:nvSpPr>
          <p:spPr bwMode="auto">
            <a:xfrm>
              <a:off x="2019" y="2267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5" name="Text Box 51"/>
            <p:cNvSpPr txBox="1">
              <a:spLocks noChangeArrowheads="1"/>
            </p:cNvSpPr>
            <p:nvPr/>
          </p:nvSpPr>
          <p:spPr bwMode="auto">
            <a:xfrm>
              <a:off x="2064" y="2296"/>
              <a:ext cx="13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WhenNotAvailable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6" name="AutoShape 52"/>
            <p:cNvSpPr>
              <a:spLocks noChangeArrowheads="1"/>
            </p:cNvSpPr>
            <p:nvPr/>
          </p:nvSpPr>
          <p:spPr bwMode="auto">
            <a:xfrm>
              <a:off x="3001" y="2994"/>
              <a:ext cx="936" cy="337"/>
            </a:xfrm>
            <a:prstGeom prst="parallelogram">
              <a:avLst>
                <a:gd name="adj" fmla="val 22695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7" name="Text Box 53"/>
            <p:cNvSpPr txBox="1">
              <a:spLocks noChangeArrowheads="1"/>
            </p:cNvSpPr>
            <p:nvPr/>
          </p:nvSpPr>
          <p:spPr bwMode="auto">
            <a:xfrm>
              <a:off x="3059" y="3001"/>
              <a:ext cx="820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Availability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Enforced</a:t>
              </a:r>
            </a:p>
          </p:txBody>
        </p:sp>
        <p:sp>
          <p:nvSpPr>
            <p:cNvPr id="42008" name="AutoShape 54"/>
            <p:cNvSpPr>
              <a:spLocks noChangeArrowheads="1"/>
            </p:cNvSpPr>
            <p:nvPr/>
          </p:nvSpPr>
          <p:spPr bwMode="auto">
            <a:xfrm>
              <a:off x="2065" y="3003"/>
              <a:ext cx="888" cy="344"/>
            </a:xfrm>
            <a:prstGeom prst="parallelogram">
              <a:avLst>
                <a:gd name="adj" fmla="val 2109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09" name="Text Box 55"/>
            <p:cNvSpPr txBox="1">
              <a:spLocks noChangeArrowheads="1"/>
            </p:cNvSpPr>
            <p:nvPr/>
          </p:nvSpPr>
          <p:spPr bwMode="auto">
            <a:xfrm>
              <a:off x="2119" y="3000"/>
              <a:ext cx="83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Availability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Notified</a:t>
              </a:r>
            </a:p>
          </p:txBody>
        </p:sp>
        <p:grpSp>
          <p:nvGrpSpPr>
            <p:cNvPr id="42010" name="Group 56"/>
            <p:cNvGrpSpPr>
              <a:grpSpLocks/>
            </p:cNvGrpSpPr>
            <p:nvPr/>
          </p:nvGrpSpPr>
          <p:grpSpPr bwMode="auto">
            <a:xfrm>
              <a:off x="2507" y="2625"/>
              <a:ext cx="96" cy="224"/>
              <a:chOff x="1616" y="1728"/>
              <a:chExt cx="104" cy="288"/>
            </a:xfrm>
          </p:grpSpPr>
          <p:sp>
            <p:nvSpPr>
              <p:cNvPr id="1537081" name="Line 57"/>
              <p:cNvSpPr>
                <a:spLocks noChangeShapeType="1"/>
              </p:cNvSpPr>
              <p:nvPr/>
            </p:nvSpPr>
            <p:spPr bwMode="auto">
              <a:xfrm>
                <a:off x="167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2" name="Oval 58"/>
              <p:cNvSpPr>
                <a:spLocks noChangeArrowheads="1"/>
              </p:cNvSpPr>
              <p:nvPr/>
            </p:nvSpPr>
            <p:spPr bwMode="auto">
              <a:xfrm>
                <a:off x="1616" y="1920"/>
                <a:ext cx="104" cy="96"/>
              </a:xfrm>
              <a:prstGeom prst="ellips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083" name="Line 59"/>
            <p:cNvSpPr>
              <a:spLocks noChangeShapeType="1"/>
            </p:cNvSpPr>
            <p:nvPr/>
          </p:nvSpPr>
          <p:spPr bwMode="auto">
            <a:xfrm>
              <a:off x="2628" y="2820"/>
              <a:ext cx="78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84" name="Line 60"/>
            <p:cNvSpPr>
              <a:spLocks noChangeShapeType="1"/>
            </p:cNvSpPr>
            <p:nvPr/>
          </p:nvSpPr>
          <p:spPr bwMode="auto">
            <a:xfrm flipH="1">
              <a:off x="2465" y="2860"/>
              <a:ext cx="67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85" name="Line 61"/>
            <p:cNvSpPr>
              <a:spLocks noChangeShapeType="1"/>
            </p:cNvSpPr>
            <p:nvPr/>
          </p:nvSpPr>
          <p:spPr bwMode="auto">
            <a:xfrm flipH="1">
              <a:off x="1777" y="2828"/>
              <a:ext cx="723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014" name="AutoShape 62"/>
            <p:cNvSpPr>
              <a:spLocks noChangeArrowheads="1"/>
            </p:cNvSpPr>
            <p:nvPr/>
          </p:nvSpPr>
          <p:spPr bwMode="auto">
            <a:xfrm>
              <a:off x="2561" y="3618"/>
              <a:ext cx="1040" cy="337"/>
            </a:xfrm>
            <a:prstGeom prst="parallelogram">
              <a:avLst>
                <a:gd name="adj" fmla="val 25217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15" name="Text Box 63"/>
            <p:cNvSpPr txBox="1">
              <a:spLocks noChangeArrowheads="1"/>
            </p:cNvSpPr>
            <p:nvPr/>
          </p:nvSpPr>
          <p:spPr bwMode="auto">
            <a:xfrm>
              <a:off x="2625" y="3625"/>
              <a:ext cx="91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 Amount</a:t>
              </a:r>
            </a:p>
          </p:txBody>
        </p:sp>
        <p:sp>
          <p:nvSpPr>
            <p:cNvPr id="42016" name="AutoShape 64"/>
            <p:cNvSpPr>
              <a:spLocks noChangeArrowheads="1"/>
            </p:cNvSpPr>
            <p:nvPr/>
          </p:nvSpPr>
          <p:spPr bwMode="auto">
            <a:xfrm>
              <a:off x="3657" y="3626"/>
              <a:ext cx="1032" cy="337"/>
            </a:xfrm>
            <a:prstGeom prst="parallelogram">
              <a:avLst>
                <a:gd name="adj" fmla="val 2502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017" name="Text Box 65"/>
            <p:cNvSpPr txBox="1">
              <a:spLocks noChangeArrowheads="1"/>
            </p:cNvSpPr>
            <p:nvPr/>
          </p:nvSpPr>
          <p:spPr bwMode="auto">
            <a:xfrm>
              <a:off x="3721" y="3633"/>
              <a:ext cx="90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 Periods</a:t>
              </a:r>
            </a:p>
          </p:txBody>
        </p:sp>
        <p:grpSp>
          <p:nvGrpSpPr>
            <p:cNvPr id="42018" name="Group 66"/>
            <p:cNvGrpSpPr>
              <a:grpSpLocks/>
            </p:cNvGrpSpPr>
            <p:nvPr/>
          </p:nvGrpSpPr>
          <p:grpSpPr bwMode="auto">
            <a:xfrm>
              <a:off x="3403" y="3329"/>
              <a:ext cx="88" cy="200"/>
              <a:chOff x="1616" y="1728"/>
              <a:chExt cx="104" cy="288"/>
            </a:xfrm>
          </p:grpSpPr>
          <p:sp>
            <p:nvSpPr>
              <p:cNvPr id="1537091" name="Line 67"/>
              <p:cNvSpPr>
                <a:spLocks noChangeShapeType="1"/>
              </p:cNvSpPr>
              <p:nvPr/>
            </p:nvSpPr>
            <p:spPr bwMode="auto">
              <a:xfrm>
                <a:off x="167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2" name="Oval 68"/>
              <p:cNvSpPr>
                <a:spLocks noChangeArrowheads="1"/>
              </p:cNvSpPr>
              <p:nvPr/>
            </p:nvSpPr>
            <p:spPr bwMode="auto">
              <a:xfrm>
                <a:off x="1616" y="1920"/>
                <a:ext cx="104" cy="96"/>
              </a:xfrm>
              <a:prstGeom prst="ellips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093" name="Line 69"/>
            <p:cNvSpPr>
              <a:spLocks noChangeShapeType="1"/>
            </p:cNvSpPr>
            <p:nvPr/>
          </p:nvSpPr>
          <p:spPr bwMode="auto">
            <a:xfrm flipH="1">
              <a:off x="3225" y="3532"/>
              <a:ext cx="203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94" name="Line 70"/>
            <p:cNvSpPr>
              <a:spLocks noChangeShapeType="1"/>
            </p:cNvSpPr>
            <p:nvPr/>
          </p:nvSpPr>
          <p:spPr bwMode="auto">
            <a:xfrm flipH="1" flipV="1">
              <a:off x="3481" y="3527"/>
              <a:ext cx="539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097" name="Line 73"/>
          <p:cNvSpPr>
            <a:spLocks noChangeShapeType="1"/>
          </p:cNvSpPr>
          <p:nvPr/>
        </p:nvSpPr>
        <p:spPr bwMode="auto">
          <a:xfrm flipH="1">
            <a:off x="342900" y="2114550"/>
            <a:ext cx="12700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8" name="Line 74"/>
          <p:cNvSpPr>
            <a:spLocks noChangeShapeType="1"/>
          </p:cNvSpPr>
          <p:nvPr/>
        </p:nvSpPr>
        <p:spPr bwMode="auto">
          <a:xfrm>
            <a:off x="8755063" y="1974850"/>
            <a:ext cx="4762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9" name="Text Box 75"/>
          <p:cNvSpPr txBox="1">
            <a:spLocks noChangeArrowheads="1"/>
          </p:cNvSpPr>
          <p:nvPr/>
        </p:nvSpPr>
        <p:spPr bwMode="auto">
          <a:xfrm>
            <a:off x="258763" y="2068513"/>
            <a:ext cx="1331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i="1">
                <a:solidFill>
                  <a:schemeClr val="tx2"/>
                </a:solidFill>
                <a:latin typeface="Comic Sans MS" pitchFamily="66" charset="0"/>
              </a:rPr>
              <a:t>HOW?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90" name="Text Box 76"/>
          <p:cNvSpPr txBox="1">
            <a:spLocks noChangeArrowheads="1"/>
          </p:cNvSpPr>
          <p:nvPr/>
        </p:nvSpPr>
        <p:spPr bwMode="auto">
          <a:xfrm>
            <a:off x="7577138" y="4772025"/>
            <a:ext cx="119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i="1">
                <a:solidFill>
                  <a:schemeClr val="tx2"/>
                </a:solidFill>
                <a:latin typeface="Comic Sans MS" pitchFamily="66" charset="0"/>
              </a:rPr>
              <a:t>WHY?</a:t>
            </a:r>
            <a:endParaRPr lang="fr-BE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7102" name="Rectangle 78"/>
          <p:cNvSpPr>
            <a:spLocks noGrp="1" noChangeArrowheads="1"/>
          </p:cNvSpPr>
          <p:nvPr>
            <p:ph type="title"/>
          </p:nvPr>
        </p:nvSpPr>
        <p:spPr>
          <a:xfrm>
            <a:off x="177800" y="354013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Building goal models:  </a:t>
            </a:r>
            <a:br>
              <a:rPr lang="en-US" smtClean="0"/>
            </a:b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en-US" smtClean="0"/>
              <a:t> </a:t>
            </a:r>
            <a:r>
              <a:rPr lang="en-US" sz="2400" smtClean="0"/>
              <a:t>and</a:t>
            </a:r>
            <a:r>
              <a:rPr lang="en-US" smtClean="0"/>
              <a:t>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smtClean="0"/>
              <a:t> questions</a:t>
            </a:r>
            <a:endParaRPr lang="en-US" altLang="en-US" sz="2000" smtClean="0"/>
          </a:p>
        </p:txBody>
      </p:sp>
      <p:pic>
        <p:nvPicPr>
          <p:cNvPr id="41992" name="Picture 7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39725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Building goal models:  </a:t>
            </a:r>
            <a:br>
              <a:rPr lang="en-US" smtClean="0"/>
            </a:b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en-US" smtClean="0"/>
              <a:t> </a:t>
            </a:r>
            <a:r>
              <a:rPr lang="en-US" sz="2400" smtClean="0"/>
              <a:t>and</a:t>
            </a:r>
            <a:r>
              <a:rPr lang="en-US" smtClean="0"/>
              <a:t>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smtClean="0"/>
              <a:t> questions</a:t>
            </a:r>
            <a:endParaRPr lang="en-US" altLang="en-US" sz="2000" smtClean="0"/>
          </a:p>
        </p:txBody>
      </p:sp>
      <p:sp>
        <p:nvSpPr>
          <p:cNvPr id="1458179" name="Line 3"/>
          <p:cNvSpPr>
            <a:spLocks noChangeShapeType="1"/>
          </p:cNvSpPr>
          <p:nvPr/>
        </p:nvSpPr>
        <p:spPr bwMode="auto">
          <a:xfrm>
            <a:off x="2951163" y="4665663"/>
            <a:ext cx="692150" cy="27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3638550" y="488315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1" name="Line 5"/>
          <p:cNvSpPr>
            <a:spLocks noChangeShapeType="1"/>
          </p:cNvSpPr>
          <p:nvPr/>
        </p:nvSpPr>
        <p:spPr bwMode="auto">
          <a:xfrm>
            <a:off x="5807075" y="5110163"/>
            <a:ext cx="1189038" cy="295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679825" y="41052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660775" y="4181475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NoTrainCollision</a:t>
            </a:r>
          </a:p>
        </p:txBody>
      </p:sp>
      <p:sp>
        <p:nvSpPr>
          <p:cNvPr id="1458184" name="Line 8"/>
          <p:cNvSpPr>
            <a:spLocks noChangeShapeType="1"/>
          </p:cNvSpPr>
          <p:nvPr/>
        </p:nvSpPr>
        <p:spPr bwMode="auto">
          <a:xfrm>
            <a:off x="2562225" y="3810000"/>
            <a:ext cx="6477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5" name="Line 9"/>
          <p:cNvSpPr>
            <a:spLocks noChangeShapeType="1"/>
          </p:cNvSpPr>
          <p:nvPr/>
        </p:nvSpPr>
        <p:spPr bwMode="auto">
          <a:xfrm>
            <a:off x="2511425" y="33782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6" name="Line 10"/>
          <p:cNvSpPr>
            <a:spLocks noChangeShapeType="1"/>
          </p:cNvSpPr>
          <p:nvPr/>
        </p:nvSpPr>
        <p:spPr bwMode="auto">
          <a:xfrm flipH="1">
            <a:off x="1570038" y="3822700"/>
            <a:ext cx="865187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1533525" y="2238375"/>
            <a:ext cx="2082800" cy="508000"/>
          </a:xfrm>
          <a:prstGeom prst="parallelogram">
            <a:avLst>
              <a:gd name="adj" fmla="val 188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188" name="Line 12"/>
          <p:cNvSpPr>
            <a:spLocks noChangeShapeType="1"/>
          </p:cNvSpPr>
          <p:nvPr/>
        </p:nvSpPr>
        <p:spPr bwMode="auto">
          <a:xfrm>
            <a:off x="3832225" y="2565400"/>
            <a:ext cx="6477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89" name="Line 13"/>
          <p:cNvSpPr>
            <a:spLocks noChangeShapeType="1"/>
          </p:cNvSpPr>
          <p:nvPr/>
        </p:nvSpPr>
        <p:spPr bwMode="auto">
          <a:xfrm flipH="1">
            <a:off x="3763963" y="2133600"/>
            <a:ext cx="17462" cy="3222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190" name="Line 14"/>
          <p:cNvSpPr>
            <a:spLocks noChangeShapeType="1"/>
          </p:cNvSpPr>
          <p:nvPr/>
        </p:nvSpPr>
        <p:spPr bwMode="auto">
          <a:xfrm flipH="1">
            <a:off x="3235325" y="25781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781425" y="28479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851275" y="2924175"/>
            <a:ext cx="2170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028825" y="17430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151063" y="1801813"/>
            <a:ext cx="3786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EffectivePassengersTransportation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1266825" y="28479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41438" y="2924175"/>
            <a:ext cx="2328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457200" y="41179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11175" y="4194175"/>
            <a:ext cx="1420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FastJourney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5475288" y="4103688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559425" y="4106863"/>
            <a:ext cx="15208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WhileMoving</a:t>
            </a:r>
          </a:p>
        </p:txBody>
      </p:sp>
      <p:sp>
        <p:nvSpPr>
          <p:cNvPr id="1458201" name="Line 25"/>
          <p:cNvSpPr>
            <a:spLocks noChangeShapeType="1"/>
          </p:cNvSpPr>
          <p:nvPr/>
        </p:nvSpPr>
        <p:spPr bwMode="auto">
          <a:xfrm>
            <a:off x="3800475" y="5029200"/>
            <a:ext cx="341313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482600" y="5387975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92138" y="5408613"/>
            <a:ext cx="17113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  GoSignal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2308225" y="53879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382838" y="5408613"/>
            <a:ext cx="1428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SignalSetToGoPromptly</a:t>
            </a: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1304925" y="1679575"/>
            <a:ext cx="787400" cy="546100"/>
          </a:xfrm>
          <a:prstGeom prst="parallelogram">
            <a:avLst>
              <a:gd name="adj" fmla="val 663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207" name="Line 31"/>
          <p:cNvSpPr>
            <a:spLocks noChangeShapeType="1"/>
          </p:cNvSpPr>
          <p:nvPr/>
        </p:nvSpPr>
        <p:spPr bwMode="auto">
          <a:xfrm flipH="1">
            <a:off x="4518025" y="5199063"/>
            <a:ext cx="4763" cy="436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7088188" y="40925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7134225" y="4119563"/>
            <a:ext cx="14335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Limited</a:t>
            </a:r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3690938" y="2455863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2425700" y="36830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2" name="Line 36"/>
          <p:cNvSpPr>
            <a:spLocks noChangeShapeType="1"/>
          </p:cNvSpPr>
          <p:nvPr/>
        </p:nvSpPr>
        <p:spPr bwMode="auto">
          <a:xfrm>
            <a:off x="5091113" y="3806825"/>
            <a:ext cx="1044575" cy="269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3" name="Line 37"/>
          <p:cNvSpPr>
            <a:spLocks noChangeShapeType="1"/>
          </p:cNvSpPr>
          <p:nvPr/>
        </p:nvSpPr>
        <p:spPr bwMode="auto">
          <a:xfrm>
            <a:off x="5051425" y="33782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4" name="Line 38"/>
          <p:cNvSpPr>
            <a:spLocks noChangeShapeType="1"/>
          </p:cNvSpPr>
          <p:nvPr/>
        </p:nvSpPr>
        <p:spPr bwMode="auto">
          <a:xfrm flipH="1">
            <a:off x="4505325" y="38227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4978400" y="36957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6" name="Line 40"/>
          <p:cNvSpPr>
            <a:spLocks noChangeShapeType="1"/>
          </p:cNvSpPr>
          <p:nvPr/>
        </p:nvSpPr>
        <p:spPr bwMode="auto">
          <a:xfrm>
            <a:off x="5140325" y="3746500"/>
            <a:ext cx="23241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7" name="Line 41"/>
          <p:cNvSpPr>
            <a:spLocks noChangeShapeType="1"/>
          </p:cNvSpPr>
          <p:nvPr/>
        </p:nvSpPr>
        <p:spPr bwMode="auto">
          <a:xfrm>
            <a:off x="1787525" y="5092700"/>
            <a:ext cx="8890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8" name="Line 42"/>
          <p:cNvSpPr>
            <a:spLocks noChangeShapeType="1"/>
          </p:cNvSpPr>
          <p:nvPr/>
        </p:nvSpPr>
        <p:spPr bwMode="auto">
          <a:xfrm>
            <a:off x="1439863" y="4660900"/>
            <a:ext cx="27305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19" name="Line 43"/>
          <p:cNvSpPr>
            <a:spLocks noChangeShapeType="1"/>
          </p:cNvSpPr>
          <p:nvPr/>
        </p:nvSpPr>
        <p:spPr bwMode="auto">
          <a:xfrm flipH="1">
            <a:off x="1190625" y="5105400"/>
            <a:ext cx="4699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1651000" y="4978400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4432300" y="5029200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2" name="Line 46"/>
          <p:cNvSpPr>
            <a:spLocks noChangeShapeType="1"/>
          </p:cNvSpPr>
          <p:nvPr/>
        </p:nvSpPr>
        <p:spPr bwMode="auto">
          <a:xfrm flipH="1">
            <a:off x="4505325" y="4610100"/>
            <a:ext cx="0" cy="419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5637213" y="4962525"/>
            <a:ext cx="165100" cy="152400"/>
          </a:xfrm>
          <a:prstGeom prst="ellips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4" name="Line 48"/>
          <p:cNvSpPr>
            <a:spLocks noChangeShapeType="1"/>
          </p:cNvSpPr>
          <p:nvPr/>
        </p:nvSpPr>
        <p:spPr bwMode="auto">
          <a:xfrm>
            <a:off x="4899025" y="4622800"/>
            <a:ext cx="715963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5761038" y="4843463"/>
            <a:ext cx="9318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0">
                <a:solidFill>
                  <a:schemeClr val="bg2"/>
                </a:solidFill>
                <a:latin typeface="Arial" pitchFamily="34" charset="0"/>
              </a:rPr>
              <a:t>current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4530725" y="4946650"/>
            <a:ext cx="673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0">
                <a:solidFill>
                  <a:schemeClr val="bg2"/>
                </a:solidFill>
                <a:latin typeface="Arial" pitchFamily="34" charset="0"/>
              </a:rPr>
              <a:t>S2B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58227" name="Line 51"/>
          <p:cNvSpPr>
            <a:spLocks noChangeShapeType="1"/>
          </p:cNvSpPr>
          <p:nvPr/>
        </p:nvSpPr>
        <p:spPr bwMode="auto">
          <a:xfrm flipH="1">
            <a:off x="342900" y="2286000"/>
            <a:ext cx="12700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8228" name="Line 52"/>
          <p:cNvSpPr>
            <a:spLocks noChangeShapeType="1"/>
          </p:cNvSpPr>
          <p:nvPr/>
        </p:nvSpPr>
        <p:spPr bwMode="auto">
          <a:xfrm>
            <a:off x="8755063" y="2146300"/>
            <a:ext cx="4762" cy="32893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258763" y="2239963"/>
            <a:ext cx="1331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i="1">
                <a:solidFill>
                  <a:schemeClr val="tx2"/>
                </a:solidFill>
                <a:latin typeface="Comic Sans MS" pitchFamily="66" charset="0"/>
              </a:rPr>
              <a:t>HOW?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7577138" y="4943475"/>
            <a:ext cx="1196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i="1">
                <a:solidFill>
                  <a:schemeClr val="tx2"/>
                </a:solidFill>
                <a:latin typeface="Comic Sans MS" pitchFamily="66" charset="0"/>
              </a:rPr>
              <a:t>WHY?</a:t>
            </a:r>
            <a:endParaRPr lang="fr-BE" sz="1800" b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43063" name="Group 55"/>
          <p:cNvGrpSpPr>
            <a:grpSpLocks/>
          </p:cNvGrpSpPr>
          <p:nvPr/>
        </p:nvGrpSpPr>
        <p:grpSpPr bwMode="auto">
          <a:xfrm>
            <a:off x="3800475" y="5419725"/>
            <a:ext cx="2443163" cy="517525"/>
            <a:chOff x="3310" y="3489"/>
            <a:chExt cx="1539" cy="326"/>
          </a:xfrm>
        </p:grpSpPr>
        <p:sp>
          <p:nvSpPr>
            <p:cNvPr id="43070" name="AutoShape 56"/>
            <p:cNvSpPr>
              <a:spLocks noChangeArrowheads="1"/>
            </p:cNvSpPr>
            <p:nvPr/>
          </p:nvSpPr>
          <p:spPr bwMode="auto">
            <a:xfrm>
              <a:off x="3310" y="3489"/>
              <a:ext cx="1534" cy="326"/>
            </a:xfrm>
            <a:prstGeom prst="parallelogram">
              <a:avLst>
                <a:gd name="adj" fmla="val 29693"/>
              </a:avLst>
            </a:prstGeom>
            <a:solidFill>
              <a:srgbClr val="CECFF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3071" name="Text Box 57"/>
            <p:cNvSpPr txBox="1">
              <a:spLocks noChangeArrowheads="1"/>
            </p:cNvSpPr>
            <p:nvPr/>
          </p:nvSpPr>
          <p:spPr bwMode="auto">
            <a:xfrm>
              <a:off x="3403" y="3493"/>
              <a:ext cx="144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DistanceMaintained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64" name="Group 58"/>
          <p:cNvGrpSpPr>
            <a:grpSpLocks/>
          </p:cNvGrpSpPr>
          <p:nvPr/>
        </p:nvGrpSpPr>
        <p:grpSpPr bwMode="auto">
          <a:xfrm>
            <a:off x="6246813" y="5426075"/>
            <a:ext cx="1573212" cy="523875"/>
            <a:chOff x="2366" y="3494"/>
            <a:chExt cx="928" cy="330"/>
          </a:xfrm>
        </p:grpSpPr>
        <p:sp>
          <p:nvSpPr>
            <p:cNvPr id="43068" name="AutoShape 59"/>
            <p:cNvSpPr>
              <a:spLocks noChangeArrowheads="1"/>
            </p:cNvSpPr>
            <p:nvPr/>
          </p:nvSpPr>
          <p:spPr bwMode="auto">
            <a:xfrm>
              <a:off x="2366" y="3494"/>
              <a:ext cx="928" cy="330"/>
            </a:xfrm>
            <a:prstGeom prst="parallelogram">
              <a:avLst>
                <a:gd name="adj" fmla="val 22979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3069" name="Text Box 60"/>
            <p:cNvSpPr txBox="1">
              <a:spLocks noChangeArrowheads="1"/>
            </p:cNvSpPr>
            <p:nvPr/>
          </p:nvSpPr>
          <p:spPr bwMode="auto">
            <a:xfrm>
              <a:off x="2413" y="3505"/>
              <a:ext cx="87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SameBlock</a:t>
              </a:r>
            </a:p>
          </p:txBody>
        </p:sp>
      </p:grpSp>
      <p:sp>
        <p:nvSpPr>
          <p:cNvPr id="43065" name="AutoShape 61"/>
          <p:cNvSpPr>
            <a:spLocks noChangeArrowheads="1"/>
          </p:cNvSpPr>
          <p:nvPr/>
        </p:nvSpPr>
        <p:spPr bwMode="auto">
          <a:xfrm>
            <a:off x="1982788" y="41354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66" name="Text Box 62"/>
          <p:cNvSpPr txBox="1">
            <a:spLocks noChangeArrowheads="1"/>
          </p:cNvSpPr>
          <p:nvPr/>
        </p:nvSpPr>
        <p:spPr bwMode="auto">
          <a:xfrm>
            <a:off x="2044700" y="4211638"/>
            <a:ext cx="1635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HighFrequency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43067" name="Picture 6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11150"/>
            <a:ext cx="8794750" cy="812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Identifying goals from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dirty="0" smtClean="0"/>
              <a:t> questions</a:t>
            </a:r>
            <a:br>
              <a:rPr lang="en-US" dirty="0" smtClean="0"/>
            </a:br>
            <a:r>
              <a:rPr lang="en-US" dirty="0" smtClean="0"/>
              <a:t>about scenario episodes</a:t>
            </a:r>
            <a:endParaRPr lang="en-US" altLang="en-US" sz="2000" dirty="0" smtClean="0"/>
          </a:p>
        </p:txBody>
      </p:sp>
      <p:pic>
        <p:nvPicPr>
          <p:cNvPr id="18436" name="Picture 63" descr="pe0168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4" name="Object 64"/>
          <p:cNvGraphicFramePr>
            <a:graphicFrameLocks/>
          </p:cNvGraphicFramePr>
          <p:nvPr/>
        </p:nvGraphicFramePr>
        <p:xfrm>
          <a:off x="85725" y="1776413"/>
          <a:ext cx="9144000" cy="4494212"/>
        </p:xfrm>
        <a:graphic>
          <a:graphicData uri="http://schemas.openxmlformats.org/presentationml/2006/ole">
            <p:oleObj spid="_x0000_s18434" name="Picture" r:id="rId4" imgW="4950360" imgH="200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later discovery of goals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3063" y="895350"/>
            <a:ext cx="8337550" cy="1595438"/>
          </a:xfrm>
        </p:spPr>
        <p:txBody>
          <a:bodyPr/>
          <a:lstStyle/>
          <a:p>
            <a:r>
              <a:rPr lang="en-US" smtClean="0"/>
              <a:t>Split responsibilities among agents</a:t>
            </a:r>
          </a:p>
          <a:p>
            <a:pPr lvl="1"/>
            <a:r>
              <a:rPr lang="en-US" smtClean="0"/>
              <a:t>to get subgoals involving fewer agents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mtClean="0"/>
              <a:t>           and move towards requirements and expectations</a:t>
            </a:r>
          </a:p>
        </p:txBody>
      </p:sp>
      <p:pic>
        <p:nvPicPr>
          <p:cNvPr id="19461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8" name="Object 1029"/>
          <p:cNvGraphicFramePr>
            <a:graphicFrameLocks noChangeAspect="1"/>
          </p:cNvGraphicFramePr>
          <p:nvPr/>
        </p:nvGraphicFramePr>
        <p:xfrm>
          <a:off x="855663" y="2833688"/>
          <a:ext cx="7431087" cy="3730625"/>
        </p:xfrm>
        <a:graphic>
          <a:graphicData uri="http://schemas.openxmlformats.org/presentationml/2006/ole">
            <p:oleObj spid="_x0000_s19458" name="Picture" r:id="rId4" imgW="3240360" imgH="163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809625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later discovery of goals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09650"/>
            <a:ext cx="8337550" cy="1595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Identify soft goals from pros &amp; cons of alternative options</a:t>
            </a:r>
          </a:p>
          <a:p>
            <a:pPr lvl="1">
              <a:defRPr/>
            </a:pPr>
            <a:r>
              <a:rPr lang="en-US" dirty="0" smtClean="0"/>
              <a:t>pro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/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dirty="0" smtClean="0"/>
              <a:t> link to missing parent soft goal ?</a:t>
            </a:r>
          </a:p>
          <a:p>
            <a:pPr lvl="1">
              <a:defRPr/>
            </a:pPr>
            <a:r>
              <a:rPr lang="en-US" dirty="0" smtClean="0"/>
              <a:t>con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/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</a:t>
            </a:r>
            <a:r>
              <a:rPr lang="en-US" dirty="0" smtClean="0"/>
              <a:t> link to missing parent soft goal ?</a:t>
            </a:r>
          </a:p>
        </p:txBody>
      </p:sp>
      <p:pic>
        <p:nvPicPr>
          <p:cNvPr id="20485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30163" y="3076575"/>
          <a:ext cx="9136062" cy="2117725"/>
        </p:xfrm>
        <a:graphic>
          <a:graphicData uri="http://schemas.openxmlformats.org/presentationml/2006/ole">
            <p:oleObj spid="_x0000_s20482" name="Picture" r:id="rId4" imgW="5130000" imgH="11901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1463"/>
            <a:ext cx="79597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Heuristic rules for </a:t>
            </a:r>
            <a:r>
              <a:rPr lang="en-US" altLang="en-US" smtClean="0"/>
              <a:t>later discovery of goals  </a:t>
            </a:r>
            <a:r>
              <a:rPr lang="en-US" altLang="en-US" sz="2000" smtClean="0"/>
              <a:t>(4)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39825"/>
            <a:ext cx="8801100" cy="52879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Identify wishes of human agents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z="2000" dirty="0" smtClean="0"/>
              <a:t>      e.g.</a:t>
            </a:r>
            <a:r>
              <a:rPr lang="en-US" altLang="en-US" dirty="0" smtClean="0"/>
              <a:t> </a:t>
            </a:r>
            <a:r>
              <a:rPr lang="en-US" altLang="en-US" sz="2000" dirty="0" err="1" smtClean="0">
                <a:solidFill>
                  <a:srgbClr val="5F5F5F"/>
                </a:solidFill>
                <a:latin typeface="Arial" pitchFamily="34" charset="0"/>
              </a:rPr>
              <a:t>MinimalRequirementsOnParticipants</a:t>
            </a:r>
            <a:endParaRPr lang="en-US" altLang="en-US" dirty="0" smtClean="0"/>
          </a:p>
          <a:p>
            <a:pPr>
              <a:lnSpc>
                <a:spcPct val="170000"/>
              </a:lnSpc>
              <a:defRPr/>
            </a:pPr>
            <a:r>
              <a:rPr lang="en-US" altLang="en-US" dirty="0" smtClean="0"/>
              <a:t>Check the converse of </a:t>
            </a:r>
            <a:r>
              <a:rPr lang="en-US" altLang="en-US" i="1" dirty="0" smtClean="0"/>
              <a:t>Achieve</a:t>
            </a:r>
            <a:r>
              <a:rPr lang="en-US" altLang="en-US" dirty="0" smtClean="0"/>
              <a:t> goal for missing </a:t>
            </a:r>
            <a:r>
              <a:rPr lang="en-US" altLang="en-US" i="1" dirty="0" smtClean="0"/>
              <a:t>Maintain</a:t>
            </a:r>
            <a:r>
              <a:rPr lang="en-US" altLang="en-US" dirty="0" smtClean="0"/>
              <a:t> goal</a:t>
            </a:r>
          </a:p>
          <a:p>
            <a:pPr lvl="2">
              <a:buFontTx/>
              <a:buNone/>
              <a:defRPr/>
            </a:pPr>
            <a:r>
              <a:rPr lang="en-US" altLang="en-US" dirty="0" smtClean="0"/>
              <a:t>Achieve [Target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en-US" dirty="0" smtClean="0"/>
              <a:t>Condition]: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kumimoji="0"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   if</a:t>
            </a:r>
            <a:r>
              <a:rPr kumimoji="0" lang="en-GB" dirty="0" smtClean="0">
                <a:latin typeface="Arial" pitchFamily="34" charset="0"/>
              </a:rPr>
              <a:t> Condition </a:t>
            </a:r>
            <a:r>
              <a:rPr kumimoji="0"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dirty="0" smtClean="0">
                <a:latin typeface="Arial" pitchFamily="34" charset="0"/>
              </a:rPr>
              <a:t> </a:t>
            </a:r>
            <a:r>
              <a:rPr kumimoji="0"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kumimoji="0" lang="en-GB" dirty="0" smtClean="0">
                <a:latin typeface="Arial" pitchFamily="34" charset="0"/>
              </a:rPr>
              <a:t> Target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kumimoji="0" lang="en-GB" sz="2400" dirty="0" smtClean="0">
                <a:solidFill>
                  <a:schemeClr val="tx2"/>
                </a:solidFill>
                <a:latin typeface="Arial" pitchFamily="34" charset="0"/>
              </a:rPr>
              <a:t>?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¯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kumimoji="0" lang="en-GB" sz="2400" dirty="0" smtClean="0">
                <a:solidFill>
                  <a:schemeClr val="tx2"/>
                </a:solidFill>
                <a:latin typeface="Arial" pitchFamily="34" charset="0"/>
              </a:rPr>
              <a:t>?</a:t>
            </a:r>
            <a:endParaRPr kumimoji="0" lang="en-GB" dirty="0" smtClean="0">
              <a:latin typeface="Arial" pitchFamily="34" charset="0"/>
            </a:endParaRP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Maintain [Target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OnlyIf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 smtClean="0"/>
              <a:t>Condition]: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kumimoji="0" lang="en-GB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   always</a:t>
            </a:r>
            <a:r>
              <a:rPr kumimoji="0" lang="en-GB" dirty="0" smtClean="0">
                <a:latin typeface="Arial" pitchFamily="34" charset="0"/>
              </a:rPr>
              <a:t> (</a:t>
            </a:r>
            <a:r>
              <a:rPr kumimoji="0"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dirty="0" smtClean="0">
                <a:latin typeface="Arial" pitchFamily="34" charset="0"/>
              </a:rPr>
              <a:t> Target </a:t>
            </a:r>
            <a:r>
              <a:rPr kumimoji="0" lang="en-GB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dirty="0" smtClean="0">
                <a:latin typeface="Arial" pitchFamily="34" charset="0"/>
              </a:rPr>
              <a:t> Condition)</a:t>
            </a:r>
          </a:p>
          <a:p>
            <a:pPr lvl="2">
              <a:lnSpc>
                <a:spcPct val="130000"/>
              </a:lnSpc>
              <a:buFontTx/>
              <a:buNone/>
              <a:defRPr/>
            </a:pPr>
            <a:r>
              <a:rPr lang="en-US" altLang="en-US" sz="1800" dirty="0" smtClean="0"/>
              <a:t>e.g.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Achieve [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ItemSent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Paid]</a:t>
            </a:r>
            <a:r>
              <a:rPr lang="en-US" altLang="en-US" dirty="0" smtClean="0">
                <a:solidFill>
                  <a:srgbClr val="5F5F5F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Maintain [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ItemSent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OnlyIf</a:t>
            </a:r>
            <a:r>
              <a:rPr lang="en-US" altLang="en-US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Paid]</a:t>
            </a:r>
            <a:endParaRPr lang="en-US" altLang="en-US" dirty="0" smtClean="0">
              <a:solidFill>
                <a:srgbClr val="5F5F5F"/>
              </a:solidFill>
            </a:endParaRP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     Achieve [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reverseThrustEnabled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PlaneOnGround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]</a:t>
            </a:r>
            <a:r>
              <a:rPr lang="en-US" altLang="en-US" dirty="0" smtClean="0">
                <a:solidFill>
                  <a:srgbClr val="5F5F5F"/>
                </a:solidFill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</a:rPr>
              <a:t>               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altLang="en-US" dirty="0" smtClean="0">
                <a:solidFill>
                  <a:srgbClr val="5F5F5F"/>
                </a:solidFill>
              </a:rPr>
              <a:t> 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Maintain [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reverseThrust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OnlyIf</a:t>
            </a:r>
            <a:r>
              <a:rPr lang="en-US" altLang="en-US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rgbClr val="5F5F5F"/>
                </a:solidFill>
                <a:latin typeface="Arial" pitchFamily="34" charset="0"/>
              </a:rPr>
              <a:t>PlaneOnGround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]</a:t>
            </a:r>
          </a:p>
        </p:txBody>
      </p:sp>
      <p:pic>
        <p:nvPicPr>
          <p:cNvPr id="44036" name="Picture 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8538" y="271463"/>
            <a:ext cx="79597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goal models:  delimiting their scope</a:t>
            </a:r>
            <a:endParaRPr lang="en-US" altLang="en-US" sz="2000" smtClean="0"/>
          </a:p>
        </p:txBody>
      </p:sp>
      <p:sp>
        <p:nvSpPr>
          <p:cNvPr id="1479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3038" y="1268413"/>
            <a:ext cx="8801100" cy="4995862"/>
          </a:xfrm>
        </p:spPr>
        <p:txBody>
          <a:bodyPr/>
          <a:lstStyle/>
          <a:p>
            <a:pPr>
              <a:defRPr/>
            </a:pPr>
            <a:r>
              <a:rPr lang="en-US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Refine</a:t>
            </a:r>
            <a:r>
              <a:rPr lang="en-US" altLang="en-US" sz="2600" dirty="0" smtClean="0"/>
              <a:t> goals … </a:t>
            </a:r>
            <a:r>
              <a:rPr lang="en-US" altLang="en-US" sz="2600" i="1" dirty="0" smtClean="0"/>
              <a:t>until when ?</a:t>
            </a:r>
            <a:endParaRPr lang="en-US" altLang="en-US" i="1" dirty="0" smtClean="0"/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dirty="0" smtClean="0"/>
              <a:t>... </a:t>
            </a:r>
            <a:r>
              <a:rPr lang="en-US" altLang="en-US" dirty="0" smtClean="0">
                <a:solidFill>
                  <a:schemeClr val="tx1"/>
                </a:solidFill>
              </a:rPr>
              <a:t>until</a:t>
            </a:r>
            <a:r>
              <a:rPr lang="en-US" altLang="en-US" dirty="0" smtClean="0"/>
              <a:t> assignable to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single</a:t>
            </a:r>
            <a:r>
              <a:rPr lang="en-US" altLang="en-US" dirty="0" smtClean="0"/>
              <a:t> agents as ...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</a:t>
            </a:r>
            <a:r>
              <a:rPr lang="en-US" dirty="0" smtClean="0"/>
              <a:t>  </a:t>
            </a:r>
            <a:r>
              <a:rPr lang="en-US" sz="2000" dirty="0" smtClean="0"/>
              <a:t> (software agent)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expectation</a:t>
            </a:r>
            <a:r>
              <a:rPr lang="en-US" dirty="0" smtClean="0"/>
              <a:t>   </a:t>
            </a:r>
            <a:r>
              <a:rPr lang="en-US" sz="2000" dirty="0" smtClean="0"/>
              <a:t>(environment agent)</a:t>
            </a:r>
            <a:endParaRPr lang="en-US" altLang="en-US" sz="2000" dirty="0" smtClean="0"/>
          </a:p>
          <a:p>
            <a:pPr>
              <a:lnSpc>
                <a:spcPct val="210000"/>
              </a:lnSpc>
              <a:defRPr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r>
              <a:rPr lang="en-US" altLang="en-US" sz="2400" dirty="0" smtClean="0"/>
              <a:t> goals … </a:t>
            </a:r>
            <a:r>
              <a:rPr lang="en-US" altLang="en-US" sz="2400" i="1" dirty="0" smtClean="0"/>
              <a:t>until when ?</a:t>
            </a:r>
            <a:endParaRPr lang="en-US" altLang="en-US" sz="2400" dirty="0" smtClean="0"/>
          </a:p>
          <a:p>
            <a:pPr lvl="1">
              <a:buFontTx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... until</a:t>
            </a:r>
            <a:r>
              <a:rPr lang="en-US" altLang="en-US" dirty="0" smtClean="0"/>
              <a:t> boundary of system capabilities</a:t>
            </a:r>
            <a:r>
              <a:rPr lang="en-US" altLang="en-US" dirty="0" smtClean="0">
                <a:solidFill>
                  <a:schemeClr val="tx1"/>
                </a:solidFill>
              </a:rPr>
              <a:t> is reached: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      goals that cannot be satisfied solely by system agents</a:t>
            </a:r>
          </a:p>
          <a:p>
            <a:pPr lvl="1">
              <a:lnSpc>
                <a:spcPct val="19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	</a:t>
            </a:r>
            <a:r>
              <a:rPr lang="en-US" altLang="en-US" sz="2000" dirty="0" smtClean="0"/>
              <a:t>e.g.  </a:t>
            </a:r>
            <a:r>
              <a:rPr lang="en-US" altLang="en-US" sz="2000" dirty="0" err="1" smtClean="0">
                <a:solidFill>
                  <a:srgbClr val="5F5F5F"/>
                </a:solidFill>
                <a:latin typeface="Arial" pitchFamily="34" charset="0"/>
              </a:rPr>
              <a:t>EliminateGreenhouseEffect</a:t>
            </a:r>
            <a:r>
              <a:rPr lang="en-US" altLang="en-US" sz="1800" dirty="0" smtClean="0">
                <a:solidFill>
                  <a:srgbClr val="663300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			is beyond capabilities of train system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5060" name="Picture 103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7150"/>
            <a:ext cx="97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0227" name="Line 3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28" name="Line 4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29" name="Line 5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30" name="AutoShape 6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33" name="AutoShape 9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0235" name="Line 11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0236" name="AutoShape 12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0238" name="AutoShape 14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pic>
        <p:nvPicPr>
          <p:cNvPr id="46096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goal model shows contribution links </a:t>
            </a:r>
            <a:br>
              <a:rPr lang="en-US" smtClean="0"/>
            </a:br>
            <a:r>
              <a:rPr lang="en-US" sz="2400" smtClean="0"/>
              <a:t>and</a:t>
            </a:r>
            <a:r>
              <a:rPr lang="en-US" smtClean="0"/>
              <a:t> leafgoal assignments</a:t>
            </a:r>
            <a:endParaRPr lang="en-US" smtClean="0">
              <a:latin typeface="Arial" pitchFamily="34" charset="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316038"/>
            <a:ext cx="8956675" cy="5484812"/>
          </a:xfrm>
          <a:prstGeom prst="rect">
            <a:avLst/>
          </a:prstGeom>
          <a:noFill/>
          <a:ln w="12700" cap="sq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719638" y="239395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i="1">
                <a:solidFill>
                  <a:srgbClr val="FFFF00"/>
                </a:solidFill>
                <a:latin typeface="Comic Sans MS" pitchFamily="66" charset="0"/>
              </a:rPr>
              <a:t>AND-refinement</a:t>
            </a:r>
            <a:endParaRPr lang="en-GB" b="0" i="1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2400300" y="3273425"/>
            <a:ext cx="2132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i="1">
                <a:solidFill>
                  <a:srgbClr val="FFFF00"/>
                </a:solidFill>
                <a:latin typeface="Comic Sans MS" pitchFamily="66" charset="0"/>
              </a:rPr>
              <a:t>OR-</a:t>
            </a:r>
          </a:p>
          <a:p>
            <a:pPr algn="l">
              <a:spcBef>
                <a:spcPct val="0"/>
              </a:spcBef>
            </a:pPr>
            <a:r>
              <a:rPr lang="en-GB" i="1">
                <a:solidFill>
                  <a:srgbClr val="FFFF00"/>
                </a:solidFill>
                <a:latin typeface="Comic Sans MS" pitchFamily="66" charset="0"/>
              </a:rPr>
              <a:t> refinement</a:t>
            </a:r>
            <a:endParaRPr lang="en-GB" b="0" i="1">
              <a:solidFill>
                <a:srgbClr val="FF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Freeform 2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1252" name="Line 4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3" name="Line 5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4" name="Line 6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5" name="AutoShape 7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1257" name="Oval 9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58" name="AutoShape 10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1260" name="Line 12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1261" name="AutoShape 13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1263" name="AutoShape 15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1265" name="AutoShape 17"/>
          <p:cNvSpPr>
            <a:spLocks noChangeArrowheads="1"/>
          </p:cNvSpPr>
          <p:nvPr/>
        </p:nvSpPr>
        <p:spPr bwMode="auto">
          <a:xfrm>
            <a:off x="6832600" y="3276600"/>
            <a:ext cx="1863725" cy="674688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821488" y="3246438"/>
            <a:ext cx="1863725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OnBoard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TrainControl</a:t>
            </a:r>
          </a:p>
        </p:txBody>
      </p:sp>
      <p:pic>
        <p:nvPicPr>
          <p:cNvPr id="47123" name="Picture 1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Freeform 2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5" name="Line 3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6" name="Line 4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2278" name="Line 6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79" name="Line 7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0" name="Line 8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1" name="AutoShape 9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4" name="AutoShape 12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2286" name="Line 14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87" name="AutoShape 15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2289" name="AutoShape 17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2291" name="AutoShape 19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3500" y="357187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2293" name="AutoShape 21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2296" name="Line 24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2298" name="AutoShape 26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6" name="Text Box 27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pic>
        <p:nvPicPr>
          <p:cNvPr id="48154" name="Picture 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Line 2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3300" name="Line 4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1" name="Line 5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2" name="Line 6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3" name="AutoShape 7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3305" name="Oval 9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6" name="AutoShape 10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3308" name="Line 12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09" name="AutoShape 13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3311" name="AutoShape 15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3313" name="AutoShape 17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575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3315" name="AutoShape 19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3317" name="Oval 21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18" name="Line 22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19" name="Line 23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20" name="AutoShape 24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3323" name="AutoShape 27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83" name="Text Box 28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3325" name="Freeform 29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3326" name="Freeform 30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181" name="Picture 3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Line 2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3" name="Line 3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4" name="Line 4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5" name="Line 5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6" name="Line 6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4328" name="Line 8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29" name="Line 9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0" name="Line 10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1" name="AutoShape 11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4" name="AutoShape 14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4336" name="Line 16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37" name="AutoShape 17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4339" name="AutoShape 19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4341" name="AutoShape 21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4343" name="AutoShape 23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46" name="Line 26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47" name="Line 27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48" name="AutoShape 28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4351" name="AutoShape 31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221" name="Text Box 32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4353" name="Freeform 33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4" name="Freeform 34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5" name="Line 35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7" name="AutoShape 37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2" name="Text Box 38"/>
          <p:cNvSpPr txBox="1">
            <a:spLocks noChangeArrowheads="1"/>
          </p:cNvSpPr>
          <p:nvPr/>
        </p:nvSpPr>
        <p:spPr bwMode="auto">
          <a:xfrm>
            <a:off x="1271588" y="5016500"/>
            <a:ext cx="24780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4359" name="AutoShape 39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4" name="Text Box 40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4361" name="AutoShape 41"/>
          <p:cNvSpPr>
            <a:spLocks noChangeArrowheads="1"/>
          </p:cNvSpPr>
          <p:nvPr/>
        </p:nvSpPr>
        <p:spPr bwMode="auto">
          <a:xfrm>
            <a:off x="51752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6" name="Text Box 42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4363" name="AutoShape 43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8" name="Text Box 44"/>
          <p:cNvSpPr txBox="1">
            <a:spLocks noChangeArrowheads="1"/>
          </p:cNvSpPr>
          <p:nvPr/>
        </p:nvSpPr>
        <p:spPr bwMode="auto">
          <a:xfrm>
            <a:off x="7415213" y="5006975"/>
            <a:ext cx="16986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pic>
        <p:nvPicPr>
          <p:cNvPr id="50219" name="Picture 45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Oval 2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47" name="Line 3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48" name="Line 4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49" name="Line 5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0" name="Line 6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1" name="Line 7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5353" name="Line 9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4" name="Line 10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5" name="Line 11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6" name="AutoShape 12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5358" name="Oval 14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59" name="AutoShape 15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5361" name="Line 17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62" name="AutoShape 18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5364" name="AutoShape 20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5366" name="AutoShape 22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5368" name="AutoShape 24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5370" name="Oval 26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71" name="Line 27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72" name="Line 28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73" name="AutoShape 29"/>
          <p:cNvSpPr>
            <a:spLocks noChangeArrowheads="1"/>
          </p:cNvSpPr>
          <p:nvPr/>
        </p:nvSpPr>
        <p:spPr bwMode="auto">
          <a:xfrm>
            <a:off x="2281238" y="6043613"/>
            <a:ext cx="1922462" cy="674687"/>
          </a:xfrm>
          <a:prstGeom prst="hexagon">
            <a:avLst>
              <a:gd name="adj" fmla="val 2159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287588" y="6013450"/>
            <a:ext cx="1897062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Speed/Accel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Control</a:t>
            </a:r>
          </a:p>
        </p:txBody>
      </p:sp>
      <p:sp>
        <p:nvSpPr>
          <p:cNvPr id="1465375" name="AutoShape 31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grpSp>
        <p:nvGrpSpPr>
          <p:cNvPr id="51233" name="Group 33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5378" name="AutoShape 34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9" name="Text Box 35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5380" name="Freeform 36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1" name="Freeform 37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2" name="Line 38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83" name="AutoShape 39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8" name="Text Box 40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5385" name="AutoShape 41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0" name="Text Box 42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5387" name="AutoShape 43"/>
          <p:cNvSpPr>
            <a:spLocks noChangeArrowheads="1"/>
          </p:cNvSpPr>
          <p:nvPr/>
        </p:nvSpPr>
        <p:spPr bwMode="auto">
          <a:xfrm>
            <a:off x="51879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1905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2" name="Text Box 44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5389" name="AutoShape 45"/>
          <p:cNvSpPr>
            <a:spLocks noChangeArrowheads="1"/>
          </p:cNvSpPr>
          <p:nvPr/>
        </p:nvSpPr>
        <p:spPr bwMode="auto">
          <a:xfrm>
            <a:off x="76549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4" name="Text Box 46"/>
          <p:cNvSpPr txBox="1">
            <a:spLocks noChangeArrowheads="1"/>
          </p:cNvSpPr>
          <p:nvPr/>
        </p:nvSpPr>
        <p:spPr bwMode="auto">
          <a:xfrm>
            <a:off x="7415213" y="5006975"/>
            <a:ext cx="16986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5391" name="Freeform 47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5392" name="Freeform 48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7" name="Picture 4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Oval 2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1" name="Line 3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2" name="Line 4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3" name="Line 5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4" name="Line 6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5" name="Line 7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6377" name="Line 9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8" name="Line 10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79" name="Line 11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80" name="AutoShape 12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83" name="AutoShape 15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6385" name="Line 17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86" name="AutoShape 18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6388" name="AutoShape 20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6390" name="AutoShape 22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6392" name="AutoShape 24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95" name="Line 27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396" name="Line 28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2281238" y="6013450"/>
            <a:ext cx="1922462" cy="704850"/>
            <a:chOff x="1437" y="3788"/>
            <a:chExt cx="1211" cy="444"/>
          </a:xfrm>
        </p:grpSpPr>
        <p:sp>
          <p:nvSpPr>
            <p:cNvPr id="1466398" name="AutoShape 30"/>
            <p:cNvSpPr>
              <a:spLocks noChangeArrowheads="1"/>
            </p:cNvSpPr>
            <p:nvPr/>
          </p:nvSpPr>
          <p:spPr bwMode="auto">
            <a:xfrm>
              <a:off x="1437" y="3807"/>
              <a:ext cx="1211" cy="425"/>
            </a:xfrm>
            <a:prstGeom prst="hexagon">
              <a:avLst>
                <a:gd name="adj" fmla="val 2159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77" name="Text Box 31"/>
            <p:cNvSpPr txBox="1">
              <a:spLocks noChangeArrowheads="1"/>
            </p:cNvSpPr>
            <p:nvPr/>
          </p:nvSpPr>
          <p:spPr bwMode="auto">
            <a:xfrm>
              <a:off x="1441" y="3788"/>
              <a:ext cx="1195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Speed/Accel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Control</a:t>
              </a:r>
            </a:p>
          </p:txBody>
        </p:sp>
      </p:grpSp>
      <p:sp>
        <p:nvSpPr>
          <p:cNvPr id="1466400" name="AutoShape 32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55" name="Text Box 33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sp>
        <p:nvSpPr>
          <p:cNvPr id="1466402" name="AutoShape 34"/>
          <p:cNvSpPr>
            <a:spLocks noChangeArrowheads="1"/>
          </p:cNvSpPr>
          <p:nvPr/>
        </p:nvSpPr>
        <p:spPr bwMode="auto">
          <a:xfrm>
            <a:off x="4714875" y="60150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57" name="Text Box 35"/>
          <p:cNvSpPr txBox="1">
            <a:spLocks noChangeArrowheads="1"/>
          </p:cNvSpPr>
          <p:nvPr/>
        </p:nvSpPr>
        <p:spPr bwMode="auto">
          <a:xfrm>
            <a:off x="4730750" y="5995988"/>
            <a:ext cx="1643063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Communic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Infrastruct</a:t>
            </a:r>
          </a:p>
        </p:txBody>
      </p:sp>
      <p:grpSp>
        <p:nvGrpSpPr>
          <p:cNvPr id="52258" name="Group 36"/>
          <p:cNvGrpSpPr>
            <a:grpSpLocks/>
          </p:cNvGrpSpPr>
          <p:nvPr/>
        </p:nvGrpSpPr>
        <p:grpSpPr bwMode="auto">
          <a:xfrm>
            <a:off x="6783388" y="3259138"/>
            <a:ext cx="1874837" cy="704850"/>
            <a:chOff x="4273" y="2053"/>
            <a:chExt cx="1181" cy="444"/>
          </a:xfrm>
        </p:grpSpPr>
        <p:sp>
          <p:nvSpPr>
            <p:cNvPr id="1466405" name="AutoShape 37"/>
            <p:cNvSpPr>
              <a:spLocks noChangeArrowheads="1"/>
            </p:cNvSpPr>
            <p:nvPr/>
          </p:nvSpPr>
          <p:spPr bwMode="auto">
            <a:xfrm>
              <a:off x="4280" y="2072"/>
              <a:ext cx="1174" cy="425"/>
            </a:xfrm>
            <a:prstGeom prst="hexagon">
              <a:avLst>
                <a:gd name="adj" fmla="val 2093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75" name="Text Box 38"/>
            <p:cNvSpPr txBox="1">
              <a:spLocks noChangeArrowheads="1"/>
            </p:cNvSpPr>
            <p:nvPr/>
          </p:nvSpPr>
          <p:spPr bwMode="auto">
            <a:xfrm>
              <a:off x="4273" y="2053"/>
              <a:ext cx="1174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OnBoard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TrainControl</a:t>
              </a:r>
            </a:p>
          </p:txBody>
        </p:sp>
      </p:grpSp>
      <p:sp>
        <p:nvSpPr>
          <p:cNvPr id="1466407" name="Freeform 39"/>
          <p:cNvSpPr>
            <a:spLocks/>
          </p:cNvSpPr>
          <p:nvPr/>
        </p:nvSpPr>
        <p:spPr bwMode="auto">
          <a:xfrm>
            <a:off x="5805488" y="2998788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08" name="Freeform 40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09" name="Line 41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10" name="AutoShape 42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63" name="Text Box 43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6412" name="AutoShape 44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65" name="Text Box 45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6414" name="AutoShape 46"/>
          <p:cNvSpPr>
            <a:spLocks noChangeArrowheads="1"/>
          </p:cNvSpPr>
          <p:nvPr/>
        </p:nvSpPr>
        <p:spPr bwMode="auto">
          <a:xfrm>
            <a:off x="51625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67" name="Text Box 47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6416" name="AutoShape 48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69" name="Text Box 49"/>
          <p:cNvSpPr txBox="1">
            <a:spLocks noChangeArrowheads="1"/>
          </p:cNvSpPr>
          <p:nvPr/>
        </p:nvSpPr>
        <p:spPr bwMode="auto">
          <a:xfrm>
            <a:off x="7519988" y="4989513"/>
            <a:ext cx="15351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6418" name="Freeform 50"/>
          <p:cNvSpPr>
            <a:spLocks/>
          </p:cNvSpPr>
          <p:nvPr/>
        </p:nvSpPr>
        <p:spPr bwMode="auto">
          <a:xfrm>
            <a:off x="6384925" y="5738813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19" name="Freeform 51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6420" name="Freeform 52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73" name="Picture 5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Freeform 2"/>
          <p:cNvSpPr>
            <a:spLocks/>
          </p:cNvSpPr>
          <p:nvPr/>
        </p:nvSpPr>
        <p:spPr bwMode="auto">
          <a:xfrm>
            <a:off x="1317625" y="4316413"/>
            <a:ext cx="444500" cy="517525"/>
          </a:xfrm>
          <a:custGeom>
            <a:avLst/>
            <a:gdLst/>
            <a:ahLst/>
            <a:cxnLst>
              <a:cxn ang="0">
                <a:pos x="0" y="326"/>
              </a:cxn>
              <a:cxn ang="0">
                <a:pos x="237" y="215"/>
              </a:cxn>
              <a:cxn ang="0">
                <a:pos x="259" y="0"/>
              </a:cxn>
            </a:cxnLst>
            <a:rect l="0" t="0" r="r" b="b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5" name="Line 3"/>
          <p:cNvSpPr>
            <a:spLocks noChangeShapeType="1"/>
          </p:cNvSpPr>
          <p:nvPr/>
        </p:nvSpPr>
        <p:spPr bwMode="auto">
          <a:xfrm flipH="1" flipV="1">
            <a:off x="4913313" y="4365625"/>
            <a:ext cx="258762" cy="3603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6" name="Oval 4"/>
          <p:cNvSpPr>
            <a:spLocks noChangeArrowheads="1"/>
          </p:cNvSpPr>
          <p:nvPr/>
        </p:nvSpPr>
        <p:spPr bwMode="auto">
          <a:xfrm>
            <a:off x="5024438" y="4614863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7" name="Line 5"/>
          <p:cNvSpPr>
            <a:spLocks noChangeShapeType="1"/>
          </p:cNvSpPr>
          <p:nvPr/>
        </p:nvSpPr>
        <p:spPr bwMode="auto">
          <a:xfrm flipH="1">
            <a:off x="4452938" y="4692650"/>
            <a:ext cx="585787" cy="3683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8" name="Line 6"/>
          <p:cNvSpPr>
            <a:spLocks noChangeShapeType="1"/>
          </p:cNvSpPr>
          <p:nvPr/>
        </p:nvSpPr>
        <p:spPr bwMode="auto">
          <a:xfrm flipH="1">
            <a:off x="2513013" y="4668838"/>
            <a:ext cx="2562225" cy="3444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399" name="Line 7"/>
          <p:cNvSpPr>
            <a:spLocks noChangeShapeType="1"/>
          </p:cNvSpPr>
          <p:nvPr/>
        </p:nvSpPr>
        <p:spPr bwMode="auto">
          <a:xfrm flipH="1" flipV="1">
            <a:off x="5180013" y="4765675"/>
            <a:ext cx="1233487" cy="2921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0" name="Line 8"/>
          <p:cNvSpPr>
            <a:spLocks noChangeShapeType="1"/>
          </p:cNvSpPr>
          <p:nvPr/>
        </p:nvSpPr>
        <p:spPr bwMode="auto">
          <a:xfrm flipV="1">
            <a:off x="2352675" y="2044700"/>
            <a:ext cx="2292350" cy="1936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1" name="Line 9"/>
          <p:cNvSpPr>
            <a:spLocks noChangeShapeType="1"/>
          </p:cNvSpPr>
          <p:nvPr/>
        </p:nvSpPr>
        <p:spPr bwMode="auto">
          <a:xfrm flipH="1" flipV="1">
            <a:off x="4722813" y="2044700"/>
            <a:ext cx="3155950" cy="2651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2" name="Line 10"/>
          <p:cNvSpPr>
            <a:spLocks noChangeShapeType="1"/>
          </p:cNvSpPr>
          <p:nvPr/>
        </p:nvSpPr>
        <p:spPr bwMode="auto">
          <a:xfrm flipH="1" flipV="1">
            <a:off x="4645025" y="1684338"/>
            <a:ext cx="0" cy="3603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3" name="Oval 11"/>
          <p:cNvSpPr>
            <a:spLocks noChangeArrowheads="1"/>
          </p:cNvSpPr>
          <p:nvPr/>
        </p:nvSpPr>
        <p:spPr bwMode="auto">
          <a:xfrm>
            <a:off x="4541838" y="1955800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4" name="Freeform 12"/>
          <p:cNvSpPr>
            <a:spLocks/>
          </p:cNvSpPr>
          <p:nvPr/>
        </p:nvSpPr>
        <p:spPr bwMode="auto">
          <a:xfrm flipV="1">
            <a:off x="8547100" y="3843338"/>
            <a:ext cx="531813" cy="1176337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03" y="437"/>
              </a:cxn>
              <a:cxn ang="0">
                <a:pos x="0" y="563"/>
              </a:cxn>
            </a:cxnLst>
            <a:rect l="0" t="0" r="r" b="b"/>
            <a:pathLst>
              <a:path w="335" h="563">
                <a:moveTo>
                  <a:pt x="192" y="0"/>
                </a:moveTo>
                <a:cubicBezTo>
                  <a:pt x="263" y="171"/>
                  <a:pt x="335" y="343"/>
                  <a:pt x="303" y="437"/>
                </a:cubicBezTo>
                <a:cubicBezTo>
                  <a:pt x="271" y="531"/>
                  <a:pt x="51" y="542"/>
                  <a:pt x="0" y="563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05" name="Line 13"/>
          <p:cNvSpPr>
            <a:spLocks noChangeShapeType="1"/>
          </p:cNvSpPr>
          <p:nvPr/>
        </p:nvSpPr>
        <p:spPr bwMode="auto">
          <a:xfrm flipH="1" flipV="1">
            <a:off x="2011363" y="3016250"/>
            <a:ext cx="341312" cy="219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refinement … until when ?</a:t>
            </a:r>
          </a:p>
        </p:txBody>
      </p:sp>
      <p:sp>
        <p:nvSpPr>
          <p:cNvPr id="1467407" name="AutoShape 15"/>
          <p:cNvSpPr>
            <a:spLocks noChangeArrowheads="1"/>
          </p:cNvSpPr>
          <p:nvPr/>
        </p:nvSpPr>
        <p:spPr bwMode="auto">
          <a:xfrm>
            <a:off x="66675" y="2232025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-77788" y="2232025"/>
            <a:ext cx="32019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Speed/AccelCom'ed]</a:t>
            </a:r>
          </a:p>
        </p:txBody>
      </p:sp>
      <p:sp>
        <p:nvSpPr>
          <p:cNvPr id="1467409" name="AutoShape 17"/>
          <p:cNvSpPr>
            <a:spLocks noChangeArrowheads="1"/>
          </p:cNvSpPr>
          <p:nvPr/>
        </p:nvSpPr>
        <p:spPr bwMode="auto">
          <a:xfrm>
            <a:off x="1870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2011363" y="1227138"/>
            <a:ext cx="545623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Maintain[WC-SafeDistanceBetwTrains]</a:t>
            </a:r>
          </a:p>
        </p:txBody>
      </p:sp>
      <p:sp>
        <p:nvSpPr>
          <p:cNvPr id="1467411" name="Line 19"/>
          <p:cNvSpPr>
            <a:spLocks noChangeShapeType="1"/>
          </p:cNvSpPr>
          <p:nvPr/>
        </p:nvSpPr>
        <p:spPr bwMode="auto">
          <a:xfrm flipH="1" flipV="1">
            <a:off x="4649788" y="2044700"/>
            <a:ext cx="0" cy="4968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12" name="AutoShape 20"/>
          <p:cNvSpPr>
            <a:spLocks noChangeArrowheads="1"/>
          </p:cNvSpPr>
          <p:nvPr/>
        </p:nvSpPr>
        <p:spPr bwMode="auto">
          <a:xfrm>
            <a:off x="3121025" y="2243138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3001963" y="2243138"/>
            <a:ext cx="301466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TrainRespToComd]</a:t>
            </a:r>
          </a:p>
        </p:txBody>
      </p:sp>
      <p:sp>
        <p:nvSpPr>
          <p:cNvPr id="1467414" name="AutoShape 22"/>
          <p:cNvSpPr>
            <a:spLocks noChangeArrowheads="1"/>
          </p:cNvSpPr>
          <p:nvPr/>
        </p:nvSpPr>
        <p:spPr bwMode="auto">
          <a:xfrm>
            <a:off x="6215063" y="2309813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7361238" y="2417763"/>
            <a:ext cx="4365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...</a:t>
            </a:r>
          </a:p>
        </p:txBody>
      </p:sp>
      <p:sp>
        <p:nvSpPr>
          <p:cNvPr id="1467416" name="AutoShape 24"/>
          <p:cNvSpPr>
            <a:spLocks noChangeArrowheads="1"/>
          </p:cNvSpPr>
          <p:nvPr/>
        </p:nvSpPr>
        <p:spPr bwMode="auto">
          <a:xfrm>
            <a:off x="55563" y="3582988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5563" y="3582988"/>
            <a:ext cx="3201987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OfSpeed/Position]</a:t>
            </a:r>
          </a:p>
        </p:txBody>
      </p:sp>
      <p:sp>
        <p:nvSpPr>
          <p:cNvPr id="1467418" name="AutoShape 26"/>
          <p:cNvSpPr>
            <a:spLocks noChangeArrowheads="1"/>
          </p:cNvSpPr>
          <p:nvPr/>
        </p:nvSpPr>
        <p:spPr bwMode="auto">
          <a:xfrm>
            <a:off x="3087688" y="3582988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935288" y="3582988"/>
            <a:ext cx="3389312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NextTrainFromEstim]</a:t>
            </a:r>
          </a:p>
        </p:txBody>
      </p:sp>
      <p:sp>
        <p:nvSpPr>
          <p:cNvPr id="1467420" name="Oval 28"/>
          <p:cNvSpPr>
            <a:spLocks noChangeArrowheads="1"/>
          </p:cNvSpPr>
          <p:nvPr/>
        </p:nvSpPr>
        <p:spPr bwMode="auto">
          <a:xfrm>
            <a:off x="2352675" y="3190875"/>
            <a:ext cx="180975" cy="2000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21" name="Line 29"/>
          <p:cNvSpPr>
            <a:spLocks noChangeShapeType="1"/>
          </p:cNvSpPr>
          <p:nvPr/>
        </p:nvSpPr>
        <p:spPr bwMode="auto">
          <a:xfrm flipV="1">
            <a:off x="1870075" y="3236913"/>
            <a:ext cx="619125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22" name="Line 30"/>
          <p:cNvSpPr>
            <a:spLocks noChangeShapeType="1"/>
          </p:cNvSpPr>
          <p:nvPr/>
        </p:nvSpPr>
        <p:spPr bwMode="auto">
          <a:xfrm flipH="1" flipV="1">
            <a:off x="2352675" y="3259138"/>
            <a:ext cx="2297113" cy="346075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2281238" y="6013450"/>
            <a:ext cx="1922462" cy="704850"/>
            <a:chOff x="1437" y="3788"/>
            <a:chExt cx="1211" cy="444"/>
          </a:xfrm>
        </p:grpSpPr>
        <p:sp>
          <p:nvSpPr>
            <p:cNvPr id="1467424" name="AutoShape 32"/>
            <p:cNvSpPr>
              <a:spLocks noChangeArrowheads="1"/>
            </p:cNvSpPr>
            <p:nvPr/>
          </p:nvSpPr>
          <p:spPr bwMode="auto">
            <a:xfrm>
              <a:off x="1437" y="3807"/>
              <a:ext cx="1211" cy="425"/>
            </a:xfrm>
            <a:prstGeom prst="hexagon">
              <a:avLst>
                <a:gd name="adj" fmla="val 21595"/>
                <a:gd name="vf" fmla="val 115470"/>
              </a:avLst>
            </a:prstGeom>
            <a:solidFill>
              <a:srgbClr val="33CCCC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01" name="Text Box 33"/>
            <p:cNvSpPr txBox="1">
              <a:spLocks noChangeArrowheads="1"/>
            </p:cNvSpPr>
            <p:nvPr/>
          </p:nvSpPr>
          <p:spPr bwMode="auto">
            <a:xfrm>
              <a:off x="1441" y="3788"/>
              <a:ext cx="1195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Speed/Accel</a:t>
              </a:r>
            </a:p>
            <a:p>
              <a:pPr>
                <a:lnSpc>
                  <a:spcPct val="20000"/>
                </a:lnSpc>
              </a:pPr>
              <a:r>
                <a:rPr lang="fr-FR" b="0">
                  <a:solidFill>
                    <a:schemeClr val="bg2"/>
                  </a:solidFill>
                  <a:latin typeface="Helvetica" charset="0"/>
                </a:rPr>
                <a:t>Control</a:t>
              </a:r>
            </a:p>
          </p:txBody>
        </p:sp>
      </p:grpSp>
      <p:sp>
        <p:nvSpPr>
          <p:cNvPr id="1467426" name="AutoShape 34"/>
          <p:cNvSpPr>
            <a:spLocks noChangeArrowheads="1"/>
          </p:cNvSpPr>
          <p:nvPr/>
        </p:nvSpPr>
        <p:spPr bwMode="auto">
          <a:xfrm>
            <a:off x="7938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81" name="Text Box 35"/>
          <p:cNvSpPr txBox="1">
            <a:spLocks noChangeArrowheads="1"/>
          </p:cNvSpPr>
          <p:nvPr/>
        </p:nvSpPr>
        <p:spPr bwMode="auto">
          <a:xfrm>
            <a:off x="14288" y="4646613"/>
            <a:ext cx="1354137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Tracking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System</a:t>
            </a:r>
          </a:p>
        </p:txBody>
      </p:sp>
      <p:sp>
        <p:nvSpPr>
          <p:cNvPr id="1467428" name="AutoShape 36"/>
          <p:cNvSpPr>
            <a:spLocks noChangeArrowheads="1"/>
          </p:cNvSpPr>
          <p:nvPr/>
        </p:nvSpPr>
        <p:spPr bwMode="auto">
          <a:xfrm>
            <a:off x="4714875" y="60150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83" name="Text Box 37"/>
          <p:cNvSpPr txBox="1">
            <a:spLocks noChangeArrowheads="1"/>
          </p:cNvSpPr>
          <p:nvPr/>
        </p:nvSpPr>
        <p:spPr bwMode="auto">
          <a:xfrm>
            <a:off x="4730750" y="5995988"/>
            <a:ext cx="1643063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Communic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Infrastruct</a:t>
            </a:r>
          </a:p>
        </p:txBody>
      </p:sp>
      <p:sp>
        <p:nvSpPr>
          <p:cNvPr id="1467430" name="AutoShape 38"/>
          <p:cNvSpPr>
            <a:spLocks noChangeArrowheads="1"/>
          </p:cNvSpPr>
          <p:nvPr/>
        </p:nvSpPr>
        <p:spPr bwMode="auto">
          <a:xfrm>
            <a:off x="6794500" y="3300413"/>
            <a:ext cx="1863725" cy="674687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700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85" name="Text Box 39"/>
          <p:cNvSpPr txBox="1">
            <a:spLocks noChangeArrowheads="1"/>
          </p:cNvSpPr>
          <p:nvPr/>
        </p:nvSpPr>
        <p:spPr bwMode="auto">
          <a:xfrm>
            <a:off x="6783388" y="3257550"/>
            <a:ext cx="1863725" cy="682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OnBoard</a:t>
            </a:r>
          </a:p>
          <a:p>
            <a:pPr>
              <a:lnSpc>
                <a:spcPct val="20000"/>
              </a:lnSpc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TrainControl</a:t>
            </a:r>
          </a:p>
        </p:txBody>
      </p:sp>
      <p:sp>
        <p:nvSpPr>
          <p:cNvPr id="1467432" name="Freeform 40"/>
          <p:cNvSpPr>
            <a:spLocks/>
          </p:cNvSpPr>
          <p:nvPr/>
        </p:nvSpPr>
        <p:spPr bwMode="auto">
          <a:xfrm>
            <a:off x="5805488" y="3009900"/>
            <a:ext cx="1049337" cy="552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06" y="215"/>
              </a:cxn>
              <a:cxn ang="0">
                <a:pos x="661" y="348"/>
              </a:cxn>
            </a:cxnLst>
            <a:rect l="0" t="0" r="r" b="b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33" name="AutoShape 41"/>
          <p:cNvSpPr>
            <a:spLocks noChangeArrowheads="1"/>
          </p:cNvSpPr>
          <p:nvPr/>
        </p:nvSpPr>
        <p:spPr bwMode="auto">
          <a:xfrm>
            <a:off x="1246188" y="5016500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88" name="Text Box 42"/>
          <p:cNvSpPr txBox="1">
            <a:spLocks noChangeArrowheads="1"/>
          </p:cNvSpPr>
          <p:nvPr/>
        </p:nvSpPr>
        <p:spPr bwMode="auto">
          <a:xfrm>
            <a:off x="1235075" y="5016500"/>
            <a:ext cx="2478088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SentInTime]</a:t>
            </a:r>
          </a:p>
        </p:txBody>
      </p:sp>
      <p:sp>
        <p:nvSpPr>
          <p:cNvPr id="1467435" name="AutoShape 43"/>
          <p:cNvSpPr>
            <a:spLocks noChangeArrowheads="1"/>
          </p:cNvSpPr>
          <p:nvPr/>
        </p:nvSpPr>
        <p:spPr bwMode="auto">
          <a:xfrm>
            <a:off x="3562350" y="5019675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90" name="Text Box 44"/>
          <p:cNvSpPr txBox="1">
            <a:spLocks noChangeArrowheads="1"/>
          </p:cNvSpPr>
          <p:nvPr/>
        </p:nvSpPr>
        <p:spPr bwMode="auto">
          <a:xfrm>
            <a:off x="3384550" y="4994275"/>
            <a:ext cx="18637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ComdMsg]</a:t>
            </a:r>
          </a:p>
        </p:txBody>
      </p:sp>
      <p:sp>
        <p:nvSpPr>
          <p:cNvPr id="1467437" name="AutoShape 45"/>
          <p:cNvSpPr>
            <a:spLocks noChangeArrowheads="1"/>
          </p:cNvSpPr>
          <p:nvPr/>
        </p:nvSpPr>
        <p:spPr bwMode="auto">
          <a:xfrm>
            <a:off x="5162550" y="5016500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525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92" name="Text Box 46"/>
          <p:cNvSpPr txBox="1">
            <a:spLocks noChangeArrowheads="1"/>
          </p:cNvSpPr>
          <p:nvPr/>
        </p:nvSpPr>
        <p:spPr bwMode="auto">
          <a:xfrm>
            <a:off x="4976813" y="4994275"/>
            <a:ext cx="275907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DeliveredInTime]</a:t>
            </a:r>
          </a:p>
        </p:txBody>
      </p:sp>
      <p:sp>
        <p:nvSpPr>
          <p:cNvPr id="1467439" name="AutoShape 47"/>
          <p:cNvSpPr>
            <a:spLocks noChangeArrowheads="1"/>
          </p:cNvSpPr>
          <p:nvPr/>
        </p:nvSpPr>
        <p:spPr bwMode="auto">
          <a:xfrm>
            <a:off x="7642225" y="5005388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52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94" name="Text Box 48"/>
          <p:cNvSpPr txBox="1">
            <a:spLocks noChangeArrowheads="1"/>
          </p:cNvSpPr>
          <p:nvPr/>
        </p:nvSpPr>
        <p:spPr bwMode="auto">
          <a:xfrm>
            <a:off x="7559675" y="4981575"/>
            <a:ext cx="1444625" cy="739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b="0">
                <a:solidFill>
                  <a:schemeClr val="bg2"/>
                </a:solidFill>
                <a:latin typeface="Helvetica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b="0">
                <a:solidFill>
                  <a:schemeClr val="bg2"/>
                </a:solidFill>
                <a:latin typeface="Helvetica" charset="0"/>
              </a:rPr>
              <a:t>  Implem]</a:t>
            </a:r>
          </a:p>
        </p:txBody>
      </p:sp>
      <p:sp>
        <p:nvSpPr>
          <p:cNvPr id="1467441" name="Line 49"/>
          <p:cNvSpPr>
            <a:spLocks noChangeShapeType="1"/>
          </p:cNvSpPr>
          <p:nvPr/>
        </p:nvSpPr>
        <p:spPr bwMode="auto">
          <a:xfrm flipH="1" flipV="1">
            <a:off x="5172075" y="4695825"/>
            <a:ext cx="3032125" cy="30321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2" name="Freeform 50"/>
          <p:cNvSpPr>
            <a:spLocks/>
          </p:cNvSpPr>
          <p:nvPr/>
        </p:nvSpPr>
        <p:spPr bwMode="auto">
          <a:xfrm>
            <a:off x="6384925" y="5738813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3" name="Freeform 51"/>
          <p:cNvSpPr>
            <a:spLocks/>
          </p:cNvSpPr>
          <p:nvPr/>
        </p:nvSpPr>
        <p:spPr bwMode="auto">
          <a:xfrm>
            <a:off x="4140200" y="5735638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7444" name="Freeform 52"/>
          <p:cNvSpPr>
            <a:spLocks/>
          </p:cNvSpPr>
          <p:nvPr/>
        </p:nvSpPr>
        <p:spPr bwMode="auto">
          <a:xfrm flipH="1">
            <a:off x="1939925" y="5772150"/>
            <a:ext cx="411163" cy="463550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178" y="244"/>
              </a:cxn>
              <a:cxn ang="0">
                <a:pos x="259" y="0"/>
              </a:cxn>
            </a:cxnLst>
            <a:rect l="0" t="0" r="r" b="b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00" cap="sq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299" name="Picture 5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825" y="1216025"/>
            <a:ext cx="8977313" cy="4970463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en-US" smtClean="0"/>
              <a:t>Do not confuse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180000"/>
              </a:lnSpc>
              <a:defRPr/>
            </a:pPr>
            <a:r>
              <a:rPr lang="en-US" altLang="en-US" smtClean="0">
                <a:solidFill>
                  <a:schemeClr val="tx1"/>
                </a:solidFill>
              </a:rPr>
              <a:t>goal</a:t>
            </a:r>
            <a:r>
              <a:rPr lang="en-US" altLang="en-US" sz="2000" smtClean="0">
                <a:solidFill>
                  <a:schemeClr val="tx1"/>
                </a:solidFill>
              </a:rPr>
              <a:t> ...</a:t>
            </a:r>
          </a:p>
          <a:p>
            <a:pPr lvl="1">
              <a:lnSpc>
                <a:spcPct val="270000"/>
              </a:lnSpc>
              <a:defRPr/>
            </a:pPr>
            <a:r>
              <a:rPr lang="en-US" altLang="en-US" smtClean="0">
                <a:solidFill>
                  <a:schemeClr val="tx1"/>
                </a:solidFill>
              </a:rPr>
              <a:t>operation</a:t>
            </a:r>
            <a:r>
              <a:rPr lang="en-US" altLang="en-US" sz="2000" smtClean="0">
                <a:solidFill>
                  <a:schemeClr val="tx1"/>
                </a:solidFill>
              </a:rPr>
              <a:t> ...</a:t>
            </a:r>
            <a:endParaRPr lang="en-US" altLang="en-US" sz="2000" smtClean="0"/>
          </a:p>
          <a:p>
            <a:pPr lvl="1">
              <a:lnSpc>
                <a:spcPct val="29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mtClean="0">
                <a:solidFill>
                  <a:schemeClr val="tx1"/>
                </a:solidFill>
              </a:rPr>
              <a:t>Goal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1"/>
                </a:solidFill>
                <a:latin typeface="MS Shell Dlg" charset="0"/>
              </a:rPr>
              <a:t>  </a:t>
            </a:r>
            <a:r>
              <a:rPr lang="en-US" altLang="en-US" smtClean="0">
                <a:solidFill>
                  <a:schemeClr val="tx1"/>
                </a:solidFill>
              </a:rPr>
              <a:t>service from functional model</a:t>
            </a:r>
            <a:r>
              <a:rPr lang="en-US" altLang="en-US" sz="2000" smtClean="0">
                <a:solidFill>
                  <a:schemeClr val="tx1"/>
                </a:solidFill>
              </a:rPr>
              <a:t>  (e.g. use case)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sz="2000" smtClean="0"/>
              <a:t>Services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operationalize</a:t>
            </a:r>
            <a:r>
              <a:rPr lang="en-US" altLang="en-US" sz="2000" smtClean="0"/>
              <a:t> functional, leaf goals in refinement graph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smtClean="0"/>
              <a:t>a goal is often operationalized through multiple operations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smtClean="0"/>
              <a:t>an operation often operationalizes multiple goals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sz="2000" smtClean="0"/>
              <a:t>Soft goals are often </a:t>
            </a:r>
            <a:r>
              <a:rPr lang="en-US" altLang="en-US" sz="2000" i="1" smtClean="0"/>
              <a:t>not</a:t>
            </a:r>
            <a:r>
              <a:rPr lang="en-US" altLang="en-US" sz="2000" smtClean="0"/>
              <a:t> operationalized in functional model but used to select among alternatives</a:t>
            </a:r>
            <a:endParaRPr lang="en-US" altLang="en-US" sz="1800" smtClean="0">
              <a:solidFill>
                <a:srgbClr val="663300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57175"/>
            <a:ext cx="865346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Building goal models:  bad smells</a:t>
            </a:r>
            <a:endParaRPr lang="en-US" altLang="en-US" sz="2000" smtClean="0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3538538" y="1830388"/>
            <a:ext cx="4830762" cy="571500"/>
            <a:chOff x="2328" y="1162"/>
            <a:chExt cx="3043" cy="360"/>
          </a:xfrm>
        </p:grpSpPr>
        <p:grpSp>
          <p:nvGrpSpPr>
            <p:cNvPr id="54285" name="Group 15"/>
            <p:cNvGrpSpPr>
              <a:grpSpLocks/>
            </p:cNvGrpSpPr>
            <p:nvPr/>
          </p:nvGrpSpPr>
          <p:grpSpPr bwMode="auto">
            <a:xfrm>
              <a:off x="3875" y="1173"/>
              <a:ext cx="1496" cy="344"/>
              <a:chOff x="3938" y="1146"/>
              <a:chExt cx="1496" cy="344"/>
            </a:xfrm>
          </p:grpSpPr>
          <p:sp>
            <p:nvSpPr>
              <p:cNvPr id="54288" name="AutoShape 4"/>
              <p:cNvSpPr>
                <a:spLocks noChangeArrowheads="1"/>
              </p:cNvSpPr>
              <p:nvPr/>
            </p:nvSpPr>
            <p:spPr bwMode="auto">
              <a:xfrm>
                <a:off x="3938" y="1146"/>
                <a:ext cx="1496" cy="344"/>
              </a:xfrm>
              <a:prstGeom prst="parallelogram">
                <a:avLst>
                  <a:gd name="adj" fmla="val 2208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289" name="Text Box 5"/>
              <p:cNvSpPr txBox="1">
                <a:spLocks noChangeArrowheads="1"/>
              </p:cNvSpPr>
              <p:nvPr/>
            </p:nvSpPr>
            <p:spPr bwMode="auto">
              <a:xfrm>
                <a:off x="3939" y="1159"/>
                <a:ext cx="1437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DoorsOpen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latin typeface="Arial" pitchFamily="34" charset="0"/>
                  </a:rPr>
                  <a:t>OnlyIf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TrainStopped</a:t>
                </a:r>
              </a:p>
            </p:txBody>
          </p:sp>
        </p:grpSp>
        <p:sp>
          <p:nvSpPr>
            <p:cNvPr id="54286" name="AutoShape 6"/>
            <p:cNvSpPr>
              <a:spLocks noChangeArrowheads="1"/>
            </p:cNvSpPr>
            <p:nvPr/>
          </p:nvSpPr>
          <p:spPr bwMode="auto">
            <a:xfrm>
              <a:off x="2328" y="1162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2392" y="1191"/>
              <a:ext cx="107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latin typeface="Arial" pitchFamily="34" charset="0"/>
                </a:rPr>
                <a:t>If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4277" name="Group 20"/>
          <p:cNvGrpSpPr>
            <a:grpSpLocks/>
          </p:cNvGrpSpPr>
          <p:nvPr/>
        </p:nvGrpSpPr>
        <p:grpSpPr bwMode="auto">
          <a:xfrm>
            <a:off x="3667125" y="2697163"/>
            <a:ext cx="4389438" cy="644525"/>
            <a:chOff x="2382" y="1636"/>
            <a:chExt cx="2765" cy="406"/>
          </a:xfrm>
        </p:grpSpPr>
        <p:grpSp>
          <p:nvGrpSpPr>
            <p:cNvPr id="54279" name="Group 16"/>
            <p:cNvGrpSpPr>
              <a:grpSpLocks/>
            </p:cNvGrpSpPr>
            <p:nvPr/>
          </p:nvGrpSpPr>
          <p:grpSpPr bwMode="auto">
            <a:xfrm>
              <a:off x="4071" y="1636"/>
              <a:ext cx="1076" cy="392"/>
              <a:chOff x="3774" y="1636"/>
              <a:chExt cx="1076" cy="392"/>
            </a:xfrm>
          </p:grpSpPr>
          <p:sp>
            <p:nvSpPr>
              <p:cNvPr id="1468425" name="Oval 9"/>
              <p:cNvSpPr>
                <a:spLocks noChangeArrowheads="1"/>
              </p:cNvSpPr>
              <p:nvPr/>
            </p:nvSpPr>
            <p:spPr bwMode="auto">
              <a:xfrm>
                <a:off x="3774" y="1636"/>
                <a:ext cx="1076" cy="392"/>
              </a:xfrm>
              <a:prstGeom prst="ellipse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284" name="Text Box 10"/>
              <p:cNvSpPr txBox="1">
                <a:spLocks noChangeArrowheads="1"/>
              </p:cNvSpPr>
              <p:nvPr/>
            </p:nvSpPr>
            <p:spPr bwMode="auto">
              <a:xfrm>
                <a:off x="3944" y="1668"/>
                <a:ext cx="732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Open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Doors</a:t>
                </a:r>
              </a:p>
            </p:txBody>
          </p:sp>
        </p:grpSp>
        <p:grpSp>
          <p:nvGrpSpPr>
            <p:cNvPr id="54280" name="Group 11"/>
            <p:cNvGrpSpPr>
              <a:grpSpLocks/>
            </p:cNvGrpSpPr>
            <p:nvPr/>
          </p:nvGrpSpPr>
          <p:grpSpPr bwMode="auto">
            <a:xfrm>
              <a:off x="2382" y="1650"/>
              <a:ext cx="996" cy="392"/>
              <a:chOff x="1566" y="2876"/>
              <a:chExt cx="996" cy="392"/>
            </a:xfrm>
          </p:grpSpPr>
          <p:sp>
            <p:nvSpPr>
              <p:cNvPr id="1468428" name="Oval 12"/>
              <p:cNvSpPr>
                <a:spLocks noChangeArrowheads="1"/>
              </p:cNvSpPr>
              <p:nvPr/>
            </p:nvSpPr>
            <p:spPr bwMode="auto">
              <a:xfrm>
                <a:off x="1566" y="2876"/>
                <a:ext cx="996" cy="392"/>
              </a:xfrm>
              <a:prstGeom prst="ellipse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282" name="Text Box 13"/>
              <p:cNvSpPr txBox="1">
                <a:spLocks noChangeArrowheads="1"/>
              </p:cNvSpPr>
              <p:nvPr/>
            </p:nvSpPr>
            <p:spPr bwMode="auto">
              <a:xfrm>
                <a:off x="1608" y="2983"/>
                <a:ext cx="935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BorrowCopy</a:t>
                </a:r>
              </a:p>
            </p:txBody>
          </p:sp>
        </p:grpSp>
      </p:grpSp>
      <p:sp>
        <p:nvSpPr>
          <p:cNvPr id="54278" name="Text Box 18"/>
          <p:cNvSpPr txBox="1">
            <a:spLocks noChangeArrowheads="1"/>
          </p:cNvSpPr>
          <p:nvPr/>
        </p:nvSpPr>
        <p:spPr bwMode="auto">
          <a:xfrm>
            <a:off x="215900" y="60325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262063"/>
            <a:ext cx="8977313" cy="4970462"/>
          </a:xfrm>
        </p:spPr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en-US" smtClean="0"/>
              <a:t>Semantic difference</a:t>
            </a:r>
            <a:r>
              <a:rPr lang="en-US" altLang="en-US" smtClean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smtClean="0"/>
              <a:t>Behavioral goals constrain entire sequences of state transitions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000" smtClean="0"/>
              <a:t>Operations constrain single state transitions</a:t>
            </a:r>
            <a:endParaRPr lang="en-US" altLang="en-US" smtClean="0"/>
          </a:p>
          <a:p>
            <a:pPr lvl="1">
              <a:lnSpc>
                <a:spcPct val="230000"/>
              </a:lnSpc>
              <a:spcBef>
                <a:spcPct val="40000"/>
              </a:spcBef>
              <a:buFontTx/>
              <a:buNone/>
              <a:defRPr/>
            </a:pPr>
            <a:endParaRPr lang="en-US" altLang="en-US" smtClean="0"/>
          </a:p>
          <a:p>
            <a:pPr lvl="1">
              <a:lnSpc>
                <a:spcPct val="230000"/>
              </a:lnSpc>
              <a:spcBef>
                <a:spcPct val="40000"/>
              </a:spcBef>
              <a:buFontTx/>
              <a:buNone/>
              <a:defRPr/>
            </a:pPr>
            <a:endParaRPr lang="en-US" altLang="en-US" smtClean="0"/>
          </a:p>
          <a:p>
            <a:pPr>
              <a:lnSpc>
                <a:spcPct val="21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Tip</a:t>
            </a:r>
            <a:r>
              <a:rPr lang="en-US" altLang="en-US" smtClean="0"/>
              <a:t>:</a:t>
            </a:r>
            <a:r>
              <a:rPr lang="en-US" altLang="en-US" smtClean="0">
                <a:solidFill>
                  <a:schemeClr val="bg2"/>
                </a:solidFill>
              </a:rPr>
              <a:t>   </a:t>
            </a:r>
            <a:r>
              <a:rPr lang="en-US" altLang="en-US" sz="2000" smtClean="0"/>
              <a:t>use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past participle</a:t>
            </a:r>
            <a:r>
              <a:rPr lang="en-US" altLang="en-US" sz="2000" smtClean="0"/>
              <a:t> for goal name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en-US" sz="1800" smtClean="0"/>
              <a:t>                 </a:t>
            </a:r>
            <a:r>
              <a:rPr lang="en-US" altLang="en-US" sz="1800" smtClean="0">
                <a:solidFill>
                  <a:srgbClr val="009999"/>
                </a:solidFill>
              </a:rPr>
              <a:t>(state to be reached/maintained, quantity to be reduced/increased, ...)</a:t>
            </a:r>
            <a:endParaRPr lang="en-US" altLang="en-US" sz="18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sz="1800" smtClean="0"/>
              <a:t>                </a:t>
            </a:r>
            <a:r>
              <a:rPr lang="en-US" altLang="en-US" sz="2000" smtClean="0"/>
              <a:t>use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infinitive</a:t>
            </a:r>
            <a:r>
              <a:rPr lang="en-US" altLang="en-US" sz="2000" smtClean="0"/>
              <a:t> for operation name</a:t>
            </a:r>
            <a:r>
              <a:rPr lang="en-US" altLang="en-US" sz="180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smtClean="0"/>
              <a:t>                 </a:t>
            </a:r>
            <a:r>
              <a:rPr lang="en-US" altLang="en-US" sz="1800" smtClean="0">
                <a:solidFill>
                  <a:srgbClr val="009999"/>
                </a:solidFill>
              </a:rPr>
              <a:t>(action to reach/maintain that state)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8613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Behavioral goals vs. operations</a:t>
            </a:r>
            <a:endParaRPr lang="en-US" altLang="en-US" sz="2000" smtClean="0"/>
          </a:p>
        </p:txBody>
      </p: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215900" y="60325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  <p:graphicFrame>
        <p:nvGraphicFramePr>
          <p:cNvPr id="21506" name="Object 16"/>
          <p:cNvGraphicFramePr>
            <a:graphicFrameLocks noChangeAspect="1"/>
          </p:cNvGraphicFramePr>
          <p:nvPr/>
        </p:nvGraphicFramePr>
        <p:xfrm>
          <a:off x="14288" y="2774950"/>
          <a:ext cx="9144000" cy="1384300"/>
        </p:xfrm>
        <a:graphic>
          <a:graphicData uri="http://schemas.openxmlformats.org/presentationml/2006/ole">
            <p:oleObj spid="_x0000_s21506" name="Picture" r:id="rId3" imgW="6120720" imgH="82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688" y="976313"/>
            <a:ext cx="8877300" cy="5562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Do not confuse</a:t>
            </a:r>
            <a:r>
              <a:rPr lang="en-US" altLang="en-US" sz="2000" smtClean="0"/>
              <a:t> </a:t>
            </a:r>
            <a:r>
              <a:rPr lang="en-US" altLang="en-US" sz="1600" smtClean="0"/>
              <a:t>...</a:t>
            </a:r>
            <a:endParaRPr lang="en-US" altLang="en-US" sz="2000" smtClean="0"/>
          </a:p>
          <a:p>
            <a:pPr lvl="1">
              <a:lnSpc>
                <a:spcPct val="190000"/>
              </a:lnSpc>
              <a:defRPr/>
            </a:pPr>
            <a:r>
              <a:rPr lang="en-US" altLang="en-US" smtClean="0">
                <a:solidFill>
                  <a:schemeClr val="tx1"/>
                </a:solidFill>
              </a:rPr>
              <a:t>OR</a:t>
            </a:r>
            <a:r>
              <a:rPr lang="en-US" altLang="en-US" smtClean="0"/>
              <a:t>-refinement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400000"/>
              </a:lnSpc>
              <a:defRPr/>
            </a:pPr>
            <a:r>
              <a:rPr lang="en-US" altLang="en-US" smtClean="0">
                <a:solidFill>
                  <a:schemeClr val="tx1"/>
                </a:solidFill>
              </a:rPr>
              <a:t>AND</a:t>
            </a:r>
            <a:r>
              <a:rPr lang="en-US" altLang="en-US" smtClean="0"/>
              <a:t>-refinement </a:t>
            </a:r>
            <a:r>
              <a:rPr lang="en-US" altLang="en-US" smtClean="0">
                <a:solidFill>
                  <a:schemeClr val="tx1"/>
                </a:solidFill>
              </a:rPr>
              <a:t>by case</a:t>
            </a:r>
            <a:r>
              <a:rPr lang="en-US" altLang="en-US" sz="2000" smtClean="0"/>
              <a:t> ...</a:t>
            </a:r>
          </a:p>
          <a:p>
            <a:pPr lvl="1">
              <a:lnSpc>
                <a:spcPct val="270000"/>
              </a:lnSpc>
              <a:spcBef>
                <a:spcPct val="155000"/>
              </a:spcBef>
              <a:buFontTx/>
              <a:buNone/>
              <a:defRPr/>
            </a:pPr>
            <a:r>
              <a:rPr lang="en-US" altLang="en-US" sz="1800" i="1" smtClean="0">
                <a:latin typeface="Arial" pitchFamily="34" charset="0"/>
              </a:rPr>
              <a:t>   </a:t>
            </a:r>
            <a:r>
              <a:rPr lang="en-US" altLang="en-US" sz="2000" smtClean="0"/>
              <a:t> cf. case analysis: 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GB" sz="1800" smtClean="0">
                <a:solidFill>
                  <a:schemeClr val="bg2"/>
                </a:solidFill>
                <a:latin typeface="Arial" pitchFamily="34" charset="0"/>
              </a:rPr>
              <a:t>      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(Case1 </a:t>
            </a:r>
            <a:r>
              <a:rPr kumimoji="0" lang="en-GB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kumimoji="0" lang="en-GB" sz="18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Case2)</a:t>
            </a:r>
            <a:r>
              <a:rPr kumimoji="0" lang="en-GB" sz="1800" smtClean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AU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GB" sz="1800" smtClean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X </a:t>
            </a:r>
            <a:r>
              <a:rPr kumimoji="0" lang="en-GB" sz="1800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kumimoji="0" lang="en-GB" sz="1800" b="1" i="1" smtClean="0">
                <a:solidFill>
                  <a:schemeClr val="tx1"/>
                </a:solidFill>
                <a:latin typeface="Arial" pitchFamily="34" charset="0"/>
              </a:rPr>
              <a:t>equiv</a:t>
            </a:r>
            <a:r>
              <a:rPr kumimoji="0" lang="en-GB" sz="1800" i="1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GB" sz="1800" smtClean="0">
                <a:solidFill>
                  <a:schemeClr val="bg2"/>
                </a:solidFill>
                <a:latin typeface="Arial" pitchFamily="34" charset="0"/>
              </a:rPr>
              <a:t>  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(Case1 </a:t>
            </a:r>
            <a:r>
              <a:rPr kumimoji="0" lang="en-AU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AU" sz="18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X) </a:t>
            </a:r>
            <a:r>
              <a:rPr kumimoji="0" lang="en-GB" sz="16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kumimoji="0" lang="en-GB" sz="1800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(Case2</a:t>
            </a:r>
            <a:r>
              <a:rPr kumimoji="0" lang="en-GB" sz="1800" b="1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AU" sz="18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kumimoji="0" lang="en-AU" sz="18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sz="1800" smtClean="0">
                <a:solidFill>
                  <a:srgbClr val="5F5F5F"/>
                </a:solidFill>
                <a:latin typeface="Arial" pitchFamily="34" charset="0"/>
              </a:rPr>
              <a:t>X)</a:t>
            </a:r>
            <a:endParaRPr lang="en-US" altLang="en-US" sz="1800" smtClean="0">
              <a:solidFill>
                <a:schemeClr val="bg2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altLang="en-US" sz="2000" smtClean="0"/>
              <a:t>-refinement introduces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</a:t>
            </a:r>
            <a:r>
              <a:rPr lang="en-US" altLang="en-US" sz="2000" smtClean="0"/>
              <a:t> systems to reach parent goal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altLang="en-US" sz="2000" smtClean="0"/>
              <a:t>-refinement </a:t>
            </a:r>
            <a:r>
              <a:rPr lang="en-US" altLang="en-US" sz="2000" smtClean="0">
                <a:solidFill>
                  <a:schemeClr val="tx1"/>
                </a:solidFill>
              </a:rPr>
              <a:t>by cases</a:t>
            </a:r>
            <a:r>
              <a:rPr lang="en-US" altLang="en-US" sz="2000" smtClean="0"/>
              <a:t> introduces complementary, conjoined subgoals within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altLang="en-US" sz="2000" smtClean="0"/>
              <a:t> system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90538" y="203200"/>
            <a:ext cx="8653462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Building goal models:  bad smells  </a:t>
            </a:r>
            <a:r>
              <a:rPr lang="en-US" sz="2000" smtClean="0"/>
              <a:t>(2)</a:t>
            </a:r>
            <a:endParaRPr lang="en-US" altLang="en-US" sz="2000" smtClean="0"/>
          </a:p>
        </p:txBody>
      </p:sp>
      <p:sp>
        <p:nvSpPr>
          <p:cNvPr id="1469444" name="Line 4"/>
          <p:cNvSpPr>
            <a:spLocks noChangeShapeType="1"/>
          </p:cNvSpPr>
          <p:nvPr/>
        </p:nvSpPr>
        <p:spPr bwMode="auto">
          <a:xfrm>
            <a:off x="6910388" y="2252663"/>
            <a:ext cx="503237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5546725" y="1436688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630863" y="1447800"/>
            <a:ext cx="1190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Coverage</a:t>
            </a: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467225" y="2320925"/>
            <a:ext cx="1663700" cy="523875"/>
          </a:xfrm>
          <a:prstGeom prst="parallelogram">
            <a:avLst>
              <a:gd name="adj" fmla="val 25950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643438" y="2351088"/>
            <a:ext cx="1465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BookSupply</a:t>
            </a: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6689725" y="2427288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761163" y="2466975"/>
            <a:ext cx="1749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E-bookAccess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69451" name="Line 11"/>
          <p:cNvSpPr>
            <a:spLocks noChangeShapeType="1"/>
          </p:cNvSpPr>
          <p:nvPr/>
        </p:nvSpPr>
        <p:spPr bwMode="auto">
          <a:xfrm flipH="1">
            <a:off x="5318125" y="2201863"/>
            <a:ext cx="398463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2" name="Oval 12"/>
          <p:cNvSpPr>
            <a:spLocks noChangeArrowheads="1"/>
          </p:cNvSpPr>
          <p:nvPr/>
        </p:nvSpPr>
        <p:spPr bwMode="auto">
          <a:xfrm>
            <a:off x="5702300" y="20955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3" name="Line 13"/>
          <p:cNvSpPr>
            <a:spLocks noChangeShapeType="1"/>
          </p:cNvSpPr>
          <p:nvPr/>
        </p:nvSpPr>
        <p:spPr bwMode="auto">
          <a:xfrm flipH="1">
            <a:off x="5876925" y="1981200"/>
            <a:ext cx="20320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4" name="Oval 14"/>
          <p:cNvSpPr>
            <a:spLocks noChangeArrowheads="1"/>
          </p:cNvSpPr>
          <p:nvPr/>
        </p:nvSpPr>
        <p:spPr bwMode="auto">
          <a:xfrm>
            <a:off x="6731000" y="2120900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>
            <a:off x="6410325" y="1993900"/>
            <a:ext cx="342900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700588" y="1912938"/>
            <a:ext cx="9445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0">
                <a:solidFill>
                  <a:schemeClr val="bg2"/>
                </a:solidFill>
                <a:latin typeface="Arial" pitchFamily="34" charset="0"/>
              </a:rPr>
              <a:t>physLib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921500" y="1919288"/>
            <a:ext cx="6731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0">
                <a:solidFill>
                  <a:schemeClr val="bg2"/>
                </a:solidFill>
                <a:latin typeface="Arial" pitchFamily="34" charset="0"/>
              </a:rPr>
              <a:t>E-Lib</a:t>
            </a:r>
            <a:endParaRPr lang="fr-BE" sz="1800" b="0" i="1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5314" name="Group 30"/>
          <p:cNvGrpSpPr>
            <a:grpSpLocks/>
          </p:cNvGrpSpPr>
          <p:nvPr/>
        </p:nvGrpSpPr>
        <p:grpSpPr bwMode="auto">
          <a:xfrm>
            <a:off x="4533900" y="3152775"/>
            <a:ext cx="4011613" cy="1433513"/>
            <a:chOff x="2856" y="1923"/>
            <a:chExt cx="2527" cy="903"/>
          </a:xfrm>
        </p:grpSpPr>
        <p:sp>
          <p:nvSpPr>
            <p:cNvPr id="55316" name="AutoShape 18"/>
            <p:cNvSpPr>
              <a:spLocks noChangeArrowheads="1"/>
            </p:cNvSpPr>
            <p:nvPr/>
          </p:nvSpPr>
          <p:spPr bwMode="auto">
            <a:xfrm>
              <a:off x="3142" y="1923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7" name="Text Box 19"/>
            <p:cNvSpPr txBox="1">
              <a:spLocks noChangeArrowheads="1"/>
            </p:cNvSpPr>
            <p:nvPr/>
          </p:nvSpPr>
          <p:spPr bwMode="auto">
            <a:xfrm>
              <a:off x="3184" y="1931"/>
              <a:ext cx="153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8" name="AutoShape 20"/>
            <p:cNvSpPr>
              <a:spLocks noChangeArrowheads="1"/>
            </p:cNvSpPr>
            <p:nvPr/>
          </p:nvSpPr>
          <p:spPr bwMode="auto">
            <a:xfrm>
              <a:off x="2856" y="2466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19" name="Text Box 21"/>
            <p:cNvSpPr txBox="1">
              <a:spLocks noChangeArrowheads="1"/>
            </p:cNvSpPr>
            <p:nvPr/>
          </p:nvSpPr>
          <p:spPr bwMode="auto">
            <a:xfrm>
              <a:off x="2893" y="2495"/>
              <a:ext cx="107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69462" name="Line 22"/>
            <p:cNvSpPr>
              <a:spLocks noChangeShapeType="1"/>
            </p:cNvSpPr>
            <p:nvPr/>
          </p:nvSpPr>
          <p:spPr bwMode="auto">
            <a:xfrm>
              <a:off x="3926" y="2360"/>
              <a:ext cx="544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3" name="Line 23"/>
            <p:cNvSpPr>
              <a:spLocks noChangeShapeType="1"/>
            </p:cNvSpPr>
            <p:nvPr/>
          </p:nvSpPr>
          <p:spPr bwMode="auto">
            <a:xfrm flipH="1">
              <a:off x="3870" y="218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4" name="Line 24"/>
            <p:cNvSpPr>
              <a:spLocks noChangeShapeType="1"/>
            </p:cNvSpPr>
            <p:nvPr/>
          </p:nvSpPr>
          <p:spPr bwMode="auto">
            <a:xfrm flipH="1">
              <a:off x="3590" y="2376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9465" name="Oval 25"/>
            <p:cNvSpPr>
              <a:spLocks noChangeArrowheads="1"/>
            </p:cNvSpPr>
            <p:nvPr/>
          </p:nvSpPr>
          <p:spPr bwMode="auto">
            <a:xfrm>
              <a:off x="3824" y="2288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4" name="AutoShape 26"/>
            <p:cNvSpPr>
              <a:spLocks noChangeArrowheads="1"/>
            </p:cNvSpPr>
            <p:nvPr/>
          </p:nvSpPr>
          <p:spPr bwMode="auto">
            <a:xfrm>
              <a:off x="3984" y="2450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5325" name="Text Box 27"/>
            <p:cNvSpPr txBox="1">
              <a:spLocks noChangeArrowheads="1"/>
            </p:cNvSpPr>
            <p:nvPr/>
          </p:nvSpPr>
          <p:spPr bwMode="auto">
            <a:xfrm>
              <a:off x="4029" y="2479"/>
              <a:ext cx="13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latin typeface="Arial" pitchFamily="34" charset="0"/>
                </a:rPr>
                <a:t>If Not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5315" name="Text Box 29"/>
          <p:cNvSpPr txBox="1">
            <a:spLocks noChangeArrowheads="1"/>
          </p:cNvSpPr>
          <p:nvPr/>
        </p:nvSpPr>
        <p:spPr bwMode="auto">
          <a:xfrm>
            <a:off x="215900" y="31750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outline</a:t>
            </a:r>
          </a:p>
        </p:txBody>
      </p:sp>
      <p:sp>
        <p:nvSpPr>
          <p:cNvPr id="30723" name="Rectangle 1027"/>
          <p:cNvSpPr>
            <a:spLocks noChangeArrowheads="1"/>
          </p:cNvSpPr>
          <p:nvPr>
            <p:ph type="body" idx="1"/>
          </p:nvPr>
        </p:nvSpPr>
        <p:spPr>
          <a:xfrm>
            <a:off x="257175" y="1244600"/>
            <a:ext cx="8861425" cy="5080000"/>
          </a:xfrm>
          <a:noFill/>
        </p:spPr>
        <p:txBody>
          <a:bodyPr/>
          <a:lstStyle/>
          <a:p>
            <a:r>
              <a:rPr kumimoji="0" lang="en-US" sz="2400" smtClean="0"/>
              <a:t>Goal features as model annotations</a:t>
            </a:r>
            <a:endParaRPr lang="en-US" altLang="en-US" sz="2400" smtClean="0"/>
          </a:p>
          <a:p>
            <a:pPr>
              <a:spcBef>
                <a:spcPct val="60000"/>
              </a:spcBef>
            </a:pPr>
            <a:r>
              <a:rPr kumimoji="0" lang="en-US" sz="2400" smtClean="0"/>
              <a:t>Goal refinement</a:t>
            </a:r>
            <a:endParaRPr lang="en-US" altLang="en-US" sz="2400" smtClean="0"/>
          </a:p>
          <a:p>
            <a:pPr algn="just">
              <a:lnSpc>
                <a:spcPct val="170000"/>
              </a:lnSpc>
              <a:spcBef>
                <a:spcPts val="300"/>
              </a:spcBef>
            </a:pPr>
            <a:r>
              <a:rPr kumimoji="0" lang="en-US" sz="2400" smtClean="0"/>
              <a:t>Capturing conflicts among goals</a:t>
            </a:r>
          </a:p>
          <a:p>
            <a:pPr>
              <a:spcBef>
                <a:spcPct val="60000"/>
              </a:spcBef>
            </a:pPr>
            <a:r>
              <a:rPr kumimoji="0" lang="en-US" sz="2400" smtClean="0"/>
              <a:t>Connecting the goal model with other system views</a:t>
            </a:r>
          </a:p>
          <a:p>
            <a:pPr>
              <a:spcBef>
                <a:spcPct val="60000"/>
              </a:spcBef>
            </a:pPr>
            <a:r>
              <a:rPr kumimoji="0" lang="en-US" sz="2400" smtClean="0"/>
              <a:t>Capturing alternative options</a:t>
            </a:r>
          </a:p>
          <a:p>
            <a:pPr>
              <a:spcBef>
                <a:spcPct val="60000"/>
              </a:spcBef>
            </a:pPr>
            <a:r>
              <a:rPr kumimoji="0" lang="en-US" sz="2400" smtClean="0"/>
              <a:t>Goal diagrams as AND/OR graphs</a:t>
            </a:r>
            <a:endParaRPr kumimoji="0" lang="en-US" altLang="en-US" sz="2400" smtClean="0"/>
          </a:p>
          <a:p>
            <a:pPr>
              <a:spcBef>
                <a:spcPct val="60000"/>
              </a:spcBef>
            </a:pPr>
            <a:r>
              <a:rPr kumimoji="0" lang="en-US" sz="2400" smtClean="0"/>
              <a:t>Documenting goal refinements &amp; assignments with annotations</a:t>
            </a:r>
            <a:endParaRPr kumimoji="0" lang="en-US" altLang="en-US" sz="2400" smtClean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kumimoji="0" lang="en-US" sz="2400" smtClean="0"/>
              <a:t>Building goal models:  heuristic rules &amp; reusable patterns</a:t>
            </a:r>
            <a:endParaRPr kumimoji="0" lang="en-US" altLang="en-US" b="1" smtClean="0"/>
          </a:p>
        </p:txBody>
      </p:sp>
      <p:pic>
        <p:nvPicPr>
          <p:cNvPr id="3072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71438"/>
            <a:ext cx="900113" cy="973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075" y="850900"/>
            <a:ext cx="8408988" cy="1954213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Avoid ambiguities in goal specification &amp; interpretation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mtClean="0"/>
              <a:t>a precise &amp; complete goal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smtClean="0"/>
              <a:t> is essential</a:t>
            </a:r>
          </a:p>
          <a:p>
            <a:pPr lvl="1">
              <a:defRPr/>
            </a:pPr>
            <a:r>
              <a:rPr lang="en-US" altLang="en-US" smtClean="0"/>
              <a:t>grounded on shared system phenomena, and agreed upon by all stakeholders</a:t>
            </a:r>
            <a:endParaRPr lang="en-US" altLang="en-US" sz="2000" smtClean="0"/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106488" y="4856163"/>
            <a:ext cx="7367587" cy="1763712"/>
            <a:chOff x="739" y="3132"/>
            <a:chExt cx="4641" cy="1111"/>
          </a:xfrm>
        </p:grpSpPr>
        <p:sp>
          <p:nvSpPr>
            <p:cNvPr id="56341" name="AutoShape 5"/>
            <p:cNvSpPr>
              <a:spLocks noChangeArrowheads="1"/>
            </p:cNvSpPr>
            <p:nvPr/>
          </p:nvSpPr>
          <p:spPr bwMode="auto">
            <a:xfrm>
              <a:off x="1025" y="3132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2" name="Text Box 6"/>
            <p:cNvSpPr txBox="1">
              <a:spLocks noChangeArrowheads="1"/>
            </p:cNvSpPr>
            <p:nvPr/>
          </p:nvSpPr>
          <p:spPr bwMode="auto">
            <a:xfrm>
              <a:off x="1067" y="3140"/>
              <a:ext cx="153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BookRequestSatisfied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3" name="AutoShape 7"/>
            <p:cNvSpPr>
              <a:spLocks noChangeArrowheads="1"/>
            </p:cNvSpPr>
            <p:nvPr/>
          </p:nvSpPr>
          <p:spPr bwMode="auto">
            <a:xfrm>
              <a:off x="739" y="3675"/>
              <a:ext cx="1143" cy="352"/>
            </a:xfrm>
            <a:prstGeom prst="parallelogram">
              <a:avLst>
                <a:gd name="adj" fmla="val 265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0712" name="Line 8"/>
            <p:cNvSpPr>
              <a:spLocks noChangeShapeType="1"/>
            </p:cNvSpPr>
            <p:nvPr/>
          </p:nvSpPr>
          <p:spPr bwMode="auto">
            <a:xfrm>
              <a:off x="1809" y="3569"/>
              <a:ext cx="544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3" name="Line 9"/>
            <p:cNvSpPr>
              <a:spLocks noChangeShapeType="1"/>
            </p:cNvSpPr>
            <p:nvPr/>
          </p:nvSpPr>
          <p:spPr bwMode="auto">
            <a:xfrm flipH="1">
              <a:off x="1753" y="339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4" name="Line 10"/>
            <p:cNvSpPr>
              <a:spLocks noChangeShapeType="1"/>
            </p:cNvSpPr>
            <p:nvPr/>
          </p:nvSpPr>
          <p:spPr bwMode="auto">
            <a:xfrm flipH="1">
              <a:off x="1473" y="3585"/>
              <a:ext cx="2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5" name="Oval 11"/>
            <p:cNvSpPr>
              <a:spLocks noChangeArrowheads="1"/>
            </p:cNvSpPr>
            <p:nvPr/>
          </p:nvSpPr>
          <p:spPr bwMode="auto">
            <a:xfrm>
              <a:off x="1707" y="3497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48" name="AutoShape 12"/>
            <p:cNvSpPr>
              <a:spLocks noChangeArrowheads="1"/>
            </p:cNvSpPr>
            <p:nvPr/>
          </p:nvSpPr>
          <p:spPr bwMode="auto">
            <a:xfrm>
              <a:off x="1867" y="365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349" name="Text Box 13"/>
            <p:cNvSpPr txBox="1">
              <a:spLocks noChangeArrowheads="1"/>
            </p:cNvSpPr>
            <p:nvPr/>
          </p:nvSpPr>
          <p:spPr bwMode="auto">
            <a:xfrm>
              <a:off x="1912" y="3688"/>
              <a:ext cx="13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WhenNotAvailable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0718" name="Line 14"/>
            <p:cNvSpPr>
              <a:spLocks noChangeShapeType="1"/>
            </p:cNvSpPr>
            <p:nvPr/>
          </p:nvSpPr>
          <p:spPr bwMode="auto">
            <a:xfrm>
              <a:off x="3249" y="3820"/>
              <a:ext cx="299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0719" name="AutoShape 15"/>
            <p:cNvSpPr>
              <a:spLocks noChangeArrowheads="1"/>
            </p:cNvSpPr>
            <p:nvPr/>
          </p:nvSpPr>
          <p:spPr bwMode="auto">
            <a:xfrm rot="10800000" flipH="1">
              <a:off x="3505" y="3294"/>
              <a:ext cx="1872" cy="949"/>
            </a:xfrm>
            <a:prstGeom prst="foldedCorner">
              <a:avLst>
                <a:gd name="adj" fmla="val 12500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3512" y="3331"/>
              <a:ext cx="1868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Def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</a:t>
              </a:r>
              <a:r>
                <a:rPr lang="fr-BE" sz="1800" b="0" i="1">
                  <a:solidFill>
                    <a:schemeClr val="tx1"/>
                  </a:solidFill>
                  <a:latin typeface="Arial" pitchFamily="34" charset="0"/>
                </a:rPr>
                <a:t>A book without any copy available for loan shall have a copy available within 15 days for the requesting borrower</a:t>
              </a:r>
              <a:endParaRPr lang="fr-BE" sz="1400" b="0" i="1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0721" name="Line 17"/>
          <p:cNvSpPr>
            <a:spLocks noChangeShapeType="1"/>
          </p:cNvSpPr>
          <p:nvPr/>
        </p:nvSpPr>
        <p:spPr bwMode="auto">
          <a:xfrm>
            <a:off x="3273425" y="3767138"/>
            <a:ext cx="503238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5" name="AutoShape 18"/>
          <p:cNvSpPr>
            <a:spLocks noChangeArrowheads="1"/>
          </p:cNvSpPr>
          <p:nvPr/>
        </p:nvSpPr>
        <p:spPr bwMode="auto">
          <a:xfrm>
            <a:off x="1909763" y="2951163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6" name="Text Box 19"/>
          <p:cNvSpPr txBox="1">
            <a:spLocks noChangeArrowheads="1"/>
          </p:cNvSpPr>
          <p:nvPr/>
        </p:nvSpPr>
        <p:spPr bwMode="auto">
          <a:xfrm>
            <a:off x="1993900" y="2962275"/>
            <a:ext cx="1190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0724" name="Line 20"/>
          <p:cNvSpPr>
            <a:spLocks noChangeShapeType="1"/>
          </p:cNvSpPr>
          <p:nvPr/>
        </p:nvSpPr>
        <p:spPr bwMode="auto">
          <a:xfrm flipH="1">
            <a:off x="1681163" y="3716338"/>
            <a:ext cx="398462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5" name="Oval 21"/>
          <p:cNvSpPr>
            <a:spLocks noChangeArrowheads="1"/>
          </p:cNvSpPr>
          <p:nvPr/>
        </p:nvSpPr>
        <p:spPr bwMode="auto">
          <a:xfrm>
            <a:off x="2065338" y="360997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6" name="Line 22"/>
          <p:cNvSpPr>
            <a:spLocks noChangeShapeType="1"/>
          </p:cNvSpPr>
          <p:nvPr/>
        </p:nvSpPr>
        <p:spPr bwMode="auto">
          <a:xfrm flipH="1">
            <a:off x="2239963" y="3495675"/>
            <a:ext cx="20320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7" name="Oval 23"/>
          <p:cNvSpPr>
            <a:spLocks noChangeArrowheads="1"/>
          </p:cNvSpPr>
          <p:nvPr/>
        </p:nvSpPr>
        <p:spPr bwMode="auto">
          <a:xfrm>
            <a:off x="3094038" y="3635375"/>
            <a:ext cx="165100" cy="152400"/>
          </a:xfrm>
          <a:prstGeom prst="ellipse">
            <a:avLst/>
          </a:prstGeom>
          <a:noFill/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28" name="Line 24"/>
          <p:cNvSpPr>
            <a:spLocks noChangeShapeType="1"/>
          </p:cNvSpPr>
          <p:nvPr/>
        </p:nvSpPr>
        <p:spPr bwMode="auto">
          <a:xfrm>
            <a:off x="2773363" y="3508375"/>
            <a:ext cx="342900" cy="1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32" name="AutoShape 25"/>
          <p:cNvSpPr>
            <a:spLocks noChangeArrowheads="1"/>
          </p:cNvSpPr>
          <p:nvPr/>
        </p:nvSpPr>
        <p:spPr bwMode="auto">
          <a:xfrm>
            <a:off x="2659063" y="3852863"/>
            <a:ext cx="2435225" cy="517525"/>
          </a:xfrm>
          <a:prstGeom prst="parallelogram">
            <a:avLst>
              <a:gd name="adj" fmla="val 29693"/>
            </a:avLst>
          </a:prstGeom>
          <a:solidFill>
            <a:srgbClr val="CECFF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3" name="Text Box 26"/>
          <p:cNvSpPr txBox="1">
            <a:spLocks noChangeArrowheads="1"/>
          </p:cNvSpPr>
          <p:nvPr/>
        </p:nvSpPr>
        <p:spPr bwMode="auto">
          <a:xfrm>
            <a:off x="2806700" y="3859213"/>
            <a:ext cx="22955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WorstCaseStopping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DistanceMaintained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4" name="AutoShape 27"/>
          <p:cNvSpPr>
            <a:spLocks noChangeArrowheads="1"/>
          </p:cNvSpPr>
          <p:nvPr/>
        </p:nvSpPr>
        <p:spPr bwMode="auto">
          <a:xfrm>
            <a:off x="677863" y="3848100"/>
            <a:ext cx="1473200" cy="523875"/>
          </a:xfrm>
          <a:prstGeom prst="parallelogram">
            <a:avLst>
              <a:gd name="adj" fmla="val 22979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5" name="Text Box 28"/>
          <p:cNvSpPr txBox="1">
            <a:spLocks noChangeArrowheads="1"/>
          </p:cNvSpPr>
          <p:nvPr/>
        </p:nvSpPr>
        <p:spPr bwMode="auto">
          <a:xfrm>
            <a:off x="752475" y="3865563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75000"/>
              </a:lnSpc>
              <a:spcBef>
                <a:spcPct val="0"/>
              </a:spcBef>
            </a:pP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0733" name="Line 29"/>
          <p:cNvSpPr>
            <a:spLocks noChangeShapeType="1"/>
          </p:cNvSpPr>
          <p:nvPr/>
        </p:nvSpPr>
        <p:spPr bwMode="auto">
          <a:xfrm>
            <a:off x="5060950" y="4084638"/>
            <a:ext cx="47466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0734" name="AutoShape 30"/>
          <p:cNvSpPr>
            <a:spLocks noChangeArrowheads="1"/>
          </p:cNvSpPr>
          <p:nvPr/>
        </p:nvSpPr>
        <p:spPr bwMode="auto">
          <a:xfrm rot="10800000" flipH="1">
            <a:off x="5467350" y="3319463"/>
            <a:ext cx="2971800" cy="1506537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38" name="Text Box 31"/>
          <p:cNvSpPr txBox="1">
            <a:spLocks noChangeArrowheads="1"/>
          </p:cNvSpPr>
          <p:nvPr/>
        </p:nvSpPr>
        <p:spPr bwMode="auto">
          <a:xfrm>
            <a:off x="5478463" y="3395663"/>
            <a:ext cx="29654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Def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fr-BE" sz="1800" b="0" i="1">
                <a:solidFill>
                  <a:schemeClr val="tx1"/>
                </a:solidFill>
                <a:latin typeface="Arial" pitchFamily="34" charset="0"/>
              </a:rPr>
              <a:t>A train shall never get so close to a train in front so that if the train stops suddenly (e.g., derailment) the next train would hit it</a:t>
            </a:r>
            <a:endParaRPr lang="fr-BE" sz="1400" b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9" name="Rectangle 36"/>
          <p:cNvSpPr>
            <a:spLocks noGrp="1" noChangeArrowheads="1"/>
          </p:cNvSpPr>
          <p:nvPr>
            <p:ph type="title"/>
          </p:nvPr>
        </p:nvSpPr>
        <p:spPr>
          <a:xfrm>
            <a:off x="490538" y="203200"/>
            <a:ext cx="8653462" cy="76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Building goal models:  bad smells  </a:t>
            </a:r>
            <a:r>
              <a:rPr lang="en-US" sz="2000" smtClean="0"/>
              <a:t>(3)</a:t>
            </a:r>
            <a:endParaRPr lang="en-US" altLang="en-US" sz="2000" smtClean="0"/>
          </a:p>
        </p:txBody>
      </p:sp>
      <p:sp>
        <p:nvSpPr>
          <p:cNvPr id="56340" name="Text Box 37"/>
          <p:cNvSpPr txBox="1">
            <a:spLocks noChangeArrowheads="1"/>
          </p:cNvSpPr>
          <p:nvPr/>
        </p:nvSpPr>
        <p:spPr bwMode="auto">
          <a:xfrm>
            <a:off x="215900" y="31750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0">
                <a:solidFill>
                  <a:schemeClr val="bg2"/>
                </a:solidFill>
                <a:latin typeface="Wingdings" pitchFamily="2" charset="2"/>
              </a:rPr>
              <a:t>N</a:t>
            </a:r>
            <a:endParaRPr lang="en-US" sz="2800" b="0">
              <a:solidFill>
                <a:schemeClr val="tx2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181100"/>
            <a:ext cx="8621712" cy="5435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From a catalogue of generic, complete AND-refinements </a:t>
            </a:r>
            <a:r>
              <a:rPr lang="en-US" altLang="en-US" sz="2000" smtClean="0"/>
              <a:t>...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mtClean="0"/>
              <a:t>encode refinement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tactics</a:t>
            </a:r>
            <a:r>
              <a:rPr lang="en-US" altLang="en-US" smtClean="0"/>
              <a:t>,  codify modeller’s experience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mtClean="0"/>
              <a:t>guide modeling process by suggesting refinements to be instantiated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en-US" sz="2000" smtClean="0"/>
              <a:t>instantiated pattern may sometimes require adaptation</a:t>
            </a:r>
            <a:endParaRPr lang="en-US" altLang="en-US" smtClean="0"/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en-US" smtClean="0"/>
              <a:t>provide satisfaction argument for free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2000" smtClean="0"/>
              <a:t>(formal) correctness proof done once for all,  kept hidden</a:t>
            </a: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en-US" smtClean="0"/>
              <a:t>support model documentation &amp; understanding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mtClean="0"/>
              <a:t>can also be used for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smtClean="0"/>
              <a:t>completing partial refinements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smtClean="0"/>
              <a:t>exploring alternative options  (multiple applicable patterns)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909638" y="196850"/>
            <a:ext cx="8062912" cy="920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goal models: </a:t>
            </a:r>
            <a:br>
              <a:rPr lang="en-US" smtClean="0"/>
            </a:br>
            <a:r>
              <a:rPr lang="en-US" altLang="en-US" smtClean="0"/>
              <a:t>reuse refinement patterns</a:t>
            </a:r>
            <a:r>
              <a:rPr lang="en-US" smtClean="0"/>
              <a:t> </a:t>
            </a:r>
            <a:endParaRPr lang="en-US" altLang="en-US" smtClean="0"/>
          </a:p>
        </p:txBody>
      </p:sp>
      <p:grpSp>
        <p:nvGrpSpPr>
          <p:cNvPr id="57348" name="Group 6"/>
          <p:cNvGrpSpPr>
            <a:grpSpLocks/>
          </p:cNvGrpSpPr>
          <p:nvPr/>
        </p:nvGrpSpPr>
        <p:grpSpPr bwMode="auto">
          <a:xfrm>
            <a:off x="271463" y="225425"/>
            <a:ext cx="895350" cy="763588"/>
            <a:chOff x="2064" y="1728"/>
            <a:chExt cx="816" cy="816"/>
          </a:xfrm>
        </p:grpSpPr>
        <p:sp>
          <p:nvSpPr>
            <p:cNvPr id="1486855" name="Oval 7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56" name="Oval 8"/>
            <p:cNvSpPr>
              <a:spLocks noChangeArrowheads="1"/>
            </p:cNvSpPr>
            <p:nvPr/>
          </p:nvSpPr>
          <p:spPr bwMode="auto">
            <a:xfrm>
              <a:off x="2112" y="1776"/>
              <a:ext cx="722" cy="721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57" name="Oval 9"/>
            <p:cNvSpPr>
              <a:spLocks noChangeArrowheads="1"/>
            </p:cNvSpPr>
            <p:nvPr/>
          </p:nvSpPr>
          <p:spPr bwMode="auto">
            <a:xfrm>
              <a:off x="2159" y="1825"/>
              <a:ext cx="625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58" name="Oval 10"/>
            <p:cNvSpPr>
              <a:spLocks noChangeArrowheads="1"/>
            </p:cNvSpPr>
            <p:nvPr/>
          </p:nvSpPr>
          <p:spPr bwMode="auto">
            <a:xfrm>
              <a:off x="2209" y="1872"/>
              <a:ext cx="527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59" name="Oval 11"/>
            <p:cNvSpPr>
              <a:spLocks noChangeArrowheads="1"/>
            </p:cNvSpPr>
            <p:nvPr/>
          </p:nvSpPr>
          <p:spPr bwMode="auto">
            <a:xfrm>
              <a:off x="2256" y="1920"/>
              <a:ext cx="431" cy="4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60" name="Oval 12"/>
            <p:cNvSpPr>
              <a:spLocks noChangeArrowheads="1"/>
            </p:cNvSpPr>
            <p:nvPr/>
          </p:nvSpPr>
          <p:spPr bwMode="auto">
            <a:xfrm>
              <a:off x="2304" y="1967"/>
              <a:ext cx="336" cy="33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61" name="Oval 13"/>
            <p:cNvSpPr>
              <a:spLocks noChangeArrowheads="1"/>
            </p:cNvSpPr>
            <p:nvPr/>
          </p:nvSpPr>
          <p:spPr bwMode="auto">
            <a:xfrm>
              <a:off x="2352" y="2016"/>
              <a:ext cx="240" cy="2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6862" name="Oval 14"/>
            <p:cNvSpPr>
              <a:spLocks noChangeArrowheads="1"/>
            </p:cNvSpPr>
            <p:nvPr/>
          </p:nvSpPr>
          <p:spPr bwMode="auto">
            <a:xfrm>
              <a:off x="2400" y="2064"/>
              <a:ext cx="145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92" name="Oval 16"/>
          <p:cNvSpPr>
            <a:spLocks noChangeArrowheads="1"/>
          </p:cNvSpPr>
          <p:nvPr/>
        </p:nvSpPr>
        <p:spPr bwMode="auto">
          <a:xfrm>
            <a:off x="5799138" y="5276850"/>
            <a:ext cx="3344862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7175" y="796925"/>
            <a:ext cx="8750300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Refinement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by milestone</a:t>
            </a:r>
            <a:endParaRPr lang="en-US" altLang="en-US" smtClean="0"/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en-US" sz="2000" smtClean="0"/>
              <a:t>Applicable when milestone states can be identified on the way to the goal's target condition</a:t>
            </a:r>
            <a:endParaRPr lang="en-US" altLang="en-US" smtClean="0"/>
          </a:p>
        </p:txBody>
      </p:sp>
      <p:sp>
        <p:nvSpPr>
          <p:cNvPr id="22534" name="Rectangle 31"/>
          <p:cNvSpPr>
            <a:spLocks noChangeArrowheads="1"/>
          </p:cNvSpPr>
          <p:nvPr/>
        </p:nvSpPr>
        <p:spPr bwMode="auto">
          <a:xfrm>
            <a:off x="839788" y="4222750"/>
            <a:ext cx="2239962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Tx/>
              <a:buChar char="–"/>
            </a:pPr>
            <a:r>
              <a:rPr lang="fr-BE" sz="2000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sz="2000" b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22535" name="Rectangle 43"/>
          <p:cNvSpPr>
            <a:spLocks noGrp="1" noChangeArrowheads="1"/>
          </p:cNvSpPr>
          <p:nvPr>
            <p:ph type="title"/>
          </p:nvPr>
        </p:nvSpPr>
        <p:spPr>
          <a:xfrm>
            <a:off x="809625" y="96838"/>
            <a:ext cx="8234363" cy="920750"/>
          </a:xfrm>
          <a:noFill/>
        </p:spPr>
        <p:txBody>
          <a:bodyPr/>
          <a:lstStyle/>
          <a:p>
            <a:r>
              <a:rPr lang="en-US" sz="2600" smtClean="0"/>
              <a:t>A sample of</a:t>
            </a:r>
            <a:r>
              <a:rPr lang="en-US" altLang="en-US" sz="2600" smtClean="0"/>
              <a:t> refinement patterns</a:t>
            </a:r>
            <a:endParaRPr lang="en-US" altLang="en-US" smtClean="0"/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5875338" y="5321300"/>
            <a:ext cx="3213100" cy="366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2"/>
                </a:solidFill>
                <a:latin typeface="Comic Sans MS" pitchFamily="66" charset="0"/>
              </a:rPr>
              <a:t>milestone-driven refinement</a:t>
            </a:r>
            <a:endParaRPr 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2537" name="Group 4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3825" name="Oval 4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26" name="Oval 5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27" name="Oval 5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28" name="Oval 5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29" name="Oval 5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30" name="Oval 5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31" name="Oval 5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3832" name="Oval 5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2530" name="Object 82"/>
          <p:cNvGraphicFramePr>
            <a:graphicFrameLocks noChangeAspect="1"/>
          </p:cNvGraphicFramePr>
          <p:nvPr/>
        </p:nvGraphicFramePr>
        <p:xfrm>
          <a:off x="1622425" y="4587875"/>
          <a:ext cx="5514975" cy="2041525"/>
        </p:xfrm>
        <a:graphic>
          <a:graphicData uri="http://schemas.openxmlformats.org/presentationml/2006/ole">
            <p:oleObj spid="_x0000_s22530" name="Picture" r:id="rId3" imgW="2970000" imgH="1099800" progId="Word.Picture.8">
              <p:embed/>
            </p:oleObj>
          </a:graphicData>
        </a:graphic>
      </p:graphicFrame>
      <p:graphicFrame>
        <p:nvGraphicFramePr>
          <p:cNvPr id="22531" name="Object 83"/>
          <p:cNvGraphicFramePr>
            <a:graphicFrameLocks noChangeAspect="1"/>
          </p:cNvGraphicFramePr>
          <p:nvPr/>
        </p:nvGraphicFramePr>
        <p:xfrm>
          <a:off x="1579563" y="2116138"/>
          <a:ext cx="5922962" cy="2173287"/>
        </p:xfrm>
        <a:graphic>
          <a:graphicData uri="http://schemas.openxmlformats.org/presentationml/2006/ole">
            <p:oleObj spid="_x0000_s22531" name="Picture" r:id="rId4" imgW="3240360" imgH="1190160" progId="Word.Picture.8">
              <p:embed/>
            </p:oleObj>
          </a:graphicData>
        </a:graphic>
      </p:graphicFrame>
      <p:sp>
        <p:nvSpPr>
          <p:cNvPr id="1483860" name="Line 84"/>
          <p:cNvSpPr>
            <a:spLocks noChangeShapeType="1"/>
          </p:cNvSpPr>
          <p:nvPr/>
        </p:nvSpPr>
        <p:spPr bwMode="auto">
          <a:xfrm flipV="1">
            <a:off x="3968750" y="5527675"/>
            <a:ext cx="1846263" cy="1730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895350" y="168275"/>
            <a:ext cx="7373938" cy="1008063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600" smtClean="0"/>
              <a:t>Refinement by milestone: </a:t>
            </a:r>
            <a:br>
              <a:rPr lang="en-US" altLang="en-US" sz="2600" smtClean="0"/>
            </a:br>
            <a:r>
              <a:rPr lang="en-US" altLang="en-US" sz="2600" smtClean="0"/>
              <a:t>variant </a:t>
            </a:r>
            <a:r>
              <a:rPr lang="fr-BE" sz="2600" smtClean="0"/>
              <a:t>for </a:t>
            </a:r>
            <a:r>
              <a:rPr lang="fr-BE" sz="2600" i="1" smtClean="0"/>
              <a:t>Maintain</a:t>
            </a:r>
            <a:r>
              <a:rPr lang="fr-BE" sz="2600" smtClean="0"/>
              <a:t> goals</a:t>
            </a:r>
            <a:endParaRPr lang="en-US" altLang="en-US" sz="2000" smtClean="0">
              <a:solidFill>
                <a:srgbClr val="009999"/>
              </a:solidFill>
            </a:endParaRPr>
          </a:p>
        </p:txBody>
      </p:sp>
      <p:grpSp>
        <p:nvGrpSpPr>
          <p:cNvPr id="58371" name="Group 32"/>
          <p:cNvGrpSpPr>
            <a:grpSpLocks/>
          </p:cNvGrpSpPr>
          <p:nvPr/>
        </p:nvGrpSpPr>
        <p:grpSpPr bwMode="auto">
          <a:xfrm>
            <a:off x="271463" y="2468563"/>
            <a:ext cx="8474075" cy="1881187"/>
            <a:chOff x="271463" y="2468563"/>
            <a:chExt cx="8474075" cy="1881187"/>
          </a:xfrm>
        </p:grpSpPr>
        <p:grpSp>
          <p:nvGrpSpPr>
            <p:cNvPr id="58384" name="Group 9"/>
            <p:cNvGrpSpPr>
              <a:grpSpLocks/>
            </p:cNvGrpSpPr>
            <p:nvPr/>
          </p:nvGrpSpPr>
          <p:grpSpPr bwMode="auto">
            <a:xfrm>
              <a:off x="1581150" y="2814638"/>
              <a:ext cx="4445000" cy="404812"/>
              <a:chOff x="1166" y="3227"/>
              <a:chExt cx="2712" cy="255"/>
            </a:xfrm>
          </p:grpSpPr>
          <p:sp>
            <p:nvSpPr>
              <p:cNvPr id="58400" name="AutoShape 10"/>
              <p:cNvSpPr>
                <a:spLocks noChangeArrowheads="1"/>
              </p:cNvSpPr>
              <p:nvPr/>
            </p:nvSpPr>
            <p:spPr bwMode="auto">
              <a:xfrm>
                <a:off x="1166" y="3227"/>
                <a:ext cx="2712" cy="255"/>
              </a:xfrm>
              <a:prstGeom prst="parallelogram">
                <a:avLst>
                  <a:gd name="adj" fmla="val 48942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401" name="Text Box 11"/>
              <p:cNvSpPr txBox="1">
                <a:spLocks noChangeArrowheads="1"/>
              </p:cNvSpPr>
              <p:nvPr/>
            </p:nvSpPr>
            <p:spPr bwMode="auto">
              <a:xfrm>
                <a:off x="1240" y="3243"/>
                <a:ext cx="2594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SafeTrainAccelerationGuaranteed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43180" name="Line 12"/>
            <p:cNvSpPr>
              <a:spLocks noChangeShapeType="1"/>
            </p:cNvSpPr>
            <p:nvPr/>
          </p:nvSpPr>
          <p:spPr bwMode="auto">
            <a:xfrm flipH="1">
              <a:off x="3587750" y="3241675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81" name="Line 13"/>
            <p:cNvSpPr>
              <a:spLocks noChangeShapeType="1"/>
            </p:cNvSpPr>
            <p:nvPr/>
          </p:nvSpPr>
          <p:spPr bwMode="auto">
            <a:xfrm flipH="1">
              <a:off x="1390650" y="3457575"/>
              <a:ext cx="2146300" cy="317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82" name="Oval 14"/>
            <p:cNvSpPr>
              <a:spLocks noChangeArrowheads="1"/>
            </p:cNvSpPr>
            <p:nvPr/>
          </p:nvSpPr>
          <p:spPr bwMode="auto">
            <a:xfrm>
              <a:off x="3514725" y="3406775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83" name="Line 15"/>
            <p:cNvSpPr>
              <a:spLocks noChangeShapeType="1"/>
            </p:cNvSpPr>
            <p:nvPr/>
          </p:nvSpPr>
          <p:spPr bwMode="auto">
            <a:xfrm>
              <a:off x="3663950" y="3482975"/>
              <a:ext cx="163830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9" name="AutoShape 16"/>
            <p:cNvSpPr>
              <a:spLocks noChangeArrowheads="1"/>
            </p:cNvSpPr>
            <p:nvPr/>
          </p:nvSpPr>
          <p:spPr bwMode="auto">
            <a:xfrm>
              <a:off x="2308225" y="3778250"/>
              <a:ext cx="2220913" cy="558800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8390" name="Text Box 17"/>
            <p:cNvSpPr txBox="1">
              <a:spLocks noChangeArrowheads="1"/>
            </p:cNvSpPr>
            <p:nvPr/>
          </p:nvSpPr>
          <p:spPr bwMode="auto">
            <a:xfrm>
              <a:off x="2379663" y="38242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Acceleration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Sent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InTimeToTrain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8391" name="AutoShape 18"/>
            <p:cNvSpPr>
              <a:spLocks noChangeArrowheads="1"/>
            </p:cNvSpPr>
            <p:nvPr/>
          </p:nvSpPr>
          <p:spPr bwMode="auto">
            <a:xfrm>
              <a:off x="301625" y="3778250"/>
              <a:ext cx="1992313" cy="558800"/>
            </a:xfrm>
            <a:prstGeom prst="parallelogram">
              <a:avLst>
                <a:gd name="adj" fmla="val 291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8392" name="Text Box 19"/>
            <p:cNvSpPr txBox="1">
              <a:spLocks noChangeArrowheads="1"/>
            </p:cNvSpPr>
            <p:nvPr/>
          </p:nvSpPr>
          <p:spPr bwMode="auto">
            <a:xfrm>
              <a:off x="271463" y="38242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SafeAcceleration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Computed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8393" name="AutoShape 20"/>
            <p:cNvSpPr>
              <a:spLocks noChangeArrowheads="1"/>
            </p:cNvSpPr>
            <p:nvPr/>
          </p:nvSpPr>
          <p:spPr bwMode="auto">
            <a:xfrm>
              <a:off x="4492625" y="3765550"/>
              <a:ext cx="2220913" cy="558800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8394" name="Text Box 21"/>
            <p:cNvSpPr txBox="1">
              <a:spLocks noChangeArrowheads="1"/>
            </p:cNvSpPr>
            <p:nvPr/>
          </p:nvSpPr>
          <p:spPr bwMode="auto">
            <a:xfrm>
              <a:off x="4564063" y="3811588"/>
              <a:ext cx="20955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SentCommand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Received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ByTrain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8395" name="AutoShape 22"/>
            <p:cNvSpPr>
              <a:spLocks noChangeArrowheads="1"/>
            </p:cNvSpPr>
            <p:nvPr/>
          </p:nvSpPr>
          <p:spPr bwMode="auto">
            <a:xfrm>
              <a:off x="6372225" y="3130550"/>
              <a:ext cx="2373313" cy="558800"/>
            </a:xfrm>
            <a:prstGeom prst="parallelogram">
              <a:avLst>
                <a:gd name="adj" fmla="val 34705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8396" name="Text Box 23"/>
            <p:cNvSpPr txBox="1">
              <a:spLocks noChangeArrowheads="1"/>
            </p:cNvSpPr>
            <p:nvPr/>
          </p:nvSpPr>
          <p:spPr bwMode="auto">
            <a:xfrm>
              <a:off x="6448425" y="3176588"/>
              <a:ext cx="2238375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ReceivedCommand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Executed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ByTrain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43192" name="Line 24"/>
            <p:cNvSpPr>
              <a:spLocks noChangeShapeType="1"/>
            </p:cNvSpPr>
            <p:nvPr/>
          </p:nvSpPr>
          <p:spPr bwMode="auto">
            <a:xfrm>
              <a:off x="3651250" y="3533775"/>
              <a:ext cx="165100" cy="25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93" name="Line 25"/>
            <p:cNvSpPr>
              <a:spLocks noChangeShapeType="1"/>
            </p:cNvSpPr>
            <p:nvPr/>
          </p:nvSpPr>
          <p:spPr bwMode="auto">
            <a:xfrm>
              <a:off x="3651250" y="3457575"/>
              <a:ext cx="2743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94" name="Freeform 26"/>
            <p:cNvSpPr>
              <a:spLocks/>
            </p:cNvSpPr>
            <p:nvPr/>
          </p:nvSpPr>
          <p:spPr bwMode="auto">
            <a:xfrm>
              <a:off x="3665538" y="2468563"/>
              <a:ext cx="2973387" cy="979487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1464" y="519"/>
                </a:cxn>
                <a:cxn ang="0">
                  <a:pos x="1873" y="0"/>
                </a:cxn>
              </a:cxnLst>
              <a:rect l="0" t="0" r="r" b="b"/>
              <a:pathLst>
                <a:path w="1873" h="617">
                  <a:moveTo>
                    <a:pt x="0" y="591"/>
                  </a:moveTo>
                  <a:cubicBezTo>
                    <a:pt x="576" y="604"/>
                    <a:pt x="1152" y="617"/>
                    <a:pt x="1464" y="519"/>
                  </a:cubicBezTo>
                  <a:cubicBezTo>
                    <a:pt x="1776" y="421"/>
                    <a:pt x="1824" y="210"/>
                    <a:pt x="1873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372" name="Group 4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3217" name="Oval 4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18" name="Oval 5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19" name="Oval 5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20" name="Oval 5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21" name="Oval 5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22" name="Oval 5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23" name="Oval 5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224" name="Oval 5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373" name="Group 61"/>
          <p:cNvGrpSpPr>
            <a:grpSpLocks/>
          </p:cNvGrpSpPr>
          <p:nvPr/>
        </p:nvGrpSpPr>
        <p:grpSpPr bwMode="auto">
          <a:xfrm>
            <a:off x="5626100" y="2043113"/>
            <a:ext cx="3344863" cy="457200"/>
            <a:chOff x="3653" y="3324"/>
            <a:chExt cx="2107" cy="288"/>
          </a:xfrm>
        </p:grpSpPr>
        <p:sp>
          <p:nvSpPr>
            <p:cNvPr id="1543226" name="Oval 58"/>
            <p:cNvSpPr>
              <a:spLocks noChangeArrowheads="1"/>
            </p:cNvSpPr>
            <p:nvPr/>
          </p:nvSpPr>
          <p:spPr bwMode="auto">
            <a:xfrm>
              <a:off x="3653" y="3324"/>
              <a:ext cx="2107" cy="288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75" name="Rectangle 59"/>
            <p:cNvSpPr>
              <a:spLocks noChangeArrowheads="1"/>
            </p:cNvSpPr>
            <p:nvPr/>
          </p:nvSpPr>
          <p:spPr bwMode="auto">
            <a:xfrm>
              <a:off x="3701" y="3352"/>
              <a:ext cx="2024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BE" sz="1800" b="0">
                  <a:solidFill>
                    <a:schemeClr val="tx2"/>
                  </a:solidFill>
                  <a:latin typeface="Comic Sans MS" pitchFamily="66" charset="0"/>
                </a:rPr>
                <a:t>milestone-driven refinement</a:t>
              </a:r>
              <a:endParaRPr 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85" name="Oval 33"/>
          <p:cNvSpPr>
            <a:spLocks noChangeArrowheads="1"/>
          </p:cNvSpPr>
          <p:nvPr/>
        </p:nvSpPr>
        <p:spPr bwMode="auto">
          <a:xfrm>
            <a:off x="5986463" y="5284788"/>
            <a:ext cx="29845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925513"/>
            <a:ext cx="8504237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Refinement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by case</a:t>
            </a:r>
            <a:endParaRPr lang="en-US" altLang="en-US" smtClean="0"/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en-US" sz="2000" smtClean="0"/>
              <a:t>Applicable when the goal satisfaction space can be partitioned into cases  (disjoint, covering all possibilities)</a:t>
            </a:r>
          </a:p>
        </p:txBody>
      </p:sp>
      <p:sp>
        <p:nvSpPr>
          <p:cNvPr id="59396" name="AutoShape 20"/>
          <p:cNvSpPr>
            <a:spLocks noChangeArrowheads="1"/>
          </p:cNvSpPr>
          <p:nvPr/>
        </p:nvSpPr>
        <p:spPr bwMode="auto">
          <a:xfrm>
            <a:off x="1674813" y="4908550"/>
            <a:ext cx="3076575" cy="404813"/>
          </a:xfrm>
          <a:prstGeom prst="parallelogram">
            <a:avLst>
              <a:gd name="adj" fmla="val 3497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397" name="Text Box 21"/>
          <p:cNvSpPr txBox="1">
            <a:spLocks noChangeArrowheads="1"/>
          </p:cNvSpPr>
          <p:nvPr/>
        </p:nvSpPr>
        <p:spPr bwMode="auto">
          <a:xfrm>
            <a:off x="1812925" y="4921250"/>
            <a:ext cx="29321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   BookRequestSatisfied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2774" name="Line 22"/>
          <p:cNvSpPr>
            <a:spLocks noChangeShapeType="1"/>
          </p:cNvSpPr>
          <p:nvPr/>
        </p:nvSpPr>
        <p:spPr bwMode="auto">
          <a:xfrm flipH="1">
            <a:off x="3392488" y="5322888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75" name="Line 23"/>
          <p:cNvSpPr>
            <a:spLocks noChangeShapeType="1"/>
          </p:cNvSpPr>
          <p:nvPr/>
        </p:nvSpPr>
        <p:spPr bwMode="auto">
          <a:xfrm flipH="1">
            <a:off x="2579688" y="5583238"/>
            <a:ext cx="757237" cy="222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76" name="Oval 24"/>
          <p:cNvSpPr>
            <a:spLocks noChangeArrowheads="1"/>
          </p:cNvSpPr>
          <p:nvPr/>
        </p:nvSpPr>
        <p:spPr bwMode="auto">
          <a:xfrm>
            <a:off x="3319463" y="5487988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2777" name="Line 25"/>
          <p:cNvSpPr>
            <a:spLocks noChangeShapeType="1"/>
          </p:cNvSpPr>
          <p:nvPr/>
        </p:nvSpPr>
        <p:spPr bwMode="auto">
          <a:xfrm>
            <a:off x="3455988" y="5627688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02" name="AutoShape 27"/>
          <p:cNvSpPr>
            <a:spLocks noChangeArrowheads="1"/>
          </p:cNvSpPr>
          <p:nvPr/>
        </p:nvSpPr>
        <p:spPr bwMode="auto">
          <a:xfrm>
            <a:off x="3573463" y="5834063"/>
            <a:ext cx="2408237" cy="558800"/>
          </a:xfrm>
          <a:prstGeom prst="parallelogram">
            <a:avLst>
              <a:gd name="adj" fmla="val 35215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403" name="Text Box 28"/>
          <p:cNvSpPr txBox="1">
            <a:spLocks noChangeArrowheads="1"/>
          </p:cNvSpPr>
          <p:nvPr/>
        </p:nvSpPr>
        <p:spPr bwMode="auto">
          <a:xfrm>
            <a:off x="3651250" y="5880100"/>
            <a:ext cx="227171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If Not</a:t>
            </a:r>
            <a:r>
              <a:rPr lang="fr-BE" sz="1800" b="0">
                <a:solidFill>
                  <a:schemeClr val="tx2"/>
                </a:solidFill>
                <a:latin typeface="Arial" pitchFamily="34" charset="0"/>
              </a:rPr>
              <a:t> Available</a:t>
            </a:r>
            <a:endParaRPr lang="en-AU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59404" name="AutoShape 30"/>
          <p:cNvSpPr>
            <a:spLocks noChangeArrowheads="1"/>
          </p:cNvSpPr>
          <p:nvPr/>
        </p:nvSpPr>
        <p:spPr bwMode="auto">
          <a:xfrm>
            <a:off x="1025525" y="5834063"/>
            <a:ext cx="2495550" cy="558800"/>
          </a:xfrm>
          <a:prstGeom prst="parallelogram">
            <a:avLst>
              <a:gd name="adj" fmla="val 3649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405" name="Text Box 31"/>
          <p:cNvSpPr txBox="1">
            <a:spLocks noChangeArrowheads="1"/>
          </p:cNvSpPr>
          <p:nvPr/>
        </p:nvSpPr>
        <p:spPr bwMode="auto">
          <a:xfrm>
            <a:off x="1106488" y="5880100"/>
            <a:ext cx="2352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CopyBorrowed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If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 b="0">
                <a:solidFill>
                  <a:schemeClr val="tx2"/>
                </a:solidFill>
                <a:latin typeface="Arial" pitchFamily="34" charset="0"/>
              </a:rPr>
              <a:t>Available</a:t>
            </a:r>
            <a:endParaRPr lang="en-AU" sz="18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59406" name="Rectangle 32"/>
          <p:cNvSpPr>
            <a:spLocks noChangeArrowheads="1"/>
          </p:cNvSpPr>
          <p:nvPr/>
        </p:nvSpPr>
        <p:spPr bwMode="auto">
          <a:xfrm>
            <a:off x="6157913" y="5329238"/>
            <a:ext cx="2671762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2"/>
                </a:solidFill>
                <a:latin typeface="Comic Sans MS" pitchFamily="66" charset="0"/>
              </a:rPr>
              <a:t>case-driven refinement</a:t>
            </a:r>
            <a:endParaRPr 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82786" name="Line 34"/>
          <p:cNvSpPr>
            <a:spLocks noChangeShapeType="1"/>
          </p:cNvSpPr>
          <p:nvPr/>
        </p:nvSpPr>
        <p:spPr bwMode="auto">
          <a:xfrm>
            <a:off x="3522663" y="5538788"/>
            <a:ext cx="24892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08" name="Rectangle 35"/>
          <p:cNvSpPr>
            <a:spLocks noChangeArrowheads="1"/>
          </p:cNvSpPr>
          <p:nvPr/>
        </p:nvSpPr>
        <p:spPr bwMode="auto">
          <a:xfrm>
            <a:off x="996950" y="4365625"/>
            <a:ext cx="22764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Tx/>
              <a:buChar char="–"/>
            </a:pPr>
            <a:r>
              <a:rPr lang="fr-BE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9409" name="Rectangle 37"/>
          <p:cNvSpPr>
            <a:spLocks noGrp="1" noChangeArrowheads="1"/>
          </p:cNvSpPr>
          <p:nvPr>
            <p:ph type="title"/>
          </p:nvPr>
        </p:nvSpPr>
        <p:spPr>
          <a:xfrm>
            <a:off x="895350" y="153988"/>
            <a:ext cx="7618413" cy="920750"/>
          </a:xfrm>
          <a:noFill/>
        </p:spPr>
        <p:txBody>
          <a:bodyPr/>
          <a:lstStyle/>
          <a:p>
            <a:r>
              <a:rPr lang="en-US" sz="2600" smtClean="0"/>
              <a:t>A sample of</a:t>
            </a:r>
            <a:r>
              <a:rPr lang="en-US" altLang="en-US" sz="2600" smtClean="0"/>
              <a:t> refinement patterns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59410" name="Group 48"/>
          <p:cNvGrpSpPr>
            <a:grpSpLocks/>
          </p:cNvGrpSpPr>
          <p:nvPr/>
        </p:nvGrpSpPr>
        <p:grpSpPr bwMode="auto">
          <a:xfrm>
            <a:off x="1065213" y="2439988"/>
            <a:ext cx="7915275" cy="1711325"/>
            <a:chOff x="644" y="1636"/>
            <a:chExt cx="4986" cy="1078"/>
          </a:xfrm>
        </p:grpSpPr>
        <p:sp>
          <p:nvSpPr>
            <p:cNvPr id="59421" name="AutoShape 5"/>
            <p:cNvSpPr>
              <a:spLocks noChangeArrowheads="1"/>
            </p:cNvSpPr>
            <p:nvPr/>
          </p:nvSpPr>
          <p:spPr bwMode="auto">
            <a:xfrm>
              <a:off x="1234" y="1636"/>
              <a:ext cx="1584" cy="255"/>
            </a:xfrm>
            <a:prstGeom prst="parallelogram">
              <a:avLst>
                <a:gd name="adj" fmla="val 2858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22" name="Text Box 6"/>
            <p:cNvSpPr txBox="1">
              <a:spLocks noChangeArrowheads="1"/>
            </p:cNvSpPr>
            <p:nvPr/>
          </p:nvSpPr>
          <p:spPr bwMode="auto">
            <a:xfrm>
              <a:off x="1340" y="1644"/>
              <a:ext cx="147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  Achieve [Target]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2759" name="Line 7"/>
            <p:cNvSpPr>
              <a:spLocks noChangeShapeType="1"/>
            </p:cNvSpPr>
            <p:nvPr/>
          </p:nvSpPr>
          <p:spPr bwMode="auto">
            <a:xfrm flipH="1">
              <a:off x="1962" y="189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60" name="Line 8"/>
            <p:cNvSpPr>
              <a:spLocks noChangeShapeType="1"/>
            </p:cNvSpPr>
            <p:nvPr/>
          </p:nvSpPr>
          <p:spPr bwMode="auto">
            <a:xfrm flipH="1">
              <a:off x="1450" y="2079"/>
              <a:ext cx="48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1916" y="2001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62" name="Line 10"/>
            <p:cNvSpPr>
              <a:spLocks noChangeShapeType="1"/>
            </p:cNvSpPr>
            <p:nvPr/>
          </p:nvSpPr>
          <p:spPr bwMode="auto">
            <a:xfrm>
              <a:off x="2002" y="2071"/>
              <a:ext cx="560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27" name="AutoShape 11"/>
            <p:cNvSpPr>
              <a:spLocks noChangeArrowheads="1"/>
            </p:cNvSpPr>
            <p:nvPr/>
          </p:nvSpPr>
          <p:spPr bwMode="auto">
            <a:xfrm>
              <a:off x="2076" y="221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28" name="Text Box 12"/>
            <p:cNvSpPr txBox="1">
              <a:spLocks noChangeArrowheads="1"/>
            </p:cNvSpPr>
            <p:nvPr/>
          </p:nvSpPr>
          <p:spPr bwMode="auto">
            <a:xfrm>
              <a:off x="2121" y="2239"/>
              <a:ext cx="13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Achieve [Target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Case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]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9429" name="AutoShape 13"/>
            <p:cNvSpPr>
              <a:spLocks noChangeArrowheads="1"/>
            </p:cNvSpPr>
            <p:nvPr/>
          </p:nvSpPr>
          <p:spPr bwMode="auto">
            <a:xfrm>
              <a:off x="644" y="2219"/>
              <a:ext cx="1399" cy="352"/>
            </a:xfrm>
            <a:prstGeom prst="parallelogram">
              <a:avLst>
                <a:gd name="adj" fmla="val 32476"/>
              </a:avLst>
            </a:prstGeom>
            <a:solidFill>
              <a:srgbClr val="CECFF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430" name="Text Box 14"/>
            <p:cNvSpPr txBox="1">
              <a:spLocks noChangeArrowheads="1"/>
            </p:cNvSpPr>
            <p:nvPr/>
          </p:nvSpPr>
          <p:spPr bwMode="auto">
            <a:xfrm>
              <a:off x="689" y="2239"/>
              <a:ext cx="13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Achieve [Target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Case</a:t>
              </a:r>
              <a:r>
                <a:rPr lang="fr-BE" sz="1800" b="0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]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59431" name="Group 41"/>
            <p:cNvGrpSpPr>
              <a:grpSpLocks/>
            </p:cNvGrpSpPr>
            <p:nvPr/>
          </p:nvGrpSpPr>
          <p:grpSpPr bwMode="auto">
            <a:xfrm>
              <a:off x="3601" y="2198"/>
              <a:ext cx="1066" cy="516"/>
              <a:chOff x="4319" y="2416"/>
              <a:chExt cx="1066" cy="516"/>
            </a:xfrm>
          </p:grpSpPr>
          <p:sp>
            <p:nvSpPr>
              <p:cNvPr id="1482791" name="AutoShape 39"/>
              <p:cNvSpPr>
                <a:spLocks noChangeArrowheads="1"/>
              </p:cNvSpPr>
              <p:nvPr/>
            </p:nvSpPr>
            <p:spPr bwMode="auto">
              <a:xfrm flipV="1">
                <a:off x="4356" y="2416"/>
                <a:ext cx="961" cy="516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438" name="Text Box 40"/>
              <p:cNvSpPr txBox="1">
                <a:spLocks noChangeArrowheads="1"/>
              </p:cNvSpPr>
              <p:nvPr/>
            </p:nvSpPr>
            <p:spPr bwMode="auto">
              <a:xfrm>
                <a:off x="4319" y="2473"/>
                <a:ext cx="1066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if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Target1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or 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Target2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 then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Target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59432" name="Group 44"/>
            <p:cNvGrpSpPr>
              <a:grpSpLocks/>
            </p:cNvGrpSpPr>
            <p:nvPr/>
          </p:nvGrpSpPr>
          <p:grpSpPr bwMode="auto">
            <a:xfrm>
              <a:off x="3945" y="1743"/>
              <a:ext cx="1685" cy="452"/>
              <a:chOff x="3918" y="2697"/>
              <a:chExt cx="1685" cy="452"/>
            </a:xfrm>
          </p:grpSpPr>
          <p:sp>
            <p:nvSpPr>
              <p:cNvPr id="1482794" name="AutoShape 42"/>
              <p:cNvSpPr>
                <a:spLocks noChangeArrowheads="1"/>
              </p:cNvSpPr>
              <p:nvPr/>
            </p:nvSpPr>
            <p:spPr bwMode="auto">
              <a:xfrm flipV="1">
                <a:off x="3974" y="2697"/>
                <a:ext cx="1588" cy="399"/>
              </a:xfrm>
              <a:prstGeom prst="flowChartOffpageConnector">
                <a:avLst/>
              </a:prstGeom>
              <a:solidFill>
                <a:srgbClr val="CECFF2"/>
              </a:solidFill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436" name="Text Box 43"/>
              <p:cNvSpPr txBox="1">
                <a:spLocks noChangeArrowheads="1"/>
              </p:cNvSpPr>
              <p:nvPr/>
            </p:nvSpPr>
            <p:spPr bwMode="auto">
              <a:xfrm>
                <a:off x="3918" y="2754"/>
                <a:ext cx="1685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Case1 </a:t>
                </a: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or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Case2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 not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(Case1 </a:t>
                </a:r>
                <a:r>
                  <a:rPr lang="fr-BE" sz="1800">
                    <a:solidFill>
                      <a:schemeClr val="tx2"/>
                    </a:solidFill>
                    <a:latin typeface="Arial" pitchFamily="34" charset="0"/>
                  </a:rPr>
                  <a:t>and </a:t>
                </a:r>
                <a:r>
                  <a:rPr lang="fr-BE" sz="1800" b="0">
                    <a:solidFill>
                      <a:schemeClr val="tx1"/>
                    </a:solidFill>
                    <a:latin typeface="Arial" pitchFamily="34" charset="0"/>
                  </a:rPr>
                  <a:t>Case2)</a:t>
                </a:r>
                <a:endParaRPr lang="en-AU" sz="1800" b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482797" name="Line 45"/>
            <p:cNvSpPr>
              <a:spLocks noChangeShapeType="1"/>
            </p:cNvSpPr>
            <p:nvPr/>
          </p:nvSpPr>
          <p:spPr bwMode="auto">
            <a:xfrm>
              <a:off x="2007" y="2067"/>
              <a:ext cx="2087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798" name="Line 46"/>
            <p:cNvSpPr>
              <a:spLocks noChangeShapeType="1"/>
            </p:cNvSpPr>
            <p:nvPr/>
          </p:nvSpPr>
          <p:spPr bwMode="auto">
            <a:xfrm>
              <a:off x="1994" y="2035"/>
              <a:ext cx="198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411" name="Rectangle 47"/>
          <p:cNvSpPr>
            <a:spLocks noChangeArrowheads="1"/>
          </p:cNvSpPr>
          <p:nvPr/>
        </p:nvSpPr>
        <p:spPr bwMode="auto">
          <a:xfrm>
            <a:off x="5140325" y="4289425"/>
            <a:ext cx="3975100" cy="366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</a:pP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(Similar pattern for </a:t>
            </a:r>
            <a:r>
              <a:rPr lang="fr-BE" sz="1800" b="0" i="1">
                <a:solidFill>
                  <a:srgbClr val="009999"/>
                </a:solidFill>
                <a:latin typeface="Comic Sans MS" pitchFamily="66" charset="0"/>
              </a:rPr>
              <a:t>Maintain</a:t>
            </a:r>
            <a:r>
              <a:rPr lang="fr-BE" sz="1800" b="0">
                <a:solidFill>
                  <a:srgbClr val="009999"/>
                </a:solidFill>
                <a:latin typeface="Comic Sans MS" pitchFamily="66" charset="0"/>
              </a:rPr>
              <a:t> goals)</a:t>
            </a:r>
            <a:endParaRPr lang="en-US" sz="1800" b="0">
              <a:solidFill>
                <a:srgbClr val="009999"/>
              </a:solidFill>
              <a:latin typeface="Arial" pitchFamily="34" charset="0"/>
            </a:endParaRPr>
          </a:p>
        </p:txBody>
      </p:sp>
      <p:grpSp>
        <p:nvGrpSpPr>
          <p:cNvPr id="59412" name="Group 58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2811" name="Oval 59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2" name="Oval 60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3" name="Oval 61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4" name="Oval 62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5" name="Oval 63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6" name="Oval 64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7" name="Oval 65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2818" name="Oval 66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896938"/>
            <a:ext cx="8504237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Guard </a:t>
            </a:r>
            <a:r>
              <a:rPr lang="en-US" altLang="en-US" smtClean="0"/>
              <a:t>introduction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en-US" sz="2000" smtClean="0"/>
              <a:t>Applicable to </a:t>
            </a:r>
            <a:r>
              <a:rPr lang="en-US" altLang="en-US" sz="2000" i="1" smtClean="0"/>
              <a:t>Achieve</a:t>
            </a:r>
            <a:r>
              <a:rPr lang="en-US" altLang="en-US" sz="2000" smtClean="0"/>
              <a:t> goals where a guard condition must be set for reaching the target</a:t>
            </a:r>
          </a:p>
        </p:txBody>
      </p:sp>
      <p:sp>
        <p:nvSpPr>
          <p:cNvPr id="23557" name="Rectangle 16"/>
          <p:cNvSpPr>
            <a:spLocks noChangeArrowheads="1"/>
          </p:cNvSpPr>
          <p:nvPr/>
        </p:nvSpPr>
        <p:spPr bwMode="auto">
          <a:xfrm>
            <a:off x="996950" y="4408488"/>
            <a:ext cx="22764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Tx/>
              <a:buChar char="–"/>
            </a:pPr>
            <a:r>
              <a:rPr lang="fr-BE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3558" name="Rectangle 17"/>
          <p:cNvSpPr>
            <a:spLocks noGrp="1" noChangeArrowheads="1"/>
          </p:cNvSpPr>
          <p:nvPr>
            <p:ph type="title"/>
          </p:nvPr>
        </p:nvSpPr>
        <p:spPr>
          <a:xfrm>
            <a:off x="1039813" y="128588"/>
            <a:ext cx="7618412" cy="920750"/>
          </a:xfrm>
          <a:noFill/>
        </p:spPr>
        <p:txBody>
          <a:bodyPr/>
          <a:lstStyle/>
          <a:p>
            <a:r>
              <a:rPr lang="en-US" sz="2600" smtClean="0"/>
              <a:t>A sample of</a:t>
            </a:r>
            <a:r>
              <a:rPr lang="en-US" altLang="en-US" sz="2600" smtClean="0"/>
              <a:t> refinement patterns  </a:t>
            </a:r>
            <a:r>
              <a:rPr lang="en-US" altLang="en-US" sz="2000" smtClean="0"/>
              <a:t>(3)</a:t>
            </a:r>
          </a:p>
        </p:txBody>
      </p:sp>
      <p:graphicFrame>
        <p:nvGraphicFramePr>
          <p:cNvPr id="23554" name="Object 47"/>
          <p:cNvGraphicFramePr>
            <a:graphicFrameLocks noChangeAspect="1"/>
          </p:cNvGraphicFramePr>
          <p:nvPr/>
        </p:nvGraphicFramePr>
        <p:xfrm>
          <a:off x="0" y="2203450"/>
          <a:ext cx="9144000" cy="2247900"/>
        </p:xfrm>
        <a:graphic>
          <a:graphicData uri="http://schemas.openxmlformats.org/presentationml/2006/ole">
            <p:oleObj spid="_x0000_s23554" name="Picture" r:id="rId3" imgW="4680720" imgH="1190160" progId="Word.Picture.8">
              <p:embed/>
            </p:oleObj>
          </a:graphicData>
        </a:graphic>
      </p:graphicFrame>
      <p:graphicFrame>
        <p:nvGraphicFramePr>
          <p:cNvPr id="23555" name="Object 48"/>
          <p:cNvGraphicFramePr>
            <a:graphicFrameLocks noChangeAspect="1"/>
          </p:cNvGraphicFramePr>
          <p:nvPr/>
        </p:nvGraphicFramePr>
        <p:xfrm>
          <a:off x="1344613" y="4664075"/>
          <a:ext cx="6540500" cy="1920875"/>
        </p:xfrm>
        <a:graphic>
          <a:graphicData uri="http://schemas.openxmlformats.org/presentationml/2006/ole">
            <p:oleObj spid="_x0000_s23555" name="Picture" r:id="rId4" imgW="3432240" imgH="1009080" progId="Word.Picture.8">
              <p:embed/>
            </p:oleObj>
          </a:graphicData>
        </a:graphic>
      </p:graphicFrame>
      <p:grpSp>
        <p:nvGrpSpPr>
          <p:cNvPr id="23559" name="Group 49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2194" name="Oval 50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95" name="Oval 51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96" name="Oval 52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97" name="Oval 53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98" name="Oval 54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99" name="Oval 55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200" name="Oval 56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201" name="Oval 57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42202" name="Oval 58"/>
          <p:cNvSpPr>
            <a:spLocks noChangeArrowheads="1"/>
          </p:cNvSpPr>
          <p:nvPr/>
        </p:nvSpPr>
        <p:spPr bwMode="auto">
          <a:xfrm>
            <a:off x="5395913" y="5168900"/>
            <a:ext cx="2468562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61" name="Rectangle 59"/>
          <p:cNvSpPr>
            <a:spLocks noChangeArrowheads="1"/>
          </p:cNvSpPr>
          <p:nvPr/>
        </p:nvSpPr>
        <p:spPr bwMode="auto">
          <a:xfrm>
            <a:off x="5649913" y="5213350"/>
            <a:ext cx="2157412" cy="366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2"/>
                </a:solidFill>
                <a:latin typeface="Comic Sans MS" pitchFamily="66" charset="0"/>
              </a:rPr>
              <a:t>guard introduction</a:t>
            </a:r>
            <a:endParaRPr 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42204" name="Line 60"/>
          <p:cNvSpPr>
            <a:spLocks noChangeShapeType="1"/>
          </p:cNvSpPr>
          <p:nvPr/>
        </p:nvSpPr>
        <p:spPr bwMode="auto">
          <a:xfrm flipV="1">
            <a:off x="4418013" y="5422900"/>
            <a:ext cx="960437" cy="587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150" y="725488"/>
            <a:ext cx="8959850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Divide-and-Conquer</a:t>
            </a:r>
            <a:endParaRPr lang="en-US" altLang="en-US" dirty="0" smtClean="0"/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en-US" sz="2000" dirty="0" smtClean="0"/>
              <a:t>Applicable to </a:t>
            </a:r>
            <a:r>
              <a:rPr lang="en-US" altLang="en-US" sz="2000" i="1" dirty="0" smtClean="0"/>
              <a:t>Maintain</a:t>
            </a:r>
            <a:r>
              <a:rPr lang="en-US" altLang="en-US" sz="2000" dirty="0" smtClean="0"/>
              <a:t> goals where </a:t>
            </a:r>
            <a:r>
              <a:rPr lang="en-US" altLang="en-US" sz="2000" dirty="0" err="1" smtClean="0"/>
              <a:t>GoodCondition</a:t>
            </a:r>
            <a:r>
              <a:rPr lang="en-US" altLang="en-US" sz="2000" dirty="0" smtClean="0"/>
              <a:t> is a conjunction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54063" y="4090988"/>
            <a:ext cx="22764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Tx/>
              <a:buChar char="–"/>
            </a:pPr>
            <a:r>
              <a:rPr lang="fr-BE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Example of use:</a:t>
            </a:r>
            <a:endParaRPr 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39813" y="128588"/>
            <a:ext cx="7618412" cy="920750"/>
          </a:xfrm>
          <a:noFill/>
        </p:spPr>
        <p:txBody>
          <a:bodyPr/>
          <a:lstStyle/>
          <a:p>
            <a:r>
              <a:rPr lang="en-US" sz="2600" smtClean="0"/>
              <a:t>A sample of</a:t>
            </a:r>
            <a:r>
              <a:rPr lang="en-US" altLang="en-US" sz="2600" smtClean="0"/>
              <a:t> refinement patterns  </a:t>
            </a:r>
            <a:r>
              <a:rPr lang="en-US" altLang="en-US" sz="2000" smtClean="0"/>
              <a:t>(4)</a:t>
            </a: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4200" name="Oval 8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1" name="Oval 9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2" name="Oval 10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3" name="Oval 11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4" name="Oval 12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5" name="Oval 13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6" name="Oval 14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7" name="Oval 15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4578" name="Object 16"/>
          <p:cNvGraphicFramePr>
            <a:graphicFrameLocks noChangeAspect="1"/>
          </p:cNvGraphicFramePr>
          <p:nvPr/>
        </p:nvGraphicFramePr>
        <p:xfrm>
          <a:off x="1533525" y="1927225"/>
          <a:ext cx="5861050" cy="2106613"/>
        </p:xfrm>
        <a:graphic>
          <a:graphicData uri="http://schemas.openxmlformats.org/presentationml/2006/ole">
            <p:oleObj spid="_x0000_s24578" name="Picture" r:id="rId3" imgW="3060000" imgH="1099800" progId="Word.Picture.8">
              <p:embed/>
            </p:oleObj>
          </a:graphicData>
        </a:graphic>
      </p:graphicFrame>
      <p:graphicFrame>
        <p:nvGraphicFramePr>
          <p:cNvPr id="24579" name="Object 17"/>
          <p:cNvGraphicFramePr>
            <a:graphicFrameLocks noChangeAspect="1"/>
          </p:cNvGraphicFramePr>
          <p:nvPr/>
        </p:nvGraphicFramePr>
        <p:xfrm>
          <a:off x="2212975" y="4511675"/>
          <a:ext cx="5918200" cy="2128838"/>
        </p:xfrm>
        <a:graphic>
          <a:graphicData uri="http://schemas.openxmlformats.org/presentationml/2006/ole">
            <p:oleObj spid="_x0000_s24579" name="Picture" r:id="rId4" imgW="3060000" imgH="1099800" progId="Word.Picture.8">
              <p:embed/>
            </p:oleObj>
          </a:graphicData>
        </a:graphic>
      </p:graphicFrame>
      <p:sp>
        <p:nvSpPr>
          <p:cNvPr id="1544210" name="Oval 18"/>
          <p:cNvSpPr>
            <a:spLocks noChangeArrowheads="1"/>
          </p:cNvSpPr>
          <p:nvPr/>
        </p:nvSpPr>
        <p:spPr bwMode="auto">
          <a:xfrm>
            <a:off x="6175375" y="5284788"/>
            <a:ext cx="2468563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5" name="Rectangle 19"/>
          <p:cNvSpPr>
            <a:spLocks noChangeArrowheads="1"/>
          </p:cNvSpPr>
          <p:nvPr/>
        </p:nvSpPr>
        <p:spPr bwMode="auto">
          <a:xfrm>
            <a:off x="6396038" y="5329238"/>
            <a:ext cx="2209800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2"/>
                </a:solidFill>
                <a:latin typeface="Comic Sans MS" pitchFamily="66" charset="0"/>
              </a:rPr>
              <a:t>divide-and-conquer</a:t>
            </a:r>
            <a:endParaRPr lang="en-US" sz="1800" b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44212" name="Line 20"/>
          <p:cNvSpPr>
            <a:spLocks noChangeShapeType="1"/>
          </p:cNvSpPr>
          <p:nvPr/>
        </p:nvSpPr>
        <p:spPr bwMode="auto">
          <a:xfrm flipV="1">
            <a:off x="5197475" y="5538788"/>
            <a:ext cx="960438" cy="587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0" name="Oval 20"/>
          <p:cNvSpPr>
            <a:spLocks noChangeArrowheads="1"/>
          </p:cNvSpPr>
          <p:nvPr/>
        </p:nvSpPr>
        <p:spPr bwMode="auto">
          <a:xfrm>
            <a:off x="5561013" y="4697413"/>
            <a:ext cx="32893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37" name="Oval 37"/>
          <p:cNvSpPr>
            <a:spLocks noChangeArrowheads="1"/>
          </p:cNvSpPr>
          <p:nvPr/>
        </p:nvSpPr>
        <p:spPr bwMode="auto">
          <a:xfrm>
            <a:off x="5573713" y="2855913"/>
            <a:ext cx="3289300" cy="457200"/>
          </a:xfrm>
          <a:prstGeom prst="ellipse">
            <a:avLst/>
          </a:prstGeom>
          <a:solidFill>
            <a:srgbClr val="E2E5FA"/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990600"/>
            <a:ext cx="8926512" cy="129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dirty="0" smtClean="0"/>
              <a:t>Refinement towards goal </a:t>
            </a:r>
            <a:r>
              <a:rPr lang="en-US" altLang="en-US" dirty="0" err="1" smtClean="0"/>
              <a:t>realizability</a:t>
            </a:r>
            <a:endParaRPr lang="en-US" altLang="en-US" dirty="0" smtClean="0"/>
          </a:p>
          <a:p>
            <a:pPr lvl="1">
              <a:spcBef>
                <a:spcPct val="0"/>
              </a:spcBef>
              <a:defRPr/>
            </a:pPr>
            <a:r>
              <a:rPr lang="en-US" altLang="en-US" sz="2000" dirty="0" smtClean="0"/>
              <a:t>Applicable when the goal refers to quantities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monitorable</a:t>
            </a:r>
            <a:r>
              <a:rPr lang="en-US" altLang="en-US" sz="2000" dirty="0" smtClean="0"/>
              <a:t>  or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 dirty="0" smtClean="0"/>
              <a:t> controllable by candidate agent</a:t>
            </a:r>
          </a:p>
        </p:txBody>
      </p:sp>
      <p:sp>
        <p:nvSpPr>
          <p:cNvPr id="1484804" name="Line 4"/>
          <p:cNvSpPr>
            <a:spLocks noChangeShapeType="1"/>
          </p:cNvSpPr>
          <p:nvPr/>
        </p:nvSpPr>
        <p:spPr bwMode="auto">
          <a:xfrm>
            <a:off x="3416300" y="4951413"/>
            <a:ext cx="21463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873125" y="4321175"/>
            <a:ext cx="3981450" cy="404813"/>
          </a:xfrm>
          <a:prstGeom prst="parallelogram">
            <a:avLst>
              <a:gd name="adj" fmla="val 4526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079500" y="4333875"/>
            <a:ext cx="361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UnControllable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08" name="Line 8"/>
          <p:cNvSpPr>
            <a:spLocks noChangeShapeType="1"/>
          </p:cNvSpPr>
          <p:nvPr/>
        </p:nvSpPr>
        <p:spPr bwMode="auto">
          <a:xfrm flipH="1">
            <a:off x="3286125" y="4735513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09" name="Line 9"/>
          <p:cNvSpPr>
            <a:spLocks noChangeShapeType="1"/>
          </p:cNvSpPr>
          <p:nvPr/>
        </p:nvSpPr>
        <p:spPr bwMode="auto">
          <a:xfrm flipH="1">
            <a:off x="2473325" y="5014913"/>
            <a:ext cx="7874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10" name="Oval 10"/>
          <p:cNvSpPr>
            <a:spLocks noChangeArrowheads="1"/>
          </p:cNvSpPr>
          <p:nvPr/>
        </p:nvSpPr>
        <p:spPr bwMode="auto">
          <a:xfrm>
            <a:off x="3213100" y="490061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11" name="Line 11"/>
          <p:cNvSpPr>
            <a:spLocks noChangeShapeType="1"/>
          </p:cNvSpPr>
          <p:nvPr/>
        </p:nvSpPr>
        <p:spPr bwMode="auto">
          <a:xfrm>
            <a:off x="3349625" y="5040313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8" name="AutoShape 13"/>
          <p:cNvSpPr>
            <a:spLocks noChangeArrowheads="1"/>
          </p:cNvSpPr>
          <p:nvPr/>
        </p:nvSpPr>
        <p:spPr bwMode="auto">
          <a:xfrm>
            <a:off x="468313" y="5221288"/>
            <a:ext cx="2476500" cy="558800"/>
          </a:xfrm>
          <a:prstGeom prst="parallelogram">
            <a:avLst>
              <a:gd name="adj" fmla="val 2870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554038" y="5267325"/>
            <a:ext cx="23749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Controllable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0430" name="Group 15"/>
          <p:cNvGrpSpPr>
            <a:grpSpLocks/>
          </p:cNvGrpSpPr>
          <p:nvPr/>
        </p:nvGrpSpPr>
        <p:grpSpPr bwMode="auto">
          <a:xfrm>
            <a:off x="2857500" y="5221288"/>
            <a:ext cx="2843213" cy="571500"/>
            <a:chOff x="360" y="3386"/>
            <a:chExt cx="1791" cy="360"/>
          </a:xfrm>
        </p:grpSpPr>
        <p:sp>
          <p:nvSpPr>
            <p:cNvPr id="60456" name="AutoShape 16"/>
            <p:cNvSpPr>
              <a:spLocks noChangeArrowheads="1"/>
            </p:cNvSpPr>
            <p:nvPr/>
          </p:nvSpPr>
          <p:spPr bwMode="auto">
            <a:xfrm>
              <a:off x="360" y="3386"/>
              <a:ext cx="1791" cy="352"/>
            </a:xfrm>
            <a:prstGeom prst="parallelogram">
              <a:avLst>
                <a:gd name="adj" fmla="val 415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457" name="Text Box 17"/>
            <p:cNvSpPr txBox="1">
              <a:spLocks noChangeArrowheads="1"/>
            </p:cNvSpPr>
            <p:nvPr/>
          </p:nvSpPr>
          <p:spPr bwMode="auto">
            <a:xfrm>
              <a:off x="429" y="3415"/>
              <a:ext cx="168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ControllableCondition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UnControllableCondition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60431" name="Rectangle 19"/>
          <p:cNvSpPr>
            <a:spLocks noChangeArrowheads="1"/>
          </p:cNvSpPr>
          <p:nvPr/>
        </p:nvSpPr>
        <p:spPr bwMode="auto">
          <a:xfrm>
            <a:off x="5580063" y="4741863"/>
            <a:ext cx="329882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1"/>
                </a:solidFill>
                <a:latin typeface="Comic Sans MS" pitchFamily="66" charset="0"/>
              </a:rPr>
              <a:t>resolve lack of controllability</a:t>
            </a:r>
            <a:endParaRPr 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84821" name="Line 21"/>
          <p:cNvSpPr>
            <a:spLocks noChangeShapeType="1"/>
          </p:cNvSpPr>
          <p:nvPr/>
        </p:nvSpPr>
        <p:spPr bwMode="auto">
          <a:xfrm>
            <a:off x="3429000" y="3109913"/>
            <a:ext cx="21463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33" name="AutoShape 23"/>
          <p:cNvSpPr>
            <a:spLocks noChangeArrowheads="1"/>
          </p:cNvSpPr>
          <p:nvPr/>
        </p:nvSpPr>
        <p:spPr bwMode="auto">
          <a:xfrm>
            <a:off x="1333500" y="2479675"/>
            <a:ext cx="3978275" cy="404813"/>
          </a:xfrm>
          <a:prstGeom prst="parallelogram">
            <a:avLst>
              <a:gd name="adj" fmla="val 2707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34" name="Text Box 24"/>
          <p:cNvSpPr txBox="1">
            <a:spLocks noChangeArrowheads="1"/>
          </p:cNvSpPr>
          <p:nvPr/>
        </p:nvSpPr>
        <p:spPr bwMode="auto">
          <a:xfrm>
            <a:off x="990600" y="2492375"/>
            <a:ext cx="47148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UnMonitorable</a:t>
            </a: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25" name="Line 25"/>
          <p:cNvSpPr>
            <a:spLocks noChangeShapeType="1"/>
          </p:cNvSpPr>
          <p:nvPr/>
        </p:nvSpPr>
        <p:spPr bwMode="auto">
          <a:xfrm flipH="1">
            <a:off x="3298825" y="2894013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26" name="Line 26"/>
          <p:cNvSpPr>
            <a:spLocks noChangeShapeType="1"/>
          </p:cNvSpPr>
          <p:nvPr/>
        </p:nvSpPr>
        <p:spPr bwMode="auto">
          <a:xfrm flipH="1">
            <a:off x="2486025" y="3173413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27" name="Oval 27"/>
          <p:cNvSpPr>
            <a:spLocks noChangeArrowheads="1"/>
          </p:cNvSpPr>
          <p:nvPr/>
        </p:nvSpPr>
        <p:spPr bwMode="auto">
          <a:xfrm>
            <a:off x="3225800" y="3059113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28" name="Line 28"/>
          <p:cNvSpPr>
            <a:spLocks noChangeShapeType="1"/>
          </p:cNvSpPr>
          <p:nvPr/>
        </p:nvSpPr>
        <p:spPr bwMode="auto">
          <a:xfrm>
            <a:off x="3362325" y="3198813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39" name="AutoShape 30"/>
          <p:cNvSpPr>
            <a:spLocks noChangeArrowheads="1"/>
          </p:cNvSpPr>
          <p:nvPr/>
        </p:nvSpPr>
        <p:spPr bwMode="auto">
          <a:xfrm>
            <a:off x="547688" y="3379788"/>
            <a:ext cx="2435225" cy="558800"/>
          </a:xfrm>
          <a:prstGeom prst="parallelogram">
            <a:avLst>
              <a:gd name="adj" fmla="val 3561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40" name="Text Box 31"/>
          <p:cNvSpPr txBox="1">
            <a:spLocks noChangeArrowheads="1"/>
          </p:cNvSpPr>
          <p:nvPr/>
        </p:nvSpPr>
        <p:spPr bwMode="auto">
          <a:xfrm>
            <a:off x="693738" y="3425825"/>
            <a:ext cx="22733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1800">
                <a:solidFill>
                  <a:schemeClr val="tx2"/>
                </a:solidFill>
                <a:latin typeface="Arial" pitchFamily="34" charset="0"/>
              </a:rPr>
              <a:t>Monitorable</a:t>
            </a:r>
            <a:endParaRPr lang="fr-BE" sz="18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1800" b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0441" name="Group 32"/>
          <p:cNvGrpSpPr>
            <a:grpSpLocks/>
          </p:cNvGrpSpPr>
          <p:nvPr/>
        </p:nvGrpSpPr>
        <p:grpSpPr bwMode="auto">
          <a:xfrm>
            <a:off x="2921000" y="3379788"/>
            <a:ext cx="2843213" cy="571500"/>
            <a:chOff x="368" y="2226"/>
            <a:chExt cx="1791" cy="360"/>
          </a:xfrm>
        </p:grpSpPr>
        <p:sp>
          <p:nvSpPr>
            <p:cNvPr id="60454" name="AutoShape 33"/>
            <p:cNvSpPr>
              <a:spLocks noChangeArrowheads="1"/>
            </p:cNvSpPr>
            <p:nvPr/>
          </p:nvSpPr>
          <p:spPr bwMode="auto">
            <a:xfrm>
              <a:off x="368" y="2226"/>
              <a:ext cx="1791" cy="352"/>
            </a:xfrm>
            <a:prstGeom prst="parallelogram">
              <a:avLst>
                <a:gd name="adj" fmla="val 41576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455" name="Text Box 34"/>
            <p:cNvSpPr txBox="1">
              <a:spLocks noChangeArrowheads="1"/>
            </p:cNvSpPr>
            <p:nvPr/>
          </p:nvSpPr>
          <p:spPr bwMode="auto">
            <a:xfrm>
              <a:off x="437" y="2255"/>
              <a:ext cx="168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MonitorableCondition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UnMonitorableCondition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60442" name="Rectangle 36"/>
          <p:cNvSpPr>
            <a:spLocks noChangeArrowheads="1"/>
          </p:cNvSpPr>
          <p:nvPr/>
        </p:nvSpPr>
        <p:spPr bwMode="auto">
          <a:xfrm>
            <a:off x="5588000" y="2900363"/>
            <a:ext cx="329882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BE" sz="1800" b="0">
                <a:solidFill>
                  <a:schemeClr val="tx2"/>
                </a:solidFill>
                <a:latin typeface="Comic Sans MS" pitchFamily="66" charset="0"/>
              </a:rPr>
              <a:t>resolve lack of monitorability</a:t>
            </a:r>
            <a:endParaRPr 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43" name="Rectangle 38"/>
          <p:cNvSpPr>
            <a:spLocks noChangeArrowheads="1"/>
          </p:cNvSpPr>
          <p:nvPr/>
        </p:nvSpPr>
        <p:spPr bwMode="auto">
          <a:xfrm>
            <a:off x="708025" y="5862638"/>
            <a:ext cx="80264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</a:pP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Child node may be goal (incl. requirement, expectation)</a:t>
            </a:r>
          </a:p>
          <a:p>
            <a:pPr algn="l">
              <a:spcBef>
                <a:spcPct val="0"/>
              </a:spcBef>
              <a:buClr>
                <a:schemeClr val="tx2"/>
              </a:buClr>
            </a:pP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                       </a:t>
            </a:r>
            <a:r>
              <a:rPr lang="fr-BE" sz="2000" b="0" i="1">
                <a:solidFill>
                  <a:srgbClr val="009999"/>
                </a:solidFill>
                <a:latin typeface="Comic Sans MS" pitchFamily="66" charset="0"/>
              </a:rPr>
              <a:t>or</a:t>
            </a:r>
            <a:r>
              <a:rPr lang="fr-BE" sz="2000" b="0">
                <a:solidFill>
                  <a:srgbClr val="009999"/>
                </a:solidFill>
                <a:latin typeface="Comic Sans MS" pitchFamily="66" charset="0"/>
              </a:rPr>
              <a:t>  domain property (invariant/hypothesis)</a:t>
            </a:r>
            <a:endParaRPr lang="en-US" sz="2000" b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60444" name="Rectangle 40"/>
          <p:cNvSpPr>
            <a:spLocks noGrp="1" noChangeArrowheads="1"/>
          </p:cNvSpPr>
          <p:nvPr>
            <p:ph type="title"/>
          </p:nvPr>
        </p:nvSpPr>
        <p:spPr>
          <a:xfrm>
            <a:off x="895350" y="96838"/>
            <a:ext cx="8234363" cy="920750"/>
          </a:xfrm>
          <a:noFill/>
        </p:spPr>
        <p:txBody>
          <a:bodyPr/>
          <a:lstStyle/>
          <a:p>
            <a:r>
              <a:rPr lang="en-US" sz="2600" smtClean="0"/>
              <a:t>A sample of</a:t>
            </a:r>
            <a:r>
              <a:rPr lang="en-US" altLang="en-US" sz="2600" smtClean="0"/>
              <a:t> refinement patterns </a:t>
            </a:r>
            <a:r>
              <a:rPr lang="en-US" altLang="en-US" smtClean="0"/>
              <a:t> </a:t>
            </a:r>
            <a:r>
              <a:rPr lang="en-US" altLang="en-US" sz="2000" smtClean="0"/>
              <a:t>(5)</a:t>
            </a:r>
            <a:r>
              <a:rPr lang="en-US" smtClean="0"/>
              <a:t> </a:t>
            </a:r>
            <a:endParaRPr lang="en-US" altLang="en-US" smtClean="0"/>
          </a:p>
        </p:txBody>
      </p:sp>
      <p:grpSp>
        <p:nvGrpSpPr>
          <p:cNvPr id="60445" name="Group 51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4852" name="Oval 52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3" name="Oval 53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4" name="Oval 54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5" name="Oval 55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6" name="Oval 56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7" name="Oval 57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8" name="Oval 58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4859" name="Oval 59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63"/>
          <p:cNvGrpSpPr>
            <a:grpSpLocks/>
          </p:cNvGrpSpPr>
          <p:nvPr/>
        </p:nvGrpSpPr>
        <p:grpSpPr bwMode="auto">
          <a:xfrm>
            <a:off x="360363" y="1792288"/>
            <a:ext cx="8509000" cy="1812925"/>
            <a:chOff x="286" y="1302"/>
            <a:chExt cx="5360" cy="1142"/>
          </a:xfrm>
        </p:grpSpPr>
        <p:sp>
          <p:nvSpPr>
            <p:cNvPr id="1485830" name="Oval 6"/>
            <p:cNvSpPr>
              <a:spLocks noChangeArrowheads="1"/>
            </p:cNvSpPr>
            <p:nvPr/>
          </p:nvSpPr>
          <p:spPr bwMode="auto">
            <a:xfrm>
              <a:off x="3559" y="1539"/>
              <a:ext cx="2072" cy="288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28" name="Line 4"/>
            <p:cNvSpPr>
              <a:spLocks noChangeShapeType="1"/>
            </p:cNvSpPr>
            <p:nvPr/>
          </p:nvSpPr>
          <p:spPr bwMode="auto">
            <a:xfrm>
              <a:off x="2208" y="1699"/>
              <a:ext cx="1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7" name="Rectangle 5"/>
            <p:cNvSpPr>
              <a:spLocks noChangeArrowheads="1"/>
            </p:cNvSpPr>
            <p:nvPr/>
          </p:nvSpPr>
          <p:spPr bwMode="auto">
            <a:xfrm>
              <a:off x="3568" y="1567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BE" sz="1800" b="0">
                  <a:solidFill>
                    <a:schemeClr val="tx2"/>
                  </a:solidFill>
                  <a:latin typeface="Comic Sans MS" pitchFamily="66" charset="0"/>
                </a:rPr>
                <a:t>resolve lack of monitorability</a:t>
              </a:r>
              <a:endParaRPr 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78" name="AutoShape 8"/>
            <p:cNvSpPr>
              <a:spLocks noChangeArrowheads="1"/>
            </p:cNvSpPr>
            <p:nvPr/>
          </p:nvSpPr>
          <p:spPr bwMode="auto">
            <a:xfrm>
              <a:off x="1174" y="1302"/>
              <a:ext cx="1888" cy="255"/>
            </a:xfrm>
            <a:prstGeom prst="parallelogram">
              <a:avLst>
                <a:gd name="adj" fmla="val 34072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79" name="Text Box 9"/>
            <p:cNvSpPr txBox="1">
              <a:spLocks noChangeArrowheads="1"/>
            </p:cNvSpPr>
            <p:nvPr/>
          </p:nvSpPr>
          <p:spPr bwMode="auto">
            <a:xfrm>
              <a:off x="1214" y="1310"/>
              <a:ext cx="181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DoorsClosedWhileMoving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5834" name="Line 10"/>
            <p:cNvSpPr>
              <a:spLocks noChangeShapeType="1"/>
            </p:cNvSpPr>
            <p:nvPr/>
          </p:nvSpPr>
          <p:spPr bwMode="auto">
            <a:xfrm flipH="1">
              <a:off x="2126" y="156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5" name="Line 11"/>
            <p:cNvSpPr>
              <a:spLocks noChangeShapeType="1"/>
            </p:cNvSpPr>
            <p:nvPr/>
          </p:nvSpPr>
          <p:spPr bwMode="auto">
            <a:xfrm flipH="1">
              <a:off x="1478" y="1731"/>
              <a:ext cx="632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6" name="Oval 12"/>
            <p:cNvSpPr>
              <a:spLocks noChangeArrowheads="1"/>
            </p:cNvSpPr>
            <p:nvPr/>
          </p:nvSpPr>
          <p:spPr bwMode="auto">
            <a:xfrm>
              <a:off x="2080" y="1667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7" name="Line 13"/>
            <p:cNvSpPr>
              <a:spLocks noChangeShapeType="1"/>
            </p:cNvSpPr>
            <p:nvPr/>
          </p:nvSpPr>
          <p:spPr bwMode="auto">
            <a:xfrm>
              <a:off x="2166" y="1739"/>
              <a:ext cx="124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38" name="AutoShape 14"/>
            <p:cNvSpPr>
              <a:spLocks noChangeArrowheads="1"/>
            </p:cNvSpPr>
            <p:nvPr/>
          </p:nvSpPr>
          <p:spPr bwMode="auto">
            <a:xfrm flipV="1">
              <a:off x="2856" y="1843"/>
              <a:ext cx="1088" cy="352"/>
            </a:xfrm>
            <a:prstGeom prst="flowChartOffpageConnector">
              <a:avLst/>
            </a:prstGeom>
            <a:solidFill>
              <a:srgbClr val="CECFF2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85" name="Text Box 15"/>
            <p:cNvSpPr txBox="1">
              <a:spLocks noChangeArrowheads="1"/>
            </p:cNvSpPr>
            <p:nvPr/>
          </p:nvSpPr>
          <p:spPr bwMode="auto">
            <a:xfrm>
              <a:off x="2838" y="1900"/>
              <a:ext cx="112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NonZeroSpeed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Moving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86" name="AutoShape 16"/>
            <p:cNvSpPr>
              <a:spLocks noChangeArrowheads="1"/>
            </p:cNvSpPr>
            <p:nvPr/>
          </p:nvSpPr>
          <p:spPr bwMode="auto">
            <a:xfrm>
              <a:off x="286" y="1886"/>
              <a:ext cx="2424" cy="255"/>
            </a:xfrm>
            <a:prstGeom prst="parallelogram">
              <a:avLst>
                <a:gd name="adj" fmla="val 43745"/>
              </a:avLst>
            </a:prstGeom>
            <a:solidFill>
              <a:srgbClr val="CECFF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87" name="Text Box 17"/>
            <p:cNvSpPr txBox="1">
              <a:spLocks noChangeArrowheads="1"/>
            </p:cNvSpPr>
            <p:nvPr/>
          </p:nvSpPr>
          <p:spPr bwMode="auto">
            <a:xfrm>
              <a:off x="338" y="1894"/>
              <a:ext cx="232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DoorsClosedWhileNonZeroSpeed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88" name="Text Box 19"/>
            <p:cNvSpPr txBox="1">
              <a:spLocks noChangeArrowheads="1"/>
            </p:cNvSpPr>
            <p:nvPr/>
          </p:nvSpPr>
          <p:spPr bwMode="auto">
            <a:xfrm>
              <a:off x="2829" y="2195"/>
              <a:ext cx="148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rgbClr val="009999"/>
                  </a:solidFill>
                  <a:latin typeface="Comic Sans MS" pitchFamily="66" charset="0"/>
                </a:rPr>
                <a:t>domain invariant</a:t>
              </a:r>
              <a:endParaRPr lang="fr-BE" sz="1800" b="0" i="1">
                <a:solidFill>
                  <a:schemeClr val="tx2"/>
                </a:solidFill>
                <a:latin typeface="Arial" pitchFamily="34" charset="0"/>
              </a:endParaRPr>
            </a:p>
          </p:txBody>
        </p:sp>
      </p:grpSp>
      <p:grpSp>
        <p:nvGrpSpPr>
          <p:cNvPr id="61443" name="Group 47"/>
          <p:cNvGrpSpPr>
            <a:grpSpLocks/>
          </p:cNvGrpSpPr>
          <p:nvPr/>
        </p:nvGrpSpPr>
        <p:grpSpPr bwMode="auto">
          <a:xfrm>
            <a:off x="755650" y="4205288"/>
            <a:ext cx="8167688" cy="1860550"/>
            <a:chOff x="755650" y="4205288"/>
            <a:chExt cx="8167688" cy="1860550"/>
          </a:xfrm>
        </p:grpSpPr>
        <p:sp>
          <p:nvSpPr>
            <p:cNvPr id="1485856" name="Oval 32"/>
            <p:cNvSpPr>
              <a:spLocks noChangeArrowheads="1"/>
            </p:cNvSpPr>
            <p:nvPr/>
          </p:nvSpPr>
          <p:spPr bwMode="auto">
            <a:xfrm>
              <a:off x="5605463" y="4581525"/>
              <a:ext cx="3289300" cy="457200"/>
            </a:xfrm>
            <a:prstGeom prst="ellipse">
              <a:avLst/>
            </a:prstGeom>
            <a:solidFill>
              <a:srgbClr val="E2E5FA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44" name="Line 20"/>
            <p:cNvSpPr>
              <a:spLocks noChangeShapeType="1"/>
            </p:cNvSpPr>
            <p:nvPr/>
          </p:nvSpPr>
          <p:spPr bwMode="auto">
            <a:xfrm>
              <a:off x="3460750" y="4835525"/>
              <a:ext cx="2146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6" name="AutoShape 21"/>
            <p:cNvSpPr>
              <a:spLocks noChangeArrowheads="1"/>
            </p:cNvSpPr>
            <p:nvPr/>
          </p:nvSpPr>
          <p:spPr bwMode="auto">
            <a:xfrm>
              <a:off x="1057275" y="4205288"/>
              <a:ext cx="4281488" cy="404812"/>
            </a:xfrm>
            <a:prstGeom prst="parallelogram">
              <a:avLst>
                <a:gd name="adj" fmla="val 4867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57" name="Text Box 22"/>
            <p:cNvSpPr txBox="1">
              <a:spLocks noChangeArrowheads="1"/>
            </p:cNvSpPr>
            <p:nvPr/>
          </p:nvSpPr>
          <p:spPr bwMode="auto">
            <a:xfrm>
              <a:off x="1196975" y="4217988"/>
              <a:ext cx="4098925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NurseIntervention </a:t>
              </a:r>
              <a:r>
                <a:rPr lang="fr-BE" sz="1800">
                  <a:solidFill>
                    <a:schemeClr val="tx1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CriticalPuseRate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5847" name="Line 23"/>
            <p:cNvSpPr>
              <a:spLocks noChangeShapeType="1"/>
            </p:cNvSpPr>
            <p:nvPr/>
          </p:nvSpPr>
          <p:spPr bwMode="auto">
            <a:xfrm flipH="1">
              <a:off x="3330575" y="4619625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48" name="Line 24"/>
            <p:cNvSpPr>
              <a:spLocks noChangeShapeType="1"/>
            </p:cNvSpPr>
            <p:nvPr/>
          </p:nvSpPr>
          <p:spPr bwMode="auto">
            <a:xfrm flipH="1">
              <a:off x="2517775" y="4937125"/>
              <a:ext cx="787400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49" name="Oval 25"/>
            <p:cNvSpPr>
              <a:spLocks noChangeArrowheads="1"/>
            </p:cNvSpPr>
            <p:nvPr/>
          </p:nvSpPr>
          <p:spPr bwMode="auto">
            <a:xfrm>
              <a:off x="3257550" y="4784725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50" name="Line 26"/>
            <p:cNvSpPr>
              <a:spLocks noChangeShapeType="1"/>
            </p:cNvSpPr>
            <p:nvPr/>
          </p:nvSpPr>
          <p:spPr bwMode="auto">
            <a:xfrm>
              <a:off x="3394075" y="4924425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2" name="AutoShape 27"/>
            <p:cNvSpPr>
              <a:spLocks noChangeArrowheads="1"/>
            </p:cNvSpPr>
            <p:nvPr/>
          </p:nvSpPr>
          <p:spPr bwMode="auto">
            <a:xfrm>
              <a:off x="3511550" y="5130800"/>
              <a:ext cx="2347913" cy="558800"/>
            </a:xfrm>
            <a:prstGeom prst="parallelogram">
              <a:avLst>
                <a:gd name="adj" fmla="val 34333"/>
              </a:avLst>
            </a:prstGeom>
            <a:solidFill>
              <a:srgbClr val="CECFF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63" name="Text Box 28"/>
            <p:cNvSpPr txBox="1">
              <a:spLocks noChangeArrowheads="1"/>
            </p:cNvSpPr>
            <p:nvPr/>
          </p:nvSpPr>
          <p:spPr bwMode="auto">
            <a:xfrm>
              <a:off x="3570288" y="5176838"/>
              <a:ext cx="22733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Alarm </a:t>
              </a: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Iff</a:t>
              </a:r>
              <a:endParaRPr lang="fr-BE" sz="18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CriticalPulseRate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64" name="AutoShape 29"/>
            <p:cNvSpPr>
              <a:spLocks noChangeArrowheads="1"/>
            </p:cNvSpPr>
            <p:nvPr/>
          </p:nvSpPr>
          <p:spPr bwMode="auto">
            <a:xfrm>
              <a:off x="755650" y="5130800"/>
              <a:ext cx="2436813" cy="558800"/>
            </a:xfrm>
            <a:prstGeom prst="parallelogram">
              <a:avLst>
                <a:gd name="adj" fmla="val 3563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65" name="Text Box 30"/>
            <p:cNvSpPr txBox="1">
              <a:spLocks noChangeArrowheads="1"/>
            </p:cNvSpPr>
            <p:nvPr/>
          </p:nvSpPr>
          <p:spPr bwMode="auto">
            <a:xfrm>
              <a:off x="1030288" y="5151438"/>
              <a:ext cx="21844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NurseIntervention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1800">
                  <a:solidFill>
                    <a:schemeClr val="tx2"/>
                  </a:solidFill>
                  <a:latin typeface="Arial" pitchFamily="34" charset="0"/>
                </a:rPr>
                <a:t>If </a:t>
              </a:r>
              <a:r>
                <a:rPr lang="fr-BE" sz="1800" b="0">
                  <a:solidFill>
                    <a:schemeClr val="tx1"/>
                  </a:solidFill>
                  <a:latin typeface="Arial" pitchFamily="34" charset="0"/>
                </a:rPr>
                <a:t>Alarm</a:t>
              </a:r>
              <a:endParaRPr lang="en-AU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66" name="Rectangle 31"/>
            <p:cNvSpPr>
              <a:spLocks noChangeArrowheads="1"/>
            </p:cNvSpPr>
            <p:nvPr/>
          </p:nvSpPr>
          <p:spPr bwMode="auto">
            <a:xfrm>
              <a:off x="5624513" y="4625975"/>
              <a:ext cx="3298825" cy="3667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BE" sz="1800" b="0">
                  <a:solidFill>
                    <a:schemeClr val="tx2"/>
                  </a:solidFill>
                  <a:latin typeface="Comic Sans MS" pitchFamily="66" charset="0"/>
                </a:rPr>
                <a:t>resolve lack of controllability</a:t>
              </a:r>
              <a:endParaRPr lang="en-US" sz="18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467" name="Text Box 33"/>
            <p:cNvSpPr txBox="1">
              <a:spLocks noChangeArrowheads="1"/>
            </p:cNvSpPr>
            <p:nvPr/>
          </p:nvSpPr>
          <p:spPr bwMode="auto">
            <a:xfrm>
              <a:off x="776288" y="5645150"/>
              <a:ext cx="1736725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rgbClr val="009999"/>
                  </a:solidFill>
                  <a:latin typeface="Comic Sans MS" pitchFamily="66" charset="0"/>
                </a:rPr>
                <a:t>expectation</a:t>
              </a:r>
              <a:endParaRPr lang="fr-BE" sz="2000" b="0" i="1">
                <a:solidFill>
                  <a:schemeClr val="tx2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468" name="Text Box 34"/>
            <p:cNvSpPr txBox="1">
              <a:spLocks noChangeArrowheads="1"/>
            </p:cNvSpPr>
            <p:nvPr/>
          </p:nvSpPr>
          <p:spPr bwMode="auto">
            <a:xfrm>
              <a:off x="3705225" y="5670550"/>
              <a:ext cx="175260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 i="1">
                  <a:solidFill>
                    <a:srgbClr val="009999"/>
                  </a:solidFill>
                  <a:latin typeface="Comic Sans MS" pitchFamily="66" charset="0"/>
                </a:rPr>
                <a:t>requirement</a:t>
              </a:r>
              <a:endParaRPr lang="fr-BE" sz="2000" b="0" i="1">
                <a:solidFill>
                  <a:srgbClr val="009999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61469" name="Group 35"/>
            <p:cNvGrpSpPr>
              <a:grpSpLocks/>
            </p:cNvGrpSpPr>
            <p:nvPr/>
          </p:nvGrpSpPr>
          <p:grpSpPr bwMode="auto">
            <a:xfrm>
              <a:off x="977900" y="5260975"/>
              <a:ext cx="184150" cy="298450"/>
              <a:chOff x="644" y="3540"/>
              <a:chExt cx="116" cy="188"/>
            </a:xfrm>
          </p:grpSpPr>
          <p:sp>
            <p:nvSpPr>
              <p:cNvPr id="1485860" name="Oval 36"/>
              <p:cNvSpPr>
                <a:spLocks noChangeArrowheads="1"/>
              </p:cNvSpPr>
              <p:nvPr/>
            </p:nvSpPr>
            <p:spPr bwMode="auto">
              <a:xfrm>
                <a:off x="671" y="3540"/>
                <a:ext cx="58" cy="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861" name="Line 37"/>
              <p:cNvSpPr>
                <a:spLocks noChangeShapeType="1"/>
              </p:cNvSpPr>
              <p:nvPr/>
            </p:nvSpPr>
            <p:spPr bwMode="auto">
              <a:xfrm>
                <a:off x="702" y="3592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862" name="Line 38"/>
              <p:cNvSpPr>
                <a:spLocks noChangeShapeType="1"/>
              </p:cNvSpPr>
              <p:nvPr/>
            </p:nvSpPr>
            <p:spPr bwMode="auto">
              <a:xfrm flipH="1">
                <a:off x="651" y="3657"/>
                <a:ext cx="51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863" name="Line 39"/>
              <p:cNvSpPr>
                <a:spLocks noChangeShapeType="1"/>
              </p:cNvSpPr>
              <p:nvPr/>
            </p:nvSpPr>
            <p:spPr bwMode="auto">
              <a:xfrm>
                <a:off x="705" y="3663"/>
                <a:ext cx="52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5864" name="Line 40"/>
              <p:cNvSpPr>
                <a:spLocks noChangeShapeType="1"/>
              </p:cNvSpPr>
              <p:nvPr/>
            </p:nvSpPr>
            <p:spPr bwMode="auto">
              <a:xfrm>
                <a:off x="644" y="3620"/>
                <a:ext cx="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1444" name="Rectangle 4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</a:t>
            </a:r>
            <a:r>
              <a:rPr lang="en-US" sz="2600" smtClean="0"/>
              <a:t> </a:t>
            </a:r>
            <a:endParaRPr lang="en-US" altLang="en-US" smtClean="0"/>
          </a:p>
        </p:txBody>
      </p:sp>
      <p:grpSp>
        <p:nvGrpSpPr>
          <p:cNvPr id="61445" name="Group 5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485878" name="Oval 5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79" name="Oval 5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0" name="Oval 5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1" name="Oval 5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2" name="Oval 5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3" name="Oval 5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4" name="Oval 6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5885" name="Oval 6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52"/>
          <p:cNvSpPr>
            <a:spLocks noChangeArrowheads="1"/>
          </p:cNvSpPr>
          <p:nvPr/>
        </p:nvSpPr>
        <p:spPr bwMode="auto">
          <a:xfrm>
            <a:off x="3997325" y="2728913"/>
            <a:ext cx="3200400" cy="601662"/>
          </a:xfrm>
          <a:prstGeom prst="parallelogram">
            <a:avLst>
              <a:gd name="adj" fmla="val 3309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AutoShape 45"/>
          <p:cNvSpPr>
            <a:spLocks noChangeArrowheads="1"/>
          </p:cNvSpPr>
          <p:nvPr/>
        </p:nvSpPr>
        <p:spPr bwMode="auto">
          <a:xfrm>
            <a:off x="4437063" y="5535613"/>
            <a:ext cx="2984500" cy="558800"/>
          </a:xfrm>
          <a:prstGeom prst="parallelogram">
            <a:avLst>
              <a:gd name="adj" fmla="val 4364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18" name="Line 6"/>
          <p:cNvSpPr>
            <a:spLocks noChangeShapeType="1"/>
          </p:cNvSpPr>
          <p:nvPr/>
        </p:nvSpPr>
        <p:spPr bwMode="auto">
          <a:xfrm>
            <a:off x="4506913" y="258127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469" name="Group 44"/>
          <p:cNvGrpSpPr>
            <a:grpSpLocks/>
          </p:cNvGrpSpPr>
          <p:nvPr/>
        </p:nvGrpSpPr>
        <p:grpSpPr bwMode="auto">
          <a:xfrm>
            <a:off x="2459038" y="1790700"/>
            <a:ext cx="4000500" cy="404813"/>
            <a:chOff x="1549" y="1173"/>
            <a:chExt cx="2520" cy="255"/>
          </a:xfrm>
        </p:grpSpPr>
        <p:sp>
          <p:nvSpPr>
            <p:cNvPr id="62503" name="AutoShape 8"/>
            <p:cNvSpPr>
              <a:spLocks noChangeArrowheads="1"/>
            </p:cNvSpPr>
            <p:nvPr/>
          </p:nvSpPr>
          <p:spPr bwMode="auto">
            <a:xfrm>
              <a:off x="1549" y="1173"/>
              <a:ext cx="2520" cy="255"/>
            </a:xfrm>
            <a:prstGeom prst="parallelogram">
              <a:avLst>
                <a:gd name="adj" fmla="val 4547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9321" name="Text Box 9"/>
            <p:cNvSpPr txBox="1">
              <a:spLocks noChangeArrowheads="1"/>
            </p:cNvSpPr>
            <p:nvPr/>
          </p:nvSpPr>
          <p:spPr bwMode="auto">
            <a:xfrm>
              <a:off x="1601" y="1181"/>
              <a:ext cx="246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GoalOn</a:t>
              </a:r>
              <a:r>
                <a:rPr lang="fr-BE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UnMonitorable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Condition</a:t>
              </a:r>
              <a:endParaRPr lang="en-AU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49322" name="Line 10"/>
          <p:cNvSpPr>
            <a:spLocks noChangeShapeType="1"/>
          </p:cNvSpPr>
          <p:nvPr/>
        </p:nvSpPr>
        <p:spPr bwMode="auto">
          <a:xfrm flipH="1">
            <a:off x="4457700" y="2190750"/>
            <a:ext cx="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3" name="Line 11"/>
          <p:cNvSpPr>
            <a:spLocks noChangeShapeType="1"/>
          </p:cNvSpPr>
          <p:nvPr/>
        </p:nvSpPr>
        <p:spPr bwMode="auto">
          <a:xfrm flipH="1">
            <a:off x="3630613" y="255587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4" name="Oval 12"/>
          <p:cNvSpPr>
            <a:spLocks noChangeArrowheads="1"/>
          </p:cNvSpPr>
          <p:nvPr/>
        </p:nvSpPr>
        <p:spPr bwMode="auto">
          <a:xfrm>
            <a:off x="4370388" y="24415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3" name="AutoShape 14"/>
          <p:cNvSpPr>
            <a:spLocks noChangeArrowheads="1"/>
          </p:cNvSpPr>
          <p:nvPr/>
        </p:nvSpPr>
        <p:spPr bwMode="auto">
          <a:xfrm>
            <a:off x="1520825" y="2762250"/>
            <a:ext cx="2532063" cy="558800"/>
          </a:xfrm>
          <a:prstGeom prst="parallelogram">
            <a:avLst>
              <a:gd name="adj" fmla="val 266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27" name="Text Box 15"/>
          <p:cNvSpPr txBox="1">
            <a:spLocks noChangeArrowheads="1"/>
          </p:cNvSpPr>
          <p:nvPr/>
        </p:nvSpPr>
        <p:spPr bwMode="auto">
          <a:xfrm>
            <a:off x="1579563" y="2808288"/>
            <a:ext cx="25463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Monitorable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5" name="Text Box 18"/>
          <p:cNvSpPr txBox="1">
            <a:spLocks noChangeArrowheads="1"/>
          </p:cNvSpPr>
          <p:nvPr/>
        </p:nvSpPr>
        <p:spPr bwMode="auto">
          <a:xfrm>
            <a:off x="4089400" y="2794000"/>
            <a:ext cx="29543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MonitorableCondition </a:t>
            </a:r>
            <a:r>
              <a:rPr lang="en-US" sz="2000">
                <a:solidFill>
                  <a:schemeClr val="tx1"/>
                </a:solidFill>
              </a:rPr>
              <a:t>«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UnmonitorableCondition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6" name="AutoShape 19"/>
          <p:cNvSpPr>
            <a:spLocks noChangeArrowheads="1"/>
          </p:cNvSpPr>
          <p:nvPr/>
        </p:nvSpPr>
        <p:spPr bwMode="auto">
          <a:xfrm>
            <a:off x="2184400" y="4637088"/>
            <a:ext cx="4624388" cy="404812"/>
          </a:xfrm>
          <a:prstGeom prst="parallelogram">
            <a:avLst>
              <a:gd name="adj" fmla="val 3485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2" name="Text Box 20"/>
          <p:cNvSpPr txBox="1">
            <a:spLocks noChangeArrowheads="1"/>
          </p:cNvSpPr>
          <p:nvPr/>
        </p:nvSpPr>
        <p:spPr bwMode="auto">
          <a:xfrm>
            <a:off x="2266950" y="4664075"/>
            <a:ext cx="44815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MotorRaising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b="0">
                <a:solidFill>
                  <a:schemeClr val="tx1"/>
                </a:solidFill>
              </a:rPr>
              <a:t>®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33" name="Line 21"/>
          <p:cNvSpPr>
            <a:spLocks noChangeShapeType="1"/>
          </p:cNvSpPr>
          <p:nvPr/>
        </p:nvSpPr>
        <p:spPr bwMode="auto">
          <a:xfrm flipH="1">
            <a:off x="4483100" y="50514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4" name="Line 22"/>
          <p:cNvSpPr>
            <a:spLocks noChangeShapeType="1"/>
          </p:cNvSpPr>
          <p:nvPr/>
        </p:nvSpPr>
        <p:spPr bwMode="auto">
          <a:xfrm flipH="1">
            <a:off x="3656013" y="533082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5" name="Oval 23"/>
          <p:cNvSpPr>
            <a:spLocks noChangeArrowheads="1"/>
          </p:cNvSpPr>
          <p:nvPr/>
        </p:nvSpPr>
        <p:spPr bwMode="auto">
          <a:xfrm>
            <a:off x="4395788" y="52165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6" name="Line 24"/>
          <p:cNvSpPr>
            <a:spLocks noChangeShapeType="1"/>
          </p:cNvSpPr>
          <p:nvPr/>
        </p:nvSpPr>
        <p:spPr bwMode="auto">
          <a:xfrm>
            <a:off x="4532313" y="535622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2" name="AutoShape 25"/>
          <p:cNvSpPr>
            <a:spLocks noChangeArrowheads="1"/>
          </p:cNvSpPr>
          <p:nvPr/>
        </p:nvSpPr>
        <p:spPr bwMode="auto">
          <a:xfrm>
            <a:off x="1233488" y="5492750"/>
            <a:ext cx="3141662" cy="646113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8" name="Text Box 26"/>
          <p:cNvSpPr txBox="1">
            <a:spLocks noChangeArrowheads="1"/>
          </p:cNvSpPr>
          <p:nvPr/>
        </p:nvSpPr>
        <p:spPr bwMode="auto">
          <a:xfrm>
            <a:off x="1292225" y="5483225"/>
            <a:ext cx="30988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motor.Regime = ‘up’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84" name="Text Box 28"/>
          <p:cNvSpPr txBox="1">
            <a:spLocks noChangeArrowheads="1"/>
          </p:cNvSpPr>
          <p:nvPr/>
        </p:nvSpPr>
        <p:spPr bwMode="auto">
          <a:xfrm>
            <a:off x="4718050" y="5538788"/>
            <a:ext cx="272256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motor.Regime = ‘up’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 MotorRaising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41" name="AutoShape 29"/>
          <p:cNvSpPr>
            <a:spLocks noChangeArrowheads="1"/>
          </p:cNvSpPr>
          <p:nvPr/>
        </p:nvSpPr>
        <p:spPr bwMode="auto">
          <a:xfrm>
            <a:off x="4049713" y="3805238"/>
            <a:ext cx="392112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6" name="Text Box 30"/>
          <p:cNvSpPr txBox="1">
            <a:spLocks noChangeArrowheads="1"/>
          </p:cNvSpPr>
          <p:nvPr/>
        </p:nvSpPr>
        <p:spPr bwMode="auto">
          <a:xfrm>
            <a:off x="4662488" y="3843338"/>
            <a:ext cx="2362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2487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(2)</a:t>
            </a:r>
            <a:r>
              <a:rPr lang="en-US" sz="2600" smtClean="0"/>
              <a:t> </a:t>
            </a:r>
            <a:endParaRPr lang="en-US" altLang="en-US" smtClean="0"/>
          </a:p>
        </p:txBody>
      </p:sp>
      <p:grpSp>
        <p:nvGrpSpPr>
          <p:cNvPr id="62488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9346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7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8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9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0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1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2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3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489" name="Group 46"/>
          <p:cNvGrpSpPr>
            <a:grpSpLocks/>
          </p:cNvGrpSpPr>
          <p:nvPr/>
        </p:nvGrpSpPr>
        <p:grpSpPr bwMode="auto">
          <a:xfrm>
            <a:off x="4659313" y="5665788"/>
            <a:ext cx="207962" cy="298450"/>
            <a:chOff x="644" y="3540"/>
            <a:chExt cx="116" cy="188"/>
          </a:xfrm>
        </p:grpSpPr>
        <p:sp>
          <p:nvSpPr>
            <p:cNvPr id="1549359" name="Oval 47"/>
            <p:cNvSpPr>
              <a:spLocks noChangeArrowheads="1"/>
            </p:cNvSpPr>
            <p:nvPr/>
          </p:nvSpPr>
          <p:spPr bwMode="auto">
            <a:xfrm>
              <a:off x="671" y="3540"/>
              <a:ext cx="58" cy="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0" name="Line 48"/>
            <p:cNvSpPr>
              <a:spLocks noChangeShapeType="1"/>
            </p:cNvSpPr>
            <p:nvPr/>
          </p:nvSpPr>
          <p:spPr bwMode="auto">
            <a:xfrm>
              <a:off x="702" y="3592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1" name="Line 49"/>
            <p:cNvSpPr>
              <a:spLocks noChangeShapeType="1"/>
            </p:cNvSpPr>
            <p:nvPr/>
          </p:nvSpPr>
          <p:spPr bwMode="auto">
            <a:xfrm flipH="1">
              <a:off x="651" y="3657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2" name="Line 50"/>
            <p:cNvSpPr>
              <a:spLocks noChangeShapeType="1"/>
            </p:cNvSpPr>
            <p:nvPr/>
          </p:nvSpPr>
          <p:spPr bwMode="auto">
            <a:xfrm>
              <a:off x="705" y="3663"/>
              <a:ext cx="52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3" name="Line 51"/>
            <p:cNvSpPr>
              <a:spLocks noChangeShapeType="1"/>
            </p:cNvSpPr>
            <p:nvPr/>
          </p:nvSpPr>
          <p:spPr bwMode="auto">
            <a:xfrm>
              <a:off x="644" y="3620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>
            <p:ph type="title"/>
          </p:nvPr>
        </p:nvSpPr>
        <p:spPr>
          <a:xfrm>
            <a:off x="400050" y="234950"/>
            <a:ext cx="8483600" cy="762000"/>
          </a:xfrm>
          <a:noFill/>
        </p:spPr>
        <p:txBody>
          <a:bodyPr/>
          <a:lstStyle/>
          <a:p>
            <a:r>
              <a:rPr lang="en-US" altLang="en-US" smtClean="0"/>
              <a:t>Goal features are specified in model annotations</a:t>
            </a:r>
          </a:p>
        </p:txBody>
      </p:sp>
      <p:grpSp>
        <p:nvGrpSpPr>
          <p:cNvPr id="2052" name="Group 10"/>
          <p:cNvGrpSpPr>
            <a:grpSpLocks/>
          </p:cNvGrpSpPr>
          <p:nvPr/>
        </p:nvGrpSpPr>
        <p:grpSpPr bwMode="auto">
          <a:xfrm>
            <a:off x="166688" y="1847850"/>
            <a:ext cx="8977312" cy="4845050"/>
            <a:chOff x="69" y="729"/>
            <a:chExt cx="5655" cy="3052"/>
          </a:xfrm>
        </p:grpSpPr>
        <p:sp>
          <p:nvSpPr>
            <p:cNvPr id="1437702" name="AutoShape 6"/>
            <p:cNvSpPr>
              <a:spLocks noChangeArrowheads="1"/>
            </p:cNvSpPr>
            <p:nvPr/>
          </p:nvSpPr>
          <p:spPr bwMode="auto">
            <a:xfrm>
              <a:off x="346" y="1119"/>
              <a:ext cx="5245" cy="2264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699" name="Rectangle 3"/>
            <p:cNvSpPr>
              <a:spLocks noChangeArrowheads="1"/>
            </p:cNvSpPr>
            <p:nvPr/>
          </p:nvSpPr>
          <p:spPr bwMode="auto">
            <a:xfrm>
              <a:off x="69" y="729"/>
              <a:ext cx="5655" cy="30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9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200" b="0">
                  <a:solidFill>
                    <a:schemeClr val="tx1"/>
                  </a:solidFill>
                  <a:latin typeface="Comic Sans MS" pitchFamily="66" charset="0"/>
                </a:rPr>
                <a:t>	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Goal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 </a:t>
              </a:r>
              <a:r>
                <a:rPr lang="en-US" altLang="en-US" sz="2000" b="0" i="1">
                  <a:solidFill>
                    <a:schemeClr val="accent2"/>
                  </a:solidFill>
                  <a:latin typeface="Arial" pitchFamily="34" charset="0"/>
                </a:rPr>
                <a:t>Maintain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[</a:t>
              </a:r>
              <a:r>
                <a:rPr lang="en-US" altLang="en-US" sz="2000" b="0">
                  <a:solidFill>
                    <a:srgbClr val="808080"/>
                  </a:solidFill>
                  <a:latin typeface="Arial" pitchFamily="34" charset="0"/>
                </a:rPr>
                <a:t>DoorsClosedWhileMoving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]</a:t>
              </a:r>
              <a:endParaRPr lang="en-US" altLang="en-US" sz="2000" b="0">
                <a:solidFill>
                  <a:schemeClr val="hlink"/>
                </a:solidFill>
                <a:latin typeface="Arial" pitchFamily="34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Def</a:t>
              </a:r>
              <a:r>
                <a:rPr lang="en-US" altLang="en-US" sz="2000">
                  <a:solidFill>
                    <a:schemeClr val="hlink"/>
                  </a:solidFill>
                  <a:latin typeface="Arial" pitchFamily="34" charset="0"/>
                </a:rPr>
                <a:t>  </a:t>
              </a:r>
              <a:r>
                <a:rPr lang="en-US" altLang="en-US" sz="2000" b="0" i="1">
                  <a:solidFill>
                    <a:srgbClr val="5F5F5F"/>
                  </a:solidFill>
                  <a:latin typeface="Arial" pitchFamily="34" charset="0"/>
                </a:rPr>
                <a:t>All train doors shall be kept closed at any time</a:t>
              </a:r>
            </a:p>
            <a:p>
              <a:pPr marL="342900" indent="-342900" algn="l">
                <a:lnSpc>
                  <a:spcPct val="6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 i="1">
                  <a:solidFill>
                    <a:srgbClr val="5F5F5F"/>
                  </a:solidFill>
                  <a:latin typeface="Arial" pitchFamily="34" charset="0"/>
                </a:rPr>
                <a:t>		     when the train is moving</a:t>
              </a:r>
              <a:endParaRPr lang="en-US" altLang="en-US" sz="2000" b="0">
                <a:solidFill>
                  <a:schemeClr val="hlink"/>
                </a:solidFill>
                <a:latin typeface="Arial" pitchFamily="34" charset="0"/>
              </a:endParaRPr>
            </a:p>
            <a:p>
              <a:pPr marL="342900" indent="-342900" algn="l">
                <a:lnSpc>
                  <a:spcPct val="130000"/>
                </a:lnSpc>
                <a:spcBef>
                  <a:spcPct val="25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</a:t>
              </a:r>
              <a:r>
                <a:rPr lang="en-US" altLang="en-US" sz="2000">
                  <a:solidFill>
                    <a:schemeClr val="accent2"/>
                  </a:solidFill>
                  <a:latin typeface="Arial" pitchFamily="34" charset="0"/>
                </a:rPr>
                <a:t>FormalSpec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fr-FR" altLang="fr-FR" sz="2000" b="0">
                  <a:solidFill>
                    <a:srgbClr val="5F5F5F"/>
                  </a:solidFill>
                </a:rPr>
                <a:t>...</a:t>
              </a:r>
              <a:r>
                <a:rPr lang="fr-FR" altLang="fr-FR" sz="2000" b="0">
                  <a:solidFill>
                    <a:srgbClr val="663300"/>
                  </a:solidFill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in temporal logic for analysis, </a:t>
              </a:r>
              <a:r>
                <a:rPr lang="fr-FR" altLang="fr-FR" sz="2000" b="0">
                  <a:solidFill>
                    <a:srgbClr val="5F5F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fr-FR" altLang="fr-FR" sz="2000" b="0">
                  <a:solidFill>
                    <a:srgbClr val="5F5F5F"/>
                  </a:solidFill>
                  <a:latin typeface="Arial" pitchFamily="34" charset="0"/>
                </a:rPr>
                <a:t> in this chapter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fr-FR" altLang="fr-FR" sz="2000" b="0">
                  <a:solidFill>
                    <a:srgbClr val="5F5F5F"/>
                  </a:solidFill>
                </a:rPr>
                <a:t>...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fr-FR" altLang="fr-FR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    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Category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Safety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r>
                <a:rPr lang="en-US" altLang="en-US" sz="2000" b="0">
                  <a:solidFill>
                    <a:schemeClr val="hlink"/>
                  </a:solidFill>
                  <a:latin typeface="Arial" pitchFamily="34" charset="0"/>
                </a:rPr>
                <a:t> 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Priority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Highest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  <a:p>
              <a:pPr marL="342900" indent="-342900" algn="l">
                <a:lnSpc>
                  <a:spcPct val="125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en-US" sz="2000" b="0">
                  <a:solidFill>
                    <a:schemeClr val="tx2"/>
                  </a:solidFill>
                  <a:latin typeface="Comic Sans MS" pitchFamily="66" charset="0"/>
                </a:rPr>
                <a:t>	 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[</a:t>
              </a:r>
              <a:r>
                <a:rPr lang="en-US" altLang="en-US" sz="2000" b="0">
                  <a:solidFill>
                    <a:schemeClr val="accent2"/>
                  </a:solidFill>
                  <a:latin typeface="Arial" pitchFamily="34" charset="0"/>
                </a:rPr>
                <a:t> Source</a:t>
              </a:r>
              <a:r>
                <a:rPr lang="en-US" altLang="en-US" sz="2000" b="0">
                  <a:solidFill>
                    <a:schemeClr val="tx2"/>
                  </a:solidFill>
                  <a:latin typeface="Arial" pitchFamily="34" charset="0"/>
                </a:rPr>
                <a:t>  </a:t>
              </a:r>
              <a:r>
                <a:rPr lang="en-US" altLang="en-US" sz="2000" b="0">
                  <a:solidFill>
                    <a:srgbClr val="5F5F5F"/>
                  </a:solidFill>
                  <a:latin typeface="Arial" pitchFamily="34" charset="0"/>
                </a:rPr>
                <a:t>From interview with railway engineer X ...</a:t>
              </a:r>
              <a:r>
                <a:rPr lang="en-US" altLang="en-US" sz="2000" b="0">
                  <a:solidFill>
                    <a:srgbClr val="663300"/>
                  </a:solidFill>
                  <a:latin typeface="Arial" pitchFamily="34" charset="0"/>
                </a:rPr>
                <a:t> </a:t>
              </a:r>
              <a:r>
                <a:rPr lang="en-US" altLang="en-US" sz="2000" b="0">
                  <a:solidFill>
                    <a:schemeClr val="accent2"/>
                  </a:solidFill>
                  <a:latin typeface="Comic Sans MS" pitchFamily="66" charset="0"/>
                </a:rPr>
                <a:t>]</a:t>
              </a:r>
              <a:endParaRPr lang="en-US" altLang="en-US" sz="2000" b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437703" name="AutoShape 7"/>
          <p:cNvSpPr>
            <a:spLocks noChangeArrowheads="1"/>
          </p:cNvSpPr>
          <p:nvPr/>
        </p:nvSpPr>
        <p:spPr bwMode="auto">
          <a:xfrm>
            <a:off x="474663" y="1444625"/>
            <a:ext cx="3708400" cy="590550"/>
          </a:xfrm>
          <a:prstGeom prst="parallelogram">
            <a:avLst>
              <a:gd name="adj" fmla="val 34131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65175" y="1547813"/>
            <a:ext cx="31099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>
                <a:solidFill>
                  <a:schemeClr val="tx1"/>
                </a:solidFill>
                <a:latin typeface="Arial" pitchFamily="34" charset="0"/>
              </a:rPr>
              <a:t>DoorsClosedWhileMoving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437707" name="Line 11"/>
          <p:cNvSpPr>
            <a:spLocks noChangeShapeType="1"/>
          </p:cNvSpPr>
          <p:nvPr/>
        </p:nvSpPr>
        <p:spPr bwMode="auto">
          <a:xfrm>
            <a:off x="1774825" y="2062163"/>
            <a:ext cx="433388" cy="4048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7964488" y="5556250"/>
          <a:ext cx="927100" cy="1030288"/>
        </p:xfrm>
        <a:graphic>
          <a:graphicData uri="http://schemas.openxmlformats.org/presentationml/2006/ole">
            <p:oleObj spid="_x0000_s2050" name="Clip" r:id="rId3" imgW="845640" imgH="938520" progId="MS_ClipArt_Gallery.2">
              <p:embed/>
            </p:oleObj>
          </a:graphicData>
        </a:graphic>
      </p:graphicFrame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6697663" y="3446463"/>
            <a:ext cx="2274887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precise definition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4160838" y="1298575"/>
            <a:ext cx="811212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goal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909638" y="5937250"/>
            <a:ext cx="12192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features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437714" name="Oval 18"/>
          <p:cNvSpPr>
            <a:spLocks noChangeArrowheads="1"/>
          </p:cNvSpPr>
          <p:nvPr/>
        </p:nvSpPr>
        <p:spPr bwMode="auto">
          <a:xfrm>
            <a:off x="895350" y="4864100"/>
            <a:ext cx="1227138" cy="10382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0" name="Text Box 19"/>
          <p:cNvSpPr txBox="1">
            <a:spLocks noChangeArrowheads="1"/>
          </p:cNvSpPr>
          <p:nvPr/>
        </p:nvSpPr>
        <p:spPr bwMode="auto">
          <a:xfrm>
            <a:off x="7327900" y="2100263"/>
            <a:ext cx="14208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annotation</a:t>
            </a:r>
            <a:endParaRPr lang="en-US" sz="2200" b="0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3"/>
          <p:cNvSpPr>
            <a:spLocks noChangeArrowheads="1"/>
          </p:cNvSpPr>
          <p:nvPr/>
        </p:nvSpPr>
        <p:spPr bwMode="auto">
          <a:xfrm>
            <a:off x="4300538" y="2597150"/>
            <a:ext cx="3086100" cy="601663"/>
          </a:xfrm>
          <a:prstGeom prst="parallelogram">
            <a:avLst>
              <a:gd name="adj" fmla="val 1781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1" name="Line 5"/>
          <p:cNvSpPr>
            <a:spLocks noChangeShapeType="1"/>
          </p:cNvSpPr>
          <p:nvPr/>
        </p:nvSpPr>
        <p:spPr bwMode="auto">
          <a:xfrm>
            <a:off x="4770438" y="2446338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578100" y="1727200"/>
            <a:ext cx="4043363" cy="404813"/>
          </a:xfrm>
          <a:prstGeom prst="parallelogram">
            <a:avLst>
              <a:gd name="adj" fmla="val 4596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3" name="Text Box 7"/>
          <p:cNvSpPr txBox="1">
            <a:spLocks noChangeArrowheads="1"/>
          </p:cNvSpPr>
          <p:nvPr/>
        </p:nvSpPr>
        <p:spPr bwMode="auto">
          <a:xfrm>
            <a:off x="2689225" y="1739900"/>
            <a:ext cx="39433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UnControllable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4" name="Line 8"/>
          <p:cNvSpPr>
            <a:spLocks noChangeShapeType="1"/>
          </p:cNvSpPr>
          <p:nvPr/>
        </p:nvSpPr>
        <p:spPr bwMode="auto">
          <a:xfrm flipH="1">
            <a:off x="4721225" y="2141538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5" name="Line 9"/>
          <p:cNvSpPr>
            <a:spLocks noChangeShapeType="1"/>
          </p:cNvSpPr>
          <p:nvPr/>
        </p:nvSpPr>
        <p:spPr bwMode="auto">
          <a:xfrm flipH="1">
            <a:off x="3894138" y="2420938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6" name="Oval 10"/>
          <p:cNvSpPr>
            <a:spLocks noChangeArrowheads="1"/>
          </p:cNvSpPr>
          <p:nvPr/>
        </p:nvSpPr>
        <p:spPr bwMode="auto">
          <a:xfrm>
            <a:off x="4633913" y="2306638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7" name="AutoShape 11"/>
          <p:cNvSpPr>
            <a:spLocks noChangeArrowheads="1"/>
          </p:cNvSpPr>
          <p:nvPr/>
        </p:nvSpPr>
        <p:spPr bwMode="auto">
          <a:xfrm>
            <a:off x="1812925" y="2627313"/>
            <a:ext cx="2503488" cy="558800"/>
          </a:xfrm>
          <a:prstGeom prst="parallelogram">
            <a:avLst>
              <a:gd name="adj" fmla="val 2636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8" name="Text Box 12"/>
          <p:cNvSpPr txBox="1">
            <a:spLocks noChangeArrowheads="1"/>
          </p:cNvSpPr>
          <p:nvPr/>
        </p:nvSpPr>
        <p:spPr bwMode="auto">
          <a:xfrm>
            <a:off x="1814513" y="2673350"/>
            <a:ext cx="2546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Controllable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9" name="Text Box 15"/>
          <p:cNvSpPr txBox="1">
            <a:spLocks noChangeArrowheads="1"/>
          </p:cNvSpPr>
          <p:nvPr/>
        </p:nvSpPr>
        <p:spPr bwMode="auto">
          <a:xfrm>
            <a:off x="4338638" y="2659063"/>
            <a:ext cx="2954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ControllableCondition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UncontrollableCondition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50364" name="AutoShape 28"/>
          <p:cNvSpPr>
            <a:spLocks noChangeArrowheads="1"/>
          </p:cNvSpPr>
          <p:nvPr/>
        </p:nvSpPr>
        <p:spPr bwMode="auto">
          <a:xfrm>
            <a:off x="4543425" y="3609975"/>
            <a:ext cx="392113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01" name="Text Box 29"/>
          <p:cNvSpPr txBox="1">
            <a:spLocks noChangeArrowheads="1"/>
          </p:cNvSpPr>
          <p:nvPr/>
        </p:nvSpPr>
        <p:spPr bwMode="auto">
          <a:xfrm>
            <a:off x="5068888" y="3560763"/>
            <a:ext cx="2362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3502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(3)</a:t>
            </a:r>
            <a:r>
              <a:rPr lang="en-US" sz="2600" smtClean="0"/>
              <a:t> </a:t>
            </a:r>
            <a:endParaRPr lang="en-US" altLang="en-US" sz="2600" smtClean="0"/>
          </a:p>
        </p:txBody>
      </p:sp>
      <p:grpSp>
        <p:nvGrpSpPr>
          <p:cNvPr id="63503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50370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1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2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3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4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5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6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7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3504" name="Group 41"/>
          <p:cNvGrpSpPr>
            <a:grpSpLocks/>
          </p:cNvGrpSpPr>
          <p:nvPr/>
        </p:nvGrpSpPr>
        <p:grpSpPr bwMode="auto">
          <a:xfrm>
            <a:off x="1530350" y="4454525"/>
            <a:ext cx="6589713" cy="1927225"/>
            <a:chOff x="1530350" y="4454525"/>
            <a:chExt cx="6589713" cy="1927225"/>
          </a:xfrm>
        </p:grpSpPr>
        <p:sp>
          <p:nvSpPr>
            <p:cNvPr id="63505" name="AutoShape 44"/>
            <p:cNvSpPr>
              <a:spLocks noChangeArrowheads="1"/>
            </p:cNvSpPr>
            <p:nvPr/>
          </p:nvSpPr>
          <p:spPr bwMode="auto">
            <a:xfrm>
              <a:off x="4760913" y="5311775"/>
              <a:ext cx="3359150" cy="631825"/>
            </a:xfrm>
            <a:prstGeom prst="parallelogram">
              <a:avLst>
                <a:gd name="adj" fmla="val 3308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63506" name="Group 17"/>
            <p:cNvGrpSpPr>
              <a:grpSpLocks/>
            </p:cNvGrpSpPr>
            <p:nvPr/>
          </p:nvGrpSpPr>
          <p:grpSpPr bwMode="auto">
            <a:xfrm>
              <a:off x="2119313" y="4454525"/>
              <a:ext cx="5422900" cy="404813"/>
              <a:chOff x="1659" y="2608"/>
              <a:chExt cx="3416" cy="255"/>
            </a:xfrm>
          </p:grpSpPr>
          <p:sp>
            <p:nvSpPr>
              <p:cNvPr id="63521" name="AutoShape 18"/>
              <p:cNvSpPr>
                <a:spLocks noChangeArrowheads="1"/>
              </p:cNvSpPr>
              <p:nvPr/>
            </p:nvSpPr>
            <p:spPr bwMode="auto">
              <a:xfrm>
                <a:off x="1659" y="2608"/>
                <a:ext cx="3416" cy="255"/>
              </a:xfrm>
              <a:prstGeom prst="parallelogram">
                <a:avLst>
                  <a:gd name="adj" fmla="val 26668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0355" name="Text Box 19"/>
              <p:cNvSpPr txBox="1">
                <a:spLocks noChangeArrowheads="1"/>
              </p:cNvSpPr>
              <p:nvPr/>
            </p:nvSpPr>
            <p:spPr bwMode="auto">
              <a:xfrm>
                <a:off x="1702" y="2625"/>
                <a:ext cx="332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motor.Regime = ‘up’ </a:t>
                </a:r>
                <a:r>
                  <a:rPr lang="fr-BE" b="0">
                    <a:solidFill>
                      <a:schemeClr val="tx1"/>
                    </a:solidFill>
                  </a:rPr>
                  <a:t>®</a:t>
                </a: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BE" sz="2000" b="0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HandBrakeReleased</a:t>
                </a:r>
                <a:endParaRPr lang="en-AU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1550356" name="Line 20"/>
            <p:cNvSpPr>
              <a:spLocks noChangeShapeType="1"/>
            </p:cNvSpPr>
            <p:nvPr/>
          </p:nvSpPr>
          <p:spPr bwMode="auto">
            <a:xfrm flipH="1">
              <a:off x="4803775" y="4868863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7" name="Line 21"/>
            <p:cNvSpPr>
              <a:spLocks noChangeShapeType="1"/>
            </p:cNvSpPr>
            <p:nvPr/>
          </p:nvSpPr>
          <p:spPr bwMode="auto">
            <a:xfrm flipH="1">
              <a:off x="3976688" y="5148263"/>
              <a:ext cx="762000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8" name="Oval 22"/>
            <p:cNvSpPr>
              <a:spLocks noChangeArrowheads="1"/>
            </p:cNvSpPr>
            <p:nvPr/>
          </p:nvSpPr>
          <p:spPr bwMode="auto">
            <a:xfrm>
              <a:off x="4716463" y="5033963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9" name="Line 23"/>
            <p:cNvSpPr>
              <a:spLocks noChangeShapeType="1"/>
            </p:cNvSpPr>
            <p:nvPr/>
          </p:nvSpPr>
          <p:spPr bwMode="auto">
            <a:xfrm>
              <a:off x="4852988" y="5173663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11" name="AutoShape 24"/>
            <p:cNvSpPr>
              <a:spLocks noChangeArrowheads="1"/>
            </p:cNvSpPr>
            <p:nvPr/>
          </p:nvSpPr>
          <p:spPr bwMode="auto">
            <a:xfrm>
              <a:off x="1554163" y="5310188"/>
              <a:ext cx="3141662" cy="646112"/>
            </a:xfrm>
            <a:prstGeom prst="parallelogram">
              <a:avLst>
                <a:gd name="adj" fmla="val 2161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0361" name="Text Box 25"/>
            <p:cNvSpPr txBox="1">
              <a:spLocks noChangeArrowheads="1"/>
            </p:cNvSpPr>
            <p:nvPr/>
          </p:nvSpPr>
          <p:spPr bwMode="auto">
            <a:xfrm>
              <a:off x="1612900" y="5300663"/>
              <a:ext cx="30988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motor.Regime = ‘up’  </a:t>
              </a:r>
              <a:r>
                <a:rPr lang="fr-BE" b="0">
                  <a:solidFill>
                    <a:schemeClr val="tx1"/>
                  </a:solidFill>
                </a:rPr>
                <a:t>®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fr-BE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handBrakeCtrl = ‘off’</a:t>
              </a:r>
              <a:endParaRPr lang="en-AU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3513" name="Text Box 27"/>
            <p:cNvSpPr txBox="1">
              <a:spLocks noChangeArrowheads="1"/>
            </p:cNvSpPr>
            <p:nvPr/>
          </p:nvSpPr>
          <p:spPr bwMode="auto">
            <a:xfrm>
              <a:off x="5097463" y="5356225"/>
              <a:ext cx="2909887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3514" name="Text Box 30"/>
            <p:cNvSpPr txBox="1">
              <a:spLocks noChangeArrowheads="1"/>
            </p:cNvSpPr>
            <p:nvPr/>
          </p:nvSpPr>
          <p:spPr bwMode="auto">
            <a:xfrm>
              <a:off x="1530350" y="5986463"/>
              <a:ext cx="969963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b="0" i="1">
                  <a:solidFill>
                    <a:srgbClr val="008080"/>
                  </a:solidFill>
                  <a:latin typeface="Comic Sans MS" pitchFamily="66" charset="0"/>
                </a:rPr>
                <a:t>req</a:t>
              </a:r>
              <a:endParaRPr lang="en-AU" b="0" i="1">
                <a:solidFill>
                  <a:srgbClr val="008080"/>
                </a:solidFill>
                <a:latin typeface="Comic Sans MS" pitchFamily="66" charset="0"/>
              </a:endParaRPr>
            </a:p>
          </p:txBody>
        </p:sp>
        <p:grpSp>
          <p:nvGrpSpPr>
            <p:cNvPr id="63515" name="Group 45"/>
            <p:cNvGrpSpPr>
              <a:grpSpLocks/>
            </p:cNvGrpSpPr>
            <p:nvPr/>
          </p:nvGrpSpPr>
          <p:grpSpPr bwMode="auto">
            <a:xfrm>
              <a:off x="4991100" y="5434013"/>
              <a:ext cx="207963" cy="298450"/>
              <a:chOff x="644" y="3540"/>
              <a:chExt cx="116" cy="188"/>
            </a:xfrm>
          </p:grpSpPr>
          <p:sp>
            <p:nvSpPr>
              <p:cNvPr id="1550382" name="Oval 46"/>
              <p:cNvSpPr>
                <a:spLocks noChangeArrowheads="1"/>
              </p:cNvSpPr>
              <p:nvPr/>
            </p:nvSpPr>
            <p:spPr bwMode="auto">
              <a:xfrm>
                <a:off x="671" y="3540"/>
                <a:ext cx="58" cy="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3" name="Line 47"/>
              <p:cNvSpPr>
                <a:spLocks noChangeShapeType="1"/>
              </p:cNvSpPr>
              <p:nvPr/>
            </p:nvSpPr>
            <p:spPr bwMode="auto">
              <a:xfrm>
                <a:off x="702" y="3592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4" name="Line 48"/>
              <p:cNvSpPr>
                <a:spLocks noChangeShapeType="1"/>
              </p:cNvSpPr>
              <p:nvPr/>
            </p:nvSpPr>
            <p:spPr bwMode="auto">
              <a:xfrm flipH="1">
                <a:off x="651" y="3657"/>
                <a:ext cx="51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5" name="Line 49"/>
              <p:cNvSpPr>
                <a:spLocks noChangeShapeType="1"/>
              </p:cNvSpPr>
              <p:nvPr/>
            </p:nvSpPr>
            <p:spPr bwMode="auto">
              <a:xfrm>
                <a:off x="705" y="3663"/>
                <a:ext cx="52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6" name="Line 50"/>
              <p:cNvSpPr>
                <a:spLocks noChangeShapeType="1"/>
              </p:cNvSpPr>
              <p:nvPr/>
            </p:nvSpPr>
            <p:spPr bwMode="auto">
              <a:xfrm>
                <a:off x="644" y="3620"/>
                <a:ext cx="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ph type="title"/>
          </p:nvPr>
        </p:nvSpPr>
        <p:spPr>
          <a:xfrm>
            <a:off x="304800" y="3175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modeling: 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44600"/>
            <a:ext cx="8861425" cy="5080000"/>
          </a:xfrm>
        </p:spPr>
        <p:txBody>
          <a:bodyPr/>
          <a:lstStyle/>
          <a:p>
            <a:pPr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Goal features as model annotations</a:t>
            </a:r>
            <a:endParaRPr lang="en-US" altLang="en-US" sz="2400" dirty="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Goal refinement</a:t>
            </a:r>
            <a:endParaRPr lang="en-US" altLang="en-US" sz="2400" dirty="0" smtClean="0">
              <a:solidFill>
                <a:srgbClr val="808080"/>
              </a:solidFill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Capturing conflicts among goals</a:t>
            </a:r>
          </a:p>
          <a:p>
            <a:pPr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Connecting the goal model with other system views</a:t>
            </a:r>
          </a:p>
          <a:p>
            <a:pPr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Capturing alternative options</a:t>
            </a:r>
          </a:p>
          <a:p>
            <a:pPr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Goal diagrams as AND/OR graphs</a:t>
            </a:r>
            <a:endParaRPr kumimoji="0" lang="en-US" altLang="en-US" sz="2400" dirty="0" smtClean="0">
              <a:solidFill>
                <a:srgbClr val="808080"/>
              </a:solidFill>
            </a:endParaRPr>
          </a:p>
          <a:p>
            <a:pPr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rgbClr val="808080"/>
                </a:solidFill>
              </a:rPr>
              <a:t>Documenting goal refinements &amp; assignments with annotations</a:t>
            </a:r>
            <a:endParaRPr kumimoji="0" lang="en-US" altLang="en-US" sz="2400" dirty="0" smtClean="0">
              <a:solidFill>
                <a:srgbClr val="808080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kumimoji="0" lang="en-US" sz="2400" dirty="0" smtClean="0">
                <a:solidFill>
                  <a:schemeClr val="accent5">
                    <a:lumMod val="75000"/>
                  </a:schemeClr>
                </a:solidFill>
              </a:rPr>
              <a:t>Building goal models:  heuristic rules &amp; reusable patterns</a:t>
            </a:r>
            <a:endParaRPr kumimoji="0" lang="en-US" alt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42863"/>
            <a:ext cx="8991600" cy="6858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20647" name="Oval 7"/>
          <p:cNvSpPr>
            <a:spLocks noChangeArrowheads="1"/>
          </p:cNvSpPr>
          <p:nvPr/>
        </p:nvSpPr>
        <p:spPr bwMode="auto">
          <a:xfrm>
            <a:off x="6046788" y="1990725"/>
            <a:ext cx="3097212" cy="2424113"/>
          </a:xfrm>
          <a:prstGeom prst="ellipse">
            <a:avLst/>
          </a:prstGeom>
          <a:noFill/>
          <a:ln w="5715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0648" name="Oval 8"/>
          <p:cNvSpPr>
            <a:spLocks noChangeArrowheads="1"/>
          </p:cNvSpPr>
          <p:nvPr/>
        </p:nvSpPr>
        <p:spPr bwMode="auto">
          <a:xfrm>
            <a:off x="0" y="4495800"/>
            <a:ext cx="3097213" cy="1949450"/>
          </a:xfrm>
          <a:prstGeom prst="ellipse">
            <a:avLst/>
          </a:prstGeom>
          <a:noFill/>
          <a:ln w="5715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0649" name="Line 9"/>
          <p:cNvSpPr>
            <a:spLocks noChangeShapeType="1"/>
          </p:cNvSpPr>
          <p:nvPr/>
        </p:nvSpPr>
        <p:spPr bwMode="auto">
          <a:xfrm flipV="1">
            <a:off x="3016250" y="3983038"/>
            <a:ext cx="3376613" cy="1096962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119063"/>
            <a:ext cx="8653462" cy="762000"/>
          </a:xfrm>
        </p:spPr>
        <p:txBody>
          <a:bodyPr/>
          <a:lstStyle/>
          <a:p>
            <a:r>
              <a:rPr lang="en-US" smtClean="0"/>
              <a:t>Goal refinement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958850"/>
            <a:ext cx="8851900" cy="19431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An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AND-refinement </a:t>
            </a:r>
            <a:r>
              <a:rPr lang="fr-FR" smtClean="0"/>
              <a:t>of goal </a:t>
            </a:r>
            <a:r>
              <a:rPr lang="fr-FR" i="1" smtClean="0"/>
              <a:t>G</a:t>
            </a:r>
            <a:r>
              <a:rPr lang="fr-FR" smtClean="0"/>
              <a:t> into subgoals 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fr-FR" smtClean="0"/>
              <a:t>  states that </a:t>
            </a:r>
            <a:r>
              <a:rPr lang="fr-FR" i="1" smtClean="0"/>
              <a:t>G</a:t>
            </a:r>
            <a:r>
              <a:rPr lang="fr-FR" smtClean="0"/>
              <a:t> can be satisfied by satisfying 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endParaRPr lang="fr-FR" sz="20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009999"/>
                </a:solidFill>
              </a:rPr>
              <a:t>            </a:t>
            </a:r>
            <a:r>
              <a:rPr lang="en-US" altLang="en-US" sz="1800" smtClean="0">
                <a:solidFill>
                  <a:srgbClr val="009999"/>
                </a:solidFill>
              </a:rPr>
              <a:t> The set {</a:t>
            </a:r>
            <a:r>
              <a:rPr lang="fr-FR" sz="2000" i="1" smtClean="0">
                <a:solidFill>
                  <a:srgbClr val="009999"/>
                </a:solidFill>
              </a:rPr>
              <a:t>G</a:t>
            </a:r>
            <a:r>
              <a:rPr lang="fr-FR" sz="2000" i="1" baseline="-25000" smtClean="0">
                <a:solidFill>
                  <a:srgbClr val="009999"/>
                </a:solidFill>
              </a:rPr>
              <a:t>1</a:t>
            </a:r>
            <a:r>
              <a:rPr lang="fr-FR" sz="2000" i="1" smtClean="0">
                <a:solidFill>
                  <a:srgbClr val="009999"/>
                </a:solidFill>
              </a:rPr>
              <a:t>, ..., G</a:t>
            </a:r>
            <a:r>
              <a:rPr lang="fr-FR" sz="2000" i="1" baseline="-25000" smtClean="0">
                <a:solidFill>
                  <a:srgbClr val="009999"/>
                </a:solidFill>
              </a:rPr>
              <a:t>n</a:t>
            </a:r>
            <a:r>
              <a:rPr lang="en-US" altLang="en-US" sz="2000" smtClean="0">
                <a:solidFill>
                  <a:srgbClr val="009999"/>
                </a:solidFill>
              </a:rPr>
              <a:t>} is called 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refinement</a:t>
            </a:r>
            <a:r>
              <a:rPr lang="en-US" altLang="en-US" sz="2000" smtClean="0">
                <a:solidFill>
                  <a:srgbClr val="009999"/>
                </a:solidFill>
              </a:rPr>
              <a:t> of </a:t>
            </a:r>
            <a:r>
              <a:rPr lang="fr-FR" sz="2000" i="1" smtClean="0">
                <a:solidFill>
                  <a:srgbClr val="009999"/>
                </a:solidFill>
              </a:rPr>
              <a:t>G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sz="2000" smtClean="0"/>
              <a:t>		 Subgoal </a:t>
            </a:r>
            <a:r>
              <a:rPr lang="fr-FR" sz="2000" i="1" smtClean="0"/>
              <a:t>G</a:t>
            </a:r>
            <a:r>
              <a:rPr lang="fr-FR" sz="2000" i="1" baseline="-25000" smtClean="0"/>
              <a:t>i</a:t>
            </a:r>
            <a:r>
              <a:rPr lang="fr-FR" sz="2000" i="1" smtClean="0"/>
              <a:t> </a:t>
            </a:r>
            <a:r>
              <a:rPr lang="fr-FR" sz="2000" smtClean="0"/>
              <a:t>is said to </a:t>
            </a:r>
            <a:r>
              <a:rPr lang="fr-FR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contribute positively</a:t>
            </a:r>
            <a:r>
              <a:rPr lang="fr-FR" sz="2000" smtClean="0"/>
              <a:t> to </a:t>
            </a:r>
            <a:r>
              <a:rPr lang="fr-FR" sz="2000" i="1" smtClean="0"/>
              <a:t>G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36538" y="80963"/>
          <a:ext cx="725487" cy="806450"/>
        </p:xfrm>
        <a:graphic>
          <a:graphicData uri="http://schemas.openxmlformats.org/presentationml/2006/ole">
            <p:oleObj spid="_x0000_s3074" name="Clip" r:id="rId3" imgW="845640" imgH="938520" progId="MS_ClipArt_Gallery.2">
              <p:embed/>
            </p:oleObj>
          </a:graphicData>
        </a:graphic>
      </p:graphicFrame>
      <p:grpSp>
        <p:nvGrpSpPr>
          <p:cNvPr id="3077" name="Group 19"/>
          <p:cNvGrpSpPr>
            <a:grpSpLocks/>
          </p:cNvGrpSpPr>
          <p:nvPr/>
        </p:nvGrpSpPr>
        <p:grpSpPr bwMode="auto">
          <a:xfrm>
            <a:off x="749300" y="3308350"/>
            <a:ext cx="7002463" cy="2117725"/>
            <a:chOff x="408" y="2221"/>
            <a:chExt cx="4411" cy="1334"/>
          </a:xfrm>
        </p:grpSpPr>
        <p:sp>
          <p:nvSpPr>
            <p:cNvPr id="1452046" name="Line 14"/>
            <p:cNvSpPr>
              <a:spLocks noChangeShapeType="1"/>
            </p:cNvSpPr>
            <p:nvPr/>
          </p:nvSpPr>
          <p:spPr bwMode="auto">
            <a:xfrm flipH="1">
              <a:off x="2076" y="2833"/>
              <a:ext cx="432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2044" name="Line 12"/>
            <p:cNvSpPr>
              <a:spLocks noChangeShapeType="1"/>
            </p:cNvSpPr>
            <p:nvPr/>
          </p:nvSpPr>
          <p:spPr bwMode="auto">
            <a:xfrm>
              <a:off x="2588" y="2834"/>
              <a:ext cx="554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84" name="Group 18"/>
            <p:cNvGrpSpPr>
              <a:grpSpLocks/>
            </p:cNvGrpSpPr>
            <p:nvPr/>
          </p:nvGrpSpPr>
          <p:grpSpPr bwMode="auto">
            <a:xfrm>
              <a:off x="1365" y="2221"/>
              <a:ext cx="2566" cy="310"/>
              <a:chOff x="1847" y="2548"/>
              <a:chExt cx="2566" cy="310"/>
            </a:xfrm>
          </p:grpSpPr>
          <p:sp>
            <p:nvSpPr>
              <p:cNvPr id="3091" name="AutoShape 8"/>
              <p:cNvSpPr>
                <a:spLocks noChangeArrowheads="1"/>
              </p:cNvSpPr>
              <p:nvPr/>
            </p:nvSpPr>
            <p:spPr bwMode="auto">
              <a:xfrm>
                <a:off x="1847" y="2548"/>
                <a:ext cx="2566" cy="310"/>
              </a:xfrm>
              <a:prstGeom prst="parallelogram">
                <a:avLst>
                  <a:gd name="adj" fmla="val 38091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2" name="Text Box 9"/>
              <p:cNvSpPr txBox="1">
                <a:spLocks noChangeArrowheads="1"/>
              </p:cNvSpPr>
              <p:nvPr/>
            </p:nvSpPr>
            <p:spPr bwMode="auto">
              <a:xfrm>
                <a:off x="1916" y="2575"/>
                <a:ext cx="2464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Achieve [BookRequestSatisfied]</a:t>
                </a: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5" name="AutoShape 10"/>
            <p:cNvSpPr>
              <a:spLocks noChangeArrowheads="1"/>
            </p:cNvSpPr>
            <p:nvPr/>
          </p:nvSpPr>
          <p:spPr bwMode="auto">
            <a:xfrm>
              <a:off x="408" y="3103"/>
              <a:ext cx="2016" cy="452"/>
            </a:xfrm>
            <a:prstGeom prst="parallelogram">
              <a:avLst>
                <a:gd name="adj" fmla="val 2632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482" y="3141"/>
              <a:ext cx="187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Achieve [ CopyBorrowed</a:t>
              </a:r>
              <a:endParaRPr lang="fr-BE" sz="2000">
                <a:solidFill>
                  <a:schemeClr val="tx1"/>
                </a:solidFill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latin typeface="Arial" pitchFamily="34" charset="0"/>
                </a:rPr>
                <a:t>                If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Available]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52045" name="Line 13"/>
            <p:cNvSpPr>
              <a:spLocks noChangeShapeType="1"/>
            </p:cNvSpPr>
            <p:nvPr/>
          </p:nvSpPr>
          <p:spPr bwMode="auto">
            <a:xfrm flipH="1">
              <a:off x="2538" y="2545"/>
              <a:ext cx="9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2047" name="Oval 15"/>
            <p:cNvSpPr>
              <a:spLocks noChangeArrowheads="1"/>
            </p:cNvSpPr>
            <p:nvPr/>
          </p:nvSpPr>
          <p:spPr bwMode="auto">
            <a:xfrm>
              <a:off x="2492" y="2753"/>
              <a:ext cx="104" cy="96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9" name="AutoShape 16"/>
            <p:cNvSpPr>
              <a:spLocks noChangeArrowheads="1"/>
            </p:cNvSpPr>
            <p:nvPr/>
          </p:nvSpPr>
          <p:spPr bwMode="auto">
            <a:xfrm>
              <a:off x="2820" y="3121"/>
              <a:ext cx="1999" cy="434"/>
            </a:xfrm>
            <a:prstGeom prst="parallelogram">
              <a:avLst>
                <a:gd name="adj" fmla="val 2281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17"/>
            <p:cNvSpPr txBox="1">
              <a:spLocks noChangeArrowheads="1"/>
            </p:cNvSpPr>
            <p:nvPr/>
          </p:nvSpPr>
          <p:spPr bwMode="auto">
            <a:xfrm>
              <a:off x="2919" y="3150"/>
              <a:ext cx="1829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Achieve [CopyDueSoon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latin typeface="Arial" pitchFamily="34" charset="0"/>
                </a:rPr>
                <a:t>If Not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 Available]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8" name="Text Box 20"/>
          <p:cNvSpPr txBox="1">
            <a:spLocks noChangeArrowheads="1"/>
          </p:cNvSpPr>
          <p:nvPr/>
        </p:nvSpPr>
        <p:spPr bwMode="auto">
          <a:xfrm>
            <a:off x="2921000" y="5649913"/>
            <a:ext cx="6126163" cy="828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18000" tIns="18000" rIns="18000" bIns="0"/>
          <a:lstStyle/>
          <a:p>
            <a:pPr algn="just">
              <a:lnSpc>
                <a:spcPct val="90000"/>
              </a:lnSpc>
              <a:spcBef>
                <a:spcPts val="100"/>
              </a:spcBef>
            </a:pP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Def</a:t>
            </a:r>
            <a:r>
              <a:rPr lang="en-US" sz="1600" b="0">
                <a:solidFill>
                  <a:schemeClr val="accent2"/>
                </a:solidFill>
                <a:latin typeface="Arial" pitchFamily="34" charset="0"/>
              </a:rPr>
              <a:t>  </a:t>
            </a:r>
            <a:r>
              <a:rPr lang="en-US" sz="1600" b="0" i="1">
                <a:solidFill>
                  <a:schemeClr val="accent2"/>
                </a:solidFill>
                <a:latin typeface="Arial" pitchFamily="34" charset="0"/>
              </a:rPr>
              <a:t>In case a requested book has no copy available for check out,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sz="1600" b="0" i="1">
                <a:solidFill>
                  <a:schemeClr val="accent2"/>
                </a:solidFill>
                <a:latin typeface="Arial" pitchFamily="34" charset="0"/>
              </a:rPr>
              <a:t>       a copy of that book shall be made available within 2 weeks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sz="1600" b="0" i="1">
                <a:solidFill>
                  <a:schemeClr val="accent2"/>
                </a:solidFill>
                <a:latin typeface="Arial" pitchFamily="34" charset="0"/>
              </a:rPr>
              <a:t>       for check out by the requesting patron.</a:t>
            </a:r>
            <a:endParaRPr lang="en-AU" sz="16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52053" name="Line 21"/>
          <p:cNvSpPr>
            <a:spLocks noChangeShapeType="1"/>
          </p:cNvSpPr>
          <p:nvPr/>
        </p:nvSpPr>
        <p:spPr bwMode="auto">
          <a:xfrm flipH="1">
            <a:off x="5973763" y="5440363"/>
            <a:ext cx="57150" cy="188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0" name="Text Box 22"/>
          <p:cNvSpPr txBox="1">
            <a:spLocks noChangeArrowheads="1"/>
          </p:cNvSpPr>
          <p:nvPr/>
        </p:nvSpPr>
        <p:spPr bwMode="auto">
          <a:xfrm>
            <a:off x="6238875" y="3189288"/>
            <a:ext cx="8112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goal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81" name="Text Box 23"/>
          <p:cNvSpPr txBox="1">
            <a:spLocks noChangeArrowheads="1"/>
          </p:cNvSpPr>
          <p:nvPr/>
        </p:nvSpPr>
        <p:spPr bwMode="auto">
          <a:xfrm>
            <a:off x="4125913" y="4019550"/>
            <a:ext cx="2817812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AND-refinement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89" name="Line 25"/>
          <p:cNvSpPr>
            <a:spLocks noChangeShapeType="1"/>
          </p:cNvSpPr>
          <p:nvPr/>
        </p:nvSpPr>
        <p:spPr bwMode="auto">
          <a:xfrm flipH="1">
            <a:off x="2379663" y="5372100"/>
            <a:ext cx="3252787" cy="412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217488"/>
            <a:ext cx="7165975" cy="762000"/>
          </a:xfrm>
        </p:spPr>
        <p:txBody>
          <a:bodyPr/>
          <a:lstStyle/>
          <a:p>
            <a:r>
              <a:rPr lang="en-US" smtClean="0"/>
              <a:t>AND-refinements should be complete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0263"/>
            <a:ext cx="8851900" cy="1985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  <a:defRPr/>
            </a:pPr>
            <a:r>
              <a:rPr lang="en-US" altLang="en-US" smtClean="0"/>
              <a:t>{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en-US" altLang="en-US" smtClean="0"/>
              <a:t>} is a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 AND-refinement</a:t>
            </a:r>
            <a:r>
              <a:rPr lang="en-US" altLang="en-US" smtClean="0"/>
              <a:t> of </a:t>
            </a:r>
            <a:r>
              <a:rPr lang="fr-FR" i="1" smtClean="0"/>
              <a:t>G  </a:t>
            </a:r>
            <a:r>
              <a:rPr lang="fr-FR" smtClean="0"/>
              <a:t>iff satisfying </a:t>
            </a:r>
            <a:r>
              <a:rPr lang="fr-FR" i="1" smtClean="0"/>
              <a:t>G</a:t>
            </a:r>
            <a:r>
              <a:rPr lang="fr-FR" i="1" baseline="-25000" smtClean="0"/>
              <a:t>1</a:t>
            </a:r>
            <a:r>
              <a:rPr lang="fr-FR" i="1" smtClean="0"/>
              <a:t>, ..., G</a:t>
            </a:r>
            <a:r>
              <a:rPr lang="fr-FR" i="1" baseline="-25000" smtClean="0"/>
              <a:t>n</a:t>
            </a:r>
            <a:r>
              <a:rPr lang="fr-FR" smtClean="0"/>
              <a:t> is </a:t>
            </a:r>
            <a:r>
              <a:rPr lang="fr-FR" i="1" smtClean="0"/>
              <a:t>sufficient</a:t>
            </a:r>
            <a:r>
              <a:rPr lang="fr-FR" smtClean="0"/>
              <a:t> for satisfying </a:t>
            </a:r>
            <a:r>
              <a:rPr lang="fr-FR" i="1" smtClean="0"/>
              <a:t>G</a:t>
            </a:r>
            <a:r>
              <a:rPr lang="fr-FR" smtClean="0"/>
              <a:t>  in view of known domain properties</a:t>
            </a:r>
            <a:endParaRPr lang="fr-FR" sz="200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smtClean="0"/>
              <a:t>			</a:t>
            </a:r>
            <a:r>
              <a:rPr lang="en-US" sz="2200" smtClean="0"/>
              <a:t>{</a:t>
            </a:r>
            <a:r>
              <a:rPr lang="fr-FR" sz="2200" i="1" smtClean="0"/>
              <a:t>G</a:t>
            </a:r>
            <a:r>
              <a:rPr lang="fr-FR" sz="2200" i="1" baseline="-25000" smtClean="0"/>
              <a:t>1</a:t>
            </a:r>
            <a:r>
              <a:rPr lang="fr-FR" sz="2200" i="1" smtClean="0"/>
              <a:t>, ..., G</a:t>
            </a:r>
            <a:r>
              <a:rPr lang="fr-FR" sz="2200" i="1" baseline="-25000" smtClean="0"/>
              <a:t>n</a:t>
            </a:r>
            <a:r>
              <a:rPr lang="fr-FR" sz="2200" i="1" smtClean="0"/>
              <a:t>,</a:t>
            </a:r>
            <a:r>
              <a:rPr lang="en-US" sz="2200" smtClean="0"/>
              <a:t> Dom}</a:t>
            </a:r>
            <a:r>
              <a:rPr lang="en-US" sz="2200" b="1" smtClean="0"/>
              <a:t> </a:t>
            </a:r>
            <a:r>
              <a:rPr lang="en-US" sz="2200" b="1" smtClean="0">
                <a:latin typeface="Symbol" pitchFamily="18" charset="2"/>
              </a:rPr>
              <a:t>|=</a:t>
            </a:r>
            <a:r>
              <a:rPr lang="en-US" sz="2200" smtClean="0">
                <a:latin typeface="MS Shell Dlg" charset="0"/>
              </a:rPr>
              <a:t>  </a:t>
            </a:r>
            <a:r>
              <a:rPr lang="en-US" sz="2200" i="1" smtClean="0"/>
              <a:t>G</a:t>
            </a:r>
            <a:endParaRPr lang="en-US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2413" y="82550"/>
          <a:ext cx="725487" cy="806450"/>
        </p:xfrm>
        <a:graphic>
          <a:graphicData uri="http://schemas.openxmlformats.org/presentationml/2006/ole">
            <p:oleObj spid="_x0000_s4098" name="Clip" r:id="rId3" imgW="845640" imgH="938520" progId="MS_ClipArt_Gallery.2">
              <p:embed/>
            </p:oleObj>
          </a:graphicData>
        </a:graphic>
      </p:graphicFrame>
      <p:sp>
        <p:nvSpPr>
          <p:cNvPr id="1521670" name="Line 6"/>
          <p:cNvSpPr>
            <a:spLocks noChangeShapeType="1"/>
          </p:cNvSpPr>
          <p:nvPr/>
        </p:nvSpPr>
        <p:spPr bwMode="auto">
          <a:xfrm flipH="1">
            <a:off x="3338513" y="3949700"/>
            <a:ext cx="68580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71" name="Line 7"/>
          <p:cNvSpPr>
            <a:spLocks noChangeShapeType="1"/>
          </p:cNvSpPr>
          <p:nvPr/>
        </p:nvSpPr>
        <p:spPr bwMode="auto">
          <a:xfrm>
            <a:off x="4151313" y="3951288"/>
            <a:ext cx="879475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209800" y="2978150"/>
            <a:ext cx="4073525" cy="492125"/>
            <a:chOff x="1847" y="2548"/>
            <a:chExt cx="2566" cy="310"/>
          </a:xfrm>
        </p:grpSpPr>
        <p:sp>
          <p:nvSpPr>
            <p:cNvPr id="4125" name="AutoShape 9"/>
            <p:cNvSpPr>
              <a:spLocks noChangeArrowheads="1"/>
            </p:cNvSpPr>
            <p:nvPr/>
          </p:nvSpPr>
          <p:spPr bwMode="auto">
            <a:xfrm>
              <a:off x="1847" y="2548"/>
              <a:ext cx="2566" cy="310"/>
            </a:xfrm>
            <a:prstGeom prst="parallelogram">
              <a:avLst>
                <a:gd name="adj" fmla="val 3809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6" name="Text Box 10"/>
            <p:cNvSpPr txBox="1">
              <a:spLocks noChangeArrowheads="1"/>
            </p:cNvSpPr>
            <p:nvPr/>
          </p:nvSpPr>
          <p:spPr bwMode="auto">
            <a:xfrm>
              <a:off x="1916" y="2575"/>
              <a:ext cx="246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Achieve [BookRequestSatisfied]</a:t>
              </a: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5" name="AutoShape 11"/>
          <p:cNvSpPr>
            <a:spLocks noChangeArrowheads="1"/>
          </p:cNvSpPr>
          <p:nvPr/>
        </p:nvSpPr>
        <p:spPr bwMode="auto">
          <a:xfrm>
            <a:off x="690563" y="4278313"/>
            <a:ext cx="3200400" cy="717550"/>
          </a:xfrm>
          <a:prstGeom prst="parallelogram">
            <a:avLst>
              <a:gd name="adj" fmla="val 2632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808038" y="4338638"/>
            <a:ext cx="29813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Achieve [ CopyBorrowed</a:t>
            </a:r>
            <a:endParaRPr lang="fr-BE" sz="20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                If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Available]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21677" name="Line 13"/>
          <p:cNvSpPr>
            <a:spLocks noChangeShapeType="1"/>
          </p:cNvSpPr>
          <p:nvPr/>
        </p:nvSpPr>
        <p:spPr bwMode="auto">
          <a:xfrm flipH="1">
            <a:off x="4071938" y="3492500"/>
            <a:ext cx="14287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78" name="Oval 14"/>
          <p:cNvSpPr>
            <a:spLocks noChangeArrowheads="1"/>
          </p:cNvSpPr>
          <p:nvPr/>
        </p:nvSpPr>
        <p:spPr bwMode="auto">
          <a:xfrm>
            <a:off x="3998913" y="3822700"/>
            <a:ext cx="165100" cy="152400"/>
          </a:xfrm>
          <a:prstGeom prst="ellipse">
            <a:avLst/>
          </a:prstGeom>
          <a:solidFill>
            <a:schemeClr val="bg2"/>
          </a:solidFill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9" name="AutoShape 15"/>
          <p:cNvSpPr>
            <a:spLocks noChangeArrowheads="1"/>
          </p:cNvSpPr>
          <p:nvPr/>
        </p:nvSpPr>
        <p:spPr bwMode="auto">
          <a:xfrm>
            <a:off x="4519613" y="4306888"/>
            <a:ext cx="3173412" cy="688975"/>
          </a:xfrm>
          <a:prstGeom prst="parallelogram">
            <a:avLst>
              <a:gd name="adj" fmla="val 22817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4676775" y="4352925"/>
            <a:ext cx="2903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Achieve [CopyDueSoon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If Not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Available]</a:t>
            </a: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4238625" y="3717925"/>
            <a:ext cx="470852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000" b="0" i="1">
                <a:solidFill>
                  <a:schemeClr val="tx2"/>
                </a:solidFill>
                <a:latin typeface="Comic Sans MS" pitchFamily="66" charset="0"/>
              </a:rPr>
              <a:t>complete AND-refinement   </a:t>
            </a:r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</a:rPr>
              <a:t>(claim)</a:t>
            </a:r>
            <a:endParaRPr lang="en-US" sz="2200" b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4112" name="Group 32"/>
          <p:cNvGrpSpPr>
            <a:grpSpLocks/>
          </p:cNvGrpSpPr>
          <p:nvPr/>
        </p:nvGrpSpPr>
        <p:grpSpPr bwMode="auto">
          <a:xfrm>
            <a:off x="179388" y="5770563"/>
            <a:ext cx="3100387" cy="471487"/>
            <a:chOff x="113" y="3653"/>
            <a:chExt cx="1953" cy="297"/>
          </a:xfrm>
        </p:grpSpPr>
        <p:sp>
          <p:nvSpPr>
            <p:cNvPr id="4123" name="AutoShape 18"/>
            <p:cNvSpPr>
              <a:spLocks noChangeArrowheads="1"/>
            </p:cNvSpPr>
            <p:nvPr/>
          </p:nvSpPr>
          <p:spPr bwMode="auto">
            <a:xfrm>
              <a:off x="113" y="3653"/>
              <a:ext cx="1953" cy="297"/>
            </a:xfrm>
            <a:prstGeom prst="parallelogram">
              <a:avLst>
                <a:gd name="adj" fmla="val 35893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4" name="Text Box 19"/>
            <p:cNvSpPr txBox="1">
              <a:spLocks noChangeArrowheads="1"/>
            </p:cNvSpPr>
            <p:nvPr/>
          </p:nvSpPr>
          <p:spPr bwMode="auto">
            <a:xfrm>
              <a:off x="142" y="3691"/>
              <a:ext cx="190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Achieve[ CopyReserved]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4113" name="Group 31"/>
          <p:cNvGrpSpPr>
            <a:grpSpLocks/>
          </p:cNvGrpSpPr>
          <p:nvPr/>
        </p:nvGrpSpPr>
        <p:grpSpPr bwMode="auto">
          <a:xfrm>
            <a:off x="3262313" y="5778500"/>
            <a:ext cx="3646487" cy="471488"/>
            <a:chOff x="2118" y="3640"/>
            <a:chExt cx="2297" cy="297"/>
          </a:xfrm>
        </p:grpSpPr>
        <p:sp>
          <p:nvSpPr>
            <p:cNvPr id="4121" name="AutoShape 20"/>
            <p:cNvSpPr>
              <a:spLocks noChangeArrowheads="1"/>
            </p:cNvSpPr>
            <p:nvPr/>
          </p:nvSpPr>
          <p:spPr bwMode="auto">
            <a:xfrm>
              <a:off x="2118" y="3640"/>
              <a:ext cx="2261" cy="297"/>
            </a:xfrm>
            <a:prstGeom prst="parallelogram">
              <a:avLst>
                <a:gd name="adj" fmla="val 30134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2" name="Text Box 21"/>
            <p:cNvSpPr txBox="1">
              <a:spLocks noChangeArrowheads="1"/>
            </p:cNvSpPr>
            <p:nvPr/>
          </p:nvSpPr>
          <p:spPr bwMode="auto">
            <a:xfrm>
              <a:off x="2165" y="3678"/>
              <a:ext cx="225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Maintain[AvailabilityEnforced]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4114" name="Group 24"/>
          <p:cNvGrpSpPr>
            <a:grpSpLocks/>
          </p:cNvGrpSpPr>
          <p:nvPr/>
        </p:nvGrpSpPr>
        <p:grpSpPr bwMode="auto">
          <a:xfrm>
            <a:off x="5684838" y="6315075"/>
            <a:ext cx="3430587" cy="471488"/>
            <a:chOff x="3259" y="3327"/>
            <a:chExt cx="2161" cy="297"/>
          </a:xfrm>
        </p:grpSpPr>
        <p:sp>
          <p:nvSpPr>
            <p:cNvPr id="4119" name="AutoShape 22"/>
            <p:cNvSpPr>
              <a:spLocks noChangeArrowheads="1"/>
            </p:cNvSpPr>
            <p:nvPr/>
          </p:nvSpPr>
          <p:spPr bwMode="auto">
            <a:xfrm>
              <a:off x="3259" y="3327"/>
              <a:ext cx="2161" cy="297"/>
            </a:xfrm>
            <a:prstGeom prst="parallelogram">
              <a:avLst>
                <a:gd name="adj" fmla="val 2880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3306" y="3365"/>
              <a:ext cx="20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Achieve[AvailabilityNotified]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21690" name="Line 26"/>
          <p:cNvSpPr>
            <a:spLocks noChangeShapeType="1"/>
          </p:cNvSpPr>
          <p:nvPr/>
        </p:nvSpPr>
        <p:spPr bwMode="auto">
          <a:xfrm>
            <a:off x="5746750" y="5386388"/>
            <a:ext cx="503238" cy="385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91" name="Line 27"/>
          <p:cNvSpPr>
            <a:spLocks noChangeShapeType="1"/>
          </p:cNvSpPr>
          <p:nvPr/>
        </p:nvSpPr>
        <p:spPr bwMode="auto">
          <a:xfrm flipH="1">
            <a:off x="5681663" y="5000625"/>
            <a:ext cx="14287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92" name="Oval 28"/>
          <p:cNvSpPr>
            <a:spLocks noChangeArrowheads="1"/>
          </p:cNvSpPr>
          <p:nvPr/>
        </p:nvSpPr>
        <p:spPr bwMode="auto">
          <a:xfrm>
            <a:off x="5622925" y="5259388"/>
            <a:ext cx="165100" cy="152400"/>
          </a:xfrm>
          <a:prstGeom prst="ellipse">
            <a:avLst/>
          </a:prstGeom>
          <a:solidFill>
            <a:schemeClr val="bg2"/>
          </a:solidFill>
          <a:ln w="28575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1694" name="Line 30"/>
          <p:cNvSpPr>
            <a:spLocks noChangeShapeType="1"/>
          </p:cNvSpPr>
          <p:nvPr/>
        </p:nvSpPr>
        <p:spPr bwMode="auto">
          <a:xfrm>
            <a:off x="5783263" y="5337175"/>
            <a:ext cx="2841625" cy="9763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25242</TotalTime>
  <Words>2703</Words>
  <Application>Microsoft PowerPoint</Application>
  <PresentationFormat>On-screen Show (4:3)</PresentationFormat>
  <Paragraphs>706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Symbol</vt:lpstr>
      <vt:lpstr>Arial</vt:lpstr>
      <vt:lpstr>Comic Sans MS</vt:lpstr>
      <vt:lpstr>Wingdings</vt:lpstr>
      <vt:lpstr>Arial Black</vt:lpstr>
      <vt:lpstr>Times New Roman</vt:lpstr>
      <vt:lpstr>MS Shell Dlg</vt:lpstr>
      <vt:lpstr>Times</vt:lpstr>
      <vt:lpstr>Webdings</vt:lpstr>
      <vt:lpstr>Verdana</vt:lpstr>
      <vt:lpstr>Helvetica</vt:lpstr>
      <vt:lpstr>Flyer (Standard)</vt:lpstr>
      <vt:lpstr>Microsoft Clip Gallery</vt:lpstr>
      <vt:lpstr>Microsoft Word Picture</vt:lpstr>
      <vt:lpstr>Building System Models for RE</vt:lpstr>
      <vt:lpstr>Intentional view of the modeled system</vt:lpstr>
      <vt:lpstr>Goals as seen in Chapter 7</vt:lpstr>
      <vt:lpstr>A goal model shows contribution links  and leafgoal assignments</vt:lpstr>
      <vt:lpstr>Goal modeling:  outline</vt:lpstr>
      <vt:lpstr>Goal features are specified in model annotations</vt:lpstr>
      <vt:lpstr>Slide 7</vt:lpstr>
      <vt:lpstr>Goal refinement</vt:lpstr>
      <vt:lpstr>AND-refinements should be complete</vt:lpstr>
      <vt:lpstr>Complete  AND-refinements</vt:lpstr>
      <vt:lpstr>Domain properties in AND-refinements</vt:lpstr>
      <vt:lpstr>AND-refinements should also be   consistent and minimal</vt:lpstr>
      <vt:lpstr>Refinement trees</vt:lpstr>
      <vt:lpstr>Refinement trees visualize satisfaction arguments</vt:lpstr>
      <vt:lpstr>Chaining satisfaction arguments into argumentation trees</vt:lpstr>
      <vt:lpstr>Chaining satisfaction arguments into argumentation trees</vt:lpstr>
      <vt:lpstr>Chaining satisfaction arguments into argumentation trees</vt:lpstr>
      <vt:lpstr>Capturing potential conflicts among goals</vt:lpstr>
      <vt:lpstr>Connecting the goal model with  other system views</vt:lpstr>
      <vt:lpstr>Goal modeling:  outline</vt:lpstr>
      <vt:lpstr>Capturing options:  alternative refinements</vt:lpstr>
      <vt:lpstr>Capturing options:  alternative assignments</vt:lpstr>
      <vt:lpstr>Goal diagrams as AND/OR graphs</vt:lpstr>
      <vt:lpstr>Goal diagrams as AND/OR graphs  (2)</vt:lpstr>
      <vt:lpstr>Goal diagrams as AND/OR graphs  (3)</vt:lpstr>
      <vt:lpstr>Annotating goal refinements &amp; assignments</vt:lpstr>
      <vt:lpstr>Goal modeling:  outline</vt:lpstr>
      <vt:lpstr>Heuristic rules for early discovery of goals</vt:lpstr>
      <vt:lpstr>Heuristic rules for early discovery of goals  (2)</vt:lpstr>
      <vt:lpstr>Heuristic rules for early discovery of goals  (3)</vt:lpstr>
      <vt:lpstr>Heuristic rules for later discovery of goals</vt:lpstr>
      <vt:lpstr>Building goal models:   HOW and WHY questions</vt:lpstr>
      <vt:lpstr>Building goal models:   HOW and WHY questions</vt:lpstr>
      <vt:lpstr>Identifying goals from WHY questions about scenario episodes</vt:lpstr>
      <vt:lpstr>Heuristic rules for later discovery of goals  (2)</vt:lpstr>
      <vt:lpstr>Heuristic rules for later discovery of goals  (3)</vt:lpstr>
      <vt:lpstr>Heuristic rules for later discovery of goals  (4)</vt:lpstr>
      <vt:lpstr>Building goal models:  delimiting their scope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Goal refinement … until when ?</vt:lpstr>
      <vt:lpstr>Building goal models:  bad smells</vt:lpstr>
      <vt:lpstr>Behavioral goals vs. operations</vt:lpstr>
      <vt:lpstr>Building goal models:  bad smells  (2)</vt:lpstr>
      <vt:lpstr>Building goal models:  bad smells  (3)</vt:lpstr>
      <vt:lpstr>Building goal models:  reuse refinement patterns </vt:lpstr>
      <vt:lpstr>A sample of refinement patterns</vt:lpstr>
      <vt:lpstr>Refinement by milestone:  variant for Maintain goals</vt:lpstr>
      <vt:lpstr>A sample of refinement patterns  (2)</vt:lpstr>
      <vt:lpstr>A sample of refinement patterns  (3)</vt:lpstr>
      <vt:lpstr>A sample of refinement patterns  (4)</vt:lpstr>
      <vt:lpstr>A sample of refinement patterns  (5) </vt:lpstr>
      <vt:lpstr>Refinement towards goal realizability:  examples of use </vt:lpstr>
      <vt:lpstr>Refinement towards goal realizability:  examples of use  (2) </vt:lpstr>
      <vt:lpstr>Refinement towards goal realizability:  examples of use  (3) </vt:lpstr>
      <vt:lpstr>Goal modeling: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1029</cp:revision>
  <cp:lastPrinted>2006-06-19T13:43:37Z</cp:lastPrinted>
  <dcterms:created xsi:type="dcterms:W3CDTF">2000-05-26T10:39:43Z</dcterms:created>
  <dcterms:modified xsi:type="dcterms:W3CDTF">2012-07-05T14:59:58Z</dcterms:modified>
</cp:coreProperties>
</file>