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omments/comment3.xml" ContentType="application/vnd.openxmlformats-officedocument.presentationml.comment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1286" r:id="rId2"/>
    <p:sldId id="1285" r:id="rId3"/>
    <p:sldId id="1263" r:id="rId4"/>
    <p:sldId id="1289" r:id="rId5"/>
    <p:sldId id="1288" r:id="rId6"/>
    <p:sldId id="1267" r:id="rId7"/>
    <p:sldId id="1290" r:id="rId8"/>
    <p:sldId id="1291" r:id="rId9"/>
    <p:sldId id="1292" r:id="rId10"/>
    <p:sldId id="1293" r:id="rId11"/>
    <p:sldId id="1265" r:id="rId12"/>
    <p:sldId id="1266" r:id="rId13"/>
    <p:sldId id="1294" r:id="rId14"/>
    <p:sldId id="1295" r:id="rId15"/>
    <p:sldId id="1296" r:id="rId16"/>
    <p:sldId id="1297" r:id="rId17"/>
    <p:sldId id="1299" r:id="rId18"/>
    <p:sldId id="1300" r:id="rId19"/>
    <p:sldId id="1298" r:id="rId20"/>
    <p:sldId id="1268" r:id="rId21"/>
    <p:sldId id="1269" r:id="rId22"/>
    <p:sldId id="1270" r:id="rId23"/>
    <p:sldId id="1271" r:id="rId24"/>
    <p:sldId id="1272" r:id="rId25"/>
    <p:sldId id="1303" r:id="rId26"/>
    <p:sldId id="1301" r:id="rId27"/>
    <p:sldId id="1304" r:id="rId28"/>
    <p:sldId id="1305" r:id="rId29"/>
    <p:sldId id="1306" r:id="rId30"/>
    <p:sldId id="1302" r:id="rId31"/>
    <p:sldId id="1307" r:id="rId32"/>
    <p:sldId id="1308" r:id="rId33"/>
    <p:sldId id="1310" r:id="rId34"/>
    <p:sldId id="1283" r:id="rId35"/>
    <p:sldId id="1273" r:id="rId36"/>
    <p:sldId id="1284" r:id="rId37"/>
    <p:sldId id="1309" r:id="rId38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1pPr>
    <a:lvl2pPr marL="4572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2pPr>
    <a:lvl3pPr marL="9144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3pPr>
    <a:lvl4pPr marL="13716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4pPr>
    <a:lvl5pPr marL="18288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rupalex" initials="d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CC00FF"/>
    <a:srgbClr val="FBD9DC"/>
    <a:srgbClr val="33CCCC"/>
    <a:srgbClr val="009999"/>
    <a:srgbClr val="663300"/>
    <a:srgbClr val="5F5F5F"/>
    <a:srgbClr val="0000FF"/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5" autoAdjust="0"/>
  </p:normalViewPr>
  <p:slideViewPr>
    <p:cSldViewPr snapToGrid="0">
      <p:cViewPr>
        <p:scale>
          <a:sx n="66" d="100"/>
          <a:sy n="66" d="100"/>
        </p:scale>
        <p:origin x="-1494" y="-30"/>
      </p:cViewPr>
      <p:guideLst>
        <p:guide orient="horz" pos="624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02"/>
    </p:cViewPr>
  </p:sorterViewPr>
  <p:notesViewPr>
    <p:cSldViewPr snapToGrid="0">
      <p:cViewPr varScale="1">
        <p:scale>
          <a:sx n="51" d="100"/>
          <a:sy n="51" d="100"/>
        </p:scale>
        <p:origin x="-106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11T17:19:34.726" idx="1">
    <p:pos x="5545" y="3605"/>
    <p:text>Dễ bị tổn thương, dễ bị tấn công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11T17:21:09.407" idx="2">
    <p:pos x="5383" y="2227"/>
    <p:text>Ý muốn (nguyện vọng) và sự tin tưởng (niềm tin)</p:text>
  </p:cm>
  <p:cm authorId="0" dt="2010-07-11T17:22:15.697" idx="3">
    <p:pos x="5383" y="3745"/>
    <p:text>dẫn xuất, điều chế, tiến hóa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11T17:29:13.656" idx="4">
    <p:pos x="5536" y="3901"/>
    <p:text>Sự can thiệp,sự giao thoa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11T17:34:46.686" idx="5">
    <p:pos x="5525" y="3271"/>
    <p:text>bị trì hoãn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6.wmf"/><Relationship Id="rId1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.wmf"/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.wmf"/><Relationship Id="rId1" Type="http://schemas.openxmlformats.org/officeDocument/2006/relationships/image" Target="../media/image2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2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" pitchFamily="18" charset="0"/>
              </a:defRPr>
            </a:lvl1pPr>
          </a:lstStyle>
          <a:p>
            <a:pPr>
              <a:defRPr/>
            </a:pPr>
            <a:fld id="{42F98658-0C9D-4BFF-A487-348F289A5CCB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863" y="9091613"/>
            <a:ext cx="36020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2500" b="1">
                <a:solidFill>
                  <a:schemeClr val="tx1"/>
                </a:solidFill>
                <a:effectLst/>
                <a:latin typeface="MS Shell Dlg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GB"/>
              <a:t>www.wileyeurope .com/college/van lamsweerde </a:t>
            </a:r>
          </a:p>
          <a:p>
            <a:pPr>
              <a:defRPr/>
            </a:pPr>
            <a:r>
              <a:rPr lang="en-GB"/>
              <a:t>©  2009 John Wiley and Sons</a:t>
            </a:r>
            <a:endParaRPr lang="fr-FR" altLang="fr-FR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152400"/>
            <a:ext cx="716280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altLang="fr-FR"/>
              <a:t>Axel van Lamsweerde</a:t>
            </a:r>
          </a:p>
          <a:p>
            <a:pPr>
              <a:defRPr/>
            </a:pPr>
            <a:r>
              <a:rPr lang="fr-FR" altLang="fr-FR"/>
              <a:t>Requirements Engineering: From System Goals to UML Models to Software Specifications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2878BC88-F6C9-4B6E-AB9F-4D835B8F19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78BC88-F6C9-4B6E-AB9F-4D835B8F19C1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Assignment based on goal-capability matching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Software counterpart of a human assignment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Assignment refinement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Assignment selection based on soft goals</a:t>
            </a:r>
          </a:p>
          <a:p>
            <a:pPr marL="228600" indent="-228600">
              <a:buAutoNum type="arabicParenR"/>
            </a:pPr>
            <a:r>
              <a:rPr lang="en-US" baseline="0" smtClean="0"/>
              <a:t>Assignment to </a:t>
            </a:r>
            <a:r>
              <a:rPr lang="en-US" baseline="0" dirty="0" smtClean="0"/>
              <a:t>wisher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78BC88-F6C9-4B6E-AB9F-4D835B8F19C1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28575" y="6608763"/>
            <a:ext cx="9115425" cy="220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 b="1">
                <a:solidFill>
                  <a:schemeClr val="bg2"/>
                </a:solidFill>
                <a:effectLst/>
                <a:latin typeface="Times New Roman" pitchFamily="18" charset="0"/>
              </a:rPr>
              <a:t>www.wileyeurope .com/college/van lamsweerde           </a:t>
            </a:r>
            <a:r>
              <a:rPr lang="en-GB" sz="1200">
                <a:solidFill>
                  <a:schemeClr val="bg2"/>
                </a:solidFill>
                <a:effectLst/>
                <a:latin typeface="Times New Roman" pitchFamily="18" charset="0"/>
              </a:rPr>
              <a:t>Chap.11:  Modeling System Agents</a:t>
            </a:r>
            <a:r>
              <a:rPr lang="fr-BE" sz="1200">
                <a:solidFill>
                  <a:schemeClr val="bg2"/>
                </a:solidFill>
                <a:effectLst/>
                <a:latin typeface="Times New Roman" pitchFamily="18" charset="0"/>
              </a:rPr>
              <a:t>                              </a:t>
            </a:r>
            <a:r>
              <a:rPr lang="en-GB" sz="1200">
                <a:solidFill>
                  <a:schemeClr val="bg2"/>
                </a:solidFill>
                <a:effectLst/>
                <a:latin typeface="Times New Roman" pitchFamily="18" charset="0"/>
              </a:rPr>
              <a:t>©  2009 John Wiley and Sons</a:t>
            </a:r>
            <a:endParaRPr lang="en-GB" sz="1200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>
                <a:solidFill>
                  <a:srgbClr val="009999"/>
                </a:solidFill>
              </a:defRPr>
            </a:lvl1pPr>
          </a:lstStyle>
          <a:p>
            <a:r>
              <a:rPr lang="en-US" altLang="en-US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3500">
                <a:solidFill>
                  <a:schemeClr val="folHlink"/>
                </a:solidFill>
              </a:defRPr>
            </a:lvl1pPr>
          </a:lstStyle>
          <a:p>
            <a:r>
              <a:rPr lang="en-US" altLang="en-US"/>
              <a:t>blah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28675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1071" name="Text Box 47"/>
          <p:cNvSpPr txBox="1">
            <a:spLocks noChangeArrowheads="1"/>
          </p:cNvSpPr>
          <p:nvPr/>
        </p:nvSpPr>
        <p:spPr bwMode="auto">
          <a:xfrm>
            <a:off x="28575" y="6608763"/>
            <a:ext cx="9115425" cy="220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 b="1">
                <a:solidFill>
                  <a:schemeClr val="bg2"/>
                </a:solidFill>
                <a:effectLst/>
                <a:latin typeface="Times New Roman" pitchFamily="18" charset="0"/>
              </a:rPr>
              <a:t>www.wileyeurope .com/college/van lamsweerde           </a:t>
            </a:r>
            <a:r>
              <a:rPr lang="en-GB" sz="1200">
                <a:solidFill>
                  <a:schemeClr val="bg2"/>
                </a:solidFill>
                <a:effectLst/>
                <a:latin typeface="Times New Roman" pitchFamily="18" charset="0"/>
              </a:rPr>
              <a:t>Chap.11:  Modeling System Agents</a:t>
            </a:r>
            <a:r>
              <a:rPr lang="fr-BE" sz="1200">
                <a:solidFill>
                  <a:schemeClr val="bg2"/>
                </a:solidFill>
                <a:effectLst/>
                <a:latin typeface="Times New Roman" pitchFamily="18" charset="0"/>
              </a:rPr>
              <a:t>                      </a:t>
            </a:r>
            <a:r>
              <a:rPr lang="en-GB" sz="1200">
                <a:solidFill>
                  <a:schemeClr val="bg2"/>
                </a:solidFill>
                <a:effectLst/>
                <a:latin typeface="Times New Roman" pitchFamily="18" charset="0"/>
              </a:rPr>
              <a:t>©  2009 John Wiley and Sons    </a:t>
            </a:r>
            <a:r>
              <a:rPr lang="en-GB" sz="1200">
                <a:solidFill>
                  <a:schemeClr val="tx2"/>
                </a:solidFill>
                <a:effectLst/>
                <a:latin typeface="Times New Roman" pitchFamily="18" charset="0"/>
              </a:rPr>
              <a:t>    </a:t>
            </a:r>
            <a:fld id="{65213C8C-EF24-4335-82A2-177E588131FB}" type="slidenum">
              <a:rPr lang="en-GB" sz="1200">
                <a:solidFill>
                  <a:schemeClr val="tx2"/>
                </a:solidFill>
                <a:effectLst/>
                <a:latin typeface="Times New Roman" pitchFamily="18" charset="0"/>
              </a:rPr>
              <a:pPr algn="l" defTabSz="762000">
                <a:lnSpc>
                  <a:spcPct val="7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har char="•"/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3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3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4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4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4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52.bin"/><Relationship Id="rId4" Type="http://schemas.openxmlformats.org/officeDocument/2006/relationships/image" Target="../media/image27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comments" Target="../comments/comment3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782888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Building System Models for RE</a:t>
            </a: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750" y="4046538"/>
            <a:ext cx="6270625" cy="1911350"/>
          </a:xfrm>
        </p:spPr>
        <p:txBody>
          <a:bodyPr/>
          <a:lstStyle/>
          <a:p>
            <a:r>
              <a:rPr lang="en-US" sz="3200" smtClean="0"/>
              <a:t>Chapter 11</a:t>
            </a:r>
          </a:p>
          <a:p>
            <a:pPr>
              <a:lnSpc>
                <a:spcPct val="120000"/>
              </a:lnSpc>
            </a:pPr>
            <a:r>
              <a:rPr lang="en-US" sz="3200" smtClean="0"/>
              <a:t>Modeling System Agents and Responsibilities</a:t>
            </a:r>
            <a:endParaRPr lang="en-US" sz="4400" smtClean="0"/>
          </a:p>
        </p:txBody>
      </p:sp>
      <p:pic>
        <p:nvPicPr>
          <p:cNvPr id="30724" name="Picture 4" descr="WileyCo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4263" y="519113"/>
            <a:ext cx="1816100" cy="213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5075" y="133350"/>
            <a:ext cx="7200900" cy="762000"/>
          </a:xfrm>
        </p:spPr>
        <p:txBody>
          <a:bodyPr/>
          <a:lstStyle/>
          <a:p>
            <a:r>
              <a:rPr lang="en-US" smtClean="0"/>
              <a:t>Agent capabilities &amp; goal realizability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031875"/>
            <a:ext cx="8764588" cy="2443163"/>
          </a:xfrm>
        </p:spPr>
        <p:txBody>
          <a:bodyPr/>
          <a:lstStyle/>
          <a:p>
            <a:r>
              <a:rPr lang="en-US" smtClean="0"/>
              <a:t>Responsibility assignment is subject to agent capabilities</a:t>
            </a:r>
            <a:endParaRPr lang="en-US" sz="2000" smtClean="0"/>
          </a:p>
          <a:p>
            <a:pPr lvl="1">
              <a:lnSpc>
                <a:spcPct val="120000"/>
              </a:lnSpc>
            </a:pPr>
            <a:r>
              <a:rPr lang="en-US" sz="2000" smtClean="0"/>
              <a:t>the goal must be realizable by the agent in view of what the agent can monitor and control</a:t>
            </a:r>
          </a:p>
          <a:p>
            <a:pPr lvl="1">
              <a:spcBef>
                <a:spcPct val="20000"/>
              </a:spcBef>
            </a:pPr>
            <a:r>
              <a:rPr lang="en-US" sz="2000" i="1" smtClean="0"/>
              <a:t>roughly:</a:t>
            </a:r>
            <a:r>
              <a:rPr lang="en-US" sz="2000" smtClean="0"/>
              <a:t>  we can define a set of sequences of state transitions on the agent’s monitored/controlled variables that coincides with the set of behaviors prescribed by the goal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14300" y="85725"/>
          <a:ext cx="798513" cy="862013"/>
        </p:xfrm>
        <a:graphic>
          <a:graphicData uri="http://schemas.openxmlformats.org/presentationml/2006/ole">
            <p:oleObj spid="_x0000_s8194" name="Clip" r:id="rId3" imgW="1088640" imgH="1174680" progId="">
              <p:embed/>
            </p:oleObj>
          </a:graphicData>
        </a:graphic>
      </p:graphicFrame>
      <p:grpSp>
        <p:nvGrpSpPr>
          <p:cNvPr id="8198" name="Group 25"/>
          <p:cNvGrpSpPr>
            <a:grpSpLocks/>
          </p:cNvGrpSpPr>
          <p:nvPr/>
        </p:nvGrpSpPr>
        <p:grpSpPr bwMode="auto">
          <a:xfrm>
            <a:off x="187325" y="3825875"/>
            <a:ext cx="8956675" cy="2455863"/>
            <a:chOff x="118" y="2338"/>
            <a:chExt cx="5642" cy="1547"/>
          </a:xfrm>
        </p:grpSpPr>
        <p:graphicFrame>
          <p:nvGraphicFramePr>
            <p:cNvPr id="8195" name="Object 20"/>
            <p:cNvGraphicFramePr>
              <a:graphicFrameLocks noChangeAspect="1"/>
            </p:cNvGraphicFramePr>
            <p:nvPr/>
          </p:nvGraphicFramePr>
          <p:xfrm>
            <a:off x="118" y="2338"/>
            <a:ext cx="5642" cy="1547"/>
          </p:xfrm>
          <a:graphic>
            <a:graphicData uri="http://schemas.openxmlformats.org/presentationml/2006/ole">
              <p:oleObj spid="_x0000_s8195" name="Picture" r:id="rId4" imgW="6301080" imgH="1459080" progId="Word.Picture.8">
                <p:embed/>
              </p:oleObj>
            </a:graphicData>
          </a:graphic>
        </p:graphicFrame>
        <p:sp>
          <p:nvSpPr>
            <p:cNvPr id="1612821" name="Freeform 21"/>
            <p:cNvSpPr>
              <a:spLocks/>
            </p:cNvSpPr>
            <p:nvPr/>
          </p:nvSpPr>
          <p:spPr bwMode="auto">
            <a:xfrm rot="16200000">
              <a:off x="347" y="3500"/>
              <a:ext cx="203" cy="198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163" y="100"/>
                </a:cxn>
                <a:cxn ang="0">
                  <a:pos x="351" y="25"/>
                </a:cxn>
                <a:cxn ang="0">
                  <a:pos x="576" y="0"/>
                </a:cxn>
              </a:cxnLst>
              <a:rect l="0" t="0" r="r" b="b"/>
              <a:pathLst>
                <a:path w="576" h="175">
                  <a:moveTo>
                    <a:pt x="0" y="175"/>
                  </a:moveTo>
                  <a:cubicBezTo>
                    <a:pt x="52" y="150"/>
                    <a:pt x="104" y="125"/>
                    <a:pt x="163" y="100"/>
                  </a:cubicBezTo>
                  <a:cubicBezTo>
                    <a:pt x="222" y="75"/>
                    <a:pt x="282" y="42"/>
                    <a:pt x="351" y="25"/>
                  </a:cubicBezTo>
                  <a:cubicBezTo>
                    <a:pt x="420" y="8"/>
                    <a:pt x="498" y="4"/>
                    <a:pt x="576" y="0"/>
                  </a:cubicBezTo>
                </a:path>
              </a:pathLst>
            </a:custGeom>
            <a:noFill/>
            <a:ln w="9525" cap="flat">
              <a:solidFill>
                <a:srgbClr val="80008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00" name="Text Box 22"/>
            <p:cNvSpPr txBox="1">
              <a:spLocks noChangeArrowheads="1"/>
            </p:cNvSpPr>
            <p:nvPr/>
          </p:nvSpPr>
          <p:spPr bwMode="auto">
            <a:xfrm>
              <a:off x="441" y="3630"/>
              <a:ext cx="76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0"/>
            <a:lstStyle/>
            <a:p>
              <a:pPr>
                <a:spcBef>
                  <a:spcPts val="300"/>
                </a:spcBef>
              </a:pPr>
              <a:r>
                <a:rPr lang="en-US" sz="1800" i="1">
                  <a:solidFill>
                    <a:srgbClr val="800080"/>
                  </a:solidFill>
                  <a:effectLst/>
                  <a:latin typeface="Times New Roman" pitchFamily="18" charset="0"/>
                </a:rPr>
                <a:t>controlled</a:t>
              </a:r>
              <a:endParaRPr lang="en-AU" sz="10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algn="l">
                <a:spcBef>
                  <a:spcPct val="0"/>
                </a:spcBef>
              </a:pPr>
              <a:endParaRPr lang="en-AU" sz="10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01" name="Text Box 23"/>
            <p:cNvSpPr txBox="1">
              <a:spLocks noChangeArrowheads="1"/>
            </p:cNvSpPr>
            <p:nvPr/>
          </p:nvSpPr>
          <p:spPr bwMode="auto">
            <a:xfrm>
              <a:off x="711" y="2980"/>
              <a:ext cx="67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0"/>
            <a:lstStyle/>
            <a:p>
              <a:pPr>
                <a:spcBef>
                  <a:spcPts val="300"/>
                </a:spcBef>
              </a:pPr>
              <a:r>
                <a:rPr lang="en-US" sz="1800" i="1">
                  <a:solidFill>
                    <a:srgbClr val="009999"/>
                  </a:solidFill>
                  <a:effectLst/>
                  <a:latin typeface="Times New Roman" pitchFamily="18" charset="0"/>
                </a:rPr>
                <a:t>monitored</a:t>
              </a:r>
              <a:endParaRPr lang="en-AU" sz="10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algn="l">
                <a:spcBef>
                  <a:spcPct val="0"/>
                </a:spcBef>
              </a:pPr>
              <a:endParaRPr lang="en-AU" sz="10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12824" name="Freeform 24"/>
            <p:cNvSpPr>
              <a:spLocks/>
            </p:cNvSpPr>
            <p:nvPr/>
          </p:nvSpPr>
          <p:spPr bwMode="auto">
            <a:xfrm rot="21600000" flipH="1" flipV="1">
              <a:off x="551" y="3152"/>
              <a:ext cx="304" cy="144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163" y="100"/>
                </a:cxn>
                <a:cxn ang="0">
                  <a:pos x="351" y="25"/>
                </a:cxn>
                <a:cxn ang="0">
                  <a:pos x="576" y="0"/>
                </a:cxn>
              </a:cxnLst>
              <a:rect l="0" t="0" r="r" b="b"/>
              <a:pathLst>
                <a:path w="576" h="175">
                  <a:moveTo>
                    <a:pt x="0" y="175"/>
                  </a:moveTo>
                  <a:cubicBezTo>
                    <a:pt x="52" y="150"/>
                    <a:pt x="104" y="125"/>
                    <a:pt x="163" y="100"/>
                  </a:cubicBezTo>
                  <a:cubicBezTo>
                    <a:pt x="222" y="75"/>
                    <a:pt x="282" y="42"/>
                    <a:pt x="351" y="25"/>
                  </a:cubicBezTo>
                  <a:cubicBezTo>
                    <a:pt x="420" y="8"/>
                    <a:pt x="498" y="4"/>
                    <a:pt x="576" y="0"/>
                  </a:cubicBezTo>
                </a:path>
              </a:pathLst>
            </a:custGeom>
            <a:noFill/>
            <a:ln w="9525" cap="flat">
              <a:solidFill>
                <a:srgbClr val="009999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1588" y="228600"/>
            <a:ext cx="7686675" cy="762000"/>
          </a:xfrm>
        </p:spPr>
        <p:txBody>
          <a:bodyPr/>
          <a:lstStyle/>
          <a:p>
            <a:r>
              <a:rPr lang="en-US" dirty="0" smtClean="0"/>
              <a:t>Causes of goal </a:t>
            </a:r>
            <a:r>
              <a:rPr lang="en-US" dirty="0" err="1" smtClean="0"/>
              <a:t>unrealizability</a:t>
            </a:r>
            <a:r>
              <a:rPr lang="en-US" dirty="0" smtClean="0"/>
              <a:t> by agents</a:t>
            </a:r>
          </a:p>
        </p:txBody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455738"/>
            <a:ext cx="8270875" cy="4595812"/>
          </a:xfrm>
        </p:spPr>
        <p:txBody>
          <a:bodyPr lIns="182880" anchor="t" anchorCtr="0"/>
          <a:lstStyle/>
          <a:p>
            <a:pPr>
              <a:lnSpc>
                <a:spcPct val="120000"/>
              </a:lnSpc>
              <a:defRPr/>
            </a:pP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Lack of </a:t>
            </a:r>
            <a:r>
              <a:rPr lang="en-US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monitorability</a:t>
            </a:r>
            <a:r>
              <a:rPr lang="en-US" dirty="0" smtClean="0">
                <a:solidFill>
                  <a:schemeClr val="accent1"/>
                </a:solidFill>
              </a:rPr>
              <a:t> of state variables to be evaluated in assigned goals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Lack of controllability</a:t>
            </a:r>
            <a:r>
              <a:rPr lang="en-US" dirty="0" smtClean="0">
                <a:solidFill>
                  <a:schemeClr val="accent1"/>
                </a:solidFill>
              </a:rPr>
              <a:t> of state variables to be constrained in assigned goals</a:t>
            </a:r>
            <a:endParaRPr lang="en-US" dirty="0" smtClean="0"/>
          </a:p>
          <a:p>
            <a:pPr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accent1"/>
                </a:solidFill>
              </a:rPr>
              <a:t>State variables to be evaluated in future states</a:t>
            </a:r>
            <a:endParaRPr lang="en-US" dirty="0" smtClean="0"/>
          </a:p>
          <a:p>
            <a:pPr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accent1"/>
                </a:solidFill>
              </a:rPr>
              <a:t>Goal </a:t>
            </a:r>
            <a:r>
              <a:rPr lang="en-US" dirty="0" err="1" smtClean="0">
                <a:solidFill>
                  <a:schemeClr val="accent1"/>
                </a:solidFill>
              </a:rPr>
              <a:t>unsatisfiability</a:t>
            </a:r>
            <a:r>
              <a:rPr lang="en-US" dirty="0" smtClean="0">
                <a:solidFill>
                  <a:schemeClr val="accent1"/>
                </a:solidFill>
              </a:rPr>
              <a:t> under certain conditions</a:t>
            </a:r>
            <a:endParaRPr lang="en-US" dirty="0" smtClean="0"/>
          </a:p>
          <a:p>
            <a:pPr>
              <a:lnSpc>
                <a:spcPct val="140000"/>
              </a:lnSpc>
              <a:defRPr/>
            </a:pPr>
            <a:r>
              <a:rPr lang="en-US" dirty="0" smtClean="0">
                <a:solidFill>
                  <a:schemeClr val="accent1"/>
                </a:solidFill>
              </a:rPr>
              <a:t>Unbounded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achievement of assigned </a:t>
            </a:r>
            <a:r>
              <a:rPr lang="en-US" i="1" dirty="0" smtClean="0">
                <a:solidFill>
                  <a:schemeClr val="accent1"/>
                </a:solidFill>
              </a:rPr>
              <a:t>Achieve</a:t>
            </a:r>
            <a:r>
              <a:rPr lang="en-US" dirty="0" smtClean="0">
                <a:solidFill>
                  <a:schemeClr val="accent1"/>
                </a:solidFill>
              </a:rPr>
              <a:t> goals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 smtClean="0"/>
              <a:t>target can be indefinitely postponed</a:t>
            </a:r>
          </a:p>
          <a:p>
            <a:pPr algn="ctr">
              <a:lnSpc>
                <a:spcPct val="21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173038"/>
            <a:ext cx="1176338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roup 1061"/>
          <p:cNvGrpSpPr>
            <a:grpSpLocks/>
          </p:cNvGrpSpPr>
          <p:nvPr/>
        </p:nvGrpSpPr>
        <p:grpSpPr bwMode="auto">
          <a:xfrm>
            <a:off x="5721350" y="5867400"/>
            <a:ext cx="1838325" cy="512763"/>
            <a:chOff x="3626" y="2655"/>
            <a:chExt cx="1158" cy="323"/>
          </a:xfrm>
        </p:grpSpPr>
        <p:sp>
          <p:nvSpPr>
            <p:cNvPr id="1581094" name="Line 1062"/>
            <p:cNvSpPr>
              <a:spLocks noChangeShapeType="1"/>
            </p:cNvSpPr>
            <p:nvPr/>
          </p:nvSpPr>
          <p:spPr bwMode="auto">
            <a:xfrm>
              <a:off x="3626" y="2655"/>
              <a:ext cx="418" cy="20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1095" name="Oval 1063"/>
            <p:cNvSpPr>
              <a:spLocks noChangeArrowheads="1"/>
            </p:cNvSpPr>
            <p:nvPr/>
          </p:nvSpPr>
          <p:spPr bwMode="auto">
            <a:xfrm>
              <a:off x="4035" y="2828"/>
              <a:ext cx="100" cy="127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1096" name="Line 1064"/>
            <p:cNvSpPr>
              <a:spLocks noChangeShapeType="1"/>
            </p:cNvSpPr>
            <p:nvPr/>
          </p:nvSpPr>
          <p:spPr bwMode="auto">
            <a:xfrm>
              <a:off x="4130" y="2914"/>
              <a:ext cx="654" cy="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220" name="Group 1060"/>
          <p:cNvGrpSpPr>
            <a:grpSpLocks/>
          </p:cNvGrpSpPr>
          <p:nvPr/>
        </p:nvGrpSpPr>
        <p:grpSpPr bwMode="auto">
          <a:xfrm>
            <a:off x="5756275" y="4171950"/>
            <a:ext cx="1838325" cy="512763"/>
            <a:chOff x="3626" y="2655"/>
            <a:chExt cx="1158" cy="323"/>
          </a:xfrm>
        </p:grpSpPr>
        <p:sp>
          <p:nvSpPr>
            <p:cNvPr id="1581089" name="Line 1057"/>
            <p:cNvSpPr>
              <a:spLocks noChangeShapeType="1"/>
            </p:cNvSpPr>
            <p:nvPr/>
          </p:nvSpPr>
          <p:spPr bwMode="auto">
            <a:xfrm>
              <a:off x="3626" y="2655"/>
              <a:ext cx="418" cy="20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1090" name="Oval 1058"/>
            <p:cNvSpPr>
              <a:spLocks noChangeArrowheads="1"/>
            </p:cNvSpPr>
            <p:nvPr/>
          </p:nvSpPr>
          <p:spPr bwMode="auto">
            <a:xfrm>
              <a:off x="4035" y="2828"/>
              <a:ext cx="100" cy="127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1091" name="Line 1059"/>
            <p:cNvSpPr>
              <a:spLocks noChangeShapeType="1"/>
            </p:cNvSpPr>
            <p:nvPr/>
          </p:nvSpPr>
          <p:spPr bwMode="auto">
            <a:xfrm>
              <a:off x="4130" y="2914"/>
              <a:ext cx="654" cy="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22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79450" y="257175"/>
            <a:ext cx="8278813" cy="762000"/>
          </a:xfrm>
        </p:spPr>
        <p:txBody>
          <a:bodyPr/>
          <a:lstStyle/>
          <a:p>
            <a:r>
              <a:rPr lang="en-US" smtClean="0"/>
              <a:t>Agent capabilities &amp; goal realizability: </a:t>
            </a:r>
            <a:br>
              <a:rPr lang="en-US" smtClean="0"/>
            </a:br>
            <a:r>
              <a:rPr lang="en-US" smtClean="0"/>
              <a:t>examples</a:t>
            </a:r>
            <a:endParaRPr lang="en-US" sz="2000" smtClean="0"/>
          </a:p>
        </p:txBody>
      </p:sp>
      <p:sp>
        <p:nvSpPr>
          <p:cNvPr id="1581063" name="Text Box 1031"/>
          <p:cNvSpPr txBox="1">
            <a:spLocks noChangeArrowheads="1"/>
          </p:cNvSpPr>
          <p:nvPr/>
        </p:nvSpPr>
        <p:spPr bwMode="auto">
          <a:xfrm>
            <a:off x="352425" y="3221038"/>
            <a:ext cx="6850063" cy="4270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Ex 1:  </a:t>
            </a:r>
            <a:r>
              <a:rPr lang="en-US" sz="2200">
                <a:solidFill>
                  <a:srgbClr val="009999"/>
                </a:solidFill>
                <a:effectLst/>
                <a:latin typeface="Comic Sans MS" pitchFamily="66" charset="0"/>
              </a:rPr>
              <a:t>Realizable</a:t>
            </a: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 by TrainController</a:t>
            </a:r>
            <a:endParaRPr lang="en-US" sz="220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9223" name="Group 1032"/>
          <p:cNvGrpSpPr>
            <a:grpSpLocks/>
          </p:cNvGrpSpPr>
          <p:nvPr/>
        </p:nvGrpSpPr>
        <p:grpSpPr bwMode="auto">
          <a:xfrm>
            <a:off x="1322388" y="3844925"/>
            <a:ext cx="6226175" cy="457200"/>
            <a:chOff x="819" y="2212"/>
            <a:chExt cx="4176" cy="288"/>
          </a:xfrm>
        </p:grpSpPr>
        <p:sp>
          <p:nvSpPr>
            <p:cNvPr id="1581065" name="AutoShape 1033"/>
            <p:cNvSpPr>
              <a:spLocks noChangeArrowheads="1"/>
            </p:cNvSpPr>
            <p:nvPr/>
          </p:nvSpPr>
          <p:spPr bwMode="auto">
            <a:xfrm>
              <a:off x="833" y="2212"/>
              <a:ext cx="4162" cy="288"/>
            </a:xfrm>
            <a:prstGeom prst="parallelogram">
              <a:avLst>
                <a:gd name="adj" fmla="val 57538"/>
              </a:avLst>
            </a:prstGeom>
            <a:solidFill>
              <a:srgbClr val="B4B1ED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44" name="Text Box 1034"/>
            <p:cNvSpPr txBox="1">
              <a:spLocks noChangeArrowheads="1"/>
            </p:cNvSpPr>
            <p:nvPr/>
          </p:nvSpPr>
          <p:spPr bwMode="auto">
            <a:xfrm>
              <a:off x="819" y="2212"/>
              <a:ext cx="3955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fr-FR" altLang="fr-FR" b="1">
                  <a:solidFill>
                    <a:schemeClr val="tx2"/>
                  </a:solidFill>
                  <a:effectLst/>
                  <a:latin typeface="Comic Sans MS" pitchFamily="66" charset="0"/>
                </a:rPr>
                <a:t> </a:t>
              </a:r>
              <a:r>
                <a:rPr lang="fr-FR" altLang="fr-FR" sz="2200">
                  <a:solidFill>
                    <a:schemeClr val="tx1"/>
                  </a:solidFill>
                  <a:effectLst/>
                  <a:latin typeface="Comic Sans MS" pitchFamily="66" charset="0"/>
                </a:rPr>
                <a:t>measuredSpeed </a:t>
              </a:r>
              <a:r>
                <a:rPr lang="en-US" sz="2200">
                  <a:solidFill>
                    <a:schemeClr val="tx1"/>
                  </a:solidFill>
                  <a:effectLst/>
                </a:rPr>
                <a:t>¹ </a:t>
              </a:r>
              <a:r>
                <a:rPr lang="fr-FR" altLang="fr-FR" sz="2200">
                  <a:solidFill>
                    <a:schemeClr val="tx1"/>
                  </a:solidFill>
                  <a:effectLst/>
                  <a:latin typeface="Comic Sans MS" pitchFamily="66" charset="0"/>
                </a:rPr>
                <a:t>0</a:t>
              </a:r>
              <a:r>
                <a:rPr lang="fr-FR" altLang="fr-FR" sz="2200">
                  <a:solidFill>
                    <a:schemeClr val="tx1"/>
                  </a:solidFill>
                  <a:effectLst/>
                </a:rPr>
                <a:t> Þ</a:t>
              </a:r>
              <a:r>
                <a:rPr lang="fr-FR" altLang="fr-FR" sz="2200" b="1">
                  <a:solidFill>
                    <a:schemeClr val="tx1"/>
                  </a:solidFill>
                  <a:effectLst/>
                  <a:latin typeface="Comic Sans MS" pitchFamily="66" charset="0"/>
                </a:rPr>
                <a:t> </a:t>
              </a:r>
              <a:r>
                <a:rPr lang="fr-FR" altLang="fr-FR" sz="2200">
                  <a:solidFill>
                    <a:schemeClr val="tx1"/>
                  </a:solidFill>
                  <a:effectLst/>
                  <a:latin typeface="Comic Sans MS" pitchFamily="66" charset="0"/>
                </a:rPr>
                <a:t>doorState = ‘closed’</a:t>
              </a:r>
              <a:endParaRPr lang="fr-FR" sz="2200"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581071" name="AutoShape 1039"/>
          <p:cNvSpPr>
            <a:spLocks noChangeArrowheads="1"/>
          </p:cNvSpPr>
          <p:nvPr/>
        </p:nvSpPr>
        <p:spPr bwMode="auto">
          <a:xfrm>
            <a:off x="2605088" y="5402263"/>
            <a:ext cx="4354512" cy="528637"/>
          </a:xfrm>
          <a:prstGeom prst="parallelogram">
            <a:avLst>
              <a:gd name="adj" fmla="val 32796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9225" name="Text Box 1040"/>
          <p:cNvSpPr txBox="1">
            <a:spLocks noChangeArrowheads="1"/>
          </p:cNvSpPr>
          <p:nvPr/>
        </p:nvSpPr>
        <p:spPr bwMode="auto">
          <a:xfrm>
            <a:off x="3054350" y="5473700"/>
            <a:ext cx="3198813" cy="4270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fr-FR" altLang="fr-FR" sz="2200">
                <a:solidFill>
                  <a:schemeClr val="folHlink"/>
                </a:solidFill>
                <a:effectLst/>
                <a:latin typeface="Comic Sans MS" pitchFamily="66" charset="0"/>
              </a:rPr>
              <a:t>Moving</a:t>
            </a:r>
            <a:r>
              <a:rPr lang="fr-FR" altLang="fr-FR" sz="2200">
                <a:solidFill>
                  <a:schemeClr val="tx1"/>
                </a:solidFill>
                <a:effectLst/>
              </a:rPr>
              <a:t>  Þ</a:t>
            </a:r>
            <a:r>
              <a:rPr lang="fr-FR" altLang="fr-FR" sz="22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fr-FR" altLang="fr-FR" sz="2200">
                <a:solidFill>
                  <a:schemeClr val="folHlink"/>
                </a:solidFill>
                <a:effectLst/>
                <a:latin typeface="Comic Sans MS" pitchFamily="66" charset="0"/>
              </a:rPr>
              <a:t>DoorsClosed</a:t>
            </a:r>
            <a:endParaRPr lang="fr-FR" sz="22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81073" name="Text Box 1041"/>
          <p:cNvSpPr txBox="1">
            <a:spLocks noChangeArrowheads="1"/>
          </p:cNvSpPr>
          <p:nvPr/>
        </p:nvSpPr>
        <p:spPr bwMode="auto">
          <a:xfrm>
            <a:off x="304800" y="4772025"/>
            <a:ext cx="7353300" cy="427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Ex 2:  </a:t>
            </a:r>
            <a:r>
              <a:rPr lang="en-US" sz="220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Not</a:t>
            </a:r>
            <a:r>
              <a:rPr lang="en-US" sz="2200">
                <a:solidFill>
                  <a:srgbClr val="009999"/>
                </a:solidFill>
                <a:effectLst/>
                <a:latin typeface="Comic Sans MS" pitchFamily="66" charset="0"/>
              </a:rPr>
              <a:t> realizable</a:t>
            </a: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 by TrainController</a:t>
            </a:r>
          </a:p>
        </p:txBody>
      </p:sp>
      <p:grpSp>
        <p:nvGrpSpPr>
          <p:cNvPr id="9227" name="Group 1046"/>
          <p:cNvGrpSpPr>
            <a:grpSpLocks/>
          </p:cNvGrpSpPr>
          <p:nvPr/>
        </p:nvGrpSpPr>
        <p:grpSpPr bwMode="auto">
          <a:xfrm>
            <a:off x="6300788" y="6030913"/>
            <a:ext cx="303212" cy="457200"/>
            <a:chOff x="4225" y="3700"/>
            <a:chExt cx="191" cy="288"/>
          </a:xfrm>
        </p:grpSpPr>
        <p:sp>
          <p:nvSpPr>
            <p:cNvPr id="1581079" name="Line 1047"/>
            <p:cNvSpPr>
              <a:spLocks noChangeShapeType="1"/>
            </p:cNvSpPr>
            <p:nvPr/>
          </p:nvSpPr>
          <p:spPr bwMode="auto">
            <a:xfrm flipH="1">
              <a:off x="4225" y="3700"/>
              <a:ext cx="191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1080" name="Line 1048"/>
            <p:cNvSpPr>
              <a:spLocks noChangeShapeType="1"/>
            </p:cNvSpPr>
            <p:nvPr/>
          </p:nvSpPr>
          <p:spPr bwMode="auto">
            <a:xfrm>
              <a:off x="4225" y="3700"/>
              <a:ext cx="191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81060" name="AutoShape 1028"/>
          <p:cNvSpPr>
            <a:spLocks noChangeArrowheads="1"/>
          </p:cNvSpPr>
          <p:nvPr/>
        </p:nvSpPr>
        <p:spPr bwMode="auto">
          <a:xfrm>
            <a:off x="3484563" y="2182813"/>
            <a:ext cx="2335212" cy="504825"/>
          </a:xfrm>
          <a:prstGeom prst="hexagon">
            <a:avLst>
              <a:gd name="adj" fmla="val 35057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81061" name="Text Box 1029"/>
          <p:cNvSpPr txBox="1">
            <a:spLocks noChangeArrowheads="1"/>
          </p:cNvSpPr>
          <p:nvPr/>
        </p:nvSpPr>
        <p:spPr bwMode="auto">
          <a:xfrm>
            <a:off x="3471863" y="2212975"/>
            <a:ext cx="2374900" cy="4270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fr-FR" sz="2200">
                <a:solidFill>
                  <a:schemeClr val="bg2"/>
                </a:solidFill>
                <a:effectLst/>
                <a:latin typeface="Helvetica" charset="0"/>
              </a:rPr>
              <a:t>TrainController</a:t>
            </a:r>
            <a:endParaRPr lang="fr-FR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1581062" name="Text Box 1030"/>
          <p:cNvSpPr txBox="1">
            <a:spLocks noChangeArrowheads="1"/>
          </p:cNvSpPr>
          <p:nvPr/>
        </p:nvSpPr>
        <p:spPr bwMode="auto">
          <a:xfrm>
            <a:off x="1003300" y="1685925"/>
            <a:ext cx="2559050" cy="6715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 i="1">
                <a:solidFill>
                  <a:srgbClr val="009999"/>
                </a:solidFill>
                <a:effectLst/>
                <a:latin typeface="Arial" pitchFamily="34" charset="0"/>
              </a:rPr>
              <a:t>monitored variable</a:t>
            </a:r>
            <a:endParaRPr lang="en-US">
              <a:solidFill>
                <a:srgbClr val="009999"/>
              </a:solidFill>
              <a:effectLst/>
              <a:latin typeface="Comic Sans MS" pitchFamily="66" charset="0"/>
            </a:endParaRPr>
          </a:p>
          <a:p>
            <a:pPr algn="l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effectLst/>
                <a:latin typeface="Comic Sans MS" pitchFamily="66" charset="0"/>
              </a:rPr>
              <a:t>measuredSpeed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581081" name="Line 1049"/>
          <p:cNvSpPr>
            <a:spLocks noChangeShapeType="1"/>
          </p:cNvSpPr>
          <p:nvPr/>
        </p:nvSpPr>
        <p:spPr bwMode="auto">
          <a:xfrm>
            <a:off x="5800725" y="2446338"/>
            <a:ext cx="1905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81082" name="Line 1050"/>
          <p:cNvSpPr>
            <a:spLocks noChangeShapeType="1"/>
          </p:cNvSpPr>
          <p:nvPr/>
        </p:nvSpPr>
        <p:spPr bwMode="auto">
          <a:xfrm>
            <a:off x="1147763" y="2454275"/>
            <a:ext cx="23812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81083" name="Text Box 1051"/>
          <p:cNvSpPr txBox="1">
            <a:spLocks noChangeArrowheads="1"/>
          </p:cNvSpPr>
          <p:nvPr/>
        </p:nvSpPr>
        <p:spPr bwMode="auto">
          <a:xfrm>
            <a:off x="5783263" y="1684338"/>
            <a:ext cx="2559050" cy="6715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 i="1">
                <a:solidFill>
                  <a:srgbClr val="009999"/>
                </a:solidFill>
                <a:effectLst/>
                <a:latin typeface="Arial" pitchFamily="34" charset="0"/>
              </a:rPr>
              <a:t>controlled variable</a:t>
            </a:r>
            <a:endParaRPr lang="en-US">
              <a:solidFill>
                <a:srgbClr val="009999"/>
              </a:solidFill>
              <a:effectLst/>
              <a:latin typeface="Comic Sans MS" pitchFamily="66" charset="0"/>
            </a:endParaRPr>
          </a:p>
          <a:p>
            <a:pPr algn="l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effectLst/>
                <a:latin typeface="Comic Sans MS" pitchFamily="66" charset="0"/>
              </a:rPr>
              <a:t>doorState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581085" name="Text Box 1053"/>
          <p:cNvSpPr txBox="1">
            <a:spLocks noChangeArrowheads="1"/>
          </p:cNvSpPr>
          <p:nvPr/>
        </p:nvSpPr>
        <p:spPr bwMode="auto">
          <a:xfrm>
            <a:off x="3260725" y="1362075"/>
            <a:ext cx="25590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 i="1">
                <a:solidFill>
                  <a:schemeClr val="tx2"/>
                </a:solidFill>
                <a:effectLst/>
                <a:latin typeface="Comic Sans MS" pitchFamily="66" charset="0"/>
              </a:rPr>
              <a:t>agent capabilities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581086" name="Line 1054"/>
          <p:cNvSpPr>
            <a:spLocks noChangeShapeType="1"/>
          </p:cNvSpPr>
          <p:nvPr/>
        </p:nvSpPr>
        <p:spPr bwMode="auto">
          <a:xfrm flipV="1">
            <a:off x="1919288" y="1589088"/>
            <a:ext cx="1355725" cy="9525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81087" name="Line 1055"/>
          <p:cNvSpPr>
            <a:spLocks noChangeShapeType="1"/>
          </p:cNvSpPr>
          <p:nvPr/>
        </p:nvSpPr>
        <p:spPr bwMode="auto">
          <a:xfrm>
            <a:off x="5546725" y="1603375"/>
            <a:ext cx="1052513" cy="134938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81098" name="AutoShape 1066"/>
          <p:cNvSpPr>
            <a:spLocks noChangeArrowheads="1"/>
          </p:cNvSpPr>
          <p:nvPr/>
        </p:nvSpPr>
        <p:spPr bwMode="auto">
          <a:xfrm>
            <a:off x="6986588" y="4445000"/>
            <a:ext cx="1906587" cy="504825"/>
          </a:xfrm>
          <a:prstGeom prst="hexagon">
            <a:avLst>
              <a:gd name="adj" fmla="val 28623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81099" name="Text Box 1067"/>
          <p:cNvSpPr txBox="1">
            <a:spLocks noChangeArrowheads="1"/>
          </p:cNvSpPr>
          <p:nvPr/>
        </p:nvSpPr>
        <p:spPr bwMode="auto">
          <a:xfrm>
            <a:off x="6986588" y="4489450"/>
            <a:ext cx="1890712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fr-FR" sz="2000">
                <a:solidFill>
                  <a:schemeClr val="bg2"/>
                </a:solidFill>
                <a:effectLst/>
                <a:latin typeface="Helvetica" charset="0"/>
              </a:rPr>
              <a:t>TrainControler</a:t>
            </a:r>
            <a:endParaRPr lang="fr-FR" sz="2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1581101" name="AutoShape 1069"/>
          <p:cNvSpPr>
            <a:spLocks noChangeArrowheads="1"/>
          </p:cNvSpPr>
          <p:nvPr/>
        </p:nvSpPr>
        <p:spPr bwMode="auto">
          <a:xfrm>
            <a:off x="6980238" y="6011863"/>
            <a:ext cx="1906587" cy="504825"/>
          </a:xfrm>
          <a:prstGeom prst="hexagon">
            <a:avLst>
              <a:gd name="adj" fmla="val 28623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81102" name="Text Box 1070"/>
          <p:cNvSpPr txBox="1">
            <a:spLocks noChangeArrowheads="1"/>
          </p:cNvSpPr>
          <p:nvPr/>
        </p:nvSpPr>
        <p:spPr bwMode="auto">
          <a:xfrm>
            <a:off x="6980238" y="6056313"/>
            <a:ext cx="1890712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fr-FR" sz="2000">
                <a:solidFill>
                  <a:schemeClr val="bg2"/>
                </a:solidFill>
                <a:effectLst/>
                <a:latin typeface="Helvetica" charset="0"/>
              </a:rPr>
              <a:t>TrainControler</a:t>
            </a:r>
            <a:endParaRPr lang="fr-FR" sz="2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graphicFrame>
        <p:nvGraphicFramePr>
          <p:cNvPr id="9218" name="Object 1071"/>
          <p:cNvGraphicFramePr>
            <a:graphicFrameLocks noChangeAspect="1"/>
          </p:cNvGraphicFramePr>
          <p:nvPr/>
        </p:nvGraphicFramePr>
        <p:xfrm>
          <a:off x="142875" y="128588"/>
          <a:ext cx="869950" cy="941387"/>
        </p:xfrm>
        <a:graphic>
          <a:graphicData uri="http://schemas.openxmlformats.org/presentationml/2006/ole">
            <p:oleObj spid="_x0000_s9218" name="Clip" r:id="rId3" imgW="1088640" imgH="1174680" progId="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133350"/>
            <a:ext cx="7734300" cy="762000"/>
          </a:xfrm>
        </p:spPr>
        <p:txBody>
          <a:bodyPr/>
          <a:lstStyle/>
          <a:p>
            <a:r>
              <a:rPr kumimoji="0" lang="en-US" smtClean="0"/>
              <a:t>Agents as operation performers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903288"/>
            <a:ext cx="8764587" cy="3152775"/>
          </a:xfrm>
        </p:spPr>
        <p:txBody>
          <a:bodyPr/>
          <a:lstStyle/>
          <a:p>
            <a:pPr>
              <a:defRPr/>
            </a:pPr>
            <a:r>
              <a:rPr lang="en-US" smtClean="0"/>
              <a:t>An agent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performs</a:t>
            </a:r>
            <a:r>
              <a:rPr lang="en-US" smtClean="0"/>
              <a:t> an operation if the applications of this operation are activated by instances of this agent</a:t>
            </a:r>
            <a:endParaRPr lang="en-US" sz="2000" smtClean="0"/>
          </a:p>
          <a:p>
            <a:pPr lvl="1">
              <a:spcBef>
                <a:spcPct val="20000"/>
              </a:spcBef>
              <a:defRPr/>
            </a:pPr>
            <a:r>
              <a:rPr lang="en-US" sz="2000" smtClean="0"/>
              <a:t>means for getting/setting the agent’s monitored/controlled variables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2000" smtClean="0"/>
              <a:t>under restricted conditions so as to satisfy assigned goals: permissions, obligations specified in operation model </a:t>
            </a:r>
            <a:r>
              <a:rPr lang="en-US" sz="1800" smtClean="0"/>
              <a:t>(cf. Chap.12)</a:t>
            </a:r>
            <a:endParaRPr lang="en-US" sz="2000" smtClean="0"/>
          </a:p>
          <a:p>
            <a:pPr lvl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000" smtClean="0"/>
              <a:t>which agent instance activates which operation application:  specified in</a:t>
            </a:r>
            <a:r>
              <a:rPr lang="en-US" sz="2000" i="1" smtClean="0"/>
              <a:t>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instance declaration</a:t>
            </a:r>
            <a:r>
              <a:rPr lang="en-US" sz="2000" i="1" smtClean="0"/>
              <a:t> </a:t>
            </a:r>
            <a:r>
              <a:rPr lang="en-US" sz="2000" smtClean="0"/>
              <a:t>annotating </a:t>
            </a:r>
            <a:r>
              <a:rPr lang="en-US" sz="2000" i="1" smtClean="0"/>
              <a:t>Performance</a:t>
            </a:r>
            <a:r>
              <a:rPr lang="en-US" sz="2000" smtClean="0"/>
              <a:t> link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114300" y="85725"/>
          <a:ext cx="798513" cy="862013"/>
        </p:xfrm>
        <a:graphic>
          <a:graphicData uri="http://schemas.openxmlformats.org/presentationml/2006/ole">
            <p:oleObj spid="_x0000_s10242" name="Clip" r:id="rId3" imgW="1088640" imgH="1174680" progId="">
              <p:embed/>
            </p:oleObj>
          </a:graphicData>
        </a:graphic>
      </p:graphicFrame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246063" y="4310063"/>
          <a:ext cx="8729662" cy="2139950"/>
        </p:xfrm>
        <a:graphic>
          <a:graphicData uri="http://schemas.openxmlformats.org/presentationml/2006/ole">
            <p:oleObj spid="_x0000_s10243" name="Picture" r:id="rId4" imgW="4500360" imgH="101412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Agent wishes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52538"/>
            <a:ext cx="8751887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A human agent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wishes</a:t>
            </a:r>
            <a:r>
              <a:rPr lang="en-US" smtClean="0"/>
              <a:t> a goal if its instances would like the goal to be satisfied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en-US" sz="2000" smtClean="0"/>
              <a:t>e.g.  </a:t>
            </a:r>
            <a:r>
              <a:rPr lang="en-US" sz="2000" i="1" smtClean="0"/>
              <a:t>Wish</a:t>
            </a:r>
            <a:r>
              <a:rPr lang="en-US" sz="2000" smtClean="0"/>
              <a:t> link between ...	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Patron</a:t>
            </a:r>
            <a:r>
              <a:rPr lang="en-US" sz="2000" smtClean="0"/>
              <a:t> and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LongLoanPeriods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					 Participant</a:t>
            </a:r>
            <a:r>
              <a:rPr lang="en-US" sz="2000" smtClean="0"/>
              <a:t> and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MinimumInteraction</a:t>
            </a:r>
            <a:endParaRPr lang="en-US" sz="2000" smtClean="0"/>
          </a:p>
          <a:p>
            <a:pPr>
              <a:lnSpc>
                <a:spcPct val="150000"/>
              </a:lnSpc>
              <a:defRPr/>
            </a:pPr>
            <a:r>
              <a:rPr lang="en-US" smtClean="0"/>
              <a:t>Optional agent feature used for ...</a:t>
            </a:r>
          </a:p>
          <a:p>
            <a:pPr lvl="1">
              <a:defRPr/>
            </a:pPr>
            <a:r>
              <a:rPr lang="en-US" smtClean="0">
                <a:solidFill>
                  <a:schemeClr val="tx1"/>
                </a:solidFill>
              </a:rPr>
              <a:t>Goal elicitation:</a:t>
            </a:r>
            <a:r>
              <a:rPr lang="en-US" smtClean="0"/>
              <a:t>  </a:t>
            </a:r>
            <a:r>
              <a:rPr lang="en-US" sz="2000" smtClean="0"/>
              <a:t>goals wished by this human agent </a:t>
            </a:r>
            <a:r>
              <a:rPr lang="en-US" sz="2000" smtClean="0">
                <a:solidFill>
                  <a:schemeClr val="tx2"/>
                </a:solidFill>
              </a:rPr>
              <a:t>?</a:t>
            </a:r>
            <a:r>
              <a:rPr lang="en-US" sz="2000" smtClean="0"/>
              <a:t> 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>
                <a:solidFill>
                  <a:schemeClr val="tx1"/>
                </a:solidFill>
              </a:rPr>
              <a:t>Responsibility assignment:</a:t>
            </a:r>
            <a:r>
              <a:rPr lang="en-US" smtClean="0"/>
              <a:t>  </a:t>
            </a:r>
          </a:p>
          <a:p>
            <a:pPr lvl="2">
              <a:defRPr/>
            </a:pPr>
            <a:r>
              <a:rPr lang="en-US" smtClean="0"/>
              <a:t>Avoid assignments of goals conflicting with wished goals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z="2000" smtClean="0"/>
              <a:t>               e.g. no assignment of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ReturnEncoded</a:t>
            </a:r>
            <a:r>
              <a:rPr lang="en-US" sz="2000" smtClean="0"/>
              <a:t> to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Patron</a:t>
            </a:r>
            <a:endParaRPr lang="en-US" smtClean="0"/>
          </a:p>
          <a:p>
            <a:pPr lvl="2">
              <a:spcBef>
                <a:spcPct val="75000"/>
              </a:spcBef>
              <a:defRPr/>
            </a:pPr>
            <a:r>
              <a:rPr lang="en-US" smtClean="0"/>
              <a:t>Favor assignments of security goals to trustworthy agents: wishing them</a:t>
            </a:r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8163" y="2619375"/>
            <a:ext cx="681037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7605713" y="2127250"/>
          <a:ext cx="568325" cy="473075"/>
        </p:xfrm>
        <a:graphic>
          <a:graphicData uri="http://schemas.openxmlformats.org/presentationml/2006/ole">
            <p:oleObj spid="_x0000_s11266" name="Clip" r:id="rId4" imgW="707040" imgH="759960" progId="">
              <p:embed/>
            </p:oleObj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114300" y="85725"/>
          <a:ext cx="798513" cy="862013"/>
        </p:xfrm>
        <a:graphic>
          <a:graphicData uri="http://schemas.openxmlformats.org/presentationml/2006/ole">
            <p:oleObj spid="_x0000_s11267" name="Clip" r:id="rId5" imgW="1088640" imgH="1174680" progId="">
              <p:embed/>
            </p:oleObj>
          </a:graphicData>
        </a:graphic>
      </p:graphicFrame>
      <p:graphicFrame>
        <p:nvGraphicFramePr>
          <p:cNvPr id="11268" name="Object 7"/>
          <p:cNvGraphicFramePr>
            <a:graphicFrameLocks noChangeAspect="1"/>
          </p:cNvGraphicFramePr>
          <p:nvPr/>
        </p:nvGraphicFramePr>
        <p:xfrm>
          <a:off x="7643813" y="4964113"/>
          <a:ext cx="568325" cy="473075"/>
        </p:xfrm>
        <a:graphic>
          <a:graphicData uri="http://schemas.openxmlformats.org/presentationml/2006/ole">
            <p:oleObj spid="_x0000_s11268" name="Clip" r:id="rId6" imgW="707040" imgH="759960" progId="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Agent belief and knowledge</a:t>
            </a:r>
          </a:p>
        </p:txBody>
      </p:sp>
      <p:sp>
        <p:nvSpPr>
          <p:cNvPr id="161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281113"/>
            <a:ext cx="8751888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Agents may be equipped with a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local memory</a:t>
            </a:r>
            <a:r>
              <a:rPr lang="en-US" smtClean="0"/>
              <a:t> maintaining facts about their environment</a:t>
            </a:r>
          </a:p>
          <a:p>
            <a:pPr lvl="1">
              <a:defRPr/>
            </a:pPr>
            <a:r>
              <a:rPr lang="en-US" sz="2000" smtClean="0"/>
              <a:t>domain properties should state how facts get in and out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/>
              <a:t>An agent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believes</a:t>
            </a:r>
            <a:r>
              <a:rPr lang="en-US" smtClean="0"/>
              <a:t> a fact </a:t>
            </a:r>
            <a:r>
              <a:rPr lang="en-US" i="1" smtClean="0"/>
              <a:t>F</a:t>
            </a:r>
            <a:r>
              <a:rPr lang="en-US" smtClean="0"/>
              <a:t>   if</a:t>
            </a:r>
            <a:r>
              <a:rPr lang="en-US" i="1" smtClean="0"/>
              <a:t> F</a:t>
            </a:r>
            <a:r>
              <a:rPr lang="en-US" smtClean="0"/>
              <a:t> is in its local memory</a:t>
            </a:r>
          </a:p>
          <a:p>
            <a:pPr>
              <a:lnSpc>
                <a:spcPct val="130000"/>
              </a:lnSpc>
              <a:defRPr/>
            </a:pPr>
            <a:r>
              <a:rPr lang="en-US" smtClean="0"/>
              <a:t>An agent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knows</a:t>
            </a:r>
            <a:r>
              <a:rPr lang="en-US" smtClean="0"/>
              <a:t> a fact </a:t>
            </a:r>
            <a:r>
              <a:rPr lang="en-US" i="1" smtClean="0"/>
              <a:t>F</a:t>
            </a:r>
            <a:r>
              <a:rPr lang="en-US" smtClean="0"/>
              <a:t>   if  it believes </a:t>
            </a:r>
            <a:r>
              <a:rPr lang="en-US" i="1" smtClean="0"/>
              <a:t>F</a:t>
            </a:r>
            <a:r>
              <a:rPr lang="en-US" smtClean="0"/>
              <a:t>  and  </a:t>
            </a:r>
            <a:r>
              <a:rPr lang="en-US" i="1" smtClean="0"/>
              <a:t>F</a:t>
            </a:r>
            <a:r>
              <a:rPr lang="en-US" smtClean="0"/>
              <a:t> actually holds</a:t>
            </a:r>
            <a:endParaRPr lang="en-US" sz="2000" smtClean="0"/>
          </a:p>
          <a:p>
            <a:pPr>
              <a:lnSpc>
                <a:spcPct val="130000"/>
              </a:lnSpc>
              <a:defRPr/>
            </a:pPr>
            <a:r>
              <a:rPr lang="en-US" smtClean="0"/>
              <a:t>Optional agent feature used for ...</a:t>
            </a:r>
          </a:p>
          <a:p>
            <a:pPr lvl="1">
              <a:defRPr/>
            </a:pPr>
            <a:r>
              <a:rPr lang="en-US" smtClean="0">
                <a:solidFill>
                  <a:schemeClr val="tx1"/>
                </a:solidFill>
              </a:rPr>
              <a:t>obstacle analysis: 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wrong belief</a:t>
            </a:r>
            <a:r>
              <a:rPr lang="en-US" smtClean="0">
                <a:solidFill>
                  <a:schemeClr val="tx1"/>
                </a:solidFill>
              </a:rPr>
              <a:t> obstacles are common</a:t>
            </a:r>
          </a:p>
          <a:p>
            <a:pPr lvl="2">
              <a:buFontTx/>
              <a:buNone/>
              <a:defRPr/>
            </a:pPr>
            <a:r>
              <a:rPr lang="en-US" i="1" smtClean="0"/>
              <a:t>                                      ag</a:t>
            </a:r>
            <a:r>
              <a:rPr lang="en-US" smtClean="0"/>
              <a:t> believes </a:t>
            </a:r>
            <a:r>
              <a:rPr lang="en-US" i="1" smtClean="0"/>
              <a:t>F</a:t>
            </a:r>
            <a:r>
              <a:rPr lang="en-US" smtClean="0"/>
              <a:t> and </a:t>
            </a:r>
            <a:r>
              <a:rPr lang="en-US" i="1" smtClean="0"/>
              <a:t>F</a:t>
            </a:r>
            <a:r>
              <a:rPr lang="en-US" smtClean="0"/>
              <a:t> does </a:t>
            </a:r>
            <a:r>
              <a:rPr lang="en-US" u="sng" smtClean="0"/>
              <a:t>not</a:t>
            </a:r>
            <a:r>
              <a:rPr lang="en-US" smtClean="0"/>
              <a:t> hold</a:t>
            </a:r>
          </a:p>
          <a:p>
            <a:pPr lvl="2">
              <a:lnSpc>
                <a:spcPct val="150000"/>
              </a:lnSpc>
              <a:buFontTx/>
              <a:buNone/>
              <a:defRPr/>
            </a:pPr>
            <a:r>
              <a:rPr lang="en-US" smtClean="0"/>
              <a:t>e.g. </a:t>
            </a:r>
            <a:r>
              <a:rPr kumimoji="0" lang="en-US" smtClean="0">
                <a:solidFill>
                  <a:srgbClr val="5F5F5F"/>
                </a:solidFill>
                <a:latin typeface="Arial" pitchFamily="34" charset="0"/>
              </a:rPr>
              <a:t>Belief</a:t>
            </a:r>
            <a:r>
              <a:rPr kumimoji="0" lang="en-US" baseline="-25000" smtClean="0">
                <a:solidFill>
                  <a:srgbClr val="5F5F5F"/>
                </a:solidFill>
                <a:latin typeface="Arial" pitchFamily="34" charset="0"/>
              </a:rPr>
              <a:t>Participant</a:t>
            </a:r>
            <a:r>
              <a:rPr kumimoji="0" lang="en-US" smtClean="0">
                <a:solidFill>
                  <a:srgbClr val="5F5F5F"/>
                </a:solidFill>
                <a:latin typeface="Arial" pitchFamily="34" charset="0"/>
              </a:rPr>
              <a:t> (</a:t>
            </a:r>
            <a:r>
              <a:rPr kumimoji="0" lang="en-US" i="1" smtClean="0">
                <a:solidFill>
                  <a:srgbClr val="5F5F5F"/>
                </a:solidFill>
                <a:latin typeface="Arial" pitchFamily="34" charset="0"/>
              </a:rPr>
              <a:t>m.Date = d</a:t>
            </a:r>
            <a:r>
              <a:rPr kumimoji="0" lang="en-US" smtClean="0">
                <a:solidFill>
                  <a:srgbClr val="5F5F5F"/>
                </a:solidFill>
                <a:latin typeface="Arial" pitchFamily="34" charset="0"/>
              </a:rPr>
              <a:t>) </a:t>
            </a:r>
            <a:r>
              <a:rPr kumimoji="0" lang="en-US" sz="1800" b="1" smtClean="0">
                <a:solidFill>
                  <a:srgbClr val="5F5F5F"/>
                </a:solidFill>
                <a:latin typeface="Arial" pitchFamily="34" charset="0"/>
              </a:rPr>
              <a:t>and</a:t>
            </a:r>
            <a:r>
              <a:rPr kumimoji="0" lang="en-US" b="1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US" i="1" smtClean="0">
                <a:solidFill>
                  <a:srgbClr val="5F5F5F"/>
                </a:solidFill>
                <a:latin typeface="Arial" pitchFamily="34" charset="0"/>
              </a:rPr>
              <a:t>m.Date </a:t>
            </a:r>
            <a:r>
              <a:rPr kumimoji="0" lang="en-AU" b="1" smtClean="0">
                <a:solidFill>
                  <a:srgbClr val="5F5F5F"/>
                </a:solidFill>
                <a:latin typeface="Symbol" pitchFamily="18" charset="2"/>
              </a:rPr>
              <a:t>¹</a:t>
            </a:r>
            <a:r>
              <a:rPr kumimoji="0" lang="en-US" i="1" smtClean="0">
                <a:solidFill>
                  <a:srgbClr val="5F5F5F"/>
                </a:solidFill>
                <a:latin typeface="Arial" pitchFamily="34" charset="0"/>
              </a:rPr>
              <a:t> d   </a:t>
            </a:r>
            <a:r>
              <a:rPr kumimoji="0" lang="en-US" sz="1800" smtClean="0">
                <a:solidFill>
                  <a:srgbClr val="5F5F5F"/>
                </a:solidFill>
                <a:latin typeface="Arial" pitchFamily="34" charset="0"/>
              </a:rPr>
              <a:t>for some meeting </a:t>
            </a:r>
            <a:r>
              <a:rPr kumimoji="0" lang="en-US" sz="1800" i="1" smtClean="0">
                <a:solidFill>
                  <a:srgbClr val="5F5F5F"/>
                </a:solidFill>
                <a:latin typeface="Arial" pitchFamily="34" charset="0"/>
              </a:rPr>
              <a:t>m</a:t>
            </a:r>
            <a:endParaRPr lang="en-US" sz="1800" smtClean="0">
              <a:solidFill>
                <a:srgbClr val="5F5F5F"/>
              </a:solidFill>
            </a:endParaRPr>
          </a:p>
          <a:p>
            <a:pPr lvl="1">
              <a:lnSpc>
                <a:spcPct val="190000"/>
              </a:lnSpc>
              <a:defRPr/>
            </a:pPr>
            <a:r>
              <a:rPr lang="en-US" smtClean="0">
                <a:solidFill>
                  <a:schemeClr val="tx1"/>
                </a:solidFill>
              </a:rPr>
              <a:t>security analysis:</a:t>
            </a:r>
            <a:r>
              <a:rPr lang="en-US" smtClean="0"/>
              <a:t>  </a:t>
            </a:r>
            <a:r>
              <a:rPr lang="en-US" smtClean="0">
                <a:solidFill>
                  <a:schemeClr val="tx1"/>
                </a:solidFill>
              </a:rPr>
              <a:t>goals on what agents may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en-US" smtClean="0">
                <a:solidFill>
                  <a:schemeClr val="tx1"/>
                </a:solidFill>
              </a:rPr>
              <a:t> know</a:t>
            </a:r>
            <a:r>
              <a:rPr lang="en-US" smtClean="0"/>
              <a:t> </a:t>
            </a:r>
          </a:p>
          <a:p>
            <a:pPr lvl="2">
              <a:lnSpc>
                <a:spcPct val="90000"/>
              </a:lnSpc>
              <a:defRPr/>
            </a:pPr>
            <a:r>
              <a:rPr lang="en-US" smtClean="0"/>
              <a:t> no knowledge of sensitive facts</a:t>
            </a:r>
            <a:endParaRPr kumimoji="0" lang="en-US" smtClean="0">
              <a:solidFill>
                <a:srgbClr val="5F5F5F"/>
              </a:solidFill>
              <a:latin typeface="Arial" pitchFamily="34" charset="0"/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5813" y="5273675"/>
            <a:ext cx="681037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0" name="Object 6"/>
          <p:cNvGraphicFramePr>
            <a:graphicFrameLocks noChangeAspect="1"/>
          </p:cNvGraphicFramePr>
          <p:nvPr/>
        </p:nvGraphicFramePr>
        <p:xfrm>
          <a:off x="114300" y="85725"/>
          <a:ext cx="798513" cy="862013"/>
        </p:xfrm>
        <a:graphic>
          <a:graphicData uri="http://schemas.openxmlformats.org/presentationml/2006/ole">
            <p:oleObj spid="_x0000_s12290" name="Clip" r:id="rId4" imgW="1088640" imgH="1174680" progId="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0025"/>
            <a:ext cx="8653463" cy="762000"/>
          </a:xfrm>
        </p:spPr>
        <p:txBody>
          <a:bodyPr/>
          <a:lstStyle/>
          <a:p>
            <a:r>
              <a:rPr lang="en-US" smtClean="0"/>
              <a:t>Agent dependencies</a:t>
            </a:r>
          </a:p>
        </p:txBody>
      </p:sp>
      <p:sp>
        <p:nvSpPr>
          <p:cNvPr id="161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049338"/>
            <a:ext cx="8650287" cy="4572000"/>
          </a:xfrm>
        </p:spPr>
        <p:txBody>
          <a:bodyPr/>
          <a:lstStyle/>
          <a:p>
            <a:pPr>
              <a:defRPr/>
            </a:pPr>
            <a:r>
              <a:rPr lang="en-US" smtClean="0"/>
              <a:t>An agent </a:t>
            </a:r>
            <a:r>
              <a:rPr lang="en-US" smtClean="0">
                <a:solidFill>
                  <a:schemeClr val="tx2"/>
                </a:solidFill>
              </a:rPr>
              <a:t>ag1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depends</a:t>
            </a:r>
            <a:r>
              <a:rPr lang="en-US" smtClean="0"/>
              <a:t>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on</a:t>
            </a:r>
            <a:r>
              <a:rPr lang="en-US" smtClean="0"/>
              <a:t> another agent </a:t>
            </a:r>
            <a:r>
              <a:rPr lang="en-US" smtClean="0">
                <a:solidFill>
                  <a:schemeClr val="tx2"/>
                </a:solidFill>
              </a:rPr>
              <a:t>ag2</a:t>
            </a:r>
            <a:r>
              <a:rPr lang="en-US" smtClean="0"/>
              <a:t>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  <a:r>
              <a:rPr lang="en-US" smtClean="0"/>
              <a:t> a goal </a:t>
            </a:r>
            <a:r>
              <a:rPr lang="en-US" smtClean="0">
                <a:solidFill>
                  <a:schemeClr val="tx2"/>
                </a:solidFill>
              </a:rPr>
              <a:t>G</a:t>
            </a:r>
            <a:r>
              <a:rPr lang="en-US" smtClean="0"/>
              <a:t> under responsibility of </a:t>
            </a:r>
            <a:r>
              <a:rPr lang="en-US" smtClean="0">
                <a:solidFill>
                  <a:schemeClr val="tx2"/>
                </a:solidFill>
              </a:rPr>
              <a:t>ag2</a:t>
            </a:r>
            <a:r>
              <a:rPr lang="en-US" smtClean="0"/>
              <a:t> 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en-US" smtClean="0"/>
              <a:t>  </a:t>
            </a:r>
            <a:r>
              <a:rPr lang="en-US" smtClean="0">
                <a:solidFill>
                  <a:schemeClr val="tx2"/>
                </a:solidFill>
              </a:rPr>
              <a:t>ag2</a:t>
            </a:r>
            <a:r>
              <a:rPr lang="en-US" smtClean="0"/>
              <a:t>’s failure to get </a:t>
            </a:r>
            <a:r>
              <a:rPr lang="en-US" smtClean="0">
                <a:solidFill>
                  <a:schemeClr val="tx2"/>
                </a:solidFill>
              </a:rPr>
              <a:t>G</a:t>
            </a:r>
            <a:r>
              <a:rPr lang="en-US" smtClean="0"/>
              <a:t> satisfied can result in </a:t>
            </a:r>
            <a:r>
              <a:rPr lang="en-US" smtClean="0">
                <a:solidFill>
                  <a:schemeClr val="tx2"/>
                </a:solidFill>
              </a:rPr>
              <a:t>ag1</a:t>
            </a:r>
            <a:r>
              <a:rPr lang="en-US" smtClean="0"/>
              <a:t>’s failure to get one of its assigned goals satisfied</a:t>
            </a:r>
          </a:p>
          <a:p>
            <a:pPr lvl="1">
              <a:defRPr/>
            </a:pPr>
            <a:r>
              <a:rPr lang="en-US" sz="2000" smtClean="0"/>
              <a:t>dependee ag2 is not responsible for ag1’s goals &amp; their failure</a:t>
            </a:r>
          </a:p>
          <a:p>
            <a:pPr lvl="1">
              <a:defRPr/>
            </a:pPr>
            <a:r>
              <a:rPr lang="en-US" sz="2000" smtClean="0"/>
              <a:t>goal failure propagates ...</a:t>
            </a:r>
          </a:p>
          <a:p>
            <a:pPr lvl="2">
              <a:buFontTx/>
              <a:buNone/>
              <a:defRPr/>
            </a:pPr>
            <a:r>
              <a:rPr lang="en-US" sz="1800" smtClean="0"/>
              <a:t>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up</a:t>
            </a:r>
            <a:r>
              <a:rPr lang="en-US" smtClean="0"/>
              <a:t> in refinement trees</a:t>
            </a:r>
          </a:p>
          <a:p>
            <a:pPr lvl="2">
              <a:lnSpc>
                <a:spcPct val="100000"/>
              </a:lnSpc>
              <a:buFontTx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backwards</a:t>
            </a:r>
            <a:r>
              <a:rPr lang="en-US" smtClean="0"/>
              <a:t> through dependency chains</a:t>
            </a:r>
            <a:endParaRPr lang="en-US" sz="1800" smtClean="0"/>
          </a:p>
          <a:p>
            <a:pPr>
              <a:lnSpc>
                <a:spcPct val="120000"/>
              </a:lnSpc>
              <a:spcBef>
                <a:spcPct val="25000"/>
              </a:spcBef>
              <a:defRPr/>
            </a:pPr>
            <a:r>
              <a:rPr lang="en-US" smtClean="0"/>
              <a:t>Optional agent feature used for ...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smtClean="0"/>
              <a:t>vulnerability analysis along dependency chains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  =&gt;</a:t>
            </a:r>
            <a:r>
              <a:rPr lang="en-US" smtClean="0"/>
              <a:t>  agent model restructuring, countermeasures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smtClean="0"/>
              <a:t>capturing strategic dependencies among organizational agents</a:t>
            </a:r>
          </a:p>
          <a:p>
            <a:pPr lvl="1">
              <a:defRPr/>
            </a:pPr>
            <a:endParaRPr kumimoji="0" lang="en-US" smtClean="0">
              <a:solidFill>
                <a:srgbClr val="5F5F5F"/>
              </a:solidFill>
              <a:latin typeface="Arial" pitchFamily="34" charset="0"/>
            </a:endParaRPr>
          </a:p>
        </p:txBody>
      </p:sp>
      <p:graphicFrame>
        <p:nvGraphicFramePr>
          <p:cNvPr id="13314" name="Object 8"/>
          <p:cNvGraphicFramePr>
            <a:graphicFrameLocks noChangeAspect="1"/>
          </p:cNvGraphicFramePr>
          <p:nvPr/>
        </p:nvGraphicFramePr>
        <p:xfrm>
          <a:off x="1871663" y="5497513"/>
          <a:ext cx="5789612" cy="1150937"/>
        </p:xfrm>
        <a:graphic>
          <a:graphicData uri="http://schemas.openxmlformats.org/presentationml/2006/ole">
            <p:oleObj spid="_x0000_s13314" name="Picture" r:id="rId3" imgW="3519000" imgH="654120" progId="Word.Picture.8">
              <p:embed/>
            </p:oleObj>
          </a:graphicData>
        </a:graphic>
      </p:graphicFrame>
      <p:graphicFrame>
        <p:nvGraphicFramePr>
          <p:cNvPr id="13315" name="Object 9"/>
          <p:cNvGraphicFramePr>
            <a:graphicFrameLocks noChangeAspect="1"/>
          </p:cNvGraphicFramePr>
          <p:nvPr/>
        </p:nvGraphicFramePr>
        <p:xfrm flipH="1">
          <a:off x="8032750" y="5981700"/>
          <a:ext cx="808038" cy="501650"/>
        </p:xfrm>
        <a:graphic>
          <a:graphicData uri="http://schemas.openxmlformats.org/presentationml/2006/ole">
            <p:oleObj spid="_x0000_s13315" name="Clip" r:id="rId4" imgW="5096880" imgH="2642760" progId="">
              <p:embed/>
            </p:oleObj>
          </a:graphicData>
        </a:graphic>
      </p:graphicFrame>
      <p:grpSp>
        <p:nvGrpSpPr>
          <p:cNvPr id="13321" name="Group 12"/>
          <p:cNvGrpSpPr>
            <a:grpSpLocks/>
          </p:cNvGrpSpPr>
          <p:nvPr/>
        </p:nvGrpSpPr>
        <p:grpSpPr bwMode="auto">
          <a:xfrm>
            <a:off x="152400" y="180975"/>
            <a:ext cx="1716088" cy="666750"/>
            <a:chOff x="159" y="123"/>
            <a:chExt cx="1081" cy="420"/>
          </a:xfrm>
        </p:grpSpPr>
        <p:graphicFrame>
          <p:nvGraphicFramePr>
            <p:cNvPr id="13316" name="Object 6"/>
            <p:cNvGraphicFramePr>
              <a:graphicFrameLocks noChangeAspect="1"/>
            </p:cNvGraphicFramePr>
            <p:nvPr/>
          </p:nvGraphicFramePr>
          <p:xfrm>
            <a:off x="855" y="127"/>
            <a:ext cx="385" cy="416"/>
          </p:xfrm>
          <a:graphic>
            <a:graphicData uri="http://schemas.openxmlformats.org/presentationml/2006/ole">
              <p:oleObj spid="_x0000_s13316" name="Clip" r:id="rId5" imgW="1088640" imgH="1174680" progId="">
                <p:embed/>
              </p:oleObj>
            </a:graphicData>
          </a:graphic>
        </p:graphicFrame>
        <p:graphicFrame>
          <p:nvGraphicFramePr>
            <p:cNvPr id="13317" name="Object 10"/>
            <p:cNvGraphicFramePr>
              <a:graphicFrameLocks noChangeAspect="1"/>
            </p:cNvGraphicFramePr>
            <p:nvPr/>
          </p:nvGraphicFramePr>
          <p:xfrm>
            <a:off x="553" y="130"/>
            <a:ext cx="312" cy="347"/>
          </p:xfrm>
          <a:graphic>
            <a:graphicData uri="http://schemas.openxmlformats.org/presentationml/2006/ole">
              <p:oleObj spid="_x0000_s13317" name="Clip" r:id="rId6" imgW="845640" imgH="938520" progId="">
                <p:embed/>
              </p:oleObj>
            </a:graphicData>
          </a:graphic>
        </p:graphicFrame>
        <p:graphicFrame>
          <p:nvGraphicFramePr>
            <p:cNvPr id="13318" name="Object 11"/>
            <p:cNvGraphicFramePr>
              <a:graphicFrameLocks noChangeAspect="1"/>
            </p:cNvGraphicFramePr>
            <p:nvPr/>
          </p:nvGraphicFramePr>
          <p:xfrm>
            <a:off x="159" y="123"/>
            <a:ext cx="385" cy="416"/>
          </p:xfrm>
          <a:graphic>
            <a:graphicData uri="http://schemas.openxmlformats.org/presentationml/2006/ole">
              <p:oleObj spid="_x0000_s13318" name="Clip" r:id="rId7" imgW="1088640" imgH="1174680" progId="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30363" y="228600"/>
            <a:ext cx="7513637" cy="762000"/>
          </a:xfrm>
        </p:spPr>
        <p:txBody>
          <a:bodyPr/>
          <a:lstStyle/>
          <a:p>
            <a:r>
              <a:rPr lang="en-US" sz="2600" smtClean="0"/>
              <a:t>Dependencies may propagate along chains</a:t>
            </a:r>
            <a:endParaRPr lang="en-US" smtClean="0"/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09675"/>
            <a:ext cx="8396287" cy="32893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If </a:t>
            </a:r>
            <a:r>
              <a:rPr lang="en-US" smtClean="0"/>
              <a:t>ag1 depends on </a:t>
            </a:r>
            <a:r>
              <a:rPr lang="en-US" smtClean="0">
                <a:solidFill>
                  <a:schemeClr val="tx2"/>
                </a:solidFill>
              </a:rPr>
              <a:t>ag2</a:t>
            </a:r>
            <a:r>
              <a:rPr lang="en-US" smtClean="0"/>
              <a:t> for </a:t>
            </a:r>
            <a:r>
              <a:rPr lang="en-US" smtClean="0">
                <a:solidFill>
                  <a:schemeClr val="tx2"/>
                </a:solidFill>
              </a:rPr>
              <a:t>G2</a:t>
            </a:r>
            <a:r>
              <a:rPr lang="en-US" smtClean="0"/>
              <a:t>,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mtClean="0"/>
              <a:t>        </a:t>
            </a:r>
            <a:r>
              <a:rPr lang="en-US" smtClean="0">
                <a:solidFill>
                  <a:schemeClr val="tx2"/>
                </a:solidFill>
              </a:rPr>
              <a:t>ag2</a:t>
            </a:r>
            <a:r>
              <a:rPr lang="en-US" smtClean="0"/>
              <a:t> depends on ag3 for </a:t>
            </a:r>
            <a:r>
              <a:rPr lang="en-US" smtClean="0">
                <a:solidFill>
                  <a:schemeClr val="tx2"/>
                </a:solidFill>
              </a:rPr>
              <a:t>G3</a:t>
            </a:r>
            <a:r>
              <a:rPr lang="en-US" smtClean="0"/>
              <a:t>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        </a:t>
            </a:r>
            <a:r>
              <a:rPr lang="en-US" smtClean="0">
                <a:solidFill>
                  <a:schemeClr val="tx2"/>
                </a:solidFill>
              </a:rPr>
              <a:t>G2 </a:t>
            </a:r>
            <a:r>
              <a:rPr lang="en-US" smtClean="0"/>
              <a:t>is among ag2’s failing goals when </a:t>
            </a:r>
            <a:r>
              <a:rPr lang="en-US" smtClean="0">
                <a:solidFill>
                  <a:schemeClr val="tx2"/>
                </a:solidFill>
              </a:rPr>
              <a:t>G3</a:t>
            </a:r>
            <a:r>
              <a:rPr lang="en-US" smtClean="0"/>
              <a:t> fails;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en-US" smtClean="0"/>
              <a:t>  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then</a:t>
            </a:r>
            <a:r>
              <a:rPr lang="en-US" smtClean="0"/>
              <a:t> </a:t>
            </a:r>
            <a:r>
              <a:rPr lang="en-US" smtClean="0">
                <a:solidFill>
                  <a:schemeClr val="tx2"/>
                </a:solidFill>
              </a:rPr>
              <a:t>ag1</a:t>
            </a:r>
            <a:r>
              <a:rPr lang="en-US" smtClean="0"/>
              <a:t> depends on </a:t>
            </a:r>
            <a:r>
              <a:rPr lang="en-US" smtClean="0">
                <a:solidFill>
                  <a:schemeClr val="tx2"/>
                </a:solidFill>
              </a:rPr>
              <a:t>ag3</a:t>
            </a:r>
            <a:r>
              <a:rPr lang="en-US" smtClean="0"/>
              <a:t> for </a:t>
            </a:r>
            <a:r>
              <a:rPr lang="en-US" smtClean="0">
                <a:solidFill>
                  <a:schemeClr val="tx2"/>
                </a:solidFill>
              </a:rPr>
              <a:t>G3</a:t>
            </a:r>
            <a:endParaRPr lang="en-US" smtClean="0"/>
          </a:p>
          <a:p>
            <a:pPr>
              <a:lnSpc>
                <a:spcPct val="160000"/>
              </a:lnSpc>
              <a:spcBef>
                <a:spcPct val="25000"/>
              </a:spcBef>
              <a:defRPr/>
            </a:pPr>
            <a:r>
              <a:rPr lang="en-US" smtClean="0"/>
              <a:t>Critical dependency chains should be detected and broken</a:t>
            </a:r>
          </a:p>
          <a:p>
            <a:pPr lvl="1">
              <a:spcBef>
                <a:spcPct val="5000"/>
              </a:spcBef>
              <a:defRPr/>
            </a:pPr>
            <a:r>
              <a:rPr kumimoji="0" lang="en-US" sz="2000" smtClean="0"/>
              <a:t>alternative goal refinements or assignments with fewer,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Tx/>
              <a:buNone/>
              <a:defRPr/>
            </a:pPr>
            <a:r>
              <a:rPr kumimoji="0" lang="en-US" sz="2000" smtClean="0"/>
              <a:t>    less critical dependencies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defRPr/>
            </a:pPr>
            <a:r>
              <a:rPr kumimoji="0" lang="en-US" sz="2000" smtClean="0"/>
              <a:t>dependency mitigation goals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363538" y="4937125"/>
          <a:ext cx="8751887" cy="833438"/>
        </p:xfrm>
        <a:graphic>
          <a:graphicData uri="http://schemas.openxmlformats.org/presentationml/2006/ole">
            <p:oleObj spid="_x0000_s14338" name="Picture" r:id="rId3" imgW="5319360" imgH="473760" progId="Word.Picture.8">
              <p:embed/>
            </p:oleObj>
          </a:graphicData>
        </a:graphic>
      </p:graphicFrame>
      <p:graphicFrame>
        <p:nvGraphicFramePr>
          <p:cNvPr id="14339" name="Object 6"/>
          <p:cNvGraphicFramePr>
            <a:graphicFrameLocks noChangeAspect="1"/>
          </p:cNvGraphicFramePr>
          <p:nvPr/>
        </p:nvGraphicFramePr>
        <p:xfrm flipH="1">
          <a:off x="4194175" y="5967413"/>
          <a:ext cx="808038" cy="501650"/>
        </p:xfrm>
        <a:graphic>
          <a:graphicData uri="http://schemas.openxmlformats.org/presentationml/2006/ole">
            <p:oleObj spid="_x0000_s14339" name="Clip" r:id="rId4" imgW="5096880" imgH="2642760" progId="">
              <p:embed/>
            </p:oleObj>
          </a:graphicData>
        </a:graphic>
      </p:graphicFrame>
      <p:grpSp>
        <p:nvGrpSpPr>
          <p:cNvPr id="14345" name="Group 7"/>
          <p:cNvGrpSpPr>
            <a:grpSpLocks/>
          </p:cNvGrpSpPr>
          <p:nvPr/>
        </p:nvGrpSpPr>
        <p:grpSpPr bwMode="auto">
          <a:xfrm>
            <a:off x="152400" y="180975"/>
            <a:ext cx="1716088" cy="666750"/>
            <a:chOff x="159" y="123"/>
            <a:chExt cx="1081" cy="420"/>
          </a:xfrm>
        </p:grpSpPr>
        <p:graphicFrame>
          <p:nvGraphicFramePr>
            <p:cNvPr id="14340" name="Object 8"/>
            <p:cNvGraphicFramePr>
              <a:graphicFrameLocks noChangeAspect="1"/>
            </p:cNvGraphicFramePr>
            <p:nvPr/>
          </p:nvGraphicFramePr>
          <p:xfrm>
            <a:off x="855" y="127"/>
            <a:ext cx="385" cy="416"/>
          </p:xfrm>
          <a:graphic>
            <a:graphicData uri="http://schemas.openxmlformats.org/presentationml/2006/ole">
              <p:oleObj spid="_x0000_s14340" name="Clip" r:id="rId5" imgW="1088640" imgH="1174680" progId="">
                <p:embed/>
              </p:oleObj>
            </a:graphicData>
          </a:graphic>
        </p:graphicFrame>
        <p:graphicFrame>
          <p:nvGraphicFramePr>
            <p:cNvPr id="14341" name="Object 9"/>
            <p:cNvGraphicFramePr>
              <a:graphicFrameLocks noChangeAspect="1"/>
            </p:cNvGraphicFramePr>
            <p:nvPr/>
          </p:nvGraphicFramePr>
          <p:xfrm>
            <a:off x="553" y="130"/>
            <a:ext cx="312" cy="347"/>
          </p:xfrm>
          <a:graphic>
            <a:graphicData uri="http://schemas.openxmlformats.org/presentationml/2006/ole">
              <p:oleObj spid="_x0000_s14341" name="Clip" r:id="rId6" imgW="845640" imgH="938520" progId="">
                <p:embed/>
              </p:oleObj>
            </a:graphicData>
          </a:graphic>
        </p:graphicFrame>
        <p:graphicFrame>
          <p:nvGraphicFramePr>
            <p:cNvPr id="14342" name="Object 10"/>
            <p:cNvGraphicFramePr>
              <a:graphicFrameLocks noChangeAspect="1"/>
            </p:cNvGraphicFramePr>
            <p:nvPr/>
          </p:nvGraphicFramePr>
          <p:xfrm>
            <a:off x="159" y="123"/>
            <a:ext cx="385" cy="416"/>
          </p:xfrm>
          <a:graphic>
            <a:graphicData uri="http://schemas.openxmlformats.org/presentationml/2006/ole">
              <p:oleObj spid="_x0000_s14342" name="Clip" r:id="rId7" imgW="1088640" imgH="1174680" progId="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838" y="328613"/>
            <a:ext cx="778827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A common dependency pattern:</a:t>
            </a:r>
            <a:br>
              <a:rPr lang="en-US" smtClean="0"/>
            </a:br>
            <a:r>
              <a:rPr lang="en-US" smtClean="0"/>
              <a:t>milestone-based dependency</a:t>
            </a:r>
          </a:p>
        </p:txBody>
      </p:sp>
      <p:sp>
        <p:nvSpPr>
          <p:cNvPr id="161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4805363"/>
            <a:ext cx="8337550" cy="14859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If </a:t>
            </a:r>
            <a:r>
              <a:rPr lang="en-US" smtClean="0">
                <a:solidFill>
                  <a:schemeClr val="tx2"/>
                </a:solidFill>
              </a:rPr>
              <a:t>ag2</a:t>
            </a:r>
            <a:r>
              <a:rPr lang="en-US" smtClean="0"/>
              <a:t> can fail to establish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Target</a:t>
            </a:r>
            <a:r>
              <a:rPr lang="en-US" smtClean="0"/>
              <a:t>Condition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mtClean="0"/>
              <a:t>        when </a:t>
            </a:r>
            <a:r>
              <a:rPr lang="en-US" smtClean="0">
                <a:solidFill>
                  <a:schemeClr val="tx2"/>
                </a:solidFill>
              </a:rPr>
              <a:t>ag1 </a:t>
            </a:r>
            <a:r>
              <a:rPr lang="en-US" smtClean="0"/>
              <a:t>fails to establish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Milestone</a:t>
            </a:r>
            <a:r>
              <a:rPr lang="en-US" smtClean="0"/>
              <a:t>Condition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then</a:t>
            </a:r>
            <a:r>
              <a:rPr lang="en-US" smtClean="0"/>
              <a:t> </a:t>
            </a:r>
            <a:r>
              <a:rPr lang="en-US" smtClean="0">
                <a:solidFill>
                  <a:schemeClr val="tx2"/>
                </a:solidFill>
              </a:rPr>
              <a:t>ag2</a:t>
            </a:r>
            <a:r>
              <a:rPr lang="en-US" smtClean="0"/>
              <a:t> depends on </a:t>
            </a:r>
            <a:r>
              <a:rPr lang="en-US" smtClean="0">
                <a:solidFill>
                  <a:schemeClr val="tx2"/>
                </a:solidFill>
              </a:rPr>
              <a:t>ag1</a:t>
            </a:r>
            <a:r>
              <a:rPr lang="en-US" smtClean="0"/>
              <a:t> for </a:t>
            </a:r>
            <a:r>
              <a:rPr lang="en-US" smtClean="0">
                <a:solidFill>
                  <a:schemeClr val="tx2"/>
                </a:solidFill>
              </a:rPr>
              <a:t>G1</a:t>
            </a:r>
          </a:p>
        </p:txBody>
      </p:sp>
      <p:grpSp>
        <p:nvGrpSpPr>
          <p:cNvPr id="15368" name="Group 21"/>
          <p:cNvGrpSpPr>
            <a:grpSpLocks/>
          </p:cNvGrpSpPr>
          <p:nvPr/>
        </p:nvGrpSpPr>
        <p:grpSpPr bwMode="auto">
          <a:xfrm>
            <a:off x="3295650" y="3608388"/>
            <a:ext cx="134938" cy="493712"/>
            <a:chOff x="2012" y="2019"/>
            <a:chExt cx="85" cy="311"/>
          </a:xfrm>
        </p:grpSpPr>
        <p:sp>
          <p:nvSpPr>
            <p:cNvPr id="1619987" name="Line 19"/>
            <p:cNvSpPr>
              <a:spLocks noChangeShapeType="1"/>
            </p:cNvSpPr>
            <p:nvPr/>
          </p:nvSpPr>
          <p:spPr bwMode="auto">
            <a:xfrm>
              <a:off x="2052" y="2019"/>
              <a:ext cx="1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180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9986" name="Line 18"/>
            <p:cNvSpPr>
              <a:spLocks noChangeShapeType="1"/>
            </p:cNvSpPr>
            <p:nvPr/>
          </p:nvSpPr>
          <p:spPr bwMode="auto">
            <a:xfrm>
              <a:off x="2054" y="2217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180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9988" name="Oval 20"/>
            <p:cNvSpPr>
              <a:spLocks noChangeArrowheads="1"/>
            </p:cNvSpPr>
            <p:nvPr/>
          </p:nvSpPr>
          <p:spPr bwMode="auto">
            <a:xfrm>
              <a:off x="2012" y="2128"/>
              <a:ext cx="85" cy="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18000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5369" name="Group 22"/>
          <p:cNvGrpSpPr>
            <a:grpSpLocks/>
          </p:cNvGrpSpPr>
          <p:nvPr/>
        </p:nvGrpSpPr>
        <p:grpSpPr bwMode="auto">
          <a:xfrm>
            <a:off x="6032500" y="3587750"/>
            <a:ext cx="134938" cy="493713"/>
            <a:chOff x="2012" y="2019"/>
            <a:chExt cx="85" cy="311"/>
          </a:xfrm>
        </p:grpSpPr>
        <p:sp>
          <p:nvSpPr>
            <p:cNvPr id="1619991" name="Line 23"/>
            <p:cNvSpPr>
              <a:spLocks noChangeShapeType="1"/>
            </p:cNvSpPr>
            <p:nvPr/>
          </p:nvSpPr>
          <p:spPr bwMode="auto">
            <a:xfrm>
              <a:off x="2052" y="2019"/>
              <a:ext cx="1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180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9992" name="Line 24"/>
            <p:cNvSpPr>
              <a:spLocks noChangeShapeType="1"/>
            </p:cNvSpPr>
            <p:nvPr/>
          </p:nvSpPr>
          <p:spPr bwMode="auto">
            <a:xfrm>
              <a:off x="2054" y="2217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180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9993" name="Oval 25"/>
            <p:cNvSpPr>
              <a:spLocks noChangeArrowheads="1"/>
            </p:cNvSpPr>
            <p:nvPr/>
          </p:nvSpPr>
          <p:spPr bwMode="auto">
            <a:xfrm>
              <a:off x="2012" y="2128"/>
              <a:ext cx="85" cy="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18000"/>
            <a:lstStyle/>
            <a:p>
              <a:pPr>
                <a:defRPr/>
              </a:pPr>
              <a:endParaRPr lang="en-US"/>
            </a:p>
          </p:txBody>
        </p:sp>
      </p:grpSp>
      <p:graphicFrame>
        <p:nvGraphicFramePr>
          <p:cNvPr id="15362" name="Object 6"/>
          <p:cNvGraphicFramePr>
            <a:graphicFrameLocks noChangeAspect="1"/>
          </p:cNvGraphicFramePr>
          <p:nvPr/>
        </p:nvGraphicFramePr>
        <p:xfrm>
          <a:off x="1841500" y="1654175"/>
          <a:ext cx="5922963" cy="2173288"/>
        </p:xfrm>
        <a:graphic>
          <a:graphicData uri="http://schemas.openxmlformats.org/presentationml/2006/ole">
            <p:oleObj spid="_x0000_s15362" name="Picture" r:id="rId3" imgW="3240360" imgH="1190160" progId="Word.Picture.8">
              <p:embed/>
            </p:oleObj>
          </a:graphicData>
        </a:graphic>
      </p:graphicFrame>
      <p:sp>
        <p:nvSpPr>
          <p:cNvPr id="1619975" name="AutoShape 7"/>
          <p:cNvSpPr>
            <a:spLocks noChangeArrowheads="1"/>
          </p:cNvSpPr>
          <p:nvPr/>
        </p:nvSpPr>
        <p:spPr bwMode="auto">
          <a:xfrm>
            <a:off x="3019425" y="4102100"/>
            <a:ext cx="669925" cy="312738"/>
          </a:xfrm>
          <a:prstGeom prst="flowChartPreparation">
            <a:avLst/>
          </a:prstGeom>
          <a:solidFill>
            <a:srgbClr val="FBD9D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8000"/>
          <a:lstStyle/>
          <a:p>
            <a:pPr>
              <a:defRPr/>
            </a:pPr>
            <a:endParaRPr lang="en-US"/>
          </a:p>
        </p:txBody>
      </p:sp>
      <p:sp>
        <p:nvSpPr>
          <p:cNvPr id="15371" name="Text Box 8"/>
          <p:cNvSpPr txBox="1">
            <a:spLocks noChangeArrowheads="1"/>
          </p:cNvSpPr>
          <p:nvPr/>
        </p:nvSpPr>
        <p:spPr bwMode="auto">
          <a:xfrm>
            <a:off x="2881313" y="4103688"/>
            <a:ext cx="9620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0"/>
          <a:lstStyle/>
          <a:p>
            <a:pPr>
              <a:spcBef>
                <a:spcPct val="0"/>
              </a:spcBef>
            </a:pPr>
            <a:r>
              <a:rPr lang="en-US" sz="1800" i="1">
                <a:solidFill>
                  <a:schemeClr val="tx2"/>
                </a:solidFill>
                <a:effectLst/>
                <a:latin typeface="Arial" pitchFamily="34" charset="0"/>
              </a:rPr>
              <a:t>ag1</a:t>
            </a:r>
            <a:endParaRPr lang="en-US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>
              <a:spcBef>
                <a:spcPct val="0"/>
              </a:spcBef>
            </a:pPr>
            <a:endParaRPr lang="en-US" sz="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19979" name="AutoShape 11"/>
          <p:cNvSpPr>
            <a:spLocks noChangeArrowheads="1"/>
          </p:cNvSpPr>
          <p:nvPr/>
        </p:nvSpPr>
        <p:spPr bwMode="auto">
          <a:xfrm>
            <a:off x="5741988" y="4079875"/>
            <a:ext cx="669925" cy="312738"/>
          </a:xfrm>
          <a:prstGeom prst="flowChartPreparation">
            <a:avLst/>
          </a:prstGeom>
          <a:solidFill>
            <a:srgbClr val="FBD9D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8000"/>
          <a:lstStyle/>
          <a:p>
            <a:pPr>
              <a:defRPr/>
            </a:pPr>
            <a:endParaRPr lang="en-US"/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5603875" y="4081463"/>
            <a:ext cx="9620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0"/>
          <a:lstStyle/>
          <a:p>
            <a:pPr>
              <a:spcBef>
                <a:spcPct val="0"/>
              </a:spcBef>
            </a:pPr>
            <a:r>
              <a:rPr lang="en-US" sz="1800" i="1">
                <a:solidFill>
                  <a:schemeClr val="tx2"/>
                </a:solidFill>
                <a:effectLst/>
                <a:latin typeface="Arial" pitchFamily="34" charset="0"/>
              </a:rPr>
              <a:t>ag2</a:t>
            </a:r>
            <a:endParaRPr lang="en-US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>
              <a:spcBef>
                <a:spcPct val="0"/>
              </a:spcBef>
            </a:pPr>
            <a:endParaRPr lang="en-US" sz="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1258888" y="2971800"/>
            <a:ext cx="962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0"/>
          <a:lstStyle/>
          <a:p>
            <a:pPr>
              <a:spcBef>
                <a:spcPct val="0"/>
              </a:spcBef>
            </a:pPr>
            <a:r>
              <a:rPr lang="en-US" sz="1800" b="1" i="1">
                <a:solidFill>
                  <a:schemeClr val="tx2"/>
                </a:solidFill>
                <a:effectLst/>
                <a:latin typeface="Arial" pitchFamily="34" charset="0"/>
              </a:rPr>
              <a:t>G1</a:t>
            </a:r>
            <a:endParaRPr lang="en-US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>
              <a:spcBef>
                <a:spcPct val="0"/>
              </a:spcBef>
            </a:pPr>
            <a:endParaRPr lang="en-US" sz="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7458075" y="3067050"/>
            <a:ext cx="7889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0"/>
          <a:lstStyle/>
          <a:p>
            <a:pPr>
              <a:spcBef>
                <a:spcPct val="0"/>
              </a:spcBef>
            </a:pPr>
            <a:r>
              <a:rPr lang="en-US" sz="1800" b="1" i="1">
                <a:solidFill>
                  <a:schemeClr val="tx2"/>
                </a:solidFill>
                <a:effectLst/>
                <a:latin typeface="Arial" pitchFamily="34" charset="0"/>
              </a:rPr>
              <a:t>G2</a:t>
            </a:r>
            <a:endParaRPr lang="en-US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>
              <a:spcBef>
                <a:spcPct val="0"/>
              </a:spcBef>
            </a:pPr>
            <a:endParaRPr lang="en-US" sz="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5376" name="Group 27"/>
          <p:cNvGrpSpPr>
            <a:grpSpLocks/>
          </p:cNvGrpSpPr>
          <p:nvPr/>
        </p:nvGrpSpPr>
        <p:grpSpPr bwMode="auto">
          <a:xfrm>
            <a:off x="152400" y="180975"/>
            <a:ext cx="1716088" cy="666750"/>
            <a:chOff x="159" y="123"/>
            <a:chExt cx="1081" cy="420"/>
          </a:xfrm>
        </p:grpSpPr>
        <p:graphicFrame>
          <p:nvGraphicFramePr>
            <p:cNvPr id="15363" name="Object 28"/>
            <p:cNvGraphicFramePr>
              <a:graphicFrameLocks noChangeAspect="1"/>
            </p:cNvGraphicFramePr>
            <p:nvPr/>
          </p:nvGraphicFramePr>
          <p:xfrm>
            <a:off x="855" y="127"/>
            <a:ext cx="385" cy="416"/>
          </p:xfrm>
          <a:graphic>
            <a:graphicData uri="http://schemas.openxmlformats.org/presentationml/2006/ole">
              <p:oleObj spid="_x0000_s15363" name="Clip" r:id="rId4" imgW="1088640" imgH="1174680" progId="">
                <p:embed/>
              </p:oleObj>
            </a:graphicData>
          </a:graphic>
        </p:graphicFrame>
        <p:graphicFrame>
          <p:nvGraphicFramePr>
            <p:cNvPr id="15364" name="Object 29"/>
            <p:cNvGraphicFramePr>
              <a:graphicFrameLocks noChangeAspect="1"/>
            </p:cNvGraphicFramePr>
            <p:nvPr/>
          </p:nvGraphicFramePr>
          <p:xfrm>
            <a:off x="553" y="130"/>
            <a:ext cx="312" cy="347"/>
          </p:xfrm>
          <a:graphic>
            <a:graphicData uri="http://schemas.openxmlformats.org/presentationml/2006/ole">
              <p:oleObj spid="_x0000_s15364" name="Clip" r:id="rId5" imgW="845640" imgH="938520" progId="">
                <p:embed/>
              </p:oleObj>
            </a:graphicData>
          </a:graphic>
        </p:graphicFrame>
        <p:graphicFrame>
          <p:nvGraphicFramePr>
            <p:cNvPr id="15365" name="Object 30"/>
            <p:cNvGraphicFramePr>
              <a:graphicFrameLocks noChangeAspect="1"/>
            </p:cNvGraphicFramePr>
            <p:nvPr/>
          </p:nvGraphicFramePr>
          <p:xfrm>
            <a:off x="159" y="123"/>
            <a:ext cx="385" cy="416"/>
          </p:xfrm>
          <a:graphic>
            <a:graphicData uri="http://schemas.openxmlformats.org/presentationml/2006/ole">
              <p:oleObj spid="_x0000_s15365" name="Clip" r:id="rId6" imgW="1088640" imgH="1174680" progId="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system agents:  outline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mtClean="0">
                <a:solidFill>
                  <a:srgbClr val="808080"/>
                </a:solidFill>
              </a:rPr>
              <a:t>What we know about agents so far</a:t>
            </a:r>
            <a:endParaRPr kumimoji="0" lang="en-US" smtClean="0">
              <a:solidFill>
                <a:srgbClr val="808080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Characterizing system agents</a:t>
            </a:r>
          </a:p>
          <a:p>
            <a:pPr lvl="1">
              <a:lnSpc>
                <a:spcPct val="10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capabilities</a:t>
            </a:r>
          </a:p>
          <a:p>
            <a:pPr lvl="1">
              <a:lnSpc>
                <a:spcPct val="10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responsibilities</a:t>
            </a:r>
          </a:p>
          <a:p>
            <a:pPr lvl="1">
              <a:lnSpc>
                <a:spcPct val="10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operation performers</a:t>
            </a:r>
          </a:p>
          <a:p>
            <a:pPr lvl="1">
              <a:lnSpc>
                <a:spcPct val="10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wishes &amp; beliefs</a:t>
            </a:r>
          </a:p>
          <a:p>
            <a:pPr lvl="1">
              <a:lnSpc>
                <a:spcPct val="10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dependencies</a:t>
            </a:r>
          </a:p>
          <a:p>
            <a:pPr>
              <a:lnSpc>
                <a:spcPct val="120000"/>
              </a:lnSpc>
            </a:pPr>
            <a:r>
              <a:rPr kumimoji="0" lang="en-US" smtClean="0"/>
              <a:t>Representing agent models</a:t>
            </a:r>
          </a:p>
          <a:p>
            <a:pPr lvl="1">
              <a:lnSpc>
                <a:spcPct val="100000"/>
              </a:lnSpc>
            </a:pPr>
            <a:r>
              <a:rPr kumimoji="0" lang="en-US" smtClean="0"/>
              <a:t>agent diagram, context diagram, dependency diagram</a:t>
            </a:r>
          </a:p>
          <a:p>
            <a:pPr>
              <a:lnSpc>
                <a:spcPct val="130000"/>
              </a:lnSpc>
            </a:pPr>
            <a:r>
              <a:rPr kumimoji="0" lang="en-US" smtClean="0"/>
              <a:t>Refinement of abstract agents</a:t>
            </a:r>
          </a:p>
          <a:p>
            <a:pPr>
              <a:lnSpc>
                <a:spcPct val="140000"/>
              </a:lnSpc>
            </a:pPr>
            <a:r>
              <a:rPr kumimoji="0" lang="en-US" smtClean="0"/>
              <a:t>Building agent models:  heuristics and derivation rules</a:t>
            </a:r>
          </a:p>
        </p:txBody>
      </p:sp>
      <p:pic>
        <p:nvPicPr>
          <p:cNvPr id="33796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638" y="4462463"/>
            <a:ext cx="479425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315200" cy="609600"/>
          </a:xfrm>
        </p:spPr>
        <p:txBody>
          <a:bodyPr/>
          <a:lstStyle/>
          <a:p>
            <a:r>
              <a:rPr lang="en-US" altLang="en-US" smtClean="0"/>
              <a:t>Building models for RE</a:t>
            </a:r>
            <a:endParaRPr lang="en-AU" smtClean="0"/>
          </a:p>
        </p:txBody>
      </p:sp>
      <p:sp>
        <p:nvSpPr>
          <p:cNvPr id="1602563" name="Text Box 3"/>
          <p:cNvSpPr txBox="1">
            <a:spLocks noChangeArrowheads="1"/>
          </p:cNvSpPr>
          <p:nvPr/>
        </p:nvSpPr>
        <p:spPr bwMode="auto">
          <a:xfrm>
            <a:off x="1590675" y="1050925"/>
            <a:ext cx="2152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rgbClr val="5F5F5F"/>
                </a:solidFill>
                <a:effectLst/>
                <a:latin typeface="Comic Sans MS" pitchFamily="66" charset="0"/>
              </a:rPr>
              <a:t>Chap.8:  Goals</a:t>
            </a:r>
            <a:endParaRPr lang="fr-FR" sz="20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684838" y="1065213"/>
            <a:ext cx="2135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>
                <a:solidFill>
                  <a:srgbClr val="5F5F5F"/>
                </a:solidFill>
                <a:effectLst/>
                <a:latin typeface="Comic Sans MS" pitchFamily="66" charset="0"/>
              </a:rPr>
              <a:t>Chap.9:  Risks</a:t>
            </a:r>
            <a:endParaRPr lang="fr-FR">
              <a:solidFill>
                <a:srgbClr val="5F5F5F"/>
              </a:solidFill>
              <a:effectLst/>
              <a:latin typeface="Arial" pitchFamily="34" charset="0"/>
            </a:endParaRP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531813" y="3709988"/>
            <a:ext cx="4144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>
                <a:solidFill>
                  <a:srgbClr val="5F5F5F"/>
                </a:solidFill>
                <a:effectLst/>
                <a:latin typeface="Comic Sans MS" pitchFamily="66" charset="0"/>
              </a:rPr>
              <a:t>Chap.10: Conceptual objects</a:t>
            </a:r>
            <a:endParaRPr lang="fr-FR" b="1">
              <a:solidFill>
                <a:srgbClr val="5F5F5F"/>
              </a:solidFill>
              <a:effectLst/>
              <a:latin typeface="Arial" pitchFamily="34" charset="0"/>
            </a:endParaRPr>
          </a:p>
        </p:txBody>
      </p:sp>
      <p:sp>
        <p:nvSpPr>
          <p:cNvPr id="1602566" name="Text Box 6"/>
          <p:cNvSpPr txBox="1">
            <a:spLocks noChangeArrowheads="1"/>
          </p:cNvSpPr>
          <p:nvPr/>
        </p:nvSpPr>
        <p:spPr bwMode="auto">
          <a:xfrm>
            <a:off x="5581650" y="3752850"/>
            <a:ext cx="2395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Chap.11: Agents</a:t>
            </a:r>
            <a:endParaRPr lang="fr-FR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602567" name="Line 7"/>
          <p:cNvSpPr>
            <a:spLocks noChangeShapeType="1"/>
          </p:cNvSpPr>
          <p:nvPr/>
        </p:nvSpPr>
        <p:spPr bwMode="auto">
          <a:xfrm flipH="1">
            <a:off x="4730750" y="1014413"/>
            <a:ext cx="28575" cy="5541962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02568" name="Line 8"/>
          <p:cNvSpPr>
            <a:spLocks noChangeShapeType="1"/>
          </p:cNvSpPr>
          <p:nvPr/>
        </p:nvSpPr>
        <p:spPr bwMode="auto">
          <a:xfrm>
            <a:off x="533400" y="3702050"/>
            <a:ext cx="8258175" cy="1588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02569" name="Rectangle 9"/>
          <p:cNvSpPr>
            <a:spLocks noChangeArrowheads="1"/>
          </p:cNvSpPr>
          <p:nvPr/>
        </p:nvSpPr>
        <p:spPr bwMode="auto">
          <a:xfrm>
            <a:off x="490538" y="1014413"/>
            <a:ext cx="8301037" cy="5592762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38" y="4151313"/>
            <a:ext cx="4024312" cy="24161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sp>
        <p:nvSpPr>
          <p:cNvPr id="1602571" name="Text Box 11"/>
          <p:cNvSpPr txBox="1">
            <a:spLocks noChangeArrowheads="1"/>
          </p:cNvSpPr>
          <p:nvPr/>
        </p:nvSpPr>
        <p:spPr bwMode="auto">
          <a:xfrm>
            <a:off x="1992313" y="5889625"/>
            <a:ext cx="209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BE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on what?</a:t>
            </a:r>
            <a:endParaRPr lang="fr-BE" b="1" i="1">
              <a:solidFill>
                <a:srgbClr val="5F5F5F"/>
              </a:solidFill>
              <a:effectLst/>
              <a:latin typeface="Verdana" pitchFamily="34" charset="0"/>
            </a:endParaRPr>
          </a:p>
        </p:txBody>
      </p:sp>
      <p:pic>
        <p:nvPicPr>
          <p:cNvPr id="1037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300" y="1498600"/>
            <a:ext cx="4064000" cy="21224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sp>
        <p:nvSpPr>
          <p:cNvPr id="1602573" name="Text Box 13"/>
          <p:cNvSpPr txBox="1">
            <a:spLocks noChangeArrowheads="1"/>
          </p:cNvSpPr>
          <p:nvPr/>
        </p:nvSpPr>
        <p:spPr bwMode="auto">
          <a:xfrm>
            <a:off x="1916113" y="2706688"/>
            <a:ext cx="16494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BE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why</a:t>
            </a:r>
            <a:r>
              <a:rPr lang="fr-BE" sz="160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</a:p>
          <a:p>
            <a:pPr>
              <a:spcBef>
                <a:spcPct val="0"/>
              </a:spcBef>
              <a:defRPr/>
            </a:pPr>
            <a:r>
              <a:rPr lang="fr-BE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how</a:t>
            </a:r>
            <a:r>
              <a:rPr lang="fr-BE" sz="160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  <a:endParaRPr lang="fr-FR" b="1">
              <a:solidFill>
                <a:srgbClr val="5F5F5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pic>
        <p:nvPicPr>
          <p:cNvPr id="1039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24413" y="1536700"/>
            <a:ext cx="3905250" cy="211296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pic>
        <p:nvPicPr>
          <p:cNvPr id="1040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925" y="4211638"/>
            <a:ext cx="3779838" cy="23510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sp>
        <p:nvSpPr>
          <p:cNvPr id="1602576" name="Text Box 16"/>
          <p:cNvSpPr txBox="1">
            <a:spLocks noChangeArrowheads="1"/>
          </p:cNvSpPr>
          <p:nvPr/>
        </p:nvSpPr>
        <p:spPr bwMode="auto">
          <a:xfrm>
            <a:off x="6021388" y="5888038"/>
            <a:ext cx="147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BE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who</a:t>
            </a:r>
            <a:r>
              <a:rPr lang="fr-BE" sz="1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  <a:endParaRPr lang="fr-BE" sz="20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1026" name="Object 18"/>
          <p:cNvGraphicFramePr>
            <a:graphicFrameLocks noChangeAspect="1"/>
          </p:cNvGraphicFramePr>
          <p:nvPr/>
        </p:nvGraphicFramePr>
        <p:xfrm>
          <a:off x="8064500" y="3735388"/>
          <a:ext cx="585788" cy="633412"/>
        </p:xfrm>
        <a:graphic>
          <a:graphicData uri="http://schemas.openxmlformats.org/presentationml/2006/ole">
            <p:oleObj spid="_x0000_s1026" name="Clip" r:id="rId7" imgW="1088640" imgH="1174680" progId="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160" name="Line 56"/>
          <p:cNvSpPr>
            <a:spLocks noChangeShapeType="1"/>
          </p:cNvSpPr>
          <p:nvPr/>
        </p:nvSpPr>
        <p:spPr bwMode="auto">
          <a:xfrm>
            <a:off x="4064000" y="4314825"/>
            <a:ext cx="1588" cy="66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3132" name="Line 28"/>
          <p:cNvSpPr>
            <a:spLocks noChangeShapeType="1"/>
          </p:cNvSpPr>
          <p:nvPr/>
        </p:nvSpPr>
        <p:spPr bwMode="auto">
          <a:xfrm>
            <a:off x="4070350" y="5157788"/>
            <a:ext cx="1588" cy="66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3106" name="Oval 2"/>
          <p:cNvSpPr>
            <a:spLocks noChangeArrowheads="1"/>
          </p:cNvSpPr>
          <p:nvPr/>
        </p:nvSpPr>
        <p:spPr bwMode="auto">
          <a:xfrm>
            <a:off x="3198813" y="5848350"/>
            <a:ext cx="1747837" cy="736600"/>
          </a:xfrm>
          <a:prstGeom prst="ellipse">
            <a:avLst/>
          </a:prstGeom>
          <a:solidFill>
            <a:srgbClr val="CECF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3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306513" y="255588"/>
            <a:ext cx="7640637" cy="812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z="2600" smtClean="0"/>
              <a:t>An </a:t>
            </a:r>
            <a:r>
              <a:rPr lang="en-US" sz="2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agent diagram</a:t>
            </a:r>
            <a:r>
              <a:rPr lang="en-US" sz="2600" smtClean="0"/>
              <a:t> shows agents with their capabilities, responsibilities &amp; operations</a:t>
            </a:r>
            <a:endParaRPr lang="en-US" altLang="en-US" sz="2000" smtClean="0"/>
          </a:p>
        </p:txBody>
      </p:sp>
      <p:sp>
        <p:nvSpPr>
          <p:cNvPr id="16392" name="Text Box 4"/>
          <p:cNvSpPr txBox="1">
            <a:spLocks noChangeArrowheads="1"/>
          </p:cNvSpPr>
          <p:nvPr/>
        </p:nvSpPr>
        <p:spPr bwMode="auto">
          <a:xfrm>
            <a:off x="7040563" y="3489325"/>
            <a:ext cx="18049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i="1">
                <a:solidFill>
                  <a:schemeClr val="tx2"/>
                </a:solidFill>
                <a:effectLst/>
                <a:latin typeface="Comic Sans MS" pitchFamily="66" charset="0"/>
              </a:rPr>
              <a:t>Monitoring</a:t>
            </a:r>
            <a:endParaRPr lang="fr-BE" sz="2000" i="1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3109" name="Line 5"/>
          <p:cNvSpPr>
            <a:spLocks noChangeShapeType="1"/>
          </p:cNvSpPr>
          <p:nvPr/>
        </p:nvSpPr>
        <p:spPr bwMode="auto">
          <a:xfrm flipH="1" flipV="1">
            <a:off x="6670675" y="3267075"/>
            <a:ext cx="579438" cy="271463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3110" name="Line 6"/>
          <p:cNvSpPr>
            <a:spLocks noChangeShapeType="1"/>
          </p:cNvSpPr>
          <p:nvPr/>
        </p:nvSpPr>
        <p:spPr bwMode="auto">
          <a:xfrm>
            <a:off x="4875213" y="2079625"/>
            <a:ext cx="23923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95" name="AutoShape 7"/>
          <p:cNvSpPr>
            <a:spLocks noChangeArrowheads="1"/>
          </p:cNvSpPr>
          <p:nvPr/>
        </p:nvSpPr>
        <p:spPr bwMode="auto">
          <a:xfrm>
            <a:off x="3141663" y="3825875"/>
            <a:ext cx="2043112" cy="688975"/>
          </a:xfrm>
          <a:prstGeom prst="hexagon">
            <a:avLst>
              <a:gd name="adj" fmla="val 74136"/>
              <a:gd name="vf" fmla="val 115470"/>
            </a:avLst>
          </a:prstGeom>
          <a:solidFill>
            <a:srgbClr val="FBD9D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Helvetica" charset="0"/>
              </a:rPr>
              <a:t>Speed</a:t>
            </a:r>
            <a:r>
              <a:rPr lang="fr-BE" sz="1600">
                <a:solidFill>
                  <a:schemeClr val="tx1"/>
                </a:solidFill>
                <a:effectLst/>
                <a:latin typeface="Helvetica" charset="0"/>
              </a:rPr>
              <a:t>&amp;</a:t>
            </a:r>
            <a:r>
              <a:rPr lang="fr-BE" sz="1800">
                <a:solidFill>
                  <a:schemeClr val="tx1"/>
                </a:solidFill>
                <a:effectLst/>
                <a:latin typeface="Helvetica" charset="0"/>
              </a:rPr>
              <a:t>Accel</a:t>
            </a:r>
          </a:p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Helvetica" charset="0"/>
              </a:rPr>
              <a:t>   Controller</a:t>
            </a:r>
          </a:p>
        </p:txBody>
      </p:sp>
      <p:sp>
        <p:nvSpPr>
          <p:cNvPr id="1583112" name="Rectangle 8"/>
          <p:cNvSpPr>
            <a:spLocks noChangeArrowheads="1"/>
          </p:cNvSpPr>
          <p:nvPr/>
        </p:nvSpPr>
        <p:spPr bwMode="auto">
          <a:xfrm>
            <a:off x="7254875" y="1931988"/>
            <a:ext cx="1619250" cy="71120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97" name="Text Box 9"/>
          <p:cNvSpPr txBox="1">
            <a:spLocks noChangeArrowheads="1"/>
          </p:cNvSpPr>
          <p:nvPr/>
        </p:nvSpPr>
        <p:spPr bwMode="auto">
          <a:xfrm>
            <a:off x="7627938" y="2105025"/>
            <a:ext cx="855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sz="1800">
                <a:solidFill>
                  <a:schemeClr val="tx1"/>
                </a:solidFill>
                <a:effectLst/>
                <a:latin typeface="Arial" pitchFamily="34" charset="0"/>
              </a:rPr>
              <a:t>Train</a:t>
            </a:r>
          </a:p>
        </p:txBody>
      </p:sp>
      <p:sp>
        <p:nvSpPr>
          <p:cNvPr id="16398" name="Text Box 10"/>
          <p:cNvSpPr txBox="1">
            <a:spLocks noChangeArrowheads="1"/>
          </p:cNvSpPr>
          <p:nvPr/>
        </p:nvSpPr>
        <p:spPr bwMode="auto">
          <a:xfrm>
            <a:off x="5249863" y="1433513"/>
            <a:ext cx="18478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CurrentSpeed</a:t>
            </a:r>
          </a:p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CurrentLoc</a:t>
            </a:r>
          </a:p>
        </p:txBody>
      </p:sp>
      <p:sp>
        <p:nvSpPr>
          <p:cNvPr id="16399" name="Text Box 11"/>
          <p:cNvSpPr txBox="1">
            <a:spLocks noChangeArrowheads="1"/>
          </p:cNvSpPr>
          <p:nvPr/>
        </p:nvSpPr>
        <p:spPr bwMode="auto">
          <a:xfrm>
            <a:off x="5160963" y="2473325"/>
            <a:ext cx="2043112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MeasuredSpeed</a:t>
            </a:r>
          </a:p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MeasuredLoc</a:t>
            </a:r>
          </a:p>
          <a:p>
            <a:pPr algn="l">
              <a:spcBef>
                <a:spcPct val="0"/>
              </a:spcBef>
            </a:pPr>
            <a:endParaRPr lang="fr-BE" sz="18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83116" name="Line 12"/>
          <p:cNvSpPr>
            <a:spLocks noChangeShapeType="1"/>
          </p:cNvSpPr>
          <p:nvPr/>
        </p:nvSpPr>
        <p:spPr bwMode="auto">
          <a:xfrm flipV="1">
            <a:off x="4999038" y="2689225"/>
            <a:ext cx="3017837" cy="12620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01" name="Text Box 13"/>
          <p:cNvSpPr txBox="1">
            <a:spLocks noChangeArrowheads="1"/>
          </p:cNvSpPr>
          <p:nvPr/>
        </p:nvSpPr>
        <p:spPr bwMode="auto">
          <a:xfrm>
            <a:off x="5254625" y="3773488"/>
            <a:ext cx="188277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MeasuredSpeed</a:t>
            </a:r>
          </a:p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 MeasuredLoc</a:t>
            </a:r>
          </a:p>
        </p:txBody>
      </p:sp>
      <p:sp>
        <p:nvSpPr>
          <p:cNvPr id="1583118" name="Line 14"/>
          <p:cNvSpPr>
            <a:spLocks noChangeShapeType="1"/>
          </p:cNvSpPr>
          <p:nvPr/>
        </p:nvSpPr>
        <p:spPr bwMode="auto">
          <a:xfrm>
            <a:off x="4813300" y="4403725"/>
            <a:ext cx="2471738" cy="9636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3119" name="Rectangle 15"/>
          <p:cNvSpPr>
            <a:spLocks noChangeArrowheads="1"/>
          </p:cNvSpPr>
          <p:nvPr/>
        </p:nvSpPr>
        <p:spPr bwMode="auto">
          <a:xfrm>
            <a:off x="7302500" y="5072063"/>
            <a:ext cx="1543050" cy="62230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04" name="Text Box 16"/>
          <p:cNvSpPr txBox="1">
            <a:spLocks noChangeArrowheads="1"/>
          </p:cNvSpPr>
          <p:nvPr/>
        </p:nvSpPr>
        <p:spPr bwMode="auto">
          <a:xfrm>
            <a:off x="7462838" y="5181600"/>
            <a:ext cx="1271587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sz="1800">
                <a:solidFill>
                  <a:schemeClr val="tx1"/>
                </a:solidFill>
                <a:effectLst/>
                <a:latin typeface="Arial" pitchFamily="34" charset="0"/>
              </a:rPr>
              <a:t>Command</a:t>
            </a:r>
          </a:p>
        </p:txBody>
      </p:sp>
      <p:sp>
        <p:nvSpPr>
          <p:cNvPr id="16405" name="Text Box 17"/>
          <p:cNvSpPr txBox="1">
            <a:spLocks noChangeArrowheads="1"/>
          </p:cNvSpPr>
          <p:nvPr/>
        </p:nvSpPr>
        <p:spPr bwMode="auto">
          <a:xfrm>
            <a:off x="4289425" y="4973638"/>
            <a:ext cx="24003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CommandedSpeed</a:t>
            </a:r>
          </a:p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CommandedAccel</a:t>
            </a:r>
          </a:p>
          <a:p>
            <a:pPr algn="l">
              <a:spcBef>
                <a:spcPct val="0"/>
              </a:spcBef>
            </a:pPr>
            <a:endParaRPr lang="fr-BE" sz="18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406" name="AutoShape 18"/>
          <p:cNvSpPr>
            <a:spLocks noChangeArrowheads="1"/>
          </p:cNvSpPr>
          <p:nvPr/>
        </p:nvSpPr>
        <p:spPr bwMode="auto">
          <a:xfrm>
            <a:off x="506413" y="3875088"/>
            <a:ext cx="2017712" cy="803275"/>
          </a:xfrm>
          <a:prstGeom prst="parallelogram">
            <a:avLst>
              <a:gd name="adj" fmla="val 20525"/>
            </a:avLst>
          </a:prstGeom>
          <a:solidFill>
            <a:srgbClr val="CECFF2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407" name="Text Box 19"/>
          <p:cNvSpPr txBox="1">
            <a:spLocks noChangeArrowheads="1"/>
          </p:cNvSpPr>
          <p:nvPr/>
        </p:nvSpPr>
        <p:spPr bwMode="auto">
          <a:xfrm>
            <a:off x="658813" y="3946525"/>
            <a:ext cx="17684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SafeCommand</a:t>
            </a:r>
          </a:p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  Message</a:t>
            </a:r>
            <a:endParaRPr lang="fr-BE" sz="1800" i="1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sz="18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408" name="AutoShape 20"/>
          <p:cNvSpPr>
            <a:spLocks noChangeArrowheads="1"/>
          </p:cNvSpPr>
          <p:nvPr/>
        </p:nvSpPr>
        <p:spPr bwMode="auto">
          <a:xfrm>
            <a:off x="303213" y="5049838"/>
            <a:ext cx="2130425" cy="803275"/>
          </a:xfrm>
          <a:prstGeom prst="parallelogram">
            <a:avLst>
              <a:gd name="adj" fmla="val 21672"/>
            </a:avLst>
          </a:prstGeom>
          <a:solidFill>
            <a:srgbClr val="CECFF2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409" name="Text Box 21"/>
          <p:cNvSpPr txBox="1">
            <a:spLocks noChangeArrowheads="1"/>
          </p:cNvSpPr>
          <p:nvPr/>
        </p:nvSpPr>
        <p:spPr bwMode="auto">
          <a:xfrm>
            <a:off x="463550" y="5129213"/>
            <a:ext cx="1830388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CommandSent</a:t>
            </a:r>
          </a:p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      InTime</a:t>
            </a:r>
            <a:endParaRPr lang="fr-BE" sz="180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410" name="AutoShape 22"/>
          <p:cNvSpPr>
            <a:spLocks noChangeArrowheads="1"/>
          </p:cNvSpPr>
          <p:nvPr/>
        </p:nvSpPr>
        <p:spPr bwMode="auto">
          <a:xfrm>
            <a:off x="274638" y="1871663"/>
            <a:ext cx="2444750" cy="803275"/>
          </a:xfrm>
          <a:prstGeom prst="parallelogram">
            <a:avLst>
              <a:gd name="adj" fmla="val 24869"/>
            </a:avLst>
          </a:prstGeom>
          <a:solidFill>
            <a:srgbClr val="CECFF2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411" name="Text Box 23"/>
          <p:cNvSpPr txBox="1">
            <a:spLocks noChangeArrowheads="1"/>
          </p:cNvSpPr>
          <p:nvPr/>
        </p:nvSpPr>
        <p:spPr bwMode="auto">
          <a:xfrm>
            <a:off x="371475" y="1892300"/>
            <a:ext cx="23399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AccurateEstimate</a:t>
            </a:r>
          </a:p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Arial" pitchFamily="34" charset="0"/>
              </a:rPr>
              <a:t>OfSpeed&amp;Position</a:t>
            </a:r>
            <a:endParaRPr lang="fr-BE" sz="1800" i="1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sz="18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3128" name="Line 24"/>
          <p:cNvSpPr>
            <a:spLocks noChangeShapeType="1"/>
          </p:cNvSpPr>
          <p:nvPr/>
        </p:nvSpPr>
        <p:spPr bwMode="auto">
          <a:xfrm flipH="1">
            <a:off x="2501900" y="4187825"/>
            <a:ext cx="2206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3129" name="Line 25"/>
          <p:cNvSpPr>
            <a:spLocks noChangeShapeType="1"/>
          </p:cNvSpPr>
          <p:nvPr/>
        </p:nvSpPr>
        <p:spPr bwMode="auto">
          <a:xfrm flipH="1">
            <a:off x="2447925" y="4694238"/>
            <a:ext cx="477838" cy="363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3130" name="Line 26"/>
          <p:cNvSpPr>
            <a:spLocks noChangeShapeType="1"/>
          </p:cNvSpPr>
          <p:nvPr/>
        </p:nvSpPr>
        <p:spPr bwMode="auto">
          <a:xfrm flipH="1">
            <a:off x="2647950" y="2301875"/>
            <a:ext cx="28257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15" name="Text Box 27"/>
          <p:cNvSpPr txBox="1">
            <a:spLocks noChangeArrowheads="1"/>
          </p:cNvSpPr>
          <p:nvPr/>
        </p:nvSpPr>
        <p:spPr bwMode="auto">
          <a:xfrm>
            <a:off x="3482975" y="5884863"/>
            <a:ext cx="162401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sz="1800">
                <a:solidFill>
                  <a:schemeClr val="tx1"/>
                </a:solidFill>
                <a:effectLst/>
                <a:latin typeface="Arial" pitchFamily="34" charset="0"/>
              </a:rPr>
              <a:t>    Send</a:t>
            </a:r>
          </a:p>
          <a:p>
            <a:pPr algn="l">
              <a:spcBef>
                <a:spcPct val="0"/>
              </a:spcBef>
            </a:pPr>
            <a:r>
              <a:rPr lang="en-AU" sz="1800">
                <a:solidFill>
                  <a:schemeClr val="tx1"/>
                </a:solidFill>
                <a:effectLst/>
                <a:latin typeface="Arial" pitchFamily="34" charset="0"/>
              </a:rPr>
              <a:t>Command</a:t>
            </a:r>
          </a:p>
        </p:txBody>
      </p:sp>
      <p:sp>
        <p:nvSpPr>
          <p:cNvPr id="16416" name="AutoShape 29"/>
          <p:cNvSpPr>
            <a:spLocks noChangeArrowheads="1"/>
          </p:cNvSpPr>
          <p:nvPr/>
        </p:nvSpPr>
        <p:spPr bwMode="auto">
          <a:xfrm>
            <a:off x="3275013" y="1990725"/>
            <a:ext cx="1785937" cy="669925"/>
          </a:xfrm>
          <a:prstGeom prst="hexagon">
            <a:avLst>
              <a:gd name="adj" fmla="val 66647"/>
              <a:gd name="vf" fmla="val 115470"/>
            </a:avLst>
          </a:prstGeom>
          <a:solidFill>
            <a:srgbClr val="FBD9D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Helvetica" charset="0"/>
              </a:rPr>
              <a:t>    Tracking</a:t>
            </a:r>
          </a:p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Helvetica" charset="0"/>
              </a:rPr>
              <a:t>     System</a:t>
            </a:r>
          </a:p>
        </p:txBody>
      </p:sp>
      <p:sp>
        <p:nvSpPr>
          <p:cNvPr id="1583134" name="Line 30"/>
          <p:cNvSpPr>
            <a:spLocks noChangeShapeType="1"/>
          </p:cNvSpPr>
          <p:nvPr/>
        </p:nvSpPr>
        <p:spPr bwMode="auto">
          <a:xfrm>
            <a:off x="4965700" y="2497138"/>
            <a:ext cx="22653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18" name="Text Box 31"/>
          <p:cNvSpPr txBox="1">
            <a:spLocks noChangeArrowheads="1"/>
          </p:cNvSpPr>
          <p:nvPr/>
        </p:nvSpPr>
        <p:spPr bwMode="auto">
          <a:xfrm>
            <a:off x="7291388" y="4533900"/>
            <a:ext cx="12636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i="1">
                <a:solidFill>
                  <a:schemeClr val="tx2"/>
                </a:solidFill>
                <a:effectLst/>
                <a:latin typeface="Comic Sans MS" pitchFamily="66" charset="0"/>
              </a:rPr>
              <a:t>Control</a:t>
            </a:r>
            <a:endParaRPr lang="fr-BE" sz="2000" i="1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3136" name="Line 32"/>
          <p:cNvSpPr>
            <a:spLocks noChangeShapeType="1"/>
          </p:cNvSpPr>
          <p:nvPr/>
        </p:nvSpPr>
        <p:spPr bwMode="auto">
          <a:xfrm flipH="1">
            <a:off x="6384925" y="4708525"/>
            <a:ext cx="1022350" cy="261938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20" name="Text Box 33"/>
          <p:cNvSpPr txBox="1">
            <a:spLocks noChangeArrowheads="1"/>
          </p:cNvSpPr>
          <p:nvPr/>
        </p:nvSpPr>
        <p:spPr bwMode="auto">
          <a:xfrm>
            <a:off x="5168900" y="5808663"/>
            <a:ext cx="21383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i="1">
                <a:solidFill>
                  <a:schemeClr val="tx2"/>
                </a:solidFill>
                <a:effectLst/>
                <a:latin typeface="Comic Sans MS" pitchFamily="66" charset="0"/>
              </a:rPr>
              <a:t>Performance</a:t>
            </a:r>
            <a:endParaRPr lang="fr-BE" sz="2000" i="1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6421" name="Text Box 34"/>
          <p:cNvSpPr txBox="1">
            <a:spLocks noChangeArrowheads="1"/>
          </p:cNvSpPr>
          <p:nvPr/>
        </p:nvSpPr>
        <p:spPr bwMode="auto">
          <a:xfrm>
            <a:off x="1008063" y="5943600"/>
            <a:ext cx="22304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i="1">
                <a:solidFill>
                  <a:schemeClr val="tx2"/>
                </a:solidFill>
                <a:effectLst/>
                <a:latin typeface="Comic Sans MS" pitchFamily="66" charset="0"/>
              </a:rPr>
              <a:t>Responsibility</a:t>
            </a:r>
            <a:endParaRPr lang="fr-BE" sz="1600" i="1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3139" name="Line 35"/>
          <p:cNvSpPr>
            <a:spLocks noChangeShapeType="1"/>
          </p:cNvSpPr>
          <p:nvPr/>
        </p:nvSpPr>
        <p:spPr bwMode="auto">
          <a:xfrm flipH="1" flipV="1">
            <a:off x="4132263" y="5575300"/>
            <a:ext cx="1079500" cy="393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3140" name="Line 36"/>
          <p:cNvSpPr>
            <a:spLocks noChangeShapeType="1"/>
          </p:cNvSpPr>
          <p:nvPr/>
        </p:nvSpPr>
        <p:spPr bwMode="auto">
          <a:xfrm flipH="1">
            <a:off x="2435225" y="4716463"/>
            <a:ext cx="500063" cy="129381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24" name="Text Box 37"/>
          <p:cNvSpPr txBox="1">
            <a:spLocks noChangeArrowheads="1"/>
          </p:cNvSpPr>
          <p:nvPr/>
        </p:nvSpPr>
        <p:spPr bwMode="auto">
          <a:xfrm>
            <a:off x="1371600" y="1308100"/>
            <a:ext cx="3133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i="1">
                <a:solidFill>
                  <a:schemeClr val="tx2"/>
                </a:solidFill>
                <a:effectLst/>
                <a:latin typeface="Comic Sans MS" pitchFamily="66" charset="0"/>
              </a:rPr>
              <a:t>environment agent</a:t>
            </a:r>
            <a:endParaRPr lang="fr-BE" sz="2000" i="1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3142" name="Line 38"/>
          <p:cNvSpPr>
            <a:spLocks noChangeShapeType="1"/>
          </p:cNvSpPr>
          <p:nvPr/>
        </p:nvSpPr>
        <p:spPr bwMode="auto">
          <a:xfrm flipH="1" flipV="1">
            <a:off x="2955925" y="1644650"/>
            <a:ext cx="661988" cy="630238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6426" name="Group 39"/>
          <p:cNvGrpSpPr>
            <a:grpSpLocks/>
          </p:cNvGrpSpPr>
          <p:nvPr/>
        </p:nvGrpSpPr>
        <p:grpSpPr bwMode="auto">
          <a:xfrm>
            <a:off x="3609975" y="2155825"/>
            <a:ext cx="195263" cy="360363"/>
            <a:chOff x="2274" y="1503"/>
            <a:chExt cx="115" cy="227"/>
          </a:xfrm>
        </p:grpSpPr>
        <p:sp>
          <p:nvSpPr>
            <p:cNvPr id="1583144" name="Oval 40"/>
            <p:cNvSpPr>
              <a:spLocks noChangeArrowheads="1"/>
            </p:cNvSpPr>
            <p:nvPr/>
          </p:nvSpPr>
          <p:spPr bwMode="auto">
            <a:xfrm>
              <a:off x="2301" y="1503"/>
              <a:ext cx="58" cy="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3145" name="Line 41"/>
            <p:cNvSpPr>
              <a:spLocks noChangeShapeType="1"/>
            </p:cNvSpPr>
            <p:nvPr/>
          </p:nvSpPr>
          <p:spPr bwMode="auto">
            <a:xfrm>
              <a:off x="2332" y="1560"/>
              <a:ext cx="0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3146" name="Line 42"/>
            <p:cNvSpPr>
              <a:spLocks noChangeShapeType="1"/>
            </p:cNvSpPr>
            <p:nvPr/>
          </p:nvSpPr>
          <p:spPr bwMode="auto">
            <a:xfrm flipH="1">
              <a:off x="2281" y="1641"/>
              <a:ext cx="51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3147" name="Line 43"/>
            <p:cNvSpPr>
              <a:spLocks noChangeShapeType="1"/>
            </p:cNvSpPr>
            <p:nvPr/>
          </p:nvSpPr>
          <p:spPr bwMode="auto">
            <a:xfrm>
              <a:off x="2335" y="1649"/>
              <a:ext cx="51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3148" name="Line 44"/>
            <p:cNvSpPr>
              <a:spLocks noChangeShapeType="1"/>
            </p:cNvSpPr>
            <p:nvPr/>
          </p:nvSpPr>
          <p:spPr bwMode="auto">
            <a:xfrm>
              <a:off x="2274" y="1595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83149" name="Oval 45"/>
          <p:cNvSpPr>
            <a:spLocks noChangeArrowheads="1"/>
          </p:cNvSpPr>
          <p:nvPr/>
        </p:nvSpPr>
        <p:spPr bwMode="auto">
          <a:xfrm>
            <a:off x="2711450" y="4117975"/>
            <a:ext cx="147638" cy="146050"/>
          </a:xfrm>
          <a:prstGeom prst="ellips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83150" name="Oval 46"/>
          <p:cNvSpPr>
            <a:spLocks noChangeArrowheads="1"/>
          </p:cNvSpPr>
          <p:nvPr/>
        </p:nvSpPr>
        <p:spPr bwMode="auto">
          <a:xfrm>
            <a:off x="2917825" y="4565650"/>
            <a:ext cx="147638" cy="146050"/>
          </a:xfrm>
          <a:prstGeom prst="ellips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83151" name="Line 47"/>
          <p:cNvSpPr>
            <a:spLocks noChangeShapeType="1"/>
          </p:cNvSpPr>
          <p:nvPr/>
        </p:nvSpPr>
        <p:spPr bwMode="auto">
          <a:xfrm flipH="1">
            <a:off x="2881313" y="4178300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3152" name="Line 48"/>
          <p:cNvSpPr>
            <a:spLocks noChangeShapeType="1"/>
          </p:cNvSpPr>
          <p:nvPr/>
        </p:nvSpPr>
        <p:spPr bwMode="auto">
          <a:xfrm flipH="1">
            <a:off x="3028950" y="4338638"/>
            <a:ext cx="342900" cy="255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3153" name="Oval 49"/>
          <p:cNvSpPr>
            <a:spLocks noChangeArrowheads="1"/>
          </p:cNvSpPr>
          <p:nvPr/>
        </p:nvSpPr>
        <p:spPr bwMode="auto">
          <a:xfrm>
            <a:off x="2917825" y="2214563"/>
            <a:ext cx="147638" cy="146050"/>
          </a:xfrm>
          <a:prstGeom prst="ellips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83154" name="Line 50"/>
          <p:cNvSpPr>
            <a:spLocks noChangeShapeType="1"/>
          </p:cNvSpPr>
          <p:nvPr/>
        </p:nvSpPr>
        <p:spPr bwMode="auto">
          <a:xfrm flipH="1">
            <a:off x="3057525" y="2305050"/>
            <a:ext cx="28257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3159" name="Oval 55"/>
          <p:cNvSpPr>
            <a:spLocks noChangeArrowheads="1"/>
          </p:cNvSpPr>
          <p:nvPr/>
        </p:nvSpPr>
        <p:spPr bwMode="auto">
          <a:xfrm>
            <a:off x="3992563" y="4976813"/>
            <a:ext cx="147637" cy="146050"/>
          </a:xfrm>
          <a:prstGeom prst="ellips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83162" name="Line 58"/>
          <p:cNvSpPr>
            <a:spLocks noChangeShapeType="1"/>
          </p:cNvSpPr>
          <p:nvPr/>
        </p:nvSpPr>
        <p:spPr bwMode="auto">
          <a:xfrm flipV="1">
            <a:off x="2809875" y="3783013"/>
            <a:ext cx="185738" cy="363537"/>
          </a:xfrm>
          <a:prstGeom prst="line">
            <a:avLst/>
          </a:prstGeom>
          <a:noFill/>
          <a:ln w="952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35" name="Text Box 59"/>
          <p:cNvSpPr txBox="1">
            <a:spLocks noChangeArrowheads="1"/>
          </p:cNvSpPr>
          <p:nvPr/>
        </p:nvSpPr>
        <p:spPr bwMode="auto">
          <a:xfrm>
            <a:off x="133350" y="3016250"/>
            <a:ext cx="4927600" cy="731838"/>
          </a:xfrm>
          <a:prstGeom prst="rect">
            <a:avLst/>
          </a:prstGeom>
          <a:solidFill>
            <a:srgbClr val="E2E5FA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18000" tIns="18000" rIns="18000" bIns="0"/>
          <a:lstStyle/>
          <a:p>
            <a:pPr algn="just">
              <a:lnSpc>
                <a:spcPct val="80000"/>
              </a:lnSpc>
              <a:spcBef>
                <a:spcPts val="300"/>
              </a:spcBef>
            </a:pPr>
            <a:r>
              <a:rPr lang="en-US" sz="1600" b="1">
                <a:solidFill>
                  <a:schemeClr val="tx1"/>
                </a:solidFill>
                <a:effectLst/>
                <a:latin typeface="Arial" pitchFamily="34" charset="0"/>
              </a:rPr>
              <a:t>InstanceResponsibility</a:t>
            </a:r>
            <a:r>
              <a:rPr lang="en-US" sz="1600">
                <a:solidFill>
                  <a:schemeClr val="tx1"/>
                </a:solidFill>
                <a:effectLst/>
                <a:latin typeface="Arial" pitchFamily="34" charset="0"/>
              </a:rPr>
              <a:t>  </a:t>
            </a:r>
            <a:r>
              <a:rPr lang="en-US" sz="1600" i="1">
                <a:solidFill>
                  <a:schemeClr val="tx1"/>
                </a:solidFill>
                <a:effectLst/>
                <a:latin typeface="Arial" pitchFamily="34" charset="0"/>
              </a:rPr>
              <a:t>A train controller at a station</a:t>
            </a:r>
          </a:p>
          <a:p>
            <a:pPr algn="just">
              <a:lnSpc>
                <a:spcPct val="80000"/>
              </a:lnSpc>
              <a:spcBef>
                <a:spcPts val="300"/>
              </a:spcBef>
            </a:pPr>
            <a:r>
              <a:rPr lang="en-US" sz="1600" i="1">
                <a:solidFill>
                  <a:schemeClr val="tx1"/>
                </a:solidFill>
                <a:effectLst/>
                <a:latin typeface="Arial" pitchFamily="34" charset="0"/>
              </a:rPr>
              <a:t>is responsible for computing safe accelarations of all</a:t>
            </a:r>
          </a:p>
          <a:p>
            <a:pPr algn="just">
              <a:lnSpc>
                <a:spcPct val="80000"/>
              </a:lnSpc>
              <a:spcBef>
                <a:spcPts val="300"/>
              </a:spcBef>
            </a:pPr>
            <a:r>
              <a:rPr lang="en-US" sz="1600" i="1">
                <a:solidFill>
                  <a:schemeClr val="tx1"/>
                </a:solidFill>
                <a:effectLst/>
                <a:latin typeface="Arial" pitchFamily="34" charset="0"/>
              </a:rPr>
              <a:t>trains between this station and the next one</a:t>
            </a:r>
            <a:endParaRPr lang="en-US" sz="16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6386" name="Object 61"/>
          <p:cNvGraphicFramePr>
            <a:graphicFrameLocks noChangeAspect="1"/>
          </p:cNvGraphicFramePr>
          <p:nvPr/>
        </p:nvGraphicFramePr>
        <p:xfrm flipH="1">
          <a:off x="7788275" y="6040438"/>
          <a:ext cx="808038" cy="501650"/>
        </p:xfrm>
        <a:graphic>
          <a:graphicData uri="http://schemas.openxmlformats.org/presentationml/2006/ole">
            <p:oleObj spid="_x0000_s16386" name="Clip" r:id="rId3" imgW="5096880" imgH="2642760" progId="">
              <p:embed/>
            </p:oleObj>
          </a:graphicData>
        </a:graphic>
      </p:graphicFrame>
      <p:graphicFrame>
        <p:nvGraphicFramePr>
          <p:cNvPr id="16387" name="Object 62"/>
          <p:cNvGraphicFramePr>
            <a:graphicFrameLocks noChangeAspect="1"/>
          </p:cNvGraphicFramePr>
          <p:nvPr/>
        </p:nvGraphicFramePr>
        <p:xfrm>
          <a:off x="161925" y="128588"/>
          <a:ext cx="839788" cy="908050"/>
        </p:xfrm>
        <a:graphic>
          <a:graphicData uri="http://schemas.openxmlformats.org/presentationml/2006/ole">
            <p:oleObj spid="_x0000_s16387" name="Clip" r:id="rId4" imgW="1088640" imgH="1174680" progId="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69875"/>
            <a:ext cx="7800975" cy="9921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Alternative agent assignments define alternative software-environment boundaries</a:t>
            </a:r>
          </a:p>
        </p:txBody>
      </p:sp>
      <p:graphicFrame>
        <p:nvGraphicFramePr>
          <p:cNvPr id="17410" name="Object 32"/>
          <p:cNvGraphicFramePr>
            <a:graphicFrameLocks noChangeAspect="1"/>
          </p:cNvGraphicFramePr>
          <p:nvPr/>
        </p:nvGraphicFramePr>
        <p:xfrm>
          <a:off x="161925" y="128588"/>
          <a:ext cx="839788" cy="908050"/>
        </p:xfrm>
        <a:graphic>
          <a:graphicData uri="http://schemas.openxmlformats.org/presentationml/2006/ole">
            <p:oleObj spid="_x0000_s17410" name="Clip" r:id="rId3" imgW="1088640" imgH="1174680" progId="">
              <p:embed/>
            </p:oleObj>
          </a:graphicData>
        </a:graphic>
      </p:graphicFrame>
      <p:sp>
        <p:nvSpPr>
          <p:cNvPr id="1584132" name="AutoShape 4"/>
          <p:cNvSpPr>
            <a:spLocks noChangeArrowheads="1"/>
          </p:cNvSpPr>
          <p:nvPr/>
        </p:nvSpPr>
        <p:spPr bwMode="auto">
          <a:xfrm>
            <a:off x="6392863" y="1976438"/>
            <a:ext cx="1733550" cy="674687"/>
          </a:xfrm>
          <a:prstGeom prst="hexagon">
            <a:avLst>
              <a:gd name="adj" fmla="val 19473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6589713" y="1978025"/>
            <a:ext cx="1285875" cy="6413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>
                <a:solidFill>
                  <a:schemeClr val="bg2"/>
                </a:solidFill>
                <a:effectLst/>
                <a:latin typeface="Arial" pitchFamily="34" charset="0"/>
              </a:rPr>
              <a:t>Train</a:t>
            </a:r>
          </a:p>
          <a:p>
            <a:pPr>
              <a:lnSpc>
                <a:spcPct val="30000"/>
              </a:lnSpc>
            </a:pPr>
            <a:r>
              <a:rPr lang="fr-FR" sz="2000">
                <a:solidFill>
                  <a:schemeClr val="bg2"/>
                </a:solidFill>
                <a:effectLst/>
                <a:latin typeface="Arial" pitchFamily="34" charset="0"/>
              </a:rPr>
              <a:t>Controller</a:t>
            </a:r>
            <a:endParaRPr lang="fr-FR"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sp>
        <p:nvSpPr>
          <p:cNvPr id="1584134" name="AutoShape 6"/>
          <p:cNvSpPr>
            <a:spLocks noChangeArrowheads="1"/>
          </p:cNvSpPr>
          <p:nvPr/>
        </p:nvSpPr>
        <p:spPr bwMode="auto">
          <a:xfrm>
            <a:off x="6408738" y="3078163"/>
            <a:ext cx="1733550" cy="674687"/>
          </a:xfrm>
          <a:prstGeom prst="hexagon">
            <a:avLst>
              <a:gd name="adj" fmla="val 19473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6996113" y="3092450"/>
            <a:ext cx="862012" cy="6413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>
                <a:solidFill>
                  <a:schemeClr val="bg2"/>
                </a:solidFill>
                <a:effectLst/>
                <a:latin typeface="Arial" pitchFamily="34" charset="0"/>
              </a:rPr>
              <a:t>Train</a:t>
            </a:r>
          </a:p>
          <a:p>
            <a:pPr>
              <a:lnSpc>
                <a:spcPct val="30000"/>
              </a:lnSpc>
            </a:pPr>
            <a:r>
              <a:rPr lang="fr-FR" sz="2000">
                <a:solidFill>
                  <a:schemeClr val="bg2"/>
                </a:solidFill>
                <a:effectLst/>
                <a:latin typeface="Arial" pitchFamily="34" charset="0"/>
              </a:rPr>
              <a:t>Driver</a:t>
            </a:r>
            <a:endParaRPr lang="fr-FR"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sp>
        <p:nvSpPr>
          <p:cNvPr id="1584136" name="AutoShape 8"/>
          <p:cNvSpPr>
            <a:spLocks noChangeArrowheads="1"/>
          </p:cNvSpPr>
          <p:nvPr/>
        </p:nvSpPr>
        <p:spPr bwMode="auto">
          <a:xfrm>
            <a:off x="6448425" y="4181475"/>
            <a:ext cx="1733550" cy="619125"/>
          </a:xfrm>
          <a:prstGeom prst="hexagon">
            <a:avLst>
              <a:gd name="adj" fmla="val 21220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6808788" y="4303713"/>
            <a:ext cx="1398587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>
                <a:solidFill>
                  <a:schemeClr val="bg2"/>
                </a:solidFill>
                <a:effectLst/>
                <a:latin typeface="Arial" pitchFamily="34" charset="0"/>
              </a:rPr>
              <a:t>Passenger</a:t>
            </a:r>
            <a:endParaRPr lang="fr-FR"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sp>
        <p:nvSpPr>
          <p:cNvPr id="1584138" name="Line 10"/>
          <p:cNvSpPr>
            <a:spLocks noChangeShapeType="1"/>
          </p:cNvSpPr>
          <p:nvPr/>
        </p:nvSpPr>
        <p:spPr bwMode="auto">
          <a:xfrm flipV="1">
            <a:off x="5819775" y="2352675"/>
            <a:ext cx="573088" cy="32226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84139" name="Line 11"/>
          <p:cNvSpPr>
            <a:spLocks noChangeShapeType="1"/>
          </p:cNvSpPr>
          <p:nvPr/>
        </p:nvSpPr>
        <p:spPr bwMode="auto">
          <a:xfrm>
            <a:off x="5664200" y="4140200"/>
            <a:ext cx="771525" cy="3810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84140" name="Line 12"/>
          <p:cNvSpPr>
            <a:spLocks noChangeShapeType="1"/>
          </p:cNvSpPr>
          <p:nvPr/>
        </p:nvSpPr>
        <p:spPr bwMode="auto">
          <a:xfrm flipV="1">
            <a:off x="5702300" y="3387725"/>
            <a:ext cx="717550" cy="1588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84141" name="Oval 13"/>
          <p:cNvSpPr>
            <a:spLocks noChangeArrowheads="1"/>
          </p:cNvSpPr>
          <p:nvPr/>
        </p:nvSpPr>
        <p:spPr bwMode="auto">
          <a:xfrm>
            <a:off x="6597650" y="3265488"/>
            <a:ext cx="92075" cy="73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4142" name="Line 14"/>
          <p:cNvSpPr>
            <a:spLocks noChangeShapeType="1"/>
          </p:cNvSpPr>
          <p:nvPr/>
        </p:nvSpPr>
        <p:spPr bwMode="auto">
          <a:xfrm>
            <a:off x="6646863" y="3348038"/>
            <a:ext cx="0" cy="103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4143" name="Line 15"/>
          <p:cNvSpPr>
            <a:spLocks noChangeShapeType="1"/>
          </p:cNvSpPr>
          <p:nvPr/>
        </p:nvSpPr>
        <p:spPr bwMode="auto">
          <a:xfrm flipH="1">
            <a:off x="6565900" y="3451225"/>
            <a:ext cx="80963" cy="103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4144" name="Line 16"/>
          <p:cNvSpPr>
            <a:spLocks noChangeShapeType="1"/>
          </p:cNvSpPr>
          <p:nvPr/>
        </p:nvSpPr>
        <p:spPr bwMode="auto">
          <a:xfrm>
            <a:off x="6651625" y="3460750"/>
            <a:ext cx="82550" cy="103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4145" name="Line 17"/>
          <p:cNvSpPr>
            <a:spLocks noChangeShapeType="1"/>
          </p:cNvSpPr>
          <p:nvPr/>
        </p:nvSpPr>
        <p:spPr bwMode="auto">
          <a:xfrm>
            <a:off x="6554788" y="3392488"/>
            <a:ext cx="1841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4146" name="Oval 18"/>
          <p:cNvSpPr>
            <a:spLocks noChangeArrowheads="1"/>
          </p:cNvSpPr>
          <p:nvPr/>
        </p:nvSpPr>
        <p:spPr bwMode="auto">
          <a:xfrm>
            <a:off x="6648450" y="4370388"/>
            <a:ext cx="92075" cy="73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4147" name="Line 19"/>
          <p:cNvSpPr>
            <a:spLocks noChangeShapeType="1"/>
          </p:cNvSpPr>
          <p:nvPr/>
        </p:nvSpPr>
        <p:spPr bwMode="auto">
          <a:xfrm>
            <a:off x="6697663" y="4452938"/>
            <a:ext cx="0" cy="103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4148" name="Line 20"/>
          <p:cNvSpPr>
            <a:spLocks noChangeShapeType="1"/>
          </p:cNvSpPr>
          <p:nvPr/>
        </p:nvSpPr>
        <p:spPr bwMode="auto">
          <a:xfrm flipH="1">
            <a:off x="6616700" y="4556125"/>
            <a:ext cx="80963" cy="103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4149" name="Line 21"/>
          <p:cNvSpPr>
            <a:spLocks noChangeShapeType="1"/>
          </p:cNvSpPr>
          <p:nvPr/>
        </p:nvSpPr>
        <p:spPr bwMode="auto">
          <a:xfrm>
            <a:off x="6702425" y="4565650"/>
            <a:ext cx="82550" cy="103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4150" name="Line 22"/>
          <p:cNvSpPr>
            <a:spLocks noChangeShapeType="1"/>
          </p:cNvSpPr>
          <p:nvPr/>
        </p:nvSpPr>
        <p:spPr bwMode="auto">
          <a:xfrm>
            <a:off x="6605588" y="4497388"/>
            <a:ext cx="1841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432" name="Text Box 23"/>
          <p:cNvSpPr txBox="1">
            <a:spLocks noChangeArrowheads="1"/>
          </p:cNvSpPr>
          <p:nvPr/>
        </p:nvSpPr>
        <p:spPr bwMode="auto">
          <a:xfrm>
            <a:off x="2333625" y="2062163"/>
            <a:ext cx="1947863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 i="1">
                <a:solidFill>
                  <a:schemeClr val="tx2"/>
                </a:solidFill>
                <a:effectLst/>
                <a:latin typeface="Arial" pitchFamily="34" charset="0"/>
              </a:rPr>
              <a:t>OR-assignment</a:t>
            </a:r>
            <a:endParaRPr lang="fr-FR" sz="2000" i="1"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sp>
        <p:nvSpPr>
          <p:cNvPr id="1584152" name="Oval 24"/>
          <p:cNvSpPr>
            <a:spLocks noChangeArrowheads="1"/>
          </p:cNvSpPr>
          <p:nvPr/>
        </p:nvSpPr>
        <p:spPr bwMode="auto">
          <a:xfrm>
            <a:off x="5608638" y="2636838"/>
            <a:ext cx="190500" cy="165100"/>
          </a:xfrm>
          <a:prstGeom prst="ellips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84153" name="Line 25"/>
          <p:cNvSpPr>
            <a:spLocks noChangeShapeType="1"/>
          </p:cNvSpPr>
          <p:nvPr/>
        </p:nvSpPr>
        <p:spPr bwMode="auto">
          <a:xfrm flipV="1">
            <a:off x="4676775" y="2746375"/>
            <a:ext cx="928688" cy="39846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84154" name="Oval 26"/>
          <p:cNvSpPr>
            <a:spLocks noChangeArrowheads="1"/>
          </p:cNvSpPr>
          <p:nvPr/>
        </p:nvSpPr>
        <p:spPr bwMode="auto">
          <a:xfrm>
            <a:off x="5507038" y="3297238"/>
            <a:ext cx="190500" cy="165100"/>
          </a:xfrm>
          <a:prstGeom prst="ellips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84155" name="Line 27"/>
          <p:cNvSpPr>
            <a:spLocks noChangeShapeType="1"/>
          </p:cNvSpPr>
          <p:nvPr/>
        </p:nvSpPr>
        <p:spPr bwMode="auto">
          <a:xfrm flipV="1">
            <a:off x="4648200" y="3376613"/>
            <a:ext cx="844550" cy="1587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84156" name="Oval 28"/>
          <p:cNvSpPr>
            <a:spLocks noChangeArrowheads="1"/>
          </p:cNvSpPr>
          <p:nvPr/>
        </p:nvSpPr>
        <p:spPr bwMode="auto">
          <a:xfrm>
            <a:off x="5468938" y="3970338"/>
            <a:ext cx="190500" cy="165100"/>
          </a:xfrm>
          <a:prstGeom prst="ellips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84157" name="Line 29"/>
          <p:cNvSpPr>
            <a:spLocks noChangeShapeType="1"/>
          </p:cNvSpPr>
          <p:nvPr/>
        </p:nvSpPr>
        <p:spPr bwMode="auto">
          <a:xfrm>
            <a:off x="4572000" y="3581400"/>
            <a:ext cx="885825" cy="4445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7439" name="AutoShape 30"/>
          <p:cNvSpPr>
            <a:spLocks noChangeArrowheads="1"/>
          </p:cNvSpPr>
          <p:nvPr/>
        </p:nvSpPr>
        <p:spPr bwMode="auto">
          <a:xfrm>
            <a:off x="1066800" y="3024188"/>
            <a:ext cx="3703638" cy="682625"/>
          </a:xfrm>
          <a:prstGeom prst="parallelogram">
            <a:avLst>
              <a:gd name="adj" fmla="val 44334"/>
            </a:avLst>
          </a:prstGeom>
          <a:solidFill>
            <a:srgbClr val="CECFF2"/>
          </a:soli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4159" name="Text Box 31"/>
          <p:cNvSpPr txBox="1">
            <a:spLocks noChangeArrowheads="1"/>
          </p:cNvSpPr>
          <p:nvPr/>
        </p:nvSpPr>
        <p:spPr bwMode="auto">
          <a:xfrm>
            <a:off x="1400175" y="3005138"/>
            <a:ext cx="323056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fr-BE" sz="2000">
                <a:solidFill>
                  <a:schemeClr val="tx1"/>
                </a:solidFill>
                <a:effectLst/>
                <a:latin typeface="Arial" pitchFamily="34" charset="0"/>
              </a:rPr>
              <a:t>DoorsStateClosed</a:t>
            </a:r>
            <a:r>
              <a:rPr lang="fr-BE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While</a:t>
            </a:r>
          </a:p>
          <a:p>
            <a:pPr algn="l">
              <a:spcBef>
                <a:spcPct val="0"/>
              </a:spcBef>
              <a:defRPr/>
            </a:pPr>
            <a:r>
              <a:rPr lang="fr-BE" sz="2000">
                <a:solidFill>
                  <a:schemeClr val="tx1"/>
                </a:solidFill>
                <a:effectLst/>
                <a:latin typeface="Arial" pitchFamily="34" charset="0"/>
              </a:rPr>
              <a:t>NonZeroMeasuredSpeed</a:t>
            </a:r>
            <a:endParaRPr lang="fr-BE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84161" name="Line 33"/>
          <p:cNvSpPr>
            <a:spLocks noChangeShapeType="1"/>
          </p:cNvSpPr>
          <p:nvPr/>
        </p:nvSpPr>
        <p:spPr bwMode="auto">
          <a:xfrm>
            <a:off x="4538663" y="2381250"/>
            <a:ext cx="1149350" cy="33655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442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157163" y="5167313"/>
            <a:ext cx="8804275" cy="1117600"/>
          </a:xfrm>
          <a:noFill/>
        </p:spPr>
        <p:txBody>
          <a:bodyPr lIns="182880" anchor="t" anchorCtr="0"/>
          <a:lstStyle/>
          <a:p>
            <a:pPr>
              <a:spcBef>
                <a:spcPts val="1200"/>
              </a:spcBef>
            </a:pPr>
            <a:r>
              <a:rPr lang="fr-FR" sz="2000" smtClean="0">
                <a:latin typeface="Arial" pitchFamily="34" charset="0"/>
              </a:rPr>
              <a:t>OR-assignment</a:t>
            </a:r>
            <a:r>
              <a:rPr lang="fr-FR" sz="2000" smtClean="0"/>
              <a:t> </a:t>
            </a:r>
            <a:r>
              <a:rPr lang="fr-FR" sz="2000" smtClean="0">
                <a:solidFill>
                  <a:schemeClr val="tx2"/>
                </a:solidFill>
              </a:rPr>
              <a:t>=&gt;</a:t>
            </a:r>
            <a:r>
              <a:rPr lang="fr-FR" sz="2000" smtClean="0"/>
              <a:t> alternative options </a:t>
            </a:r>
            <a:r>
              <a:rPr lang="fr-FR" sz="2000" smtClean="0">
                <a:solidFill>
                  <a:schemeClr val="tx2"/>
                </a:solidFill>
              </a:rPr>
              <a:t>=&gt;</a:t>
            </a:r>
            <a:r>
              <a:rPr lang="fr-FR" sz="2000" smtClean="0"/>
              <a:t> alternative system proposals </a:t>
            </a:r>
          </a:p>
          <a:p>
            <a:pPr lvl="1">
              <a:lnSpc>
                <a:spcPct val="60000"/>
              </a:lnSpc>
              <a:spcBef>
                <a:spcPts val="1200"/>
              </a:spcBef>
            </a:pPr>
            <a:r>
              <a:rPr lang="fr-FR" sz="2000" smtClean="0"/>
              <a:t> more or less automation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fr-FR" sz="2000" smtClean="0"/>
              <a:t>Captured in goal model; selected assignment shown in agent model</a:t>
            </a:r>
            <a:endParaRPr lang="en-US" sz="2000" smtClean="0"/>
          </a:p>
        </p:txBody>
      </p:sp>
      <p:graphicFrame>
        <p:nvGraphicFramePr>
          <p:cNvPr id="17411" name="Object 37"/>
          <p:cNvGraphicFramePr>
            <a:graphicFrameLocks noChangeAspect="1"/>
          </p:cNvGraphicFramePr>
          <p:nvPr/>
        </p:nvGraphicFramePr>
        <p:xfrm flipH="1">
          <a:off x="2419350" y="4003675"/>
          <a:ext cx="808038" cy="501650"/>
        </p:xfrm>
        <a:graphic>
          <a:graphicData uri="http://schemas.openxmlformats.org/presentationml/2006/ole">
            <p:oleObj spid="_x0000_s17411" name="Clip" r:id="rId4" imgW="5096880" imgH="2642760" progId="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57188"/>
            <a:ext cx="8653463" cy="423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600" smtClean="0"/>
              <a:t>Load analysis</a:t>
            </a:r>
            <a:r>
              <a:rPr lang="en-GB" sz="2600" smtClean="0"/>
              <a:t> from query on agent model </a:t>
            </a:r>
            <a:br>
              <a:rPr lang="en-GB" sz="2600" smtClean="0"/>
            </a:br>
            <a:r>
              <a:rPr lang="en-GB" sz="2600" smtClean="0"/>
              <a:t>for air traffic control</a:t>
            </a:r>
            <a:endParaRPr lang="en-GB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888" y="1265238"/>
            <a:ext cx="8816975" cy="499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79425" y="4000500"/>
            <a:ext cx="1654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2000" i="1">
                <a:solidFill>
                  <a:schemeClr val="tx2"/>
                </a:solidFill>
                <a:effectLst/>
                <a:latin typeface="Arial" pitchFamily="34" charset="0"/>
              </a:rPr>
              <a:t>responsibility</a:t>
            </a:r>
            <a:endParaRPr lang="en-GB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5157" name="Line 5"/>
          <p:cNvSpPr>
            <a:spLocks noChangeShapeType="1"/>
          </p:cNvSpPr>
          <p:nvPr/>
        </p:nvSpPr>
        <p:spPr bwMode="auto">
          <a:xfrm flipV="1">
            <a:off x="1406525" y="3195638"/>
            <a:ext cx="862013" cy="7667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18434" name="Object 7"/>
          <p:cNvGraphicFramePr>
            <a:graphicFrameLocks noChangeAspect="1"/>
          </p:cNvGraphicFramePr>
          <p:nvPr/>
        </p:nvGraphicFramePr>
        <p:xfrm>
          <a:off x="7866063" y="5391150"/>
          <a:ext cx="1184275" cy="1190625"/>
        </p:xfrm>
        <a:graphic>
          <a:graphicData uri="http://schemas.openxmlformats.org/presentationml/2006/ole">
            <p:oleObj spid="_x0000_s18434" name="Clip" r:id="rId4" imgW="2453040" imgH="2468520" progId="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346075"/>
            <a:ext cx="8523287" cy="7620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mtClean="0"/>
              <a:t>A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context diagram</a:t>
            </a:r>
            <a:r>
              <a:rPr lang="en-US" smtClean="0"/>
              <a:t> shows </a:t>
            </a:r>
            <a:br>
              <a:rPr lang="en-US" smtClean="0"/>
            </a:br>
            <a:r>
              <a:rPr lang="en-US" smtClean="0"/>
              <a:t>agents and their interfaces</a:t>
            </a:r>
            <a:endParaRPr lang="en-US" altLang="en-US" sz="2000" smtClean="0"/>
          </a:p>
        </p:txBody>
      </p:sp>
      <p:sp>
        <p:nvSpPr>
          <p:cNvPr id="158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1511300"/>
            <a:ext cx="8820150" cy="3060700"/>
          </a:xfrm>
        </p:spPr>
        <p:txBody>
          <a:bodyPr/>
          <a:lstStyle/>
          <a:p>
            <a:pPr>
              <a:spcBef>
                <a:spcPct val="80000"/>
              </a:spcBef>
              <a:defRPr/>
            </a:pPr>
            <a:r>
              <a:rPr lang="en-US" dirty="0" smtClean="0"/>
              <a:t>Partial view:  focus on capabilities &amp; interfaces</a:t>
            </a:r>
          </a:p>
          <a:p>
            <a:pPr lvl="1">
              <a:lnSpc>
                <a:spcPct val="130000"/>
              </a:lnSpc>
              <a:defRPr/>
            </a:pPr>
            <a:r>
              <a:rPr lang="en-US" sz="2000" dirty="0" smtClean="0"/>
              <a:t>interface = 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monitored</a:t>
            </a:r>
            <a:r>
              <a:rPr lang="en-US" sz="2000" dirty="0" smtClean="0"/>
              <a:t>/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controlled</a:t>
            </a:r>
            <a:r>
              <a:rPr lang="en-US" sz="2000" dirty="0" smtClean="0"/>
              <a:t> state variables   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z="2000" dirty="0" smtClean="0"/>
              <a:t>                               (attrib/assoc from object model)</a:t>
            </a:r>
          </a:p>
          <a:p>
            <a:pPr lvl="1">
              <a:lnSpc>
                <a:spcPct val="140000"/>
              </a:lnSpc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link (ag1, ag2)</a:t>
            </a:r>
            <a:r>
              <a:rPr lang="en-US" sz="2000" dirty="0" smtClean="0"/>
              <a:t>  </a:t>
            </a:r>
            <a:r>
              <a:rPr lang="en-US" sz="1800" dirty="0" smtClean="0"/>
              <a:t>with</a:t>
            </a:r>
            <a:r>
              <a:rPr lang="en-US" sz="2000" dirty="0" smtClean="0"/>
              <a:t> label </a:t>
            </a:r>
            <a:r>
              <a:rPr lang="en-US" sz="20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var</a:t>
            </a:r>
            <a:r>
              <a:rPr lang="en-US" sz="2000" dirty="0" smtClean="0"/>
              <a:t> generated </a:t>
            </a:r>
            <a:r>
              <a:rPr lang="en-US" sz="1800" dirty="0" smtClean="0"/>
              <a:t>from</a:t>
            </a:r>
            <a:r>
              <a:rPr lang="en-US" sz="2000" dirty="0" smtClean="0"/>
              <a:t> agent diagram </a:t>
            </a:r>
            <a:r>
              <a:rPr lang="en-US" sz="2000" dirty="0" err="1" smtClean="0"/>
              <a:t>iff</a:t>
            </a:r>
            <a:endParaRPr lang="en-US" sz="2000" dirty="0" smtClean="0"/>
          </a:p>
          <a:p>
            <a:pPr lvl="2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i="1" dirty="0" smtClean="0"/>
              <a:t>                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var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/>
              <a:t>is controlled by ag1, monitored by ag2</a:t>
            </a:r>
          </a:p>
          <a:p>
            <a:pPr lvl="2">
              <a:lnSpc>
                <a:spcPct val="100000"/>
              </a:lnSpc>
              <a:buFontTx/>
              <a:buNone/>
              <a:defRPr/>
            </a:pPr>
            <a:r>
              <a:rPr lang="en-US" i="1" dirty="0" smtClean="0"/>
              <a:t>                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var</a:t>
            </a:r>
            <a:r>
              <a:rPr lang="en-US" dirty="0" smtClean="0"/>
              <a:t> is monitored by ag1, controlled by ag2</a:t>
            </a:r>
          </a:p>
          <a:p>
            <a:pPr>
              <a:lnSpc>
                <a:spcPct val="130000"/>
              </a:lnSpc>
              <a:defRPr/>
            </a:pPr>
            <a:r>
              <a:rPr lang="en-US" dirty="0" smtClean="0"/>
              <a:t>Cf. context diagrams &amp; problem diagrams in Chap.4</a:t>
            </a:r>
          </a:p>
        </p:txBody>
      </p:sp>
      <p:sp>
        <p:nvSpPr>
          <p:cNvPr id="1586181" name="Line 5"/>
          <p:cNvSpPr>
            <a:spLocks noChangeShapeType="1"/>
          </p:cNvSpPr>
          <p:nvPr/>
        </p:nvSpPr>
        <p:spPr bwMode="auto">
          <a:xfrm flipV="1">
            <a:off x="2657475" y="5402263"/>
            <a:ext cx="377348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857500" y="4792663"/>
            <a:ext cx="3511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fr-BE" sz="2000" i="1">
                <a:solidFill>
                  <a:srgbClr val="0000FF"/>
                </a:solidFill>
                <a:effectLst/>
                <a:latin typeface="Arial" pitchFamily="34" charset="0"/>
              </a:rPr>
              <a:t>variables </a:t>
            </a:r>
            <a:r>
              <a:rPr lang="fr-BE" sz="2000" b="1" i="1">
                <a:solidFill>
                  <a:srgbClr val="0000FF"/>
                </a:solidFill>
                <a:effectLst/>
                <a:latin typeface="Arial" pitchFamily="34" charset="0"/>
              </a:rPr>
              <a:t>monitored</a:t>
            </a:r>
            <a:r>
              <a:rPr lang="fr-BE" sz="2000" i="1">
                <a:solidFill>
                  <a:srgbClr val="0000FF"/>
                </a:solidFill>
                <a:effectLst/>
                <a:latin typeface="Arial" pitchFamily="34" charset="0"/>
              </a:rPr>
              <a:t> by ag1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fr-BE" sz="2000" i="1">
                <a:solidFill>
                  <a:srgbClr val="0000FF"/>
                </a:solidFill>
                <a:effectLst/>
                <a:latin typeface="Arial" pitchFamily="34" charset="0"/>
              </a:rPr>
              <a:t>&amp; controlled by ag2</a:t>
            </a:r>
          </a:p>
        </p:txBody>
      </p:sp>
      <p:sp>
        <p:nvSpPr>
          <p:cNvPr id="1586183" name="Line 7"/>
          <p:cNvSpPr>
            <a:spLocks noChangeShapeType="1"/>
          </p:cNvSpPr>
          <p:nvPr/>
        </p:nvSpPr>
        <p:spPr bwMode="auto">
          <a:xfrm rot="10800000" flipV="1">
            <a:off x="2654300" y="5732463"/>
            <a:ext cx="3908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1852613" y="5302250"/>
            <a:ext cx="900112" cy="511175"/>
          </a:xfrm>
          <a:prstGeom prst="hexagon">
            <a:avLst>
              <a:gd name="adj" fmla="val 44022"/>
              <a:gd name="vf" fmla="val 115470"/>
            </a:avLst>
          </a:prstGeom>
          <a:solidFill>
            <a:srgbClr val="FBD9D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Helvetica" charset="0"/>
              </a:rPr>
              <a:t>  </a:t>
            </a:r>
            <a:r>
              <a:rPr lang="fr-BE" sz="1800">
                <a:solidFill>
                  <a:schemeClr val="tx2"/>
                </a:solidFill>
                <a:effectLst/>
                <a:latin typeface="Arial" pitchFamily="34" charset="0"/>
              </a:rPr>
              <a:t>ag1</a:t>
            </a:r>
            <a:endParaRPr lang="fr-BE" sz="1800"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6462713" y="5251450"/>
            <a:ext cx="900112" cy="511175"/>
          </a:xfrm>
          <a:prstGeom prst="hexagon">
            <a:avLst>
              <a:gd name="adj" fmla="val 44022"/>
              <a:gd name="vf" fmla="val 115470"/>
            </a:avLst>
          </a:prstGeom>
          <a:solidFill>
            <a:srgbClr val="FBD9D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Helvetica" charset="0"/>
              </a:rPr>
              <a:t>  </a:t>
            </a:r>
            <a:r>
              <a:rPr lang="fr-BE" sz="1800">
                <a:solidFill>
                  <a:schemeClr val="tx2"/>
                </a:solidFill>
                <a:effectLst/>
                <a:latin typeface="Arial" pitchFamily="34" charset="0"/>
              </a:rPr>
              <a:t>ag2</a:t>
            </a:r>
            <a:endParaRPr lang="fr-BE" sz="1800"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2984500" y="5757863"/>
            <a:ext cx="35544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fr-BE" sz="2000" i="1">
                <a:solidFill>
                  <a:srgbClr val="0000FF"/>
                </a:solidFill>
                <a:effectLst/>
                <a:latin typeface="Arial" pitchFamily="34" charset="0"/>
              </a:rPr>
              <a:t>variables </a:t>
            </a:r>
            <a:r>
              <a:rPr lang="fr-BE" sz="2000" b="1" i="1">
                <a:solidFill>
                  <a:srgbClr val="0000FF"/>
                </a:solidFill>
                <a:effectLst/>
                <a:latin typeface="Arial" pitchFamily="34" charset="0"/>
              </a:rPr>
              <a:t>controlled</a:t>
            </a:r>
            <a:r>
              <a:rPr lang="fr-BE" sz="2000" i="1">
                <a:solidFill>
                  <a:srgbClr val="0000FF"/>
                </a:solidFill>
                <a:effectLst/>
                <a:latin typeface="Arial" pitchFamily="34" charset="0"/>
              </a:rPr>
              <a:t> by ag1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fr-BE" sz="2000" i="1">
                <a:solidFill>
                  <a:srgbClr val="0000FF"/>
                </a:solidFill>
                <a:effectLst/>
                <a:latin typeface="Arial" pitchFamily="34" charset="0"/>
              </a:rPr>
              <a:t>&amp; monitored by ag2</a:t>
            </a:r>
            <a:endParaRPr lang="fr-BE" sz="1800" i="1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9458" name="Object 12"/>
          <p:cNvGraphicFramePr>
            <a:graphicFrameLocks noChangeAspect="1"/>
          </p:cNvGraphicFramePr>
          <p:nvPr/>
        </p:nvGraphicFramePr>
        <p:xfrm>
          <a:off x="142875" y="128588"/>
          <a:ext cx="900113" cy="973137"/>
        </p:xfrm>
        <a:graphic>
          <a:graphicData uri="http://schemas.openxmlformats.org/presentationml/2006/ole">
            <p:oleObj spid="_x0000_s19458" name="Clip" r:id="rId3" imgW="1088640" imgH="1174680" progId="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374650"/>
            <a:ext cx="8653462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Context diagram:  example</a:t>
            </a:r>
            <a:endParaRPr lang="en-US" altLang="en-US" smtClean="0"/>
          </a:p>
        </p:txBody>
      </p:sp>
      <p:sp>
        <p:nvSpPr>
          <p:cNvPr id="20485" name="AutoShape 3"/>
          <p:cNvSpPr>
            <a:spLocks noChangeArrowheads="1"/>
          </p:cNvSpPr>
          <p:nvPr/>
        </p:nvSpPr>
        <p:spPr bwMode="auto">
          <a:xfrm>
            <a:off x="3802063" y="2136775"/>
            <a:ext cx="1679575" cy="646113"/>
          </a:xfrm>
          <a:prstGeom prst="hexagon">
            <a:avLst>
              <a:gd name="adj" fmla="val 64988"/>
              <a:gd name="vf" fmla="val 115470"/>
            </a:avLst>
          </a:prstGeom>
          <a:solidFill>
            <a:srgbClr val="FBD9D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Helvetica" charset="0"/>
              </a:rPr>
              <a:t>     Train</a:t>
            </a:r>
          </a:p>
          <a:p>
            <a:pPr algn="r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Helvetica" charset="0"/>
              </a:rPr>
              <a:t>Actuator</a:t>
            </a:r>
          </a:p>
        </p:txBody>
      </p:sp>
      <p:sp>
        <p:nvSpPr>
          <p:cNvPr id="1587204" name="Line 4"/>
          <p:cNvSpPr>
            <a:spLocks noChangeShapeType="1"/>
          </p:cNvSpPr>
          <p:nvPr/>
        </p:nvSpPr>
        <p:spPr bwMode="auto">
          <a:xfrm rot="10800000" flipV="1">
            <a:off x="5257800" y="3641725"/>
            <a:ext cx="1504950" cy="8016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5711825" y="4175125"/>
            <a:ext cx="321310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>
                <a:solidFill>
                  <a:srgbClr val="0000FF"/>
                </a:solidFill>
                <a:effectLst/>
                <a:latin typeface="Arial" pitchFamily="34" charset="0"/>
              </a:rPr>
              <a:t>Command.</a:t>
            </a:r>
          </a:p>
          <a:p>
            <a:pPr algn="l">
              <a:spcBef>
                <a:spcPct val="0"/>
              </a:spcBef>
            </a:pPr>
            <a:r>
              <a:rPr lang="fr-BE" sz="2000" i="1">
                <a:solidFill>
                  <a:srgbClr val="0000FF"/>
                </a:solidFill>
                <a:effectLst/>
                <a:latin typeface="Arial" pitchFamily="34" charset="0"/>
              </a:rPr>
              <a:t>CommandedAcceleration</a:t>
            </a: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5602288" y="2324100"/>
            <a:ext cx="33369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>
                <a:solidFill>
                  <a:srgbClr val="0000FF"/>
                </a:solidFill>
                <a:effectLst/>
                <a:latin typeface="Arial" pitchFamily="34" charset="0"/>
              </a:rPr>
              <a:t>Train.</a:t>
            </a:r>
            <a:r>
              <a:rPr lang="fr-BE" sz="2000" i="1">
                <a:solidFill>
                  <a:srgbClr val="0000FF"/>
                </a:solidFill>
                <a:effectLst/>
                <a:latin typeface="Arial" pitchFamily="34" charset="0"/>
              </a:rPr>
              <a:t>ActuatedAcceleration</a:t>
            </a:r>
            <a:endParaRPr lang="fr-BE" sz="1800" i="1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1587207" name="Line 7"/>
          <p:cNvSpPr>
            <a:spLocks noChangeShapeType="1"/>
          </p:cNvSpPr>
          <p:nvPr/>
        </p:nvSpPr>
        <p:spPr bwMode="auto">
          <a:xfrm rot="-10800000" flipH="1" flipV="1">
            <a:off x="5365750" y="2524125"/>
            <a:ext cx="1566863" cy="5778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7208" name="Line 8"/>
          <p:cNvSpPr>
            <a:spLocks noChangeShapeType="1"/>
          </p:cNvSpPr>
          <p:nvPr/>
        </p:nvSpPr>
        <p:spPr bwMode="auto">
          <a:xfrm rot="-16200000" flipH="1" flipV="1">
            <a:off x="2824163" y="2114550"/>
            <a:ext cx="676275" cy="14954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684213" y="2128838"/>
            <a:ext cx="27019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sz="2000">
                <a:solidFill>
                  <a:srgbClr val="0000FF"/>
                </a:solidFill>
                <a:effectLst/>
                <a:latin typeface="Arial" pitchFamily="34" charset="0"/>
              </a:rPr>
              <a:t>Train.</a:t>
            </a:r>
            <a:r>
              <a:rPr lang="fr-BE" sz="2000" i="1">
                <a:solidFill>
                  <a:srgbClr val="0000FF"/>
                </a:solidFill>
                <a:effectLst/>
                <a:latin typeface="Arial" pitchFamily="34" charset="0"/>
              </a:rPr>
              <a:t>CurrentSpeed,</a:t>
            </a:r>
          </a:p>
          <a:p>
            <a:pPr>
              <a:spcBef>
                <a:spcPct val="0"/>
              </a:spcBef>
            </a:pPr>
            <a:r>
              <a:rPr lang="fr-BE" sz="2000">
                <a:solidFill>
                  <a:srgbClr val="0000FF"/>
                </a:solidFill>
                <a:effectLst/>
                <a:latin typeface="Arial" pitchFamily="34" charset="0"/>
              </a:rPr>
              <a:t>Train.</a:t>
            </a:r>
            <a:r>
              <a:rPr lang="fr-BE" sz="2000" i="1">
                <a:solidFill>
                  <a:srgbClr val="0000FF"/>
                </a:solidFill>
                <a:effectLst/>
                <a:latin typeface="Arial" pitchFamily="34" charset="0"/>
              </a:rPr>
              <a:t>CurrentLoc</a:t>
            </a:r>
          </a:p>
        </p:txBody>
      </p:sp>
      <p:sp>
        <p:nvSpPr>
          <p:cNvPr id="1587210" name="Line 10"/>
          <p:cNvSpPr>
            <a:spLocks noChangeShapeType="1"/>
          </p:cNvSpPr>
          <p:nvPr/>
        </p:nvSpPr>
        <p:spPr bwMode="auto">
          <a:xfrm rot="16200000" flipV="1">
            <a:off x="2562225" y="3319463"/>
            <a:ext cx="649288" cy="16557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493" name="AutoShape 11"/>
          <p:cNvSpPr>
            <a:spLocks noChangeArrowheads="1"/>
          </p:cNvSpPr>
          <p:nvPr/>
        </p:nvSpPr>
        <p:spPr bwMode="auto">
          <a:xfrm>
            <a:off x="949325" y="3106738"/>
            <a:ext cx="1785938" cy="669925"/>
          </a:xfrm>
          <a:prstGeom prst="hexagon">
            <a:avLst>
              <a:gd name="adj" fmla="val 66647"/>
              <a:gd name="vf" fmla="val 115470"/>
            </a:avLst>
          </a:prstGeom>
          <a:solidFill>
            <a:srgbClr val="FBD9D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Helvetica" charset="0"/>
              </a:rPr>
              <a:t>  Tracking</a:t>
            </a:r>
          </a:p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Helvetica" charset="0"/>
              </a:rPr>
              <a:t>    System</a:t>
            </a:r>
          </a:p>
        </p:txBody>
      </p:sp>
      <p:sp>
        <p:nvSpPr>
          <p:cNvPr id="1587212" name="Oval 12"/>
          <p:cNvSpPr>
            <a:spLocks noChangeArrowheads="1"/>
          </p:cNvSpPr>
          <p:nvPr/>
        </p:nvSpPr>
        <p:spPr bwMode="auto">
          <a:xfrm>
            <a:off x="4124325" y="2230438"/>
            <a:ext cx="98425" cy="92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7213" name="Line 13"/>
          <p:cNvSpPr>
            <a:spLocks noChangeShapeType="1"/>
          </p:cNvSpPr>
          <p:nvPr/>
        </p:nvSpPr>
        <p:spPr bwMode="auto">
          <a:xfrm>
            <a:off x="4176713" y="2320925"/>
            <a:ext cx="0" cy="12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7214" name="Line 14"/>
          <p:cNvSpPr>
            <a:spLocks noChangeShapeType="1"/>
          </p:cNvSpPr>
          <p:nvPr/>
        </p:nvSpPr>
        <p:spPr bwMode="auto">
          <a:xfrm flipH="1">
            <a:off x="4089400" y="2449513"/>
            <a:ext cx="87313" cy="12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7215" name="Line 15"/>
          <p:cNvSpPr>
            <a:spLocks noChangeShapeType="1"/>
          </p:cNvSpPr>
          <p:nvPr/>
        </p:nvSpPr>
        <p:spPr bwMode="auto">
          <a:xfrm>
            <a:off x="4181475" y="2462213"/>
            <a:ext cx="87313" cy="12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7216" name="Line 16"/>
          <p:cNvSpPr>
            <a:spLocks noChangeShapeType="1"/>
          </p:cNvSpPr>
          <p:nvPr/>
        </p:nvSpPr>
        <p:spPr bwMode="auto">
          <a:xfrm>
            <a:off x="4078288" y="2376488"/>
            <a:ext cx="195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499" name="AutoShape 17"/>
          <p:cNvSpPr>
            <a:spLocks noChangeArrowheads="1"/>
          </p:cNvSpPr>
          <p:nvPr/>
        </p:nvSpPr>
        <p:spPr bwMode="auto">
          <a:xfrm>
            <a:off x="3495675" y="4259263"/>
            <a:ext cx="2119313" cy="688975"/>
          </a:xfrm>
          <a:prstGeom prst="hexagon">
            <a:avLst>
              <a:gd name="adj" fmla="val 76901"/>
              <a:gd name="vf" fmla="val 115470"/>
            </a:avLst>
          </a:prstGeom>
          <a:solidFill>
            <a:srgbClr val="FBD9D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Helvetica" charset="0"/>
              </a:rPr>
              <a:t>Speed</a:t>
            </a:r>
            <a:r>
              <a:rPr lang="fr-BE" sz="1600">
                <a:solidFill>
                  <a:schemeClr val="tx1"/>
                </a:solidFill>
                <a:effectLst/>
                <a:latin typeface="Helvetica" charset="0"/>
              </a:rPr>
              <a:t>&amp;</a:t>
            </a:r>
            <a:r>
              <a:rPr lang="fr-BE" sz="1800">
                <a:solidFill>
                  <a:schemeClr val="tx1"/>
                </a:solidFill>
                <a:effectLst/>
                <a:latin typeface="Helvetica" charset="0"/>
              </a:rPr>
              <a:t>Accel</a:t>
            </a:r>
          </a:p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Helvetica" charset="0"/>
              </a:rPr>
              <a:t>   Controller</a:t>
            </a:r>
          </a:p>
        </p:txBody>
      </p:sp>
      <p:sp>
        <p:nvSpPr>
          <p:cNvPr id="1587218" name="Oval 18"/>
          <p:cNvSpPr>
            <a:spLocks noChangeArrowheads="1"/>
          </p:cNvSpPr>
          <p:nvPr/>
        </p:nvSpPr>
        <p:spPr bwMode="auto">
          <a:xfrm>
            <a:off x="1228725" y="3284538"/>
            <a:ext cx="98425" cy="92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7219" name="Line 19"/>
          <p:cNvSpPr>
            <a:spLocks noChangeShapeType="1"/>
          </p:cNvSpPr>
          <p:nvPr/>
        </p:nvSpPr>
        <p:spPr bwMode="auto">
          <a:xfrm>
            <a:off x="1281113" y="3375025"/>
            <a:ext cx="0" cy="12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7220" name="Line 20"/>
          <p:cNvSpPr>
            <a:spLocks noChangeShapeType="1"/>
          </p:cNvSpPr>
          <p:nvPr/>
        </p:nvSpPr>
        <p:spPr bwMode="auto">
          <a:xfrm flipH="1">
            <a:off x="1193800" y="3503613"/>
            <a:ext cx="87313" cy="12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7221" name="Line 21"/>
          <p:cNvSpPr>
            <a:spLocks noChangeShapeType="1"/>
          </p:cNvSpPr>
          <p:nvPr/>
        </p:nvSpPr>
        <p:spPr bwMode="auto">
          <a:xfrm>
            <a:off x="1285875" y="3516313"/>
            <a:ext cx="87313" cy="12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7222" name="Line 22"/>
          <p:cNvSpPr>
            <a:spLocks noChangeShapeType="1"/>
          </p:cNvSpPr>
          <p:nvPr/>
        </p:nvSpPr>
        <p:spPr bwMode="auto">
          <a:xfrm>
            <a:off x="1182688" y="3430588"/>
            <a:ext cx="195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505" name="AutoShape 23"/>
          <p:cNvSpPr>
            <a:spLocks noChangeArrowheads="1"/>
          </p:cNvSpPr>
          <p:nvPr/>
        </p:nvSpPr>
        <p:spPr bwMode="auto">
          <a:xfrm>
            <a:off x="6556375" y="3103563"/>
            <a:ext cx="1624013" cy="688975"/>
          </a:xfrm>
          <a:prstGeom prst="hexagon">
            <a:avLst>
              <a:gd name="adj" fmla="val 58929"/>
              <a:gd name="vf" fmla="val 115470"/>
            </a:avLst>
          </a:prstGeom>
          <a:solidFill>
            <a:srgbClr val="FBD9D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Helvetica" charset="0"/>
              </a:rPr>
              <a:t> OnBoard</a:t>
            </a:r>
          </a:p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Helvetica" charset="0"/>
              </a:rPr>
              <a:t> Controller</a:t>
            </a:r>
          </a:p>
        </p:txBody>
      </p:sp>
      <p:sp>
        <p:nvSpPr>
          <p:cNvPr id="20506" name="Text Box 24"/>
          <p:cNvSpPr txBox="1">
            <a:spLocks noChangeArrowheads="1"/>
          </p:cNvSpPr>
          <p:nvPr/>
        </p:nvSpPr>
        <p:spPr bwMode="auto">
          <a:xfrm>
            <a:off x="409575" y="4186238"/>
            <a:ext cx="280035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sz="2000">
                <a:solidFill>
                  <a:srgbClr val="0000FF"/>
                </a:solidFill>
                <a:effectLst/>
                <a:latin typeface="Arial" pitchFamily="34" charset="0"/>
              </a:rPr>
              <a:t>Train.</a:t>
            </a:r>
            <a:r>
              <a:rPr lang="fr-BE" sz="2000" i="1">
                <a:solidFill>
                  <a:srgbClr val="0000FF"/>
                </a:solidFill>
                <a:effectLst/>
                <a:latin typeface="Arial" pitchFamily="34" charset="0"/>
              </a:rPr>
              <a:t>MeasuredSpeed,</a:t>
            </a:r>
          </a:p>
          <a:p>
            <a:pPr>
              <a:spcBef>
                <a:spcPct val="0"/>
              </a:spcBef>
            </a:pPr>
            <a:r>
              <a:rPr lang="fr-BE" sz="2000">
                <a:solidFill>
                  <a:srgbClr val="0000FF"/>
                </a:solidFill>
                <a:effectLst/>
                <a:latin typeface="Arial" pitchFamily="34" charset="0"/>
              </a:rPr>
              <a:t>Train.</a:t>
            </a:r>
            <a:r>
              <a:rPr lang="fr-BE" sz="2000" i="1">
                <a:solidFill>
                  <a:srgbClr val="0000FF"/>
                </a:solidFill>
                <a:effectLst/>
                <a:latin typeface="Arial" pitchFamily="34" charset="0"/>
              </a:rPr>
              <a:t>MeasuredLoc</a:t>
            </a:r>
          </a:p>
        </p:txBody>
      </p:sp>
      <p:graphicFrame>
        <p:nvGraphicFramePr>
          <p:cNvPr id="20482" name="Object 25"/>
          <p:cNvGraphicFramePr>
            <a:graphicFrameLocks noChangeAspect="1"/>
          </p:cNvGraphicFramePr>
          <p:nvPr/>
        </p:nvGraphicFramePr>
        <p:xfrm>
          <a:off x="142875" y="128588"/>
          <a:ext cx="900113" cy="973137"/>
        </p:xfrm>
        <a:graphic>
          <a:graphicData uri="http://schemas.openxmlformats.org/presentationml/2006/ole">
            <p:oleObj spid="_x0000_s20482" name="Clip" r:id="rId3" imgW="1088640" imgH="1174680" progId="">
              <p:embed/>
            </p:oleObj>
          </a:graphicData>
        </a:graphic>
      </p:graphicFrame>
      <p:graphicFrame>
        <p:nvGraphicFramePr>
          <p:cNvPr id="20483" name="Object 26"/>
          <p:cNvGraphicFramePr>
            <a:graphicFrameLocks noChangeAspect="1"/>
          </p:cNvGraphicFramePr>
          <p:nvPr/>
        </p:nvGraphicFramePr>
        <p:xfrm flipH="1">
          <a:off x="4165600" y="5592763"/>
          <a:ext cx="1038225" cy="644525"/>
        </p:xfrm>
        <a:graphic>
          <a:graphicData uri="http://schemas.openxmlformats.org/presentationml/2006/ole">
            <p:oleObj spid="_x0000_s20483" name="Clip" r:id="rId4" imgW="5096880" imgH="2642760" progId="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274638"/>
            <a:ext cx="8523287" cy="7620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mtClean="0"/>
              <a:t>A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dependency diagram</a:t>
            </a:r>
            <a:r>
              <a:rPr lang="en-US" smtClean="0"/>
              <a:t> shows </a:t>
            </a:r>
            <a:br>
              <a:rPr lang="en-US" smtClean="0"/>
            </a:br>
            <a:r>
              <a:rPr lang="en-US" smtClean="0"/>
              <a:t>agents and their dependencies</a:t>
            </a:r>
            <a:endParaRPr lang="en-US" altLang="en-US" sz="2000" smtClean="0"/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196975"/>
            <a:ext cx="8308975" cy="2613025"/>
          </a:xfrm>
          <a:noFill/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 smtClean="0"/>
              <a:t>Dependencies among agent pairs for goals to be satisfied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sz="2000" smtClean="0"/>
              <a:t>including dependency chains</a:t>
            </a:r>
          </a:p>
          <a:p>
            <a:pPr>
              <a:lnSpc>
                <a:spcPct val="90000"/>
              </a:lnSpc>
            </a:pPr>
            <a:r>
              <a:rPr lang="en-US" smtClean="0"/>
              <a:t>Complementary view to agent/context diagrams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sz="2000" smtClean="0"/>
              <a:t>for vulnerability analysis:  goal failure propagation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sz="2000" smtClean="0"/>
              <a:t>for modeling organizational components of the system</a:t>
            </a:r>
          </a:p>
          <a:p>
            <a:r>
              <a:rPr lang="en-US" sz="2000" smtClean="0"/>
              <a:t>Cf. </a:t>
            </a:r>
            <a:r>
              <a:rPr lang="en-US" sz="2000" i="1" smtClean="0"/>
              <a:t>i*</a:t>
            </a:r>
            <a:r>
              <a:rPr lang="en-US" sz="2000" smtClean="0"/>
              <a:t> diagrams </a:t>
            </a:r>
            <a:r>
              <a:rPr lang="en-US" sz="1800" smtClean="0"/>
              <a:t>[Yu’97]</a:t>
            </a:r>
            <a:endParaRPr lang="en-US" sz="2000" smtClean="0"/>
          </a:p>
        </p:txBody>
      </p:sp>
      <p:graphicFrame>
        <p:nvGraphicFramePr>
          <p:cNvPr id="21506" name="Object 12"/>
          <p:cNvGraphicFramePr>
            <a:graphicFrameLocks noChangeAspect="1"/>
          </p:cNvGraphicFramePr>
          <p:nvPr/>
        </p:nvGraphicFramePr>
        <p:xfrm>
          <a:off x="1057275" y="3808413"/>
          <a:ext cx="7061200" cy="2900362"/>
        </p:xfrm>
        <a:graphic>
          <a:graphicData uri="http://schemas.openxmlformats.org/presentationml/2006/ole">
            <p:oleObj spid="_x0000_s21506" name="Picture" r:id="rId3" imgW="3879360" imgH="1554480" progId="Word.Picture.8">
              <p:embed/>
            </p:oleObj>
          </a:graphicData>
        </a:graphic>
      </p:graphicFrame>
      <p:pic>
        <p:nvPicPr>
          <p:cNvPr id="21512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500" y="5707063"/>
            <a:ext cx="103028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513" name="Group 14"/>
          <p:cNvGrpSpPr>
            <a:grpSpLocks/>
          </p:cNvGrpSpPr>
          <p:nvPr/>
        </p:nvGrpSpPr>
        <p:grpSpPr bwMode="auto">
          <a:xfrm>
            <a:off x="152400" y="180975"/>
            <a:ext cx="1716088" cy="666750"/>
            <a:chOff x="159" y="123"/>
            <a:chExt cx="1081" cy="420"/>
          </a:xfrm>
        </p:grpSpPr>
        <p:graphicFrame>
          <p:nvGraphicFramePr>
            <p:cNvPr id="21507" name="Object 15"/>
            <p:cNvGraphicFramePr>
              <a:graphicFrameLocks noChangeAspect="1"/>
            </p:cNvGraphicFramePr>
            <p:nvPr/>
          </p:nvGraphicFramePr>
          <p:xfrm>
            <a:off x="855" y="127"/>
            <a:ext cx="385" cy="416"/>
          </p:xfrm>
          <a:graphic>
            <a:graphicData uri="http://schemas.openxmlformats.org/presentationml/2006/ole">
              <p:oleObj spid="_x0000_s21507" name="Clip" r:id="rId5" imgW="1088640" imgH="1174680" progId="">
                <p:embed/>
              </p:oleObj>
            </a:graphicData>
          </a:graphic>
        </p:graphicFrame>
        <p:graphicFrame>
          <p:nvGraphicFramePr>
            <p:cNvPr id="21508" name="Object 16"/>
            <p:cNvGraphicFramePr>
              <a:graphicFrameLocks noChangeAspect="1"/>
            </p:cNvGraphicFramePr>
            <p:nvPr/>
          </p:nvGraphicFramePr>
          <p:xfrm>
            <a:off x="553" y="130"/>
            <a:ext cx="312" cy="347"/>
          </p:xfrm>
          <a:graphic>
            <a:graphicData uri="http://schemas.openxmlformats.org/presentationml/2006/ole">
              <p:oleObj spid="_x0000_s21508" name="Clip" r:id="rId6" imgW="845640" imgH="938520" progId="">
                <p:embed/>
              </p:oleObj>
            </a:graphicData>
          </a:graphic>
        </p:graphicFrame>
        <p:graphicFrame>
          <p:nvGraphicFramePr>
            <p:cNvPr id="21509" name="Object 17"/>
            <p:cNvGraphicFramePr>
              <a:graphicFrameLocks noChangeAspect="1"/>
            </p:cNvGraphicFramePr>
            <p:nvPr/>
          </p:nvGraphicFramePr>
          <p:xfrm>
            <a:off x="159" y="123"/>
            <a:ext cx="385" cy="416"/>
          </p:xfrm>
          <a:graphic>
            <a:graphicData uri="http://schemas.openxmlformats.org/presentationml/2006/ole">
              <p:oleObj spid="_x0000_s21509" name="Clip" r:id="rId7" imgW="1088640" imgH="1174680" progId="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system agents:  outline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mtClean="0">
                <a:solidFill>
                  <a:srgbClr val="808080"/>
                </a:solidFill>
              </a:rPr>
              <a:t>What we know about agents so far</a:t>
            </a:r>
            <a:endParaRPr kumimoji="0" lang="en-US" smtClean="0">
              <a:solidFill>
                <a:srgbClr val="808080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Characterizing system agents</a:t>
            </a:r>
          </a:p>
          <a:p>
            <a:pPr lvl="1">
              <a:lnSpc>
                <a:spcPct val="10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capabilities</a:t>
            </a:r>
          </a:p>
          <a:p>
            <a:pPr lvl="1">
              <a:lnSpc>
                <a:spcPct val="10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responsibilities</a:t>
            </a:r>
          </a:p>
          <a:p>
            <a:pPr lvl="1">
              <a:lnSpc>
                <a:spcPct val="10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operation performers</a:t>
            </a:r>
          </a:p>
          <a:p>
            <a:pPr lvl="1">
              <a:lnSpc>
                <a:spcPct val="10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wishes &amp; beliefs</a:t>
            </a:r>
          </a:p>
          <a:p>
            <a:pPr lvl="1">
              <a:lnSpc>
                <a:spcPct val="10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dependencies</a:t>
            </a:r>
          </a:p>
          <a:p>
            <a:pPr>
              <a:lnSpc>
                <a:spcPct val="12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Representing agent models</a:t>
            </a:r>
          </a:p>
          <a:p>
            <a:pPr lvl="1">
              <a:lnSpc>
                <a:spcPct val="10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agent diagram, context diagram, dependency diagram</a:t>
            </a:r>
          </a:p>
          <a:p>
            <a:pPr>
              <a:lnSpc>
                <a:spcPct val="130000"/>
              </a:lnSpc>
            </a:pPr>
            <a:r>
              <a:rPr kumimoji="0" lang="en-US" smtClean="0"/>
              <a:t>Refinement of abstract agents</a:t>
            </a:r>
          </a:p>
          <a:p>
            <a:pPr>
              <a:lnSpc>
                <a:spcPct val="140000"/>
              </a:lnSpc>
            </a:pPr>
            <a:r>
              <a:rPr kumimoji="0" lang="en-US" smtClean="0"/>
              <a:t>Building agent models:  heuristics and derivation rules</a:t>
            </a:r>
          </a:p>
        </p:txBody>
      </p:sp>
      <p:pic>
        <p:nvPicPr>
          <p:cNvPr id="34820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213" y="5341938"/>
            <a:ext cx="479425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smtClean="0"/>
              <a:t>Agent refinement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413" y="1166813"/>
            <a:ext cx="8961437" cy="3276600"/>
          </a:xfrm>
        </p:spPr>
        <p:txBody>
          <a:bodyPr/>
          <a:lstStyle/>
          <a:p>
            <a:r>
              <a:rPr lang="en-US" smtClean="0"/>
              <a:t>Agents may be defined as aggregations of finer-grained agents</a:t>
            </a:r>
          </a:p>
          <a:p>
            <a:pPr lvl="1"/>
            <a:r>
              <a:rPr lang="en-US" sz="2000" smtClean="0"/>
              <a:t>like any object in object model, cf. Chap. 10</a:t>
            </a:r>
            <a:endParaRPr lang="en-US" sz="200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</a:pPr>
            <a:r>
              <a:rPr lang="en-US" smtClean="0"/>
              <a:t>Supports incremental refinement of responsibilities</a:t>
            </a:r>
          </a:p>
          <a:p>
            <a:pPr lvl="1">
              <a:spcBef>
                <a:spcPct val="10000"/>
              </a:spcBef>
            </a:pPr>
            <a:r>
              <a:rPr lang="en-US" sz="2000" smtClean="0"/>
              <a:t>coarse-grained goal assigned to coarse-grained agent, then subgoals assigned to finer-grained agents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smtClean="0"/>
              <a:t>Coarse-grained agent may be...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sz="2000" smtClean="0"/>
              <a:t>environment agent  </a:t>
            </a:r>
            <a:r>
              <a:rPr lang="en-US" sz="1800" smtClean="0"/>
              <a:t>e.g.</a:t>
            </a:r>
            <a:r>
              <a:rPr lang="en-US" sz="2000" smtClean="0"/>
              <a:t> </a:t>
            </a:r>
            <a:r>
              <a:rPr lang="en-US" sz="1800" smtClean="0">
                <a:solidFill>
                  <a:srgbClr val="5F5F5F"/>
                </a:solidFill>
              </a:rPr>
              <a:t>organizational department</a:t>
            </a:r>
            <a:r>
              <a:rPr lang="en-US" sz="1800" smtClean="0"/>
              <a:t> -&gt; </a:t>
            </a:r>
            <a:r>
              <a:rPr lang="en-US" sz="1800" smtClean="0">
                <a:solidFill>
                  <a:srgbClr val="5F5F5F"/>
                </a:solidFill>
              </a:rPr>
              <a:t>units</a:t>
            </a:r>
            <a:r>
              <a:rPr lang="en-US" sz="1800" smtClean="0"/>
              <a:t> -&gt; </a:t>
            </a:r>
            <a:r>
              <a:rPr lang="en-US" sz="1800" smtClean="0">
                <a:solidFill>
                  <a:srgbClr val="5F5F5F"/>
                </a:solidFill>
              </a:rPr>
              <a:t>operators</a:t>
            </a:r>
            <a:endParaRPr lang="en-US" smtClean="0">
              <a:solidFill>
                <a:srgbClr val="5F5F5F"/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US" sz="2000" smtClean="0"/>
              <a:t>hybrid:  environment agent </a:t>
            </a:r>
            <a:r>
              <a:rPr lang="en-US" sz="2000" smtClean="0">
                <a:solidFill>
                  <a:schemeClr val="tx2"/>
                </a:solidFill>
              </a:rPr>
              <a:t>+</a:t>
            </a:r>
            <a:r>
              <a:rPr lang="en-US" sz="2000" smtClean="0"/>
              <a:t> software-to-be</a:t>
            </a:r>
          </a:p>
          <a:p>
            <a:pPr lvl="1">
              <a:spcBef>
                <a:spcPct val="10000"/>
              </a:spcBef>
            </a:pPr>
            <a:r>
              <a:rPr lang="en-US" sz="2000" smtClean="0"/>
              <a:t>for software-to-be agents:  deferred to architectural design</a:t>
            </a:r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288" y="82550"/>
            <a:ext cx="85090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530" name="Object 5"/>
          <p:cNvGraphicFramePr>
            <a:graphicFrameLocks noChangeAspect="1"/>
          </p:cNvGraphicFramePr>
          <p:nvPr/>
        </p:nvGraphicFramePr>
        <p:xfrm>
          <a:off x="1498600" y="4710113"/>
          <a:ext cx="5756275" cy="1911350"/>
        </p:xfrm>
        <a:graphic>
          <a:graphicData uri="http://schemas.openxmlformats.org/presentationml/2006/ole">
            <p:oleObj spid="_x0000_s22530" name="Picture" r:id="rId4" imgW="3330000" imgH="110412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1463"/>
            <a:ext cx="8653463" cy="8905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Goal-agent co-refinement:  </a:t>
            </a:r>
            <a:br>
              <a:rPr lang="en-US" smtClean="0"/>
            </a:br>
            <a:r>
              <a:rPr lang="en-US" smtClean="0"/>
              <a:t>example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725" y="139700"/>
            <a:ext cx="85090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554" name="Object 7"/>
          <p:cNvGraphicFramePr>
            <a:graphicFrameLocks noChangeAspect="1"/>
          </p:cNvGraphicFramePr>
          <p:nvPr/>
        </p:nvGraphicFramePr>
        <p:xfrm>
          <a:off x="0" y="1733550"/>
          <a:ext cx="9144000" cy="3935413"/>
        </p:xfrm>
        <a:graphic>
          <a:graphicData uri="http://schemas.openxmlformats.org/presentationml/2006/ole">
            <p:oleObj spid="_x0000_s23554" name="Picture" r:id="rId4" imgW="5940360" imgH="2274480" progId="Word.Picture.8">
              <p:embed/>
            </p:oleObj>
          </a:graphicData>
        </a:graphic>
      </p:graphicFrame>
      <p:graphicFrame>
        <p:nvGraphicFramePr>
          <p:cNvPr id="23555" name="Object 8"/>
          <p:cNvGraphicFramePr>
            <a:graphicFrameLocks noGrp="1" noChangeAspect="1"/>
          </p:cNvGraphicFramePr>
          <p:nvPr>
            <p:ph type="body" idx="1"/>
          </p:nvPr>
        </p:nvGraphicFramePr>
        <p:xfrm>
          <a:off x="793750" y="5535613"/>
          <a:ext cx="741363" cy="760412"/>
        </p:xfrm>
        <a:graphic>
          <a:graphicData uri="http://schemas.openxmlformats.org/presentationml/2006/ole">
            <p:oleObj spid="_x0000_s23555" name="Clip" r:id="rId5" imgW="707040" imgH="759960" progId="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66775" y="300038"/>
            <a:ext cx="8091488" cy="8905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A goal-agent co-refinement pattern</a:t>
            </a:r>
            <a:br>
              <a:rPr lang="en-US" dirty="0" smtClean="0"/>
            </a:br>
            <a:r>
              <a:rPr lang="en-US" dirty="0" smtClean="0"/>
              <a:t>in process control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725" y="139700"/>
            <a:ext cx="85090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3038" y="5308600"/>
            <a:ext cx="6545262" cy="8953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smtClean="0"/>
              <a:t>    Cf.  4-variable model (Chap.1),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       problem frame for control systems (Chap.4)</a:t>
            </a:r>
          </a:p>
        </p:txBody>
      </p:sp>
      <p:graphicFrame>
        <p:nvGraphicFramePr>
          <p:cNvPr id="24578" name="Object 7"/>
          <p:cNvGraphicFramePr>
            <a:graphicFrameLocks noChangeAspect="1"/>
          </p:cNvGraphicFramePr>
          <p:nvPr/>
        </p:nvGraphicFramePr>
        <p:xfrm>
          <a:off x="0" y="2103438"/>
          <a:ext cx="9144000" cy="2570162"/>
        </p:xfrm>
        <a:graphic>
          <a:graphicData uri="http://schemas.openxmlformats.org/presentationml/2006/ole">
            <p:oleObj spid="_x0000_s24578" name="Picture" r:id="rId4" imgW="5850360" imgH="137412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255588"/>
            <a:ext cx="8653462" cy="762000"/>
          </a:xfrm>
        </p:spPr>
        <p:txBody>
          <a:bodyPr/>
          <a:lstStyle/>
          <a:p>
            <a:r>
              <a:rPr lang="en-US" smtClean="0"/>
              <a:t>The agent model</a:t>
            </a:r>
          </a:p>
        </p:txBody>
      </p:sp>
      <p:sp>
        <p:nvSpPr>
          <p:cNvPr id="157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" y="1136650"/>
            <a:ext cx="9055100" cy="54610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Responsibility</a:t>
            </a:r>
            <a:r>
              <a:rPr lang="en-US" dirty="0" smtClean="0"/>
              <a:t> view of the system being modeled</a:t>
            </a:r>
          </a:p>
          <a:p>
            <a:pPr lvl="1"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who</a:t>
            </a:r>
            <a:r>
              <a:rPr lang="en-US" sz="2000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 smtClean="0"/>
              <a:t>is doing what, and why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Different perspectives, different diagrams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dirty="0" smtClean="0"/>
              <a:t>agent capabilities, responsibilities, interfaces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 smtClean="0"/>
              <a:t>dependencies among agents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 smtClean="0"/>
              <a:t>Multiple uses ...</a:t>
            </a:r>
          </a:p>
          <a:p>
            <a:pPr lvl="1">
              <a:defRPr/>
            </a:pPr>
            <a:r>
              <a:rPr lang="en-US" sz="2000" dirty="0" smtClean="0"/>
              <a:t>showing distribution of responsibilities within system</a:t>
            </a:r>
          </a:p>
          <a:p>
            <a:pPr lvl="1">
              <a:defRPr/>
            </a:pPr>
            <a:r>
              <a:rPr lang="en-US" sz="2000" dirty="0" smtClean="0"/>
              <a:t>load analysis</a:t>
            </a:r>
          </a:p>
          <a:p>
            <a:pPr lvl="1">
              <a:defRPr/>
            </a:pPr>
            <a:r>
              <a:rPr lang="en-US" sz="2000" dirty="0" smtClean="0"/>
              <a:t>Define system scope &amp; configuration, boundary software/environment</a:t>
            </a:r>
          </a:p>
          <a:p>
            <a:pPr lvl="1">
              <a:defRPr/>
            </a:pPr>
            <a:r>
              <a:rPr lang="en-US" sz="2000" dirty="0" smtClean="0"/>
              <a:t>Formulate heuristics for responsibility assignment</a:t>
            </a:r>
          </a:p>
          <a:p>
            <a:pPr lvl="1">
              <a:defRPr/>
            </a:pPr>
            <a:r>
              <a:rPr lang="en-US" sz="2000" dirty="0" smtClean="0"/>
              <a:t>vulnerability analysis among agents</a:t>
            </a:r>
          </a:p>
          <a:p>
            <a:pPr lvl="1">
              <a:defRPr/>
            </a:pPr>
            <a:r>
              <a:rPr lang="en-US" sz="2000" smtClean="0"/>
              <a:t>As an input </a:t>
            </a:r>
            <a:r>
              <a:rPr lang="en-US" sz="2000" dirty="0" smtClean="0"/>
              <a:t>to architectural design  </a:t>
            </a: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142875" y="128588"/>
          <a:ext cx="971550" cy="1050925"/>
        </p:xfrm>
        <a:graphic>
          <a:graphicData uri="http://schemas.openxmlformats.org/presentationml/2006/ole">
            <p:oleObj spid="_x0000_s2050" name="Clip" r:id="rId3" imgW="1088640" imgH="1174680" progId="">
              <p:embed/>
            </p:oleObj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system agents:  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mtClean="0">
                <a:solidFill>
                  <a:srgbClr val="808080"/>
                </a:solidFill>
              </a:rPr>
              <a:t>What we know about agents so far</a:t>
            </a:r>
            <a:endParaRPr kumimoji="0" lang="en-US" smtClean="0">
              <a:solidFill>
                <a:srgbClr val="808080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Characterizing system agents</a:t>
            </a:r>
          </a:p>
          <a:p>
            <a:pPr lvl="1">
              <a:lnSpc>
                <a:spcPct val="10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capabilities</a:t>
            </a:r>
          </a:p>
          <a:p>
            <a:pPr lvl="1">
              <a:lnSpc>
                <a:spcPct val="10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responsibilities</a:t>
            </a:r>
          </a:p>
          <a:p>
            <a:pPr lvl="1">
              <a:lnSpc>
                <a:spcPct val="10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operation performers</a:t>
            </a:r>
          </a:p>
          <a:p>
            <a:pPr lvl="1">
              <a:lnSpc>
                <a:spcPct val="10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wishes &amp; beliefs</a:t>
            </a:r>
          </a:p>
          <a:p>
            <a:pPr lvl="1">
              <a:lnSpc>
                <a:spcPct val="10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dependencies</a:t>
            </a:r>
          </a:p>
          <a:p>
            <a:pPr>
              <a:lnSpc>
                <a:spcPct val="12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Representing agent models</a:t>
            </a:r>
          </a:p>
          <a:p>
            <a:pPr lvl="1">
              <a:lnSpc>
                <a:spcPct val="10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agent diagram, context diagram, dependency diagram</a:t>
            </a:r>
          </a:p>
          <a:p>
            <a:pPr>
              <a:lnSpc>
                <a:spcPct val="130000"/>
              </a:lnSpc>
            </a:pPr>
            <a:r>
              <a:rPr kumimoji="0" lang="en-US" smtClean="0">
                <a:solidFill>
                  <a:srgbClr val="808080"/>
                </a:solidFill>
              </a:rPr>
              <a:t>Refinement of abstract agents</a:t>
            </a:r>
          </a:p>
          <a:p>
            <a:pPr>
              <a:lnSpc>
                <a:spcPct val="140000"/>
              </a:lnSpc>
            </a:pPr>
            <a:r>
              <a:rPr kumimoji="0" lang="en-US" smtClean="0"/>
              <a:t>Building agent models:  heuristics and derivation rules</a:t>
            </a:r>
          </a:p>
        </p:txBody>
      </p:sp>
      <p:pic>
        <p:nvPicPr>
          <p:cNvPr id="35844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063" y="5891213"/>
            <a:ext cx="479425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242888"/>
            <a:ext cx="786447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Heuristics for building agent diagrams </a:t>
            </a:r>
            <a:endParaRPr kumimoji="0" lang="en-US" b="1" smtClean="0">
              <a:solidFill>
                <a:schemeClr val="tx1"/>
              </a:solidFill>
            </a:endParaRPr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323975"/>
            <a:ext cx="9207500" cy="4978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 agent identification ...</a:t>
            </a:r>
          </a:p>
          <a:p>
            <a:pPr lvl="1">
              <a:defRPr/>
            </a:pP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Goal target</a:t>
            </a:r>
            <a:r>
              <a:rPr lang="en-US" sz="2000" b="1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:</a:t>
            </a:r>
            <a:r>
              <a:rPr lang="en-US" sz="2000" b="1" dirty="0" smtClean="0"/>
              <a:t> </a:t>
            </a:r>
            <a:r>
              <a:rPr lang="en-US" sz="2000" dirty="0" smtClean="0"/>
              <a:t>active objects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Concerned by</a:t>
            </a:r>
            <a:r>
              <a:rPr lang="en-US" sz="2000" dirty="0" smtClean="0"/>
              <a:t> this goal </a:t>
            </a:r>
            <a:r>
              <a:rPr lang="en-US" sz="2000" dirty="0" smtClean="0">
                <a:solidFill>
                  <a:schemeClr val="tx2"/>
                </a:solidFill>
              </a:rPr>
              <a:t>?</a:t>
            </a:r>
            <a:r>
              <a:rPr lang="en-US" sz="2000" dirty="0" smtClean="0"/>
              <a:t>  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z="2000" dirty="0" smtClean="0"/>
              <a:t>      their monitoring &amp; control capabilities in object model </a:t>
            </a:r>
            <a:r>
              <a:rPr lang="en-US" sz="2000" dirty="0" smtClean="0">
                <a:solidFill>
                  <a:schemeClr val="tx2"/>
                </a:solidFill>
              </a:rPr>
              <a:t>?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	 </a:t>
            </a:r>
            <a:r>
              <a:rPr lang="en-US" sz="2000" dirty="0" smtClean="0"/>
              <a:t>e.g.</a:t>
            </a:r>
            <a:r>
              <a:rPr lang="en-US" sz="2000" dirty="0" smtClean="0">
                <a:solidFill>
                  <a:schemeClr val="tx2"/>
                </a:solidFill>
              </a:rPr>
              <a:t>   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Achieve [</a:t>
            </a:r>
            <a:r>
              <a:rPr kumimoji="0" lang="en-US" sz="2000" dirty="0" err="1" smtClean="0">
                <a:solidFill>
                  <a:srgbClr val="5F5F5F"/>
                </a:solidFill>
                <a:latin typeface="Arial" pitchFamily="34" charset="0"/>
              </a:rPr>
              <a:t>ResourceRequestSatisfied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]</a:t>
            </a:r>
            <a:r>
              <a:rPr kumimoji="0" lang="en-US" dirty="0" smtClean="0">
                <a:latin typeface="Arial" pitchFamily="34" charset="0"/>
              </a:rPr>
              <a:t>  </a:t>
            </a:r>
            <a:r>
              <a:rPr lang="en-US" sz="2000" dirty="0" smtClean="0">
                <a:solidFill>
                  <a:schemeClr val="tx2"/>
                </a:solidFill>
              </a:rPr>
              <a:t>=&gt;  </a:t>
            </a:r>
            <a:r>
              <a:rPr kumimoji="0" lang="en-US" sz="2000" dirty="0" err="1" smtClean="0">
                <a:solidFill>
                  <a:srgbClr val="5F5F5F"/>
                </a:solidFill>
                <a:latin typeface="Arial" pitchFamily="34" charset="0"/>
              </a:rPr>
              <a:t>ResourceUser</a:t>
            </a:r>
            <a:endParaRPr lang="en-US" dirty="0" smtClean="0"/>
          </a:p>
          <a:p>
            <a:pPr lvl="1">
              <a:lnSpc>
                <a:spcPct val="130000"/>
              </a:lnSpc>
              <a:defRPr/>
            </a:pP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Goal enforcer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sz="2000" dirty="0" smtClean="0"/>
              <a:t>possible enforcers of this goal </a:t>
            </a:r>
            <a:r>
              <a:rPr lang="en-US" sz="2000" dirty="0" smtClean="0">
                <a:solidFill>
                  <a:schemeClr val="tx2"/>
                </a:solidFill>
              </a:rPr>
              <a:t>?   </a:t>
            </a:r>
            <a:r>
              <a:rPr lang="en-US" sz="2000" dirty="0" smtClean="0"/>
              <a:t>their capabilities </a:t>
            </a:r>
            <a:r>
              <a:rPr lang="en-US" sz="2000" dirty="0" smtClean="0">
                <a:solidFill>
                  <a:schemeClr val="tx2"/>
                </a:solidFill>
              </a:rPr>
              <a:t>?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     e.g.</a:t>
            </a:r>
            <a:r>
              <a:rPr lang="en-US" sz="2000" dirty="0" smtClean="0">
                <a:solidFill>
                  <a:schemeClr val="tx2"/>
                </a:solidFill>
              </a:rPr>
              <a:t>   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Avoid [</a:t>
            </a:r>
            <a:r>
              <a:rPr kumimoji="0" lang="en-US" sz="2000" dirty="0" err="1" smtClean="0">
                <a:solidFill>
                  <a:srgbClr val="5F5F5F"/>
                </a:solidFill>
                <a:latin typeface="Arial" pitchFamily="34" charset="0"/>
              </a:rPr>
              <a:t>CopiesStolen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]</a:t>
            </a:r>
            <a:r>
              <a:rPr kumimoji="0" lang="en-US" dirty="0" smtClean="0">
                <a:latin typeface="Arial" pitchFamily="34" charset="0"/>
              </a:rPr>
              <a:t>  </a:t>
            </a:r>
            <a:r>
              <a:rPr lang="en-US" sz="2000" dirty="0" smtClean="0">
                <a:solidFill>
                  <a:schemeClr val="tx2"/>
                </a:solidFill>
              </a:rPr>
              <a:t>=&gt; 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  Staff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or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  </a:t>
            </a:r>
            <a:r>
              <a:rPr kumimoji="0" lang="en-US" sz="2000" dirty="0" err="1" smtClean="0">
                <a:solidFill>
                  <a:srgbClr val="5F5F5F"/>
                </a:solidFill>
                <a:latin typeface="Arial" pitchFamily="34" charset="0"/>
              </a:rPr>
              <a:t>AntiTheftDevice</a:t>
            </a:r>
            <a:endParaRPr lang="en-US" dirty="0" smtClean="0"/>
          </a:p>
          <a:p>
            <a:pPr lvl="1">
              <a:lnSpc>
                <a:spcPct val="120000"/>
              </a:lnSpc>
              <a:defRPr/>
            </a:pP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Goal wisher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000" dirty="0" smtClean="0"/>
              <a:t>human system agents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Wishing</a:t>
            </a:r>
            <a:r>
              <a:rPr lang="en-US" sz="2000" dirty="0" smtClean="0"/>
              <a:t> this  goal </a:t>
            </a:r>
            <a:r>
              <a:rPr lang="en-US" sz="2000" dirty="0" smtClean="0">
                <a:solidFill>
                  <a:schemeClr val="tx2"/>
                </a:solidFill>
              </a:rPr>
              <a:t>?  </a:t>
            </a:r>
            <a:r>
              <a:rPr lang="en-US" sz="2000" dirty="0" smtClean="0"/>
              <a:t>their capabilities </a:t>
            </a:r>
            <a:r>
              <a:rPr lang="en-US" sz="2000" dirty="0" smtClean="0">
                <a:solidFill>
                  <a:schemeClr val="tx2"/>
                </a:solidFill>
              </a:rPr>
              <a:t>?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FontTx/>
              <a:buNone/>
              <a:defRPr/>
            </a:pPr>
            <a:r>
              <a:rPr lang="en-US" sz="2000" dirty="0" smtClean="0"/>
              <a:t>     e.g.</a:t>
            </a:r>
            <a:r>
              <a:rPr lang="en-US" sz="2000" dirty="0" smtClean="0">
                <a:solidFill>
                  <a:schemeClr val="tx2"/>
                </a:solidFill>
              </a:rPr>
              <a:t>   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Maintain [</a:t>
            </a:r>
            <a:r>
              <a:rPr kumimoji="0" lang="en-US" sz="2000" dirty="0" err="1" smtClean="0">
                <a:solidFill>
                  <a:srgbClr val="5F5F5F"/>
                </a:solidFill>
                <a:latin typeface="Arial" pitchFamily="34" charset="0"/>
              </a:rPr>
              <a:t>AccurateBookClassification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]</a:t>
            </a:r>
            <a:r>
              <a:rPr kumimoji="0" lang="en-US" dirty="0" smtClean="0">
                <a:latin typeface="Arial" pitchFamily="34" charset="0"/>
              </a:rPr>
              <a:t>  </a:t>
            </a:r>
            <a:r>
              <a:rPr lang="en-US" sz="2000" dirty="0" smtClean="0">
                <a:solidFill>
                  <a:schemeClr val="tx2"/>
                </a:solidFill>
              </a:rPr>
              <a:t>=&gt; 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US" sz="2000" dirty="0" err="1" smtClean="0">
                <a:solidFill>
                  <a:srgbClr val="5F5F5F"/>
                </a:solidFill>
                <a:latin typeface="Arial" pitchFamily="34" charset="0"/>
              </a:rPr>
              <a:t>ResearchStaff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1">
              <a:spcBef>
                <a:spcPct val="40000"/>
              </a:spcBef>
              <a:defRPr/>
            </a:pPr>
            <a:r>
              <a:rPr lang="en-US" sz="2000" b="1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Variable monitor/controller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000" dirty="0" smtClean="0"/>
              <a:t>possible source (resp. target) of this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Monitoring</a:t>
            </a:r>
            <a:r>
              <a:rPr lang="en-US" sz="2000" dirty="0" smtClean="0"/>
              <a:t> (resp.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Control</a:t>
            </a:r>
            <a:r>
              <a:rPr lang="en-US" sz="2000" dirty="0" smtClean="0"/>
              <a:t>) link in this context diagram </a:t>
            </a:r>
            <a:r>
              <a:rPr lang="en-US" sz="2000" dirty="0" smtClean="0">
                <a:solidFill>
                  <a:schemeClr val="tx2"/>
                </a:solidFill>
              </a:rPr>
              <a:t>?   </a:t>
            </a:r>
            <a:r>
              <a:rPr lang="en-US" sz="2000" dirty="0" smtClean="0"/>
              <a:t>why </a:t>
            </a:r>
            <a:r>
              <a:rPr lang="en-US" sz="2000" dirty="0" smtClean="0">
                <a:solidFill>
                  <a:schemeClr val="tx2"/>
                </a:solidFill>
              </a:rPr>
              <a:t>?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  <a:defRPr/>
            </a:pPr>
            <a:r>
              <a:rPr lang="en-US" sz="2000" dirty="0" smtClean="0"/>
              <a:t>     e.g.</a:t>
            </a:r>
            <a:r>
              <a:rPr lang="en-US" sz="2000" dirty="0" smtClean="0">
                <a:solidFill>
                  <a:schemeClr val="tx2"/>
                </a:solidFill>
              </a:rPr>
              <a:t>   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Scheduler </a:t>
            </a:r>
            <a:r>
              <a:rPr kumimoji="0" lang="en-US" sz="2000" dirty="0" smtClean="0"/>
              <a:t>Controls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US" sz="2000" dirty="0" err="1" smtClean="0">
                <a:solidFill>
                  <a:srgbClr val="5F5F5F"/>
                </a:solidFill>
                <a:latin typeface="Arial" pitchFamily="34" charset="0"/>
              </a:rPr>
              <a:t>Meeting.</a:t>
            </a:r>
            <a:r>
              <a:rPr kumimoji="0" lang="en-US" sz="2000" i="1" dirty="0" err="1" smtClean="0">
                <a:solidFill>
                  <a:srgbClr val="5F5F5F"/>
                </a:solidFill>
                <a:latin typeface="Arial" pitchFamily="34" charset="0"/>
              </a:rPr>
              <a:t>RequiredEquipment</a:t>
            </a:r>
            <a:endParaRPr kumimoji="0" lang="en-US" sz="2000" dirty="0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80000"/>
              </a:lnSpc>
              <a:spcBef>
                <a:spcPct val="400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                                             =&gt; 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  </a:t>
            </a:r>
            <a:r>
              <a:rPr kumimoji="0" lang="en-US" sz="2000" dirty="0" err="1" smtClean="0">
                <a:solidFill>
                  <a:srgbClr val="5F5F5F"/>
                </a:solidFill>
                <a:latin typeface="Arial" pitchFamily="34" charset="0"/>
              </a:rPr>
              <a:t>LocalOrganizer</a:t>
            </a:r>
            <a:r>
              <a:rPr kumimoji="0" lang="en-US" sz="2000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US" sz="2000" dirty="0" smtClean="0"/>
              <a:t>as monitoring agent</a:t>
            </a:r>
            <a:endParaRPr lang="en-US" dirty="0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600" dirty="0" smtClean="0">
                <a:solidFill>
                  <a:schemeClr val="tx2"/>
                </a:solidFill>
                <a:latin typeface="Wingdings" pitchFamily="2" charset="2"/>
              </a:rPr>
              <a:t>N</a:t>
            </a:r>
            <a:r>
              <a:rPr lang="en-US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Don’t confuse product-level agents &amp; process-level stakeholders</a:t>
            </a:r>
            <a:endParaRPr lang="en-US" dirty="0" smtClean="0">
              <a:solidFill>
                <a:srgbClr val="7030A0"/>
              </a:solidFill>
            </a:endParaRPr>
          </a:p>
        </p:txBody>
      </p:sp>
      <p:pic>
        <p:nvPicPr>
          <p:cNvPr id="36868" name="Picture 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763" y="146050"/>
            <a:ext cx="9445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200025"/>
            <a:ext cx="786447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 smtClean="0"/>
              <a:t>Heuristics for building agent diagrams  </a:t>
            </a:r>
            <a:r>
              <a:rPr kumimoji="0" lang="en-US" sz="2000" dirty="0" smtClean="0"/>
              <a:t>(2)</a:t>
            </a:r>
            <a:r>
              <a:rPr kumimoji="0" lang="en-US" dirty="0" smtClean="0"/>
              <a:t> </a:t>
            </a:r>
            <a:endParaRPr kumimoji="0" lang="en-US" b="1" dirty="0" smtClean="0">
              <a:solidFill>
                <a:schemeClr val="tx1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829" y="1323975"/>
            <a:ext cx="8461828" cy="4978400"/>
          </a:xfrm>
        </p:spPr>
        <p:txBody>
          <a:bodyPr/>
          <a:lstStyle/>
          <a:p>
            <a:r>
              <a:rPr lang="en-US" sz="2800" dirty="0" smtClean="0"/>
              <a:t>For goal responsibility assignment ...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Assignment based on goal-capability matching:</a:t>
            </a:r>
            <a:r>
              <a:rPr lang="en-US" dirty="0" smtClean="0"/>
              <a:t> Consider </a:t>
            </a:r>
            <a:r>
              <a:rPr lang="en-US" dirty="0" smtClean="0"/>
              <a:t>agents whose monitoring/control capabilities match quantities to be evaluated/constrained in the goal spec   </a:t>
            </a:r>
          </a:p>
          <a:p>
            <a:pPr lvl="1"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Software counter-part of a human assignment:</a:t>
            </a:r>
            <a:r>
              <a:rPr lang="en-US" dirty="0" smtClean="0"/>
              <a:t>  Consider </a:t>
            </a:r>
            <a:r>
              <a:rPr lang="en-US" dirty="0" smtClean="0"/>
              <a:t>software assignment as alternative to human </a:t>
            </a:r>
            <a:r>
              <a:rPr lang="en-US" dirty="0" smtClean="0"/>
              <a:t>assignment, together with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pros/cons as soft goals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dirty="0" smtClean="0"/>
              <a:t>     e.g.</a:t>
            </a:r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kumimoji="0" lang="en-US" dirty="0" err="1" smtClean="0">
                <a:solidFill>
                  <a:srgbClr val="5F5F5F"/>
                </a:solidFill>
                <a:latin typeface="Arial" pitchFamily="34" charset="0"/>
              </a:rPr>
              <a:t>AccurateBookClassification</a:t>
            </a:r>
            <a:r>
              <a:rPr kumimoji="0" lang="en-US" dirty="0" smtClean="0">
                <a:latin typeface="Arial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=&gt; </a:t>
            </a:r>
            <a:r>
              <a:rPr kumimoji="0" lang="en-US" dirty="0" smtClean="0">
                <a:solidFill>
                  <a:srgbClr val="5F5F5F"/>
                </a:solidFill>
                <a:latin typeface="Arial" pitchFamily="34" charset="0"/>
              </a:rPr>
              <a:t>  Staff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vs.</a:t>
            </a:r>
            <a:r>
              <a:rPr kumimoji="0" lang="en-US" dirty="0" smtClean="0">
                <a:solidFill>
                  <a:srgbClr val="5F5F5F"/>
                </a:solidFill>
                <a:latin typeface="Arial" pitchFamily="34" charset="0"/>
              </a:rPr>
              <a:t>  </a:t>
            </a:r>
            <a:r>
              <a:rPr kumimoji="0" lang="en-US" dirty="0" err="1" smtClean="0">
                <a:solidFill>
                  <a:srgbClr val="5F5F5F"/>
                </a:solidFill>
                <a:latin typeface="Arial" pitchFamily="34" charset="0"/>
              </a:rPr>
              <a:t>AutoClassifier</a:t>
            </a:r>
            <a:r>
              <a:rPr kumimoji="0" lang="en-US" dirty="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?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Assignment </a:t>
            </a:r>
            <a:r>
              <a:rPr lang="en-US" b="1" dirty="0" smtClean="0">
                <a:solidFill>
                  <a:schemeClr val="tx1"/>
                </a:solidFill>
              </a:rPr>
              <a:t>refinement:</a:t>
            </a:r>
            <a:r>
              <a:rPr lang="en-US" dirty="0" smtClean="0"/>
              <a:t> </a:t>
            </a:r>
            <a:r>
              <a:rPr lang="en-US" dirty="0" smtClean="0"/>
              <a:t>Identify </a:t>
            </a:r>
            <a:r>
              <a:rPr lang="en-US" dirty="0" smtClean="0"/>
              <a:t>finer-grained assignments by goal-agent </a:t>
            </a:r>
            <a:r>
              <a:rPr lang="en-US" dirty="0" smtClean="0"/>
              <a:t>co-refinement</a:t>
            </a:r>
            <a:endParaRPr lang="en-US" dirty="0" smtClean="0">
              <a:solidFill>
                <a:schemeClr val="tx2"/>
              </a:solidFill>
            </a:endParaRPr>
          </a:p>
        </p:txBody>
      </p:sp>
      <p:pic>
        <p:nvPicPr>
          <p:cNvPr id="37892" name="Picture 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763" y="146050"/>
            <a:ext cx="9445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Heuristics for building agent diagrams  </a:t>
            </a:r>
            <a:r>
              <a:rPr kumimoji="0" lang="en-US" sz="2000" dirty="0" smtClean="0"/>
              <a:t>(3)</a:t>
            </a:r>
            <a:r>
              <a:rPr kumimoji="0"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19313" y="1323975"/>
            <a:ext cx="8476343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goal responsibility assignment ...</a:t>
            </a:r>
          </a:p>
          <a:p>
            <a:pPr marL="742950" lvl="1" indent="-285750" algn="l">
              <a:lnSpc>
                <a:spcPct val="120000"/>
              </a:lnSpc>
              <a:spcBef>
                <a:spcPct val="25000"/>
              </a:spcBef>
              <a:buClr>
                <a:schemeClr val="tx2"/>
              </a:buClr>
              <a:buFontTx/>
              <a:buChar char="–"/>
            </a:pPr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Assignment selection based on soft goals:  </a:t>
            </a:r>
            <a:r>
              <a:rPr kumimoji="1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+mn-lt"/>
              </a:rPr>
              <a:t>Select assignments that best contribute to high-priority soft goals</a:t>
            </a:r>
          </a:p>
          <a:p>
            <a:pPr marL="742950" lvl="1" indent="-285750" algn="l">
              <a:lnSpc>
                <a:spcPct val="120000"/>
              </a:lnSpc>
              <a:spcBef>
                <a:spcPct val="25000"/>
              </a:spcBef>
              <a:buClr>
                <a:schemeClr val="tx2"/>
              </a:buClr>
              <a:buFontTx/>
              <a:buChar char="–"/>
            </a:pPr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Assignment to wisher: </a:t>
            </a:r>
            <a:r>
              <a:rPr kumimoji="1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+mn-lt"/>
              </a:rPr>
              <a:t>Favor human assignments to agents wishing the goal or a parent goal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kumimoji="1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+mn-lt"/>
              </a:rPr>
              <a:t>   e.g.</a:t>
            </a:r>
            <a:r>
              <a:rPr kumimoji="1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  </a:t>
            </a:r>
            <a:r>
              <a:rPr kumimoji="0" lang="en-US" sz="2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</a:rPr>
              <a:t>AccurateBookClassification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kumimoji="1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to 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kumimoji="0" lang="en-US" sz="2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</a:rPr>
              <a:t>ResearchStaff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kumimoji="1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7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kumimoji="1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+mn-lt"/>
              </a:rPr>
              <a:t>                                        </a:t>
            </a:r>
            <a:r>
              <a:rPr kumimoji="1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rather than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kumimoji="0" lang="en-US" sz="2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</a:rPr>
              <a:t>AdministrativeStaff</a:t>
            </a:r>
            <a:endParaRPr kumimoji="1" lang="en-US" sz="2300" b="0" i="0" u="none" strike="noStrike" kern="0" cap="none" spc="0" normalizeH="0" baseline="0" noProof="0" dirty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kumimoji="1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Wingdings" pitchFamily="2" charset="2"/>
              </a:rPr>
              <a:t>N</a:t>
            </a:r>
            <a:r>
              <a:rPr kumimoji="1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1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</a:rPr>
              <a:t>Avoid assignments resulting in critical agent dependencies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kumimoji="1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+mn-lt"/>
              </a:rPr>
              <a:t>   e.g.</a:t>
            </a:r>
            <a:r>
              <a:rPr kumimoji="1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  </a:t>
            </a:r>
            <a:r>
              <a:rPr kumimoji="0" lang="en-US" sz="2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</a:rPr>
              <a:t>BiblioSearchEngine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kumimoji="1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depending on </a:t>
            </a:r>
            <a:r>
              <a:rPr kumimoji="0" lang="en-US" sz="2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</a:rPr>
              <a:t>AdministrativeStaff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</a:rPr>
              <a:t>                                              </a:t>
            </a:r>
            <a:r>
              <a:rPr kumimoji="1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for </a:t>
            </a:r>
            <a:r>
              <a:rPr kumimoji="0" lang="en-US" sz="2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</a:rPr>
              <a:t>AccurateBookClassification</a:t>
            </a:r>
            <a:endParaRPr kumimoji="0" lang="en-US" sz="23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92" name="AutoShape 28"/>
          <p:cNvSpPr>
            <a:spLocks noChangeArrowheads="1"/>
          </p:cNvSpPr>
          <p:nvPr/>
        </p:nvSpPr>
        <p:spPr bwMode="auto">
          <a:xfrm>
            <a:off x="685800" y="1763713"/>
            <a:ext cx="8458200" cy="792162"/>
          </a:xfrm>
          <a:prstGeom prst="roundRect">
            <a:avLst>
              <a:gd name="adj" fmla="val 16667"/>
            </a:avLst>
          </a:prstGeom>
          <a:solidFill>
            <a:srgbClr val="E2E5FA"/>
          </a:solidFill>
          <a:ln w="127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0" y="185738"/>
            <a:ext cx="8278813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   Deriving context diagrams from goals</a:t>
            </a:r>
            <a:endParaRPr lang="en-US" altLang="en-US" sz="2000" smtClean="0"/>
          </a:p>
        </p:txBody>
      </p:sp>
      <p:sp>
        <p:nvSpPr>
          <p:cNvPr id="159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122363"/>
            <a:ext cx="8928100" cy="2716212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50000"/>
              </a:spcBef>
              <a:defRPr/>
            </a:pPr>
            <a:r>
              <a:rPr lang="en-US" smtClean="0"/>
              <a:t>Behavioral goal specs are of form:</a:t>
            </a:r>
            <a:endParaRPr lang="en-US" sz="2000" smtClean="0"/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smtClean="0"/>
              <a:t>      </a:t>
            </a:r>
            <a:r>
              <a:rPr lang="en-US" sz="2000" smtClean="0"/>
              <a:t>G:    </a:t>
            </a:r>
            <a:r>
              <a:rPr lang="fr-FR" altLang="fr-FR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Current</a:t>
            </a:r>
            <a:r>
              <a:rPr lang="fr-FR" altLang="fr-FR" sz="2000" smtClean="0">
                <a:latin typeface="Helvetica" charset="0"/>
              </a:rPr>
              <a:t>Condition</a:t>
            </a:r>
            <a:r>
              <a:rPr lang="fr-FR" altLang="fr-FR" sz="900" smtClean="0">
                <a:solidFill>
                  <a:schemeClr val="bg2"/>
                </a:solidFill>
                <a:latin typeface="Helvetica" charset="0"/>
              </a:rPr>
              <a:t> </a:t>
            </a:r>
            <a:r>
              <a:rPr lang="fr-FR" altLang="fr-FR" sz="2000" smtClean="0">
                <a:solidFill>
                  <a:schemeClr val="bg2"/>
                </a:solidFill>
                <a:latin typeface="Helvetica" charset="0"/>
              </a:rPr>
              <a:t>[</a:t>
            </a:r>
            <a:r>
              <a:rPr lang="fr-FR" altLang="fr-FR" sz="20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monitored</a:t>
            </a:r>
            <a:r>
              <a:rPr lang="fr-FR" altLang="fr-FR" sz="2000" smtClean="0">
                <a:solidFill>
                  <a:srgbClr val="0000FF"/>
                </a:solidFill>
                <a:latin typeface="Helvetica" charset="0"/>
              </a:rPr>
              <a:t>Variables</a:t>
            </a:r>
            <a:r>
              <a:rPr lang="fr-FR" altLang="fr-FR" sz="2000" smtClean="0">
                <a:solidFill>
                  <a:schemeClr val="bg2"/>
                </a:solidFill>
                <a:latin typeface="Helvetica" charset="0"/>
              </a:rPr>
              <a:t>]</a:t>
            </a:r>
          </a:p>
          <a:p>
            <a:pPr lvl="1">
              <a:buFontTx/>
              <a:buNone/>
              <a:defRPr/>
            </a:pPr>
            <a:r>
              <a:rPr lang="fr-FR" altLang="fr-FR" sz="2000" smtClean="0">
                <a:solidFill>
                  <a:schemeClr val="bg2"/>
                </a:solidFill>
                <a:latin typeface="Helvetica" charset="0"/>
              </a:rPr>
              <a:t> 		    </a:t>
            </a:r>
            <a:r>
              <a:rPr lang="fr-FR" altLang="fr-FR" sz="2000" b="1" smtClean="0">
                <a:solidFill>
                  <a:schemeClr val="tx2"/>
                </a:solidFill>
                <a:latin typeface="Symbol" pitchFamily="18" charset="2"/>
              </a:rPr>
              <a:t>Þ</a:t>
            </a:r>
            <a:r>
              <a:rPr lang="fr-FR" altLang="fr-FR" sz="2000" smtClean="0">
                <a:solidFill>
                  <a:schemeClr val="tx1"/>
                </a:solidFill>
                <a:latin typeface="Symbol" pitchFamily="18" charset="2"/>
              </a:rPr>
              <a:t>  </a:t>
            </a:r>
            <a:r>
              <a:rPr lang="en-US" sz="2000" smtClean="0">
                <a:solidFill>
                  <a:schemeClr val="tx1"/>
                </a:solidFill>
              </a:rPr>
              <a:t>[</a:t>
            </a:r>
            <a:r>
              <a:rPr lang="fr-FR" altLang="fr-FR" sz="2000" smtClean="0">
                <a:solidFill>
                  <a:schemeClr val="tx2"/>
                </a:solidFill>
                <a:sym typeface="Symbol" pitchFamily="18" charset="2"/>
              </a:rPr>
              <a:t>sooner-or-later</a:t>
            </a:r>
            <a:r>
              <a:rPr lang="fr-FR" altLang="fr-FR" sz="2000" smtClean="0">
                <a:solidFill>
                  <a:schemeClr val="tx1"/>
                </a:solidFill>
                <a:sym typeface="Symbol" pitchFamily="18" charset="2"/>
              </a:rPr>
              <a:t>/</a:t>
            </a:r>
            <a:r>
              <a:rPr lang="fr-FR" altLang="fr-FR" sz="2000" smtClean="0">
                <a:solidFill>
                  <a:schemeClr val="tx2"/>
                </a:solidFill>
                <a:sym typeface="Symbol" pitchFamily="18" charset="2"/>
              </a:rPr>
              <a:t>always</a:t>
            </a:r>
            <a:r>
              <a:rPr lang="en-US" sz="2000" smtClean="0">
                <a:solidFill>
                  <a:schemeClr val="tx1"/>
                </a:solidFill>
              </a:rPr>
              <a:t>]</a:t>
            </a:r>
            <a:r>
              <a:rPr lang="fr-FR" altLang="fr-FR" sz="2000" smtClean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fr-FR" altLang="fr-FR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Target</a:t>
            </a:r>
            <a:r>
              <a:rPr lang="fr-FR" altLang="fr-FR" sz="2000" smtClean="0">
                <a:solidFill>
                  <a:schemeClr val="tx1"/>
                </a:solidFill>
                <a:latin typeface="Helvetica" charset="0"/>
              </a:rPr>
              <a:t>Condition</a:t>
            </a:r>
            <a:r>
              <a:rPr lang="fr-FR" altLang="fr-FR" sz="900" smtClean="0">
                <a:solidFill>
                  <a:schemeClr val="bg2"/>
                </a:solidFill>
                <a:latin typeface="Helvetica" charset="0"/>
              </a:rPr>
              <a:t> </a:t>
            </a:r>
            <a:r>
              <a:rPr lang="fr-FR" altLang="fr-FR" sz="2000" smtClean="0">
                <a:solidFill>
                  <a:schemeClr val="bg2"/>
                </a:solidFill>
                <a:latin typeface="Helvetica" charset="0"/>
              </a:rPr>
              <a:t>[</a:t>
            </a:r>
            <a:r>
              <a:rPr lang="fr-FR" altLang="fr-FR" sz="20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controlled</a:t>
            </a:r>
            <a:r>
              <a:rPr lang="fr-FR" altLang="fr-FR" sz="2000" smtClean="0">
                <a:solidFill>
                  <a:srgbClr val="0000FF"/>
                </a:solidFill>
                <a:latin typeface="Helvetica" charset="0"/>
              </a:rPr>
              <a:t>Variables</a:t>
            </a:r>
            <a:r>
              <a:rPr lang="fr-FR" altLang="fr-FR" sz="2000" smtClean="0">
                <a:solidFill>
                  <a:schemeClr val="bg2"/>
                </a:solidFill>
                <a:latin typeface="Helvetica" charset="0"/>
              </a:rPr>
              <a:t>]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mtClean="0"/>
              <a:t>Cf. goal-capability matching for goal realizability</a:t>
            </a:r>
            <a:endParaRPr lang="en-US" altLang="en-US" sz="2000" smtClean="0"/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en-US" sz="2000" smtClean="0"/>
              <a:t>                 </a:t>
            </a:r>
            <a:r>
              <a:rPr lang="fr-FR" altLang="fr-FR" sz="2000" smtClean="0">
                <a:solidFill>
                  <a:srgbClr val="5F5F5F"/>
                </a:solidFill>
                <a:latin typeface="Arial" pitchFamily="34" charset="0"/>
              </a:rPr>
              <a:t>tr.</a:t>
            </a:r>
            <a:r>
              <a:rPr lang="fr-FR" altLang="fr-FR" sz="20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measuredSpeed</a:t>
            </a:r>
            <a:r>
              <a:rPr lang="fr-FR" altLang="fr-FR" sz="200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¹ </a:t>
            </a:r>
            <a:r>
              <a:rPr lang="fr-FR" altLang="fr-FR" sz="2000" smtClean="0">
                <a:solidFill>
                  <a:srgbClr val="5F5F5F"/>
                </a:solidFill>
                <a:latin typeface="Arial" pitchFamily="34" charset="0"/>
              </a:rPr>
              <a:t>0</a:t>
            </a:r>
            <a:r>
              <a:rPr lang="fr-FR" altLang="fr-FR" sz="2000" smtClean="0">
                <a:solidFill>
                  <a:srgbClr val="5F5F5F"/>
                </a:solidFill>
                <a:latin typeface="Helvetica" charset="0"/>
              </a:rPr>
              <a:t>  </a:t>
            </a:r>
            <a:r>
              <a:rPr lang="fr-FR" altLang="fr-FR" sz="2000" b="1" smtClean="0">
                <a:solidFill>
                  <a:schemeClr val="tx2"/>
                </a:solidFill>
                <a:latin typeface="Symbol" pitchFamily="18" charset="2"/>
              </a:rPr>
              <a:t>Þ</a:t>
            </a:r>
            <a:r>
              <a:rPr lang="fr-FR" altLang="fr-FR" sz="2000" smtClean="0">
                <a:solidFill>
                  <a:srgbClr val="5F5F5F"/>
                </a:solidFill>
                <a:latin typeface="Symbol" pitchFamily="18" charset="2"/>
              </a:rPr>
              <a:t>  </a:t>
            </a:r>
            <a:r>
              <a:rPr lang="fr-FR" altLang="fr-FR" sz="2000" smtClean="0">
                <a:solidFill>
                  <a:srgbClr val="5F5F5F"/>
                </a:solidFill>
                <a:latin typeface="Arial" pitchFamily="34" charset="0"/>
              </a:rPr>
              <a:t>tr.</a:t>
            </a:r>
            <a:r>
              <a:rPr lang="fr-FR" altLang="fr-FR" sz="20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DoorsState</a:t>
            </a:r>
            <a:r>
              <a:rPr lang="fr-FR" altLang="fr-FR" sz="2000" smtClean="0">
                <a:solidFill>
                  <a:srgbClr val="5F5F5F"/>
                </a:solidFill>
                <a:latin typeface="Arial" pitchFamily="34" charset="0"/>
              </a:rPr>
              <a:t> = ‘closed’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solidFill>
                  <a:srgbClr val="009999"/>
                </a:solidFill>
              </a:rPr>
              <a:t>                                        </a:t>
            </a:r>
          </a:p>
        </p:txBody>
      </p:sp>
      <p:sp>
        <p:nvSpPr>
          <p:cNvPr id="1598472" name="Line 8"/>
          <p:cNvSpPr>
            <a:spLocks noChangeShapeType="1"/>
          </p:cNvSpPr>
          <p:nvPr/>
        </p:nvSpPr>
        <p:spPr bwMode="auto">
          <a:xfrm rot="5400000">
            <a:off x="4435475" y="5176838"/>
            <a:ext cx="55245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98473" name="Line 9"/>
          <p:cNvSpPr>
            <a:spLocks noChangeShapeType="1"/>
          </p:cNvSpPr>
          <p:nvPr/>
        </p:nvSpPr>
        <p:spPr bwMode="auto">
          <a:xfrm flipH="1" flipV="1">
            <a:off x="2400300" y="5689600"/>
            <a:ext cx="1463675" cy="4048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98474" name="Text Box 10"/>
          <p:cNvSpPr txBox="1">
            <a:spLocks noChangeArrowheads="1"/>
          </p:cNvSpPr>
          <p:nvPr/>
        </p:nvSpPr>
        <p:spPr bwMode="auto">
          <a:xfrm>
            <a:off x="5800725" y="5942013"/>
            <a:ext cx="2760663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fr-BE" sz="2000">
                <a:solidFill>
                  <a:srgbClr val="0000FF"/>
                </a:solidFill>
                <a:effectLst/>
                <a:latin typeface="Arial" pitchFamily="34" charset="0"/>
              </a:rPr>
              <a:t>Train.</a:t>
            </a:r>
            <a:r>
              <a:rPr lang="fr-BE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DoorsState</a:t>
            </a:r>
            <a:endParaRPr lang="fr-BE" i="1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1598475" name="Line 11"/>
          <p:cNvSpPr>
            <a:spLocks noChangeShapeType="1"/>
          </p:cNvSpPr>
          <p:nvPr/>
        </p:nvSpPr>
        <p:spPr bwMode="auto">
          <a:xfrm rot="10800000" flipV="1">
            <a:off x="5495925" y="5597525"/>
            <a:ext cx="1550988" cy="5175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98476" name="Text Box 12"/>
          <p:cNvSpPr txBox="1">
            <a:spLocks noChangeArrowheads="1"/>
          </p:cNvSpPr>
          <p:nvPr/>
        </p:nvSpPr>
        <p:spPr bwMode="auto">
          <a:xfrm>
            <a:off x="974725" y="5981700"/>
            <a:ext cx="28194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fr-BE" sz="2000">
                <a:solidFill>
                  <a:srgbClr val="0000FF"/>
                </a:solidFill>
                <a:effectLst/>
                <a:latin typeface="Arial" pitchFamily="34" charset="0"/>
              </a:rPr>
              <a:t>Train.</a:t>
            </a:r>
            <a:r>
              <a:rPr lang="fr-BE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measuredSpeed</a:t>
            </a:r>
            <a:endParaRPr lang="fr-BE" sz="1800" i="1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25611" name="AutoShape 13"/>
          <p:cNvSpPr>
            <a:spLocks noChangeArrowheads="1"/>
          </p:cNvSpPr>
          <p:nvPr/>
        </p:nvSpPr>
        <p:spPr bwMode="auto">
          <a:xfrm>
            <a:off x="3903663" y="5776913"/>
            <a:ext cx="1624012" cy="688975"/>
          </a:xfrm>
          <a:prstGeom prst="hexagon">
            <a:avLst>
              <a:gd name="adj" fmla="val 58929"/>
              <a:gd name="vf" fmla="val 115470"/>
            </a:avLst>
          </a:prstGeom>
          <a:solidFill>
            <a:srgbClr val="FBD9D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Helvetica" charset="0"/>
              </a:rPr>
              <a:t> OnBoard</a:t>
            </a:r>
          </a:p>
          <a:p>
            <a:pPr algn="l">
              <a:spcBef>
                <a:spcPct val="0"/>
              </a:spcBef>
            </a:pPr>
            <a:r>
              <a:rPr lang="fr-BE" sz="1800">
                <a:solidFill>
                  <a:schemeClr val="tx1"/>
                </a:solidFill>
                <a:effectLst/>
                <a:latin typeface="Helvetica" charset="0"/>
              </a:rPr>
              <a:t> Controller</a:t>
            </a:r>
          </a:p>
        </p:txBody>
      </p:sp>
      <p:grpSp>
        <p:nvGrpSpPr>
          <p:cNvPr id="25612" name="Group 36"/>
          <p:cNvGrpSpPr>
            <a:grpSpLocks/>
          </p:cNvGrpSpPr>
          <p:nvPr/>
        </p:nvGrpSpPr>
        <p:grpSpPr bwMode="auto">
          <a:xfrm>
            <a:off x="735013" y="5233988"/>
            <a:ext cx="1785937" cy="669925"/>
            <a:chOff x="463" y="3351"/>
            <a:chExt cx="1125" cy="422"/>
          </a:xfrm>
        </p:grpSpPr>
        <p:sp>
          <p:nvSpPr>
            <p:cNvPr id="25629" name="AutoShape 19"/>
            <p:cNvSpPr>
              <a:spLocks noChangeArrowheads="1"/>
            </p:cNvSpPr>
            <p:nvPr/>
          </p:nvSpPr>
          <p:spPr bwMode="auto">
            <a:xfrm>
              <a:off x="463" y="3351"/>
              <a:ext cx="1125" cy="422"/>
            </a:xfrm>
            <a:prstGeom prst="hexagon">
              <a:avLst>
                <a:gd name="adj" fmla="val 66647"/>
                <a:gd name="vf" fmla="val 115470"/>
              </a:avLst>
            </a:prstGeom>
            <a:solidFill>
              <a:srgbClr val="FBD9D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Helvetica" charset="0"/>
                </a:rPr>
                <a:t>   Tracking</a:t>
              </a:r>
            </a:p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Helvetica" charset="0"/>
                </a:rPr>
                <a:t>    System</a:t>
              </a:r>
            </a:p>
          </p:txBody>
        </p:sp>
        <p:sp>
          <p:nvSpPr>
            <p:cNvPr id="1598484" name="Oval 20"/>
            <p:cNvSpPr>
              <a:spLocks noChangeArrowheads="1"/>
            </p:cNvSpPr>
            <p:nvPr/>
          </p:nvSpPr>
          <p:spPr bwMode="auto">
            <a:xfrm>
              <a:off x="655" y="3447"/>
              <a:ext cx="62" cy="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485" name="Line 21"/>
            <p:cNvSpPr>
              <a:spLocks noChangeShapeType="1"/>
            </p:cNvSpPr>
            <p:nvPr/>
          </p:nvSpPr>
          <p:spPr bwMode="auto">
            <a:xfrm>
              <a:off x="688" y="3504"/>
              <a:ext cx="0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486" name="Line 22"/>
            <p:cNvSpPr>
              <a:spLocks noChangeShapeType="1"/>
            </p:cNvSpPr>
            <p:nvPr/>
          </p:nvSpPr>
          <p:spPr bwMode="auto">
            <a:xfrm flipH="1">
              <a:off x="633" y="3585"/>
              <a:ext cx="55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487" name="Line 23"/>
            <p:cNvSpPr>
              <a:spLocks noChangeShapeType="1"/>
            </p:cNvSpPr>
            <p:nvPr/>
          </p:nvSpPr>
          <p:spPr bwMode="auto">
            <a:xfrm>
              <a:off x="691" y="3593"/>
              <a:ext cx="55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488" name="Line 24"/>
            <p:cNvSpPr>
              <a:spLocks noChangeShapeType="1"/>
            </p:cNvSpPr>
            <p:nvPr/>
          </p:nvSpPr>
          <p:spPr bwMode="auto">
            <a:xfrm>
              <a:off x="626" y="3539"/>
              <a:ext cx="1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25613" name="Picture 29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763" y="146050"/>
            <a:ext cx="987425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614" name="Group 35"/>
          <p:cNvGrpSpPr>
            <a:grpSpLocks/>
          </p:cNvGrpSpPr>
          <p:nvPr/>
        </p:nvGrpSpPr>
        <p:grpSpPr bwMode="auto">
          <a:xfrm>
            <a:off x="1676400" y="3997325"/>
            <a:ext cx="5187950" cy="692150"/>
            <a:chOff x="1583" y="2653"/>
            <a:chExt cx="3268" cy="436"/>
          </a:xfrm>
        </p:grpSpPr>
        <p:sp>
          <p:nvSpPr>
            <p:cNvPr id="1598496" name="Line 32"/>
            <p:cNvSpPr>
              <a:spLocks noChangeShapeType="1"/>
            </p:cNvSpPr>
            <p:nvPr/>
          </p:nvSpPr>
          <p:spPr bwMode="auto">
            <a:xfrm flipV="1">
              <a:off x="3547" y="2870"/>
              <a:ext cx="452" cy="1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497" name="Oval 33"/>
            <p:cNvSpPr>
              <a:spLocks noChangeArrowheads="1"/>
            </p:cNvSpPr>
            <p:nvPr/>
          </p:nvSpPr>
          <p:spPr bwMode="auto">
            <a:xfrm>
              <a:off x="3424" y="2813"/>
              <a:ext cx="120" cy="104"/>
            </a:xfrm>
            <a:prstGeom prst="ellips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498" name="Line 34"/>
            <p:cNvSpPr>
              <a:spLocks noChangeShapeType="1"/>
            </p:cNvSpPr>
            <p:nvPr/>
          </p:nvSpPr>
          <p:spPr bwMode="auto">
            <a:xfrm flipV="1">
              <a:off x="2883" y="2863"/>
              <a:ext cx="532" cy="1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5625" name="Group 31"/>
            <p:cNvGrpSpPr>
              <a:grpSpLocks/>
            </p:cNvGrpSpPr>
            <p:nvPr/>
          </p:nvGrpSpPr>
          <p:grpSpPr bwMode="auto">
            <a:xfrm>
              <a:off x="1583" y="2684"/>
              <a:ext cx="1529" cy="405"/>
              <a:chOff x="2192" y="2702"/>
              <a:chExt cx="1529" cy="405"/>
            </a:xfrm>
          </p:grpSpPr>
          <p:sp>
            <p:nvSpPr>
              <p:cNvPr id="25627" name="AutoShape 6"/>
              <p:cNvSpPr>
                <a:spLocks noChangeArrowheads="1"/>
              </p:cNvSpPr>
              <p:nvPr/>
            </p:nvSpPr>
            <p:spPr bwMode="auto">
              <a:xfrm>
                <a:off x="2192" y="2702"/>
                <a:ext cx="1524" cy="405"/>
              </a:xfrm>
              <a:prstGeom prst="parallelogram">
                <a:avLst>
                  <a:gd name="adj" fmla="val 30748"/>
                </a:avLst>
              </a:prstGeom>
              <a:solidFill>
                <a:srgbClr val="C5C6E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5628" name="Text Box 7"/>
              <p:cNvSpPr txBox="1">
                <a:spLocks noChangeArrowheads="1"/>
              </p:cNvSpPr>
              <p:nvPr/>
            </p:nvSpPr>
            <p:spPr bwMode="auto">
              <a:xfrm>
                <a:off x="2285" y="2717"/>
                <a:ext cx="1436" cy="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r>
                  <a:rPr lang="fr-BE" sz="18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DoorsClosedWhile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fr-BE" sz="18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  </a:t>
                </a:r>
                <a:r>
                  <a:rPr lang="fr-BE" sz="1800" i="1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NonZeroSpeed</a:t>
                </a:r>
              </a:p>
              <a:p>
                <a:pPr algn="l">
                  <a:spcBef>
                    <a:spcPct val="0"/>
                  </a:spcBef>
                </a:pPr>
                <a:endParaRPr lang="en-AU" sz="1800"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25626" name="AutoShape 30"/>
            <p:cNvSpPr>
              <a:spLocks noChangeArrowheads="1"/>
            </p:cNvSpPr>
            <p:nvPr/>
          </p:nvSpPr>
          <p:spPr bwMode="auto">
            <a:xfrm>
              <a:off x="3828" y="2653"/>
              <a:ext cx="1023" cy="434"/>
            </a:xfrm>
            <a:prstGeom prst="hexagon">
              <a:avLst>
                <a:gd name="adj" fmla="val 58929"/>
                <a:gd name="vf" fmla="val 115470"/>
              </a:avLst>
            </a:prstGeom>
            <a:solidFill>
              <a:srgbClr val="FBD9D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Helvetica" charset="0"/>
                </a:rPr>
                <a:t> OnBoard</a:t>
              </a:r>
            </a:p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Helvetica" charset="0"/>
                </a:rPr>
                <a:t> Controller</a:t>
              </a:r>
            </a:p>
          </p:txBody>
        </p:sp>
      </p:grpSp>
      <p:grpSp>
        <p:nvGrpSpPr>
          <p:cNvPr id="25615" name="Group 37"/>
          <p:cNvGrpSpPr>
            <a:grpSpLocks/>
          </p:cNvGrpSpPr>
          <p:nvPr/>
        </p:nvGrpSpPr>
        <p:grpSpPr bwMode="auto">
          <a:xfrm>
            <a:off x="7019925" y="5227638"/>
            <a:ext cx="1785938" cy="669925"/>
            <a:chOff x="463" y="3351"/>
            <a:chExt cx="1125" cy="422"/>
          </a:xfrm>
        </p:grpSpPr>
        <p:sp>
          <p:nvSpPr>
            <p:cNvPr id="25616" name="AutoShape 38"/>
            <p:cNvSpPr>
              <a:spLocks noChangeArrowheads="1"/>
            </p:cNvSpPr>
            <p:nvPr/>
          </p:nvSpPr>
          <p:spPr bwMode="auto">
            <a:xfrm>
              <a:off x="463" y="3351"/>
              <a:ext cx="1125" cy="422"/>
            </a:xfrm>
            <a:prstGeom prst="hexagon">
              <a:avLst>
                <a:gd name="adj" fmla="val 66647"/>
                <a:gd name="vf" fmla="val 115470"/>
              </a:avLst>
            </a:prstGeom>
            <a:solidFill>
              <a:srgbClr val="FBD9D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Helvetica" charset="0"/>
                </a:rPr>
                <a:t>   Train</a:t>
              </a:r>
            </a:p>
            <a:p>
              <a:pPr algn="l">
                <a:spcBef>
                  <a:spcPct val="0"/>
                </a:spcBef>
              </a:pPr>
              <a:r>
                <a:rPr lang="fr-BE" sz="1800">
                  <a:solidFill>
                    <a:schemeClr val="tx1"/>
                  </a:solidFill>
                  <a:effectLst/>
                  <a:latin typeface="Helvetica" charset="0"/>
                </a:rPr>
                <a:t>    Actuator</a:t>
              </a:r>
            </a:p>
          </p:txBody>
        </p:sp>
        <p:sp>
          <p:nvSpPr>
            <p:cNvPr id="1598503" name="Oval 39"/>
            <p:cNvSpPr>
              <a:spLocks noChangeArrowheads="1"/>
            </p:cNvSpPr>
            <p:nvPr/>
          </p:nvSpPr>
          <p:spPr bwMode="auto">
            <a:xfrm>
              <a:off x="655" y="3447"/>
              <a:ext cx="62" cy="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504" name="Line 40"/>
            <p:cNvSpPr>
              <a:spLocks noChangeShapeType="1"/>
            </p:cNvSpPr>
            <p:nvPr/>
          </p:nvSpPr>
          <p:spPr bwMode="auto">
            <a:xfrm>
              <a:off x="688" y="3504"/>
              <a:ext cx="0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505" name="Line 41"/>
            <p:cNvSpPr>
              <a:spLocks noChangeShapeType="1"/>
            </p:cNvSpPr>
            <p:nvPr/>
          </p:nvSpPr>
          <p:spPr bwMode="auto">
            <a:xfrm flipH="1">
              <a:off x="633" y="3585"/>
              <a:ext cx="55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506" name="Line 42"/>
            <p:cNvSpPr>
              <a:spLocks noChangeShapeType="1"/>
            </p:cNvSpPr>
            <p:nvPr/>
          </p:nvSpPr>
          <p:spPr bwMode="auto">
            <a:xfrm>
              <a:off x="691" y="3593"/>
              <a:ext cx="55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507" name="Line 43"/>
            <p:cNvSpPr>
              <a:spLocks noChangeShapeType="1"/>
            </p:cNvSpPr>
            <p:nvPr/>
          </p:nvSpPr>
          <p:spPr bwMode="auto">
            <a:xfrm>
              <a:off x="626" y="3539"/>
              <a:ext cx="1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aphicFrame>
        <p:nvGraphicFramePr>
          <p:cNvPr id="25602" name="Object 44"/>
          <p:cNvGraphicFramePr>
            <a:graphicFrameLocks noChangeAspect="1"/>
          </p:cNvGraphicFramePr>
          <p:nvPr/>
        </p:nvGraphicFramePr>
        <p:xfrm flipH="1">
          <a:off x="7586663" y="4381500"/>
          <a:ext cx="874712" cy="542925"/>
        </p:xfrm>
        <a:graphic>
          <a:graphicData uri="http://schemas.openxmlformats.org/presentationml/2006/ole">
            <p:oleObj spid="_x0000_s25602" name="Clip" r:id="rId4" imgW="5096880" imgH="2642760" progId="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838" y="157163"/>
            <a:ext cx="7678737" cy="11525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 Deriving context diagrams from goals, </a:t>
            </a:r>
            <a:br>
              <a:rPr lang="en-US" smtClean="0"/>
            </a:br>
            <a:r>
              <a:rPr lang="en-US" smtClean="0"/>
              <a:t>more generally</a:t>
            </a:r>
            <a:endParaRPr lang="en-US" altLang="en-US" smtClean="0"/>
          </a:p>
        </p:txBody>
      </p:sp>
      <p:graphicFrame>
        <p:nvGraphicFramePr>
          <p:cNvPr id="26626" name="Object 29"/>
          <p:cNvGraphicFramePr>
            <a:graphicFrameLocks noChangeAspect="1"/>
          </p:cNvGraphicFramePr>
          <p:nvPr/>
        </p:nvGraphicFramePr>
        <p:xfrm>
          <a:off x="0" y="2073275"/>
          <a:ext cx="9367838" cy="2549525"/>
        </p:xfrm>
        <a:graphic>
          <a:graphicData uri="http://schemas.openxmlformats.org/presentationml/2006/ole">
            <p:oleObj spid="_x0000_s26626" name="Picture" r:id="rId3" imgW="4320360" imgH="1194480" progId="Word.Picture.8">
              <p:embed/>
            </p:oleObj>
          </a:graphicData>
        </a:graphic>
      </p:graphicFrame>
      <p:pic>
        <p:nvPicPr>
          <p:cNvPr id="26628" name="Picture 30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763" y="146050"/>
            <a:ext cx="987425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187325" y="1295400"/>
            <a:ext cx="6769100" cy="677863"/>
          </a:xfrm>
          <a:noFill/>
        </p:spPr>
        <p:txBody>
          <a:bodyPr/>
          <a:lstStyle/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altLang="en-US" smtClean="0"/>
              <a:t>Agent interfaces are derived from goal specs</a:t>
            </a:r>
          </a:p>
        </p:txBody>
      </p:sp>
      <p:sp>
        <p:nvSpPr>
          <p:cNvPr id="1588256" name="Rectangle 32"/>
          <p:cNvSpPr>
            <a:spLocks noChangeArrowheads="1"/>
          </p:cNvSpPr>
          <p:nvPr/>
        </p:nvSpPr>
        <p:spPr bwMode="auto">
          <a:xfrm>
            <a:off x="173038" y="4540250"/>
            <a:ext cx="8970962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200000"/>
              </a:lnSpc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/>
            </a:pPr>
            <a:r>
              <a:rPr lang="en-US" alt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Context diagram is derived piecewise by iteration on leaf goals</a:t>
            </a:r>
          </a:p>
          <a:p>
            <a:pPr marL="742950" lvl="1" indent="-285750" algn="l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Tx/>
              <a:buChar char="–"/>
              <a:defRPr/>
            </a:pPr>
            <a:r>
              <a:rPr lang="en-US" alt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agent with outgoing arrow labelled </a:t>
            </a: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var</a:t>
            </a:r>
            <a:r>
              <a:rPr lang="en-US" alt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 is connected to all agents with incoming arrow labelled </a:t>
            </a:r>
            <a:r>
              <a:rPr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var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838" y="185738"/>
            <a:ext cx="7678737" cy="11525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 Deriving context diagrams from goals:</a:t>
            </a:r>
            <a:r>
              <a:rPr kumimoji="0" lang="en-AU" smtClean="0"/>
              <a:t> another example</a:t>
            </a:r>
            <a:endParaRPr kumimoji="0" lang="en-US" altLang="en-US" smtClean="0"/>
          </a:p>
        </p:txBody>
      </p:sp>
      <p:graphicFrame>
        <p:nvGraphicFramePr>
          <p:cNvPr id="27650" name="Object 5"/>
          <p:cNvGraphicFramePr>
            <a:graphicFrameLocks noChangeAspect="1"/>
          </p:cNvGraphicFramePr>
          <p:nvPr/>
        </p:nvGraphicFramePr>
        <p:xfrm>
          <a:off x="0" y="1679575"/>
          <a:ext cx="9144000" cy="4641850"/>
        </p:xfrm>
        <a:graphic>
          <a:graphicData uri="http://schemas.openxmlformats.org/presentationml/2006/ole">
            <p:oleObj spid="_x0000_s27650" name="Picture" r:id="rId3" imgW="5850360" imgH="2544480" progId="Word.Picture.8">
              <p:embed/>
            </p:oleObj>
          </a:graphicData>
        </a:graphic>
      </p:graphicFrame>
      <p:pic>
        <p:nvPicPr>
          <p:cNvPr id="27653" name="Picture 6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763" y="146050"/>
            <a:ext cx="987425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651" name="Object 7"/>
          <p:cNvGraphicFramePr>
            <a:graphicFrameLocks noGrp="1" noChangeAspect="1"/>
          </p:cNvGraphicFramePr>
          <p:nvPr>
            <p:ph type="body" idx="1"/>
          </p:nvPr>
        </p:nvGraphicFramePr>
        <p:xfrm>
          <a:off x="360363" y="5059363"/>
          <a:ext cx="711200" cy="774700"/>
        </p:xfrm>
        <a:graphic>
          <a:graphicData uri="http://schemas.openxmlformats.org/presentationml/2006/ole">
            <p:oleObj spid="_x0000_s27651" name="Clip" r:id="rId5" imgW="707040" imgH="759960" progId="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system agents:  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mtClean="0"/>
              <a:t>What we know about agents so far</a:t>
            </a:r>
            <a:endParaRPr kumimoji="0" lang="en-US" smtClean="0"/>
          </a:p>
          <a:p>
            <a:pPr>
              <a:lnSpc>
                <a:spcPct val="130000"/>
              </a:lnSpc>
            </a:pPr>
            <a:r>
              <a:rPr kumimoji="0" lang="en-US" smtClean="0"/>
              <a:t>Characterizing system agents</a:t>
            </a:r>
          </a:p>
          <a:p>
            <a:pPr lvl="1">
              <a:lnSpc>
                <a:spcPct val="100000"/>
              </a:lnSpc>
            </a:pPr>
            <a:r>
              <a:rPr kumimoji="0" lang="en-US" smtClean="0"/>
              <a:t>capabilities</a:t>
            </a:r>
          </a:p>
          <a:p>
            <a:pPr lvl="1">
              <a:lnSpc>
                <a:spcPct val="100000"/>
              </a:lnSpc>
            </a:pPr>
            <a:r>
              <a:rPr kumimoji="0" lang="en-US" smtClean="0"/>
              <a:t>responsibilities</a:t>
            </a:r>
          </a:p>
          <a:p>
            <a:pPr lvl="1">
              <a:lnSpc>
                <a:spcPct val="100000"/>
              </a:lnSpc>
            </a:pPr>
            <a:r>
              <a:rPr kumimoji="0" lang="en-US" smtClean="0"/>
              <a:t>operation performers</a:t>
            </a:r>
          </a:p>
          <a:p>
            <a:pPr lvl="1">
              <a:lnSpc>
                <a:spcPct val="100000"/>
              </a:lnSpc>
            </a:pPr>
            <a:r>
              <a:rPr kumimoji="0" lang="en-US" smtClean="0"/>
              <a:t>wishes &amp; beliefs</a:t>
            </a:r>
          </a:p>
          <a:p>
            <a:pPr lvl="1">
              <a:lnSpc>
                <a:spcPct val="100000"/>
              </a:lnSpc>
            </a:pPr>
            <a:r>
              <a:rPr kumimoji="0" lang="en-US" smtClean="0"/>
              <a:t>dependencies</a:t>
            </a:r>
          </a:p>
          <a:p>
            <a:pPr>
              <a:lnSpc>
                <a:spcPct val="120000"/>
              </a:lnSpc>
            </a:pPr>
            <a:r>
              <a:rPr kumimoji="0" lang="en-US" smtClean="0"/>
              <a:t>Representing agent models</a:t>
            </a:r>
          </a:p>
          <a:p>
            <a:pPr lvl="1">
              <a:lnSpc>
                <a:spcPct val="100000"/>
              </a:lnSpc>
            </a:pPr>
            <a:r>
              <a:rPr kumimoji="0" lang="en-US" smtClean="0"/>
              <a:t>agent diagram, context diagram, dependency diagram</a:t>
            </a:r>
          </a:p>
          <a:p>
            <a:pPr>
              <a:lnSpc>
                <a:spcPct val="130000"/>
              </a:lnSpc>
            </a:pPr>
            <a:r>
              <a:rPr kumimoji="0" lang="en-US" smtClean="0"/>
              <a:t>Refinement of abstract agents</a:t>
            </a:r>
          </a:p>
          <a:p>
            <a:pPr>
              <a:lnSpc>
                <a:spcPct val="140000"/>
              </a:lnSpc>
            </a:pPr>
            <a:r>
              <a:rPr kumimoji="0" lang="en-US" smtClean="0"/>
              <a:t>Building agent models:  heuristics &amp; derivation rules</a:t>
            </a:r>
          </a:p>
        </p:txBody>
      </p:sp>
      <p:pic>
        <p:nvPicPr>
          <p:cNvPr id="38916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75" y="204788"/>
            <a:ext cx="479425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system agents:  outline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mtClean="0"/>
              <a:t>What we know about agents so far</a:t>
            </a:r>
            <a:endParaRPr kumimoji="0" lang="en-US" smtClean="0"/>
          </a:p>
          <a:p>
            <a:pPr>
              <a:lnSpc>
                <a:spcPct val="130000"/>
              </a:lnSpc>
            </a:pPr>
            <a:r>
              <a:rPr kumimoji="0" lang="en-US" smtClean="0"/>
              <a:t>Characterizing system agents</a:t>
            </a:r>
          </a:p>
          <a:p>
            <a:pPr lvl="1">
              <a:lnSpc>
                <a:spcPct val="100000"/>
              </a:lnSpc>
            </a:pPr>
            <a:r>
              <a:rPr kumimoji="0" lang="en-US" smtClean="0"/>
              <a:t>capabilities</a:t>
            </a:r>
          </a:p>
          <a:p>
            <a:pPr lvl="1">
              <a:lnSpc>
                <a:spcPct val="100000"/>
              </a:lnSpc>
            </a:pPr>
            <a:r>
              <a:rPr kumimoji="0" lang="en-US" smtClean="0"/>
              <a:t>responsibilities</a:t>
            </a:r>
          </a:p>
          <a:p>
            <a:pPr lvl="1">
              <a:lnSpc>
                <a:spcPct val="100000"/>
              </a:lnSpc>
            </a:pPr>
            <a:r>
              <a:rPr kumimoji="0" lang="en-US" smtClean="0"/>
              <a:t>operation performers</a:t>
            </a:r>
          </a:p>
          <a:p>
            <a:pPr lvl="1">
              <a:lnSpc>
                <a:spcPct val="100000"/>
              </a:lnSpc>
            </a:pPr>
            <a:r>
              <a:rPr kumimoji="0" lang="en-US" smtClean="0"/>
              <a:t>wishes &amp; beliefs</a:t>
            </a:r>
          </a:p>
          <a:p>
            <a:pPr lvl="1">
              <a:lnSpc>
                <a:spcPct val="100000"/>
              </a:lnSpc>
            </a:pPr>
            <a:r>
              <a:rPr kumimoji="0" lang="en-US" smtClean="0"/>
              <a:t>dependencies</a:t>
            </a:r>
          </a:p>
          <a:p>
            <a:pPr>
              <a:lnSpc>
                <a:spcPct val="120000"/>
              </a:lnSpc>
            </a:pPr>
            <a:r>
              <a:rPr kumimoji="0" lang="en-US" smtClean="0"/>
              <a:t>Representing agent models</a:t>
            </a:r>
          </a:p>
          <a:p>
            <a:pPr lvl="1">
              <a:lnSpc>
                <a:spcPct val="100000"/>
              </a:lnSpc>
            </a:pPr>
            <a:r>
              <a:rPr kumimoji="0" lang="en-US" smtClean="0"/>
              <a:t>agent diagram, context diagram, dependency diagram</a:t>
            </a:r>
          </a:p>
          <a:p>
            <a:pPr>
              <a:lnSpc>
                <a:spcPct val="130000"/>
              </a:lnSpc>
            </a:pPr>
            <a:r>
              <a:rPr kumimoji="0" lang="en-US" smtClean="0"/>
              <a:t>Refinement of abstract agents</a:t>
            </a:r>
          </a:p>
          <a:p>
            <a:pPr>
              <a:lnSpc>
                <a:spcPct val="140000"/>
              </a:lnSpc>
            </a:pPr>
            <a:r>
              <a:rPr kumimoji="0" lang="en-US" smtClean="0"/>
              <a:t>Building agent models:  heuristics &amp; derivation rules</a:t>
            </a:r>
          </a:p>
        </p:txBody>
      </p:sp>
      <p:pic>
        <p:nvPicPr>
          <p:cNvPr id="31748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75" y="204788"/>
            <a:ext cx="479425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988" y="160338"/>
            <a:ext cx="6430962" cy="762000"/>
          </a:xfrm>
        </p:spPr>
        <p:txBody>
          <a:bodyPr/>
          <a:lstStyle/>
          <a:p>
            <a:r>
              <a:rPr lang="en-US" smtClean="0"/>
              <a:t>What we know about agents so far</a:t>
            </a:r>
            <a:endParaRPr lang="en-US" altLang="en-US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214438"/>
            <a:ext cx="8704262" cy="52228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mtClean="0"/>
              <a:t>Active objects:  control behaviors in system </a:t>
            </a:r>
            <a:r>
              <a:rPr lang="en-US" i="1" smtClean="0"/>
              <a:t>as-is</a:t>
            </a:r>
            <a:r>
              <a:rPr lang="en-US" smtClean="0"/>
              <a:t> or </a:t>
            </a:r>
            <a:r>
              <a:rPr lang="en-US" i="1" smtClean="0"/>
              <a:t>to-be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mtClean="0"/>
              <a:t>“processors” of operations</a:t>
            </a: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en-US" smtClean="0"/>
              <a:t>Responsible for goal satisfaction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role rather than individual</a:t>
            </a:r>
          </a:p>
          <a:p>
            <a:pPr lvl="1"/>
            <a:r>
              <a:rPr lang="en-US" smtClean="0"/>
              <a:t>assigned to leaf goals </a:t>
            </a:r>
            <a:r>
              <a:rPr lang="en-US" sz="2000" smtClean="0"/>
              <a:t>(requirements, expectations)</a:t>
            </a:r>
            <a:endParaRPr lang="en-US" altLang="en-US" smtClean="0">
              <a:solidFill>
                <a:schemeClr val="accent1"/>
              </a:solidFill>
            </a:endParaRPr>
          </a:p>
          <a:p>
            <a:pPr lvl="1"/>
            <a:r>
              <a:rPr lang="en-US" altLang="en-US" smtClean="0"/>
              <a:t>must restrict system behaviors accordingly</a:t>
            </a:r>
            <a:endParaRPr lang="fr-FR" smtClean="0"/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en-US" smtClean="0"/>
              <a:t>May run concurrently with others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en-US" smtClean="0"/>
              <a:t>Different categories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en-US" smtClean="0"/>
              <a:t>software-to-be</a:t>
            </a:r>
          </a:p>
          <a:p>
            <a:pPr lvl="1">
              <a:spcBef>
                <a:spcPct val="20000"/>
              </a:spcBef>
            </a:pPr>
            <a:r>
              <a:rPr lang="en-US" altLang="en-US" smtClean="0"/>
              <a:t>environment:  people, devices, legacy/foreign software</a:t>
            </a:r>
            <a:endParaRPr lang="en-US" altLang="en-US" sz="2000" smtClean="0"/>
          </a:p>
        </p:txBody>
      </p:sp>
      <p:graphicFrame>
        <p:nvGraphicFramePr>
          <p:cNvPr id="3074" name="Object 12"/>
          <p:cNvGraphicFramePr>
            <a:graphicFrameLocks noChangeAspect="1"/>
          </p:cNvGraphicFramePr>
          <p:nvPr/>
        </p:nvGraphicFramePr>
        <p:xfrm>
          <a:off x="142875" y="128588"/>
          <a:ext cx="869950" cy="941387"/>
        </p:xfrm>
        <a:graphic>
          <a:graphicData uri="http://schemas.openxmlformats.org/presentationml/2006/ole">
            <p:oleObj spid="_x0000_s3074" name="Clip" r:id="rId3" imgW="1088640" imgH="1174680" progId="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61938"/>
            <a:ext cx="7734300" cy="762000"/>
          </a:xfrm>
        </p:spPr>
        <p:txBody>
          <a:bodyPr/>
          <a:lstStyle/>
          <a:p>
            <a:r>
              <a:rPr kumimoji="0" lang="en-US" smtClean="0"/>
              <a:t>Characterizing system agents</a:t>
            </a:r>
          </a:p>
        </p:txBody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260475"/>
            <a:ext cx="8764587" cy="51577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Def:  </a:t>
            </a:r>
            <a:r>
              <a:rPr lang="en-US" sz="2000" smtClean="0"/>
              <a:t>condition for individual to be currently instance of this agent</a:t>
            </a:r>
            <a:endParaRPr lang="en-US" smtClean="0"/>
          </a:p>
          <a:p>
            <a:pPr>
              <a:lnSpc>
                <a:spcPct val="140000"/>
              </a:lnSpc>
              <a:spcBef>
                <a:spcPct val="30000"/>
              </a:spcBef>
              <a:defRPr/>
            </a:pPr>
            <a:r>
              <a:rPr lang="en-US" smtClean="0"/>
              <a:t>Attributes/associations, DomInvar/Init:  </a:t>
            </a:r>
            <a:r>
              <a:rPr lang="en-US" smtClean="0">
                <a:solidFill>
                  <a:schemeClr val="tx2"/>
                </a:solidFill>
              </a:rPr>
              <a:t>in </a:t>
            </a:r>
            <a:r>
              <a:rPr lang="en-US" smtClean="0"/>
              <a:t>object model</a:t>
            </a:r>
          </a:p>
          <a:p>
            <a:pPr>
              <a:lnSpc>
                <a:spcPct val="14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Category</a:t>
            </a:r>
            <a:r>
              <a:rPr lang="en-US" smtClean="0"/>
              <a:t>:  software </a:t>
            </a:r>
            <a:r>
              <a:rPr lang="en-US" i="1" smtClean="0"/>
              <a:t>or</a:t>
            </a:r>
            <a:r>
              <a:rPr lang="en-US" smtClean="0"/>
              <a:t> environment agent</a:t>
            </a:r>
          </a:p>
          <a:p>
            <a:pPr>
              <a:lnSpc>
                <a:spcPct val="14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Capabilities:  </a:t>
            </a:r>
            <a:r>
              <a:rPr lang="en-US" smtClean="0"/>
              <a:t>what the agent can monitor and control </a:t>
            </a:r>
          </a:p>
          <a:p>
            <a:pPr lvl="1">
              <a:defRPr/>
            </a:pPr>
            <a:r>
              <a:rPr lang="en-US" sz="2000" smtClean="0"/>
              <a:t>monitoring/control links to object model, cf next slides</a:t>
            </a:r>
            <a:endParaRPr lang="en-US" smtClean="0"/>
          </a:p>
          <a:p>
            <a:pPr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Responsibility</a:t>
            </a:r>
            <a:r>
              <a:rPr lang="en-US" smtClean="0"/>
              <a:t>:  links to goal model 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Performance</a:t>
            </a:r>
            <a:r>
              <a:rPr lang="en-US" smtClean="0"/>
              <a:t>:  links to operation model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Dependency</a:t>
            </a:r>
            <a:r>
              <a:rPr lang="en-US" smtClean="0"/>
              <a:t> links to other agents for goal satisfaction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Wishes</a:t>
            </a:r>
            <a:r>
              <a:rPr lang="en-US" smtClean="0"/>
              <a:t>  </a:t>
            </a:r>
            <a:r>
              <a:rPr lang="en-US" sz="2000" smtClean="0"/>
              <a:t>(for responsibility assignment heuristics)</a:t>
            </a:r>
            <a:endParaRPr lang="en-US" smtClean="0"/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Knowledge</a:t>
            </a:r>
            <a:r>
              <a:rPr lang="en-US" smtClean="0"/>
              <a:t> and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beliefs</a:t>
            </a:r>
            <a:r>
              <a:rPr lang="en-US" smtClean="0"/>
              <a:t>  </a:t>
            </a:r>
            <a:r>
              <a:rPr lang="en-US" sz="2000" smtClean="0"/>
              <a:t>(for obstacle analysis, security analysis)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6381750" y="2309813"/>
            <a:ext cx="231775" cy="438150"/>
            <a:chOff x="942" y="1466"/>
            <a:chExt cx="285" cy="548"/>
          </a:xfrm>
        </p:grpSpPr>
        <p:sp>
          <p:nvSpPr>
            <p:cNvPr id="1582086" name="Oval 6"/>
            <p:cNvSpPr>
              <a:spLocks noChangeArrowheads="1"/>
            </p:cNvSpPr>
            <p:nvPr/>
          </p:nvSpPr>
          <p:spPr bwMode="auto">
            <a:xfrm>
              <a:off x="1008" y="1466"/>
              <a:ext cx="144" cy="135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2087" name="Line 7"/>
            <p:cNvSpPr>
              <a:spLocks noChangeShapeType="1"/>
            </p:cNvSpPr>
            <p:nvPr/>
          </p:nvSpPr>
          <p:spPr bwMode="auto">
            <a:xfrm>
              <a:off x="1085" y="1619"/>
              <a:ext cx="0" cy="18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2088" name="Line 8"/>
            <p:cNvSpPr>
              <a:spLocks noChangeShapeType="1"/>
            </p:cNvSpPr>
            <p:nvPr/>
          </p:nvSpPr>
          <p:spPr bwMode="auto">
            <a:xfrm flipH="1">
              <a:off x="960" y="1808"/>
              <a:ext cx="125" cy="18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2089" name="Line 9"/>
            <p:cNvSpPr>
              <a:spLocks noChangeShapeType="1"/>
            </p:cNvSpPr>
            <p:nvPr/>
          </p:nvSpPr>
          <p:spPr bwMode="auto">
            <a:xfrm>
              <a:off x="1092" y="1825"/>
              <a:ext cx="127" cy="18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2090" name="Line 10"/>
            <p:cNvSpPr>
              <a:spLocks noChangeShapeType="1"/>
            </p:cNvSpPr>
            <p:nvPr/>
          </p:nvSpPr>
          <p:spPr bwMode="auto">
            <a:xfrm>
              <a:off x="942" y="1700"/>
              <a:ext cx="28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aphicFrame>
        <p:nvGraphicFramePr>
          <p:cNvPr id="4098" name="Object 17"/>
          <p:cNvGraphicFramePr>
            <a:graphicFrameLocks noChangeAspect="1"/>
          </p:cNvGraphicFramePr>
          <p:nvPr/>
        </p:nvGraphicFramePr>
        <p:xfrm>
          <a:off x="142875" y="128588"/>
          <a:ext cx="869950" cy="941387"/>
        </p:xfrm>
        <a:graphic>
          <a:graphicData uri="http://schemas.openxmlformats.org/presentationml/2006/ole">
            <p:oleObj spid="_x0000_s4098" name="Clip" r:id="rId3" imgW="1088640" imgH="1174680" progId="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133350"/>
            <a:ext cx="7734300" cy="762000"/>
          </a:xfrm>
        </p:spPr>
        <p:txBody>
          <a:bodyPr/>
          <a:lstStyle/>
          <a:p>
            <a:r>
              <a:rPr kumimoji="0" lang="en-US" smtClean="0"/>
              <a:t>Agent capabilities</a:t>
            </a:r>
          </a:p>
        </p:txBody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903288"/>
            <a:ext cx="8764588" cy="46386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Ability to monitor or control items declared in object model </a:t>
            </a:r>
            <a:r>
              <a:rPr lang="en-US" sz="2000" smtClean="0"/>
              <a:t>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000" smtClean="0"/>
              <a:t>attributes/associations get instantiated as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state variables</a:t>
            </a:r>
            <a:r>
              <a:rPr lang="en-US" sz="2000" smtClean="0"/>
              <a:t> monitorable/controllable by agent instances  </a:t>
            </a:r>
            <a:r>
              <a:rPr lang="en-US" sz="1800" smtClean="0"/>
              <a:t>(cf. 4-var model)</a:t>
            </a:r>
            <a:endParaRPr lang="en-US" sz="2000" smtClean="0"/>
          </a:p>
          <a:p>
            <a:pPr lvl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000" smtClean="0"/>
              <a:t>which agent instance monitors/controls attrib/assoc of which object instance:  specified in</a:t>
            </a:r>
            <a:r>
              <a:rPr lang="en-US" sz="2000" i="1" smtClean="0"/>
              <a:t>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instance declaration</a:t>
            </a:r>
            <a:r>
              <a:rPr lang="en-US" sz="2000" i="1" smtClean="0"/>
              <a:t> </a:t>
            </a:r>
            <a:r>
              <a:rPr lang="en-US" sz="2000" smtClean="0"/>
              <a:t>annotating link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mtClean="0"/>
              <a:t>An agent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monitors</a:t>
            </a:r>
            <a:r>
              <a:rPr lang="en-US" smtClean="0"/>
              <a:t> (</a:t>
            </a:r>
            <a:r>
              <a:rPr lang="en-US" sz="1800" smtClean="0"/>
              <a:t>resp.</a:t>
            </a:r>
            <a:r>
              <a:rPr lang="en-US" sz="2000" smtClean="0"/>
              <a:t>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controls</a:t>
            </a:r>
            <a:r>
              <a:rPr lang="en-US" smtClean="0"/>
              <a:t>) an object attribute if its instances can get (</a:t>
            </a:r>
            <a:r>
              <a:rPr lang="en-US" sz="1800" smtClean="0"/>
              <a:t>resp.</a:t>
            </a:r>
            <a:r>
              <a:rPr lang="en-US" sz="2000" smtClean="0"/>
              <a:t> </a:t>
            </a:r>
            <a:r>
              <a:rPr lang="en-US" smtClean="0"/>
              <a:t>set) values of this attribute</a:t>
            </a:r>
            <a:endParaRPr lang="en-US" sz="2000" smtClean="0"/>
          </a:p>
          <a:p>
            <a:pPr lvl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000" smtClean="0"/>
              <a:t>it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monitors</a:t>
            </a:r>
            <a:r>
              <a:rPr lang="en-US" sz="2000" smtClean="0"/>
              <a:t> (</a:t>
            </a:r>
            <a:r>
              <a:rPr lang="en-US" sz="1800" smtClean="0"/>
              <a:t>resp.</a:t>
            </a:r>
            <a:r>
              <a:rPr lang="en-US" sz="2000" smtClean="0"/>
              <a:t>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controls</a:t>
            </a:r>
            <a:r>
              <a:rPr lang="en-US" sz="2000" smtClean="0"/>
              <a:t>) an association if its instances can get (</a:t>
            </a:r>
            <a:r>
              <a:rPr lang="en-US" sz="1800" smtClean="0"/>
              <a:t>resp.</a:t>
            </a:r>
            <a:r>
              <a:rPr lang="en-US" sz="2000" smtClean="0"/>
              <a:t> create or delete) association instances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000" smtClean="0"/>
              <a:t>it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monitors</a:t>
            </a:r>
            <a:r>
              <a:rPr lang="en-US" sz="2000" smtClean="0"/>
              <a:t> (</a:t>
            </a:r>
            <a:r>
              <a:rPr lang="en-US" sz="1800" smtClean="0"/>
              <a:t>resp.</a:t>
            </a:r>
            <a:r>
              <a:rPr lang="en-US" sz="2000" smtClean="0"/>
              <a:t>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controls</a:t>
            </a:r>
            <a:r>
              <a:rPr lang="en-US" sz="2000" smtClean="0"/>
              <a:t>) an object if it monitors (</a:t>
            </a:r>
            <a:r>
              <a:rPr lang="en-US" sz="1800" smtClean="0"/>
              <a:t>resp.</a:t>
            </a:r>
            <a:r>
              <a:rPr lang="en-US" sz="2000" smtClean="0"/>
              <a:t> controls) all object’s attributes &amp; associations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14300" y="85725"/>
          <a:ext cx="798513" cy="862013"/>
        </p:xfrm>
        <a:graphic>
          <a:graphicData uri="http://schemas.openxmlformats.org/presentationml/2006/ole">
            <p:oleObj spid="_x0000_s5122" name="Clip" r:id="rId3" imgW="1088640" imgH="1174680" progId="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228600" y="5651500"/>
          <a:ext cx="8794750" cy="984250"/>
        </p:xfrm>
        <a:graphic>
          <a:graphicData uri="http://schemas.openxmlformats.org/presentationml/2006/ole">
            <p:oleObj spid="_x0000_s5123" name="Picture" r:id="rId4" imgW="4230360" imgH="47376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133350"/>
            <a:ext cx="7734300" cy="762000"/>
          </a:xfrm>
        </p:spPr>
        <p:txBody>
          <a:bodyPr/>
          <a:lstStyle/>
          <a:p>
            <a:r>
              <a:rPr kumimoji="0" lang="en-US" smtClean="0"/>
              <a:t>Agent capabilities  </a:t>
            </a:r>
            <a:r>
              <a:rPr kumimoji="0" lang="en-US" sz="2000" smtClean="0"/>
              <a:t>(2)</a:t>
            </a:r>
            <a:endParaRPr kumimoji="0" lang="en-US" smtClean="0"/>
          </a:p>
        </p:txBody>
      </p:sp>
      <p:sp>
        <p:nvSpPr>
          <p:cNvPr id="161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3951288"/>
            <a:ext cx="8582025" cy="23717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Capabilities define agent interfaces</a:t>
            </a:r>
            <a:endParaRPr lang="en-US" sz="2000" smtClean="0"/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smtClean="0"/>
              <a:t>an agent monitors a state variable controlled by another</a:t>
            </a:r>
          </a:p>
          <a:p>
            <a:pPr>
              <a:defRPr/>
            </a:pPr>
            <a:r>
              <a:rPr lang="en-US" smtClean="0"/>
              <a:t>Higher-level capabilities sometimes convenient</a:t>
            </a:r>
          </a:p>
          <a:p>
            <a:pPr lvl="1">
              <a:spcBef>
                <a:spcPct val="15000"/>
              </a:spcBef>
              <a:defRPr/>
            </a:pPr>
            <a:r>
              <a:rPr lang="en-US" sz="2000" smtClean="0"/>
              <a:t>an agent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monitors</a:t>
            </a:r>
            <a:r>
              <a:rPr lang="en-US" sz="2000" smtClean="0"/>
              <a:t> (</a:t>
            </a:r>
            <a:r>
              <a:rPr lang="en-US" sz="1800" smtClean="0"/>
              <a:t>resp.</a:t>
            </a:r>
            <a:r>
              <a:rPr lang="en-US" sz="2000" smtClean="0"/>
              <a:t>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controls</a:t>
            </a:r>
            <a:r>
              <a:rPr lang="en-US" sz="2000" smtClean="0"/>
              <a:t>) a condition if its instances can evaluate it (</a:t>
            </a:r>
            <a:r>
              <a:rPr lang="en-US" sz="1800" smtClean="0"/>
              <a:t>resp.</a:t>
            </a:r>
            <a:r>
              <a:rPr lang="en-US" sz="2000" smtClean="0"/>
              <a:t> make it true/false)</a:t>
            </a:r>
          </a:p>
          <a:p>
            <a:pPr>
              <a:lnSpc>
                <a:spcPct val="130000"/>
              </a:lnSpc>
              <a:spcBef>
                <a:spcPct val="15000"/>
              </a:spcBef>
              <a:defRPr/>
            </a:pPr>
            <a:r>
              <a:rPr lang="en-US" smtClean="0"/>
              <a:t>A variable may be controlled by at most one agent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defRPr/>
            </a:pPr>
            <a:r>
              <a:rPr lang="en-US" sz="2000" smtClean="0"/>
              <a:t>to avoid interferences among concurrent agents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14300" y="85725"/>
          <a:ext cx="798513" cy="862013"/>
        </p:xfrm>
        <a:graphic>
          <a:graphicData uri="http://schemas.openxmlformats.org/presentationml/2006/ole">
            <p:oleObj spid="_x0000_s6146" name="Clip" r:id="rId3" imgW="1088640" imgH="1174680" progId="">
              <p:embed/>
            </p:oleObj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77800" y="1033463"/>
          <a:ext cx="8775700" cy="2482850"/>
        </p:xfrm>
        <a:graphic>
          <a:graphicData uri="http://schemas.openxmlformats.org/presentationml/2006/ole">
            <p:oleObj spid="_x0000_s6147" name="Picture" r:id="rId4" imgW="4860360" imgH="1374120" progId="Word.Picture.8">
              <p:embed/>
            </p:oleObj>
          </a:graphicData>
        </a:graphic>
      </p:graphicFrame>
      <p:pic>
        <p:nvPicPr>
          <p:cNvPr id="6150" name="Picture 4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16838" y="2730500"/>
            <a:ext cx="106362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133350"/>
            <a:ext cx="7734300" cy="762000"/>
          </a:xfrm>
        </p:spPr>
        <p:txBody>
          <a:bodyPr/>
          <a:lstStyle/>
          <a:p>
            <a:r>
              <a:rPr kumimoji="0" lang="en-US" smtClean="0"/>
              <a:t>Agent responsibilities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903288"/>
            <a:ext cx="8764588" cy="2443162"/>
          </a:xfrm>
        </p:spPr>
        <p:txBody>
          <a:bodyPr/>
          <a:lstStyle/>
          <a:p>
            <a:pPr>
              <a:defRPr/>
            </a:pPr>
            <a:r>
              <a:rPr lang="en-US" smtClean="0"/>
              <a:t>An agent is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responsible </a:t>
            </a:r>
            <a:r>
              <a:rPr lang="en-US" smtClean="0"/>
              <a:t>for a goal if its instances are the only ones required to restrict behaviors to satisfy the goal</a:t>
            </a:r>
            <a:endParaRPr lang="en-US" sz="2000" smtClean="0"/>
          </a:p>
          <a:p>
            <a:pPr lvl="1">
              <a:defRPr/>
            </a:pPr>
            <a:r>
              <a:rPr lang="en-US" sz="2000" smtClean="0"/>
              <a:t>through setting of their controlled variables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2000" smtClean="0"/>
              <a:t>which agent instance is responsible for the goal on which object instance:  specified in</a:t>
            </a:r>
            <a:r>
              <a:rPr lang="en-US" sz="2000" i="1" smtClean="0"/>
              <a:t> </a:t>
            </a: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instance declaration</a:t>
            </a:r>
            <a:r>
              <a:rPr lang="en-US" sz="2000" i="1" smtClean="0"/>
              <a:t> </a:t>
            </a:r>
            <a:r>
              <a:rPr lang="en-US" sz="2000" smtClean="0"/>
              <a:t>annotating link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14300" y="85725"/>
          <a:ext cx="798513" cy="862013"/>
        </p:xfrm>
        <a:graphic>
          <a:graphicData uri="http://schemas.openxmlformats.org/presentationml/2006/ole">
            <p:oleObj spid="_x0000_s7170" name="Clip" r:id="rId3" imgW="1088640" imgH="1174680" progId="">
              <p:embed/>
            </p:oleObj>
          </a:graphicData>
        </a:graphic>
      </p:graphicFrame>
      <p:sp>
        <p:nvSpPr>
          <p:cNvPr id="1611783" name="AutoShape 7"/>
          <p:cNvSpPr>
            <a:spLocks noChangeArrowheads="1"/>
          </p:cNvSpPr>
          <p:nvPr/>
        </p:nvSpPr>
        <p:spPr bwMode="auto">
          <a:xfrm>
            <a:off x="1168400" y="3946525"/>
            <a:ext cx="6392863" cy="457200"/>
          </a:xfrm>
          <a:prstGeom prst="parallelogram">
            <a:avLst>
              <a:gd name="adj" fmla="val 39941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1147763" y="3946525"/>
            <a:ext cx="6183312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fr-FR" altLang="fr-FR" b="1">
                <a:solidFill>
                  <a:schemeClr val="tx2"/>
                </a:solidFill>
                <a:effectLst/>
                <a:latin typeface="Comic Sans MS" pitchFamily="66" charset="0"/>
              </a:rPr>
              <a:t>   </a:t>
            </a:r>
            <a:r>
              <a:rPr lang="fr-FR" altLang="fr-FR" sz="2200">
                <a:solidFill>
                  <a:schemeClr val="tx1"/>
                </a:solidFill>
                <a:effectLst/>
                <a:latin typeface="Comic Sans MS" pitchFamily="66" charset="0"/>
              </a:rPr>
              <a:t>measuredSpeed </a:t>
            </a:r>
            <a:r>
              <a:rPr lang="en-US" sz="2200">
                <a:solidFill>
                  <a:schemeClr val="tx1"/>
                </a:solidFill>
                <a:effectLst/>
              </a:rPr>
              <a:t>¹ </a:t>
            </a:r>
            <a:r>
              <a:rPr lang="fr-FR" altLang="fr-FR" sz="2200">
                <a:solidFill>
                  <a:schemeClr val="tx1"/>
                </a:solidFill>
                <a:effectLst/>
                <a:latin typeface="Comic Sans MS" pitchFamily="66" charset="0"/>
              </a:rPr>
              <a:t>0</a:t>
            </a:r>
            <a:r>
              <a:rPr lang="fr-FR" altLang="fr-FR" sz="2200">
                <a:solidFill>
                  <a:schemeClr val="tx1"/>
                </a:solidFill>
                <a:effectLst/>
              </a:rPr>
              <a:t> </a:t>
            </a:r>
            <a:r>
              <a:rPr lang="en-US">
                <a:solidFill>
                  <a:schemeClr val="tx1"/>
                </a:solidFill>
                <a:effectLst/>
              </a:rPr>
              <a:t>®</a:t>
            </a:r>
            <a:r>
              <a:rPr lang="fr-FR" altLang="fr-FR" sz="2200" b="1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fr-FR" altLang="fr-FR" sz="2200">
                <a:solidFill>
                  <a:schemeClr val="tx1"/>
                </a:solidFill>
                <a:effectLst/>
                <a:latin typeface="Comic Sans MS" pitchFamily="66" charset="0"/>
              </a:rPr>
              <a:t>doorState = ‘closed’</a:t>
            </a:r>
            <a:endParaRPr lang="fr-FR" sz="22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11787" name="AutoShape 11"/>
          <p:cNvSpPr>
            <a:spLocks noChangeArrowheads="1"/>
          </p:cNvSpPr>
          <p:nvPr/>
        </p:nvSpPr>
        <p:spPr bwMode="auto">
          <a:xfrm>
            <a:off x="6740525" y="4633913"/>
            <a:ext cx="1906588" cy="504825"/>
          </a:xfrm>
          <a:prstGeom prst="hexagon">
            <a:avLst>
              <a:gd name="adj" fmla="val 28623"/>
              <a:gd name="vf" fmla="val 115470"/>
            </a:avLst>
          </a:prstGeom>
          <a:solidFill>
            <a:srgbClr val="FFCCC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611788" name="Text Box 12"/>
          <p:cNvSpPr txBox="1">
            <a:spLocks noChangeArrowheads="1"/>
          </p:cNvSpPr>
          <p:nvPr/>
        </p:nvSpPr>
        <p:spPr bwMode="auto">
          <a:xfrm>
            <a:off x="6740525" y="4678363"/>
            <a:ext cx="1890713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fr-FR" sz="2000">
                <a:solidFill>
                  <a:schemeClr val="bg2"/>
                </a:solidFill>
                <a:effectLst/>
                <a:latin typeface="Helvetica" charset="0"/>
              </a:rPr>
              <a:t>TrainControler</a:t>
            </a:r>
            <a:endParaRPr lang="fr-FR" sz="2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1611790" name="Line 14"/>
          <p:cNvSpPr>
            <a:spLocks noChangeShapeType="1"/>
          </p:cNvSpPr>
          <p:nvPr/>
        </p:nvSpPr>
        <p:spPr bwMode="auto">
          <a:xfrm>
            <a:off x="4889500" y="4402138"/>
            <a:ext cx="663575" cy="3317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611791" name="Oval 15"/>
          <p:cNvSpPr>
            <a:spLocks noChangeArrowheads="1"/>
          </p:cNvSpPr>
          <p:nvPr/>
        </p:nvSpPr>
        <p:spPr bwMode="auto">
          <a:xfrm>
            <a:off x="5538788" y="4676775"/>
            <a:ext cx="158750" cy="201613"/>
          </a:xfrm>
          <a:prstGeom prst="ellips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611792" name="Line 16"/>
          <p:cNvSpPr>
            <a:spLocks noChangeShapeType="1"/>
          </p:cNvSpPr>
          <p:nvPr/>
        </p:nvSpPr>
        <p:spPr bwMode="auto">
          <a:xfrm>
            <a:off x="5689600" y="4813300"/>
            <a:ext cx="1038225" cy="101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611793" name="Text Box 17"/>
          <p:cNvSpPr txBox="1">
            <a:spLocks noChangeArrowheads="1"/>
          </p:cNvSpPr>
          <p:nvPr/>
        </p:nvSpPr>
        <p:spPr bwMode="auto">
          <a:xfrm>
            <a:off x="1395413" y="5140325"/>
            <a:ext cx="4013200" cy="596900"/>
          </a:xfrm>
          <a:prstGeom prst="rect">
            <a:avLst/>
          </a:prstGeom>
          <a:solidFill>
            <a:srgbClr val="E2E5FA"/>
          </a:solidFill>
          <a:ln w="9525">
            <a:solidFill>
              <a:srgbClr val="000080"/>
            </a:solidFill>
            <a:prstDash val="dash"/>
            <a:miter lim="800000"/>
            <a:headEnd/>
            <a:tailEnd/>
          </a:ln>
        </p:spPr>
        <p:txBody>
          <a:bodyPr lIns="18000" tIns="18000" rIns="18000" bIns="0"/>
          <a:lstStyle/>
          <a:p>
            <a:pPr algn="just">
              <a:spcBef>
                <a:spcPts val="300"/>
              </a:spcBef>
              <a:defRPr/>
            </a:pPr>
            <a:r>
              <a:rPr lang="en-US" sz="1800">
                <a:solidFill>
                  <a:srgbClr val="000080"/>
                </a:solidFill>
                <a:effectLst/>
                <a:latin typeface="Arial" pitchFamily="34" charset="0"/>
              </a:rPr>
              <a:t>The train controller on board of a train  </a:t>
            </a:r>
          </a:p>
          <a:p>
            <a:pPr algn="just"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1800">
                <a:solidFill>
                  <a:srgbClr val="000080"/>
                </a:solidFill>
                <a:effectLst/>
                <a:latin typeface="Arial" pitchFamily="34" charset="0"/>
              </a:rPr>
              <a:t> is responsible for the goal on </a:t>
            </a:r>
            <a:r>
              <a:rPr lang="en-US" sz="1800" i="1">
                <a:solidFill>
                  <a:srgbClr val="0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this</a:t>
            </a:r>
            <a:r>
              <a:rPr lang="en-US" sz="1800">
                <a:solidFill>
                  <a:srgbClr val="000080"/>
                </a:solidFill>
                <a:effectLst/>
                <a:latin typeface="Arial" pitchFamily="34" charset="0"/>
              </a:rPr>
              <a:t> train</a:t>
            </a:r>
          </a:p>
          <a:p>
            <a:pPr algn="l">
              <a:spcBef>
                <a:spcPct val="0"/>
              </a:spcBef>
              <a:defRPr/>
            </a:pPr>
            <a:endParaRPr lang="en-AU" sz="1000">
              <a:solidFill>
                <a:srgbClr val="000080"/>
              </a:solidFill>
              <a:effectLst/>
              <a:latin typeface="Times New Roman" pitchFamily="18" charset="0"/>
            </a:endParaRPr>
          </a:p>
        </p:txBody>
      </p:sp>
      <p:sp>
        <p:nvSpPr>
          <p:cNvPr id="1611794" name="Line 18"/>
          <p:cNvSpPr>
            <a:spLocks noChangeShapeType="1"/>
          </p:cNvSpPr>
          <p:nvPr/>
        </p:nvSpPr>
        <p:spPr bwMode="auto">
          <a:xfrm flipV="1">
            <a:off x="4052888" y="4849813"/>
            <a:ext cx="1485900" cy="2889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611795" name="Freeform 19"/>
          <p:cNvSpPr>
            <a:spLocks/>
          </p:cNvSpPr>
          <p:nvPr/>
        </p:nvSpPr>
        <p:spPr bwMode="auto">
          <a:xfrm rot="16200000">
            <a:off x="5614987" y="4938713"/>
            <a:ext cx="511175" cy="387350"/>
          </a:xfrm>
          <a:custGeom>
            <a:avLst/>
            <a:gdLst/>
            <a:ahLst/>
            <a:cxnLst>
              <a:cxn ang="0">
                <a:pos x="0" y="175"/>
              </a:cxn>
              <a:cxn ang="0">
                <a:pos x="163" y="100"/>
              </a:cxn>
              <a:cxn ang="0">
                <a:pos x="351" y="25"/>
              </a:cxn>
              <a:cxn ang="0">
                <a:pos x="576" y="0"/>
              </a:cxn>
            </a:cxnLst>
            <a:rect l="0" t="0" r="r" b="b"/>
            <a:pathLst>
              <a:path w="576" h="175">
                <a:moveTo>
                  <a:pt x="0" y="175"/>
                </a:moveTo>
                <a:cubicBezTo>
                  <a:pt x="52" y="150"/>
                  <a:pt x="104" y="125"/>
                  <a:pt x="163" y="100"/>
                </a:cubicBezTo>
                <a:cubicBezTo>
                  <a:pt x="222" y="75"/>
                  <a:pt x="282" y="42"/>
                  <a:pt x="351" y="25"/>
                </a:cubicBezTo>
                <a:cubicBezTo>
                  <a:pt x="420" y="8"/>
                  <a:pt x="498" y="4"/>
                  <a:pt x="576" y="0"/>
                </a:cubicBezTo>
              </a:path>
            </a:pathLst>
          </a:custGeom>
          <a:noFill/>
          <a:ln w="9525" cap="flat">
            <a:solidFill>
              <a:srgbClr val="800080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83" name="Text Box 20"/>
          <p:cNvSpPr txBox="1">
            <a:spLocks noChangeArrowheads="1"/>
          </p:cNvSpPr>
          <p:nvPr/>
        </p:nvSpPr>
        <p:spPr bwMode="auto">
          <a:xfrm>
            <a:off x="5953125" y="5214938"/>
            <a:ext cx="15287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0"/>
          <a:lstStyle/>
          <a:p>
            <a:pPr>
              <a:spcBef>
                <a:spcPts val="300"/>
              </a:spcBef>
            </a:pPr>
            <a:r>
              <a:rPr lang="en-US" sz="1800" i="1">
                <a:solidFill>
                  <a:srgbClr val="800080"/>
                </a:solidFill>
                <a:effectLst/>
                <a:latin typeface="Times New Roman" pitchFamily="18" charset="0"/>
              </a:rPr>
              <a:t>responsibility</a:t>
            </a:r>
            <a:endParaRPr lang="en-AU" sz="1000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endParaRPr lang="en-AU" sz="10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84" name="Text Box 21"/>
          <p:cNvSpPr txBox="1">
            <a:spLocks noChangeArrowheads="1"/>
          </p:cNvSpPr>
          <p:nvPr/>
        </p:nvSpPr>
        <p:spPr bwMode="auto">
          <a:xfrm>
            <a:off x="3586163" y="5846763"/>
            <a:ext cx="34051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8000" rIns="18000" bIns="0"/>
          <a:lstStyle/>
          <a:p>
            <a:pPr>
              <a:spcBef>
                <a:spcPts val="300"/>
              </a:spcBef>
            </a:pPr>
            <a:r>
              <a:rPr lang="en-US" sz="1800" i="1">
                <a:solidFill>
                  <a:srgbClr val="800080"/>
                </a:solidFill>
                <a:effectLst/>
                <a:latin typeface="Times New Roman" pitchFamily="18" charset="0"/>
              </a:rPr>
              <a:t>responsibility instance declaration</a:t>
            </a:r>
            <a:endParaRPr lang="en-AU" sz="10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11798" name="Freeform 22"/>
          <p:cNvSpPr>
            <a:spLocks/>
          </p:cNvSpPr>
          <p:nvPr/>
        </p:nvSpPr>
        <p:spPr bwMode="auto">
          <a:xfrm rot="10800000" flipH="1">
            <a:off x="3227388" y="5741988"/>
            <a:ext cx="496887" cy="287337"/>
          </a:xfrm>
          <a:custGeom>
            <a:avLst/>
            <a:gdLst/>
            <a:ahLst/>
            <a:cxnLst>
              <a:cxn ang="0">
                <a:pos x="0" y="175"/>
              </a:cxn>
              <a:cxn ang="0">
                <a:pos x="163" y="100"/>
              </a:cxn>
              <a:cxn ang="0">
                <a:pos x="351" y="25"/>
              </a:cxn>
              <a:cxn ang="0">
                <a:pos x="576" y="0"/>
              </a:cxn>
            </a:cxnLst>
            <a:rect l="0" t="0" r="r" b="b"/>
            <a:pathLst>
              <a:path w="576" h="175">
                <a:moveTo>
                  <a:pt x="0" y="175"/>
                </a:moveTo>
                <a:cubicBezTo>
                  <a:pt x="52" y="150"/>
                  <a:pt x="104" y="125"/>
                  <a:pt x="163" y="100"/>
                </a:cubicBezTo>
                <a:cubicBezTo>
                  <a:pt x="222" y="75"/>
                  <a:pt x="282" y="42"/>
                  <a:pt x="351" y="25"/>
                </a:cubicBezTo>
                <a:cubicBezTo>
                  <a:pt x="420" y="8"/>
                  <a:pt x="498" y="4"/>
                  <a:pt x="576" y="0"/>
                </a:cubicBezTo>
              </a:path>
            </a:pathLst>
          </a:custGeom>
          <a:noFill/>
          <a:ln w="9525" cap="flat">
            <a:solidFill>
              <a:srgbClr val="800080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86" name="Text Box 23"/>
          <p:cNvSpPr txBox="1">
            <a:spLocks noChangeArrowheads="1"/>
          </p:cNvSpPr>
          <p:nvPr/>
        </p:nvSpPr>
        <p:spPr bwMode="auto">
          <a:xfrm>
            <a:off x="1011238" y="3478213"/>
            <a:ext cx="6910387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fr-FR" altLang="fr-FR" b="1">
                <a:solidFill>
                  <a:schemeClr val="tx2"/>
                </a:solidFill>
                <a:effectLst/>
                <a:latin typeface="Comic Sans MS" pitchFamily="66" charset="0"/>
              </a:rPr>
              <a:t> </a:t>
            </a:r>
            <a:r>
              <a:rPr lang="fr-FR" altLang="fr-FR" sz="2000">
                <a:solidFill>
                  <a:srgbClr val="5F5F5F"/>
                </a:solidFill>
                <a:effectLst/>
                <a:latin typeface="Arial" pitchFamily="34" charset="0"/>
              </a:rPr>
              <a:t>Maintain [DoorStateClosedWhileNonZeroMeasuredSpeed]</a:t>
            </a:r>
            <a:endParaRPr lang="fr-FR" sz="18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avl-PB:Applications:MS Office'98:Microsoft Office 98:Templates:Presentations:Flyer (Standard)</Template>
  <TotalTime>26801</TotalTime>
  <Words>1934</Words>
  <Application>Microsoft Office PowerPoint</Application>
  <PresentationFormat>On-screen Show (4:3)</PresentationFormat>
  <Paragraphs>365</Paragraphs>
  <Slides>37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Flyer (Standard)</vt:lpstr>
      <vt:lpstr>Clip</vt:lpstr>
      <vt:lpstr>Picture</vt:lpstr>
      <vt:lpstr>Building System Models for RE</vt:lpstr>
      <vt:lpstr>Building models for RE</vt:lpstr>
      <vt:lpstr>The agent model</vt:lpstr>
      <vt:lpstr>Modeling system agents:  outline</vt:lpstr>
      <vt:lpstr>What we know about agents so far</vt:lpstr>
      <vt:lpstr>Characterizing system agents</vt:lpstr>
      <vt:lpstr>Agent capabilities</vt:lpstr>
      <vt:lpstr>Agent capabilities  (2)</vt:lpstr>
      <vt:lpstr>Agent responsibilities</vt:lpstr>
      <vt:lpstr>Agent capabilities &amp; goal realizability</vt:lpstr>
      <vt:lpstr>Causes of goal unrealizability by agents</vt:lpstr>
      <vt:lpstr>Agent capabilities &amp; goal realizability:  examples</vt:lpstr>
      <vt:lpstr>Agents as operation performers</vt:lpstr>
      <vt:lpstr>Agent wishes</vt:lpstr>
      <vt:lpstr>Agent belief and knowledge</vt:lpstr>
      <vt:lpstr>Agent dependencies</vt:lpstr>
      <vt:lpstr>Dependencies may propagate along chains</vt:lpstr>
      <vt:lpstr>A common dependency pattern: milestone-based dependency</vt:lpstr>
      <vt:lpstr>Modeling system agents:  outline</vt:lpstr>
      <vt:lpstr>An agent diagram shows agents with their capabilities, responsibilities &amp; operations</vt:lpstr>
      <vt:lpstr>Alternative agent assignments define alternative software-environment boundaries</vt:lpstr>
      <vt:lpstr>Load analysis from query on agent model  for air traffic control</vt:lpstr>
      <vt:lpstr>A context diagram shows  agents and their interfaces</vt:lpstr>
      <vt:lpstr>Context diagram:  example</vt:lpstr>
      <vt:lpstr>A dependency diagram shows  agents and their dependencies</vt:lpstr>
      <vt:lpstr>Modeling system agents:  outline</vt:lpstr>
      <vt:lpstr>Agent refinement</vt:lpstr>
      <vt:lpstr>Goal-agent co-refinement:   example</vt:lpstr>
      <vt:lpstr>A goal-agent co-refinement pattern in process control</vt:lpstr>
      <vt:lpstr>Modeling system agents:  outline</vt:lpstr>
      <vt:lpstr>Heuristics for building agent diagrams </vt:lpstr>
      <vt:lpstr>Heuristics for building agent diagrams  (2) </vt:lpstr>
      <vt:lpstr>Heuristics for building agent diagrams  (3) </vt:lpstr>
      <vt:lpstr>   Deriving context diagrams from goals</vt:lpstr>
      <vt:lpstr> Deriving context diagrams from goals,  more generally</vt:lpstr>
      <vt:lpstr> Deriving context diagrams from goals: another example</vt:lpstr>
      <vt:lpstr>Modeling system agents:  summary</vt:lpstr>
    </vt:vector>
  </TitlesOfParts>
  <Company>UCL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RE04 keynote</dc:title>
  <dc:creator>Axel</dc:creator>
  <cp:lastModifiedBy>sangnv</cp:lastModifiedBy>
  <cp:revision>1136</cp:revision>
  <cp:lastPrinted>2006-06-19T13:43:37Z</cp:lastPrinted>
  <dcterms:created xsi:type="dcterms:W3CDTF">2000-05-26T10:39:43Z</dcterms:created>
  <dcterms:modified xsi:type="dcterms:W3CDTF">2013-03-14T14:59:38Z</dcterms:modified>
</cp:coreProperties>
</file>