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287" r:id="rId2"/>
    <p:sldId id="1274" r:id="rId3"/>
    <p:sldId id="1275" r:id="rId4"/>
    <p:sldId id="1288" r:id="rId5"/>
    <p:sldId id="1289" r:id="rId6"/>
    <p:sldId id="1295" r:id="rId7"/>
    <p:sldId id="1276" r:id="rId8"/>
    <p:sldId id="1296" r:id="rId9"/>
    <p:sldId id="1297" r:id="rId10"/>
    <p:sldId id="1307" r:id="rId11"/>
    <p:sldId id="1312" r:id="rId12"/>
    <p:sldId id="1277" r:id="rId13"/>
    <p:sldId id="1278" r:id="rId14"/>
    <p:sldId id="1300" r:id="rId15"/>
    <p:sldId id="1299" r:id="rId16"/>
    <p:sldId id="1308" r:id="rId17"/>
    <p:sldId id="1309" r:id="rId18"/>
    <p:sldId id="1301" r:id="rId19"/>
    <p:sldId id="1310" r:id="rId20"/>
    <p:sldId id="1313" r:id="rId21"/>
    <p:sldId id="1311" r:id="rId22"/>
    <p:sldId id="1314" r:id="rId23"/>
    <p:sldId id="1315" r:id="rId2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BD9DC"/>
    <a:srgbClr val="33CCCC"/>
    <a:srgbClr val="009999"/>
    <a:srgbClr val="CC00FF"/>
    <a:srgbClr val="663300"/>
    <a:srgbClr val="E2E5FA"/>
    <a:srgbClr val="80808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72" y="-84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38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14T01:11:13.415" idx="7">
    <p:pos x="5647" y="1731"/>
    <p:text>phụ tá, bổ trợ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7BAD62D3-2A78-4B91-B3F3-45EA4FE9C1B2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 b="0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GB"/>
              <a:t>www.wileyeurope .com/college/van lamsweerde </a:t>
            </a:r>
          </a:p>
          <a:p>
            <a:pPr>
              <a:defRPr/>
            </a:pPr>
            <a:r>
              <a:rPr lang="en-GB"/>
              <a:t>©  2009 John Wiley and Sons</a:t>
            </a:r>
            <a:endParaRPr lang="fr-FR" altLang="fr-F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11878F55-F600-4B0A-98AA-CF70EFE037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Chap.13:  Modeling System Behaviours</a:t>
            </a:r>
            <a:r>
              <a:rPr lang="fr-BE" sz="1200" b="0">
                <a:solidFill>
                  <a:schemeClr val="bg2"/>
                </a:solidFill>
                <a:latin typeface="Times New Roman" pitchFamily="18" charset="0"/>
              </a:rPr>
              <a:t>                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©  2009 John Wiley and Sons</a:t>
            </a:r>
            <a:endParaRPr lang="en-GB" sz="12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53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53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8751887" cy="241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3860800"/>
            <a:ext cx="8751887" cy="241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741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Chap.13:  Modeling System Behaviours</a:t>
            </a:r>
            <a:r>
              <a:rPr lang="fr-BE" sz="1200" b="0">
                <a:solidFill>
                  <a:schemeClr val="bg2"/>
                </a:solidFill>
                <a:latin typeface="Times New Roman" pitchFamily="18" charset="0"/>
              </a:rPr>
              <a:t>         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©  2009 John Wiley and Sons    </a:t>
            </a:r>
            <a:r>
              <a:rPr lang="en-GB" sz="1200" b="0">
                <a:solidFill>
                  <a:schemeClr val="tx2"/>
                </a:solidFill>
                <a:latin typeface="Times New Roman" pitchFamily="18" charset="0"/>
              </a:rPr>
              <a:t>    </a:t>
            </a:r>
            <a:fld id="{CABED822-AFC9-49FC-BD32-B3CCF5C5E9E7}" type="slidenum">
              <a:rPr lang="en-GB" sz="1200" b="0">
                <a:solidFill>
                  <a:schemeClr val="tx2"/>
                </a:solidFill>
                <a:latin typeface="Times New Roman" pitchFamily="18" charset="0"/>
              </a:rPr>
              <a:pPr algn="l" defTabSz="762000">
                <a:lnSpc>
                  <a:spcPct val="7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b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160838"/>
            <a:ext cx="6400800" cy="728662"/>
          </a:xfrm>
        </p:spPr>
        <p:txBody>
          <a:bodyPr/>
          <a:lstStyle/>
          <a:p>
            <a:r>
              <a:rPr lang="en-US" sz="3600" smtClean="0"/>
              <a:t>Chapter 13</a:t>
            </a:r>
          </a:p>
          <a:p>
            <a:r>
              <a:rPr lang="en-US" sz="3600" smtClean="0"/>
              <a:t>Modeling System Behaviours</a:t>
            </a:r>
            <a:endParaRPr lang="en-US" sz="4400" smtClean="0"/>
          </a:p>
        </p:txBody>
      </p:sp>
      <p:pic>
        <p:nvPicPr>
          <p:cNvPr id="19460" name="Picture 4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en-US" smtClean="0"/>
              <a:t>Scenario refinement: agent decomposition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80988" y="242888"/>
          <a:ext cx="728662" cy="638175"/>
        </p:xfrm>
        <a:graphic>
          <a:graphicData uri="http://schemas.openxmlformats.org/presentationml/2006/ole">
            <p:oleObj spid="_x0000_s7170" name="Clip" r:id="rId3" imgW="3265560" imgH="2722680" progId="">
              <p:embed/>
            </p:oleObj>
          </a:graphicData>
        </a:graphic>
      </p:graphicFrame>
      <p:graphicFrame>
        <p:nvGraphicFramePr>
          <p:cNvPr id="7171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0" y="1658938"/>
          <a:ext cx="9144000" cy="3390900"/>
        </p:xfrm>
        <a:graphic>
          <a:graphicData uri="http://schemas.openxmlformats.org/presentationml/2006/ole">
            <p:oleObj spid="_x0000_s7171" name="Picture" r:id="rId4" imgW="6120720" imgH="22694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Modeling system behaviours:  outline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66825"/>
            <a:ext cx="8904288" cy="4978400"/>
          </a:xfrm>
          <a:noFill/>
        </p:spPr>
        <p:txBody>
          <a:bodyPr anchor="t" anchorCtr="0"/>
          <a:lstStyle/>
          <a:p>
            <a:pPr>
              <a:lnSpc>
                <a:spcPct val="14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Modeling instance behaviours</a:t>
            </a:r>
          </a:p>
          <a:p>
            <a:pPr lvl="1">
              <a:lnSpc>
                <a:spcPct val="14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Scenarios as UML sequence diagrams</a:t>
            </a:r>
          </a:p>
          <a:p>
            <a:pPr lvl="1">
              <a:lnSpc>
                <a:spcPct val="14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Scenario refinement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Modeling class behaviours 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State machines as UML state diagrams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State machine refinement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Building behaviour models</a:t>
            </a:r>
          </a:p>
          <a:p>
            <a:pPr lvl="1">
              <a:lnSpc>
                <a:spcPct val="90000"/>
              </a:lnSpc>
            </a:pPr>
            <a:endParaRPr kumimoji="0" lang="en-US" sz="2000" smtClean="0"/>
          </a:p>
        </p:txBody>
      </p:sp>
      <p:pic>
        <p:nvPicPr>
          <p:cNvPr id="22532" name="Picture 4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" y="204788"/>
            <a:ext cx="4651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92075"/>
            <a:ext cx="8335962" cy="762000"/>
          </a:xfrm>
        </p:spPr>
        <p:txBody>
          <a:bodyPr/>
          <a:lstStyle/>
          <a:p>
            <a:r>
              <a:rPr lang="en-US" smtClean="0"/>
              <a:t>Modeling class behaviours</a:t>
            </a:r>
            <a:endParaRPr lang="en-US" sz="200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838200"/>
            <a:ext cx="8874125" cy="5491163"/>
          </a:xfrm>
          <a:noFill/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kumimoji="0" lang="en-US" smtClean="0"/>
              <a:t>State machines complement the fragmentary information provided by scenarios in multiple ways: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They make state information explicit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They capture the behaviour of any agent instance, not just a specific one.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They are aimed at capturing all admissible sequences of state transitions, not just a specific one.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Snapshot state &lt;-&gt; SM state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State transitions captured by a state machine refer to SM states.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The events causing state transitions can be of different types: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External events: the agent associated with the State Machine does not controls.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Internal events: events controlled by the agent associated with the State Machine</a:t>
            </a: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114300" y="71438"/>
            <a:ext cx="1195388" cy="611187"/>
            <a:chOff x="72" y="81"/>
            <a:chExt cx="872" cy="459"/>
          </a:xfrm>
        </p:grpSpPr>
        <p:graphicFrame>
          <p:nvGraphicFramePr>
            <p:cNvPr id="8194" name="Object 4"/>
            <p:cNvGraphicFramePr>
              <a:graphicFrameLocks noChangeAspect="1"/>
            </p:cNvGraphicFramePr>
            <p:nvPr/>
          </p:nvGraphicFramePr>
          <p:xfrm>
            <a:off x="522" y="136"/>
            <a:ext cx="422" cy="369"/>
          </p:xfrm>
          <a:graphic>
            <a:graphicData uri="http://schemas.openxmlformats.org/presentationml/2006/ole">
              <p:oleObj spid="_x0000_s8194" name="Clip" r:id="rId3" imgW="3265560" imgH="2722680" progId="">
                <p:embed/>
              </p:oleObj>
            </a:graphicData>
          </a:graphic>
        </p:graphicFrame>
        <p:graphicFrame>
          <p:nvGraphicFramePr>
            <p:cNvPr id="8195" name="Object 5"/>
            <p:cNvGraphicFramePr>
              <a:graphicFrameLocks noChangeAspect="1"/>
            </p:cNvGraphicFramePr>
            <p:nvPr/>
          </p:nvGraphicFramePr>
          <p:xfrm>
            <a:off x="72" y="81"/>
            <a:ext cx="413" cy="459"/>
          </p:xfrm>
          <a:graphic>
            <a:graphicData uri="http://schemas.openxmlformats.org/presentationml/2006/ole">
              <p:oleObj spid="_x0000_s8195" name="Clip" r:id="rId4" imgW="845640" imgH="938520" progId="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State machines as UML state diagrams</a:t>
            </a:r>
          </a:p>
        </p:txBody>
      </p:sp>
      <p:sp>
        <p:nvSpPr>
          <p:cNvPr id="9221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295400"/>
            <a:ext cx="8734425" cy="3060700"/>
          </a:xfrm>
          <a:noFill/>
        </p:spPr>
        <p:txBody>
          <a:bodyPr anchor="t" anchorCtr="0"/>
          <a:lstStyle/>
          <a:p>
            <a:r>
              <a:rPr lang="en-US" sz="2000" smtClean="0"/>
              <a:t>A state machine is represented in UML by a variant of a statechart called a state diagram.</a:t>
            </a:r>
          </a:p>
          <a:p>
            <a:r>
              <a:rPr lang="en-US" sz="2000" smtClean="0"/>
              <a:t>Some features …</a:t>
            </a:r>
          </a:p>
          <a:p>
            <a:pPr lvl="1"/>
            <a:r>
              <a:rPr lang="en-US" sz="2000" smtClean="0"/>
              <a:t>State transition is caused by an event</a:t>
            </a:r>
          </a:p>
          <a:p>
            <a:pPr lvl="1"/>
            <a:r>
              <a:rPr lang="en-US" sz="2000" smtClean="0"/>
              <a:t>Transition may be labeled by the name of the causing event</a:t>
            </a:r>
          </a:p>
          <a:p>
            <a:pPr lvl="1"/>
            <a:r>
              <a:rPr lang="en-US" sz="2000" smtClean="0"/>
              <a:t>In contrast to events, a state has a duration.</a:t>
            </a:r>
          </a:p>
          <a:p>
            <a:pPr lvl="1"/>
            <a:r>
              <a:rPr lang="en-US" sz="2000" smtClean="0"/>
              <a:t>Initial and final states</a:t>
            </a:r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185738" y="128588"/>
          <a:ext cx="655637" cy="728662"/>
        </p:xfrm>
        <a:graphic>
          <a:graphicData uri="http://schemas.openxmlformats.org/presentationml/2006/ole">
            <p:oleObj spid="_x0000_s9218" name="Clip" r:id="rId3" imgW="845640" imgH="938520" progId="">
              <p:embed/>
            </p:oleObj>
          </a:graphicData>
        </a:graphic>
      </p:graphicFrame>
      <p:graphicFrame>
        <p:nvGraphicFramePr>
          <p:cNvPr id="9219" name="Object 2"/>
          <p:cNvGraphicFramePr>
            <a:graphicFrameLocks/>
          </p:cNvGraphicFramePr>
          <p:nvPr>
            <p:ph sz="half" idx="2"/>
          </p:nvPr>
        </p:nvGraphicFramePr>
        <p:xfrm>
          <a:off x="0" y="4198938"/>
          <a:ext cx="9144000" cy="2311400"/>
        </p:xfrm>
        <a:graphic>
          <a:graphicData uri="http://schemas.openxmlformats.org/presentationml/2006/ole">
            <p:oleObj spid="_x0000_s9219" name="Picture" r:id="rId4" imgW="5040720" imgH="12794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312738"/>
            <a:ext cx="8205787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State machines as UML state diagrams (2)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85738" y="128588"/>
          <a:ext cx="655637" cy="728662"/>
        </p:xfrm>
        <a:graphic>
          <a:graphicData uri="http://schemas.openxmlformats.org/presentationml/2006/ole">
            <p:oleObj spid="_x0000_s10242" name="Clip" r:id="rId3" imgW="845640" imgH="938520" progId="">
              <p:embed/>
            </p:oleObj>
          </a:graphicData>
        </a:graphic>
      </p:graphicFrame>
      <p:sp>
        <p:nvSpPr>
          <p:cNvPr id="10244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 anchorCtr="0"/>
          <a:lstStyle/>
          <a:p>
            <a:r>
              <a:rPr lang="en-US" smtClean="0"/>
              <a:t>Guarded transitions</a:t>
            </a:r>
          </a:p>
          <a:p>
            <a:pPr lvl="1"/>
            <a:r>
              <a:rPr lang="en-US" smtClean="0"/>
              <a:t>A guard captures a necessary condition for transition firing</a:t>
            </a:r>
          </a:p>
          <a:p>
            <a:r>
              <a:rPr lang="en-US" smtClean="0"/>
              <a:t>Actions</a:t>
            </a:r>
          </a:p>
          <a:p>
            <a:pPr lvl="1"/>
            <a:r>
              <a:rPr lang="en-US" smtClean="0"/>
              <a:t>An action is an auxiliary associated with a state transition.</a:t>
            </a:r>
          </a:p>
          <a:p>
            <a:r>
              <a:rPr lang="en-US" smtClean="0"/>
              <a:t>Event notifications</a:t>
            </a:r>
          </a:p>
          <a:p>
            <a:pPr lvl="1"/>
            <a:r>
              <a:rPr lang="en-US" smtClean="0"/>
              <a:t>An important class of action where an event is notified by a ‘producing’ diagram to a ‘consuming’ diagram where this event causes transitions.</a:t>
            </a:r>
          </a:p>
          <a:p>
            <a:pPr lvl="1"/>
            <a:r>
              <a:rPr lang="en-US" smtClean="0"/>
              <a:t>This allows for synchronization among multiple diagrams.</a:t>
            </a:r>
          </a:p>
          <a:p>
            <a:r>
              <a:rPr lang="en-US" smtClean="0"/>
              <a:t>Entry/exit actions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State machines as UML state diagrams (3)</a:t>
            </a:r>
            <a:endParaRPr lang="en-US" smtClean="0"/>
          </a:p>
        </p:txBody>
      </p:sp>
      <p:graphicFrame>
        <p:nvGraphicFramePr>
          <p:cNvPr id="11266" name="Object 2"/>
          <p:cNvGraphicFramePr>
            <a:graphicFrameLocks/>
          </p:cNvGraphicFramePr>
          <p:nvPr>
            <p:ph sz="half" idx="1"/>
          </p:nvPr>
        </p:nvGraphicFramePr>
        <p:xfrm>
          <a:off x="0" y="1003300"/>
          <a:ext cx="9144000" cy="2757488"/>
        </p:xfrm>
        <a:graphic>
          <a:graphicData uri="http://schemas.openxmlformats.org/presentationml/2006/ole">
            <p:oleObj spid="_x0000_s11266" name="Picture" r:id="rId3" imgW="4770720" imgH="1369800" progId="Word.Picture.8">
              <p:embed/>
            </p:oleObj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185738" y="128588"/>
          <a:ext cx="655637" cy="728662"/>
        </p:xfrm>
        <a:graphic>
          <a:graphicData uri="http://schemas.openxmlformats.org/presentationml/2006/ole">
            <p:oleObj spid="_x0000_s11267" name="Clip" r:id="rId4" imgW="845640" imgH="938520" progId="">
              <p:embed/>
            </p:oleObj>
          </a:graphicData>
        </a:graphic>
      </p:graphicFrame>
      <p:graphicFrame>
        <p:nvGraphicFramePr>
          <p:cNvPr id="11268" name="Object 2"/>
          <p:cNvGraphicFramePr>
            <a:graphicFrameLocks/>
          </p:cNvGraphicFramePr>
          <p:nvPr>
            <p:ph sz="half" idx="2"/>
          </p:nvPr>
        </p:nvGraphicFramePr>
        <p:xfrm>
          <a:off x="1489075" y="3922713"/>
          <a:ext cx="6318250" cy="2478087"/>
        </p:xfrm>
        <a:graphic>
          <a:graphicData uri="http://schemas.openxmlformats.org/presentationml/2006/ole">
            <p:oleObj spid="_x0000_s11268" name="Picture" r:id="rId5" imgW="3240360" imgH="16394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State machines as UML state diagrams (4)</a:t>
            </a:r>
            <a:endParaRPr lang="en-US" smtClean="0"/>
          </a:p>
        </p:txBody>
      </p:sp>
      <p:graphicFrame>
        <p:nvGraphicFramePr>
          <p:cNvPr id="12290" name="Object 2"/>
          <p:cNvGraphicFramePr>
            <a:graphicFrameLocks/>
          </p:cNvGraphicFramePr>
          <p:nvPr>
            <p:ph sz="half" idx="1"/>
          </p:nvPr>
        </p:nvGraphicFramePr>
        <p:xfrm>
          <a:off x="0" y="996950"/>
          <a:ext cx="9144000" cy="2311400"/>
        </p:xfrm>
        <a:graphic>
          <a:graphicData uri="http://schemas.openxmlformats.org/presentationml/2006/ole">
            <p:oleObj spid="_x0000_s12290" name="Picture" r:id="rId3" imgW="5040720" imgH="1459080" progId="Word.Picture.8">
              <p:embed/>
            </p:oleObj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185738" y="128588"/>
          <a:ext cx="655637" cy="728662"/>
        </p:xfrm>
        <a:graphic>
          <a:graphicData uri="http://schemas.openxmlformats.org/presentationml/2006/ole">
            <p:oleObj spid="_x0000_s12291" name="Clip" r:id="rId4" imgW="845640" imgH="938520" progId="">
              <p:embed/>
            </p:oleObj>
          </a:graphicData>
        </a:graphic>
      </p:graphicFrame>
      <p:graphicFrame>
        <p:nvGraphicFramePr>
          <p:cNvPr id="12292" name="Object 2"/>
          <p:cNvGraphicFramePr>
            <a:graphicFrameLocks/>
          </p:cNvGraphicFramePr>
          <p:nvPr>
            <p:ph sz="half" idx="2"/>
          </p:nvPr>
        </p:nvGraphicFramePr>
        <p:xfrm>
          <a:off x="655638" y="3533775"/>
          <a:ext cx="7192962" cy="2800350"/>
        </p:xfrm>
        <a:graphic>
          <a:graphicData uri="http://schemas.openxmlformats.org/presentationml/2006/ole">
            <p:oleObj spid="_x0000_s12292" name="Picture" r:id="rId5" imgW="4320360" imgH="191016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92075"/>
            <a:ext cx="8335962" cy="762000"/>
          </a:xfrm>
        </p:spPr>
        <p:txBody>
          <a:bodyPr/>
          <a:lstStyle/>
          <a:p>
            <a:r>
              <a:rPr lang="en-US" sz="2400" smtClean="0"/>
              <a:t>State machine refinement: sequential and concurrent sub-states</a:t>
            </a:r>
            <a:endParaRPr lang="en-US" sz="18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838200"/>
            <a:ext cx="8874125" cy="5491163"/>
          </a:xfrm>
          <a:noFill/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smtClean="0"/>
              <a:t>… when we elaborate a complex state machine model stepwise: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specify first a coarse-grained state diagram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refine this diagram with more states that are finer-grained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Sub-state -&gt; nested state / super-state -&gt; composite state</a:t>
            </a:r>
          </a:p>
          <a:p>
            <a:pPr>
              <a:lnSpc>
                <a:spcPct val="100000"/>
              </a:lnSpc>
            </a:pPr>
            <a:r>
              <a:rPr lang="en-US" smtClean="0"/>
              <a:t>Sequential decomposition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An SM state may be decomposed into sub-states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Structuring mechanism is recursive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Sub-state may in turn be sequentially decomposed</a:t>
            </a:r>
          </a:p>
          <a:p>
            <a:pPr>
              <a:lnSpc>
                <a:spcPct val="100000"/>
              </a:lnSpc>
            </a:pPr>
            <a:r>
              <a:rPr lang="en-US" smtClean="0"/>
              <a:t>Parallel decomposition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An SM state may be decomposed into concurrent sub-states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Composite state can be structured as a parallel composition of nested diagrams.</a:t>
            </a: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114300" y="71438"/>
          <a:ext cx="566738" cy="611187"/>
        </p:xfrm>
        <a:graphic>
          <a:graphicData uri="http://schemas.openxmlformats.org/presentationml/2006/ole">
            <p:oleObj spid="_x0000_s13314" name="Clip" r:id="rId3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State machine refinement: sequential decomposition</a:t>
            </a:r>
          </a:p>
        </p:txBody>
      </p:sp>
      <p:graphicFrame>
        <p:nvGraphicFramePr>
          <p:cNvPr id="14338" name="Object 2"/>
          <p:cNvGraphicFramePr>
            <a:graphicFrameLocks/>
          </p:cNvGraphicFramePr>
          <p:nvPr>
            <p:ph sz="half" idx="1"/>
          </p:nvPr>
        </p:nvGraphicFramePr>
        <p:xfrm>
          <a:off x="257175" y="1203325"/>
          <a:ext cx="8524875" cy="3678238"/>
        </p:xfrm>
        <a:graphic>
          <a:graphicData uri="http://schemas.openxmlformats.org/presentationml/2006/ole">
            <p:oleObj spid="_x0000_s14338" name="Picture" r:id="rId3" imgW="5940360" imgH="2539440" progId="Word.Picture.8">
              <p:embed/>
            </p:oleObj>
          </a:graphicData>
        </a:graphic>
      </p:graphicFrame>
      <p:sp>
        <p:nvSpPr>
          <p:cNvPr id="14341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227013" y="5232400"/>
            <a:ext cx="8751887" cy="1041400"/>
          </a:xfrm>
          <a:noFill/>
        </p:spPr>
        <p:txBody>
          <a:bodyPr anchor="t" anchorCtr="0"/>
          <a:lstStyle/>
          <a:p>
            <a:r>
              <a:rPr lang="en-US" sz="2000" smtClean="0"/>
              <a:t>Semantic rules define sequential state decomposition more precisely: [textbook, p459)</a:t>
            </a:r>
          </a:p>
        </p:txBody>
      </p:sp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285750" y="128588"/>
          <a:ext cx="655638" cy="728662"/>
        </p:xfrm>
        <a:graphic>
          <a:graphicData uri="http://schemas.openxmlformats.org/presentationml/2006/ole">
            <p:oleObj spid="_x0000_s14339" name="Clip" r:id="rId4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machine refinement: parallel decomposition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6850" y="5848350"/>
            <a:ext cx="8751888" cy="803275"/>
          </a:xfrm>
          <a:noFill/>
        </p:spPr>
        <p:txBody>
          <a:bodyPr anchor="t" anchorCtr="0"/>
          <a:lstStyle/>
          <a:p>
            <a:r>
              <a:rPr lang="en-US" sz="2000" smtClean="0"/>
              <a:t>Semantic rules define parallel state decomposition more precisely: [textbook, p461)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285750" y="128588"/>
          <a:ext cx="655638" cy="728662"/>
        </p:xfrm>
        <a:graphic>
          <a:graphicData uri="http://schemas.openxmlformats.org/presentationml/2006/ole">
            <p:oleObj spid="_x0000_s15362" name="Clip" r:id="rId3" imgW="845640" imgH="938520" progId="">
              <p:embed/>
            </p:oleObj>
          </a:graphicData>
        </a:graphic>
      </p:graphicFrame>
      <p:graphicFrame>
        <p:nvGraphicFramePr>
          <p:cNvPr id="15363" name="Object 2"/>
          <p:cNvGraphicFramePr>
            <a:graphicFrameLocks/>
          </p:cNvGraphicFramePr>
          <p:nvPr>
            <p:ph sz="half" idx="1"/>
          </p:nvPr>
        </p:nvGraphicFramePr>
        <p:xfrm>
          <a:off x="0" y="863600"/>
          <a:ext cx="9144000" cy="5019675"/>
        </p:xfrm>
        <a:graphic>
          <a:graphicData uri="http://schemas.openxmlformats.org/presentationml/2006/ole">
            <p:oleObj spid="_x0000_s15363" name="Picture" r:id="rId4" imgW="5670720" imgH="37998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AU" smtClean="0"/>
              <a:t>Building models for RE</a:t>
            </a:r>
            <a:endParaRPr lang="en-AU" sz="3200" smtClean="0"/>
          </a:p>
        </p:txBody>
      </p:sp>
      <p:sp>
        <p:nvSpPr>
          <p:cNvPr id="1589254" name="Line 6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9255" name="Line 7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9256" name="Rectangle 8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486" name="Group 8"/>
          <p:cNvGrpSpPr>
            <a:grpSpLocks/>
          </p:cNvGrpSpPr>
          <p:nvPr/>
        </p:nvGrpSpPr>
        <p:grpSpPr bwMode="auto">
          <a:xfrm>
            <a:off x="628650" y="1812925"/>
            <a:ext cx="3900488" cy="1797050"/>
            <a:chOff x="386" y="2995"/>
            <a:chExt cx="2503" cy="1269"/>
          </a:xfrm>
        </p:grpSpPr>
        <p:pic>
          <p:nvPicPr>
            <p:cNvPr id="20490" name="Picture 9" descr="Fig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0" y="2995"/>
              <a:ext cx="2419" cy="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1" name="Picture 10" descr="Fig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2" y="3049"/>
              <a:ext cx="2419" cy="1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2" name="Picture 11" descr="Fig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6" y="2999"/>
              <a:ext cx="2419" cy="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02892" name="Text Box 12"/>
          <p:cNvSpPr txBox="1">
            <a:spLocks noChangeArrowheads="1"/>
          </p:cNvSpPr>
          <p:nvPr/>
        </p:nvSpPr>
        <p:spPr bwMode="auto">
          <a:xfrm>
            <a:off x="1146175" y="1036638"/>
            <a:ext cx="282733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Behaviors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Scenarios </a:t>
            </a:r>
            <a:r>
              <a:rPr lang="fr-BE" sz="2000" b="0">
                <a:solidFill>
                  <a:schemeClr val="tx2"/>
                </a:solidFill>
                <a:latin typeface="Comic Sans MS" pitchFamily="66" charset="0"/>
              </a:rPr>
              <a:t>(Chap.13)</a:t>
            </a:r>
            <a:r>
              <a:rPr lang="fr-BE" sz="2000" b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fr-FR" b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20488" name="Picture 13" descr="state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2988" y="1790700"/>
            <a:ext cx="3916362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894" name="Text Box 14"/>
          <p:cNvSpPr txBox="1">
            <a:spLocks noChangeArrowheads="1"/>
          </p:cNvSpPr>
          <p:nvPr/>
        </p:nvSpPr>
        <p:spPr bwMode="auto">
          <a:xfrm>
            <a:off x="4941888" y="1046163"/>
            <a:ext cx="3646487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Behaviors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State machines </a:t>
            </a:r>
            <a:r>
              <a:rPr lang="fr-BE" sz="2000" b="0">
                <a:solidFill>
                  <a:schemeClr val="tx2"/>
                </a:solidFill>
                <a:latin typeface="Comic Sans MS" pitchFamily="66" charset="0"/>
              </a:rPr>
              <a:t>(Chap.13)</a:t>
            </a:r>
            <a:r>
              <a:rPr lang="fr-BE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endParaRPr lang="fr-FR" b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Modeling system behaviours:  outline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66825"/>
            <a:ext cx="8904288" cy="4978400"/>
          </a:xfrm>
          <a:noFill/>
        </p:spPr>
        <p:txBody>
          <a:bodyPr anchor="t" anchorCtr="0"/>
          <a:lstStyle/>
          <a:p>
            <a:pPr>
              <a:lnSpc>
                <a:spcPct val="14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Modeling instance behaviours</a:t>
            </a:r>
          </a:p>
          <a:p>
            <a:pPr lvl="1">
              <a:lnSpc>
                <a:spcPct val="14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Scenarios as UML sequence diagrams</a:t>
            </a:r>
          </a:p>
          <a:p>
            <a:pPr lvl="1">
              <a:lnSpc>
                <a:spcPct val="14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Scenario refinement</a:t>
            </a:r>
          </a:p>
          <a:p>
            <a:pPr>
              <a:lnSpc>
                <a:spcPct val="9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Modeling class behaviours </a:t>
            </a:r>
          </a:p>
          <a:p>
            <a:pPr lvl="1">
              <a:lnSpc>
                <a:spcPct val="14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State machines as UML state diagrams</a:t>
            </a:r>
          </a:p>
          <a:p>
            <a:pPr lvl="1">
              <a:lnSpc>
                <a:spcPct val="14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State machine refinement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Building behaviour models</a:t>
            </a:r>
          </a:p>
          <a:p>
            <a:pPr lvl="1">
              <a:lnSpc>
                <a:spcPct val="90000"/>
              </a:lnSpc>
            </a:pPr>
            <a:endParaRPr kumimoji="0" lang="en-US" sz="2000" smtClean="0"/>
          </a:p>
        </p:txBody>
      </p:sp>
      <p:pic>
        <p:nvPicPr>
          <p:cNvPr id="23556" name="Picture 4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" y="204788"/>
            <a:ext cx="4651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92075"/>
            <a:ext cx="8335962" cy="762000"/>
          </a:xfrm>
        </p:spPr>
        <p:txBody>
          <a:bodyPr/>
          <a:lstStyle/>
          <a:p>
            <a:r>
              <a:rPr lang="en-US" smtClean="0"/>
              <a:t>Building behaviour models</a:t>
            </a:r>
            <a:endParaRPr lang="en-US" sz="20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838200"/>
            <a:ext cx="8874125" cy="5491163"/>
          </a:xfrm>
          <a:noFill/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smtClean="0"/>
              <a:t>Goals, scenarios and state machines have complementary strengths and limitations: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Goals are declarative, capture functional, non-functional and alternative options aspects.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Scenarios support an informal, narrative and concrete style of expression.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State machines provide visual abstractions of explicit behaviours of any agent instance in a class.</a:t>
            </a:r>
          </a:p>
          <a:p>
            <a:pPr>
              <a:lnSpc>
                <a:spcPct val="100000"/>
              </a:lnSpc>
            </a:pPr>
            <a:r>
              <a:rPr lang="en-US" smtClean="0"/>
              <a:t>Expecting goals, scenarios and state machines to form a win-win partnership for building complex models.</a:t>
            </a:r>
          </a:p>
          <a:p>
            <a:pPr>
              <a:lnSpc>
                <a:spcPct val="100000"/>
              </a:lnSpc>
            </a:pPr>
            <a:r>
              <a:rPr lang="en-US" smtClean="0"/>
              <a:t>Table 13.1 summarizes the respective pros/cons of goals, scenarios and state machines. (textbook.p464).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14300" y="71438"/>
          <a:ext cx="566738" cy="611187"/>
        </p:xfrm>
        <a:graphic>
          <a:graphicData uri="http://schemas.openxmlformats.org/presentationml/2006/ole">
            <p:oleObj spid="_x0000_s16386" name="Clip" r:id="rId3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behaviour models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990600"/>
            <a:ext cx="8751887" cy="4978400"/>
          </a:xfrm>
          <a:noFill/>
        </p:spPr>
        <p:txBody>
          <a:bodyPr anchor="t" anchorCtr="0"/>
          <a:lstStyle/>
          <a:p>
            <a:r>
              <a:rPr lang="en-US" smtClean="0"/>
              <a:t>Elaborating relevant scenarios for good coverage</a:t>
            </a:r>
          </a:p>
          <a:p>
            <a:pPr lvl="1"/>
            <a:r>
              <a:rPr lang="en-US" smtClean="0"/>
              <a:t>Ensure goal coverage by positive scenarios</a:t>
            </a:r>
          </a:p>
          <a:p>
            <a:pPr lvl="1"/>
            <a:r>
              <a:rPr lang="en-US" smtClean="0"/>
              <a:t>Ensure obstacle coverage by negative scenarios</a:t>
            </a:r>
          </a:p>
          <a:p>
            <a:pPr lvl="1"/>
            <a:r>
              <a:rPr lang="en-US" smtClean="0"/>
              <a:t>Identify normal scenarios and their associated abnormal scenarios</a:t>
            </a:r>
          </a:p>
          <a:p>
            <a:pPr lvl="1"/>
            <a:r>
              <a:rPr lang="en-US" smtClean="0"/>
              <a:t>Identify auxiliary episodes</a:t>
            </a:r>
          </a:p>
          <a:p>
            <a:pPr lvl="1"/>
            <a:r>
              <a:rPr lang="en-US" smtClean="0"/>
              <a:t>Identify responses to stimuli events</a:t>
            </a:r>
          </a:p>
          <a:p>
            <a:pPr lvl="1"/>
            <a:r>
              <a:rPr lang="en-US" smtClean="0"/>
              <a:t>Check scenarios for clean-up</a:t>
            </a:r>
          </a:p>
          <a:p>
            <a:r>
              <a:rPr lang="en-US" smtClean="0"/>
              <a:t>Decorating scenarios with state conditions</a:t>
            </a:r>
          </a:p>
          <a:p>
            <a:r>
              <a:rPr lang="en-US" smtClean="0"/>
              <a:t>From scenarios to state machines</a:t>
            </a:r>
          </a:p>
          <a:p>
            <a:r>
              <a:rPr lang="en-US" smtClean="0"/>
              <a:t>From scenarios to goals</a:t>
            </a:r>
          </a:p>
          <a:p>
            <a:r>
              <a:rPr lang="en-US" smtClean="0"/>
              <a:t>From operationalized goals to state machines.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Modeling system behaviors:  Summary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66825"/>
            <a:ext cx="8904288" cy="4978400"/>
          </a:xfrm>
          <a:noFill/>
        </p:spPr>
        <p:txBody>
          <a:bodyPr anchor="t" anchorCtr="0"/>
          <a:lstStyle/>
          <a:p>
            <a:pPr>
              <a:lnSpc>
                <a:spcPct val="140000"/>
              </a:lnSpc>
            </a:pPr>
            <a:r>
              <a:rPr kumimoji="0" lang="en-US" smtClean="0"/>
              <a:t>Modeling instance behaviours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Scenarios as UML sequence diagrams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Scenario refinement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Modeling class behaviours 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State machines as UML state diagrams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State machine refinement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Building behaviour models</a:t>
            </a:r>
          </a:p>
          <a:p>
            <a:pPr lvl="1">
              <a:lnSpc>
                <a:spcPct val="90000"/>
              </a:lnSpc>
            </a:pPr>
            <a:endParaRPr kumimoji="0" lang="en-US" sz="2000" smtClean="0"/>
          </a:p>
        </p:txBody>
      </p:sp>
      <p:pic>
        <p:nvPicPr>
          <p:cNvPr id="25604" name="Picture 4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" y="204788"/>
            <a:ext cx="4651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298450"/>
            <a:ext cx="8653462" cy="762000"/>
          </a:xfrm>
        </p:spPr>
        <p:txBody>
          <a:bodyPr/>
          <a:lstStyle/>
          <a:p>
            <a:r>
              <a:rPr lang="en-US" smtClean="0"/>
              <a:t>The behaviour model</a:t>
            </a: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196975"/>
            <a:ext cx="8955087" cy="5257800"/>
          </a:xfrm>
        </p:spPr>
        <p:txBody>
          <a:bodyPr anchor="t" anchorCtr="0"/>
          <a:lstStyle/>
          <a:p>
            <a:pPr>
              <a:defRPr/>
            </a:pPr>
            <a:r>
              <a:rPr lang="en-US" smtClean="0"/>
              <a:t>Behaviour view of the system being modeled  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Modelling the dynamic of an agent, consider:</a:t>
            </a:r>
            <a:endParaRPr lang="en-US" smtClean="0"/>
          </a:p>
          <a:p>
            <a:pPr lvl="2">
              <a:buFontTx/>
              <a:buNone/>
              <a:defRPr/>
            </a:pPr>
            <a:r>
              <a:rPr lang="en-US" smtClean="0"/>
              <a:t>Specific behaviours of specific agent instances</a:t>
            </a:r>
          </a:p>
          <a:p>
            <a:pPr lvl="2">
              <a:buFontTx/>
              <a:buNone/>
              <a:defRPr/>
            </a:pPr>
            <a:r>
              <a:rPr lang="en-US" smtClean="0"/>
              <a:t>All possible behaviours of any agent instance.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Specific instance behaviours are captured through scenarios.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General class behaviours are captured through state machines.</a:t>
            </a:r>
            <a:endParaRPr lang="en-US" altLang="en-US" smtClean="0"/>
          </a:p>
          <a:p>
            <a:pPr lvl="1">
              <a:defRPr/>
            </a:pPr>
            <a:endParaRPr lang="en-US" altLang="en-US" sz="2000" smtClean="0"/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280988" y="185738"/>
          <a:ext cx="762000" cy="666750"/>
        </p:xfrm>
        <a:graphic>
          <a:graphicData uri="http://schemas.openxmlformats.org/presentationml/2006/ole">
            <p:oleObj spid="_x0000_s1026" name="Clip" r:id="rId3" imgW="3265560" imgH="2722680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Modeling system behaviours:  outline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66825"/>
            <a:ext cx="8904288" cy="4978400"/>
          </a:xfrm>
          <a:noFill/>
        </p:spPr>
        <p:txBody>
          <a:bodyPr anchor="t" anchorCtr="0"/>
          <a:lstStyle/>
          <a:p>
            <a:pPr>
              <a:lnSpc>
                <a:spcPct val="140000"/>
              </a:lnSpc>
            </a:pPr>
            <a:r>
              <a:rPr kumimoji="0" lang="en-US" smtClean="0"/>
              <a:t>Modeling instance behaviours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Scenarios as UML sequence diagrams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Scenario refinement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Modeling class behaviours 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State machines as UML state diagrams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State machine refinement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Building behaviour models</a:t>
            </a:r>
          </a:p>
          <a:p>
            <a:pPr lvl="1">
              <a:lnSpc>
                <a:spcPct val="90000"/>
              </a:lnSpc>
            </a:pPr>
            <a:endParaRPr kumimoji="0" lang="en-US" sz="2000" smtClean="0"/>
          </a:p>
        </p:txBody>
      </p:sp>
      <p:pic>
        <p:nvPicPr>
          <p:cNvPr id="21508" name="Picture 4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" y="204788"/>
            <a:ext cx="4651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98438"/>
            <a:ext cx="8653462" cy="762000"/>
          </a:xfrm>
        </p:spPr>
        <p:txBody>
          <a:bodyPr/>
          <a:lstStyle/>
          <a:p>
            <a:r>
              <a:rPr kumimoji="0" lang="en-US" smtClean="0"/>
              <a:t>Modeling instance behaviours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4125"/>
            <a:ext cx="9328150" cy="5202238"/>
          </a:xfrm>
        </p:spPr>
        <p:txBody>
          <a:bodyPr anchor="t" anchorCtr="0"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 is scenario?</a:t>
            </a:r>
            <a:endParaRPr lang="en-US" sz="2000" dirty="0" smtClean="0"/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Is a temporal sequence of interaction events among agent instances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Positive scenario:</a:t>
            </a:r>
            <a:r>
              <a:rPr lang="en-US" sz="2000" dirty="0" smtClean="0"/>
              <a:t> the sequence of interactions illustrates a possible way of satisfying an behavioral goal.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Negative scenario: </a:t>
            </a:r>
            <a:r>
              <a:rPr lang="en-US" sz="2000" dirty="0" smtClean="0"/>
              <a:t>the sequence of interactions illustrates a possible way of satisfying an obstacle to a goal.</a:t>
            </a:r>
            <a:endParaRPr lang="en-US" sz="2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Interaction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Is an instantaneous object 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Corresponding to the source agent instance applying an operation whose effect is monitored by the target agent instance.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Source agent controls the interaction; target agent monitors it.</a:t>
            </a:r>
            <a:endParaRPr lang="en-US" sz="2000" dirty="0" smtClean="0"/>
          </a:p>
        </p:txBody>
      </p:sp>
      <p:graphicFrame>
        <p:nvGraphicFramePr>
          <p:cNvPr id="2050" name="Object 15"/>
          <p:cNvGraphicFramePr>
            <a:graphicFrameLocks noChangeAspect="1"/>
          </p:cNvGraphicFramePr>
          <p:nvPr/>
        </p:nvGraphicFramePr>
        <p:xfrm>
          <a:off x="158750" y="138113"/>
          <a:ext cx="854075" cy="671512"/>
        </p:xfrm>
        <a:graphic>
          <a:graphicData uri="http://schemas.openxmlformats.org/presentationml/2006/ole">
            <p:oleObj spid="_x0000_s2050" name="Clip" r:id="rId3" imgW="1632600" imgH="1818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Scenario as UML sequence diagrams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295400"/>
            <a:ext cx="8916987" cy="2082800"/>
          </a:xfrm>
          <a:noFill/>
        </p:spPr>
        <p:txBody>
          <a:bodyPr anchor="t" anchorCtr="0"/>
          <a:lstStyle/>
          <a:p>
            <a:r>
              <a:rPr lang="en-US" sz="2000" smtClean="0"/>
              <a:t>Sequence diagrams are a UML variant of the event trace diag.</a:t>
            </a:r>
          </a:p>
          <a:p>
            <a:r>
              <a:rPr lang="en-US" sz="2000" smtClean="0"/>
              <a:t>Basic UML syntax for sequence diagrams is similar to the one used in event trace diagrams.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8750" y="138113"/>
          <a:ext cx="854075" cy="671512"/>
        </p:xfrm>
        <a:graphic>
          <a:graphicData uri="http://schemas.openxmlformats.org/presentationml/2006/ole">
            <p:oleObj spid="_x0000_s3074" name="Clip" r:id="rId3" imgW="1632600" imgH="1818360" progId="">
              <p:embed/>
            </p:oleObj>
          </a:graphicData>
        </a:graphic>
      </p:graphicFrame>
      <p:graphicFrame>
        <p:nvGraphicFramePr>
          <p:cNvPr id="3075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0" y="2914650"/>
          <a:ext cx="9144000" cy="3179763"/>
        </p:xfrm>
        <a:graphic>
          <a:graphicData uri="http://schemas.openxmlformats.org/presentationml/2006/ole">
            <p:oleObj spid="_x0000_s3075" name="Picture" r:id="rId4" imgW="5490720" imgH="190944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Scenario as UML sequence diagrams (2)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782638" y="863600"/>
          <a:ext cx="7983537" cy="2633663"/>
        </p:xfrm>
        <a:graphic>
          <a:graphicData uri="http://schemas.openxmlformats.org/presentationml/2006/ole">
            <p:oleObj spid="_x0000_s4098" name="Picture" r:id="rId3" imgW="5130720" imgH="2089080" progId="Word.Picture.8">
              <p:embed/>
            </p:oleObj>
          </a:graphicData>
        </a:graphic>
      </p:graphicFrame>
      <p:graphicFrame>
        <p:nvGraphicFramePr>
          <p:cNvPr id="4099" name="Object 23"/>
          <p:cNvGraphicFramePr>
            <a:graphicFrameLocks noChangeAspect="1"/>
          </p:cNvGraphicFramePr>
          <p:nvPr/>
        </p:nvGraphicFramePr>
        <p:xfrm>
          <a:off x="280988" y="200025"/>
          <a:ext cx="744537" cy="652463"/>
        </p:xfrm>
        <a:graphic>
          <a:graphicData uri="http://schemas.openxmlformats.org/presentationml/2006/ole">
            <p:oleObj spid="_x0000_s4099" name="Clip" r:id="rId4" imgW="3265560" imgH="2722680" progId="">
              <p:embed/>
            </p:oleObj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80988" y="3683000"/>
          <a:ext cx="8629650" cy="2736850"/>
        </p:xfrm>
        <a:graphic>
          <a:graphicData uri="http://schemas.openxmlformats.org/presentationml/2006/ole">
            <p:oleObj spid="_x0000_s4100" name="Picture" r:id="rId5" imgW="6301080" imgH="19990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361950"/>
            <a:ext cx="84804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smtClean="0"/>
              <a:t>Scenario refinement: Episodes and agent decomposition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89050"/>
            <a:ext cx="8947150" cy="2551113"/>
          </a:xfrm>
        </p:spPr>
        <p:txBody>
          <a:bodyPr anchor="t" anchorCtr="0"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When elaborating complex scenarios stepwise, expressing a coarse-grained scenario first then refine it with further details</a:t>
            </a:r>
            <a:endParaRPr lang="en-US" sz="2000" smtClean="0"/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coarse-grained scenario -&gt; finer-grained scenario: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Introducing episodes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Decomposing an agent instance into finer-grained agents.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80988" y="257175"/>
          <a:ext cx="741362" cy="649288"/>
        </p:xfrm>
        <a:graphic>
          <a:graphicData uri="http://schemas.openxmlformats.org/presentationml/2006/ole">
            <p:oleObj spid="_x0000_s5122" name="Clip" r:id="rId3" imgW="3265560" imgH="272268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en-US" smtClean="0"/>
              <a:t>Scenario refinement: Episodes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80988" y="242888"/>
          <a:ext cx="728662" cy="638175"/>
        </p:xfrm>
        <a:graphic>
          <a:graphicData uri="http://schemas.openxmlformats.org/presentationml/2006/ole">
            <p:oleObj spid="_x0000_s6146" name="Clip" r:id="rId3" imgW="3265560" imgH="2722680" progId="">
              <p:embed/>
            </p:oleObj>
          </a:graphicData>
        </a:graphic>
      </p:graphicFrame>
      <p:graphicFrame>
        <p:nvGraphicFramePr>
          <p:cNvPr id="6147" name="Object 2"/>
          <p:cNvGraphicFramePr>
            <a:graphicFrameLocks noChangeAspect="1"/>
          </p:cNvGraphicFramePr>
          <p:nvPr>
            <p:ph idx="1"/>
          </p:nvPr>
        </p:nvGraphicFramePr>
        <p:xfrm>
          <a:off x="0" y="1857375"/>
          <a:ext cx="9144000" cy="3355975"/>
        </p:xfrm>
        <a:graphic>
          <a:graphicData uri="http://schemas.openxmlformats.org/presentationml/2006/ole">
            <p:oleObj spid="_x0000_s6147" name="Picture" r:id="rId4" imgW="5941080" imgH="2179440" progId="Word.Picture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27007</TotalTime>
  <Words>916</Words>
  <Application>Microsoft PowerPoint</Application>
  <PresentationFormat>On-screen Show (4:3)</PresentationFormat>
  <Paragraphs>130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Flyer (Standard)</vt:lpstr>
      <vt:lpstr>Clip</vt:lpstr>
      <vt:lpstr>Picture</vt:lpstr>
      <vt:lpstr>Building System Models for RE</vt:lpstr>
      <vt:lpstr>Building models for RE</vt:lpstr>
      <vt:lpstr>The behaviour model</vt:lpstr>
      <vt:lpstr>Modeling system behaviours:  outline</vt:lpstr>
      <vt:lpstr>Modeling instance behaviours</vt:lpstr>
      <vt:lpstr>Scenario as UML sequence diagrams</vt:lpstr>
      <vt:lpstr>Scenario as UML sequence diagrams (2)</vt:lpstr>
      <vt:lpstr>Scenario refinement: Episodes and agent decomposition</vt:lpstr>
      <vt:lpstr>Scenario refinement: Episodes</vt:lpstr>
      <vt:lpstr>Scenario refinement: agent decomposition</vt:lpstr>
      <vt:lpstr>Modeling system behaviours:  outline</vt:lpstr>
      <vt:lpstr>Modeling class behaviours</vt:lpstr>
      <vt:lpstr>State machines as UML state diagrams</vt:lpstr>
      <vt:lpstr>State machines as UML state diagrams (2)</vt:lpstr>
      <vt:lpstr>State machines as UML state diagrams (3)</vt:lpstr>
      <vt:lpstr>State machines as UML state diagrams (4)</vt:lpstr>
      <vt:lpstr>State machine refinement: sequential and concurrent sub-states</vt:lpstr>
      <vt:lpstr>State machine refinement: sequential decomposition</vt:lpstr>
      <vt:lpstr>State machine refinement: parallel decomposition</vt:lpstr>
      <vt:lpstr>Modeling system behaviours:  outline</vt:lpstr>
      <vt:lpstr>Building behaviour models</vt:lpstr>
      <vt:lpstr>Building behaviour models</vt:lpstr>
      <vt:lpstr>Modeling system behaviors:  Summary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 Nguyen</cp:lastModifiedBy>
  <cp:revision>1209</cp:revision>
  <cp:lastPrinted>2006-06-19T13:43:37Z</cp:lastPrinted>
  <dcterms:created xsi:type="dcterms:W3CDTF">2000-05-26T10:39:43Z</dcterms:created>
  <dcterms:modified xsi:type="dcterms:W3CDTF">2012-07-24T14:00:28Z</dcterms:modified>
</cp:coreProperties>
</file>