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287" r:id="rId2"/>
    <p:sldId id="1288" r:id="rId3"/>
    <p:sldId id="1289" r:id="rId4"/>
    <p:sldId id="1295" r:id="rId5"/>
    <p:sldId id="1305" r:id="rId6"/>
    <p:sldId id="1296" r:id="rId7"/>
    <p:sldId id="1297" r:id="rId8"/>
    <p:sldId id="1298" r:id="rId9"/>
    <p:sldId id="1299" r:id="rId10"/>
    <p:sldId id="1300" r:id="rId11"/>
    <p:sldId id="1301" r:id="rId12"/>
    <p:sldId id="1302" r:id="rId13"/>
    <p:sldId id="1303" r:id="rId14"/>
    <p:sldId id="1304" r:id="rId15"/>
    <p:sldId id="1306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1pPr>
    <a:lvl2pPr marL="4572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2pPr>
    <a:lvl3pPr marL="9144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3pPr>
    <a:lvl4pPr marL="13716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4pPr>
    <a:lvl5pPr marL="1828800" algn="ctr" rtl="0" eaLnBrk="0" fontAlgn="base" hangingPunct="0">
      <a:spcBef>
        <a:spcPts val="1200"/>
      </a:spcBef>
      <a:spcAft>
        <a:spcPct val="0"/>
      </a:spcAft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BD9DC"/>
    <a:srgbClr val="33CCCC"/>
    <a:srgbClr val="009999"/>
    <a:srgbClr val="CC00FF"/>
    <a:srgbClr val="663300"/>
    <a:srgbClr val="E2E5FA"/>
    <a:srgbClr val="80808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9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372" y="-84"/>
      </p:cViewPr>
      <p:guideLst>
        <p:guide orient="horz" pos="624"/>
        <p:guide/>
      </p:guideLst>
    </p:cSldViewPr>
  </p:slideViewPr>
  <p:outlineViewPr>
    <p:cViewPr>
      <p:scale>
        <a:sx n="50" d="100"/>
        <a:sy n="50" d="100"/>
      </p:scale>
      <p:origin x="66" y="7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38"/>
    </p:cViewPr>
  </p:sorterViewPr>
  <p:notesViewPr>
    <p:cSldViewPr snapToGrid="0">
      <p:cViewPr varScale="1">
        <p:scale>
          <a:sx n="51" d="100"/>
          <a:sy n="51" d="100"/>
        </p:scale>
        <p:origin x="-106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" pitchFamily="18" charset="0"/>
              </a:defRPr>
            </a:lvl1pPr>
          </a:lstStyle>
          <a:p>
            <a:pPr>
              <a:defRPr/>
            </a:pPr>
            <a:fld id="{7D905E6D-6C0F-4E5F-B04B-A1EBD02BEF4B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863" y="9091613"/>
            <a:ext cx="36020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2500" b="0">
                <a:solidFill>
                  <a:schemeClr val="tx1"/>
                </a:solidFill>
                <a:effectLst/>
                <a:latin typeface="MS Shell Dlg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GB"/>
              <a:t>www.wileyeurope .com/college/van lamsweerde </a:t>
            </a:r>
          </a:p>
          <a:p>
            <a:pPr>
              <a:defRPr/>
            </a:pPr>
            <a:r>
              <a:rPr lang="en-GB"/>
              <a:t>©  2009 John Wiley and Sons</a:t>
            </a:r>
            <a:endParaRPr lang="fr-FR" alt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152400"/>
            <a:ext cx="716280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altLang="fr-FR"/>
              <a:t>Axel van Lamsweerde</a:t>
            </a:r>
          </a:p>
          <a:p>
            <a:pPr>
              <a:defRPr/>
            </a:pPr>
            <a:r>
              <a:rPr lang="fr-FR" altLang="fr-FR"/>
              <a:t>Requirements Engineering: From System Goals to UML Models to Software Specifications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kumimoji="0" sz="13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AC1FC911-9C57-4C52-9E73-D0D510BED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Chap.14: Integrating multiple system views             ©  2009 John Wiley and Sons</a:t>
            </a:r>
            <a:endParaRPr lang="en-GB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590550"/>
            <a:ext cx="7772400" cy="1600200"/>
          </a:xfrm>
        </p:spPr>
        <p:txBody>
          <a:bodyPr anchor="b"/>
          <a:lstStyle>
            <a:lvl1pPr>
              <a:lnSpc>
                <a:spcPct val="110000"/>
              </a:lnSpc>
              <a:defRPr sz="4000">
                <a:solidFill>
                  <a:srgbClr val="009999"/>
                </a:solidFill>
              </a:defRPr>
            </a:lvl1pPr>
          </a:lstStyle>
          <a:p>
            <a:r>
              <a:rPr lang="en-US" altLang="en-US"/>
              <a:t>Blurb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79750"/>
            <a:ext cx="6400800" cy="728663"/>
          </a:xfrm>
        </p:spPr>
        <p:txBody>
          <a:bodyPr anchor="t" anchorCtr="0"/>
          <a:lstStyle>
            <a:lvl1pPr marL="0" indent="0" algn="ctr">
              <a:buFont typeface="Wingdings" pitchFamily="2" charset="2"/>
              <a:buNone/>
              <a:defRPr sz="3500">
                <a:solidFill>
                  <a:schemeClr val="folHlink"/>
                </a:solidFill>
              </a:defRPr>
            </a:lvl1pPr>
          </a:lstStyle>
          <a:p>
            <a:r>
              <a:rPr lang="en-US" altLang="en-US"/>
              <a:t>blah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1875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28600"/>
            <a:ext cx="6411912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53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95400"/>
            <a:ext cx="429895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95400"/>
            <a:ext cx="4300537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53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style</a:t>
            </a:r>
          </a:p>
        </p:txBody>
      </p:sp>
      <p:sp>
        <p:nvSpPr>
          <p:cNvPr id="10243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95400"/>
            <a:ext cx="8751887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...</a:t>
            </a:r>
          </a:p>
          <a:p>
            <a:pPr lvl="0"/>
            <a:endParaRPr lang="en-US" altLang="en-US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8575" y="6608763"/>
            <a:ext cx="9115425" cy="220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762000">
              <a:lnSpc>
                <a:spcPct val="70000"/>
              </a:lnSpc>
              <a:spcBef>
                <a:spcPct val="50000"/>
              </a:spcBef>
              <a:defRPr/>
            </a:pPr>
            <a:r>
              <a:rPr lang="en-GB" sz="1200">
                <a:solidFill>
                  <a:schemeClr val="bg2"/>
                </a:solidFill>
                <a:latin typeface="Times New Roman" pitchFamily="18" charset="0"/>
              </a:rPr>
              <a:t>www.wileyeurope .com/college/van lamsweerde      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Chap.14:  Integrating multiple system views    </a:t>
            </a:r>
            <a:r>
              <a:rPr lang="fr-BE" sz="1200" b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GB" sz="1200" b="0">
                <a:solidFill>
                  <a:schemeClr val="bg2"/>
                </a:solidFill>
                <a:latin typeface="Times New Roman" pitchFamily="18" charset="0"/>
              </a:rPr>
              <a:t>©  2009 John Wiley and Sons    </a:t>
            </a:r>
            <a:r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t>    </a:t>
            </a:r>
            <a:fld id="{E8F65715-3C8F-44C5-9617-D364C0B46A3E}" type="slidenum">
              <a:rPr lang="en-GB" sz="1200" b="0">
                <a:solidFill>
                  <a:schemeClr val="tx2"/>
                </a:solidFill>
                <a:latin typeface="Times New Roman" pitchFamily="18" charset="0"/>
              </a:rPr>
              <a:pPr algn="l" defTabSz="762000">
                <a:lnSpc>
                  <a:spcPct val="70000"/>
                </a:lnSpc>
                <a:spcBef>
                  <a:spcPct val="50000"/>
                </a:spcBef>
                <a:defRPr/>
              </a:pPr>
              <a:t>‹#›</a:t>
            </a:fld>
            <a:endParaRPr lang="en-GB" sz="1200" b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4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rgbClr val="00999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har char="•"/>
        <a:defRPr kumimoji="1" sz="2000">
          <a:solidFill>
            <a:srgbClr val="0099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FBD9DC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99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99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882900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Building System Models for RE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1713" y="4160838"/>
            <a:ext cx="7529512" cy="728662"/>
          </a:xfrm>
        </p:spPr>
        <p:txBody>
          <a:bodyPr/>
          <a:lstStyle/>
          <a:p>
            <a:r>
              <a:rPr lang="en-US" sz="3600" smtClean="0"/>
              <a:t>Chapter 14</a:t>
            </a:r>
          </a:p>
          <a:p>
            <a:r>
              <a:rPr lang="en-US" sz="3600" smtClean="0"/>
              <a:t>Integrating multiple system views</a:t>
            </a:r>
            <a:endParaRPr lang="en-US" sz="4400" smtClean="0"/>
          </a:p>
        </p:txBody>
      </p:sp>
      <p:pic>
        <p:nvPicPr>
          <p:cNvPr id="12292" name="Picture 4" descr="Wiley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263" y="519113"/>
            <a:ext cx="18161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operation meta-model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ph idx="1"/>
          </p:nvPr>
        </p:nvGraphicFramePr>
        <p:xfrm>
          <a:off x="411163" y="1411288"/>
          <a:ext cx="8275637" cy="3422650"/>
        </p:xfrm>
        <a:graphic>
          <a:graphicData uri="http://schemas.openxmlformats.org/presentationml/2006/ole">
            <p:oleObj spid="_x0000_s7170" name="Picture" r:id="rId3" imgW="4410000" imgH="182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behaviour meta-model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 idx="1"/>
          </p:nvPr>
        </p:nvGraphicFramePr>
        <p:xfrm>
          <a:off x="211138" y="1160463"/>
          <a:ext cx="8731250" cy="5049837"/>
        </p:xfrm>
        <a:graphic>
          <a:graphicData uri="http://schemas.openxmlformats.org/presentationml/2006/ole">
            <p:oleObj spid="_x0000_s8194" name="Picture" r:id="rId3" imgW="5490360" imgH="317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Inter-view consistency rules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916987" cy="4978400"/>
          </a:xfrm>
        </p:spPr>
        <p:txBody>
          <a:bodyPr anchor="t" anchorCtr="0"/>
          <a:lstStyle/>
          <a:p>
            <a:pPr>
              <a:defRPr/>
            </a:pPr>
            <a:r>
              <a:rPr lang="en-US" dirty="0" smtClean="0"/>
              <a:t>Two views of a system model are said to be structurally consistent if they satisfy a set of rules constraining their respective elements for compatibility and </a:t>
            </a:r>
            <a:r>
              <a:rPr lang="en-US" dirty="0" err="1" smtClean="0"/>
              <a:t>complementarity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Many structural consistency rules have the following pattern:</a:t>
            </a:r>
          </a:p>
          <a:p>
            <a:pPr lvl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For every</a:t>
            </a:r>
            <a:r>
              <a:rPr lang="en-US" dirty="0" smtClean="0"/>
              <a:t> item it1 satisfying some property P1(it1) in view V1,</a:t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there exists</a:t>
            </a:r>
            <a:r>
              <a:rPr lang="en-US" dirty="0" smtClean="0"/>
              <a:t> a corresponding item it2 in view V2 that satisfies some property P2(it1, it2) linking it1 and it2.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structural consistency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95400"/>
            <a:ext cx="8751887" cy="5313363"/>
          </a:xfrm>
          <a:noFill/>
        </p:spPr>
        <p:txBody>
          <a:bodyPr anchor="t" anchorCtr="0"/>
          <a:lstStyle/>
          <a:p>
            <a:r>
              <a:rPr lang="en-US" smtClean="0"/>
              <a:t>Structural consistency of the goal and object models</a:t>
            </a:r>
          </a:p>
          <a:p>
            <a:pPr lvl="1"/>
            <a:r>
              <a:rPr lang="en-US" smtClean="0"/>
              <a:t>Every conceptual item referred to in a goal specification in the goal model must appear as an attribute or object in the object model.</a:t>
            </a:r>
          </a:p>
          <a:p>
            <a:pPr lvl="1"/>
            <a:r>
              <a:rPr lang="en-US" smtClean="0"/>
              <a:t>Every goal in the goal model must concern at least one object in the object model.</a:t>
            </a:r>
          </a:p>
          <a:p>
            <a:pPr lvl="1"/>
            <a:r>
              <a:rPr lang="en-US" smtClean="0"/>
              <a:t>For every object in the object model, there must be at least one goal in the goal model concerning with it.</a:t>
            </a:r>
          </a:p>
          <a:p>
            <a:r>
              <a:rPr lang="en-US" smtClean="0"/>
              <a:t>Structural consistency of the goal and behaviour models</a:t>
            </a:r>
          </a:p>
          <a:p>
            <a:pPr lvl="1"/>
            <a:r>
              <a:rPr lang="en-US" smtClean="0"/>
              <a:t>Every scenario in the behaviour model must be covered by at least one goal in the goal model.</a:t>
            </a:r>
          </a:p>
          <a:p>
            <a:r>
              <a:rPr lang="en-US" smtClean="0"/>
              <a:t>The other structural consistency rules: ref. textbook(494).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Grouping related view fragments into packages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295400"/>
            <a:ext cx="8718550" cy="831850"/>
          </a:xfrm>
          <a:noFill/>
        </p:spPr>
        <p:txBody>
          <a:bodyPr anchor="t" anchorCtr="0"/>
          <a:lstStyle/>
          <a:p>
            <a:r>
              <a:rPr lang="en-US" sz="2000" smtClean="0"/>
              <a:t>A package is a container in which model parts are defined and grouped together.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30238" y="2246313"/>
          <a:ext cx="8513762" cy="4035425"/>
        </p:xfrm>
        <a:graphic>
          <a:graphicData uri="http://schemas.openxmlformats.org/presentationml/2006/ole">
            <p:oleObj spid="_x0000_s9218" name="Picture" r:id="rId3" imgW="5940360" imgH="281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Integrating Multiple System Views:  Summary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  <a:noFill/>
        </p:spPr>
        <p:txBody>
          <a:bodyPr anchor="t" anchorCtr="0"/>
          <a:lstStyle/>
          <a:p>
            <a:pPr>
              <a:lnSpc>
                <a:spcPct val="140000"/>
              </a:lnSpc>
            </a:pPr>
            <a:r>
              <a:rPr kumimoji="0" lang="en-US" smtClean="0"/>
              <a:t>A meta-model for view integration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Overall structure of the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goal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object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agent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operation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behaviour meta-model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Inter-view consistency rules 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Grouping related view fragments into packages</a:t>
            </a:r>
          </a:p>
        </p:txBody>
      </p:sp>
      <p:pic>
        <p:nvPicPr>
          <p:cNvPr id="17412" name="Picture 4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53463" cy="762000"/>
          </a:xfrm>
        </p:spPr>
        <p:txBody>
          <a:bodyPr/>
          <a:lstStyle/>
          <a:p>
            <a:r>
              <a:rPr lang="en-US" smtClean="0"/>
              <a:t>Integrating Multiple System Views:  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266825"/>
            <a:ext cx="8904288" cy="4978400"/>
          </a:xfrm>
          <a:noFill/>
        </p:spPr>
        <p:txBody>
          <a:bodyPr anchor="t" anchorCtr="0"/>
          <a:lstStyle/>
          <a:p>
            <a:pPr>
              <a:lnSpc>
                <a:spcPct val="140000"/>
              </a:lnSpc>
            </a:pPr>
            <a:r>
              <a:rPr kumimoji="0" lang="en-US" smtClean="0"/>
              <a:t>A meta-model for view integration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Overall structure of the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goal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object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agent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operation meta-model</a:t>
            </a:r>
          </a:p>
          <a:p>
            <a:pPr lvl="1">
              <a:lnSpc>
                <a:spcPct val="140000"/>
              </a:lnSpc>
            </a:pPr>
            <a:r>
              <a:rPr kumimoji="0" lang="en-US" smtClean="0"/>
              <a:t>The behaviour meta-model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Inter-view consistency rules </a:t>
            </a:r>
          </a:p>
          <a:p>
            <a:pPr>
              <a:lnSpc>
                <a:spcPct val="90000"/>
              </a:lnSpc>
            </a:pPr>
            <a:r>
              <a:rPr kumimoji="0" lang="en-US" smtClean="0"/>
              <a:t>Grouping related view fragments into packages</a:t>
            </a:r>
          </a:p>
        </p:txBody>
      </p:sp>
      <p:pic>
        <p:nvPicPr>
          <p:cNvPr id="13316" name="Picture 4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204788"/>
            <a:ext cx="465138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98438"/>
            <a:ext cx="8653462" cy="762000"/>
          </a:xfrm>
        </p:spPr>
        <p:txBody>
          <a:bodyPr/>
          <a:lstStyle/>
          <a:p>
            <a:r>
              <a:rPr kumimoji="0" lang="en-US" smtClean="0"/>
              <a:t>A meta-model for view integration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4125"/>
            <a:ext cx="8961438" cy="5202238"/>
          </a:xfrm>
        </p:spPr>
        <p:txBody>
          <a:bodyPr anchor="t" anchorCtr="0"/>
          <a:lstStyle/>
          <a:p>
            <a:pPr>
              <a:lnSpc>
                <a:spcPct val="10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is meta-model?</a:t>
            </a:r>
            <a:endParaRPr lang="en-US" sz="2000" smtClean="0"/>
          </a:p>
          <a:p>
            <a:pPr lvl="1"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Is a model that defines and interrelates conceptual abstractions in terms of which other models are defined.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Is a conceptual model for the meta level.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Consisting of meta-level concepts, relationships, attributes and constraints.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Three different levels of modeling</a:t>
            </a:r>
            <a:r>
              <a:rPr lang="en-US" smtClean="0"/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The meta level: refers to domain-independent abstractions.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The domain level: refers to concepts specific to the modeled system (library, loan, block, signal, …).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The instance level: refers to specific instances of domain-level concepts in the running system.</a:t>
            </a:r>
            <a:endParaRPr lang="en-US" sz="2000" smtClean="0"/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58750" y="138113"/>
          <a:ext cx="854075" cy="671512"/>
        </p:xfrm>
        <a:graphic>
          <a:graphicData uri="http://schemas.openxmlformats.org/presentationml/2006/ole">
            <p:oleObj spid="_x0000_s1026" name="Clip" r:id="rId3" imgW="1632600" imgH="181836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A meta-model for view integration: example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58750" y="138113"/>
          <a:ext cx="854075" cy="671512"/>
        </p:xfrm>
        <a:graphic>
          <a:graphicData uri="http://schemas.openxmlformats.org/presentationml/2006/ole">
            <p:oleObj spid="_x0000_s2050" name="Clip" r:id="rId3" imgW="1632600" imgH="1818360" progId="MS_ClipArt_Gallery.2">
              <p:embed/>
            </p:oleObj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>
            <p:ph idx="1"/>
          </p:nvPr>
        </p:nvGraphicFramePr>
        <p:xfrm>
          <a:off x="0" y="1665288"/>
          <a:ext cx="9144000" cy="4087812"/>
        </p:xfrm>
        <a:graphic>
          <a:graphicData uri="http://schemas.openxmlformats.org/presentationml/2006/ole">
            <p:oleObj spid="_x0000_s2051" name="Picture" r:id="rId4" imgW="5490360" imgH="24541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a meta-model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295400"/>
            <a:ext cx="8718550" cy="4127500"/>
          </a:xfrm>
          <a:noFill/>
        </p:spPr>
        <p:txBody>
          <a:bodyPr anchor="t" anchorCtr="0"/>
          <a:lstStyle/>
          <a:p>
            <a:pPr>
              <a:lnSpc>
                <a:spcPct val="120000"/>
              </a:lnSpc>
            </a:pPr>
            <a:r>
              <a:rPr lang="en-US" sz="2000" smtClean="0"/>
              <a:t>Define the structure of modeling languages and a meta-language for describing it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Provide  a framework within which intra- and inter-view consistency rules can be defined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Yield the logical schema of model database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Allows modeling methods to be defined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Summarizes the features of modeling language or method and allows variants of a language or method to be compared</a:t>
            </a:r>
          </a:p>
          <a:p>
            <a:pPr>
              <a:lnSpc>
                <a:spcPct val="120000"/>
              </a:lnSpc>
            </a:pPr>
            <a:r>
              <a:rPr lang="en-US" sz="2000" smtClean="0"/>
              <a:t>Provide a solid basis for tool support and integration</a:t>
            </a:r>
          </a:p>
          <a:p>
            <a:pPr>
              <a:lnSpc>
                <a:spcPct val="12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Overall structure of the meta-model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013" y="1295400"/>
            <a:ext cx="8718550" cy="3209925"/>
          </a:xfrm>
          <a:noFill/>
        </p:spPr>
        <p:txBody>
          <a:bodyPr anchor="t" anchorCtr="0"/>
          <a:lstStyle/>
          <a:p>
            <a:pPr>
              <a:lnSpc>
                <a:spcPct val="120000"/>
              </a:lnSpc>
            </a:pPr>
            <a:r>
              <a:rPr lang="en-US" sz="2000" smtClean="0"/>
              <a:t>A system model is made up of five views.</a:t>
            </a:r>
            <a:endParaRPr lang="en-US" sz="180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smtClean="0"/>
              <a:t>The root meta-concept SystemModel aggregates of five meta-concepts corresponding to those views.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smtClean="0"/>
              <a:t>Every meta-concept in meta-model is characterized by meta-attributes and meta-relationships.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smtClean="0"/>
              <a:t>Two meta-attributes are mandatory for any meta-concept whaterver view it refers to: Name and Def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0988" y="257175"/>
          <a:ext cx="741362" cy="649288"/>
        </p:xfrm>
        <a:graphic>
          <a:graphicData uri="http://schemas.openxmlformats.org/presentationml/2006/ole">
            <p:oleObj spid="_x0000_s3074" name="Clip" r:id="rId3" imgW="3265560" imgH="2722680" progId="MS_ClipArt_Gallery.2">
              <p:embed/>
            </p:oleObj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47700" y="4491038"/>
          <a:ext cx="7893050" cy="1976437"/>
        </p:xfrm>
        <a:graphic>
          <a:graphicData uri="http://schemas.openxmlformats.org/presentationml/2006/ole">
            <p:oleObj spid="_x0000_s3075" name="Picture" r:id="rId4" imgW="5130720" imgH="128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en-US" smtClean="0"/>
              <a:t>The goal meta-model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228600" y="1157288"/>
          <a:ext cx="8688388" cy="4614862"/>
        </p:xfrm>
        <a:graphic>
          <a:graphicData uri="http://schemas.openxmlformats.org/presentationml/2006/ole">
            <p:oleObj spid="_x0000_s4098" name="Picture" r:id="rId3" imgW="5130000" imgH="272412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object meta-model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idx="1"/>
          </p:nvPr>
        </p:nvGraphicFramePr>
        <p:xfrm>
          <a:off x="0" y="1169988"/>
          <a:ext cx="9144000" cy="4535487"/>
        </p:xfrm>
        <a:graphic>
          <a:graphicData uri="http://schemas.openxmlformats.org/presentationml/2006/ole">
            <p:oleObj spid="_x0000_s5122" name="Picture" r:id="rId3" imgW="5130000" imgH="2544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agent meta-model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 idx="1"/>
          </p:nvPr>
        </p:nvGraphicFramePr>
        <p:xfrm>
          <a:off x="198438" y="1266825"/>
          <a:ext cx="8945562" cy="3784600"/>
        </p:xfrm>
        <a:graphic>
          <a:graphicData uri="http://schemas.openxmlformats.org/presentationml/2006/ole">
            <p:oleObj spid="_x0000_s6146" name="Picture" r:id="rId3" imgW="4950360" imgH="2094120" progId="Word.Picture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yer (Standard)">
  <a:themeElements>
    <a:clrScheme name="">
      <a:dk1>
        <a:srgbClr val="352270"/>
      </a:dk1>
      <a:lt1>
        <a:srgbClr val="CED3F6"/>
      </a:lt1>
      <a:dk2>
        <a:srgbClr val="800080"/>
      </a:dk2>
      <a:lt2>
        <a:srgbClr val="000000"/>
      </a:lt2>
      <a:accent1>
        <a:srgbClr val="4A427C"/>
      </a:accent1>
      <a:accent2>
        <a:srgbClr val="327A94"/>
      </a:accent2>
      <a:accent3>
        <a:srgbClr val="E3E6FA"/>
      </a:accent3>
      <a:accent4>
        <a:srgbClr val="2C1B5F"/>
      </a:accent4>
      <a:accent5>
        <a:srgbClr val="B1B0BF"/>
      </a:accent5>
      <a:accent6>
        <a:srgbClr val="2C6E86"/>
      </a:accent6>
      <a:hlink>
        <a:srgbClr val="F9152B"/>
      </a:hlink>
      <a:folHlink>
        <a:srgbClr val="CC0000"/>
      </a:folHlink>
    </a:clrScheme>
    <a:fontScheme name="Flyer (Standard)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ts val="120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ymbol" pitchFamily="18" charset="2"/>
          </a:defRPr>
        </a:defPPr>
      </a:lstStyle>
    </a:lnDef>
  </a:objectDefaults>
  <a:extraClrSchemeLst>
    <a:extraClrScheme>
      <a:clrScheme name="Flyer (Standard) 1">
        <a:dk1>
          <a:srgbClr val="000000"/>
        </a:dk1>
        <a:lt1>
          <a:srgbClr val="CBCBCB"/>
        </a:lt1>
        <a:dk2>
          <a:srgbClr val="003366"/>
        </a:dk2>
        <a:lt2>
          <a:srgbClr val="CCECFF"/>
        </a:lt2>
        <a:accent1>
          <a:srgbClr val="8381B3"/>
        </a:accent1>
        <a:accent2>
          <a:srgbClr val="336699"/>
        </a:accent2>
        <a:accent3>
          <a:srgbClr val="AAADB8"/>
        </a:accent3>
        <a:accent4>
          <a:srgbClr val="ADADAD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yer (Standard) 2">
        <a:dk1>
          <a:srgbClr val="000000"/>
        </a:dk1>
        <a:lt1>
          <a:srgbClr val="FFFFFF"/>
        </a:lt1>
        <a:dk2>
          <a:srgbClr val="003366"/>
        </a:dk2>
        <a:lt2>
          <a:srgbClr val="6F84A5"/>
        </a:lt2>
        <a:accent1>
          <a:srgbClr val="CCFFCC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B9D6E7"/>
        </a:accent6>
        <a:hlink>
          <a:srgbClr val="0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86868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3C3C3"/>
        </a:accent5>
        <a:accent6>
          <a:srgbClr val="B8B8B8"/>
        </a:accent6>
        <a:hlink>
          <a:srgbClr val="EAEAE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4">
        <a:dk1>
          <a:srgbClr val="000000"/>
        </a:dk1>
        <a:lt1>
          <a:srgbClr val="FFFFFF"/>
        </a:lt1>
        <a:dk2>
          <a:srgbClr val="214121"/>
        </a:dk2>
        <a:lt2>
          <a:srgbClr val="5D6755"/>
        </a:lt2>
        <a:accent1>
          <a:srgbClr val="D8C68E"/>
        </a:accent1>
        <a:accent2>
          <a:srgbClr val="98B27D"/>
        </a:accent2>
        <a:accent3>
          <a:srgbClr val="FFFFFF"/>
        </a:accent3>
        <a:accent4>
          <a:srgbClr val="000000"/>
        </a:accent4>
        <a:accent5>
          <a:srgbClr val="E9DFC6"/>
        </a:accent5>
        <a:accent6>
          <a:srgbClr val="89A171"/>
        </a:accent6>
        <a:hlink>
          <a:srgbClr val="CC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5">
        <a:dk1>
          <a:srgbClr val="000000"/>
        </a:dk1>
        <a:lt1>
          <a:srgbClr val="FFFFFF"/>
        </a:lt1>
        <a:dk2>
          <a:srgbClr val="800000"/>
        </a:dk2>
        <a:lt2>
          <a:srgbClr val="6F605E"/>
        </a:lt2>
        <a:accent1>
          <a:srgbClr val="FFCC66"/>
        </a:accent1>
        <a:accent2>
          <a:srgbClr val="FFCCCC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B9"/>
        </a:accent6>
        <a:hlink>
          <a:srgbClr val="B24E76"/>
        </a:hlink>
        <a:folHlink>
          <a:srgbClr val="C1A4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6">
        <a:dk1>
          <a:srgbClr val="000000"/>
        </a:dk1>
        <a:lt1>
          <a:srgbClr val="FFFFCC"/>
        </a:lt1>
        <a:dk2>
          <a:srgbClr val="660033"/>
        </a:dk2>
        <a:lt2>
          <a:srgbClr val="CC9900"/>
        </a:lt2>
        <a:accent1>
          <a:srgbClr val="FF9966"/>
        </a:accent1>
        <a:accent2>
          <a:srgbClr val="996633"/>
        </a:accent2>
        <a:accent3>
          <a:srgbClr val="FFFFE2"/>
        </a:accent3>
        <a:accent4>
          <a:srgbClr val="000000"/>
        </a:accent4>
        <a:accent5>
          <a:srgbClr val="FFCAB8"/>
        </a:accent5>
        <a:accent6>
          <a:srgbClr val="8A5C2D"/>
        </a:accent6>
        <a:hlink>
          <a:srgbClr val="D79EAB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7">
        <a:dk1>
          <a:srgbClr val="000000"/>
        </a:dk1>
        <a:lt1>
          <a:srgbClr val="FFFFFF"/>
        </a:lt1>
        <a:dk2>
          <a:srgbClr val="990066"/>
        </a:dk2>
        <a:lt2>
          <a:srgbClr val="969696"/>
        </a:lt2>
        <a:accent1>
          <a:srgbClr val="CCCCFF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2D8A"/>
        </a:accent6>
        <a:hlink>
          <a:srgbClr val="CE98CE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yer (Standard) 8">
        <a:dk1>
          <a:srgbClr val="000000"/>
        </a:dk1>
        <a:lt1>
          <a:srgbClr val="DFE3F5"/>
        </a:lt1>
        <a:dk2>
          <a:srgbClr val="000099"/>
        </a:dk2>
        <a:lt2>
          <a:srgbClr val="FF0066"/>
        </a:lt2>
        <a:accent1>
          <a:srgbClr val="8381B3"/>
        </a:accent1>
        <a:accent2>
          <a:srgbClr val="336699"/>
        </a:accent2>
        <a:accent3>
          <a:srgbClr val="AAAACA"/>
        </a:accent3>
        <a:accent4>
          <a:srgbClr val="BEC2D1"/>
        </a:accent4>
        <a:accent5>
          <a:srgbClr val="C1C1D6"/>
        </a:accent5>
        <a:accent6>
          <a:srgbClr val="2D5C8A"/>
        </a:accent6>
        <a:hlink>
          <a:srgbClr val="5B6192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avl-PB:Applications:MS Office'98:Microsoft Office 98:Templates:Presentations:Flyer (Standard)</Template>
  <TotalTime>26957</TotalTime>
  <Words>526</Words>
  <Application>Microsoft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Symbol</vt:lpstr>
      <vt:lpstr>Arial</vt:lpstr>
      <vt:lpstr>Comic Sans MS</vt:lpstr>
      <vt:lpstr>Wingdings</vt:lpstr>
      <vt:lpstr>Arial Black</vt:lpstr>
      <vt:lpstr>Times New Roman</vt:lpstr>
      <vt:lpstr>Times</vt:lpstr>
      <vt:lpstr>MS Shell Dlg</vt:lpstr>
      <vt:lpstr>Flyer (Standard)</vt:lpstr>
      <vt:lpstr>Microsoft Clip Gallery</vt:lpstr>
      <vt:lpstr>Microsoft Word Picture</vt:lpstr>
      <vt:lpstr>Building System Models for RE</vt:lpstr>
      <vt:lpstr>Integrating Multiple System Views:  outline</vt:lpstr>
      <vt:lpstr>A meta-model for view integration</vt:lpstr>
      <vt:lpstr>A meta-model for view integration: example</vt:lpstr>
      <vt:lpstr>Role of a meta-model</vt:lpstr>
      <vt:lpstr>Overall structure of the meta-model</vt:lpstr>
      <vt:lpstr>The goal meta-model</vt:lpstr>
      <vt:lpstr>The object meta-model</vt:lpstr>
      <vt:lpstr>The agent meta-model</vt:lpstr>
      <vt:lpstr>The operation meta-model</vt:lpstr>
      <vt:lpstr>The behaviour meta-model</vt:lpstr>
      <vt:lpstr>Inter-view consistency rules</vt:lpstr>
      <vt:lpstr>Some structural consistency rules</vt:lpstr>
      <vt:lpstr>Grouping related view fragments into packages</vt:lpstr>
      <vt:lpstr>Integrating Multiple System Views:  Summary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RE04 keynote</dc:title>
  <dc:creator>Axel</dc:creator>
  <cp:lastModifiedBy>Sang Nguyen</cp:lastModifiedBy>
  <cp:revision>1249</cp:revision>
  <cp:lastPrinted>2006-06-19T13:43:37Z</cp:lastPrinted>
  <dcterms:created xsi:type="dcterms:W3CDTF">2000-05-26T10:39:43Z</dcterms:created>
  <dcterms:modified xsi:type="dcterms:W3CDTF">2012-07-05T15:02:50Z</dcterms:modified>
</cp:coreProperties>
</file>